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5" r:id="rId4"/>
    <p:sldId id="258" r:id="rId5"/>
    <p:sldId id="259" r:id="rId6"/>
    <p:sldId id="266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E4C"/>
    <a:srgbClr val="084D85"/>
    <a:srgbClr val="EB058C"/>
    <a:srgbClr val="E6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38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806440-B98C-4C6C-8984-A7E2D6D82F15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28711C-F419-42D8-86A9-627FBE396F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70986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5949A-DDED-4EEA-A359-28EF68D8EA9F}" type="datetimeFigureOut">
              <a:rPr lang="en-GB" smtClean="0"/>
              <a:t>23/02/2026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2BA-2579-49F9-817F-E2878B8948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59192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17005" y="203752"/>
            <a:ext cx="11757991" cy="6450496"/>
          </a:xfrm>
          <a:prstGeom prst="rect">
            <a:avLst/>
          </a:prstGeom>
          <a:solidFill>
            <a:srgbClr val="E6E7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85" y="477078"/>
            <a:ext cx="2733261" cy="494026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17005" y="1538288"/>
            <a:ext cx="278295" cy="395287"/>
          </a:xfrm>
          <a:prstGeom prst="rect">
            <a:avLst/>
          </a:prstGeom>
          <a:solidFill>
            <a:srgbClr val="EB05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671513" y="1410305"/>
            <a:ext cx="10748548" cy="1838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0F3E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Insert text here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217005" y="6450496"/>
            <a:ext cx="11757991" cy="203752"/>
          </a:xfrm>
          <a:prstGeom prst="rect">
            <a:avLst/>
          </a:prstGeom>
          <a:solidFill>
            <a:srgbClr val="084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5" y="5214615"/>
            <a:ext cx="1403498" cy="135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47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217005" y="203752"/>
            <a:ext cx="11757991" cy="6450496"/>
          </a:xfrm>
          <a:prstGeom prst="rect">
            <a:avLst/>
          </a:prstGeom>
          <a:solidFill>
            <a:srgbClr val="E6E7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17005" y="6450496"/>
            <a:ext cx="11757991" cy="203752"/>
          </a:xfrm>
          <a:prstGeom prst="rect">
            <a:avLst/>
          </a:prstGeom>
          <a:solidFill>
            <a:srgbClr val="084D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85" y="477078"/>
            <a:ext cx="2733261" cy="494026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17005" y="1520688"/>
            <a:ext cx="278295" cy="332826"/>
          </a:xfrm>
          <a:prstGeom prst="rect">
            <a:avLst/>
          </a:prstGeom>
          <a:solidFill>
            <a:srgbClr val="EB05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2" hasCustomPrompt="1"/>
          </p:nvPr>
        </p:nvSpPr>
        <p:spPr>
          <a:xfrm>
            <a:off x="671513" y="1410306"/>
            <a:ext cx="10748548" cy="5585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0F3E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Insert title of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71513" y="2177658"/>
            <a:ext cx="10748962" cy="404375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000" baseline="0">
                <a:solidFill>
                  <a:srgbClr val="0F3E4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Insert text here</a:t>
            </a:r>
          </a:p>
          <a:p>
            <a:pPr lvl="0"/>
            <a:r>
              <a:rPr lang="en-GB" dirty="0"/>
              <a:t>Insert text here</a:t>
            </a:r>
          </a:p>
          <a:p>
            <a:pPr lvl="0"/>
            <a:r>
              <a:rPr lang="en-GB" dirty="0"/>
              <a:t>Insert text here</a:t>
            </a:r>
          </a:p>
          <a:p>
            <a:pPr lvl="0"/>
            <a:r>
              <a:rPr lang="en-GB" dirty="0"/>
              <a:t>Insert text here</a:t>
            </a:r>
          </a:p>
          <a:p>
            <a:pPr lvl="0"/>
            <a:r>
              <a:rPr lang="en-GB" dirty="0"/>
              <a:t>Insert text here</a:t>
            </a:r>
          </a:p>
          <a:p>
            <a:pPr lvl="0"/>
            <a:r>
              <a:rPr lang="en-GB" dirty="0"/>
              <a:t>Insert text here</a:t>
            </a:r>
          </a:p>
          <a:p>
            <a:pPr lvl="0"/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1485" y="5214615"/>
            <a:ext cx="1403498" cy="1351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69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444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hscni.net/my-waiting-times-ni/nhsct/nhsct-outpatient/" TargetMode="External"/><Relationship Id="rId2" Type="http://schemas.openxmlformats.org/officeDocument/2006/relationships/hyperlink" Target="http://www.online.hscni.net/my-waiting-times-ni/nhsct/nhsct-outpatien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hscni.net/my-waiting-times-ni/nhsct/nt-treatments/" TargetMode="External"/><Relationship Id="rId2" Type="http://schemas.openxmlformats.org/officeDocument/2006/relationships/hyperlink" Target="http://www.online.hscni.net/my-waiting-times-ni/nhsct/nt-treatment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.hscni.net/my-waiting-times-ni/nhsct/nt-scop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opinion.org.uk/" TargetMode="External"/><Relationship Id="rId2" Type="http://schemas.openxmlformats.org/officeDocument/2006/relationships/hyperlink" Target="mailto:user.feedback@northerntrust.hscni.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671513" y="1523999"/>
            <a:ext cx="10748548" cy="3681047"/>
          </a:xfrm>
        </p:spPr>
        <p:txBody>
          <a:bodyPr/>
          <a:lstStyle/>
          <a:p>
            <a:pPr algn="ctr"/>
            <a:r>
              <a:rPr lang="en-GB" sz="3600" dirty="0"/>
              <a:t>Waiting Times Summary Report</a:t>
            </a:r>
          </a:p>
          <a:p>
            <a:pPr algn="ctr"/>
            <a:r>
              <a:rPr lang="en-GB" sz="3600" dirty="0"/>
              <a:t>January 2026</a:t>
            </a:r>
          </a:p>
          <a:p>
            <a:endParaRPr lang="en-GB" sz="3200" dirty="0"/>
          </a:p>
          <a:p>
            <a:pPr algn="ctr"/>
            <a:r>
              <a:rPr lang="en-GB" sz="2400" dirty="0"/>
              <a:t>Prepared and issued by </a:t>
            </a:r>
          </a:p>
          <a:p>
            <a:pPr algn="ctr"/>
            <a:r>
              <a:rPr lang="en-GB" sz="2400" dirty="0"/>
              <a:t>Strategic Planning, Performance and ICT</a:t>
            </a:r>
          </a:p>
          <a:p>
            <a:pPr algn="ctr"/>
            <a:r>
              <a:rPr lang="en-GB" sz="2400" dirty="0"/>
              <a:t>17 February 2025</a:t>
            </a:r>
          </a:p>
        </p:txBody>
      </p:sp>
    </p:spTree>
    <p:extLst>
      <p:ext uri="{BB962C8B-B14F-4D97-AF65-F5344CB8AC3E}">
        <p14:creationId xmlns:p14="http://schemas.microsoft.com/office/powerpoint/2010/main" val="2311965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34035" y="1168559"/>
            <a:ext cx="10630800" cy="327251"/>
          </a:xfrm>
        </p:spPr>
        <p:txBody>
          <a:bodyPr/>
          <a:lstStyle/>
          <a:p>
            <a:r>
              <a:rPr lang="en-GB" sz="1400" dirty="0"/>
              <a:t>Allied Health Professions (AHPs) – Average Waiting Times for AHPs in </a:t>
            </a:r>
            <a:r>
              <a:rPr lang="en-GB" sz="1400" u="sng" dirty="0"/>
              <a:t>weeks</a:t>
            </a:r>
            <a:r>
              <a:rPr lang="en-GB" sz="1400" dirty="0"/>
              <a:t> (as at 31/01/26)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200" dirty="0"/>
          </a:p>
          <a:p>
            <a:endParaRPr lang="en-GB" sz="1200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34035" y="2423479"/>
            <a:ext cx="10667047" cy="202347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7964874-F631-3090-4A20-5D375B1E7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923456"/>
              </p:ext>
            </p:extLst>
          </p:nvPr>
        </p:nvGraphicFramePr>
        <p:xfrm>
          <a:off x="734035" y="1495809"/>
          <a:ext cx="8177052" cy="4559931"/>
        </p:xfrm>
        <a:graphic>
          <a:graphicData uri="http://schemas.openxmlformats.org/drawingml/2006/table">
            <a:tbl>
              <a:tblPr/>
              <a:tblGrid>
                <a:gridCol w="3168244">
                  <a:extLst>
                    <a:ext uri="{9D8B030D-6E8A-4147-A177-3AD203B41FA5}">
                      <a16:colId xmlns:a16="http://schemas.microsoft.com/office/drawing/2014/main" val="1837253940"/>
                    </a:ext>
                  </a:extLst>
                </a:gridCol>
                <a:gridCol w="3143415">
                  <a:extLst>
                    <a:ext uri="{9D8B030D-6E8A-4147-A177-3AD203B41FA5}">
                      <a16:colId xmlns:a16="http://schemas.microsoft.com/office/drawing/2014/main" val="4183886576"/>
                    </a:ext>
                  </a:extLst>
                </a:gridCol>
                <a:gridCol w="932697">
                  <a:extLst>
                    <a:ext uri="{9D8B030D-6E8A-4147-A177-3AD203B41FA5}">
                      <a16:colId xmlns:a16="http://schemas.microsoft.com/office/drawing/2014/main" val="13284084"/>
                    </a:ext>
                  </a:extLst>
                </a:gridCol>
                <a:gridCol w="932696">
                  <a:extLst>
                    <a:ext uri="{9D8B030D-6E8A-4147-A177-3AD203B41FA5}">
                      <a16:colId xmlns:a16="http://schemas.microsoft.com/office/drawing/2014/main" val="4277605719"/>
                    </a:ext>
                  </a:extLst>
                </a:gridCol>
              </a:tblGrid>
              <a:tr h="18441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Profession</a:t>
                      </a:r>
                    </a:p>
                  </a:txBody>
                  <a:tcPr marL="4588" marR="4588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</a:t>
                      </a:r>
                    </a:p>
                  </a:txBody>
                  <a:tcPr marL="4588" marR="4588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Urgent</a:t>
                      </a:r>
                    </a:p>
                  </a:txBody>
                  <a:tcPr marL="4588" marR="4588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Routine</a:t>
                      </a:r>
                    </a:p>
                  </a:txBody>
                  <a:tcPr marL="4588" marR="4588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47833"/>
                  </a:ext>
                </a:extLst>
              </a:tr>
              <a:tr h="16828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Dietetics</a:t>
                      </a:r>
                    </a:p>
                  </a:txBody>
                  <a:tcPr marL="36000" marR="77768" marT="40439" marB="4043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NUTRITION &amp; DIETETIC ADULTS</a:t>
                      </a:r>
                    </a:p>
                  </a:txBody>
                  <a:tcPr marL="3600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987014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NUTRITION &amp; DIETETIC PAEDS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802221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Dietetics Total Average Waiting Time</a:t>
                      </a:r>
                    </a:p>
                  </a:txBody>
                  <a:tcPr marL="36000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3600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974141"/>
                  </a:ext>
                </a:extLst>
              </a:tr>
              <a:tr h="168289">
                <a:tc rowSpan="6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Occupational Therapy</a:t>
                      </a:r>
                    </a:p>
                  </a:txBody>
                  <a:tcPr marL="36000" marR="77768" marT="40439" marB="40439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COMMUNITY ADULTS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3933696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DEMENTIA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873424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HOSPITAL OUTPATIENTS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400545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LEARNING DISABILITY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780862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PAEDS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142314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WHEELCHAIR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87087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Occupational Therapy Total Average Waiting Time</a:t>
                      </a:r>
                    </a:p>
                  </a:txBody>
                  <a:tcPr marL="36000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028487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Orthoptics</a:t>
                      </a:r>
                    </a:p>
                  </a:txBody>
                  <a:tcPr marL="36000" marR="43397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ORTHOPTICS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991965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Orthoptics Total Average Waiting Time</a:t>
                      </a:r>
                    </a:p>
                  </a:txBody>
                  <a:tcPr marL="36000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033189"/>
                  </a:ext>
                </a:extLst>
              </a:tr>
              <a:tr h="168289">
                <a:tc rowSpan="8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</a:t>
                      </a:r>
                    </a:p>
                  </a:txBody>
                  <a:tcPr marL="36000" marR="43397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DOMICILIARY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816688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LEARNING DISABILITY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105700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LYMPHOEDEMA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21431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MENTAL HEALTH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722732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MSK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9821735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NEUROLOGY OUTPATIENTS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752009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PAEDIATRIC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46554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algn="l" fontAlgn="ctr"/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PELVIC HEALTH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436941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Physiotherapy Total Average Waiting Time</a:t>
                      </a:r>
                    </a:p>
                  </a:txBody>
                  <a:tcPr marL="36000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8784086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Podiatry</a:t>
                      </a:r>
                    </a:p>
                  </a:txBody>
                  <a:tcPr marL="36000" marR="43397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PODIATRY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673929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Podiatry Total Average Waiting Time</a:t>
                      </a:r>
                    </a:p>
                  </a:txBody>
                  <a:tcPr marL="36000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356363"/>
                  </a:ext>
                </a:extLst>
              </a:tr>
              <a:tr h="16828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 and Language Therapy</a:t>
                      </a:r>
                    </a:p>
                  </a:txBody>
                  <a:tcPr marL="36000" marR="43397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 &amp; LANGUAGE THERAPY ADULTS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1056509"/>
                  </a:ext>
                </a:extLst>
              </a:tr>
              <a:tr h="16828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397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 &amp; LANGUAGE THERAPY CHILDRENS</a:t>
                      </a: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137632"/>
                  </a:ext>
                </a:extLst>
              </a:tr>
              <a:tr h="16828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Speech and Language Total Average Waiting Time</a:t>
                      </a:r>
                    </a:p>
                  </a:txBody>
                  <a:tcPr marL="36000" marR="43397" marT="22571" marB="2257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458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22571" marB="22571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77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3457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1513" y="1529542"/>
            <a:ext cx="10667047" cy="3663560"/>
          </a:xfrm>
        </p:spPr>
        <p:txBody>
          <a:bodyPr/>
          <a:lstStyle/>
          <a:p>
            <a:r>
              <a:rPr lang="en-GB" sz="1400" dirty="0"/>
              <a:t>Outpatients – Average Waiting Times for Outpatient Clinics</a:t>
            </a:r>
          </a:p>
          <a:p>
            <a:endParaRPr lang="en-GB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There is now a regional waiting times website called My Waiting Times NI.  This contains all updated </a:t>
            </a:r>
            <a:r>
              <a:rPr lang="en-GB" sz="1200" b="0" u="sng" dirty="0"/>
              <a:t>average</a:t>
            </a:r>
            <a:r>
              <a:rPr lang="en-GB" sz="1200" b="0" dirty="0"/>
              <a:t> waiting times for outpatient specialties. </a:t>
            </a:r>
            <a:r>
              <a:rPr lang="en-GB" sz="1200" b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Published encompass data is subject to ongoing validation. </a:t>
            </a:r>
            <a:r>
              <a:rPr lang="en-GB" sz="1200" b="0" dirty="0"/>
              <a:t>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Average Northern Health and Social Care Trust outpatient waiting times, as at 31 January 2026, can be accessed on the following web address:  </a:t>
            </a:r>
            <a:r>
              <a:rPr lang="en-GB" sz="1200" b="0" dirty="0">
                <a:hlinkClick r:id="rId2"/>
              </a:rPr>
              <a:t>www.online.hscni.net/my-waiting-times-ni/nhsct/nhsct-outpatient/</a:t>
            </a: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>
                <a:solidFill>
                  <a:schemeClr val="tx1"/>
                </a:solidFill>
              </a:rPr>
              <a:t>This can also be accessed by clicking here: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u="sng" dirty="0">
                <a:hlinkClick r:id="rId3"/>
              </a:rPr>
              <a:t>Northern HSC Trust - Outpatient - DOH/HSCNI Strategic Planning and Performance Group (SPPG)</a:t>
            </a:r>
            <a:endParaRPr lang="en-GB" sz="1200" b="0" dirty="0">
              <a:solidFill>
                <a:schemeClr val="tx1"/>
              </a:solidFill>
            </a:endParaRPr>
          </a:p>
          <a:p>
            <a:endParaRPr lang="en-GB" sz="1200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734035" y="2423479"/>
            <a:ext cx="10667047" cy="202347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dirty="0"/>
          </a:p>
          <a:p>
            <a:endParaRPr lang="en-GB" sz="12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74680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690910" y="1539630"/>
            <a:ext cx="10631025" cy="3712308"/>
          </a:xfrm>
        </p:spPr>
        <p:txBody>
          <a:bodyPr/>
          <a:lstStyle/>
          <a:p>
            <a:r>
              <a:rPr lang="en-GB" sz="1400" dirty="0"/>
              <a:t>Radiology - Average Waiting Times for Radiology in </a:t>
            </a:r>
            <a:r>
              <a:rPr lang="en-GB" sz="1400" u="sng" dirty="0"/>
              <a:t>weeks</a:t>
            </a:r>
            <a:r>
              <a:rPr lang="en-GB" sz="1400" dirty="0"/>
              <a:t> (as at 29/01/26)</a:t>
            </a:r>
          </a:p>
          <a:p>
            <a:endParaRPr lang="en-GB" sz="1400" dirty="0"/>
          </a:p>
          <a:p>
            <a:r>
              <a:rPr lang="en-GB" sz="1400" dirty="0"/>
              <a:t> </a:t>
            </a:r>
          </a:p>
          <a:p>
            <a:endParaRPr lang="en-GB" sz="1200" dirty="0"/>
          </a:p>
          <a:p>
            <a:pPr>
              <a:spcAft>
                <a:spcPts val="0"/>
              </a:spcAft>
            </a:pPr>
            <a:endParaRPr lang="en-GB" sz="16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600" dirty="0">
              <a:solidFill>
                <a:srgbClr val="4F81BD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600" dirty="0">
              <a:ea typeface="Times New Roman" panose="02020603050405020304" pitchFamily="18" charset="0"/>
            </a:endParaRPr>
          </a:p>
          <a:p>
            <a:endParaRPr lang="en-GB" sz="1600" b="0" dirty="0"/>
          </a:p>
          <a:p>
            <a:endParaRPr lang="en-GB" sz="1600" b="0" dirty="0"/>
          </a:p>
          <a:p>
            <a:endParaRPr lang="en-GB" sz="1600" b="0" dirty="0"/>
          </a:p>
          <a:p>
            <a:endParaRPr lang="en-GB" sz="1600" dirty="0"/>
          </a:p>
          <a:p>
            <a:endParaRPr lang="en-GB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201998"/>
              </p:ext>
            </p:extLst>
          </p:nvPr>
        </p:nvGraphicFramePr>
        <p:xfrm>
          <a:off x="785416" y="1971677"/>
          <a:ext cx="7345983" cy="3179053"/>
        </p:xfrm>
        <a:graphic>
          <a:graphicData uri="http://schemas.openxmlformats.org/drawingml/2006/table">
            <a:tbl>
              <a:tblPr/>
              <a:tblGrid>
                <a:gridCol w="1944000">
                  <a:extLst>
                    <a:ext uri="{9D8B030D-6E8A-4147-A177-3AD203B41FA5}">
                      <a16:colId xmlns:a16="http://schemas.microsoft.com/office/drawing/2014/main" val="1837253940"/>
                    </a:ext>
                  </a:extLst>
                </a:gridCol>
                <a:gridCol w="1800661">
                  <a:extLst>
                    <a:ext uri="{9D8B030D-6E8A-4147-A177-3AD203B41FA5}">
                      <a16:colId xmlns:a16="http://schemas.microsoft.com/office/drawing/2014/main" val="4183886576"/>
                    </a:ext>
                  </a:extLst>
                </a:gridCol>
                <a:gridCol w="1800661">
                  <a:extLst>
                    <a:ext uri="{9D8B030D-6E8A-4147-A177-3AD203B41FA5}">
                      <a16:colId xmlns:a16="http://schemas.microsoft.com/office/drawing/2014/main" val="13284084"/>
                    </a:ext>
                  </a:extLst>
                </a:gridCol>
                <a:gridCol w="1800661">
                  <a:extLst>
                    <a:ext uri="{9D8B030D-6E8A-4147-A177-3AD203B41FA5}">
                      <a16:colId xmlns:a16="http://schemas.microsoft.com/office/drawing/2014/main" val="4277605719"/>
                    </a:ext>
                  </a:extLst>
                </a:gridCol>
              </a:tblGrid>
              <a:tr h="30541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Diagnostic Grouping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 Flag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Urgent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Routine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5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47833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Barium Studies/Fluoroscopy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3987014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974141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 Cardiac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−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3933696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 Colonoscopy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3873424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Dexa</a:t>
                      </a: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Scan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−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400545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MRI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−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9780862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MRI with GA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142314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Non-Obstetric Ultrasound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87087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 Test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4028487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Plain Film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4991965"/>
                  </a:ext>
                </a:extLst>
              </a:tr>
              <a:tr h="2538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Radio Nuclide</a:t>
                      </a:r>
                    </a:p>
                  </a:txBody>
                  <a:tcPr marL="90000" marR="90000" marT="46800" marB="4680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46800" marB="4680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033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348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823913" y="1531815"/>
            <a:ext cx="10596148" cy="2203939"/>
          </a:xfrm>
        </p:spPr>
        <p:txBody>
          <a:bodyPr/>
          <a:lstStyle/>
          <a:p>
            <a:r>
              <a:rPr lang="en-GB" sz="1400" dirty="0"/>
              <a:t>Treatment (Inpatient and Day Case) – Average Treatment Waiting Times for an Inpatient and/or Day Case Procedure </a:t>
            </a:r>
          </a:p>
          <a:p>
            <a:pPr>
              <a:spcBef>
                <a:spcPts val="0"/>
              </a:spcBef>
            </a:pP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There is now a regional waiting times website called My Waiting Times NI.  This contains all updated average treatment waiting times for an inpatient and/or day case procedure.</a:t>
            </a:r>
            <a:r>
              <a:rPr lang="en-GB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 </a:t>
            </a:r>
            <a:r>
              <a:rPr lang="en-GB" sz="1200" b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Published encompass data is subject to ongoing validation. </a:t>
            </a: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Average Northern Health and Social Care Trust treatment waiting times, as at 31 January 2026, can be accessed on the following web address: </a:t>
            </a:r>
            <a:r>
              <a:rPr lang="en-GB" sz="1200" b="0" dirty="0">
                <a:hlinkClick r:id="rId2"/>
              </a:rPr>
              <a:t>www.online.hscni.net/my-waiting-times-ni/nhsct/nt-treatments/</a:t>
            </a: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This can also be accessed by clicking here: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u="sng" dirty="0">
                <a:hlinkClick r:id="rId3"/>
              </a:rPr>
              <a:t>Northern HSC Trust - Treatments - DOH/HSCNI Strategic Planning and Performance Group (SPPG)</a:t>
            </a:r>
            <a:endParaRPr lang="en-GB" sz="1200" u="sng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dirty="0"/>
          </a:p>
          <a:p>
            <a:endParaRPr lang="en-GB" sz="1400" dirty="0"/>
          </a:p>
          <a:p>
            <a:endParaRPr lang="en-GB" sz="1200" dirty="0"/>
          </a:p>
          <a:p>
            <a:pPr>
              <a:spcAft>
                <a:spcPts val="0"/>
              </a:spcAft>
            </a:pPr>
            <a:endParaRPr lang="en-GB" sz="16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600" dirty="0">
              <a:solidFill>
                <a:srgbClr val="4F81BD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600" dirty="0">
              <a:ea typeface="Times New Roman" panose="02020603050405020304" pitchFamily="18" charset="0"/>
            </a:endParaRPr>
          </a:p>
          <a:p>
            <a:endParaRPr lang="en-GB" sz="1600" b="0" dirty="0"/>
          </a:p>
          <a:p>
            <a:endParaRPr lang="en-GB" sz="1600" b="0" dirty="0"/>
          </a:p>
          <a:p>
            <a:endParaRPr lang="en-GB" sz="1600" b="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8934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0AE8E0F-B061-FF0C-06E5-910AF431C27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71513" y="1518248"/>
            <a:ext cx="10748548" cy="450595"/>
          </a:xfrm>
        </p:spPr>
        <p:txBody>
          <a:bodyPr/>
          <a:lstStyle/>
          <a:p>
            <a:r>
              <a:rPr lang="en-GB" sz="1400" dirty="0"/>
              <a:t>Endoscopy – Average Waiting Times for Endoscopy</a:t>
            </a:r>
          </a:p>
          <a:p>
            <a:endParaRPr lang="en-GB" sz="1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680FA-E027-0CF1-05B2-66FB09EEC2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1513" y="1968844"/>
            <a:ext cx="10748962" cy="304310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0" dirty="0"/>
              <a:t>There is now a regional waiting times website called My Waiting Times NI.  This contains all updated </a:t>
            </a:r>
            <a:r>
              <a:rPr lang="en-GB" sz="1200" b="0" u="sng" dirty="0"/>
              <a:t>average</a:t>
            </a:r>
            <a:r>
              <a:rPr lang="en-GB" sz="1200" b="0" dirty="0"/>
              <a:t> waiting times for endoscopy. </a:t>
            </a:r>
            <a:r>
              <a:rPr lang="en-GB" sz="1200" b="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Published encompass data is subject to ongoing validation. </a:t>
            </a:r>
            <a:r>
              <a:rPr lang="en-GB" sz="1200" b="0" dirty="0"/>
              <a:t>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0" dirty="0"/>
              <a:t>Average Northern Health and Social Care Trust outpatient waiting times, as at 31 January 2026, can be accessed on the following web address:  </a:t>
            </a:r>
            <a:r>
              <a:rPr lang="en-GB" sz="1200" dirty="0">
                <a:solidFill>
                  <a:srgbClr val="0070C0"/>
                </a:solidFill>
              </a:rPr>
              <a:t>www.online.hscni.net/my-waiting-times-ni/nhsct/nt-scopes/</a:t>
            </a:r>
            <a:endParaRPr lang="en-GB" sz="1200" b="0" dirty="0">
              <a:solidFill>
                <a:srgbClr val="0070C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0" dirty="0">
                <a:solidFill>
                  <a:schemeClr val="tx1"/>
                </a:solidFill>
              </a:rPr>
              <a:t>This can also be accessed by clicking here:</a:t>
            </a:r>
          </a:p>
          <a:p>
            <a:pPr marL="0" indent="0">
              <a:buNone/>
            </a:pPr>
            <a:r>
              <a:rPr lang="en-GB" sz="1200" b="1" dirty="0">
                <a:hlinkClick r:id="rId2"/>
              </a:rPr>
              <a:t>Northern HSC Trust - Endoscopy - DOH/HSCNI Strategic Planning and Performance Group (SPPG)</a:t>
            </a:r>
            <a:endParaRPr lang="en-GB" sz="1200" b="1" dirty="0"/>
          </a:p>
        </p:txBody>
      </p:sp>
    </p:spTree>
    <p:extLst>
      <p:ext uri="{BB962C8B-B14F-4D97-AF65-F5344CB8AC3E}">
        <p14:creationId xmlns:p14="http://schemas.microsoft.com/office/powerpoint/2010/main" val="211029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2"/>
          </p:nvPr>
        </p:nvSpPr>
        <p:spPr>
          <a:xfrm>
            <a:off x="823913" y="1531814"/>
            <a:ext cx="10596148" cy="470486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The Northern Trust vision is: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400" dirty="0"/>
              <a:t>		         </a:t>
            </a:r>
            <a:r>
              <a:rPr lang="en-GB" sz="1200" b="0" dirty="0"/>
              <a:t>We provide compassionate care with </a:t>
            </a:r>
            <a:r>
              <a:rPr lang="en-GB" sz="1200" b="0" dirty="0">
                <a:solidFill>
                  <a:schemeClr val="tx1"/>
                </a:solidFill>
              </a:rPr>
              <a:t>		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>
                <a:solidFill>
                  <a:schemeClr val="tx1"/>
                </a:solidFill>
              </a:rPr>
              <a:t>		          </a:t>
            </a:r>
            <a:r>
              <a:rPr lang="en-GB" sz="1200" b="0" dirty="0"/>
              <a:t>our community, in our community.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If you would like to give feedback regarding our service,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please contact our Service User Feedback Department on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028 9442 4655 or email </a:t>
            </a:r>
            <a:r>
              <a:rPr lang="en-GB" sz="1200" b="0" dirty="0">
                <a:hlinkClick r:id="rId2"/>
              </a:rPr>
              <a:t>user.feedback@northerntrust.hscni.net</a:t>
            </a:r>
            <a:r>
              <a:rPr lang="en-GB" sz="1200" b="0" dirty="0"/>
              <a:t>,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200" b="0" dirty="0"/>
              <a:t>or share your feedback online at </a:t>
            </a:r>
            <a:r>
              <a:rPr lang="en-GB" sz="1200" b="0" dirty="0">
                <a:hlinkClick r:id="rId3"/>
              </a:rPr>
              <a:t>www.careopinion.org.uk</a:t>
            </a:r>
            <a:r>
              <a:rPr lang="en-GB" sz="1200" b="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2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b="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400" dirty="0"/>
          </a:p>
          <a:p>
            <a:endParaRPr lang="en-GB" sz="1400" dirty="0"/>
          </a:p>
          <a:p>
            <a:endParaRPr lang="en-GB" sz="1200" dirty="0"/>
          </a:p>
          <a:p>
            <a:pPr>
              <a:spcAft>
                <a:spcPts val="0"/>
              </a:spcAft>
            </a:pPr>
            <a:endParaRPr lang="en-GB" sz="1600" dirty="0">
              <a:solidFill>
                <a:schemeClr val="tx1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600" dirty="0">
              <a:solidFill>
                <a:srgbClr val="4F81BD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n-GB" sz="1600" dirty="0">
              <a:ea typeface="Times New Roman" panose="02020603050405020304" pitchFamily="18" charset="0"/>
            </a:endParaRPr>
          </a:p>
          <a:p>
            <a:endParaRPr lang="en-GB" sz="1600" b="0" dirty="0"/>
          </a:p>
          <a:p>
            <a:endParaRPr lang="en-GB" sz="1600" b="0" dirty="0"/>
          </a:p>
          <a:p>
            <a:endParaRPr lang="en-GB" sz="1600" b="0" dirty="0"/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3913" y="3950327"/>
            <a:ext cx="3277057" cy="150516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3913" y="1861745"/>
            <a:ext cx="2333951" cy="657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88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689</Words>
  <Application>Microsoft Office PowerPoint</Application>
  <PresentationFormat>Widescreen</PresentationFormat>
  <Paragraphs>222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NHSCT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Magee, Owen</dc:creator>
  <cp:lastModifiedBy>Campbell, Robbie</cp:lastModifiedBy>
  <cp:revision>102</cp:revision>
  <dcterms:created xsi:type="dcterms:W3CDTF">2025-01-29T14:23:03Z</dcterms:created>
  <dcterms:modified xsi:type="dcterms:W3CDTF">2026-02-23T09:22:19Z</dcterms:modified>
</cp:coreProperties>
</file>