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notesSlides/notesSlide7.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notesSlides/notesSlide8.xml" ContentType="application/vnd.openxmlformats-officedocument.presentationml.notesSlide+xml"/>
  <Override PartName="/ppt/charts/chart7.xml" ContentType="application/vnd.openxmlformats-officedocument.drawingml.chart+xml"/>
  <Override PartName="/ppt/charts/chart8.xml" ContentType="application/vnd.openxmlformats-officedocument.drawingml.chart+xml"/>
  <Override PartName="/ppt/drawings/drawing1.xml" ContentType="application/vnd.openxmlformats-officedocument.drawingml.chartshapes+xml"/>
  <Override PartName="/ppt/notesSlides/notesSlide9.xml" ContentType="application/vnd.openxmlformats-officedocument.presentationml.notesSlide+xml"/>
  <Override PartName="/ppt/charts/chart9.xml" ContentType="application/vnd.openxmlformats-officedocument.drawingml.chart+xml"/>
  <Override PartName="/ppt/charts/chart10.xml" ContentType="application/vnd.openxmlformats-officedocument.drawingml.chart+xml"/>
  <Override PartName="/ppt/notesSlides/notesSlide10.xml" ContentType="application/vnd.openxmlformats-officedocument.presentationml.notesSlide+xml"/>
  <Override PartName="/ppt/charts/chart11.xml" ContentType="application/vnd.openxmlformats-officedocument.drawingml.chart+xml"/>
  <Override PartName="/ppt/charts/chart12.xml" ContentType="application/vnd.openxmlformats-officedocument.drawingml.chart+xml"/>
  <Override PartName="/ppt/notesSlides/notesSlide11.xml" ContentType="application/vnd.openxmlformats-officedocument.presentationml.notesSlide+xml"/>
  <Override PartName="/ppt/charts/chart13.xml" ContentType="application/vnd.openxmlformats-officedocument.drawingml.chart+xml"/>
  <Override PartName="/ppt/charts/chart14.xml" ContentType="application/vnd.openxmlformats-officedocument.drawingml.chart+xml"/>
  <Override PartName="/ppt/notesSlides/notesSlide12.xml" ContentType="application/vnd.openxmlformats-officedocument.presentationml.notesSlide+xml"/>
  <Override PartName="/ppt/charts/chart15.xml" ContentType="application/vnd.openxmlformats-officedocument.drawingml.chart+xml"/>
  <Override PartName="/ppt/charts/chart16.xml" ContentType="application/vnd.openxmlformats-officedocument.drawingml.chart+xml"/>
  <Override PartName="/ppt/notesSlides/notesSlide13.xml" ContentType="application/vnd.openxmlformats-officedocument.presentationml.notesSlide+xml"/>
  <Override PartName="/ppt/charts/chart17.xml" ContentType="application/vnd.openxmlformats-officedocument.drawingml.chart+xml"/>
  <Override PartName="/ppt/charts/chart18.xml" ContentType="application/vnd.openxmlformats-officedocument.drawingml.chart+xml"/>
  <Override PartName="/ppt/notesSlides/notesSlide14.xml" ContentType="application/vnd.openxmlformats-officedocument.presentationml.notesSlide+xml"/>
  <Override PartName="/ppt/charts/chart19.xml" ContentType="application/vnd.openxmlformats-officedocument.drawingml.chart+xml"/>
  <Override PartName="/ppt/charts/chart20.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58" r:id="rId4"/>
    <p:sldId id="259" r:id="rId5"/>
    <p:sldId id="269" r:id="rId6"/>
    <p:sldId id="261" r:id="rId7"/>
    <p:sldId id="262" r:id="rId8"/>
    <p:sldId id="263" r:id="rId9"/>
    <p:sldId id="264" r:id="rId10"/>
    <p:sldId id="265" r:id="rId11"/>
    <p:sldId id="266" r:id="rId12"/>
    <p:sldId id="267" r:id="rId13"/>
    <p:sldId id="268" r:id="rId14"/>
    <p:sldId id="270" r:id="rId15"/>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3E4C"/>
    <a:srgbClr val="084D85"/>
    <a:srgbClr val="EB058C"/>
    <a:srgbClr val="E6E7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35" autoAdjust="0"/>
    <p:restoredTop sz="96247" autoAdjust="0"/>
  </p:normalViewPr>
  <p:slideViewPr>
    <p:cSldViewPr snapToGrid="0" showGuides="1">
      <p:cViewPr varScale="1">
        <p:scale>
          <a:sx n="43" d="100"/>
          <a:sy n="43" d="100"/>
        </p:scale>
        <p:origin x="1540" y="5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111" d="100"/>
          <a:sy n="111" d="100"/>
        </p:scale>
        <p:origin x="253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5%20May%202025\202505_graphs%20for%20report_202526_V1.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5%20May%202025\202505_graphs%20for%20report_202526_V1.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5%20May%202025\202505_graphs%20for%20report_202526_V1.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5%20May%202025\202505_graphs%20for%20report_202526_V1.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5%20May%202025\202505_graphs%20for%20report_202526_V1.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5%20May%202025\202505_graphs%20for%20report_202526_V1.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5%20May%202025\202505_graphs%20for%20report_202526_V1.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5%20May%202025\202505_graphs%20for%20report_202526_V1.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5%20May%202025\202505_graphs%20for%20report_202526_V1.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5%20May%202025\202505_graphs%20for%20report_202526_V1.xlsx"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5%20May%202025\202505_graphs%20for%20report_202526_V1.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northerntrust.hscni.net\SharedFolders\A-Shares\Information\A_Performance%20Dept\A_Performance%20Report\A_Performance%20Report%202526\01%20Performance%20Report\202505%20May%202025\202505_graphs%20for%20report_202526_V1.xlsx" TargetMode="External"/><Relationship Id="rId2" Type="http://schemas.microsoft.com/office/2011/relationships/chartColorStyle" Target="colors1.xml"/><Relationship Id="rId1" Type="http://schemas.microsoft.com/office/2011/relationships/chartStyle" Target="style1.xml"/></Relationships>
</file>

<file path=ppt/charts/_rels/chart2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5%20May%202025\202505_graphs%20for%20report_202526_V1.xlsx"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file:///\\northerntrust.hscni.net\SharedFolders\A-Shares\Information\A_Performance%20Dept\A_Performance%20Report\A_Performance%20Report%202526\01%20Performance%20Report\202505%20May%202025\202505_graphs%20for%20report_202526_V1.xlsx" TargetMode="External"/><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5%20May%202025\202505_graphs%20for%20report_202526_V1.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5%20May%202025\202505_graphs%20for%20report_202526_V1.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5%20May%202025\202505_graphs%20for%20report_202526_V1.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5%20May%202025\202505_graphs%20for%20report_202526_V1.xlsx" TargetMode="External"/></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northerntrust.hscni.net\SharedFolders\A-Shares\Information\A_Performance%20Dept\A_Performance%20Report\A_Performance%20Report%202526\01%20Performance%20Report\202505%20May%202025\202505_graphs%20for%20report_202526_V1.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5%20May%202025\202505_graphs%20for%20report_202526_V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 Cancer 31 Day Target</a:t>
            </a:r>
            <a:endParaRPr lang="en-GB" sz="1100">
              <a:effectLst/>
            </a:endParaRPr>
          </a:p>
        </c:rich>
      </c:tx>
      <c:layout>
        <c:manualLayout>
          <c:xMode val="edge"/>
          <c:yMode val="edge"/>
          <c:x val="0.36943653107763741"/>
          <c:y val="5.4298642533936653E-2"/>
        </c:manualLayout>
      </c:layout>
      <c:overlay val="0"/>
      <c:spPr>
        <a:noFill/>
        <a:ln>
          <a:noFill/>
        </a:ln>
        <a:effectLst/>
      </c:spPr>
    </c:title>
    <c:autoTitleDeleted val="0"/>
    <c:plotArea>
      <c:layout>
        <c:manualLayout>
          <c:layoutTarget val="inner"/>
          <c:xMode val="edge"/>
          <c:yMode val="edge"/>
          <c:x val="0.13893002981035393"/>
          <c:y val="0.15126696832579187"/>
          <c:w val="0.76860979173964716"/>
          <c:h val="0.51004916806213707"/>
        </c:manualLayout>
      </c:layout>
      <c:lineChart>
        <c:grouping val="standard"/>
        <c:varyColors val="0"/>
        <c:ser>
          <c:idx val="0"/>
          <c:order val="0"/>
          <c:tx>
            <c:strRef>
              <c:f>'Cancer 31 Day'!$F$6</c:f>
              <c:strCache>
                <c:ptCount val="1"/>
                <c:pt idx="0">
                  <c:v>LPL</c:v>
                </c:pt>
              </c:strCache>
              <c:extLst xmlns:c15="http://schemas.microsoft.com/office/drawing/2012/chart"/>
            </c:strRef>
          </c:tx>
          <c:spPr>
            <a:ln w="15875" cap="rnd">
              <a:solidFill>
                <a:schemeClr val="tx1"/>
              </a:solidFill>
              <a:prstDash val="lgDash"/>
              <a:round/>
            </a:ln>
            <a:effectLst/>
          </c:spPr>
          <c:marker>
            <c:symbol val="none"/>
          </c:marker>
          <c:cat>
            <c:numRef>
              <c:f>'Cancer 31 Day'!$B$67:$B$79</c:f>
              <c:numCache>
                <c:formatCode>mmm\-yy</c:formatCode>
                <c:ptCount val="1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numCache>
              <c:extLst/>
            </c:numRef>
          </c:cat>
          <c:val>
            <c:numRef>
              <c:f>'Cancer 31 Day'!$F$67:$F$79</c:f>
              <c:numCache>
                <c:formatCode>0%</c:formatCode>
                <c:ptCount val="13"/>
                <c:pt idx="0">
                  <c:v>0.75966712534047143</c:v>
                </c:pt>
                <c:pt idx="1">
                  <c:v>0.75966712534047143</c:v>
                </c:pt>
                <c:pt idx="2">
                  <c:v>0.75966712534047143</c:v>
                </c:pt>
                <c:pt idx="3">
                  <c:v>0.75966712534047143</c:v>
                </c:pt>
                <c:pt idx="4">
                  <c:v>0.75966712534047143</c:v>
                </c:pt>
                <c:pt idx="5">
                  <c:v>0.75966712534047143</c:v>
                </c:pt>
                <c:pt idx="6">
                  <c:v>0.75966712534047143</c:v>
                </c:pt>
                <c:pt idx="7">
                  <c:v>0.75966712534047143</c:v>
                </c:pt>
                <c:pt idx="8">
                  <c:v>0.75966712534047143</c:v>
                </c:pt>
                <c:pt idx="9">
                  <c:v>0.75966712534047143</c:v>
                </c:pt>
                <c:pt idx="10">
                  <c:v>0.75966712534047143</c:v>
                </c:pt>
                <c:pt idx="11">
                  <c:v>0.75966712534047143</c:v>
                </c:pt>
                <c:pt idx="12">
                  <c:v>0.75966712534047143</c:v>
                </c:pt>
              </c:numCache>
              <c:extLst/>
            </c:numRef>
          </c:val>
          <c:smooth val="0"/>
          <c:extLst xmlns:c15="http://schemas.microsoft.com/office/drawing/2012/chart">
            <c:ext xmlns:c16="http://schemas.microsoft.com/office/drawing/2014/chart" uri="{C3380CC4-5D6E-409C-BE32-E72D297353CC}">
              <c16:uniqueId val="{00000000-F4C5-466C-AB6D-40E572279303}"/>
            </c:ext>
          </c:extLst>
        </c:ser>
        <c:ser>
          <c:idx val="1"/>
          <c:order val="1"/>
          <c:tx>
            <c:strRef>
              <c:f>'Cancer 31 Day'!$E$6</c:f>
              <c:strCache>
                <c:ptCount val="1"/>
                <c:pt idx="0">
                  <c:v>&lt; 31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'Cancer 31 Day'!$B$67:$B$79</c:f>
              <c:numCache>
                <c:formatCode>mmm\-yy</c:formatCode>
                <c:ptCount val="1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numCache>
              <c:extLst/>
            </c:numRef>
          </c:cat>
          <c:val>
            <c:numRef>
              <c:f>'Cancer 31 Day'!$E$67:$E$79</c:f>
              <c:numCache>
                <c:formatCode>0.0%</c:formatCode>
                <c:ptCount val="13"/>
                <c:pt idx="0">
                  <c:v>0.93</c:v>
                </c:pt>
                <c:pt idx="1">
                  <c:v>0.91500000000000004</c:v>
                </c:pt>
                <c:pt idx="2">
                  <c:v>0.91700000000000004</c:v>
                </c:pt>
                <c:pt idx="3">
                  <c:v>0.82499999999999996</c:v>
                </c:pt>
                <c:pt idx="4">
                  <c:v>0.876</c:v>
                </c:pt>
                <c:pt idx="5">
                  <c:v>0.83699999999999997</c:v>
                </c:pt>
                <c:pt idx="6">
                  <c:v>0.89</c:v>
                </c:pt>
                <c:pt idx="7">
                  <c:v>0.81538461538461537</c:v>
                </c:pt>
                <c:pt idx="8">
                  <c:v>0.8571428571428571</c:v>
                </c:pt>
                <c:pt idx="9">
                  <c:v>0.90476190476190477</c:v>
                </c:pt>
                <c:pt idx="10">
                  <c:v>0.97435897435897434</c:v>
                </c:pt>
                <c:pt idx="11">
                  <c:v>0.89690000000000003</c:v>
                </c:pt>
                <c:pt idx="12">
                  <c:v>0.91669999999999996</c:v>
                </c:pt>
              </c:numCache>
              <c:extLst/>
            </c:numRef>
          </c:val>
          <c:smooth val="0"/>
          <c:extLst>
            <c:ext xmlns:c16="http://schemas.microsoft.com/office/drawing/2014/chart" uri="{C3380CC4-5D6E-409C-BE32-E72D297353CC}">
              <c16:uniqueId val="{00000001-F4C5-466C-AB6D-40E572279303}"/>
            </c:ext>
          </c:extLst>
        </c:ser>
        <c:ser>
          <c:idx val="3"/>
          <c:order val="2"/>
          <c:tx>
            <c:strRef>
              <c:f>'Cancer 31 Day'!$G$6</c:f>
              <c:strCache>
                <c:ptCount val="1"/>
                <c:pt idx="0">
                  <c:v>Target</c:v>
                </c:pt>
              </c:strCache>
            </c:strRef>
          </c:tx>
          <c:spPr>
            <a:ln w="19050" cap="rnd">
              <a:solidFill>
                <a:srgbClr val="FF0000"/>
              </a:solidFill>
              <a:prstDash val="dash"/>
              <a:round/>
            </a:ln>
            <a:effectLst/>
          </c:spPr>
          <c:marker>
            <c:symbol val="none"/>
          </c:marker>
          <c:cat>
            <c:numRef>
              <c:f>'Cancer 31 Day'!$B$67:$B$79</c:f>
              <c:numCache>
                <c:formatCode>mmm\-yy</c:formatCode>
                <c:ptCount val="1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numCache>
              <c:extLst/>
            </c:numRef>
          </c:cat>
          <c:val>
            <c:numRef>
              <c:f>'Cancer 31 Day'!$G$67:$G$79</c:f>
              <c:numCache>
                <c:formatCode>0%</c:formatCode>
                <c:ptCount val="13"/>
                <c:pt idx="0">
                  <c:v>0.98</c:v>
                </c:pt>
                <c:pt idx="1">
                  <c:v>0.98</c:v>
                </c:pt>
                <c:pt idx="2">
                  <c:v>0.98</c:v>
                </c:pt>
                <c:pt idx="3">
                  <c:v>0.98</c:v>
                </c:pt>
                <c:pt idx="4">
                  <c:v>0.98</c:v>
                </c:pt>
                <c:pt idx="5">
                  <c:v>0.98</c:v>
                </c:pt>
                <c:pt idx="6">
                  <c:v>0.98</c:v>
                </c:pt>
                <c:pt idx="7">
                  <c:v>0.98</c:v>
                </c:pt>
                <c:pt idx="8">
                  <c:v>0.98</c:v>
                </c:pt>
                <c:pt idx="9">
                  <c:v>0.98</c:v>
                </c:pt>
                <c:pt idx="10">
                  <c:v>0.98</c:v>
                </c:pt>
                <c:pt idx="11">
                  <c:v>0.98</c:v>
                </c:pt>
                <c:pt idx="12">
                  <c:v>0.98</c:v>
                </c:pt>
              </c:numCache>
              <c:extLst/>
            </c:numRef>
          </c:val>
          <c:smooth val="0"/>
          <c:extLst>
            <c:ext xmlns:c16="http://schemas.microsoft.com/office/drawing/2014/chart" uri="{C3380CC4-5D6E-409C-BE32-E72D297353CC}">
              <c16:uniqueId val="{00000002-F4C5-466C-AB6D-40E572279303}"/>
            </c:ext>
          </c:extLst>
        </c:ser>
        <c:ser>
          <c:idx val="4"/>
          <c:order val="3"/>
          <c:tx>
            <c:strRef>
              <c:f>'Cancer 31 Day'!$D$6</c:f>
              <c:strCache>
                <c:ptCount val="1"/>
                <c:pt idx="0">
                  <c:v>Mean</c:v>
                </c:pt>
              </c:strCache>
              <c:extLst xmlns:c15="http://schemas.microsoft.com/office/drawing/2012/chart"/>
            </c:strRef>
          </c:tx>
          <c:spPr>
            <a:ln w="15875" cap="rnd">
              <a:solidFill>
                <a:schemeClr val="tx1"/>
              </a:solidFill>
              <a:round/>
            </a:ln>
            <a:effectLst/>
          </c:spPr>
          <c:marker>
            <c:symbol val="none"/>
          </c:marker>
          <c:cat>
            <c:numRef>
              <c:f>'Cancer 31 Day'!$B$67:$B$79</c:f>
              <c:numCache>
                <c:formatCode>mmm\-yy</c:formatCode>
                <c:ptCount val="1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numCache>
              <c:extLst/>
            </c:numRef>
          </c:cat>
          <c:val>
            <c:numRef>
              <c:f>'Cancer 31 Day'!$D$67:$D$79</c:f>
              <c:numCache>
                <c:formatCode>0%</c:formatCode>
                <c:ptCount val="13"/>
                <c:pt idx="0">
                  <c:v>0.88886525781910397</c:v>
                </c:pt>
                <c:pt idx="1">
                  <c:v>0.88886525781910397</c:v>
                </c:pt>
                <c:pt idx="2">
                  <c:v>0.88886525781910397</c:v>
                </c:pt>
                <c:pt idx="3">
                  <c:v>0.88886525781910397</c:v>
                </c:pt>
                <c:pt idx="4">
                  <c:v>0.88886525781910397</c:v>
                </c:pt>
                <c:pt idx="5">
                  <c:v>0.88886525781910397</c:v>
                </c:pt>
                <c:pt idx="6">
                  <c:v>0.88886525781910397</c:v>
                </c:pt>
                <c:pt idx="7">
                  <c:v>0.88886525781910397</c:v>
                </c:pt>
                <c:pt idx="8">
                  <c:v>0.88886525781910397</c:v>
                </c:pt>
                <c:pt idx="9">
                  <c:v>0.88886525781910397</c:v>
                </c:pt>
                <c:pt idx="10">
                  <c:v>0.88886525781910397</c:v>
                </c:pt>
                <c:pt idx="11">
                  <c:v>0.88886525781910397</c:v>
                </c:pt>
                <c:pt idx="12">
                  <c:v>0.88886525781910397</c:v>
                </c:pt>
              </c:numCache>
              <c:extLst/>
            </c:numRef>
          </c:val>
          <c:smooth val="0"/>
          <c:extLst xmlns:c15="http://schemas.microsoft.com/office/drawing/2012/chart">
            <c:ext xmlns:c16="http://schemas.microsoft.com/office/drawing/2014/chart" uri="{C3380CC4-5D6E-409C-BE32-E72D297353CC}">
              <c16:uniqueId val="{00000003-F4C5-466C-AB6D-40E572279303}"/>
            </c:ext>
          </c:extLst>
        </c:ser>
        <c:ser>
          <c:idx val="5"/>
          <c:order val="4"/>
          <c:tx>
            <c:strRef>
              <c:f>'Cancer 31 Day'!$C$6</c:f>
              <c:strCache>
                <c:ptCount val="1"/>
                <c:pt idx="0">
                  <c:v>UPL</c:v>
                </c:pt>
              </c:strCache>
              <c:extLst xmlns:c15="http://schemas.microsoft.com/office/drawing/2012/chart"/>
            </c:strRef>
          </c:tx>
          <c:spPr>
            <a:ln w="15875" cap="rnd">
              <a:solidFill>
                <a:schemeClr val="tx1"/>
              </a:solidFill>
              <a:prstDash val="lgDash"/>
              <a:round/>
            </a:ln>
            <a:effectLst/>
          </c:spPr>
          <c:marker>
            <c:symbol val="none"/>
          </c:marker>
          <c:cat>
            <c:numRef>
              <c:f>'Cancer 31 Day'!$B$67:$B$79</c:f>
              <c:numCache>
                <c:formatCode>mmm\-yy</c:formatCode>
                <c:ptCount val="1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numCache>
              <c:extLst/>
            </c:numRef>
          </c:cat>
          <c:val>
            <c:numRef>
              <c:f>'Cancer 31 Day'!$C$67:$C$79</c:f>
              <c:numCache>
                <c:formatCode>0%</c:formatCode>
                <c:ptCount val="13"/>
                <c:pt idx="0">
                  <c:v>1.0180633902977365</c:v>
                </c:pt>
                <c:pt idx="1">
                  <c:v>1.0180633902977365</c:v>
                </c:pt>
                <c:pt idx="2">
                  <c:v>1.0180633902977365</c:v>
                </c:pt>
                <c:pt idx="3">
                  <c:v>1.0180633902977365</c:v>
                </c:pt>
                <c:pt idx="4">
                  <c:v>1.0180633902977365</c:v>
                </c:pt>
                <c:pt idx="5">
                  <c:v>1.0180633902977365</c:v>
                </c:pt>
                <c:pt idx="6">
                  <c:v>1.0180633902977365</c:v>
                </c:pt>
                <c:pt idx="7">
                  <c:v>1.0180633902977365</c:v>
                </c:pt>
                <c:pt idx="8">
                  <c:v>1.0180633902977365</c:v>
                </c:pt>
                <c:pt idx="9">
                  <c:v>1.0180633902977365</c:v>
                </c:pt>
                <c:pt idx="10">
                  <c:v>1.0180633902977365</c:v>
                </c:pt>
                <c:pt idx="11">
                  <c:v>1.0180633902977365</c:v>
                </c:pt>
                <c:pt idx="12">
                  <c:v>1.0180633902977365</c:v>
                </c:pt>
              </c:numCache>
              <c:extLst/>
            </c:numRef>
          </c:val>
          <c:smooth val="0"/>
          <c:extLst xmlns:c15="http://schemas.microsoft.com/office/drawing/2012/chart">
            <c:ext xmlns:c16="http://schemas.microsoft.com/office/drawing/2014/chart" uri="{C3380CC4-5D6E-409C-BE32-E72D297353CC}">
              <c16:uniqueId val="{00000004-F4C5-466C-AB6D-40E572279303}"/>
            </c:ext>
          </c:extLst>
        </c:ser>
        <c:ser>
          <c:idx val="2"/>
          <c:order val="5"/>
          <c:tx>
            <c:strRef>
              <c:f>'Cancer 31 Day'!$I$6</c:f>
              <c:strCache>
                <c:ptCount val="1"/>
                <c:pt idx="0">
                  <c:v>SCL</c:v>
                </c:pt>
              </c:strCache>
              <c:extLst xmlns:c15="http://schemas.microsoft.com/office/drawing/2012/chart"/>
            </c:strRef>
          </c:tx>
          <c:spPr>
            <a:ln>
              <a:noFill/>
            </a:ln>
          </c:spPr>
          <c:marker>
            <c:symbol val="circle"/>
            <c:size val="7"/>
            <c:spPr>
              <a:solidFill>
                <a:srgbClr val="ED7D31"/>
              </a:solidFill>
              <a:ln>
                <a:solidFill>
                  <a:srgbClr val="ED7D31"/>
                </a:solidFill>
              </a:ln>
            </c:spPr>
          </c:marker>
          <c:cat>
            <c:numRef>
              <c:f>'Cancer 31 Day'!$B$67:$B$79</c:f>
              <c:numCache>
                <c:formatCode>mmm\-yy</c:formatCode>
                <c:ptCount val="1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numCache>
              <c:extLst/>
            </c:numRef>
          </c:cat>
          <c:val>
            <c:numRef>
              <c:f>'Cancer 31 Day'!$I$67:$I$79</c:f>
              <c:numCache>
                <c:formatCode>0%</c:formatCode>
                <c:ptCount val="13"/>
                <c:pt idx="0">
                  <c:v>#N/A</c:v>
                </c:pt>
                <c:pt idx="1">
                  <c:v>#N/A</c:v>
                </c:pt>
                <c:pt idx="2">
                  <c:v>#N/A</c:v>
                </c:pt>
                <c:pt idx="3">
                  <c:v>#N/A</c:v>
                </c:pt>
                <c:pt idx="4">
                  <c:v>#N/A</c:v>
                </c:pt>
                <c:pt idx="5">
                  <c:v>#N/A</c:v>
                </c:pt>
                <c:pt idx="6">
                  <c:v>#N/A</c:v>
                </c:pt>
                <c:pt idx="7">
                  <c:v>#N/A</c:v>
                </c:pt>
                <c:pt idx="8">
                  <c:v>#N/A</c:v>
                </c:pt>
                <c:pt idx="9">
                  <c:v>#N/A</c:v>
                </c:pt>
                <c:pt idx="10">
                  <c:v>#N/A</c:v>
                </c:pt>
                <c:pt idx="11">
                  <c:v>#N/A</c:v>
                </c:pt>
                <c:pt idx="12">
                  <c:v>#N/A</c:v>
                </c:pt>
              </c:numCache>
              <c:extLst/>
            </c:numRef>
          </c:val>
          <c:smooth val="0"/>
          <c:extLst xmlns:c15="http://schemas.microsoft.com/office/drawing/2012/chart">
            <c:ext xmlns:c16="http://schemas.microsoft.com/office/drawing/2014/chart" uri="{C3380CC4-5D6E-409C-BE32-E72D297353CC}">
              <c16:uniqueId val="{00000005-F4C5-466C-AB6D-40E572279303}"/>
            </c:ext>
          </c:extLst>
        </c:ser>
        <c:ser>
          <c:idx val="6"/>
          <c:order val="6"/>
          <c:tx>
            <c:strRef>
              <c:f>'Cancer 31 Day'!$J$6</c:f>
              <c:strCache>
                <c:ptCount val="1"/>
                <c:pt idx="0">
                  <c:v>SCH</c:v>
                </c:pt>
              </c:strCache>
              <c:extLst xmlns:c15="http://schemas.microsoft.com/office/drawing/2012/chart"/>
            </c:strRef>
          </c:tx>
          <c:spPr>
            <a:ln>
              <a:noFill/>
            </a:ln>
          </c:spPr>
          <c:marker>
            <c:symbol val="circle"/>
            <c:size val="7"/>
            <c:spPr>
              <a:solidFill>
                <a:srgbClr val="5B9BD5"/>
              </a:solidFill>
              <a:ln>
                <a:solidFill>
                  <a:srgbClr val="5B9BD5"/>
                </a:solidFill>
              </a:ln>
            </c:spPr>
          </c:marker>
          <c:cat>
            <c:numRef>
              <c:f>'Cancer 31 Day'!$B$67:$B$79</c:f>
              <c:numCache>
                <c:formatCode>mmm\-yy</c:formatCode>
                <c:ptCount val="1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numCache>
              <c:extLst/>
            </c:numRef>
          </c:cat>
          <c:val>
            <c:numRef>
              <c:f>'Cancer 31 Day'!$J$67:$J$79</c:f>
              <c:numCache>
                <c:formatCode>0%</c:formatCode>
                <c:ptCount val="13"/>
                <c:pt idx="0">
                  <c:v>#N/A</c:v>
                </c:pt>
                <c:pt idx="1">
                  <c:v>#N/A</c:v>
                </c:pt>
                <c:pt idx="2">
                  <c:v>#N/A</c:v>
                </c:pt>
                <c:pt idx="3">
                  <c:v>#N/A</c:v>
                </c:pt>
                <c:pt idx="4">
                  <c:v>#N/A</c:v>
                </c:pt>
                <c:pt idx="5">
                  <c:v>#N/A</c:v>
                </c:pt>
                <c:pt idx="6">
                  <c:v>#N/A</c:v>
                </c:pt>
                <c:pt idx="7">
                  <c:v>#N/A</c:v>
                </c:pt>
                <c:pt idx="8">
                  <c:v>#N/A</c:v>
                </c:pt>
                <c:pt idx="9">
                  <c:v>#N/A</c:v>
                </c:pt>
                <c:pt idx="10">
                  <c:v>#N/A</c:v>
                </c:pt>
                <c:pt idx="11">
                  <c:v>#N/A</c:v>
                </c:pt>
                <c:pt idx="12">
                  <c:v>#N/A</c:v>
                </c:pt>
              </c:numCache>
              <c:extLst/>
            </c:numRef>
          </c:val>
          <c:smooth val="0"/>
          <c:extLst xmlns:c15="http://schemas.microsoft.com/office/drawing/2012/chart">
            <c:ext xmlns:c16="http://schemas.microsoft.com/office/drawing/2014/chart" uri="{C3380CC4-5D6E-409C-BE32-E72D297353CC}">
              <c16:uniqueId val="{00000006-F4C5-466C-AB6D-40E572279303}"/>
            </c:ext>
          </c:extLst>
        </c:ser>
        <c:dLbls>
          <c:showLegendKey val="0"/>
          <c:showVal val="0"/>
          <c:showCatName val="0"/>
          <c:showSerName val="0"/>
          <c:showPercent val="0"/>
          <c:showBubbleSize val="0"/>
        </c:dLbls>
        <c:smooth val="0"/>
        <c:axId val="176899200"/>
        <c:axId val="176901120"/>
        <c:extLst/>
      </c:lineChart>
      <c:dateAx>
        <c:axId val="176899200"/>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901120"/>
        <c:crosses val="autoZero"/>
        <c:auto val="1"/>
        <c:lblOffset val="100"/>
        <c:baseTimeUnit val="months"/>
        <c:majorUnit val="1"/>
        <c:majorTimeUnit val="months"/>
      </c:dateAx>
      <c:valAx>
        <c:axId val="176901120"/>
        <c:scaling>
          <c:orientation val="minMax"/>
          <c:max val="1.1000000000000001"/>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899200"/>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&gt; 3 Hours (Causeway)</a:t>
            </a:r>
            <a:endParaRPr lang="en-GB" sz="1100">
              <a:effectLst/>
            </a:endParaRPr>
          </a:p>
        </c:rich>
      </c:tx>
      <c:layout>
        <c:manualLayout>
          <c:xMode val="edge"/>
          <c:yMode val="edge"/>
          <c:x val="0.25957633420822396"/>
          <c:y val="5.0730283428530247E-2"/>
        </c:manualLayout>
      </c:layout>
      <c:overlay val="0"/>
      <c:spPr>
        <a:noFill/>
        <a:ln>
          <a:noFill/>
        </a:ln>
        <a:effectLst/>
      </c:spPr>
    </c:title>
    <c:autoTitleDeleted val="0"/>
    <c:plotArea>
      <c:layout/>
      <c:lineChart>
        <c:grouping val="standard"/>
        <c:varyColors val="0"/>
        <c:ser>
          <c:idx val="0"/>
          <c:order val="0"/>
          <c:tx>
            <c:strRef>
              <c:f>'NIAS Handover &gt;3Hours'!$F$98</c:f>
              <c:strCache>
                <c:ptCount val="1"/>
                <c:pt idx="0">
                  <c:v>LPL</c:v>
                </c:pt>
              </c:strCache>
            </c:strRef>
          </c:tx>
          <c:spPr>
            <a:ln w="15875" cap="rnd">
              <a:solidFill>
                <a:schemeClr val="tx1"/>
              </a:solidFill>
              <a:prstDash val="lgDash"/>
              <a:round/>
            </a:ln>
            <a:effectLst/>
          </c:spPr>
          <c:marker>
            <c:symbol val="none"/>
          </c:marker>
          <c:cat>
            <c:numRef>
              <c:f>'NIAS Handover &gt;3Hours'!$B$159:$B$172</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'NIAS Handover &gt;3Hours'!$F$159:$F$182</c:f>
              <c:numCache>
                <c:formatCode>0</c:formatCode>
                <c:ptCount val="24"/>
                <c:pt idx="0">
                  <c:v>-63.811868131868138</c:v>
                </c:pt>
                <c:pt idx="1">
                  <c:v>-63.811868131868138</c:v>
                </c:pt>
                <c:pt idx="2">
                  <c:v>-63.811868131868138</c:v>
                </c:pt>
                <c:pt idx="3">
                  <c:v>-63.811868131868138</c:v>
                </c:pt>
                <c:pt idx="4">
                  <c:v>-63.811868131868138</c:v>
                </c:pt>
                <c:pt idx="5">
                  <c:v>-63.811868131868138</c:v>
                </c:pt>
                <c:pt idx="6">
                  <c:v>-63.811868131868138</c:v>
                </c:pt>
                <c:pt idx="7">
                  <c:v>-63.811868131868138</c:v>
                </c:pt>
                <c:pt idx="8">
                  <c:v>-63.811868131868138</c:v>
                </c:pt>
                <c:pt idx="9">
                  <c:v>-63.811868131868138</c:v>
                </c:pt>
                <c:pt idx="10">
                  <c:v>-63.811868131868138</c:v>
                </c:pt>
                <c:pt idx="11">
                  <c:v>-63.811868131868138</c:v>
                </c:pt>
                <c:pt idx="12">
                  <c:v>-63.811868131868138</c:v>
                </c:pt>
                <c:pt idx="13">
                  <c:v>-63.811868131868138</c:v>
                </c:pt>
                <c:pt idx="14">
                  <c:v>-63.811868131868138</c:v>
                </c:pt>
                <c:pt idx="15">
                  <c:v>-63.811868131868138</c:v>
                </c:pt>
                <c:pt idx="16">
                  <c:v>-63.811868131868138</c:v>
                </c:pt>
                <c:pt idx="17">
                  <c:v>-63.811868131868138</c:v>
                </c:pt>
                <c:pt idx="18">
                  <c:v>-63.811868131868138</c:v>
                </c:pt>
                <c:pt idx="19">
                  <c:v>-63.811868131868138</c:v>
                </c:pt>
                <c:pt idx="20">
                  <c:v>-63.811868131868138</c:v>
                </c:pt>
                <c:pt idx="21">
                  <c:v>-63.811868131868138</c:v>
                </c:pt>
                <c:pt idx="22">
                  <c:v>-63.811868131868138</c:v>
                </c:pt>
                <c:pt idx="23">
                  <c:v>-63.811868131868138</c:v>
                </c:pt>
              </c:numCache>
            </c:numRef>
          </c:val>
          <c:smooth val="0"/>
          <c:extLst>
            <c:ext xmlns:c16="http://schemas.microsoft.com/office/drawing/2014/chart" uri="{C3380CC4-5D6E-409C-BE32-E72D297353CC}">
              <c16:uniqueId val="{00000000-97C1-485E-B8B5-05FE4ACD0EFC}"/>
            </c:ext>
          </c:extLst>
        </c:ser>
        <c:ser>
          <c:idx val="1"/>
          <c:order val="1"/>
          <c:tx>
            <c:strRef>
              <c:f>'NIAS Handover &gt;3Hours'!$E$98</c:f>
              <c:strCache>
                <c:ptCount val="1"/>
                <c:pt idx="0">
                  <c:v>&gt; 3 Hours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'NIAS Handover &gt;3Hours'!$B$159:$B$172</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'NIAS Handover &gt;3Hours'!$E$159:$E$182</c:f>
              <c:numCache>
                <c:formatCode>0</c:formatCode>
                <c:ptCount val="24"/>
                <c:pt idx="0">
                  <c:v>53</c:v>
                </c:pt>
                <c:pt idx="1">
                  <c:v>41</c:v>
                </c:pt>
                <c:pt idx="2">
                  <c:v>44</c:v>
                </c:pt>
                <c:pt idx="3">
                  <c:v>57</c:v>
                </c:pt>
                <c:pt idx="4">
                  <c:v>51</c:v>
                </c:pt>
                <c:pt idx="5">
                  <c:v>69</c:v>
                </c:pt>
                <c:pt idx="6">
                  <c:v>71</c:v>
                </c:pt>
                <c:pt idx="7">
                  <c:v>100</c:v>
                </c:pt>
                <c:pt idx="8">
                  <c:v>127</c:v>
                </c:pt>
                <c:pt idx="9">
                  <c:v>125</c:v>
                </c:pt>
                <c:pt idx="10">
                  <c:v>104</c:v>
                </c:pt>
                <c:pt idx="11">
                  <c:v>103</c:v>
                </c:pt>
                <c:pt idx="12">
                  <c:v>105</c:v>
                </c:pt>
                <c:pt idx="13">
                  <c:v>59</c:v>
                </c:pt>
              </c:numCache>
            </c:numRef>
          </c:val>
          <c:smooth val="0"/>
          <c:extLst>
            <c:ext xmlns:c16="http://schemas.microsoft.com/office/drawing/2014/chart" uri="{C3380CC4-5D6E-409C-BE32-E72D297353CC}">
              <c16:uniqueId val="{00000001-97C1-485E-B8B5-05FE4ACD0EFC}"/>
            </c:ext>
          </c:extLst>
        </c:ser>
        <c:ser>
          <c:idx val="3"/>
          <c:order val="2"/>
          <c:tx>
            <c:strRef>
              <c:f>'NIAS Handover &gt;3Hours'!$G$98</c:f>
              <c:strCache>
                <c:ptCount val="1"/>
                <c:pt idx="0">
                  <c:v>Target</c:v>
                </c:pt>
              </c:strCache>
            </c:strRef>
          </c:tx>
          <c:spPr>
            <a:ln w="19050" cap="rnd">
              <a:solidFill>
                <a:srgbClr val="FF0000"/>
              </a:solidFill>
              <a:prstDash val="dash"/>
              <a:round/>
            </a:ln>
            <a:effectLst/>
          </c:spPr>
          <c:marker>
            <c:symbol val="none"/>
          </c:marker>
          <c:cat>
            <c:numRef>
              <c:f>'NIAS Handover &gt;3Hours'!$B$159:$B$172</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'NIAS Handover &gt;3Hours'!$G$159:$G$182</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2-97C1-485E-B8B5-05FE4ACD0EFC}"/>
            </c:ext>
          </c:extLst>
        </c:ser>
        <c:ser>
          <c:idx val="4"/>
          <c:order val="3"/>
          <c:tx>
            <c:strRef>
              <c:f>'NIAS Handover &gt;3Hours'!$D$98</c:f>
              <c:strCache>
                <c:ptCount val="1"/>
                <c:pt idx="0">
                  <c:v>Mean</c:v>
                </c:pt>
              </c:strCache>
            </c:strRef>
          </c:tx>
          <c:spPr>
            <a:ln w="15875" cap="rnd">
              <a:solidFill>
                <a:schemeClr val="tx1"/>
              </a:solidFill>
              <a:round/>
            </a:ln>
            <a:effectLst/>
          </c:spPr>
          <c:marker>
            <c:symbol val="none"/>
          </c:marker>
          <c:cat>
            <c:numRef>
              <c:f>'NIAS Handover &gt;3Hours'!$B$159:$B$172</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'NIAS Handover &gt;3Hours'!$D$159:$D$182</c:f>
              <c:numCache>
                <c:formatCode>0</c:formatCode>
                <c:ptCount val="24"/>
                <c:pt idx="0">
                  <c:v>79.214285714285708</c:v>
                </c:pt>
                <c:pt idx="1">
                  <c:v>79.214285714285708</c:v>
                </c:pt>
                <c:pt idx="2">
                  <c:v>79.214285714285708</c:v>
                </c:pt>
                <c:pt idx="3">
                  <c:v>79.214285714285708</c:v>
                </c:pt>
                <c:pt idx="4">
                  <c:v>79.214285714285708</c:v>
                </c:pt>
                <c:pt idx="5">
                  <c:v>79.214285714285708</c:v>
                </c:pt>
                <c:pt idx="6">
                  <c:v>79.214285714285708</c:v>
                </c:pt>
                <c:pt idx="7">
                  <c:v>79.214285714285708</c:v>
                </c:pt>
                <c:pt idx="8">
                  <c:v>79.214285714285708</c:v>
                </c:pt>
                <c:pt idx="9">
                  <c:v>79.214285714285708</c:v>
                </c:pt>
                <c:pt idx="10">
                  <c:v>79.214285714285708</c:v>
                </c:pt>
                <c:pt idx="11">
                  <c:v>79.214285714285708</c:v>
                </c:pt>
                <c:pt idx="12">
                  <c:v>79.214285714285708</c:v>
                </c:pt>
                <c:pt idx="13">
                  <c:v>79.214285714285708</c:v>
                </c:pt>
                <c:pt idx="14">
                  <c:v>79.214285714285708</c:v>
                </c:pt>
                <c:pt idx="15">
                  <c:v>79.214285714285708</c:v>
                </c:pt>
                <c:pt idx="16">
                  <c:v>79.214285714285708</c:v>
                </c:pt>
                <c:pt idx="17">
                  <c:v>79.214285714285708</c:v>
                </c:pt>
                <c:pt idx="18">
                  <c:v>79.214285714285708</c:v>
                </c:pt>
                <c:pt idx="19">
                  <c:v>79.214285714285708</c:v>
                </c:pt>
                <c:pt idx="20">
                  <c:v>79.214285714285708</c:v>
                </c:pt>
                <c:pt idx="21">
                  <c:v>79.214285714285708</c:v>
                </c:pt>
                <c:pt idx="22">
                  <c:v>79.214285714285708</c:v>
                </c:pt>
                <c:pt idx="23">
                  <c:v>79.214285714285708</c:v>
                </c:pt>
              </c:numCache>
            </c:numRef>
          </c:val>
          <c:smooth val="0"/>
          <c:extLst>
            <c:ext xmlns:c16="http://schemas.microsoft.com/office/drawing/2014/chart" uri="{C3380CC4-5D6E-409C-BE32-E72D297353CC}">
              <c16:uniqueId val="{00000003-97C1-485E-B8B5-05FE4ACD0EFC}"/>
            </c:ext>
          </c:extLst>
        </c:ser>
        <c:ser>
          <c:idx val="5"/>
          <c:order val="4"/>
          <c:tx>
            <c:strRef>
              <c:f>'NIAS Handover &gt;3Hours'!$C$98</c:f>
              <c:strCache>
                <c:ptCount val="1"/>
                <c:pt idx="0">
                  <c:v>UPL</c:v>
                </c:pt>
              </c:strCache>
            </c:strRef>
          </c:tx>
          <c:spPr>
            <a:ln w="15875" cap="rnd">
              <a:solidFill>
                <a:schemeClr val="tx1"/>
              </a:solidFill>
              <a:prstDash val="lgDash"/>
              <a:round/>
            </a:ln>
            <a:effectLst/>
          </c:spPr>
          <c:marker>
            <c:symbol val="none"/>
          </c:marker>
          <c:cat>
            <c:numRef>
              <c:f>'NIAS Handover &gt;3Hours'!$B$159:$B$172</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'NIAS Handover &gt;3Hours'!$C$159:$C$182</c:f>
              <c:numCache>
                <c:formatCode>0</c:formatCode>
                <c:ptCount val="24"/>
                <c:pt idx="0">
                  <c:v>222.24043956043954</c:v>
                </c:pt>
                <c:pt idx="1">
                  <c:v>222.24043956043954</c:v>
                </c:pt>
                <c:pt idx="2">
                  <c:v>222.24043956043954</c:v>
                </c:pt>
                <c:pt idx="3">
                  <c:v>222.24043956043954</c:v>
                </c:pt>
                <c:pt idx="4">
                  <c:v>222.24043956043954</c:v>
                </c:pt>
                <c:pt idx="5">
                  <c:v>222.24043956043954</c:v>
                </c:pt>
                <c:pt idx="6">
                  <c:v>222.24043956043954</c:v>
                </c:pt>
                <c:pt idx="7">
                  <c:v>222.24043956043954</c:v>
                </c:pt>
                <c:pt idx="8">
                  <c:v>222.24043956043954</c:v>
                </c:pt>
                <c:pt idx="9">
                  <c:v>222.24043956043954</c:v>
                </c:pt>
                <c:pt idx="10">
                  <c:v>222.24043956043954</c:v>
                </c:pt>
                <c:pt idx="11">
                  <c:v>222.24043956043954</c:v>
                </c:pt>
                <c:pt idx="12">
                  <c:v>222.24043956043954</c:v>
                </c:pt>
                <c:pt idx="13">
                  <c:v>222.24043956043954</c:v>
                </c:pt>
                <c:pt idx="14">
                  <c:v>222.24043956043954</c:v>
                </c:pt>
                <c:pt idx="15">
                  <c:v>222.24043956043954</c:v>
                </c:pt>
                <c:pt idx="16">
                  <c:v>222.24043956043954</c:v>
                </c:pt>
                <c:pt idx="17">
                  <c:v>222.24043956043954</c:v>
                </c:pt>
                <c:pt idx="18">
                  <c:v>222.24043956043954</c:v>
                </c:pt>
                <c:pt idx="19">
                  <c:v>222.24043956043954</c:v>
                </c:pt>
                <c:pt idx="20">
                  <c:v>222.24043956043954</c:v>
                </c:pt>
                <c:pt idx="21">
                  <c:v>222.24043956043954</c:v>
                </c:pt>
                <c:pt idx="22">
                  <c:v>222.24043956043954</c:v>
                </c:pt>
                <c:pt idx="23">
                  <c:v>222.24043956043954</c:v>
                </c:pt>
              </c:numCache>
            </c:numRef>
          </c:val>
          <c:smooth val="0"/>
          <c:extLst>
            <c:ext xmlns:c16="http://schemas.microsoft.com/office/drawing/2014/chart" uri="{C3380CC4-5D6E-409C-BE32-E72D297353CC}">
              <c16:uniqueId val="{00000004-97C1-485E-B8B5-05FE4ACD0EFC}"/>
            </c:ext>
          </c:extLst>
        </c:ser>
        <c:ser>
          <c:idx val="2"/>
          <c:order val="5"/>
          <c:tx>
            <c:strRef>
              <c:f>'NIAS Handover &gt;3Hours'!$I$98</c:f>
              <c:strCache>
                <c:ptCount val="1"/>
                <c:pt idx="0">
                  <c:v>SCL</c:v>
                </c:pt>
              </c:strCache>
            </c:strRef>
          </c:tx>
          <c:spPr>
            <a:ln>
              <a:noFill/>
            </a:ln>
          </c:spPr>
          <c:marker>
            <c:symbol val="circle"/>
            <c:size val="7"/>
            <c:spPr>
              <a:solidFill>
                <a:srgbClr val="5B9BD5"/>
              </a:solidFill>
              <a:ln>
                <a:solidFill>
                  <a:srgbClr val="5B9BD5"/>
                </a:solidFill>
              </a:ln>
            </c:spPr>
          </c:marker>
          <c:cat>
            <c:numRef>
              <c:f>'NIAS Handover &gt;3Hours'!$B$159:$B$172</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'NIAS Handover &gt;3Hours'!$I$159:$I$182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97C1-485E-B8B5-05FE4ACD0EFC}"/>
            </c:ext>
          </c:extLst>
        </c:ser>
        <c:ser>
          <c:idx val="6"/>
          <c:order val="6"/>
          <c:tx>
            <c:strRef>
              <c:f>'NIAS Handover &gt;3Hours'!$J$98</c:f>
              <c:strCache>
                <c:ptCount val="1"/>
                <c:pt idx="0">
                  <c:v>SCH</c:v>
                </c:pt>
              </c:strCache>
            </c:strRef>
          </c:tx>
          <c:spPr>
            <a:ln>
              <a:noFill/>
            </a:ln>
          </c:spPr>
          <c:marker>
            <c:symbol val="circle"/>
            <c:size val="7"/>
            <c:spPr>
              <a:solidFill>
                <a:srgbClr val="ED7D31"/>
              </a:solidFill>
              <a:ln>
                <a:solidFill>
                  <a:srgbClr val="ED7D31"/>
                </a:solidFill>
              </a:ln>
            </c:spPr>
          </c:marker>
          <c:cat>
            <c:numRef>
              <c:f>'NIAS Handover &gt;3Hours'!$B$159:$B$172</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'NIAS Handover &gt;3Hours'!$J$159:$J$182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97C1-485E-B8B5-05FE4ACD0EFC}"/>
            </c:ext>
          </c:extLst>
        </c:ser>
        <c:dLbls>
          <c:showLegendKey val="0"/>
          <c:showVal val="0"/>
          <c:showCatName val="0"/>
          <c:showSerName val="0"/>
          <c:showPercent val="0"/>
          <c:showBubbleSize val="0"/>
        </c:dLbls>
        <c:smooth val="0"/>
        <c:axId val="190073472"/>
        <c:axId val="190087936"/>
      </c:lineChart>
      <c:dateAx>
        <c:axId val="19007347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087936"/>
        <c:crosses val="autoZero"/>
        <c:auto val="1"/>
        <c:lblOffset val="100"/>
        <c:baseTimeUnit val="months"/>
        <c:majorUnit val="1"/>
        <c:majorTimeUnit val="months"/>
      </c:dateAx>
      <c:valAx>
        <c:axId val="19008793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073472"/>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a:t>ED </a:t>
            </a:r>
            <a:r>
              <a:rPr lang="en-GB" sz="1100" baseline="0"/>
              <a:t>attendances (Antrim)</a:t>
            </a:r>
          </a:p>
        </c:rich>
      </c:tx>
      <c:overlay val="0"/>
      <c:spPr>
        <a:noFill/>
        <a:ln>
          <a:noFill/>
        </a:ln>
        <a:effectLst/>
      </c:spPr>
    </c:title>
    <c:autoTitleDeleted val="0"/>
    <c:plotArea>
      <c:layout/>
      <c:lineChart>
        <c:grouping val="standard"/>
        <c:varyColors val="0"/>
        <c:ser>
          <c:idx val="1"/>
          <c:order val="0"/>
          <c:tx>
            <c:strRef>
              <c:f>'ED attendances'!$C$6</c:f>
              <c:strCache>
                <c:ptCount val="1"/>
                <c:pt idx="0">
                  <c:v>2024/25</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'ED attendances'!$B$7:$B$18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'ED attendances'!$C$7:$C$18</c:f>
              <c:numCache>
                <c:formatCode>#,##0</c:formatCode>
                <c:ptCount val="12"/>
                <c:pt idx="0">
                  <c:v>8314</c:v>
                </c:pt>
                <c:pt idx="1">
                  <c:v>8516</c:v>
                </c:pt>
                <c:pt idx="2">
                  <c:v>8215</c:v>
                </c:pt>
                <c:pt idx="3">
                  <c:v>7966</c:v>
                </c:pt>
                <c:pt idx="4">
                  <c:v>7865</c:v>
                </c:pt>
                <c:pt idx="5">
                  <c:v>8202</c:v>
                </c:pt>
                <c:pt idx="6">
                  <c:v>8565</c:v>
                </c:pt>
                <c:pt idx="7">
                  <c:v>7717</c:v>
                </c:pt>
                <c:pt idx="8">
                  <c:v>8075</c:v>
                </c:pt>
                <c:pt idx="9">
                  <c:v>7175</c:v>
                </c:pt>
                <c:pt idx="10">
                  <c:v>7017</c:v>
                </c:pt>
                <c:pt idx="11">
                  <c:v>8349</c:v>
                </c:pt>
              </c:numCache>
            </c:numRef>
          </c:val>
          <c:smooth val="0"/>
          <c:extLst>
            <c:ext xmlns:c16="http://schemas.microsoft.com/office/drawing/2014/chart" uri="{C3380CC4-5D6E-409C-BE32-E72D297353CC}">
              <c16:uniqueId val="{00000000-E812-4D90-8EBE-5F5ACF504F22}"/>
            </c:ext>
          </c:extLst>
        </c:ser>
        <c:ser>
          <c:idx val="2"/>
          <c:order val="1"/>
          <c:tx>
            <c:strRef>
              <c:f>'ED attendances'!$D$6</c:f>
              <c:strCache>
                <c:ptCount val="1"/>
                <c:pt idx="0">
                  <c:v>2025/26</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'ED attendances'!$B$7:$B$18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'ED attendances'!$D$7:$D$18</c:f>
              <c:numCache>
                <c:formatCode>#,##0</c:formatCode>
                <c:ptCount val="12"/>
                <c:pt idx="0">
                  <c:v>8109</c:v>
                </c:pt>
                <c:pt idx="1">
                  <c:v>8307</c:v>
                </c:pt>
              </c:numCache>
            </c:numRef>
          </c:val>
          <c:smooth val="0"/>
          <c:extLst>
            <c:ext xmlns:c16="http://schemas.microsoft.com/office/drawing/2014/chart" uri="{C3380CC4-5D6E-409C-BE32-E72D297353CC}">
              <c16:uniqueId val="{00000001-E812-4D90-8EBE-5F5ACF504F22}"/>
            </c:ext>
          </c:extLst>
        </c:ser>
        <c:dLbls>
          <c:showLegendKey val="0"/>
          <c:showVal val="0"/>
          <c:showCatName val="0"/>
          <c:showSerName val="0"/>
          <c:showPercent val="0"/>
          <c:showBubbleSize val="0"/>
        </c:dLbls>
        <c:marker val="1"/>
        <c:smooth val="0"/>
        <c:axId val="175572480"/>
        <c:axId val="175574016"/>
      </c:lineChart>
      <c:catAx>
        <c:axId val="1755724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5574016"/>
        <c:crosses val="autoZero"/>
        <c:auto val="1"/>
        <c:lblAlgn val="ctr"/>
        <c:lblOffset val="100"/>
        <c:noMultiLvlLbl val="0"/>
      </c:catAx>
      <c:valAx>
        <c:axId val="17557401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55724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a:t>ED </a:t>
            </a:r>
            <a:r>
              <a:rPr lang="en-GB" sz="1100" baseline="0"/>
              <a:t>attendances (Causeway)</a:t>
            </a:r>
            <a:endParaRPr lang="en-GB" sz="1100"/>
          </a:p>
        </c:rich>
      </c:tx>
      <c:overlay val="0"/>
      <c:spPr>
        <a:noFill/>
        <a:ln>
          <a:noFill/>
        </a:ln>
        <a:effectLst/>
      </c:spPr>
    </c:title>
    <c:autoTitleDeleted val="0"/>
    <c:plotArea>
      <c:layout/>
      <c:lineChart>
        <c:grouping val="standard"/>
        <c:varyColors val="0"/>
        <c:ser>
          <c:idx val="1"/>
          <c:order val="0"/>
          <c:tx>
            <c:strRef>
              <c:f>'ED attendances'!$C$22</c:f>
              <c:strCache>
                <c:ptCount val="1"/>
                <c:pt idx="0">
                  <c:v>2024/25</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'ED attendances'!$B$23:$B$34</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'ED attendances'!$C$23:$C$34</c:f>
              <c:numCache>
                <c:formatCode>#,##0</c:formatCode>
                <c:ptCount val="12"/>
                <c:pt idx="0">
                  <c:v>4192</c:v>
                </c:pt>
                <c:pt idx="1">
                  <c:v>4427</c:v>
                </c:pt>
                <c:pt idx="2">
                  <c:v>3993</c:v>
                </c:pt>
                <c:pt idx="3">
                  <c:v>4246</c:v>
                </c:pt>
                <c:pt idx="4">
                  <c:v>4088</c:v>
                </c:pt>
                <c:pt idx="5">
                  <c:v>4115</c:v>
                </c:pt>
                <c:pt idx="6">
                  <c:v>4045</c:v>
                </c:pt>
                <c:pt idx="7">
                  <c:v>3755</c:v>
                </c:pt>
                <c:pt idx="8">
                  <c:v>3889</c:v>
                </c:pt>
                <c:pt idx="9">
                  <c:v>3502</c:v>
                </c:pt>
                <c:pt idx="10">
                  <c:v>3613</c:v>
                </c:pt>
                <c:pt idx="11">
                  <c:v>4277</c:v>
                </c:pt>
              </c:numCache>
            </c:numRef>
          </c:val>
          <c:smooth val="0"/>
          <c:extLst>
            <c:ext xmlns:c16="http://schemas.microsoft.com/office/drawing/2014/chart" uri="{C3380CC4-5D6E-409C-BE32-E72D297353CC}">
              <c16:uniqueId val="{00000000-C094-4797-842B-D534ABBC8E59}"/>
            </c:ext>
          </c:extLst>
        </c:ser>
        <c:ser>
          <c:idx val="2"/>
          <c:order val="1"/>
          <c:tx>
            <c:strRef>
              <c:f>'ED attendances'!$D$22</c:f>
              <c:strCache>
                <c:ptCount val="1"/>
                <c:pt idx="0">
                  <c:v>2025/26</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'ED attendances'!$B$23:$B$34</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'ED attendances'!$D$23:$D$34</c:f>
              <c:numCache>
                <c:formatCode>#,##0</c:formatCode>
                <c:ptCount val="12"/>
                <c:pt idx="0">
                  <c:v>4373</c:v>
                </c:pt>
                <c:pt idx="1">
                  <c:v>4509</c:v>
                </c:pt>
              </c:numCache>
            </c:numRef>
          </c:val>
          <c:smooth val="0"/>
          <c:extLst>
            <c:ext xmlns:c16="http://schemas.microsoft.com/office/drawing/2014/chart" uri="{C3380CC4-5D6E-409C-BE32-E72D297353CC}">
              <c16:uniqueId val="{00000001-C094-4797-842B-D534ABBC8E59}"/>
            </c:ext>
          </c:extLst>
        </c:ser>
        <c:dLbls>
          <c:showLegendKey val="0"/>
          <c:showVal val="0"/>
          <c:showCatName val="0"/>
          <c:showSerName val="0"/>
          <c:showPercent val="0"/>
          <c:showBubbleSize val="0"/>
        </c:dLbls>
        <c:marker val="1"/>
        <c:smooth val="0"/>
        <c:axId val="175625728"/>
        <c:axId val="175627648"/>
      </c:lineChart>
      <c:catAx>
        <c:axId val="175625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5627648"/>
        <c:crosses val="autoZero"/>
        <c:auto val="1"/>
        <c:lblAlgn val="ctr"/>
        <c:lblOffset val="100"/>
        <c:noMultiLvlLbl val="0"/>
      </c:catAx>
      <c:valAx>
        <c:axId val="17562764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5625728"/>
        <c:crosses val="autoZero"/>
        <c:crossBetween val="between"/>
        <c:majorUnit val="10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Over-75  Attendances (Antrim)</a:t>
            </a:r>
            <a:endParaRPr lang="en-GB" sz="1100"/>
          </a:p>
        </c:rich>
      </c:tx>
      <c:overlay val="0"/>
      <c:spPr>
        <a:noFill/>
        <a:ln>
          <a:noFill/>
        </a:ln>
        <a:effectLst/>
      </c:spPr>
    </c:title>
    <c:autoTitleDeleted val="0"/>
    <c:plotArea>
      <c:layout/>
      <c:lineChart>
        <c:grouping val="standard"/>
        <c:varyColors val="0"/>
        <c:ser>
          <c:idx val="1"/>
          <c:order val="0"/>
          <c:tx>
            <c:strRef>
              <c:f>'Over-75 ED attendances'!$C$6</c:f>
              <c:strCache>
                <c:ptCount val="1"/>
                <c:pt idx="0">
                  <c:v>2024/25</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'Over-75 ED attendances'!$B$7:$B$18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'Over-75 ED attendances'!$C$7:$C$18</c:f>
              <c:numCache>
                <c:formatCode>#,##0</c:formatCode>
                <c:ptCount val="12"/>
                <c:pt idx="0">
                  <c:v>1389</c:v>
                </c:pt>
                <c:pt idx="1">
                  <c:v>1447</c:v>
                </c:pt>
                <c:pt idx="2">
                  <c:v>1351</c:v>
                </c:pt>
                <c:pt idx="3">
                  <c:v>1389</c:v>
                </c:pt>
                <c:pt idx="4">
                  <c:v>1412</c:v>
                </c:pt>
                <c:pt idx="5">
                  <c:v>1332</c:v>
                </c:pt>
                <c:pt idx="6">
                  <c:v>1442</c:v>
                </c:pt>
                <c:pt idx="7">
                  <c:v>1327</c:v>
                </c:pt>
                <c:pt idx="8">
                  <c:v>1508</c:v>
                </c:pt>
                <c:pt idx="9">
                  <c:v>1388</c:v>
                </c:pt>
                <c:pt idx="10">
                  <c:v>1302</c:v>
                </c:pt>
                <c:pt idx="11">
                  <c:v>1464</c:v>
                </c:pt>
              </c:numCache>
            </c:numRef>
          </c:val>
          <c:smooth val="0"/>
          <c:extLst>
            <c:ext xmlns:c16="http://schemas.microsoft.com/office/drawing/2014/chart" uri="{C3380CC4-5D6E-409C-BE32-E72D297353CC}">
              <c16:uniqueId val="{00000000-F886-4534-B2D1-C7A9DD1917F0}"/>
            </c:ext>
          </c:extLst>
        </c:ser>
        <c:ser>
          <c:idx val="2"/>
          <c:order val="1"/>
          <c:tx>
            <c:strRef>
              <c:f>'Over-75 ED attendances'!$D$6</c:f>
              <c:strCache>
                <c:ptCount val="1"/>
                <c:pt idx="0">
                  <c:v>2025/26</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'Over-75 ED attendances'!$B$7:$B$18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'Over-75 ED attendances'!$D$7:$D$18</c:f>
              <c:numCache>
                <c:formatCode>#,##0</c:formatCode>
                <c:ptCount val="12"/>
                <c:pt idx="0">
                  <c:v>1470</c:v>
                </c:pt>
                <c:pt idx="1">
                  <c:v>1473</c:v>
                </c:pt>
              </c:numCache>
            </c:numRef>
          </c:val>
          <c:smooth val="0"/>
          <c:extLst>
            <c:ext xmlns:c16="http://schemas.microsoft.com/office/drawing/2014/chart" uri="{C3380CC4-5D6E-409C-BE32-E72D297353CC}">
              <c16:uniqueId val="{00000001-F886-4534-B2D1-C7A9DD1917F0}"/>
            </c:ext>
          </c:extLst>
        </c:ser>
        <c:dLbls>
          <c:showLegendKey val="0"/>
          <c:showVal val="0"/>
          <c:showCatName val="0"/>
          <c:showSerName val="0"/>
          <c:showPercent val="0"/>
          <c:showBubbleSize val="0"/>
        </c:dLbls>
        <c:marker val="1"/>
        <c:smooth val="0"/>
        <c:axId val="130623744"/>
        <c:axId val="130642304"/>
      </c:lineChart>
      <c:catAx>
        <c:axId val="130623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0642304"/>
        <c:crosses val="autoZero"/>
        <c:auto val="1"/>
        <c:lblAlgn val="ctr"/>
        <c:lblOffset val="100"/>
        <c:noMultiLvlLbl val="0"/>
      </c:catAx>
      <c:valAx>
        <c:axId val="13064230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06237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Over-75  Attendances (Causeway)</a:t>
            </a:r>
            <a:endParaRPr lang="en-GB" sz="1100"/>
          </a:p>
        </c:rich>
      </c:tx>
      <c:overlay val="0"/>
      <c:spPr>
        <a:noFill/>
        <a:ln>
          <a:noFill/>
        </a:ln>
        <a:effectLst/>
      </c:spPr>
    </c:title>
    <c:autoTitleDeleted val="0"/>
    <c:plotArea>
      <c:layout/>
      <c:lineChart>
        <c:grouping val="standard"/>
        <c:varyColors val="0"/>
        <c:ser>
          <c:idx val="1"/>
          <c:order val="0"/>
          <c:tx>
            <c:strRef>
              <c:f>'Over-75 ED attendances'!$C$22</c:f>
              <c:strCache>
                <c:ptCount val="1"/>
                <c:pt idx="0">
                  <c:v>2024/25</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'Over-75 ED attendances'!$B$23:$B$34</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'Over-75 ED attendances'!$C$23:$C$34</c:f>
              <c:numCache>
                <c:formatCode>General</c:formatCode>
                <c:ptCount val="12"/>
                <c:pt idx="0" formatCode="#,##0">
                  <c:v>662</c:v>
                </c:pt>
                <c:pt idx="1">
                  <c:v>725</c:v>
                </c:pt>
                <c:pt idx="2">
                  <c:v>661</c:v>
                </c:pt>
                <c:pt idx="3">
                  <c:v>708</c:v>
                </c:pt>
                <c:pt idx="4">
                  <c:v>669</c:v>
                </c:pt>
                <c:pt idx="5">
                  <c:v>714</c:v>
                </c:pt>
                <c:pt idx="6">
                  <c:v>645</c:v>
                </c:pt>
                <c:pt idx="7">
                  <c:v>653</c:v>
                </c:pt>
                <c:pt idx="8">
                  <c:v>718</c:v>
                </c:pt>
                <c:pt idx="9">
                  <c:v>644</c:v>
                </c:pt>
                <c:pt idx="10">
                  <c:v>686</c:v>
                </c:pt>
                <c:pt idx="11">
                  <c:v>741</c:v>
                </c:pt>
              </c:numCache>
            </c:numRef>
          </c:val>
          <c:smooth val="0"/>
          <c:extLst>
            <c:ext xmlns:c16="http://schemas.microsoft.com/office/drawing/2014/chart" uri="{C3380CC4-5D6E-409C-BE32-E72D297353CC}">
              <c16:uniqueId val="{00000000-E2C8-4A5F-9E41-771B37664D88}"/>
            </c:ext>
          </c:extLst>
        </c:ser>
        <c:ser>
          <c:idx val="2"/>
          <c:order val="1"/>
          <c:tx>
            <c:strRef>
              <c:f>'Over-75 ED attendances'!$D$22</c:f>
              <c:strCache>
                <c:ptCount val="1"/>
                <c:pt idx="0">
                  <c:v>2025/26</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'Over-75 ED attendances'!$B$23:$B$34</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'Over-75 ED attendances'!$D$23:$D$34</c:f>
              <c:numCache>
                <c:formatCode>General</c:formatCode>
                <c:ptCount val="12"/>
                <c:pt idx="0">
                  <c:v>742</c:v>
                </c:pt>
                <c:pt idx="1">
                  <c:v>770</c:v>
                </c:pt>
              </c:numCache>
            </c:numRef>
          </c:val>
          <c:smooth val="0"/>
          <c:extLst>
            <c:ext xmlns:c16="http://schemas.microsoft.com/office/drawing/2014/chart" uri="{C3380CC4-5D6E-409C-BE32-E72D297353CC}">
              <c16:uniqueId val="{00000001-E2C8-4A5F-9E41-771B37664D88}"/>
            </c:ext>
          </c:extLst>
        </c:ser>
        <c:dLbls>
          <c:showLegendKey val="0"/>
          <c:showVal val="0"/>
          <c:showCatName val="0"/>
          <c:showSerName val="0"/>
          <c:showPercent val="0"/>
          <c:showBubbleSize val="0"/>
        </c:dLbls>
        <c:marker val="1"/>
        <c:smooth val="0"/>
        <c:axId val="130673280"/>
        <c:axId val="177672960"/>
      </c:lineChart>
      <c:catAx>
        <c:axId val="130673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672960"/>
        <c:crosses val="autoZero"/>
        <c:auto val="1"/>
        <c:lblAlgn val="ctr"/>
        <c:lblOffset val="100"/>
        <c:noMultiLvlLbl val="0"/>
      </c:catAx>
      <c:valAx>
        <c:axId val="177672960"/>
        <c:scaling>
          <c:orientation val="minMax"/>
          <c:max val="8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0673280"/>
        <c:crosses val="autoZero"/>
        <c:crossBetween val="between"/>
        <c:majorUnit val="1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4-hour performance </a:t>
            </a:r>
            <a:r>
              <a:rPr lang="en-GB" sz="1100" b="0" i="0" baseline="0">
                <a:effectLst/>
              </a:rPr>
              <a:t>(Antrim)</a:t>
            </a:r>
            <a:endParaRPr lang="en-GB" sz="1100">
              <a:effectLst/>
            </a:endParaRPr>
          </a:p>
        </c:rich>
      </c:tx>
      <c:layout>
        <c:manualLayout>
          <c:xMode val="edge"/>
          <c:yMode val="edge"/>
          <c:x val="0.31000678040244967"/>
          <c:y val="3.7037037037037035E-2"/>
        </c:manualLayout>
      </c:layout>
      <c:overlay val="0"/>
      <c:spPr>
        <a:noFill/>
        <a:ln>
          <a:noFill/>
        </a:ln>
        <a:effectLst/>
      </c:spPr>
    </c:title>
    <c:autoTitleDeleted val="0"/>
    <c:plotArea>
      <c:layout/>
      <c:lineChart>
        <c:grouping val="standard"/>
        <c:varyColors val="0"/>
        <c:ser>
          <c:idx val="0"/>
          <c:order val="0"/>
          <c:tx>
            <c:strRef>
              <c:f>'4hr SPC_'!$F$6</c:f>
              <c:strCache>
                <c:ptCount val="1"/>
                <c:pt idx="0">
                  <c:v>LPL</c:v>
                </c:pt>
              </c:strCache>
            </c:strRef>
          </c:tx>
          <c:spPr>
            <a:ln w="15875" cap="rnd">
              <a:solidFill>
                <a:schemeClr val="tx1"/>
              </a:solidFill>
              <a:prstDash val="lgDash"/>
              <a:round/>
            </a:ln>
            <a:effectLst/>
          </c:spPr>
          <c:marker>
            <c:symbol val="none"/>
          </c:marker>
          <c:cat>
            <c:numRef>
              <c:f>'4hr SPC_'!$B$67:$B$80</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'4hr SPC_'!$F$67:$F$90</c:f>
              <c:numCache>
                <c:formatCode>0%</c:formatCode>
                <c:ptCount val="24"/>
                <c:pt idx="0">
                  <c:v>0.28540615384615386</c:v>
                </c:pt>
                <c:pt idx="1">
                  <c:v>0.28540615384615386</c:v>
                </c:pt>
                <c:pt idx="2">
                  <c:v>0.28540615384615386</c:v>
                </c:pt>
                <c:pt idx="3">
                  <c:v>0.28540615384615386</c:v>
                </c:pt>
                <c:pt idx="4">
                  <c:v>0.28540615384615386</c:v>
                </c:pt>
                <c:pt idx="5">
                  <c:v>0.28540615384615386</c:v>
                </c:pt>
                <c:pt idx="6">
                  <c:v>0.28540615384615386</c:v>
                </c:pt>
                <c:pt idx="7">
                  <c:v>0.28540615384615386</c:v>
                </c:pt>
                <c:pt idx="8">
                  <c:v>0.28540615384615386</c:v>
                </c:pt>
                <c:pt idx="9">
                  <c:v>0.28540615384615386</c:v>
                </c:pt>
                <c:pt idx="10">
                  <c:v>0.28540615384615386</c:v>
                </c:pt>
                <c:pt idx="11">
                  <c:v>0.28540615384615386</c:v>
                </c:pt>
                <c:pt idx="12">
                  <c:v>0.28540615384615386</c:v>
                </c:pt>
                <c:pt idx="13">
                  <c:v>0.28540615384615386</c:v>
                </c:pt>
                <c:pt idx="14">
                  <c:v>0.28540615384615386</c:v>
                </c:pt>
                <c:pt idx="15">
                  <c:v>0.28540615384615386</c:v>
                </c:pt>
                <c:pt idx="16">
                  <c:v>0.28540615384615386</c:v>
                </c:pt>
                <c:pt idx="17">
                  <c:v>0.28540615384615386</c:v>
                </c:pt>
                <c:pt idx="18">
                  <c:v>0.28540615384615386</c:v>
                </c:pt>
                <c:pt idx="19">
                  <c:v>0.28540615384615386</c:v>
                </c:pt>
                <c:pt idx="20">
                  <c:v>0.28540615384615386</c:v>
                </c:pt>
                <c:pt idx="21">
                  <c:v>0.28540615384615386</c:v>
                </c:pt>
                <c:pt idx="22">
                  <c:v>0.28540615384615386</c:v>
                </c:pt>
                <c:pt idx="23">
                  <c:v>0.28540615384615386</c:v>
                </c:pt>
              </c:numCache>
            </c:numRef>
          </c:val>
          <c:smooth val="0"/>
          <c:extLst>
            <c:ext xmlns:c16="http://schemas.microsoft.com/office/drawing/2014/chart" uri="{C3380CC4-5D6E-409C-BE32-E72D297353CC}">
              <c16:uniqueId val="{00000000-448C-495C-BC8A-2698CA9762D5}"/>
            </c:ext>
          </c:extLst>
        </c:ser>
        <c:ser>
          <c:idx val="1"/>
          <c:order val="1"/>
          <c:tx>
            <c:strRef>
              <c:f>'4hr SPC_'!$E$6</c:f>
              <c:strCache>
                <c:ptCount val="1"/>
                <c:pt idx="0">
                  <c:v>&lt; 4 hrs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dPt>
            <c:idx val="25"/>
            <c:bubble3D val="0"/>
            <c:extLst>
              <c:ext xmlns:c16="http://schemas.microsoft.com/office/drawing/2014/chart" uri="{C3380CC4-5D6E-409C-BE32-E72D297353CC}">
                <c16:uniqueId val="{00000001-448C-495C-BC8A-2698CA9762D5}"/>
              </c:ext>
            </c:extLst>
          </c:dPt>
          <c:cat>
            <c:numRef>
              <c:f>'4hr SPC_'!$B$67:$B$80</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'4hr SPC_'!$E$67:$E$90</c:f>
              <c:numCache>
                <c:formatCode>0.0%</c:formatCode>
                <c:ptCount val="24"/>
                <c:pt idx="0">
                  <c:v>0.35499999999999998</c:v>
                </c:pt>
                <c:pt idx="1">
                  <c:v>0.376</c:v>
                </c:pt>
                <c:pt idx="2">
                  <c:v>0.41499999999999998</c:v>
                </c:pt>
                <c:pt idx="3">
                  <c:v>0.40799999999999997</c:v>
                </c:pt>
                <c:pt idx="4">
                  <c:v>0.38500000000000001</c:v>
                </c:pt>
                <c:pt idx="5">
                  <c:v>0.38900000000000001</c:v>
                </c:pt>
                <c:pt idx="6">
                  <c:v>0.374</c:v>
                </c:pt>
                <c:pt idx="7">
                  <c:v>0.29780000000000001</c:v>
                </c:pt>
                <c:pt idx="8">
                  <c:v>0.28100000000000003</c:v>
                </c:pt>
                <c:pt idx="9">
                  <c:v>0.31900000000000001</c:v>
                </c:pt>
                <c:pt idx="10">
                  <c:v>0.30499999999999999</c:v>
                </c:pt>
                <c:pt idx="11">
                  <c:v>0.29699999999999999</c:v>
                </c:pt>
                <c:pt idx="12">
                  <c:v>0.33200000000000002</c:v>
                </c:pt>
                <c:pt idx="13">
                  <c:v>0.32700000000000001</c:v>
                </c:pt>
              </c:numCache>
            </c:numRef>
          </c:val>
          <c:smooth val="0"/>
          <c:extLst>
            <c:ext xmlns:c16="http://schemas.microsoft.com/office/drawing/2014/chart" uri="{C3380CC4-5D6E-409C-BE32-E72D297353CC}">
              <c16:uniqueId val="{00000002-448C-495C-BC8A-2698CA9762D5}"/>
            </c:ext>
          </c:extLst>
        </c:ser>
        <c:ser>
          <c:idx val="3"/>
          <c:order val="2"/>
          <c:tx>
            <c:strRef>
              <c:f>'4hr SPC_'!$G$6</c:f>
              <c:strCache>
                <c:ptCount val="1"/>
                <c:pt idx="0">
                  <c:v>Target</c:v>
                </c:pt>
              </c:strCache>
            </c:strRef>
          </c:tx>
          <c:spPr>
            <a:ln w="19050" cap="rnd">
              <a:solidFill>
                <a:srgbClr val="FF0000"/>
              </a:solidFill>
              <a:prstDash val="dash"/>
              <a:round/>
            </a:ln>
            <a:effectLst/>
          </c:spPr>
          <c:marker>
            <c:symbol val="none"/>
          </c:marker>
          <c:cat>
            <c:numRef>
              <c:f>'4hr SPC_'!$B$67:$B$80</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'4hr SPC_'!$G$67:$G$90</c:f>
              <c:numCache>
                <c:formatCode>0%</c:formatCode>
                <c:ptCount val="24"/>
                <c:pt idx="0">
                  <c:v>0.95</c:v>
                </c:pt>
                <c:pt idx="1">
                  <c:v>0.95</c:v>
                </c:pt>
                <c:pt idx="2">
                  <c:v>0.95</c:v>
                </c:pt>
                <c:pt idx="3">
                  <c:v>0.95</c:v>
                </c:pt>
                <c:pt idx="4">
                  <c:v>0.95</c:v>
                </c:pt>
                <c:pt idx="5">
                  <c:v>0.95</c:v>
                </c:pt>
                <c:pt idx="6">
                  <c:v>0.95</c:v>
                </c:pt>
                <c:pt idx="7">
                  <c:v>0.95</c:v>
                </c:pt>
                <c:pt idx="8">
                  <c:v>0.95</c:v>
                </c:pt>
                <c:pt idx="9">
                  <c:v>0.95</c:v>
                </c:pt>
                <c:pt idx="10">
                  <c:v>0.95</c:v>
                </c:pt>
                <c:pt idx="11">
                  <c:v>0.95</c:v>
                </c:pt>
                <c:pt idx="12">
                  <c:v>0.95</c:v>
                </c:pt>
                <c:pt idx="13">
                  <c:v>0.95</c:v>
                </c:pt>
                <c:pt idx="14">
                  <c:v>0.95</c:v>
                </c:pt>
                <c:pt idx="15">
                  <c:v>0.95</c:v>
                </c:pt>
                <c:pt idx="16">
                  <c:v>0.95</c:v>
                </c:pt>
                <c:pt idx="17">
                  <c:v>0.95</c:v>
                </c:pt>
                <c:pt idx="18">
                  <c:v>0.95</c:v>
                </c:pt>
                <c:pt idx="19">
                  <c:v>0.95</c:v>
                </c:pt>
                <c:pt idx="20">
                  <c:v>0.95</c:v>
                </c:pt>
                <c:pt idx="21">
                  <c:v>0.95</c:v>
                </c:pt>
                <c:pt idx="22">
                  <c:v>0.95</c:v>
                </c:pt>
                <c:pt idx="23">
                  <c:v>0.95</c:v>
                </c:pt>
              </c:numCache>
            </c:numRef>
          </c:val>
          <c:smooth val="0"/>
          <c:extLst>
            <c:ext xmlns:c16="http://schemas.microsoft.com/office/drawing/2014/chart" uri="{C3380CC4-5D6E-409C-BE32-E72D297353CC}">
              <c16:uniqueId val="{00000003-448C-495C-BC8A-2698CA9762D5}"/>
            </c:ext>
          </c:extLst>
        </c:ser>
        <c:ser>
          <c:idx val="4"/>
          <c:order val="3"/>
          <c:tx>
            <c:strRef>
              <c:f>'4hr SPC_'!$D$6</c:f>
              <c:strCache>
                <c:ptCount val="1"/>
                <c:pt idx="0">
                  <c:v>Mean</c:v>
                </c:pt>
              </c:strCache>
            </c:strRef>
          </c:tx>
          <c:spPr>
            <a:ln w="15875" cap="rnd">
              <a:solidFill>
                <a:schemeClr val="tx1"/>
              </a:solidFill>
              <a:round/>
            </a:ln>
            <a:effectLst/>
          </c:spPr>
          <c:marker>
            <c:symbol val="none"/>
          </c:marker>
          <c:cat>
            <c:numRef>
              <c:f>'4hr SPC_'!$B$67:$B$80</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'4hr SPC_'!$D$67:$D$90</c:f>
              <c:numCache>
                <c:formatCode>0%</c:formatCode>
                <c:ptCount val="24"/>
                <c:pt idx="0">
                  <c:v>0.34720000000000001</c:v>
                </c:pt>
                <c:pt idx="1">
                  <c:v>0.34720000000000001</c:v>
                </c:pt>
                <c:pt idx="2">
                  <c:v>0.34720000000000001</c:v>
                </c:pt>
                <c:pt idx="3">
                  <c:v>0.34720000000000001</c:v>
                </c:pt>
                <c:pt idx="4">
                  <c:v>0.34720000000000001</c:v>
                </c:pt>
                <c:pt idx="5">
                  <c:v>0.34720000000000001</c:v>
                </c:pt>
                <c:pt idx="6">
                  <c:v>0.34720000000000001</c:v>
                </c:pt>
                <c:pt idx="7">
                  <c:v>0.34720000000000001</c:v>
                </c:pt>
                <c:pt idx="8">
                  <c:v>0.34720000000000001</c:v>
                </c:pt>
                <c:pt idx="9">
                  <c:v>0.34720000000000001</c:v>
                </c:pt>
                <c:pt idx="10">
                  <c:v>0.34720000000000001</c:v>
                </c:pt>
                <c:pt idx="11">
                  <c:v>0.34720000000000001</c:v>
                </c:pt>
                <c:pt idx="12">
                  <c:v>0.34720000000000001</c:v>
                </c:pt>
                <c:pt idx="13">
                  <c:v>0.34720000000000001</c:v>
                </c:pt>
                <c:pt idx="14">
                  <c:v>0.34720000000000001</c:v>
                </c:pt>
                <c:pt idx="15">
                  <c:v>0.34720000000000001</c:v>
                </c:pt>
                <c:pt idx="16">
                  <c:v>0.34720000000000001</c:v>
                </c:pt>
                <c:pt idx="17">
                  <c:v>0.34720000000000001</c:v>
                </c:pt>
                <c:pt idx="18">
                  <c:v>0.34720000000000001</c:v>
                </c:pt>
                <c:pt idx="19">
                  <c:v>0.34720000000000001</c:v>
                </c:pt>
                <c:pt idx="20">
                  <c:v>0.34720000000000001</c:v>
                </c:pt>
                <c:pt idx="21">
                  <c:v>0.34720000000000001</c:v>
                </c:pt>
                <c:pt idx="22">
                  <c:v>0.34720000000000001</c:v>
                </c:pt>
                <c:pt idx="23">
                  <c:v>0.34720000000000001</c:v>
                </c:pt>
              </c:numCache>
            </c:numRef>
          </c:val>
          <c:smooth val="0"/>
          <c:extLst>
            <c:ext xmlns:c16="http://schemas.microsoft.com/office/drawing/2014/chart" uri="{C3380CC4-5D6E-409C-BE32-E72D297353CC}">
              <c16:uniqueId val="{00000004-448C-495C-BC8A-2698CA9762D5}"/>
            </c:ext>
          </c:extLst>
        </c:ser>
        <c:ser>
          <c:idx val="5"/>
          <c:order val="4"/>
          <c:tx>
            <c:strRef>
              <c:f>'4hr SPC_'!$C$6</c:f>
              <c:strCache>
                <c:ptCount val="1"/>
                <c:pt idx="0">
                  <c:v>UPL</c:v>
                </c:pt>
              </c:strCache>
            </c:strRef>
          </c:tx>
          <c:spPr>
            <a:ln w="15875" cap="rnd">
              <a:solidFill>
                <a:schemeClr val="tx1"/>
              </a:solidFill>
              <a:prstDash val="lgDash"/>
              <a:round/>
            </a:ln>
            <a:effectLst/>
          </c:spPr>
          <c:marker>
            <c:symbol val="none"/>
          </c:marker>
          <c:cat>
            <c:numRef>
              <c:f>'4hr SPC_'!$B$67:$B$80</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'4hr SPC_'!$C$67:$C$90</c:f>
              <c:numCache>
                <c:formatCode>0%</c:formatCode>
                <c:ptCount val="24"/>
                <c:pt idx="0">
                  <c:v>0.40899384615384615</c:v>
                </c:pt>
                <c:pt idx="1">
                  <c:v>0.40899384615384615</c:v>
                </c:pt>
                <c:pt idx="2">
                  <c:v>0.40899384615384615</c:v>
                </c:pt>
                <c:pt idx="3">
                  <c:v>0.40899384615384615</c:v>
                </c:pt>
                <c:pt idx="4">
                  <c:v>0.40899384615384615</c:v>
                </c:pt>
                <c:pt idx="5">
                  <c:v>0.40899384615384615</c:v>
                </c:pt>
                <c:pt idx="6">
                  <c:v>0.40899384615384615</c:v>
                </c:pt>
                <c:pt idx="7">
                  <c:v>0.40899384615384615</c:v>
                </c:pt>
                <c:pt idx="8">
                  <c:v>0.40899384615384615</c:v>
                </c:pt>
                <c:pt idx="9">
                  <c:v>0.40899384615384615</c:v>
                </c:pt>
                <c:pt idx="10">
                  <c:v>0.40899384615384615</c:v>
                </c:pt>
                <c:pt idx="11">
                  <c:v>0.40899384615384615</c:v>
                </c:pt>
                <c:pt idx="12">
                  <c:v>0.40899384615384615</c:v>
                </c:pt>
                <c:pt idx="13">
                  <c:v>0.40899384615384615</c:v>
                </c:pt>
                <c:pt idx="14">
                  <c:v>0.40899384615384615</c:v>
                </c:pt>
                <c:pt idx="15">
                  <c:v>0.40899384615384615</c:v>
                </c:pt>
                <c:pt idx="16">
                  <c:v>0.40899384615384615</c:v>
                </c:pt>
                <c:pt idx="17">
                  <c:v>0.40899384615384615</c:v>
                </c:pt>
                <c:pt idx="18">
                  <c:v>0.40899384615384615</c:v>
                </c:pt>
                <c:pt idx="19">
                  <c:v>0.40899384615384615</c:v>
                </c:pt>
                <c:pt idx="20">
                  <c:v>0.40899384615384615</c:v>
                </c:pt>
                <c:pt idx="21">
                  <c:v>0.40899384615384615</c:v>
                </c:pt>
                <c:pt idx="22">
                  <c:v>0.40899384615384615</c:v>
                </c:pt>
                <c:pt idx="23">
                  <c:v>0.40899384615384615</c:v>
                </c:pt>
              </c:numCache>
            </c:numRef>
          </c:val>
          <c:smooth val="0"/>
          <c:extLst>
            <c:ext xmlns:c16="http://schemas.microsoft.com/office/drawing/2014/chart" uri="{C3380CC4-5D6E-409C-BE32-E72D297353CC}">
              <c16:uniqueId val="{00000005-448C-495C-BC8A-2698CA9762D5}"/>
            </c:ext>
          </c:extLst>
        </c:ser>
        <c:ser>
          <c:idx val="2"/>
          <c:order val="5"/>
          <c:tx>
            <c:strRef>
              <c:f>'4hr SPC_'!$I$6</c:f>
              <c:strCache>
                <c:ptCount val="1"/>
                <c:pt idx="0">
                  <c:v>SCL</c:v>
                </c:pt>
              </c:strCache>
            </c:strRef>
          </c:tx>
          <c:spPr>
            <a:ln>
              <a:noFill/>
            </a:ln>
          </c:spPr>
          <c:marker>
            <c:symbol val="circle"/>
            <c:size val="7"/>
            <c:spPr>
              <a:solidFill>
                <a:srgbClr val="ED7D31"/>
              </a:solidFill>
              <a:ln>
                <a:solidFill>
                  <a:srgbClr val="ED7D31"/>
                </a:solidFill>
              </a:ln>
            </c:spPr>
          </c:marker>
          <c:dPt>
            <c:idx val="24"/>
            <c:marker>
              <c:spPr>
                <a:solidFill>
                  <a:schemeClr val="accent6">
                    <a:lumMod val="75000"/>
                  </a:schemeClr>
                </a:solidFill>
                <a:ln>
                  <a:solidFill>
                    <a:schemeClr val="accent6">
                      <a:lumMod val="75000"/>
                    </a:schemeClr>
                  </a:solidFill>
                </a:ln>
              </c:spPr>
            </c:marker>
            <c:bubble3D val="0"/>
            <c:spPr>
              <a:ln>
                <a:solidFill>
                  <a:schemeClr val="bg1">
                    <a:lumMod val="65000"/>
                  </a:schemeClr>
                </a:solidFill>
              </a:ln>
            </c:spPr>
            <c:extLst>
              <c:ext xmlns:c16="http://schemas.microsoft.com/office/drawing/2014/chart" uri="{C3380CC4-5D6E-409C-BE32-E72D297353CC}">
                <c16:uniqueId val="{00000007-448C-495C-BC8A-2698CA9762D5}"/>
              </c:ext>
            </c:extLst>
          </c:dPt>
          <c:cat>
            <c:numRef>
              <c:f>'4hr SPC_'!$B$67:$B$80</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'4hr SPC_'!$I$67:$I$90</c:f>
              <c:numCache>
                <c:formatCode>0%</c:formatCode>
                <c:ptCount val="24"/>
                <c:pt idx="0">
                  <c:v>#N/A</c:v>
                </c:pt>
                <c:pt idx="1">
                  <c:v>#N/A</c:v>
                </c:pt>
                <c:pt idx="2">
                  <c:v>#N/A</c:v>
                </c:pt>
                <c:pt idx="3">
                  <c:v>#N/A</c:v>
                </c:pt>
                <c:pt idx="4">
                  <c:v>#N/A</c:v>
                </c:pt>
                <c:pt idx="5">
                  <c:v>#N/A</c:v>
                </c:pt>
                <c:pt idx="6">
                  <c:v>#N/A</c:v>
                </c:pt>
                <c:pt idx="7">
                  <c:v>#N/A</c:v>
                </c:pt>
                <c:pt idx="8">
                  <c:v>0.28100000000000003</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8-448C-495C-BC8A-2698CA9762D5}"/>
            </c:ext>
          </c:extLst>
        </c:ser>
        <c:ser>
          <c:idx val="6"/>
          <c:order val="6"/>
          <c:tx>
            <c:strRef>
              <c:f>'4hr SPC_'!$J$6</c:f>
              <c:strCache>
                <c:ptCount val="1"/>
                <c:pt idx="0">
                  <c:v>SCH</c:v>
                </c:pt>
              </c:strCache>
            </c:strRef>
          </c:tx>
          <c:spPr>
            <a:ln>
              <a:noFill/>
            </a:ln>
          </c:spPr>
          <c:marker>
            <c:symbol val="circle"/>
            <c:size val="7"/>
            <c:spPr>
              <a:solidFill>
                <a:srgbClr val="5B9BD5"/>
              </a:solidFill>
              <a:ln>
                <a:solidFill>
                  <a:srgbClr val="5B9BD5"/>
                </a:solidFill>
              </a:ln>
            </c:spPr>
          </c:marker>
          <c:cat>
            <c:numRef>
              <c:f>'4hr SPC_'!$B$67:$B$80</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'4hr SPC_'!$J$67:$J$90</c:f>
              <c:numCache>
                <c:formatCode>0%</c:formatCode>
                <c:ptCount val="24"/>
                <c:pt idx="0">
                  <c:v>#N/A</c:v>
                </c:pt>
                <c:pt idx="1">
                  <c:v>#N/A</c:v>
                </c:pt>
                <c:pt idx="2">
                  <c:v>0.41499999999999998</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9-448C-495C-BC8A-2698CA9762D5}"/>
            </c:ext>
          </c:extLst>
        </c:ser>
        <c:dLbls>
          <c:showLegendKey val="0"/>
          <c:showVal val="0"/>
          <c:showCatName val="0"/>
          <c:showSerName val="0"/>
          <c:showPercent val="0"/>
          <c:showBubbleSize val="0"/>
        </c:dLbls>
        <c:smooth val="0"/>
        <c:axId val="183526144"/>
        <c:axId val="183528064"/>
      </c:lineChart>
      <c:dateAx>
        <c:axId val="18352614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28064"/>
        <c:crosses val="autoZero"/>
        <c:auto val="1"/>
        <c:lblOffset val="100"/>
        <c:baseTimeUnit val="months"/>
        <c:majorUnit val="1"/>
        <c:majorTimeUnit val="months"/>
      </c:dateAx>
      <c:valAx>
        <c:axId val="18352806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26144"/>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4-hour performance </a:t>
            </a:r>
            <a:r>
              <a:rPr lang="en-GB" sz="1100" b="0" i="0" baseline="0">
                <a:effectLst/>
              </a:rPr>
              <a:t>(Causeway)</a:t>
            </a:r>
            <a:endParaRPr lang="en-GB" sz="1100">
              <a:effectLst/>
            </a:endParaRPr>
          </a:p>
        </c:rich>
      </c:tx>
      <c:layout>
        <c:manualLayout>
          <c:xMode val="edge"/>
          <c:yMode val="edge"/>
          <c:x val="0.27690966754155732"/>
          <c:y val="4.1666666666666664E-2"/>
        </c:manualLayout>
      </c:layout>
      <c:overlay val="0"/>
      <c:spPr>
        <a:noFill/>
        <a:ln>
          <a:noFill/>
        </a:ln>
        <a:effectLst/>
      </c:spPr>
    </c:title>
    <c:autoTitleDeleted val="0"/>
    <c:plotArea>
      <c:layout/>
      <c:lineChart>
        <c:grouping val="standard"/>
        <c:varyColors val="0"/>
        <c:ser>
          <c:idx val="0"/>
          <c:order val="0"/>
          <c:tx>
            <c:strRef>
              <c:f>'4hr SPC_'!$F$97</c:f>
              <c:strCache>
                <c:ptCount val="1"/>
                <c:pt idx="0">
                  <c:v>LPL</c:v>
                </c:pt>
              </c:strCache>
            </c:strRef>
          </c:tx>
          <c:spPr>
            <a:ln w="15875" cap="rnd">
              <a:solidFill>
                <a:schemeClr val="tx1"/>
              </a:solidFill>
              <a:prstDash val="lgDash"/>
              <a:round/>
            </a:ln>
            <a:effectLst/>
          </c:spPr>
          <c:marker>
            <c:symbol val="none"/>
          </c:marker>
          <c:cat>
            <c:numRef>
              <c:f>'4hr SPC_'!$B$158:$B$171</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'4hr SPC_'!$F$158:$F$181</c:f>
              <c:numCache>
                <c:formatCode>0%</c:formatCode>
                <c:ptCount val="24"/>
                <c:pt idx="0">
                  <c:v>0.4149201098901098</c:v>
                </c:pt>
                <c:pt idx="1">
                  <c:v>0.4149201098901098</c:v>
                </c:pt>
                <c:pt idx="2">
                  <c:v>0.4149201098901098</c:v>
                </c:pt>
                <c:pt idx="3">
                  <c:v>0.4149201098901098</c:v>
                </c:pt>
                <c:pt idx="4">
                  <c:v>0.4149201098901098</c:v>
                </c:pt>
                <c:pt idx="5">
                  <c:v>0.4149201098901098</c:v>
                </c:pt>
                <c:pt idx="6">
                  <c:v>0.4149201098901098</c:v>
                </c:pt>
                <c:pt idx="7">
                  <c:v>0.4149201098901098</c:v>
                </c:pt>
                <c:pt idx="8">
                  <c:v>0.4149201098901098</c:v>
                </c:pt>
                <c:pt idx="9">
                  <c:v>0.4149201098901098</c:v>
                </c:pt>
                <c:pt idx="10">
                  <c:v>0.4149201098901098</c:v>
                </c:pt>
                <c:pt idx="11">
                  <c:v>0.4149201098901098</c:v>
                </c:pt>
                <c:pt idx="12">
                  <c:v>0.4149201098901098</c:v>
                </c:pt>
                <c:pt idx="13">
                  <c:v>0.4149201098901098</c:v>
                </c:pt>
                <c:pt idx="14">
                  <c:v>0.4149201098901098</c:v>
                </c:pt>
                <c:pt idx="15">
                  <c:v>0.4149201098901098</c:v>
                </c:pt>
                <c:pt idx="16">
                  <c:v>0.4149201098901098</c:v>
                </c:pt>
                <c:pt idx="17">
                  <c:v>0.4149201098901098</c:v>
                </c:pt>
                <c:pt idx="18">
                  <c:v>0.4149201098901098</c:v>
                </c:pt>
                <c:pt idx="19">
                  <c:v>0.4149201098901098</c:v>
                </c:pt>
                <c:pt idx="20">
                  <c:v>0.4149201098901098</c:v>
                </c:pt>
                <c:pt idx="21">
                  <c:v>0.4149201098901098</c:v>
                </c:pt>
                <c:pt idx="22">
                  <c:v>0.4149201098901098</c:v>
                </c:pt>
                <c:pt idx="23">
                  <c:v>0.4149201098901098</c:v>
                </c:pt>
              </c:numCache>
            </c:numRef>
          </c:val>
          <c:smooth val="0"/>
          <c:extLst>
            <c:ext xmlns:c16="http://schemas.microsoft.com/office/drawing/2014/chart" uri="{C3380CC4-5D6E-409C-BE32-E72D297353CC}">
              <c16:uniqueId val="{00000000-4AF0-430D-A018-61BE89EE879D}"/>
            </c:ext>
          </c:extLst>
        </c:ser>
        <c:ser>
          <c:idx val="1"/>
          <c:order val="1"/>
          <c:tx>
            <c:strRef>
              <c:f>'4hr SPC_'!$E$97</c:f>
              <c:strCache>
                <c:ptCount val="1"/>
                <c:pt idx="0">
                  <c:v>&lt; 4 hrs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'4hr SPC_'!$B$158:$B$171</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'4hr SPC_'!$E$158:$E$181</c:f>
              <c:numCache>
                <c:formatCode>0.0%</c:formatCode>
                <c:ptCount val="24"/>
                <c:pt idx="0">
                  <c:v>0.498</c:v>
                </c:pt>
                <c:pt idx="1">
                  <c:v>0.49199999999999999</c:v>
                </c:pt>
                <c:pt idx="2">
                  <c:v>0.53100000000000003</c:v>
                </c:pt>
                <c:pt idx="3">
                  <c:v>0.497</c:v>
                </c:pt>
                <c:pt idx="4">
                  <c:v>0.55400000000000005</c:v>
                </c:pt>
                <c:pt idx="5">
                  <c:v>0.51400000000000001</c:v>
                </c:pt>
                <c:pt idx="6">
                  <c:v>0.53900000000000003</c:v>
                </c:pt>
                <c:pt idx="7">
                  <c:v>0.46129999999999999</c:v>
                </c:pt>
                <c:pt idx="8">
                  <c:v>0.441</c:v>
                </c:pt>
                <c:pt idx="9">
                  <c:v>0.48599999999999999</c:v>
                </c:pt>
                <c:pt idx="10">
                  <c:v>0.48599999999999999</c:v>
                </c:pt>
                <c:pt idx="11">
                  <c:v>0.47899999999999998</c:v>
                </c:pt>
                <c:pt idx="12">
                  <c:v>0.47299999999999998</c:v>
                </c:pt>
                <c:pt idx="13">
                  <c:v>0.44900000000000001</c:v>
                </c:pt>
              </c:numCache>
            </c:numRef>
          </c:val>
          <c:smooth val="0"/>
          <c:extLst>
            <c:ext xmlns:c16="http://schemas.microsoft.com/office/drawing/2014/chart" uri="{C3380CC4-5D6E-409C-BE32-E72D297353CC}">
              <c16:uniqueId val="{00000001-4AF0-430D-A018-61BE89EE879D}"/>
            </c:ext>
          </c:extLst>
        </c:ser>
        <c:ser>
          <c:idx val="3"/>
          <c:order val="2"/>
          <c:tx>
            <c:strRef>
              <c:f>'4hr SPC_'!$G$97</c:f>
              <c:strCache>
                <c:ptCount val="1"/>
                <c:pt idx="0">
                  <c:v>Target</c:v>
                </c:pt>
              </c:strCache>
            </c:strRef>
          </c:tx>
          <c:spPr>
            <a:ln w="19050" cap="rnd">
              <a:solidFill>
                <a:srgbClr val="FF0000"/>
              </a:solidFill>
              <a:prstDash val="dash"/>
              <a:round/>
            </a:ln>
            <a:effectLst/>
          </c:spPr>
          <c:marker>
            <c:symbol val="none"/>
          </c:marker>
          <c:cat>
            <c:numRef>
              <c:f>'4hr SPC_'!$B$158:$B$171</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'4hr SPC_'!$G$158:$G$181</c:f>
              <c:numCache>
                <c:formatCode>0%</c:formatCode>
                <c:ptCount val="24"/>
                <c:pt idx="0">
                  <c:v>0.95</c:v>
                </c:pt>
                <c:pt idx="1">
                  <c:v>0.95</c:v>
                </c:pt>
                <c:pt idx="2">
                  <c:v>0.95</c:v>
                </c:pt>
                <c:pt idx="3">
                  <c:v>0.95</c:v>
                </c:pt>
                <c:pt idx="4">
                  <c:v>0.95</c:v>
                </c:pt>
                <c:pt idx="5">
                  <c:v>0.95</c:v>
                </c:pt>
                <c:pt idx="6">
                  <c:v>0.95</c:v>
                </c:pt>
                <c:pt idx="7">
                  <c:v>0.95</c:v>
                </c:pt>
                <c:pt idx="8">
                  <c:v>0.95</c:v>
                </c:pt>
                <c:pt idx="9">
                  <c:v>0.95</c:v>
                </c:pt>
                <c:pt idx="10">
                  <c:v>0.95</c:v>
                </c:pt>
                <c:pt idx="11">
                  <c:v>0.95</c:v>
                </c:pt>
                <c:pt idx="12">
                  <c:v>0.95</c:v>
                </c:pt>
                <c:pt idx="13">
                  <c:v>0.95</c:v>
                </c:pt>
                <c:pt idx="14">
                  <c:v>0.95</c:v>
                </c:pt>
                <c:pt idx="15">
                  <c:v>0.95</c:v>
                </c:pt>
                <c:pt idx="16">
                  <c:v>0.95</c:v>
                </c:pt>
                <c:pt idx="17">
                  <c:v>0.95</c:v>
                </c:pt>
                <c:pt idx="18">
                  <c:v>0.95</c:v>
                </c:pt>
                <c:pt idx="19">
                  <c:v>0.95</c:v>
                </c:pt>
                <c:pt idx="20">
                  <c:v>0.95</c:v>
                </c:pt>
                <c:pt idx="21">
                  <c:v>0.95</c:v>
                </c:pt>
                <c:pt idx="22">
                  <c:v>0.95</c:v>
                </c:pt>
                <c:pt idx="23">
                  <c:v>0.95</c:v>
                </c:pt>
              </c:numCache>
            </c:numRef>
          </c:val>
          <c:smooth val="0"/>
          <c:extLst>
            <c:ext xmlns:c16="http://schemas.microsoft.com/office/drawing/2014/chart" uri="{C3380CC4-5D6E-409C-BE32-E72D297353CC}">
              <c16:uniqueId val="{00000002-4AF0-430D-A018-61BE89EE879D}"/>
            </c:ext>
          </c:extLst>
        </c:ser>
        <c:ser>
          <c:idx val="4"/>
          <c:order val="3"/>
          <c:tx>
            <c:strRef>
              <c:f>'4hr SPC_'!$D$97</c:f>
              <c:strCache>
                <c:ptCount val="1"/>
                <c:pt idx="0">
                  <c:v>Mean</c:v>
                </c:pt>
              </c:strCache>
            </c:strRef>
          </c:tx>
          <c:spPr>
            <a:ln w="15875" cap="rnd">
              <a:solidFill>
                <a:schemeClr val="tx1"/>
              </a:solidFill>
              <a:round/>
            </a:ln>
            <a:effectLst/>
          </c:spPr>
          <c:marker>
            <c:symbol val="none"/>
          </c:marker>
          <c:cat>
            <c:numRef>
              <c:f>'4hr SPC_'!$B$158:$B$171</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'4hr SPC_'!$D$158:$D$181</c:f>
              <c:numCache>
                <c:formatCode>0%</c:formatCode>
                <c:ptCount val="24"/>
                <c:pt idx="0">
                  <c:v>0.49287857142857139</c:v>
                </c:pt>
                <c:pt idx="1">
                  <c:v>0.49287857142857139</c:v>
                </c:pt>
                <c:pt idx="2">
                  <c:v>0.49287857142857139</c:v>
                </c:pt>
                <c:pt idx="3">
                  <c:v>0.49287857142857139</c:v>
                </c:pt>
                <c:pt idx="4">
                  <c:v>0.49287857142857139</c:v>
                </c:pt>
                <c:pt idx="5">
                  <c:v>0.49287857142857139</c:v>
                </c:pt>
                <c:pt idx="6">
                  <c:v>0.49287857142857139</c:v>
                </c:pt>
                <c:pt idx="7">
                  <c:v>0.49287857142857139</c:v>
                </c:pt>
                <c:pt idx="8">
                  <c:v>0.49287857142857139</c:v>
                </c:pt>
                <c:pt idx="9">
                  <c:v>0.49287857142857139</c:v>
                </c:pt>
                <c:pt idx="10">
                  <c:v>0.49287857142857139</c:v>
                </c:pt>
                <c:pt idx="11">
                  <c:v>0.49287857142857139</c:v>
                </c:pt>
                <c:pt idx="12">
                  <c:v>0.49287857142857139</c:v>
                </c:pt>
                <c:pt idx="13">
                  <c:v>0.49287857142857139</c:v>
                </c:pt>
                <c:pt idx="14">
                  <c:v>0.49287857142857139</c:v>
                </c:pt>
                <c:pt idx="15">
                  <c:v>0.49287857142857139</c:v>
                </c:pt>
                <c:pt idx="16">
                  <c:v>0.49287857142857139</c:v>
                </c:pt>
                <c:pt idx="17">
                  <c:v>0.49287857142857139</c:v>
                </c:pt>
                <c:pt idx="18">
                  <c:v>0.49287857142857139</c:v>
                </c:pt>
                <c:pt idx="19">
                  <c:v>0.49287857142857139</c:v>
                </c:pt>
                <c:pt idx="20">
                  <c:v>0.49287857142857139</c:v>
                </c:pt>
                <c:pt idx="21">
                  <c:v>0.49287857142857139</c:v>
                </c:pt>
                <c:pt idx="22">
                  <c:v>0.49287857142857139</c:v>
                </c:pt>
                <c:pt idx="23">
                  <c:v>0.49287857142857139</c:v>
                </c:pt>
              </c:numCache>
            </c:numRef>
          </c:val>
          <c:smooth val="0"/>
          <c:extLst>
            <c:ext xmlns:c16="http://schemas.microsoft.com/office/drawing/2014/chart" uri="{C3380CC4-5D6E-409C-BE32-E72D297353CC}">
              <c16:uniqueId val="{00000003-4AF0-430D-A018-61BE89EE879D}"/>
            </c:ext>
          </c:extLst>
        </c:ser>
        <c:ser>
          <c:idx val="5"/>
          <c:order val="4"/>
          <c:tx>
            <c:strRef>
              <c:f>'4hr SPC_'!$C$97</c:f>
              <c:strCache>
                <c:ptCount val="1"/>
                <c:pt idx="0">
                  <c:v>UPL</c:v>
                </c:pt>
              </c:strCache>
            </c:strRef>
          </c:tx>
          <c:spPr>
            <a:ln w="15875" cap="rnd">
              <a:solidFill>
                <a:schemeClr val="tx1"/>
              </a:solidFill>
              <a:prstDash val="lgDash"/>
              <a:round/>
            </a:ln>
            <a:effectLst/>
          </c:spPr>
          <c:marker>
            <c:symbol val="none"/>
          </c:marker>
          <c:cat>
            <c:numRef>
              <c:f>'4hr SPC_'!$B$158:$B$171</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'4hr SPC_'!$C$158:$C$181</c:f>
              <c:numCache>
                <c:formatCode>0%</c:formatCode>
                <c:ptCount val="24"/>
                <c:pt idx="0">
                  <c:v>0.57083703296703292</c:v>
                </c:pt>
                <c:pt idx="1">
                  <c:v>0.57083703296703292</c:v>
                </c:pt>
                <c:pt idx="2">
                  <c:v>0.57083703296703292</c:v>
                </c:pt>
                <c:pt idx="3">
                  <c:v>0.57083703296703292</c:v>
                </c:pt>
                <c:pt idx="4">
                  <c:v>0.57083703296703292</c:v>
                </c:pt>
                <c:pt idx="5">
                  <c:v>0.57083703296703292</c:v>
                </c:pt>
                <c:pt idx="6">
                  <c:v>0.57083703296703292</c:v>
                </c:pt>
                <c:pt idx="7">
                  <c:v>0.57083703296703292</c:v>
                </c:pt>
                <c:pt idx="8">
                  <c:v>0.57083703296703292</c:v>
                </c:pt>
                <c:pt idx="9">
                  <c:v>0.57083703296703292</c:v>
                </c:pt>
                <c:pt idx="10">
                  <c:v>0.57083703296703292</c:v>
                </c:pt>
                <c:pt idx="11">
                  <c:v>0.57083703296703292</c:v>
                </c:pt>
                <c:pt idx="12">
                  <c:v>0.57083703296703292</c:v>
                </c:pt>
                <c:pt idx="13">
                  <c:v>0.57083703296703292</c:v>
                </c:pt>
                <c:pt idx="14">
                  <c:v>0.57083703296703292</c:v>
                </c:pt>
                <c:pt idx="15">
                  <c:v>0.57083703296703292</c:v>
                </c:pt>
                <c:pt idx="16">
                  <c:v>0.57083703296703292</c:v>
                </c:pt>
                <c:pt idx="17">
                  <c:v>0.57083703296703292</c:v>
                </c:pt>
                <c:pt idx="18">
                  <c:v>0.57083703296703292</c:v>
                </c:pt>
                <c:pt idx="19">
                  <c:v>0.57083703296703292</c:v>
                </c:pt>
                <c:pt idx="20">
                  <c:v>0.57083703296703292</c:v>
                </c:pt>
                <c:pt idx="21">
                  <c:v>0.57083703296703292</c:v>
                </c:pt>
                <c:pt idx="22">
                  <c:v>0.57083703296703292</c:v>
                </c:pt>
                <c:pt idx="23">
                  <c:v>0.57083703296703292</c:v>
                </c:pt>
              </c:numCache>
            </c:numRef>
          </c:val>
          <c:smooth val="0"/>
          <c:extLst>
            <c:ext xmlns:c16="http://schemas.microsoft.com/office/drawing/2014/chart" uri="{C3380CC4-5D6E-409C-BE32-E72D297353CC}">
              <c16:uniqueId val="{00000004-4AF0-430D-A018-61BE89EE879D}"/>
            </c:ext>
          </c:extLst>
        </c:ser>
        <c:ser>
          <c:idx val="2"/>
          <c:order val="5"/>
          <c:tx>
            <c:strRef>
              <c:f>'4hr SPC_'!$I$97</c:f>
              <c:strCache>
                <c:ptCount val="1"/>
                <c:pt idx="0">
                  <c:v>SCL</c:v>
                </c:pt>
              </c:strCache>
            </c:strRef>
          </c:tx>
          <c:spPr>
            <a:ln>
              <a:noFill/>
            </a:ln>
          </c:spPr>
          <c:marker>
            <c:symbol val="circle"/>
            <c:size val="7"/>
            <c:spPr>
              <a:solidFill>
                <a:srgbClr val="ED7D31"/>
              </a:solidFill>
              <a:ln>
                <a:solidFill>
                  <a:srgbClr val="ED7D31"/>
                </a:solidFill>
              </a:ln>
            </c:spPr>
          </c:marker>
          <c:cat>
            <c:numRef>
              <c:f>'4hr SPC_'!$B$158:$B$171</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'4hr SPC_'!$I$158:$I$181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4AF0-430D-A018-61BE89EE879D}"/>
            </c:ext>
          </c:extLst>
        </c:ser>
        <c:ser>
          <c:idx val="6"/>
          <c:order val="6"/>
          <c:tx>
            <c:strRef>
              <c:f>'4hr SPC_'!$J$97</c:f>
              <c:strCache>
                <c:ptCount val="1"/>
                <c:pt idx="0">
                  <c:v>SCH</c:v>
                </c:pt>
              </c:strCache>
            </c:strRef>
          </c:tx>
          <c:spPr>
            <a:ln>
              <a:noFill/>
            </a:ln>
          </c:spPr>
          <c:marker>
            <c:symbol val="circle"/>
            <c:size val="7"/>
            <c:spPr>
              <a:solidFill>
                <a:srgbClr val="5B9BD5"/>
              </a:solidFill>
              <a:ln>
                <a:solidFill>
                  <a:srgbClr val="5B9BD5"/>
                </a:solidFill>
              </a:ln>
            </c:spPr>
          </c:marker>
          <c:cat>
            <c:numRef>
              <c:f>'4hr SPC_'!$B$158:$B$171</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'4hr SPC_'!$J$158:$J$181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4AF0-430D-A018-61BE89EE879D}"/>
            </c:ext>
          </c:extLst>
        </c:ser>
        <c:dLbls>
          <c:showLegendKey val="0"/>
          <c:showVal val="0"/>
          <c:showCatName val="0"/>
          <c:showSerName val="0"/>
          <c:showPercent val="0"/>
          <c:showBubbleSize val="0"/>
        </c:dLbls>
        <c:smooth val="0"/>
        <c:axId val="184633216"/>
        <c:axId val="184655872"/>
      </c:lineChart>
      <c:dateAx>
        <c:axId val="184633216"/>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4655872"/>
        <c:crosses val="autoZero"/>
        <c:auto val="1"/>
        <c:lblOffset val="100"/>
        <c:baseTimeUnit val="months"/>
        <c:majorUnit val="1"/>
        <c:majorTimeUnit val="months"/>
      </c:dateAx>
      <c:valAx>
        <c:axId val="184655872"/>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4633216"/>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12-hour waits (Antrim)</a:t>
            </a:r>
            <a:endParaRPr lang="en-GB" sz="1100">
              <a:effectLst/>
            </a:endParaRPr>
          </a:p>
        </c:rich>
      </c:tx>
      <c:overlay val="0"/>
      <c:spPr>
        <a:noFill/>
        <a:ln>
          <a:noFill/>
        </a:ln>
        <a:effectLst/>
      </c:spPr>
    </c:title>
    <c:autoTitleDeleted val="0"/>
    <c:plotArea>
      <c:layout/>
      <c:lineChart>
        <c:grouping val="standard"/>
        <c:varyColors val="0"/>
        <c:ser>
          <c:idx val="0"/>
          <c:order val="0"/>
          <c:tx>
            <c:strRef>
              <c:f>'12hr SPC_'!$F$6</c:f>
              <c:strCache>
                <c:ptCount val="1"/>
                <c:pt idx="0">
                  <c:v>LPL</c:v>
                </c:pt>
              </c:strCache>
            </c:strRef>
          </c:tx>
          <c:spPr>
            <a:ln w="15875" cap="rnd">
              <a:solidFill>
                <a:schemeClr val="tx1"/>
              </a:solidFill>
              <a:prstDash val="lgDash"/>
              <a:round/>
            </a:ln>
            <a:effectLst/>
          </c:spPr>
          <c:marker>
            <c:symbol val="none"/>
          </c:marker>
          <c:cat>
            <c:numRef>
              <c:f>'12hr SPC_'!$B$67:$B$80</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'12hr SPC_'!$F$67:$F$90</c:f>
              <c:numCache>
                <c:formatCode>0</c:formatCode>
                <c:ptCount val="24"/>
                <c:pt idx="0">
                  <c:v>1264.0753846153846</c:v>
                </c:pt>
                <c:pt idx="1">
                  <c:v>1264.0753846153846</c:v>
                </c:pt>
                <c:pt idx="2">
                  <c:v>1264.0753846153846</c:v>
                </c:pt>
                <c:pt idx="3">
                  <c:v>1264.0753846153846</c:v>
                </c:pt>
                <c:pt idx="4">
                  <c:v>1264.0753846153846</c:v>
                </c:pt>
                <c:pt idx="5">
                  <c:v>1264.0753846153846</c:v>
                </c:pt>
                <c:pt idx="6">
                  <c:v>1264.0753846153846</c:v>
                </c:pt>
                <c:pt idx="7">
                  <c:v>1264.0753846153846</c:v>
                </c:pt>
                <c:pt idx="8">
                  <c:v>1264.0753846153846</c:v>
                </c:pt>
                <c:pt idx="9">
                  <c:v>1264.0753846153846</c:v>
                </c:pt>
                <c:pt idx="10">
                  <c:v>1264.0753846153846</c:v>
                </c:pt>
                <c:pt idx="11">
                  <c:v>1264.0753846153846</c:v>
                </c:pt>
                <c:pt idx="12">
                  <c:v>1264.0753846153846</c:v>
                </c:pt>
                <c:pt idx="13">
                  <c:v>1264.0753846153846</c:v>
                </c:pt>
                <c:pt idx="14">
                  <c:v>1264.0753846153846</c:v>
                </c:pt>
                <c:pt idx="15">
                  <c:v>1264.0753846153846</c:v>
                </c:pt>
                <c:pt idx="16">
                  <c:v>1264.0753846153846</c:v>
                </c:pt>
                <c:pt idx="17">
                  <c:v>1264.0753846153846</c:v>
                </c:pt>
                <c:pt idx="18">
                  <c:v>1264.0753846153846</c:v>
                </c:pt>
                <c:pt idx="19">
                  <c:v>1264.0753846153846</c:v>
                </c:pt>
                <c:pt idx="20">
                  <c:v>1264.0753846153846</c:v>
                </c:pt>
                <c:pt idx="21">
                  <c:v>1264.0753846153846</c:v>
                </c:pt>
                <c:pt idx="22">
                  <c:v>1264.0753846153846</c:v>
                </c:pt>
                <c:pt idx="23">
                  <c:v>1264.0753846153846</c:v>
                </c:pt>
              </c:numCache>
            </c:numRef>
          </c:val>
          <c:smooth val="0"/>
          <c:extLst>
            <c:ext xmlns:c16="http://schemas.microsoft.com/office/drawing/2014/chart" uri="{C3380CC4-5D6E-409C-BE32-E72D297353CC}">
              <c16:uniqueId val="{00000000-B0D9-444E-BF17-8E72E417EE57}"/>
            </c:ext>
          </c:extLst>
        </c:ser>
        <c:ser>
          <c:idx val="1"/>
          <c:order val="1"/>
          <c:tx>
            <c:strRef>
              <c:f>'12hr SPC_'!$E$6</c:f>
              <c:strCache>
                <c:ptCount val="1"/>
                <c:pt idx="0">
                  <c:v>&gt; 12 hrs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'12hr SPC_'!$B$67:$B$80</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'12hr SPC_'!$E$67:$E$90</c:f>
              <c:numCache>
                <c:formatCode>0</c:formatCode>
                <c:ptCount val="24"/>
                <c:pt idx="0">
                  <c:v>1646</c:v>
                </c:pt>
                <c:pt idx="1">
                  <c:v>1504</c:v>
                </c:pt>
                <c:pt idx="2">
                  <c:v>1422</c:v>
                </c:pt>
                <c:pt idx="3">
                  <c:v>1510</c:v>
                </c:pt>
                <c:pt idx="4">
                  <c:v>1437</c:v>
                </c:pt>
                <c:pt idx="5">
                  <c:v>1515</c:v>
                </c:pt>
                <c:pt idx="6">
                  <c:v>1595</c:v>
                </c:pt>
                <c:pt idx="7">
                  <c:v>1889</c:v>
                </c:pt>
                <c:pt idx="8">
                  <c:v>2118</c:v>
                </c:pt>
                <c:pt idx="9">
                  <c:v>1734</c:v>
                </c:pt>
                <c:pt idx="10">
                  <c:v>1739</c:v>
                </c:pt>
                <c:pt idx="11">
                  <c:v>1785</c:v>
                </c:pt>
                <c:pt idx="12">
                  <c:v>1655</c:v>
                </c:pt>
                <c:pt idx="13">
                  <c:v>1439</c:v>
                </c:pt>
              </c:numCache>
            </c:numRef>
          </c:val>
          <c:smooth val="0"/>
          <c:extLst>
            <c:ext xmlns:c16="http://schemas.microsoft.com/office/drawing/2014/chart" uri="{C3380CC4-5D6E-409C-BE32-E72D297353CC}">
              <c16:uniqueId val="{00000001-B0D9-444E-BF17-8E72E417EE57}"/>
            </c:ext>
          </c:extLst>
        </c:ser>
        <c:ser>
          <c:idx val="3"/>
          <c:order val="2"/>
          <c:tx>
            <c:strRef>
              <c:f>'12hr SPC_'!$G$6</c:f>
              <c:strCache>
                <c:ptCount val="1"/>
                <c:pt idx="0">
                  <c:v>Target</c:v>
                </c:pt>
              </c:strCache>
            </c:strRef>
          </c:tx>
          <c:spPr>
            <a:ln w="19050" cap="rnd">
              <a:solidFill>
                <a:srgbClr val="FF0000"/>
              </a:solidFill>
              <a:prstDash val="dash"/>
              <a:round/>
            </a:ln>
            <a:effectLst/>
          </c:spPr>
          <c:marker>
            <c:symbol val="none"/>
          </c:marker>
          <c:cat>
            <c:numRef>
              <c:f>'12hr SPC_'!$B$67:$B$80</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'12hr SPC_'!$G$67:$G$90</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2-B0D9-444E-BF17-8E72E417EE57}"/>
            </c:ext>
          </c:extLst>
        </c:ser>
        <c:ser>
          <c:idx val="4"/>
          <c:order val="3"/>
          <c:tx>
            <c:strRef>
              <c:f>'12hr SPC_'!$D$6</c:f>
              <c:strCache>
                <c:ptCount val="1"/>
                <c:pt idx="0">
                  <c:v>Mean</c:v>
                </c:pt>
              </c:strCache>
            </c:strRef>
          </c:tx>
          <c:spPr>
            <a:ln w="15875" cap="rnd">
              <a:solidFill>
                <a:schemeClr val="tx1"/>
              </a:solidFill>
              <a:round/>
            </a:ln>
            <a:effectLst/>
          </c:spPr>
          <c:marker>
            <c:symbol val="none"/>
          </c:marker>
          <c:cat>
            <c:numRef>
              <c:f>'12hr SPC_'!$B$67:$B$80</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'12hr SPC_'!$D$67:$D$90</c:f>
              <c:numCache>
                <c:formatCode>0</c:formatCode>
                <c:ptCount val="24"/>
                <c:pt idx="0">
                  <c:v>1642</c:v>
                </c:pt>
                <c:pt idx="1">
                  <c:v>1642</c:v>
                </c:pt>
                <c:pt idx="2">
                  <c:v>1642</c:v>
                </c:pt>
                <c:pt idx="3">
                  <c:v>1642</c:v>
                </c:pt>
                <c:pt idx="4">
                  <c:v>1642</c:v>
                </c:pt>
                <c:pt idx="5">
                  <c:v>1642</c:v>
                </c:pt>
                <c:pt idx="6">
                  <c:v>1642</c:v>
                </c:pt>
                <c:pt idx="7">
                  <c:v>1642</c:v>
                </c:pt>
                <c:pt idx="8">
                  <c:v>1642</c:v>
                </c:pt>
                <c:pt idx="9">
                  <c:v>1642</c:v>
                </c:pt>
                <c:pt idx="10">
                  <c:v>1642</c:v>
                </c:pt>
                <c:pt idx="11">
                  <c:v>1642</c:v>
                </c:pt>
                <c:pt idx="12">
                  <c:v>1642</c:v>
                </c:pt>
                <c:pt idx="13">
                  <c:v>1642</c:v>
                </c:pt>
                <c:pt idx="14">
                  <c:v>1642</c:v>
                </c:pt>
                <c:pt idx="15">
                  <c:v>1642</c:v>
                </c:pt>
                <c:pt idx="16">
                  <c:v>1642</c:v>
                </c:pt>
                <c:pt idx="17">
                  <c:v>1642</c:v>
                </c:pt>
                <c:pt idx="18">
                  <c:v>1642</c:v>
                </c:pt>
                <c:pt idx="19">
                  <c:v>1642</c:v>
                </c:pt>
                <c:pt idx="20">
                  <c:v>1642</c:v>
                </c:pt>
                <c:pt idx="21">
                  <c:v>1642</c:v>
                </c:pt>
                <c:pt idx="22">
                  <c:v>1642</c:v>
                </c:pt>
                <c:pt idx="23">
                  <c:v>1642</c:v>
                </c:pt>
              </c:numCache>
            </c:numRef>
          </c:val>
          <c:smooth val="0"/>
          <c:extLst>
            <c:ext xmlns:c16="http://schemas.microsoft.com/office/drawing/2014/chart" uri="{C3380CC4-5D6E-409C-BE32-E72D297353CC}">
              <c16:uniqueId val="{00000003-B0D9-444E-BF17-8E72E417EE57}"/>
            </c:ext>
          </c:extLst>
        </c:ser>
        <c:ser>
          <c:idx val="5"/>
          <c:order val="4"/>
          <c:tx>
            <c:strRef>
              <c:f>'12hr SPC_'!$C$6</c:f>
              <c:strCache>
                <c:ptCount val="1"/>
                <c:pt idx="0">
                  <c:v>UPL</c:v>
                </c:pt>
              </c:strCache>
            </c:strRef>
          </c:tx>
          <c:spPr>
            <a:ln w="15875" cap="rnd">
              <a:solidFill>
                <a:schemeClr val="tx1"/>
              </a:solidFill>
              <a:prstDash val="lgDash"/>
              <a:round/>
            </a:ln>
            <a:effectLst/>
          </c:spPr>
          <c:marker>
            <c:symbol val="none"/>
          </c:marker>
          <c:cat>
            <c:numRef>
              <c:f>'12hr SPC_'!$B$67:$B$80</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'12hr SPC_'!$C$67:$C$90</c:f>
              <c:numCache>
                <c:formatCode>0</c:formatCode>
                <c:ptCount val="24"/>
                <c:pt idx="0">
                  <c:v>2019.9246153846154</c:v>
                </c:pt>
                <c:pt idx="1">
                  <c:v>2019.9246153846154</c:v>
                </c:pt>
                <c:pt idx="2">
                  <c:v>2019.9246153846154</c:v>
                </c:pt>
                <c:pt idx="3">
                  <c:v>2019.9246153846154</c:v>
                </c:pt>
                <c:pt idx="4">
                  <c:v>2019.9246153846154</c:v>
                </c:pt>
                <c:pt idx="5">
                  <c:v>2019.9246153846154</c:v>
                </c:pt>
                <c:pt idx="6">
                  <c:v>2019.9246153846154</c:v>
                </c:pt>
                <c:pt idx="7">
                  <c:v>2019.9246153846154</c:v>
                </c:pt>
                <c:pt idx="8">
                  <c:v>2019.9246153846154</c:v>
                </c:pt>
                <c:pt idx="9">
                  <c:v>2019.9246153846154</c:v>
                </c:pt>
                <c:pt idx="10">
                  <c:v>2019.9246153846154</c:v>
                </c:pt>
                <c:pt idx="11">
                  <c:v>2019.9246153846154</c:v>
                </c:pt>
                <c:pt idx="12">
                  <c:v>2019.9246153846154</c:v>
                </c:pt>
                <c:pt idx="13">
                  <c:v>2019.9246153846154</c:v>
                </c:pt>
                <c:pt idx="14">
                  <c:v>2019.9246153846154</c:v>
                </c:pt>
                <c:pt idx="15">
                  <c:v>2019.9246153846154</c:v>
                </c:pt>
                <c:pt idx="16">
                  <c:v>2019.9246153846154</c:v>
                </c:pt>
                <c:pt idx="17">
                  <c:v>2019.9246153846154</c:v>
                </c:pt>
                <c:pt idx="18">
                  <c:v>2019.9246153846154</c:v>
                </c:pt>
                <c:pt idx="19">
                  <c:v>2019.9246153846154</c:v>
                </c:pt>
                <c:pt idx="20">
                  <c:v>2019.9246153846154</c:v>
                </c:pt>
                <c:pt idx="21">
                  <c:v>2019.9246153846154</c:v>
                </c:pt>
                <c:pt idx="22">
                  <c:v>2019.9246153846154</c:v>
                </c:pt>
                <c:pt idx="23">
                  <c:v>2019.9246153846154</c:v>
                </c:pt>
              </c:numCache>
            </c:numRef>
          </c:val>
          <c:smooth val="0"/>
          <c:extLst>
            <c:ext xmlns:c16="http://schemas.microsoft.com/office/drawing/2014/chart" uri="{C3380CC4-5D6E-409C-BE32-E72D297353CC}">
              <c16:uniqueId val="{00000004-B0D9-444E-BF17-8E72E417EE57}"/>
            </c:ext>
          </c:extLst>
        </c:ser>
        <c:ser>
          <c:idx val="2"/>
          <c:order val="5"/>
          <c:tx>
            <c:strRef>
              <c:f>'12hr SPC_'!$I$6</c:f>
              <c:strCache>
                <c:ptCount val="1"/>
                <c:pt idx="0">
                  <c:v>SCL</c:v>
                </c:pt>
              </c:strCache>
            </c:strRef>
          </c:tx>
          <c:spPr>
            <a:ln>
              <a:noFill/>
            </a:ln>
          </c:spPr>
          <c:marker>
            <c:symbol val="circle"/>
            <c:size val="7"/>
            <c:spPr>
              <a:solidFill>
                <a:srgbClr val="5B9BD5"/>
              </a:solidFill>
              <a:ln>
                <a:solidFill>
                  <a:srgbClr val="5B9BD5"/>
                </a:solidFill>
              </a:ln>
            </c:spPr>
          </c:marker>
          <c:cat>
            <c:numRef>
              <c:f>'12hr SPC_'!$B$67:$B$80</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'12hr SPC_'!$I$67:$I$90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B0D9-444E-BF17-8E72E417EE57}"/>
            </c:ext>
          </c:extLst>
        </c:ser>
        <c:ser>
          <c:idx val="6"/>
          <c:order val="6"/>
          <c:tx>
            <c:strRef>
              <c:f>'12hr SPC_'!$J$6</c:f>
              <c:strCache>
                <c:ptCount val="1"/>
                <c:pt idx="0">
                  <c:v>SCH</c:v>
                </c:pt>
              </c:strCache>
            </c:strRef>
          </c:tx>
          <c:spPr>
            <a:ln>
              <a:noFill/>
            </a:ln>
          </c:spPr>
          <c:marker>
            <c:symbol val="circle"/>
            <c:size val="7"/>
            <c:spPr>
              <a:solidFill>
                <a:srgbClr val="ED7D31"/>
              </a:solidFill>
              <a:ln>
                <a:solidFill>
                  <a:srgbClr val="ED7D31"/>
                </a:solidFill>
              </a:ln>
            </c:spPr>
          </c:marker>
          <c:cat>
            <c:numRef>
              <c:f>'12hr SPC_'!$B$67:$B$80</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'12hr SPC_'!$J$67:$J$90</c:f>
              <c:numCache>
                <c:formatCode>0</c:formatCode>
                <c:ptCount val="24"/>
                <c:pt idx="0">
                  <c:v>#N/A</c:v>
                </c:pt>
                <c:pt idx="1">
                  <c:v>#N/A</c:v>
                </c:pt>
                <c:pt idx="2">
                  <c:v>#N/A</c:v>
                </c:pt>
                <c:pt idx="3">
                  <c:v>#N/A</c:v>
                </c:pt>
                <c:pt idx="4">
                  <c:v>#N/A</c:v>
                </c:pt>
                <c:pt idx="5">
                  <c:v>#N/A</c:v>
                </c:pt>
                <c:pt idx="6">
                  <c:v>#N/A</c:v>
                </c:pt>
                <c:pt idx="7">
                  <c:v>#N/A</c:v>
                </c:pt>
                <c:pt idx="8">
                  <c:v>2118</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B0D9-444E-BF17-8E72E417EE57}"/>
            </c:ext>
          </c:extLst>
        </c:ser>
        <c:dLbls>
          <c:showLegendKey val="0"/>
          <c:showVal val="0"/>
          <c:showCatName val="0"/>
          <c:showSerName val="0"/>
          <c:showPercent val="0"/>
          <c:showBubbleSize val="0"/>
        </c:dLbls>
        <c:smooth val="0"/>
        <c:axId val="186785152"/>
        <c:axId val="186795520"/>
      </c:lineChart>
      <c:dateAx>
        <c:axId val="18678515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795520"/>
        <c:crosses val="autoZero"/>
        <c:auto val="1"/>
        <c:lblOffset val="100"/>
        <c:baseTimeUnit val="months"/>
        <c:majorUnit val="1"/>
        <c:majorTimeUnit val="months"/>
      </c:dateAx>
      <c:valAx>
        <c:axId val="186795520"/>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785152"/>
        <c:crosses val="autoZero"/>
        <c:crossBetween val="midCat"/>
      </c:valAx>
      <c:spPr>
        <a:noFill/>
        <a:ln>
          <a:noFill/>
        </a:ln>
        <a:effectLst/>
      </c:spPr>
    </c:plotArea>
    <c:legend>
      <c:legendPos val="b"/>
      <c:layout>
        <c:manualLayout>
          <c:xMode val="edge"/>
          <c:yMode val="edge"/>
          <c:x val="0.14561067366579181"/>
          <c:y val="0.81173228346456694"/>
          <c:w val="0.70877865266841644"/>
          <c:h val="0.1604899387576553"/>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12-hour waits (Causeway)</a:t>
            </a:r>
            <a:endParaRPr lang="en-GB" sz="1100">
              <a:effectLst/>
            </a:endParaRPr>
          </a:p>
        </c:rich>
      </c:tx>
      <c:overlay val="0"/>
      <c:spPr>
        <a:noFill/>
        <a:ln>
          <a:noFill/>
        </a:ln>
        <a:effectLst/>
      </c:spPr>
    </c:title>
    <c:autoTitleDeleted val="0"/>
    <c:plotArea>
      <c:layout/>
      <c:lineChart>
        <c:grouping val="standard"/>
        <c:varyColors val="0"/>
        <c:ser>
          <c:idx val="0"/>
          <c:order val="0"/>
          <c:tx>
            <c:strRef>
              <c:f>'12hr SPC_'!$F$97</c:f>
              <c:strCache>
                <c:ptCount val="1"/>
                <c:pt idx="0">
                  <c:v>LPL</c:v>
                </c:pt>
              </c:strCache>
            </c:strRef>
          </c:tx>
          <c:spPr>
            <a:ln w="15875" cap="rnd">
              <a:solidFill>
                <a:schemeClr val="tx1"/>
              </a:solidFill>
              <a:prstDash val="lgDash"/>
              <a:round/>
            </a:ln>
            <a:effectLst/>
          </c:spPr>
          <c:marker>
            <c:symbol val="none"/>
          </c:marker>
          <c:cat>
            <c:numRef>
              <c:f>'12hr SPC_'!$B$158:$B$171</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'12hr SPC_'!$F$158:$F$181</c:f>
              <c:numCache>
                <c:formatCode>0</c:formatCode>
                <c:ptCount val="24"/>
                <c:pt idx="0">
                  <c:v>468.75010989010991</c:v>
                </c:pt>
                <c:pt idx="1">
                  <c:v>468.75010989010991</c:v>
                </c:pt>
                <c:pt idx="2">
                  <c:v>468.75010989010991</c:v>
                </c:pt>
                <c:pt idx="3">
                  <c:v>468.75010989010991</c:v>
                </c:pt>
                <c:pt idx="4">
                  <c:v>468.75010989010991</c:v>
                </c:pt>
                <c:pt idx="5">
                  <c:v>468.75010989010991</c:v>
                </c:pt>
                <c:pt idx="6">
                  <c:v>468.75010989010991</c:v>
                </c:pt>
                <c:pt idx="7">
                  <c:v>468.75010989010991</c:v>
                </c:pt>
                <c:pt idx="8">
                  <c:v>468.75010989010991</c:v>
                </c:pt>
                <c:pt idx="9">
                  <c:v>468.75010989010991</c:v>
                </c:pt>
                <c:pt idx="10">
                  <c:v>468.75010989010991</c:v>
                </c:pt>
                <c:pt idx="11">
                  <c:v>468.75010989010991</c:v>
                </c:pt>
                <c:pt idx="12">
                  <c:v>468.75010989010991</c:v>
                </c:pt>
                <c:pt idx="13">
                  <c:v>468.75010989010991</c:v>
                </c:pt>
                <c:pt idx="14">
                  <c:v>468.75010989010991</c:v>
                </c:pt>
                <c:pt idx="15">
                  <c:v>468.75010989010991</c:v>
                </c:pt>
                <c:pt idx="16">
                  <c:v>468.75010989010991</c:v>
                </c:pt>
                <c:pt idx="17">
                  <c:v>468.75010989010991</c:v>
                </c:pt>
                <c:pt idx="18">
                  <c:v>468.75010989010991</c:v>
                </c:pt>
                <c:pt idx="19">
                  <c:v>468.75010989010991</c:v>
                </c:pt>
                <c:pt idx="20">
                  <c:v>468.75010989010991</c:v>
                </c:pt>
                <c:pt idx="21">
                  <c:v>468.75010989010991</c:v>
                </c:pt>
                <c:pt idx="22">
                  <c:v>468.75010989010991</c:v>
                </c:pt>
                <c:pt idx="23">
                  <c:v>468.75010989010991</c:v>
                </c:pt>
              </c:numCache>
            </c:numRef>
          </c:val>
          <c:smooth val="0"/>
          <c:extLst>
            <c:ext xmlns:c16="http://schemas.microsoft.com/office/drawing/2014/chart" uri="{C3380CC4-5D6E-409C-BE32-E72D297353CC}">
              <c16:uniqueId val="{00000000-651F-4AD8-8DF6-0CCED4D59C5F}"/>
            </c:ext>
          </c:extLst>
        </c:ser>
        <c:ser>
          <c:idx val="1"/>
          <c:order val="1"/>
          <c:tx>
            <c:strRef>
              <c:f>'12hr SPC_'!$E$97</c:f>
              <c:strCache>
                <c:ptCount val="1"/>
                <c:pt idx="0">
                  <c:v>&gt; 12 hrs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'12hr SPC_'!$B$158:$B$171</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'12hr SPC_'!$E$158:$E$181</c:f>
              <c:numCache>
                <c:formatCode>0</c:formatCode>
                <c:ptCount val="24"/>
                <c:pt idx="0">
                  <c:v>568</c:v>
                </c:pt>
                <c:pt idx="1">
                  <c:v>619</c:v>
                </c:pt>
                <c:pt idx="2">
                  <c:v>574</c:v>
                </c:pt>
                <c:pt idx="3">
                  <c:v>581</c:v>
                </c:pt>
                <c:pt idx="4">
                  <c:v>555</c:v>
                </c:pt>
                <c:pt idx="5">
                  <c:v>588</c:v>
                </c:pt>
                <c:pt idx="6">
                  <c:v>580</c:v>
                </c:pt>
                <c:pt idx="7">
                  <c:v>558</c:v>
                </c:pt>
                <c:pt idx="8">
                  <c:v>666</c:v>
                </c:pt>
                <c:pt idx="9">
                  <c:v>590</c:v>
                </c:pt>
                <c:pt idx="10">
                  <c:v>518</c:v>
                </c:pt>
                <c:pt idx="11">
                  <c:v>582</c:v>
                </c:pt>
                <c:pt idx="12">
                  <c:v>636</c:v>
                </c:pt>
                <c:pt idx="13">
                  <c:v>672</c:v>
                </c:pt>
              </c:numCache>
            </c:numRef>
          </c:val>
          <c:smooth val="0"/>
          <c:extLst>
            <c:ext xmlns:c16="http://schemas.microsoft.com/office/drawing/2014/chart" uri="{C3380CC4-5D6E-409C-BE32-E72D297353CC}">
              <c16:uniqueId val="{00000001-651F-4AD8-8DF6-0CCED4D59C5F}"/>
            </c:ext>
          </c:extLst>
        </c:ser>
        <c:ser>
          <c:idx val="3"/>
          <c:order val="2"/>
          <c:tx>
            <c:strRef>
              <c:f>'12hr SPC_'!$G$97</c:f>
              <c:strCache>
                <c:ptCount val="1"/>
                <c:pt idx="0">
                  <c:v>Target</c:v>
                </c:pt>
              </c:strCache>
            </c:strRef>
          </c:tx>
          <c:spPr>
            <a:ln w="19050" cap="rnd">
              <a:solidFill>
                <a:srgbClr val="FF0000"/>
              </a:solidFill>
              <a:prstDash val="dash"/>
              <a:round/>
            </a:ln>
            <a:effectLst/>
          </c:spPr>
          <c:marker>
            <c:symbol val="none"/>
          </c:marker>
          <c:cat>
            <c:numRef>
              <c:f>'12hr SPC_'!$B$158:$B$171</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'12hr SPC_'!$G$158:$G$181</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2-651F-4AD8-8DF6-0CCED4D59C5F}"/>
            </c:ext>
          </c:extLst>
        </c:ser>
        <c:ser>
          <c:idx val="4"/>
          <c:order val="3"/>
          <c:tx>
            <c:strRef>
              <c:f>'12hr SPC_'!$D$97</c:f>
              <c:strCache>
                <c:ptCount val="1"/>
                <c:pt idx="0">
                  <c:v>Mean</c:v>
                </c:pt>
              </c:strCache>
            </c:strRef>
          </c:tx>
          <c:spPr>
            <a:ln w="15875" cap="rnd">
              <a:solidFill>
                <a:schemeClr val="tx1"/>
              </a:solidFill>
              <a:round/>
            </a:ln>
            <a:effectLst/>
          </c:spPr>
          <c:marker>
            <c:symbol val="none"/>
          </c:marker>
          <c:cat>
            <c:numRef>
              <c:f>'12hr SPC_'!$B$158:$B$171</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'12hr SPC_'!$D$158:$D$181</c:f>
              <c:numCache>
                <c:formatCode>0</c:formatCode>
                <c:ptCount val="24"/>
                <c:pt idx="0">
                  <c:v>591.92857142857144</c:v>
                </c:pt>
                <c:pt idx="1">
                  <c:v>591.92857142857144</c:v>
                </c:pt>
                <c:pt idx="2">
                  <c:v>591.92857142857144</c:v>
                </c:pt>
                <c:pt idx="3">
                  <c:v>591.92857142857144</c:v>
                </c:pt>
                <c:pt idx="4">
                  <c:v>591.92857142857144</c:v>
                </c:pt>
                <c:pt idx="5">
                  <c:v>591.92857142857144</c:v>
                </c:pt>
                <c:pt idx="6">
                  <c:v>591.92857142857144</c:v>
                </c:pt>
                <c:pt idx="7">
                  <c:v>591.92857142857144</c:v>
                </c:pt>
                <c:pt idx="8">
                  <c:v>591.92857142857144</c:v>
                </c:pt>
                <c:pt idx="9">
                  <c:v>591.92857142857144</c:v>
                </c:pt>
                <c:pt idx="10">
                  <c:v>591.92857142857144</c:v>
                </c:pt>
                <c:pt idx="11">
                  <c:v>591.92857142857144</c:v>
                </c:pt>
                <c:pt idx="12">
                  <c:v>591.92857142857144</c:v>
                </c:pt>
                <c:pt idx="13">
                  <c:v>591.92857142857144</c:v>
                </c:pt>
                <c:pt idx="14">
                  <c:v>591.92857142857144</c:v>
                </c:pt>
                <c:pt idx="15">
                  <c:v>591.92857142857144</c:v>
                </c:pt>
                <c:pt idx="16">
                  <c:v>591.92857142857144</c:v>
                </c:pt>
                <c:pt idx="17">
                  <c:v>591.92857142857144</c:v>
                </c:pt>
                <c:pt idx="18">
                  <c:v>591.92857142857144</c:v>
                </c:pt>
                <c:pt idx="19">
                  <c:v>591.92857142857144</c:v>
                </c:pt>
                <c:pt idx="20">
                  <c:v>591.92857142857144</c:v>
                </c:pt>
                <c:pt idx="21">
                  <c:v>591.92857142857144</c:v>
                </c:pt>
                <c:pt idx="22">
                  <c:v>591.92857142857144</c:v>
                </c:pt>
                <c:pt idx="23">
                  <c:v>591.92857142857144</c:v>
                </c:pt>
              </c:numCache>
            </c:numRef>
          </c:val>
          <c:smooth val="0"/>
          <c:extLst>
            <c:ext xmlns:c16="http://schemas.microsoft.com/office/drawing/2014/chart" uri="{C3380CC4-5D6E-409C-BE32-E72D297353CC}">
              <c16:uniqueId val="{00000003-651F-4AD8-8DF6-0CCED4D59C5F}"/>
            </c:ext>
          </c:extLst>
        </c:ser>
        <c:ser>
          <c:idx val="5"/>
          <c:order val="4"/>
          <c:tx>
            <c:strRef>
              <c:f>'12hr SPC_'!$C$97</c:f>
              <c:strCache>
                <c:ptCount val="1"/>
                <c:pt idx="0">
                  <c:v>UPL</c:v>
                </c:pt>
              </c:strCache>
            </c:strRef>
          </c:tx>
          <c:spPr>
            <a:ln w="15875" cap="rnd">
              <a:solidFill>
                <a:schemeClr val="tx1"/>
              </a:solidFill>
              <a:prstDash val="lgDash"/>
              <a:round/>
            </a:ln>
            <a:effectLst/>
          </c:spPr>
          <c:marker>
            <c:symbol val="none"/>
          </c:marker>
          <c:cat>
            <c:numRef>
              <c:f>'12hr SPC_'!$B$158:$B$171</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'12hr SPC_'!$C$158:$C$181</c:f>
              <c:numCache>
                <c:formatCode>0</c:formatCode>
                <c:ptCount val="24"/>
                <c:pt idx="0">
                  <c:v>715.10703296703298</c:v>
                </c:pt>
                <c:pt idx="1">
                  <c:v>715.10703296703298</c:v>
                </c:pt>
                <c:pt idx="2">
                  <c:v>715.10703296703298</c:v>
                </c:pt>
                <c:pt idx="3">
                  <c:v>715.10703296703298</c:v>
                </c:pt>
                <c:pt idx="4">
                  <c:v>715.10703296703298</c:v>
                </c:pt>
                <c:pt idx="5">
                  <c:v>715.10703296703298</c:v>
                </c:pt>
                <c:pt idx="6">
                  <c:v>715.10703296703298</c:v>
                </c:pt>
                <c:pt idx="7">
                  <c:v>715.10703296703298</c:v>
                </c:pt>
                <c:pt idx="8">
                  <c:v>715.10703296703298</c:v>
                </c:pt>
                <c:pt idx="9">
                  <c:v>715.10703296703298</c:v>
                </c:pt>
                <c:pt idx="10">
                  <c:v>715.10703296703298</c:v>
                </c:pt>
                <c:pt idx="11">
                  <c:v>715.10703296703298</c:v>
                </c:pt>
                <c:pt idx="12">
                  <c:v>715.10703296703298</c:v>
                </c:pt>
                <c:pt idx="13">
                  <c:v>715.10703296703298</c:v>
                </c:pt>
                <c:pt idx="14">
                  <c:v>715.10703296703298</c:v>
                </c:pt>
                <c:pt idx="15">
                  <c:v>715.10703296703298</c:v>
                </c:pt>
                <c:pt idx="16">
                  <c:v>715.10703296703298</c:v>
                </c:pt>
                <c:pt idx="17">
                  <c:v>715.10703296703298</c:v>
                </c:pt>
                <c:pt idx="18">
                  <c:v>715.10703296703298</c:v>
                </c:pt>
                <c:pt idx="19">
                  <c:v>715.10703296703298</c:v>
                </c:pt>
                <c:pt idx="20">
                  <c:v>715.10703296703298</c:v>
                </c:pt>
                <c:pt idx="21">
                  <c:v>715.10703296703298</c:v>
                </c:pt>
                <c:pt idx="22">
                  <c:v>715.10703296703298</c:v>
                </c:pt>
                <c:pt idx="23">
                  <c:v>715.10703296703298</c:v>
                </c:pt>
              </c:numCache>
            </c:numRef>
          </c:val>
          <c:smooth val="0"/>
          <c:extLst>
            <c:ext xmlns:c16="http://schemas.microsoft.com/office/drawing/2014/chart" uri="{C3380CC4-5D6E-409C-BE32-E72D297353CC}">
              <c16:uniqueId val="{00000004-651F-4AD8-8DF6-0CCED4D59C5F}"/>
            </c:ext>
          </c:extLst>
        </c:ser>
        <c:ser>
          <c:idx val="2"/>
          <c:order val="5"/>
          <c:tx>
            <c:strRef>
              <c:f>'12hr SPC_'!$I$97</c:f>
              <c:strCache>
                <c:ptCount val="1"/>
                <c:pt idx="0">
                  <c:v>SCL</c:v>
                </c:pt>
              </c:strCache>
            </c:strRef>
          </c:tx>
          <c:spPr>
            <a:ln>
              <a:noFill/>
            </a:ln>
          </c:spPr>
          <c:marker>
            <c:symbol val="circle"/>
            <c:size val="7"/>
            <c:spPr>
              <a:solidFill>
                <a:srgbClr val="5B9BD5"/>
              </a:solidFill>
              <a:ln>
                <a:solidFill>
                  <a:srgbClr val="5B9BD5"/>
                </a:solidFill>
              </a:ln>
            </c:spPr>
          </c:marker>
          <c:cat>
            <c:numRef>
              <c:f>'12hr SPC_'!$B$158:$B$171</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'12hr SPC_'!$I$158:$I$181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651F-4AD8-8DF6-0CCED4D59C5F}"/>
            </c:ext>
          </c:extLst>
        </c:ser>
        <c:ser>
          <c:idx val="6"/>
          <c:order val="6"/>
          <c:tx>
            <c:strRef>
              <c:f>'12hr SPC_'!$J$97</c:f>
              <c:strCache>
                <c:ptCount val="1"/>
                <c:pt idx="0">
                  <c:v>SCH</c:v>
                </c:pt>
              </c:strCache>
            </c:strRef>
          </c:tx>
          <c:spPr>
            <a:ln>
              <a:noFill/>
            </a:ln>
          </c:spPr>
          <c:marker>
            <c:symbol val="circle"/>
            <c:size val="7"/>
            <c:spPr>
              <a:solidFill>
                <a:srgbClr val="ED7D31"/>
              </a:solidFill>
              <a:ln>
                <a:solidFill>
                  <a:srgbClr val="ED7D31"/>
                </a:solidFill>
              </a:ln>
            </c:spPr>
          </c:marker>
          <c:cat>
            <c:numRef>
              <c:f>'12hr SPC_'!$B$158:$B$171</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'12hr SPC_'!$J$158:$J$181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651F-4AD8-8DF6-0CCED4D59C5F}"/>
            </c:ext>
          </c:extLst>
        </c:ser>
        <c:dLbls>
          <c:showLegendKey val="0"/>
          <c:showVal val="0"/>
          <c:showCatName val="0"/>
          <c:showSerName val="0"/>
          <c:showPercent val="0"/>
          <c:showBubbleSize val="0"/>
        </c:dLbls>
        <c:smooth val="0"/>
        <c:axId val="188306176"/>
        <c:axId val="188308096"/>
      </c:lineChart>
      <c:dateAx>
        <c:axId val="188306176"/>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8308096"/>
        <c:crosses val="autoZero"/>
        <c:auto val="1"/>
        <c:lblOffset val="100"/>
        <c:baseTimeUnit val="months"/>
        <c:majorUnit val="1"/>
        <c:majorTimeUnit val="months"/>
      </c:dateAx>
      <c:valAx>
        <c:axId val="18830809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8306176"/>
        <c:crosses val="autoZero"/>
        <c:crossBetween val="midCat"/>
        <c:majorUnit val="100"/>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100" b="0" i="0" u="none" strike="noStrike" kern="1200" spc="0" baseline="0">
                <a:solidFill>
                  <a:sysClr val="windowText" lastClr="000000">
                    <a:lumMod val="65000"/>
                    <a:lumOff val="35000"/>
                  </a:sysClr>
                </a:solidFill>
                <a:latin typeface="+mn-lt"/>
                <a:ea typeface="+mn-ea"/>
                <a:cs typeface="+mn-cs"/>
              </a:defRPr>
            </a:pPr>
            <a:r>
              <a:rPr lang="en-GB" sz="1100" b="0" i="0" baseline="0">
                <a:effectLst/>
              </a:rPr>
              <a:t>Stroke receiving thrombolysis (Antrim)</a:t>
            </a:r>
            <a:endParaRPr lang="en-GB" sz="1100">
              <a:effectLst/>
            </a:endParaRPr>
          </a:p>
          <a:p>
            <a:pPr marL="0" marR="0" indent="0" algn="ctr" defTabSz="914400" rtl="0" eaLnBrk="1" fontAlgn="auto" latinLnBrk="0" hangingPunct="1">
              <a:lnSpc>
                <a:spcPct val="100000"/>
              </a:lnSpc>
              <a:spcBef>
                <a:spcPts val="0"/>
              </a:spcBef>
              <a:spcAft>
                <a:spcPts val="0"/>
              </a:spcAft>
              <a:buClrTx/>
              <a:buSzTx/>
              <a:buFontTx/>
              <a:buNone/>
              <a:tabLst/>
              <a:defRPr sz="1100" b="0" i="0" u="none" strike="noStrike" kern="1200" spc="0" baseline="0">
                <a:solidFill>
                  <a:sysClr val="windowText" lastClr="000000">
                    <a:lumMod val="65000"/>
                    <a:lumOff val="35000"/>
                  </a:sysClr>
                </a:solidFill>
                <a:latin typeface="+mn-lt"/>
                <a:ea typeface="+mn-ea"/>
                <a:cs typeface="+mn-cs"/>
              </a:defRPr>
            </a:pPr>
            <a:endParaRPr lang="en-GB" sz="1100">
              <a:effectLst/>
            </a:endParaRPr>
          </a:p>
        </c:rich>
      </c:tx>
      <c:overlay val="0"/>
      <c:spPr>
        <a:noFill/>
        <a:ln>
          <a:noFill/>
        </a:ln>
        <a:effectLst/>
      </c:spPr>
    </c:title>
    <c:autoTitleDeleted val="0"/>
    <c:plotArea>
      <c:layout>
        <c:manualLayout>
          <c:layoutTarget val="inner"/>
          <c:xMode val="edge"/>
          <c:yMode val="edge"/>
          <c:x val="9.6212817147856525E-2"/>
          <c:y val="0.15212962962962964"/>
          <c:w val="0.86554396325459315"/>
          <c:h val="0.50722704565024257"/>
        </c:manualLayout>
      </c:layout>
      <c:lineChart>
        <c:grouping val="standard"/>
        <c:varyColors val="0"/>
        <c:ser>
          <c:idx val="0"/>
          <c:order val="0"/>
          <c:tx>
            <c:strRef>
              <c:f>'Stroke SPC'!$F$6</c:f>
              <c:strCache>
                <c:ptCount val="1"/>
                <c:pt idx="0">
                  <c:v>LPL</c:v>
                </c:pt>
              </c:strCache>
            </c:strRef>
          </c:tx>
          <c:spPr>
            <a:ln w="15875" cap="rnd">
              <a:solidFill>
                <a:schemeClr val="tx1"/>
              </a:solidFill>
              <a:prstDash val="lgDash"/>
              <a:round/>
            </a:ln>
            <a:effectLst/>
          </c:spPr>
          <c:marker>
            <c:symbol val="none"/>
          </c:marker>
          <c:cat>
            <c:numRef>
              <c:f>'Stroke SPC'!$B$67:$B$80</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'Stroke SPC'!$F$67:$F$90</c:f>
              <c:numCache>
                <c:formatCode>0%</c:formatCode>
                <c:ptCount val="24"/>
                <c:pt idx="0">
                  <c:v>-2.3717142857142881E-2</c:v>
                </c:pt>
                <c:pt idx="1">
                  <c:v>-2.3717142857142881E-2</c:v>
                </c:pt>
                <c:pt idx="2">
                  <c:v>-2.3717142857142881E-2</c:v>
                </c:pt>
                <c:pt idx="3">
                  <c:v>-2.3717142857142881E-2</c:v>
                </c:pt>
                <c:pt idx="4">
                  <c:v>-2.3717142857142881E-2</c:v>
                </c:pt>
                <c:pt idx="5">
                  <c:v>-2.3717142857142881E-2</c:v>
                </c:pt>
                <c:pt idx="6">
                  <c:v>-2.3717142857142881E-2</c:v>
                </c:pt>
                <c:pt idx="7">
                  <c:v>-2.3717142857142881E-2</c:v>
                </c:pt>
                <c:pt idx="8">
                  <c:v>-2.3717142857142881E-2</c:v>
                </c:pt>
                <c:pt idx="9">
                  <c:v>-2.3717142857142881E-2</c:v>
                </c:pt>
                <c:pt idx="10">
                  <c:v>-2.3717142857142881E-2</c:v>
                </c:pt>
                <c:pt idx="11">
                  <c:v>-2.3717142857142881E-2</c:v>
                </c:pt>
                <c:pt idx="12">
                  <c:v>-2.3717142857142881E-2</c:v>
                </c:pt>
                <c:pt idx="13">
                  <c:v>-2.3717142857142881E-2</c:v>
                </c:pt>
                <c:pt idx="14">
                  <c:v>-2.3717142857142881E-2</c:v>
                </c:pt>
                <c:pt idx="15">
                  <c:v>-2.3717142857142881E-2</c:v>
                </c:pt>
                <c:pt idx="16">
                  <c:v>-2.3717142857142881E-2</c:v>
                </c:pt>
                <c:pt idx="17">
                  <c:v>-2.3717142857142881E-2</c:v>
                </c:pt>
                <c:pt idx="18">
                  <c:v>-2.3717142857142881E-2</c:v>
                </c:pt>
                <c:pt idx="19">
                  <c:v>-2.3717142857142881E-2</c:v>
                </c:pt>
                <c:pt idx="20">
                  <c:v>-2.3717142857142881E-2</c:v>
                </c:pt>
                <c:pt idx="21">
                  <c:v>-2.3717142857142881E-2</c:v>
                </c:pt>
                <c:pt idx="22">
                  <c:v>-2.3717142857142881E-2</c:v>
                </c:pt>
                <c:pt idx="23">
                  <c:v>-2.3717142857142881E-2</c:v>
                </c:pt>
              </c:numCache>
            </c:numRef>
          </c:val>
          <c:smooth val="0"/>
          <c:extLst>
            <c:ext xmlns:c16="http://schemas.microsoft.com/office/drawing/2014/chart" uri="{C3380CC4-5D6E-409C-BE32-E72D297353CC}">
              <c16:uniqueId val="{00000000-6D9F-43BF-A400-19E1EBB4D17D}"/>
            </c:ext>
          </c:extLst>
        </c:ser>
        <c:ser>
          <c:idx val="1"/>
          <c:order val="1"/>
          <c:tx>
            <c:strRef>
              <c:f>'Stroke SPC'!$E$6</c:f>
              <c:strCache>
                <c:ptCount val="1"/>
                <c:pt idx="0">
                  <c:v>% thrombolysis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'Stroke SPC'!$B$67:$B$80</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'Stroke SPC'!$E$67:$E$90</c:f>
              <c:numCache>
                <c:formatCode>0%</c:formatCode>
                <c:ptCount val="24"/>
                <c:pt idx="0">
                  <c:v>0.13500000000000001</c:v>
                </c:pt>
                <c:pt idx="1">
                  <c:v>0.2</c:v>
                </c:pt>
                <c:pt idx="2">
                  <c:v>0.17100000000000001</c:v>
                </c:pt>
                <c:pt idx="3">
                  <c:v>0.108</c:v>
                </c:pt>
                <c:pt idx="4">
                  <c:v>0.11799999999999999</c:v>
                </c:pt>
                <c:pt idx="5">
                  <c:v>0.16</c:v>
                </c:pt>
                <c:pt idx="6">
                  <c:v>2.5999999999999999E-2</c:v>
                </c:pt>
                <c:pt idx="7">
                  <c:v>5.6000000000000001E-2</c:v>
                </c:pt>
                <c:pt idx="8">
                  <c:v>0.17899999999999999</c:v>
                </c:pt>
                <c:pt idx="9">
                  <c:v>0.10299999999999999</c:v>
                </c:pt>
                <c:pt idx="10">
                  <c:v>9.4E-2</c:v>
                </c:pt>
                <c:pt idx="11">
                  <c:v>0.105</c:v>
                </c:pt>
                <c:pt idx="12">
                  <c:v>0.2</c:v>
                </c:pt>
                <c:pt idx="13">
                  <c:v>0.125</c:v>
                </c:pt>
              </c:numCache>
            </c:numRef>
          </c:val>
          <c:smooth val="0"/>
          <c:extLst>
            <c:ext xmlns:c16="http://schemas.microsoft.com/office/drawing/2014/chart" uri="{C3380CC4-5D6E-409C-BE32-E72D297353CC}">
              <c16:uniqueId val="{00000001-6D9F-43BF-A400-19E1EBB4D17D}"/>
            </c:ext>
          </c:extLst>
        </c:ser>
        <c:ser>
          <c:idx val="3"/>
          <c:order val="2"/>
          <c:tx>
            <c:strRef>
              <c:f>'Stroke SPC'!$G$6</c:f>
              <c:strCache>
                <c:ptCount val="1"/>
                <c:pt idx="0">
                  <c:v>Target</c:v>
                </c:pt>
              </c:strCache>
            </c:strRef>
          </c:tx>
          <c:spPr>
            <a:ln w="19050" cap="rnd">
              <a:solidFill>
                <a:srgbClr val="FF0000"/>
              </a:solidFill>
              <a:prstDash val="dash"/>
              <a:round/>
            </a:ln>
            <a:effectLst/>
          </c:spPr>
          <c:marker>
            <c:symbol val="none"/>
          </c:marker>
          <c:cat>
            <c:numRef>
              <c:f>'Stroke SPC'!$B$67:$B$80</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'Stroke SPC'!$G$67:$G$90</c:f>
              <c:numCache>
                <c:formatCode>0%</c:formatCode>
                <c:ptCount val="24"/>
                <c:pt idx="0">
                  <c:v>0.16</c:v>
                </c:pt>
                <c:pt idx="1">
                  <c:v>0.16</c:v>
                </c:pt>
                <c:pt idx="2">
                  <c:v>0.16</c:v>
                </c:pt>
                <c:pt idx="3">
                  <c:v>0.16</c:v>
                </c:pt>
                <c:pt idx="4">
                  <c:v>0.16</c:v>
                </c:pt>
                <c:pt idx="5">
                  <c:v>0.16</c:v>
                </c:pt>
                <c:pt idx="6">
                  <c:v>0.16</c:v>
                </c:pt>
                <c:pt idx="7">
                  <c:v>0.16</c:v>
                </c:pt>
                <c:pt idx="8">
                  <c:v>0.16</c:v>
                </c:pt>
                <c:pt idx="9">
                  <c:v>0.16</c:v>
                </c:pt>
                <c:pt idx="10">
                  <c:v>0.16</c:v>
                </c:pt>
                <c:pt idx="11">
                  <c:v>0.16</c:v>
                </c:pt>
                <c:pt idx="12">
                  <c:v>0.16</c:v>
                </c:pt>
                <c:pt idx="13">
                  <c:v>0.16</c:v>
                </c:pt>
                <c:pt idx="14">
                  <c:v>0.16</c:v>
                </c:pt>
                <c:pt idx="15">
                  <c:v>0.16</c:v>
                </c:pt>
                <c:pt idx="16">
                  <c:v>0.16</c:v>
                </c:pt>
                <c:pt idx="17">
                  <c:v>0.16</c:v>
                </c:pt>
                <c:pt idx="18">
                  <c:v>0.16</c:v>
                </c:pt>
                <c:pt idx="19">
                  <c:v>0.16</c:v>
                </c:pt>
                <c:pt idx="20">
                  <c:v>0.16</c:v>
                </c:pt>
                <c:pt idx="21">
                  <c:v>0.16</c:v>
                </c:pt>
                <c:pt idx="22">
                  <c:v>0.16</c:v>
                </c:pt>
                <c:pt idx="23">
                  <c:v>0.16</c:v>
                </c:pt>
              </c:numCache>
            </c:numRef>
          </c:val>
          <c:smooth val="0"/>
          <c:extLst>
            <c:ext xmlns:c16="http://schemas.microsoft.com/office/drawing/2014/chart" uri="{C3380CC4-5D6E-409C-BE32-E72D297353CC}">
              <c16:uniqueId val="{00000002-6D9F-43BF-A400-19E1EBB4D17D}"/>
            </c:ext>
          </c:extLst>
        </c:ser>
        <c:ser>
          <c:idx val="4"/>
          <c:order val="3"/>
          <c:tx>
            <c:strRef>
              <c:f>'Stroke SPC'!$D$6</c:f>
              <c:strCache>
                <c:ptCount val="1"/>
                <c:pt idx="0">
                  <c:v>Mean</c:v>
                </c:pt>
              </c:strCache>
            </c:strRef>
          </c:tx>
          <c:spPr>
            <a:ln w="15875" cap="rnd">
              <a:solidFill>
                <a:schemeClr val="tx1"/>
              </a:solidFill>
              <a:round/>
            </a:ln>
            <a:effectLst/>
          </c:spPr>
          <c:marker>
            <c:symbol val="none"/>
          </c:marker>
          <c:cat>
            <c:numRef>
              <c:f>'Stroke SPC'!$B$67:$B$80</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'Stroke SPC'!$D$67:$D$90</c:f>
              <c:numCache>
                <c:formatCode>0%</c:formatCode>
                <c:ptCount val="24"/>
                <c:pt idx="0">
                  <c:v>0.12714285714285714</c:v>
                </c:pt>
                <c:pt idx="1">
                  <c:v>0.12714285714285714</c:v>
                </c:pt>
                <c:pt idx="2">
                  <c:v>0.12714285714285714</c:v>
                </c:pt>
                <c:pt idx="3">
                  <c:v>0.12714285714285714</c:v>
                </c:pt>
                <c:pt idx="4">
                  <c:v>0.12714285714285714</c:v>
                </c:pt>
                <c:pt idx="5">
                  <c:v>0.12714285714285714</c:v>
                </c:pt>
                <c:pt idx="6">
                  <c:v>0.12714285714285714</c:v>
                </c:pt>
                <c:pt idx="7">
                  <c:v>0.12714285714285714</c:v>
                </c:pt>
                <c:pt idx="8">
                  <c:v>0.12714285714285714</c:v>
                </c:pt>
                <c:pt idx="9">
                  <c:v>0.12714285714285714</c:v>
                </c:pt>
                <c:pt idx="10">
                  <c:v>0.12714285714285714</c:v>
                </c:pt>
                <c:pt idx="11">
                  <c:v>0.12714285714285714</c:v>
                </c:pt>
                <c:pt idx="12">
                  <c:v>0.12714285714285714</c:v>
                </c:pt>
                <c:pt idx="13">
                  <c:v>0.12714285714285714</c:v>
                </c:pt>
                <c:pt idx="14">
                  <c:v>0.12714285714285714</c:v>
                </c:pt>
                <c:pt idx="15">
                  <c:v>0.12714285714285714</c:v>
                </c:pt>
                <c:pt idx="16">
                  <c:v>0.12714285714285714</c:v>
                </c:pt>
                <c:pt idx="17">
                  <c:v>0.12714285714285714</c:v>
                </c:pt>
                <c:pt idx="18">
                  <c:v>0.12714285714285714</c:v>
                </c:pt>
                <c:pt idx="19">
                  <c:v>0.12714285714285714</c:v>
                </c:pt>
                <c:pt idx="20">
                  <c:v>0.12714285714285714</c:v>
                </c:pt>
                <c:pt idx="21">
                  <c:v>0.12714285714285714</c:v>
                </c:pt>
                <c:pt idx="22">
                  <c:v>0.12714285714285714</c:v>
                </c:pt>
                <c:pt idx="23">
                  <c:v>0.12714285714285714</c:v>
                </c:pt>
              </c:numCache>
            </c:numRef>
          </c:val>
          <c:smooth val="0"/>
          <c:extLst>
            <c:ext xmlns:c16="http://schemas.microsoft.com/office/drawing/2014/chart" uri="{C3380CC4-5D6E-409C-BE32-E72D297353CC}">
              <c16:uniqueId val="{00000003-6D9F-43BF-A400-19E1EBB4D17D}"/>
            </c:ext>
          </c:extLst>
        </c:ser>
        <c:ser>
          <c:idx val="5"/>
          <c:order val="4"/>
          <c:tx>
            <c:strRef>
              <c:f>'Stroke SPC'!$C$6</c:f>
              <c:strCache>
                <c:ptCount val="1"/>
                <c:pt idx="0">
                  <c:v>UPL</c:v>
                </c:pt>
              </c:strCache>
            </c:strRef>
          </c:tx>
          <c:spPr>
            <a:ln w="15875" cap="rnd">
              <a:solidFill>
                <a:schemeClr val="tx1"/>
              </a:solidFill>
              <a:prstDash val="lgDash"/>
              <a:round/>
            </a:ln>
            <a:effectLst/>
          </c:spPr>
          <c:marker>
            <c:symbol val="none"/>
          </c:marker>
          <c:cat>
            <c:numRef>
              <c:f>'Stroke SPC'!$B$67:$B$80</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'Stroke SPC'!$C$67:$C$90</c:f>
              <c:numCache>
                <c:formatCode>0%</c:formatCode>
                <c:ptCount val="24"/>
                <c:pt idx="0">
                  <c:v>0.27800285714285716</c:v>
                </c:pt>
                <c:pt idx="1">
                  <c:v>0.27800285714285716</c:v>
                </c:pt>
                <c:pt idx="2">
                  <c:v>0.27800285714285716</c:v>
                </c:pt>
                <c:pt idx="3">
                  <c:v>0.27800285714285716</c:v>
                </c:pt>
                <c:pt idx="4">
                  <c:v>0.27800285714285716</c:v>
                </c:pt>
                <c:pt idx="5">
                  <c:v>0.27800285714285716</c:v>
                </c:pt>
                <c:pt idx="6">
                  <c:v>0.27800285714285716</c:v>
                </c:pt>
                <c:pt idx="7">
                  <c:v>0.27800285714285716</c:v>
                </c:pt>
                <c:pt idx="8">
                  <c:v>0.27800285714285716</c:v>
                </c:pt>
                <c:pt idx="9">
                  <c:v>0.27800285714285716</c:v>
                </c:pt>
                <c:pt idx="10">
                  <c:v>0.27800285714285716</c:v>
                </c:pt>
                <c:pt idx="11">
                  <c:v>0.27800285714285716</c:v>
                </c:pt>
                <c:pt idx="12">
                  <c:v>0.27800285714285716</c:v>
                </c:pt>
                <c:pt idx="13">
                  <c:v>0.27800285714285716</c:v>
                </c:pt>
                <c:pt idx="14">
                  <c:v>0.27800285714285716</c:v>
                </c:pt>
                <c:pt idx="15">
                  <c:v>0.27800285714285716</c:v>
                </c:pt>
                <c:pt idx="16">
                  <c:v>0.27800285714285716</c:v>
                </c:pt>
                <c:pt idx="17">
                  <c:v>0.27800285714285716</c:v>
                </c:pt>
                <c:pt idx="18">
                  <c:v>0.27800285714285716</c:v>
                </c:pt>
                <c:pt idx="19">
                  <c:v>0.27800285714285716</c:v>
                </c:pt>
                <c:pt idx="20">
                  <c:v>0.27800285714285716</c:v>
                </c:pt>
                <c:pt idx="21">
                  <c:v>0.27800285714285716</c:v>
                </c:pt>
                <c:pt idx="22">
                  <c:v>0.27800285714285716</c:v>
                </c:pt>
                <c:pt idx="23">
                  <c:v>0.27800285714285716</c:v>
                </c:pt>
              </c:numCache>
            </c:numRef>
          </c:val>
          <c:smooth val="0"/>
          <c:extLst>
            <c:ext xmlns:c16="http://schemas.microsoft.com/office/drawing/2014/chart" uri="{C3380CC4-5D6E-409C-BE32-E72D297353CC}">
              <c16:uniqueId val="{00000004-6D9F-43BF-A400-19E1EBB4D17D}"/>
            </c:ext>
          </c:extLst>
        </c:ser>
        <c:ser>
          <c:idx val="2"/>
          <c:order val="5"/>
          <c:tx>
            <c:strRef>
              <c:f>'Stroke SPC'!$I$6</c:f>
              <c:strCache>
                <c:ptCount val="1"/>
                <c:pt idx="0">
                  <c:v>SCL</c:v>
                </c:pt>
              </c:strCache>
            </c:strRef>
          </c:tx>
          <c:spPr>
            <a:ln>
              <a:noFill/>
            </a:ln>
          </c:spPr>
          <c:marker>
            <c:symbol val="circle"/>
            <c:size val="7"/>
            <c:spPr>
              <a:solidFill>
                <a:srgbClr val="ED7D31"/>
              </a:solidFill>
              <a:ln>
                <a:solidFill>
                  <a:srgbClr val="ED7D31"/>
                </a:solidFill>
              </a:ln>
            </c:spPr>
          </c:marker>
          <c:cat>
            <c:numRef>
              <c:f>'Stroke SPC'!$B$67:$B$80</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'Stroke SPC'!$I$67:$I$90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6D9F-43BF-A400-19E1EBB4D17D}"/>
            </c:ext>
          </c:extLst>
        </c:ser>
        <c:ser>
          <c:idx val="6"/>
          <c:order val="6"/>
          <c:tx>
            <c:strRef>
              <c:f>'Stroke SPC'!$J$6</c:f>
              <c:strCache>
                <c:ptCount val="1"/>
                <c:pt idx="0">
                  <c:v>SCH</c:v>
                </c:pt>
              </c:strCache>
            </c:strRef>
          </c:tx>
          <c:spPr>
            <a:ln>
              <a:noFill/>
            </a:ln>
          </c:spPr>
          <c:marker>
            <c:symbol val="circle"/>
            <c:size val="7"/>
            <c:spPr>
              <a:solidFill>
                <a:srgbClr val="5B9BD5"/>
              </a:solidFill>
              <a:ln>
                <a:solidFill>
                  <a:srgbClr val="5B9BD5"/>
                </a:solidFill>
              </a:ln>
            </c:spPr>
          </c:marker>
          <c:cat>
            <c:numRef>
              <c:f>'Stroke SPC'!$B$67:$B$80</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'Stroke SPC'!$J$67:$J$90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6D9F-43BF-A400-19E1EBB4D17D}"/>
            </c:ext>
          </c:extLst>
        </c:ser>
        <c:dLbls>
          <c:showLegendKey val="0"/>
          <c:showVal val="0"/>
          <c:showCatName val="0"/>
          <c:showSerName val="0"/>
          <c:showPercent val="0"/>
          <c:showBubbleSize val="0"/>
        </c:dLbls>
        <c:smooth val="0"/>
        <c:axId val="189147008"/>
        <c:axId val="189149184"/>
      </c:lineChart>
      <c:dateAx>
        <c:axId val="18914700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149184"/>
        <c:crosses val="autoZero"/>
        <c:auto val="1"/>
        <c:lblOffset val="100"/>
        <c:baseTimeUnit val="months"/>
        <c:minorUnit val="1"/>
        <c:minorTimeUnit val="months"/>
      </c:dateAx>
      <c:valAx>
        <c:axId val="189149184"/>
        <c:scaling>
          <c:orientation val="minMax"/>
          <c:max val="0.35000000000000003"/>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147008"/>
        <c:crosses val="autoZero"/>
        <c:crossBetween val="midCat"/>
        <c:majorUnit val="5.000000000000001E-2"/>
      </c:valAx>
      <c:spPr>
        <a:noFill/>
        <a:ln>
          <a:noFill/>
        </a:ln>
        <a:effectLst/>
      </c:spPr>
    </c:plotArea>
    <c:legend>
      <c:legendPos val="b"/>
      <c:layout>
        <c:manualLayout>
          <c:xMode val="edge"/>
          <c:yMode val="edge"/>
          <c:x val="3.9251531058617672E-2"/>
          <c:y val="0.8247375328083989"/>
          <c:w val="0.95163578812544214"/>
          <c:h val="0.16600293453871329"/>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31-day by tumour site Dec 2024 -</a:t>
            </a:r>
            <a:r>
              <a:rPr lang="en-US" baseline="0"/>
              <a:t> April</a:t>
            </a:r>
            <a:r>
              <a:rPr lang="en-US"/>
              <a:t> 2025</a:t>
            </a:r>
          </a:p>
        </c:rich>
      </c:tx>
      <c:layout>
        <c:manualLayout>
          <c:xMode val="edge"/>
          <c:yMode val="edge"/>
          <c:x val="0.2055961493769374"/>
          <c:y val="1.0637981618258581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8499189460705968"/>
          <c:y val="0.18335592416558433"/>
          <c:w val="0.58158164973830073"/>
          <c:h val="0.69281788486107521"/>
        </c:manualLayout>
      </c:layout>
      <c:barChart>
        <c:barDir val="bar"/>
        <c:grouping val="stacked"/>
        <c:varyColors val="0"/>
        <c:ser>
          <c:idx val="1"/>
          <c:order val="0"/>
          <c:tx>
            <c:strRef>
              <c:f>'31 Day Tumour Site'!$Y$4</c:f>
              <c:strCache>
                <c:ptCount val="1"/>
                <c:pt idx="0">
                  <c:v>31+</c:v>
                </c:pt>
              </c:strCache>
            </c:strRef>
          </c:tx>
          <c:spPr>
            <a:solidFill>
              <a:srgbClr val="ED7D31"/>
            </a:solidFill>
            <a:ln>
              <a:noFill/>
            </a:ln>
            <a:effectLst/>
          </c:spPr>
          <c:invertIfNegative val="0"/>
          <c:cat>
            <c:strRef>
              <c:f>'31 Day Tumour Site'!$B$5:$B$24</c:f>
              <c:strCache>
                <c:ptCount val="13"/>
                <c:pt idx="0">
                  <c:v>Acute Leukaemia</c:v>
                </c:pt>
                <c:pt idx="1">
                  <c:v>Brain or Central Nervous System</c:v>
                </c:pt>
                <c:pt idx="2">
                  <c:v>Breast</c:v>
                </c:pt>
                <c:pt idx="3">
                  <c:v>Gynae</c:v>
                </c:pt>
                <c:pt idx="4">
                  <c:v>Haematological malignancies (exc Acute Leukaemia)</c:v>
                </c:pt>
                <c:pt idx="5">
                  <c:v>Head/Neck</c:v>
                </c:pt>
                <c:pt idx="6">
                  <c:v>Hepatobiliary and Pancreatic</c:v>
                </c:pt>
                <c:pt idx="7">
                  <c:v>Lower Gastrointestinal</c:v>
                </c:pt>
                <c:pt idx="8">
                  <c:v>Lung</c:v>
                </c:pt>
                <c:pt idx="9">
                  <c:v>Sarcomas</c:v>
                </c:pt>
                <c:pt idx="10">
                  <c:v>Skin</c:v>
                </c:pt>
                <c:pt idx="11">
                  <c:v>Thyroid</c:v>
                </c:pt>
                <c:pt idx="12">
                  <c:v>Upper Gastrointestinal</c:v>
                </c:pt>
              </c:strCache>
            </c:strRef>
          </c:cat>
          <c:val>
            <c:numRef>
              <c:f>'31 Day Tumour Site'!$Y$5:$Y$24</c:f>
              <c:numCache>
                <c:formatCode>General</c:formatCode>
                <c:ptCount val="13"/>
                <c:pt idx="0">
                  <c:v>0</c:v>
                </c:pt>
                <c:pt idx="1">
                  <c:v>0</c:v>
                </c:pt>
                <c:pt idx="2">
                  <c:v>10</c:v>
                </c:pt>
                <c:pt idx="3">
                  <c:v>1</c:v>
                </c:pt>
                <c:pt idx="4">
                  <c:v>0</c:v>
                </c:pt>
                <c:pt idx="5">
                  <c:v>0</c:v>
                </c:pt>
                <c:pt idx="6">
                  <c:v>0</c:v>
                </c:pt>
                <c:pt idx="7">
                  <c:v>27</c:v>
                </c:pt>
                <c:pt idx="8">
                  <c:v>0</c:v>
                </c:pt>
                <c:pt idx="9">
                  <c:v>0</c:v>
                </c:pt>
                <c:pt idx="10">
                  <c:v>2</c:v>
                </c:pt>
                <c:pt idx="11">
                  <c:v>0</c:v>
                </c:pt>
                <c:pt idx="12">
                  <c:v>0</c:v>
                </c:pt>
              </c:numCache>
            </c:numRef>
          </c:val>
          <c:extLst>
            <c:ext xmlns:c16="http://schemas.microsoft.com/office/drawing/2014/chart" uri="{C3380CC4-5D6E-409C-BE32-E72D297353CC}">
              <c16:uniqueId val="{00000000-8337-4171-9B62-5677740E0210}"/>
            </c:ext>
          </c:extLst>
        </c:ser>
        <c:ser>
          <c:idx val="0"/>
          <c:order val="1"/>
          <c:tx>
            <c:strRef>
              <c:f>'31 Day Tumour Site'!$X$4</c:f>
              <c:strCache>
                <c:ptCount val="1"/>
                <c:pt idx="0">
                  <c:v>&lt; 31 days</c:v>
                </c:pt>
              </c:strCache>
            </c:strRef>
          </c:tx>
          <c:spPr>
            <a:solidFill>
              <a:srgbClr val="5B9BD5"/>
            </a:solidFill>
            <a:ln>
              <a:noFill/>
            </a:ln>
            <a:effectLst/>
          </c:spPr>
          <c:invertIfNegative val="0"/>
          <c:cat>
            <c:strRef>
              <c:f>'31 Day Tumour Site'!$B$5:$B$24</c:f>
              <c:strCache>
                <c:ptCount val="13"/>
                <c:pt idx="0">
                  <c:v>Acute Leukaemia</c:v>
                </c:pt>
                <c:pt idx="1">
                  <c:v>Brain or Central Nervous System</c:v>
                </c:pt>
                <c:pt idx="2">
                  <c:v>Breast</c:v>
                </c:pt>
                <c:pt idx="3">
                  <c:v>Gynae</c:v>
                </c:pt>
                <c:pt idx="4">
                  <c:v>Haematological malignancies (exc Acute Leukaemia)</c:v>
                </c:pt>
                <c:pt idx="5">
                  <c:v>Head/Neck</c:v>
                </c:pt>
                <c:pt idx="6">
                  <c:v>Hepatobiliary and Pancreatic</c:v>
                </c:pt>
                <c:pt idx="7">
                  <c:v>Lower Gastrointestinal</c:v>
                </c:pt>
                <c:pt idx="8">
                  <c:v>Lung</c:v>
                </c:pt>
                <c:pt idx="9">
                  <c:v>Sarcomas</c:v>
                </c:pt>
                <c:pt idx="10">
                  <c:v>Skin</c:v>
                </c:pt>
                <c:pt idx="11">
                  <c:v>Thyroid</c:v>
                </c:pt>
                <c:pt idx="12">
                  <c:v>Upper Gastrointestinal</c:v>
                </c:pt>
              </c:strCache>
            </c:strRef>
          </c:cat>
          <c:val>
            <c:numRef>
              <c:f>'31 Day Tumour Site'!$X$5:$X$24</c:f>
              <c:numCache>
                <c:formatCode>0.0;\(0.0\)</c:formatCode>
                <c:ptCount val="13"/>
                <c:pt idx="0">
                  <c:v>2</c:v>
                </c:pt>
                <c:pt idx="1">
                  <c:v>2</c:v>
                </c:pt>
                <c:pt idx="2">
                  <c:v>100</c:v>
                </c:pt>
                <c:pt idx="3">
                  <c:v>19</c:v>
                </c:pt>
                <c:pt idx="4">
                  <c:v>50</c:v>
                </c:pt>
                <c:pt idx="5">
                  <c:v>8</c:v>
                </c:pt>
                <c:pt idx="6">
                  <c:v>19</c:v>
                </c:pt>
                <c:pt idx="7">
                  <c:v>78</c:v>
                </c:pt>
                <c:pt idx="8">
                  <c:v>27</c:v>
                </c:pt>
                <c:pt idx="9">
                  <c:v>1</c:v>
                </c:pt>
                <c:pt idx="10">
                  <c:v>69</c:v>
                </c:pt>
                <c:pt idx="11">
                  <c:v>3</c:v>
                </c:pt>
                <c:pt idx="12">
                  <c:v>19</c:v>
                </c:pt>
              </c:numCache>
            </c:numRef>
          </c:val>
          <c:extLst>
            <c:ext xmlns:c16="http://schemas.microsoft.com/office/drawing/2014/chart" uri="{C3380CC4-5D6E-409C-BE32-E72D297353CC}">
              <c16:uniqueId val="{00000001-8337-4171-9B62-5677740E0210}"/>
            </c:ext>
          </c:extLst>
        </c:ser>
        <c:dLbls>
          <c:showLegendKey val="0"/>
          <c:showVal val="0"/>
          <c:showCatName val="0"/>
          <c:showSerName val="0"/>
          <c:showPercent val="0"/>
          <c:showBubbleSize val="0"/>
        </c:dLbls>
        <c:gapWidth val="150"/>
        <c:overlap val="100"/>
        <c:axId val="782761904"/>
        <c:axId val="782722664"/>
      </c:barChart>
      <c:catAx>
        <c:axId val="78276190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22664"/>
        <c:crosses val="autoZero"/>
        <c:auto val="1"/>
        <c:lblAlgn val="ctr"/>
        <c:lblOffset val="100"/>
        <c:noMultiLvlLbl val="0"/>
      </c:catAx>
      <c:valAx>
        <c:axId val="782722664"/>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619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Stroke receiving thrombolysis </a:t>
            </a:r>
            <a:r>
              <a:rPr lang="en-GB" sz="1100" b="0" i="0" baseline="0">
                <a:effectLst/>
              </a:rPr>
              <a:t>(Causeway)</a:t>
            </a:r>
            <a:endParaRPr lang="en-GB" sz="1100">
              <a:effectLst/>
            </a:endParaRPr>
          </a:p>
        </c:rich>
      </c:tx>
      <c:overlay val="0"/>
      <c:spPr>
        <a:noFill/>
        <a:ln>
          <a:noFill/>
        </a:ln>
        <a:effectLst/>
      </c:spPr>
    </c:title>
    <c:autoTitleDeleted val="0"/>
    <c:plotArea>
      <c:layout>
        <c:manualLayout>
          <c:layoutTarget val="inner"/>
          <c:xMode val="edge"/>
          <c:yMode val="edge"/>
          <c:x val="8.5086395450568689E-2"/>
          <c:y val="0.12995189102506352"/>
          <c:w val="0.86239256046648249"/>
          <c:h val="0.51464143733034351"/>
        </c:manualLayout>
      </c:layout>
      <c:lineChart>
        <c:grouping val="standard"/>
        <c:varyColors val="0"/>
        <c:ser>
          <c:idx val="0"/>
          <c:order val="0"/>
          <c:tx>
            <c:strRef>
              <c:f>'Stroke SPC'!$F$97</c:f>
              <c:strCache>
                <c:ptCount val="1"/>
                <c:pt idx="0">
                  <c:v>LPL</c:v>
                </c:pt>
              </c:strCache>
            </c:strRef>
          </c:tx>
          <c:spPr>
            <a:ln w="15875" cap="rnd">
              <a:solidFill>
                <a:schemeClr val="tx1"/>
              </a:solidFill>
              <a:prstDash val="lgDash"/>
              <a:round/>
            </a:ln>
            <a:effectLst/>
          </c:spPr>
          <c:marker>
            <c:symbol val="none"/>
          </c:marker>
          <c:cat>
            <c:numRef>
              <c:f>'Stroke SPC'!$B$158:$B$171</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'Stroke SPC'!$F$158:$F$181</c:f>
              <c:numCache>
                <c:formatCode>0%</c:formatCode>
                <c:ptCount val="24"/>
                <c:pt idx="0">
                  <c:v>-4.8288571428571431E-2</c:v>
                </c:pt>
                <c:pt idx="1">
                  <c:v>-4.8288571428571431E-2</c:v>
                </c:pt>
                <c:pt idx="2">
                  <c:v>-4.8288571428571431E-2</c:v>
                </c:pt>
                <c:pt idx="3">
                  <c:v>-4.8288571428571431E-2</c:v>
                </c:pt>
                <c:pt idx="4">
                  <c:v>-4.8288571428571431E-2</c:v>
                </c:pt>
                <c:pt idx="5">
                  <c:v>-4.8288571428571431E-2</c:v>
                </c:pt>
                <c:pt idx="6">
                  <c:v>-4.8288571428571431E-2</c:v>
                </c:pt>
                <c:pt idx="7">
                  <c:v>-4.8288571428571431E-2</c:v>
                </c:pt>
                <c:pt idx="8">
                  <c:v>-4.8288571428571431E-2</c:v>
                </c:pt>
                <c:pt idx="9">
                  <c:v>-4.8288571428571431E-2</c:v>
                </c:pt>
                <c:pt idx="10">
                  <c:v>-4.8288571428571431E-2</c:v>
                </c:pt>
                <c:pt idx="11">
                  <c:v>-4.8288571428571431E-2</c:v>
                </c:pt>
                <c:pt idx="12">
                  <c:v>-4.8288571428571431E-2</c:v>
                </c:pt>
                <c:pt idx="13">
                  <c:v>-4.8288571428571431E-2</c:v>
                </c:pt>
                <c:pt idx="14">
                  <c:v>-4.8288571428571431E-2</c:v>
                </c:pt>
                <c:pt idx="15">
                  <c:v>-4.8288571428571431E-2</c:v>
                </c:pt>
                <c:pt idx="16">
                  <c:v>-4.8288571428571431E-2</c:v>
                </c:pt>
                <c:pt idx="17">
                  <c:v>-4.8288571428571431E-2</c:v>
                </c:pt>
                <c:pt idx="18">
                  <c:v>-4.8288571428571431E-2</c:v>
                </c:pt>
                <c:pt idx="19">
                  <c:v>-4.8288571428571431E-2</c:v>
                </c:pt>
                <c:pt idx="20">
                  <c:v>-4.8288571428571431E-2</c:v>
                </c:pt>
                <c:pt idx="21">
                  <c:v>-4.8288571428571431E-2</c:v>
                </c:pt>
                <c:pt idx="22">
                  <c:v>-4.8288571428571431E-2</c:v>
                </c:pt>
                <c:pt idx="23">
                  <c:v>-4.8288571428571431E-2</c:v>
                </c:pt>
              </c:numCache>
            </c:numRef>
          </c:val>
          <c:smooth val="0"/>
          <c:extLst>
            <c:ext xmlns:c16="http://schemas.microsoft.com/office/drawing/2014/chart" uri="{C3380CC4-5D6E-409C-BE32-E72D297353CC}">
              <c16:uniqueId val="{00000000-7091-4493-B16F-00968F7359FC}"/>
            </c:ext>
          </c:extLst>
        </c:ser>
        <c:ser>
          <c:idx val="1"/>
          <c:order val="1"/>
          <c:tx>
            <c:strRef>
              <c:f>'Stroke SPC'!$E$97</c:f>
              <c:strCache>
                <c:ptCount val="1"/>
                <c:pt idx="0">
                  <c:v>% thrombolysis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'Stroke SPC'!$B$158:$B$171</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'Stroke SPC'!$E$158:$E$181</c:f>
              <c:numCache>
                <c:formatCode>0%</c:formatCode>
                <c:ptCount val="24"/>
                <c:pt idx="0">
                  <c:v>0.16700000000000001</c:v>
                </c:pt>
                <c:pt idx="1">
                  <c:v>0.13300000000000001</c:v>
                </c:pt>
                <c:pt idx="2">
                  <c:v>0.17599999999999999</c:v>
                </c:pt>
                <c:pt idx="3">
                  <c:v>0</c:v>
                </c:pt>
                <c:pt idx="4">
                  <c:v>0.111</c:v>
                </c:pt>
                <c:pt idx="5">
                  <c:v>9.5000000000000001E-2</c:v>
                </c:pt>
                <c:pt idx="6">
                  <c:v>0.111</c:v>
                </c:pt>
                <c:pt idx="7">
                  <c:v>0.2</c:v>
                </c:pt>
                <c:pt idx="8">
                  <c:v>0.105</c:v>
                </c:pt>
                <c:pt idx="9">
                  <c:v>5.6000000000000001E-2</c:v>
                </c:pt>
                <c:pt idx="10">
                  <c:v>0.111</c:v>
                </c:pt>
                <c:pt idx="11">
                  <c:v>0.16700000000000001</c:v>
                </c:pt>
                <c:pt idx="12">
                  <c:v>0.125</c:v>
                </c:pt>
                <c:pt idx="13">
                  <c:v>0.27800000000000002</c:v>
                </c:pt>
              </c:numCache>
            </c:numRef>
          </c:val>
          <c:smooth val="0"/>
          <c:extLst>
            <c:ext xmlns:c16="http://schemas.microsoft.com/office/drawing/2014/chart" uri="{C3380CC4-5D6E-409C-BE32-E72D297353CC}">
              <c16:uniqueId val="{00000001-7091-4493-B16F-00968F7359FC}"/>
            </c:ext>
          </c:extLst>
        </c:ser>
        <c:ser>
          <c:idx val="3"/>
          <c:order val="2"/>
          <c:tx>
            <c:strRef>
              <c:f>'Stroke SPC'!$G$97</c:f>
              <c:strCache>
                <c:ptCount val="1"/>
                <c:pt idx="0">
                  <c:v>Target</c:v>
                </c:pt>
              </c:strCache>
            </c:strRef>
          </c:tx>
          <c:spPr>
            <a:ln w="19050" cap="rnd">
              <a:solidFill>
                <a:srgbClr val="FF0000"/>
              </a:solidFill>
              <a:prstDash val="dash"/>
              <a:round/>
            </a:ln>
            <a:effectLst/>
          </c:spPr>
          <c:marker>
            <c:symbol val="none"/>
          </c:marker>
          <c:cat>
            <c:numRef>
              <c:f>'Stroke SPC'!$B$158:$B$171</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'Stroke SPC'!$G$158:$G$181</c:f>
              <c:numCache>
                <c:formatCode>0%</c:formatCode>
                <c:ptCount val="24"/>
                <c:pt idx="0">
                  <c:v>0.16</c:v>
                </c:pt>
                <c:pt idx="1">
                  <c:v>0.16</c:v>
                </c:pt>
                <c:pt idx="2">
                  <c:v>0.16</c:v>
                </c:pt>
                <c:pt idx="3">
                  <c:v>0.16</c:v>
                </c:pt>
                <c:pt idx="4">
                  <c:v>0.16</c:v>
                </c:pt>
                <c:pt idx="5">
                  <c:v>0.16</c:v>
                </c:pt>
                <c:pt idx="6">
                  <c:v>0.16</c:v>
                </c:pt>
                <c:pt idx="7">
                  <c:v>0.16</c:v>
                </c:pt>
                <c:pt idx="8">
                  <c:v>0.16</c:v>
                </c:pt>
                <c:pt idx="9">
                  <c:v>0.16</c:v>
                </c:pt>
                <c:pt idx="10">
                  <c:v>0.16</c:v>
                </c:pt>
                <c:pt idx="11">
                  <c:v>0.16</c:v>
                </c:pt>
                <c:pt idx="12">
                  <c:v>0.16</c:v>
                </c:pt>
                <c:pt idx="13">
                  <c:v>0.16</c:v>
                </c:pt>
                <c:pt idx="14">
                  <c:v>0.16</c:v>
                </c:pt>
                <c:pt idx="15">
                  <c:v>0.16</c:v>
                </c:pt>
                <c:pt idx="16">
                  <c:v>0.16</c:v>
                </c:pt>
                <c:pt idx="17">
                  <c:v>0.16</c:v>
                </c:pt>
                <c:pt idx="18">
                  <c:v>0.16</c:v>
                </c:pt>
                <c:pt idx="19">
                  <c:v>0.16</c:v>
                </c:pt>
                <c:pt idx="20">
                  <c:v>0.16</c:v>
                </c:pt>
                <c:pt idx="21">
                  <c:v>0.16</c:v>
                </c:pt>
                <c:pt idx="22">
                  <c:v>0.16</c:v>
                </c:pt>
                <c:pt idx="23">
                  <c:v>0.16</c:v>
                </c:pt>
              </c:numCache>
            </c:numRef>
          </c:val>
          <c:smooth val="0"/>
          <c:extLst>
            <c:ext xmlns:c16="http://schemas.microsoft.com/office/drawing/2014/chart" uri="{C3380CC4-5D6E-409C-BE32-E72D297353CC}">
              <c16:uniqueId val="{00000002-7091-4493-B16F-00968F7359FC}"/>
            </c:ext>
          </c:extLst>
        </c:ser>
        <c:ser>
          <c:idx val="4"/>
          <c:order val="3"/>
          <c:tx>
            <c:strRef>
              <c:f>'Stroke SPC'!$D$97</c:f>
              <c:strCache>
                <c:ptCount val="1"/>
                <c:pt idx="0">
                  <c:v>Mean</c:v>
                </c:pt>
              </c:strCache>
            </c:strRef>
          </c:tx>
          <c:spPr>
            <a:ln w="15875" cap="rnd">
              <a:solidFill>
                <a:schemeClr val="tx1"/>
              </a:solidFill>
              <a:round/>
            </a:ln>
            <a:effectLst/>
          </c:spPr>
          <c:marker>
            <c:symbol val="none"/>
          </c:marker>
          <c:cat>
            <c:numRef>
              <c:f>'Stroke SPC'!$B$158:$B$171</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'Stroke SPC'!$D$158:$D$181</c:f>
              <c:numCache>
                <c:formatCode>0%</c:formatCode>
                <c:ptCount val="24"/>
                <c:pt idx="0">
                  <c:v>0.13107142857142859</c:v>
                </c:pt>
                <c:pt idx="1">
                  <c:v>0.13107142857142859</c:v>
                </c:pt>
                <c:pt idx="2">
                  <c:v>0.13107142857142859</c:v>
                </c:pt>
                <c:pt idx="3">
                  <c:v>0.13107142857142859</c:v>
                </c:pt>
                <c:pt idx="4">
                  <c:v>0.13107142857142859</c:v>
                </c:pt>
                <c:pt idx="5">
                  <c:v>0.13107142857142859</c:v>
                </c:pt>
                <c:pt idx="6">
                  <c:v>0.13107142857142859</c:v>
                </c:pt>
                <c:pt idx="7">
                  <c:v>0.13107142857142859</c:v>
                </c:pt>
                <c:pt idx="8">
                  <c:v>0.13107142857142859</c:v>
                </c:pt>
                <c:pt idx="9">
                  <c:v>0.13107142857142859</c:v>
                </c:pt>
                <c:pt idx="10">
                  <c:v>0.13107142857142859</c:v>
                </c:pt>
                <c:pt idx="11">
                  <c:v>0.13107142857142859</c:v>
                </c:pt>
                <c:pt idx="12">
                  <c:v>0.13107142857142859</c:v>
                </c:pt>
                <c:pt idx="13">
                  <c:v>0.13107142857142859</c:v>
                </c:pt>
                <c:pt idx="14">
                  <c:v>0.13107142857142859</c:v>
                </c:pt>
                <c:pt idx="15">
                  <c:v>0.13107142857142859</c:v>
                </c:pt>
                <c:pt idx="16">
                  <c:v>0.13107142857142859</c:v>
                </c:pt>
                <c:pt idx="17">
                  <c:v>0.13107142857142859</c:v>
                </c:pt>
                <c:pt idx="18">
                  <c:v>0.13107142857142859</c:v>
                </c:pt>
                <c:pt idx="19">
                  <c:v>0.13107142857142859</c:v>
                </c:pt>
                <c:pt idx="20">
                  <c:v>0.13107142857142859</c:v>
                </c:pt>
                <c:pt idx="21">
                  <c:v>0.13107142857142859</c:v>
                </c:pt>
                <c:pt idx="22">
                  <c:v>0.13107142857142859</c:v>
                </c:pt>
                <c:pt idx="23">
                  <c:v>0.13107142857142859</c:v>
                </c:pt>
              </c:numCache>
            </c:numRef>
          </c:val>
          <c:smooth val="0"/>
          <c:extLst>
            <c:ext xmlns:c16="http://schemas.microsoft.com/office/drawing/2014/chart" uri="{C3380CC4-5D6E-409C-BE32-E72D297353CC}">
              <c16:uniqueId val="{00000003-7091-4493-B16F-00968F7359FC}"/>
            </c:ext>
          </c:extLst>
        </c:ser>
        <c:ser>
          <c:idx val="5"/>
          <c:order val="4"/>
          <c:tx>
            <c:strRef>
              <c:f>'Stroke SPC'!$C$97</c:f>
              <c:strCache>
                <c:ptCount val="1"/>
                <c:pt idx="0">
                  <c:v>UPL</c:v>
                </c:pt>
              </c:strCache>
            </c:strRef>
          </c:tx>
          <c:spPr>
            <a:ln w="15875" cap="rnd">
              <a:solidFill>
                <a:schemeClr val="tx1"/>
              </a:solidFill>
              <a:prstDash val="lgDash"/>
              <a:round/>
            </a:ln>
            <a:effectLst/>
          </c:spPr>
          <c:marker>
            <c:symbol val="none"/>
          </c:marker>
          <c:cat>
            <c:numRef>
              <c:f>'Stroke SPC'!$B$158:$B$171</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'Stroke SPC'!$C$158:$C$181</c:f>
              <c:numCache>
                <c:formatCode>0%</c:formatCode>
                <c:ptCount val="24"/>
                <c:pt idx="0">
                  <c:v>0.31043142857142858</c:v>
                </c:pt>
                <c:pt idx="1">
                  <c:v>0.31043142857142858</c:v>
                </c:pt>
                <c:pt idx="2">
                  <c:v>0.31043142857142858</c:v>
                </c:pt>
                <c:pt idx="3">
                  <c:v>0.31043142857142858</c:v>
                </c:pt>
                <c:pt idx="4">
                  <c:v>0.31043142857142858</c:v>
                </c:pt>
                <c:pt idx="5">
                  <c:v>0.31043142857142858</c:v>
                </c:pt>
                <c:pt idx="6">
                  <c:v>0.31043142857142858</c:v>
                </c:pt>
                <c:pt idx="7">
                  <c:v>0.31043142857142858</c:v>
                </c:pt>
                <c:pt idx="8">
                  <c:v>0.31043142857142858</c:v>
                </c:pt>
                <c:pt idx="9">
                  <c:v>0.31043142857142858</c:v>
                </c:pt>
                <c:pt idx="10">
                  <c:v>0.31043142857142858</c:v>
                </c:pt>
                <c:pt idx="11">
                  <c:v>0.31043142857142858</c:v>
                </c:pt>
                <c:pt idx="12">
                  <c:v>0.31043142857142858</c:v>
                </c:pt>
                <c:pt idx="13">
                  <c:v>0.31043142857142858</c:v>
                </c:pt>
                <c:pt idx="14">
                  <c:v>0.31043142857142858</c:v>
                </c:pt>
                <c:pt idx="15">
                  <c:v>0.31043142857142858</c:v>
                </c:pt>
                <c:pt idx="16">
                  <c:v>0.31043142857142858</c:v>
                </c:pt>
                <c:pt idx="17">
                  <c:v>0.31043142857142858</c:v>
                </c:pt>
                <c:pt idx="18">
                  <c:v>0.31043142857142858</c:v>
                </c:pt>
                <c:pt idx="19">
                  <c:v>0.31043142857142858</c:v>
                </c:pt>
                <c:pt idx="20">
                  <c:v>0.31043142857142858</c:v>
                </c:pt>
                <c:pt idx="21">
                  <c:v>0.31043142857142858</c:v>
                </c:pt>
                <c:pt idx="22">
                  <c:v>0.31043142857142858</c:v>
                </c:pt>
                <c:pt idx="23">
                  <c:v>0.31043142857142858</c:v>
                </c:pt>
              </c:numCache>
            </c:numRef>
          </c:val>
          <c:smooth val="0"/>
          <c:extLst>
            <c:ext xmlns:c16="http://schemas.microsoft.com/office/drawing/2014/chart" uri="{C3380CC4-5D6E-409C-BE32-E72D297353CC}">
              <c16:uniqueId val="{00000004-7091-4493-B16F-00968F7359FC}"/>
            </c:ext>
          </c:extLst>
        </c:ser>
        <c:ser>
          <c:idx val="2"/>
          <c:order val="5"/>
          <c:tx>
            <c:strRef>
              <c:f>'Stroke SPC'!$I$97</c:f>
              <c:strCache>
                <c:ptCount val="1"/>
                <c:pt idx="0">
                  <c:v>SCL</c:v>
                </c:pt>
              </c:strCache>
            </c:strRef>
          </c:tx>
          <c:spPr>
            <a:ln>
              <a:noFill/>
            </a:ln>
          </c:spPr>
          <c:marker>
            <c:symbol val="circle"/>
            <c:size val="7"/>
            <c:spPr>
              <a:solidFill>
                <a:srgbClr val="ED7D31"/>
              </a:solidFill>
              <a:ln>
                <a:solidFill>
                  <a:srgbClr val="ED7D31"/>
                </a:solidFill>
              </a:ln>
            </c:spPr>
          </c:marker>
          <c:cat>
            <c:numRef>
              <c:f>'Stroke SPC'!$B$158:$B$171</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'Stroke SPC'!$I$158:$I$181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7091-4493-B16F-00968F7359FC}"/>
            </c:ext>
          </c:extLst>
        </c:ser>
        <c:ser>
          <c:idx val="6"/>
          <c:order val="6"/>
          <c:tx>
            <c:strRef>
              <c:f>'Stroke SPC'!$J$97</c:f>
              <c:strCache>
                <c:ptCount val="1"/>
                <c:pt idx="0">
                  <c:v>SCH</c:v>
                </c:pt>
              </c:strCache>
            </c:strRef>
          </c:tx>
          <c:spPr>
            <a:ln>
              <a:noFill/>
            </a:ln>
          </c:spPr>
          <c:marker>
            <c:symbol val="circle"/>
            <c:size val="7"/>
            <c:spPr>
              <a:solidFill>
                <a:srgbClr val="5B9BD5"/>
              </a:solidFill>
              <a:ln>
                <a:solidFill>
                  <a:srgbClr val="5B9BD5"/>
                </a:solidFill>
              </a:ln>
            </c:spPr>
          </c:marker>
          <c:cat>
            <c:numRef>
              <c:f>'Stroke SPC'!$B$158:$B$171</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'Stroke SPC'!$J$158:$J$181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7091-4493-B16F-00968F7359FC}"/>
            </c:ext>
          </c:extLst>
        </c:ser>
        <c:dLbls>
          <c:showLegendKey val="0"/>
          <c:showVal val="0"/>
          <c:showCatName val="0"/>
          <c:showSerName val="0"/>
          <c:showPercent val="0"/>
          <c:showBubbleSize val="0"/>
        </c:dLbls>
        <c:smooth val="0"/>
        <c:axId val="189189504"/>
        <c:axId val="189199872"/>
      </c:lineChart>
      <c:dateAx>
        <c:axId val="18918950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199872"/>
        <c:crosses val="autoZero"/>
        <c:auto val="1"/>
        <c:lblOffset val="100"/>
        <c:baseTimeUnit val="months"/>
        <c:majorUnit val="1"/>
        <c:majorTimeUnit val="months"/>
        <c:minorUnit val="1"/>
        <c:minorTimeUnit val="months"/>
      </c:dateAx>
      <c:valAx>
        <c:axId val="189199872"/>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189504"/>
        <c:crosses val="autoZero"/>
        <c:crossBetween val="midCat"/>
      </c:valAx>
      <c:spPr>
        <a:noFill/>
        <a:ln>
          <a:noFill/>
        </a:ln>
        <a:effectLst/>
      </c:spPr>
    </c:plotArea>
    <c:legend>
      <c:legendPos val="b"/>
      <c:layout>
        <c:manualLayout>
          <c:xMode val="edge"/>
          <c:yMode val="edge"/>
          <c:x val="2.2371391076115486E-2"/>
          <c:y val="0.81051298221589574"/>
          <c:w val="0.95459345184606714"/>
          <c:h val="0.17543936833705207"/>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62-day by tumour site Dec 2024 -</a:t>
            </a:r>
            <a:r>
              <a:rPr lang="en-US" baseline="0"/>
              <a:t> April</a:t>
            </a:r>
            <a:r>
              <a:rPr lang="en-US"/>
              <a:t> 2025</a:t>
            </a:r>
          </a:p>
        </c:rich>
      </c:tx>
      <c:layout>
        <c:manualLayout>
          <c:xMode val="edge"/>
          <c:yMode val="edge"/>
          <c:x val="0.28140897061966691"/>
          <c:y val="2.0972709736584133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stacked"/>
        <c:varyColors val="0"/>
        <c:ser>
          <c:idx val="1"/>
          <c:order val="0"/>
          <c:tx>
            <c:strRef>
              <c:f>'62 Day Tumour Site'!$Y$4</c:f>
              <c:strCache>
                <c:ptCount val="1"/>
                <c:pt idx="0">
                  <c:v>62+</c:v>
                </c:pt>
              </c:strCache>
            </c:strRef>
          </c:tx>
          <c:spPr>
            <a:solidFill>
              <a:srgbClr val="ED7D31"/>
            </a:solidFill>
            <a:ln>
              <a:noFill/>
            </a:ln>
            <a:effectLst/>
          </c:spPr>
          <c:invertIfNegative val="0"/>
          <c:cat>
            <c:strRef>
              <c:f>'62 Day Tumour Site'!$B$5:$B$24</c:f>
              <c:strCache>
                <c:ptCount val="16"/>
                <c:pt idx="0">
                  <c:v>Acute Leukaemia</c:v>
                </c:pt>
                <c:pt idx="1">
                  <c:v>Breast</c:v>
                </c:pt>
                <c:pt idx="2">
                  <c:v>Dental</c:v>
                </c:pt>
                <c:pt idx="3">
                  <c:v>Endocrine</c:v>
                </c:pt>
                <c:pt idx="4">
                  <c:v>Gynae</c:v>
                </c:pt>
                <c:pt idx="5">
                  <c:v>Haematological Malignancies (ex Acute Leukaemia)</c:v>
                </c:pt>
                <c:pt idx="6">
                  <c:v>Head/Neck</c:v>
                </c:pt>
                <c:pt idx="7">
                  <c:v>Hepatobiliary and Pancreatic</c:v>
                </c:pt>
                <c:pt idx="8">
                  <c:v>Lower Gastrointestinal</c:v>
                </c:pt>
                <c:pt idx="9">
                  <c:v>Lung</c:v>
                </c:pt>
                <c:pt idx="10">
                  <c:v>Neuroendocrine</c:v>
                </c:pt>
                <c:pt idx="11">
                  <c:v>Sarcomas</c:v>
                </c:pt>
                <c:pt idx="12">
                  <c:v>Skin</c:v>
                </c:pt>
                <c:pt idx="13">
                  <c:v>Thyroid</c:v>
                </c:pt>
                <c:pt idx="14">
                  <c:v>Upper Gastrointestinal</c:v>
                </c:pt>
                <c:pt idx="15">
                  <c:v>Urological (exc Testicular)</c:v>
                </c:pt>
              </c:strCache>
            </c:strRef>
          </c:cat>
          <c:val>
            <c:numRef>
              <c:f>'62 Day Tumour Site'!$Y$5:$Y$24</c:f>
              <c:numCache>
                <c:formatCode>0.0;\(0.0\)</c:formatCode>
                <c:ptCount val="16"/>
                <c:pt idx="0">
                  <c:v>0</c:v>
                </c:pt>
                <c:pt idx="1">
                  <c:v>35.5</c:v>
                </c:pt>
                <c:pt idx="2">
                  <c:v>0.5</c:v>
                </c:pt>
                <c:pt idx="3">
                  <c:v>0.5</c:v>
                </c:pt>
                <c:pt idx="4">
                  <c:v>14.5</c:v>
                </c:pt>
                <c:pt idx="5">
                  <c:v>7</c:v>
                </c:pt>
                <c:pt idx="6">
                  <c:v>5</c:v>
                </c:pt>
                <c:pt idx="7">
                  <c:v>1</c:v>
                </c:pt>
                <c:pt idx="8">
                  <c:v>60</c:v>
                </c:pt>
                <c:pt idx="9">
                  <c:v>16</c:v>
                </c:pt>
                <c:pt idx="10">
                  <c:v>0.5</c:v>
                </c:pt>
                <c:pt idx="11">
                  <c:v>0</c:v>
                </c:pt>
                <c:pt idx="12">
                  <c:v>42</c:v>
                </c:pt>
                <c:pt idx="13">
                  <c:v>1</c:v>
                </c:pt>
                <c:pt idx="14">
                  <c:v>5</c:v>
                </c:pt>
                <c:pt idx="15">
                  <c:v>2</c:v>
                </c:pt>
              </c:numCache>
            </c:numRef>
          </c:val>
          <c:extLst>
            <c:ext xmlns:c16="http://schemas.microsoft.com/office/drawing/2014/chart" uri="{C3380CC4-5D6E-409C-BE32-E72D297353CC}">
              <c16:uniqueId val="{00000000-3C80-4A7A-A2CB-0B1FC530EBE1}"/>
            </c:ext>
          </c:extLst>
        </c:ser>
        <c:ser>
          <c:idx val="0"/>
          <c:order val="1"/>
          <c:tx>
            <c:strRef>
              <c:f>'62 Day Tumour Site'!$X$4</c:f>
              <c:strCache>
                <c:ptCount val="1"/>
                <c:pt idx="0">
                  <c:v>&lt; 62 days</c:v>
                </c:pt>
              </c:strCache>
            </c:strRef>
          </c:tx>
          <c:spPr>
            <a:solidFill>
              <a:srgbClr val="5B9BD5"/>
            </a:solidFill>
            <a:ln>
              <a:noFill/>
            </a:ln>
            <a:effectLst/>
          </c:spPr>
          <c:invertIfNegative val="0"/>
          <c:cat>
            <c:strRef>
              <c:f>'62 Day Tumour Site'!$B$5:$B$24</c:f>
              <c:strCache>
                <c:ptCount val="16"/>
                <c:pt idx="0">
                  <c:v>Acute Leukaemia</c:v>
                </c:pt>
                <c:pt idx="1">
                  <c:v>Breast</c:v>
                </c:pt>
                <c:pt idx="2">
                  <c:v>Dental</c:v>
                </c:pt>
                <c:pt idx="3">
                  <c:v>Endocrine</c:v>
                </c:pt>
                <c:pt idx="4">
                  <c:v>Gynae</c:v>
                </c:pt>
                <c:pt idx="5">
                  <c:v>Haematological Malignancies (ex Acute Leukaemia)</c:v>
                </c:pt>
                <c:pt idx="6">
                  <c:v>Head/Neck</c:v>
                </c:pt>
                <c:pt idx="7">
                  <c:v>Hepatobiliary and Pancreatic</c:v>
                </c:pt>
                <c:pt idx="8">
                  <c:v>Lower Gastrointestinal</c:v>
                </c:pt>
                <c:pt idx="9">
                  <c:v>Lung</c:v>
                </c:pt>
                <c:pt idx="10">
                  <c:v>Neuroendocrine</c:v>
                </c:pt>
                <c:pt idx="11">
                  <c:v>Sarcomas</c:v>
                </c:pt>
                <c:pt idx="12">
                  <c:v>Skin</c:v>
                </c:pt>
                <c:pt idx="13">
                  <c:v>Thyroid</c:v>
                </c:pt>
                <c:pt idx="14">
                  <c:v>Upper Gastrointestinal</c:v>
                </c:pt>
                <c:pt idx="15">
                  <c:v>Urological (exc Testicular)</c:v>
                </c:pt>
              </c:strCache>
            </c:strRef>
          </c:cat>
          <c:val>
            <c:numRef>
              <c:f>'62 Day Tumour Site'!$X$5:$X$24</c:f>
              <c:numCache>
                <c:formatCode>0.0;\(0.0\)</c:formatCode>
                <c:ptCount val="16"/>
                <c:pt idx="0">
                  <c:v>2</c:v>
                </c:pt>
                <c:pt idx="1">
                  <c:v>9.5</c:v>
                </c:pt>
                <c:pt idx="2">
                  <c:v>0</c:v>
                </c:pt>
                <c:pt idx="3">
                  <c:v>0</c:v>
                </c:pt>
                <c:pt idx="4">
                  <c:v>5</c:v>
                </c:pt>
                <c:pt idx="5">
                  <c:v>11.5</c:v>
                </c:pt>
                <c:pt idx="6">
                  <c:v>2</c:v>
                </c:pt>
                <c:pt idx="7">
                  <c:v>2</c:v>
                </c:pt>
                <c:pt idx="8">
                  <c:v>5.5</c:v>
                </c:pt>
                <c:pt idx="9">
                  <c:v>9.5</c:v>
                </c:pt>
                <c:pt idx="10">
                  <c:v>0</c:v>
                </c:pt>
                <c:pt idx="11">
                  <c:v>1</c:v>
                </c:pt>
                <c:pt idx="12">
                  <c:v>18</c:v>
                </c:pt>
                <c:pt idx="13">
                  <c:v>0</c:v>
                </c:pt>
                <c:pt idx="14">
                  <c:v>11</c:v>
                </c:pt>
                <c:pt idx="15">
                  <c:v>2.5</c:v>
                </c:pt>
              </c:numCache>
            </c:numRef>
          </c:val>
          <c:extLst>
            <c:ext xmlns:c16="http://schemas.microsoft.com/office/drawing/2014/chart" uri="{C3380CC4-5D6E-409C-BE32-E72D297353CC}">
              <c16:uniqueId val="{00000001-3C80-4A7A-A2CB-0B1FC530EBE1}"/>
            </c:ext>
          </c:extLst>
        </c:ser>
        <c:dLbls>
          <c:showLegendKey val="0"/>
          <c:showVal val="0"/>
          <c:showCatName val="0"/>
          <c:showSerName val="0"/>
          <c:showPercent val="0"/>
          <c:showBubbleSize val="0"/>
        </c:dLbls>
        <c:gapWidth val="150"/>
        <c:overlap val="100"/>
        <c:axId val="782761904"/>
        <c:axId val="782722664"/>
      </c:barChart>
      <c:catAx>
        <c:axId val="78276190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22664"/>
        <c:crosses val="autoZero"/>
        <c:auto val="1"/>
        <c:lblAlgn val="ctr"/>
        <c:lblOffset val="100"/>
        <c:noMultiLvlLbl val="0"/>
      </c:catAx>
      <c:valAx>
        <c:axId val="782722664"/>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619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 Cancer 62 Day Target</a:t>
            </a:r>
            <a:endParaRPr lang="en-GB" sz="1100">
              <a:effectLst/>
            </a:endParaRPr>
          </a:p>
        </c:rich>
      </c:tx>
      <c:layout>
        <c:manualLayout>
          <c:xMode val="edge"/>
          <c:yMode val="edge"/>
          <c:x val="0.35761510570741623"/>
          <c:y val="4.0310350908129081E-2"/>
        </c:manualLayout>
      </c:layout>
      <c:overlay val="0"/>
      <c:spPr>
        <a:noFill/>
        <a:ln>
          <a:noFill/>
        </a:ln>
        <a:effectLst/>
      </c:spPr>
    </c:title>
    <c:autoTitleDeleted val="0"/>
    <c:plotArea>
      <c:layout/>
      <c:lineChart>
        <c:grouping val="standard"/>
        <c:varyColors val="0"/>
        <c:ser>
          <c:idx val="0"/>
          <c:order val="0"/>
          <c:tx>
            <c:strRef>
              <c:f>'Cancer 62 Day'!$F$6</c:f>
              <c:strCache>
                <c:ptCount val="1"/>
                <c:pt idx="0">
                  <c:v>LPL</c:v>
                </c:pt>
              </c:strCache>
              <c:extLst xmlns:c15="http://schemas.microsoft.com/office/drawing/2012/chart"/>
            </c:strRef>
          </c:tx>
          <c:spPr>
            <a:ln w="15875" cap="rnd">
              <a:solidFill>
                <a:schemeClr val="tx1"/>
              </a:solidFill>
              <a:prstDash val="lgDash"/>
              <a:round/>
            </a:ln>
            <a:effectLst/>
          </c:spPr>
          <c:marker>
            <c:symbol val="none"/>
          </c:marker>
          <c:cat>
            <c:numRef>
              <c:f>'Cancer 62 Day'!$B$67:$B$79</c:f>
              <c:numCache>
                <c:formatCode>mmm\-yy</c:formatCode>
                <c:ptCount val="1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numCache>
            </c:numRef>
          </c:cat>
          <c:val>
            <c:numRef>
              <c:f>'Cancer 62 Day'!$F$67:$F$90</c:f>
              <c:numCache>
                <c:formatCode>0%</c:formatCode>
                <c:ptCount val="24"/>
                <c:pt idx="0">
                  <c:v>7.6068705128205127E-2</c:v>
                </c:pt>
                <c:pt idx="1">
                  <c:v>7.6068705128205127E-2</c:v>
                </c:pt>
                <c:pt idx="2">
                  <c:v>7.6068705128205127E-2</c:v>
                </c:pt>
                <c:pt idx="3">
                  <c:v>7.6068705128205127E-2</c:v>
                </c:pt>
                <c:pt idx="4">
                  <c:v>7.6068705128205127E-2</c:v>
                </c:pt>
                <c:pt idx="5">
                  <c:v>7.6068705128205127E-2</c:v>
                </c:pt>
                <c:pt idx="6">
                  <c:v>7.6068705128205127E-2</c:v>
                </c:pt>
                <c:pt idx="7">
                  <c:v>7.6068705128205127E-2</c:v>
                </c:pt>
                <c:pt idx="8">
                  <c:v>7.6068705128205127E-2</c:v>
                </c:pt>
                <c:pt idx="9">
                  <c:v>7.6068705128205127E-2</c:v>
                </c:pt>
                <c:pt idx="10">
                  <c:v>7.6068705128205127E-2</c:v>
                </c:pt>
                <c:pt idx="11">
                  <c:v>7.6068705128205127E-2</c:v>
                </c:pt>
                <c:pt idx="12">
                  <c:v>7.6068705128205127E-2</c:v>
                </c:pt>
                <c:pt idx="13">
                  <c:v>7.6068705128205127E-2</c:v>
                </c:pt>
                <c:pt idx="14">
                  <c:v>7.6068705128205127E-2</c:v>
                </c:pt>
                <c:pt idx="15">
                  <c:v>7.6068705128205127E-2</c:v>
                </c:pt>
                <c:pt idx="16">
                  <c:v>7.6068705128205127E-2</c:v>
                </c:pt>
                <c:pt idx="17">
                  <c:v>7.6068705128205127E-2</c:v>
                </c:pt>
                <c:pt idx="18">
                  <c:v>7.6068705128205127E-2</c:v>
                </c:pt>
                <c:pt idx="19">
                  <c:v>7.6068705128205127E-2</c:v>
                </c:pt>
                <c:pt idx="20">
                  <c:v>7.6068705128205127E-2</c:v>
                </c:pt>
                <c:pt idx="21">
                  <c:v>7.6068705128205127E-2</c:v>
                </c:pt>
                <c:pt idx="22">
                  <c:v>7.6068705128205127E-2</c:v>
                </c:pt>
                <c:pt idx="23">
                  <c:v>7.6068705128205127E-2</c:v>
                </c:pt>
              </c:numCache>
            </c:numRef>
          </c:val>
          <c:smooth val="0"/>
          <c:extLst xmlns:c15="http://schemas.microsoft.com/office/drawing/2012/chart">
            <c:ext xmlns:c16="http://schemas.microsoft.com/office/drawing/2014/chart" uri="{C3380CC4-5D6E-409C-BE32-E72D297353CC}">
              <c16:uniqueId val="{00000000-6DA5-4B75-9E59-1A6C0AF10224}"/>
            </c:ext>
          </c:extLst>
        </c:ser>
        <c:ser>
          <c:idx val="1"/>
          <c:order val="1"/>
          <c:tx>
            <c:strRef>
              <c:f>'Cancer 62 Day'!$E$6</c:f>
              <c:strCache>
                <c:ptCount val="1"/>
                <c:pt idx="0">
                  <c:v>&lt; 62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'Cancer 62 Day'!$B$67:$B$79</c:f>
              <c:numCache>
                <c:formatCode>mmm\-yy</c:formatCode>
                <c:ptCount val="1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numCache>
            </c:numRef>
          </c:cat>
          <c:val>
            <c:numRef>
              <c:f>'Cancer 62 Day'!$E$43:$E$90</c:f>
              <c:numCache>
                <c:formatCode>0%</c:formatCode>
                <c:ptCount val="24"/>
                <c:pt idx="0">
                  <c:v>0.39800000000000002</c:v>
                </c:pt>
                <c:pt idx="1">
                  <c:v>0.36899999999999999</c:v>
                </c:pt>
                <c:pt idx="2">
                  <c:v>0.34300000000000003</c:v>
                </c:pt>
                <c:pt idx="3">
                  <c:v>0.217</c:v>
                </c:pt>
                <c:pt idx="4">
                  <c:v>0.38500000000000001</c:v>
                </c:pt>
                <c:pt idx="5">
                  <c:v>0.14499999999999999</c:v>
                </c:pt>
                <c:pt idx="6">
                  <c:v>0.29699999999999999</c:v>
                </c:pt>
                <c:pt idx="7">
                  <c:v>0.2157</c:v>
                </c:pt>
                <c:pt idx="8" formatCode="0.0%">
                  <c:v>0.23400000000000001</c:v>
                </c:pt>
                <c:pt idx="9" formatCode="0.0%">
                  <c:v>0.21709999999999999</c:v>
                </c:pt>
                <c:pt idx="10" formatCode="0.0%">
                  <c:v>0.33679999999999999</c:v>
                </c:pt>
                <c:pt idx="11" formatCode="0.0%">
                  <c:v>0.34</c:v>
                </c:pt>
                <c:pt idx="12" formatCode="0.0%">
                  <c:v>0.35249999999999998</c:v>
                </c:pt>
              </c:numCache>
            </c:numRef>
          </c:val>
          <c:smooth val="0"/>
          <c:extLst>
            <c:ext xmlns:c16="http://schemas.microsoft.com/office/drawing/2014/chart" uri="{C3380CC4-5D6E-409C-BE32-E72D297353CC}">
              <c16:uniqueId val="{00000001-6DA5-4B75-9E59-1A6C0AF10224}"/>
            </c:ext>
          </c:extLst>
        </c:ser>
        <c:ser>
          <c:idx val="3"/>
          <c:order val="2"/>
          <c:tx>
            <c:strRef>
              <c:f>'Cancer 62 Day'!$G$6</c:f>
              <c:strCache>
                <c:ptCount val="1"/>
                <c:pt idx="0">
                  <c:v>Target</c:v>
                </c:pt>
              </c:strCache>
            </c:strRef>
          </c:tx>
          <c:spPr>
            <a:ln w="19050" cap="rnd">
              <a:solidFill>
                <a:srgbClr val="FF0000"/>
              </a:solidFill>
              <a:prstDash val="dash"/>
              <a:round/>
            </a:ln>
            <a:effectLst/>
          </c:spPr>
          <c:marker>
            <c:symbol val="none"/>
          </c:marker>
          <c:cat>
            <c:numRef>
              <c:f>'Cancer 62 Day'!$B$67:$B$79</c:f>
              <c:numCache>
                <c:formatCode>mmm\-yy</c:formatCode>
                <c:ptCount val="1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numCache>
            </c:numRef>
          </c:cat>
          <c:val>
            <c:numRef>
              <c:f>'Cancer 62 Day'!$G$43:$G$90</c:f>
              <c:numCache>
                <c:formatCode>0%</c:formatCode>
                <c:ptCount val="24"/>
                <c:pt idx="0">
                  <c:v>0.95</c:v>
                </c:pt>
                <c:pt idx="1">
                  <c:v>0.95</c:v>
                </c:pt>
                <c:pt idx="2">
                  <c:v>0.95</c:v>
                </c:pt>
                <c:pt idx="3">
                  <c:v>0.95</c:v>
                </c:pt>
                <c:pt idx="4">
                  <c:v>0.95</c:v>
                </c:pt>
                <c:pt idx="5">
                  <c:v>0.95</c:v>
                </c:pt>
                <c:pt idx="6">
                  <c:v>0.95</c:v>
                </c:pt>
                <c:pt idx="7">
                  <c:v>0.95</c:v>
                </c:pt>
                <c:pt idx="8">
                  <c:v>0.95</c:v>
                </c:pt>
                <c:pt idx="9">
                  <c:v>0.95</c:v>
                </c:pt>
                <c:pt idx="10">
                  <c:v>0.95</c:v>
                </c:pt>
                <c:pt idx="11">
                  <c:v>0.95</c:v>
                </c:pt>
                <c:pt idx="12">
                  <c:v>0.95</c:v>
                </c:pt>
                <c:pt idx="13">
                  <c:v>0.95</c:v>
                </c:pt>
                <c:pt idx="14">
                  <c:v>0.95</c:v>
                </c:pt>
                <c:pt idx="15">
                  <c:v>0.95</c:v>
                </c:pt>
                <c:pt idx="16">
                  <c:v>0.95</c:v>
                </c:pt>
                <c:pt idx="17">
                  <c:v>0.95</c:v>
                </c:pt>
                <c:pt idx="18">
                  <c:v>0.95</c:v>
                </c:pt>
                <c:pt idx="19">
                  <c:v>0.95</c:v>
                </c:pt>
                <c:pt idx="20">
                  <c:v>0.95</c:v>
                </c:pt>
                <c:pt idx="21">
                  <c:v>0.95</c:v>
                </c:pt>
                <c:pt idx="22">
                  <c:v>0.95</c:v>
                </c:pt>
                <c:pt idx="23">
                  <c:v>0.95</c:v>
                </c:pt>
              </c:numCache>
            </c:numRef>
          </c:val>
          <c:smooth val="0"/>
          <c:extLst>
            <c:ext xmlns:c16="http://schemas.microsoft.com/office/drawing/2014/chart" uri="{C3380CC4-5D6E-409C-BE32-E72D297353CC}">
              <c16:uniqueId val="{00000002-6DA5-4B75-9E59-1A6C0AF10224}"/>
            </c:ext>
          </c:extLst>
        </c:ser>
        <c:ser>
          <c:idx val="5"/>
          <c:order val="3"/>
          <c:tx>
            <c:strRef>
              <c:f>'Cancer 62 Day'!$C$6</c:f>
              <c:strCache>
                <c:ptCount val="1"/>
                <c:pt idx="0">
                  <c:v>UPL</c:v>
                </c:pt>
              </c:strCache>
              <c:extLst xmlns:c15="http://schemas.microsoft.com/office/drawing/2012/chart"/>
            </c:strRef>
          </c:tx>
          <c:spPr>
            <a:ln w="15875" cap="rnd">
              <a:solidFill>
                <a:schemeClr val="tx1"/>
              </a:solidFill>
              <a:prstDash val="lgDash"/>
              <a:round/>
            </a:ln>
            <a:effectLst/>
          </c:spPr>
          <c:marker>
            <c:symbol val="none"/>
          </c:marker>
          <c:cat>
            <c:numRef>
              <c:f>'Cancer 62 Day'!$B$67:$B$79</c:f>
              <c:numCache>
                <c:formatCode>mmm\-yy</c:formatCode>
                <c:ptCount val="1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numCache>
            </c:numRef>
          </c:cat>
          <c:val>
            <c:numRef>
              <c:f>'Cancer 62 Day'!$C$43:$C$90</c:f>
              <c:numCache>
                <c:formatCode>0%</c:formatCode>
                <c:ptCount val="24"/>
                <c:pt idx="0">
                  <c:v>0.51625437179487177</c:v>
                </c:pt>
                <c:pt idx="1">
                  <c:v>0.51625437179487177</c:v>
                </c:pt>
                <c:pt idx="2">
                  <c:v>0.51625437179487177</c:v>
                </c:pt>
                <c:pt idx="3">
                  <c:v>0.51625437179487177</c:v>
                </c:pt>
                <c:pt idx="4">
                  <c:v>0.51625437179487177</c:v>
                </c:pt>
                <c:pt idx="5">
                  <c:v>0.51625437179487177</c:v>
                </c:pt>
                <c:pt idx="6">
                  <c:v>0.51625437179487177</c:v>
                </c:pt>
                <c:pt idx="7">
                  <c:v>0.51625437179487177</c:v>
                </c:pt>
                <c:pt idx="8">
                  <c:v>0.51625437179487177</c:v>
                </c:pt>
                <c:pt idx="9">
                  <c:v>0.51625437179487177</c:v>
                </c:pt>
                <c:pt idx="10">
                  <c:v>0.51625437179487177</c:v>
                </c:pt>
                <c:pt idx="11">
                  <c:v>0.51625437179487177</c:v>
                </c:pt>
                <c:pt idx="12">
                  <c:v>0.51625437179487177</c:v>
                </c:pt>
                <c:pt idx="13">
                  <c:v>0.51625437179487177</c:v>
                </c:pt>
                <c:pt idx="14">
                  <c:v>0.51625437179487177</c:v>
                </c:pt>
                <c:pt idx="15">
                  <c:v>0.51625437179487177</c:v>
                </c:pt>
                <c:pt idx="16">
                  <c:v>0.51625437179487177</c:v>
                </c:pt>
                <c:pt idx="17">
                  <c:v>0.51625437179487177</c:v>
                </c:pt>
                <c:pt idx="18">
                  <c:v>0.51625437179487177</c:v>
                </c:pt>
                <c:pt idx="19">
                  <c:v>0.51625437179487177</c:v>
                </c:pt>
                <c:pt idx="20">
                  <c:v>0.51625437179487177</c:v>
                </c:pt>
                <c:pt idx="21">
                  <c:v>0.51625437179487177</c:v>
                </c:pt>
                <c:pt idx="22">
                  <c:v>0.51625437179487177</c:v>
                </c:pt>
                <c:pt idx="23">
                  <c:v>0.51625437179487177</c:v>
                </c:pt>
              </c:numCache>
            </c:numRef>
          </c:val>
          <c:smooth val="0"/>
          <c:extLst xmlns:c15="http://schemas.microsoft.com/office/drawing/2012/chart">
            <c:ext xmlns:c16="http://schemas.microsoft.com/office/drawing/2014/chart" uri="{C3380CC4-5D6E-409C-BE32-E72D297353CC}">
              <c16:uniqueId val="{00000003-6DA5-4B75-9E59-1A6C0AF10224}"/>
            </c:ext>
          </c:extLst>
        </c:ser>
        <c:ser>
          <c:idx val="2"/>
          <c:order val="4"/>
          <c:tx>
            <c:strRef>
              <c:f>'Cancer 62 Day'!$I$6</c:f>
              <c:strCache>
                <c:ptCount val="1"/>
                <c:pt idx="0">
                  <c:v>SCL</c:v>
                </c:pt>
              </c:strCache>
              <c:extLst xmlns:c15="http://schemas.microsoft.com/office/drawing/2012/chart"/>
            </c:strRef>
          </c:tx>
          <c:spPr>
            <a:ln>
              <a:noFill/>
            </a:ln>
          </c:spPr>
          <c:marker>
            <c:symbol val="circle"/>
            <c:size val="7"/>
            <c:spPr>
              <a:solidFill>
                <a:srgbClr val="ED7D31"/>
              </a:solidFill>
              <a:ln>
                <a:solidFill>
                  <a:srgbClr val="ED7D31"/>
                </a:solidFill>
              </a:ln>
            </c:spPr>
          </c:marker>
          <c:cat>
            <c:numRef>
              <c:f>'Cancer 62 Day'!$B$67:$B$79</c:f>
              <c:numCache>
                <c:formatCode>mmm\-yy</c:formatCode>
                <c:ptCount val="1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numCache>
            </c:numRef>
          </c:cat>
          <c:val>
            <c:numRef>
              <c:f>'Cancer 62 Day'!$I$43:$I$78</c:f>
              <c:numCache>
                <c:formatCode>0%</c:formatCode>
                <c:ptCount val="12"/>
                <c:pt idx="0">
                  <c:v>#N/A</c:v>
                </c:pt>
                <c:pt idx="1">
                  <c:v>#N/A</c:v>
                </c:pt>
                <c:pt idx="2">
                  <c:v>#N/A</c:v>
                </c:pt>
                <c:pt idx="3">
                  <c:v>#N/A</c:v>
                </c:pt>
                <c:pt idx="4">
                  <c:v>#N/A</c:v>
                </c:pt>
                <c:pt idx="5">
                  <c:v>#N/A</c:v>
                </c:pt>
                <c:pt idx="6">
                  <c:v>#N/A</c:v>
                </c:pt>
                <c:pt idx="7">
                  <c:v>#N/A</c:v>
                </c:pt>
                <c:pt idx="8">
                  <c:v>#N/A</c:v>
                </c:pt>
                <c:pt idx="9">
                  <c:v>#N/A</c:v>
                </c:pt>
                <c:pt idx="10">
                  <c:v>#N/A</c:v>
                </c:pt>
                <c:pt idx="11">
                  <c:v>#N/A</c:v>
                </c:pt>
              </c:numCache>
            </c:numRef>
          </c:val>
          <c:smooth val="0"/>
          <c:extLst xmlns:c15="http://schemas.microsoft.com/office/drawing/2012/chart">
            <c:ext xmlns:c16="http://schemas.microsoft.com/office/drawing/2014/chart" uri="{C3380CC4-5D6E-409C-BE32-E72D297353CC}">
              <c16:uniqueId val="{00000004-6DA5-4B75-9E59-1A6C0AF10224}"/>
            </c:ext>
          </c:extLst>
        </c:ser>
        <c:ser>
          <c:idx val="6"/>
          <c:order val="5"/>
          <c:tx>
            <c:strRef>
              <c:f>'Cancer 62 Day'!$J$6</c:f>
              <c:strCache>
                <c:ptCount val="1"/>
                <c:pt idx="0">
                  <c:v>SCH</c:v>
                </c:pt>
              </c:strCache>
              <c:extLst xmlns:c15="http://schemas.microsoft.com/office/drawing/2012/chart"/>
            </c:strRef>
          </c:tx>
          <c:spPr>
            <a:ln>
              <a:noFill/>
            </a:ln>
          </c:spPr>
          <c:marker>
            <c:symbol val="circle"/>
            <c:size val="7"/>
            <c:spPr>
              <a:solidFill>
                <a:srgbClr val="5B9BD5"/>
              </a:solidFill>
              <a:ln>
                <a:solidFill>
                  <a:srgbClr val="5B9BD5"/>
                </a:solidFill>
              </a:ln>
            </c:spPr>
          </c:marker>
          <c:cat>
            <c:numRef>
              <c:f>'Cancer 62 Day'!$B$67:$B$79</c:f>
              <c:numCache>
                <c:formatCode>mmm\-yy</c:formatCode>
                <c:ptCount val="1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numCache>
            </c:numRef>
          </c:cat>
          <c:val>
            <c:numRef>
              <c:f>'Cancer 62 Day'!$J$43:$J$78</c:f>
              <c:numCache>
                <c:formatCode>0%</c:formatCode>
                <c:ptCount val="12"/>
                <c:pt idx="0">
                  <c:v>#N/A</c:v>
                </c:pt>
                <c:pt idx="1">
                  <c:v>#N/A</c:v>
                </c:pt>
                <c:pt idx="2">
                  <c:v>#N/A</c:v>
                </c:pt>
                <c:pt idx="3">
                  <c:v>#N/A</c:v>
                </c:pt>
                <c:pt idx="4">
                  <c:v>#N/A</c:v>
                </c:pt>
                <c:pt idx="5">
                  <c:v>#N/A</c:v>
                </c:pt>
                <c:pt idx="6">
                  <c:v>#N/A</c:v>
                </c:pt>
                <c:pt idx="7">
                  <c:v>#N/A</c:v>
                </c:pt>
                <c:pt idx="8">
                  <c:v>#N/A</c:v>
                </c:pt>
                <c:pt idx="9">
                  <c:v>#N/A</c:v>
                </c:pt>
                <c:pt idx="10">
                  <c:v>#N/A</c:v>
                </c:pt>
                <c:pt idx="11">
                  <c:v>#N/A</c:v>
                </c:pt>
              </c:numCache>
            </c:numRef>
          </c:val>
          <c:smooth val="0"/>
          <c:extLst xmlns:c15="http://schemas.microsoft.com/office/drawing/2012/chart">
            <c:ext xmlns:c16="http://schemas.microsoft.com/office/drawing/2014/chart" uri="{C3380CC4-5D6E-409C-BE32-E72D297353CC}">
              <c16:uniqueId val="{00000005-6DA5-4B75-9E59-1A6C0AF10224}"/>
            </c:ext>
          </c:extLst>
        </c:ser>
        <c:ser>
          <c:idx val="4"/>
          <c:order val="6"/>
          <c:tx>
            <c:strRef>
              <c:f>'Cancer 62 Day'!$D$6</c:f>
              <c:strCache>
                <c:ptCount val="1"/>
                <c:pt idx="0">
                  <c:v>Mean</c:v>
                </c:pt>
              </c:strCache>
            </c:strRef>
          </c:tx>
          <c:spPr>
            <a:ln w="19050">
              <a:solidFill>
                <a:schemeClr val="tx1"/>
              </a:solidFill>
            </a:ln>
          </c:spPr>
          <c:marker>
            <c:symbol val="none"/>
          </c:marker>
          <c:cat>
            <c:numRef>
              <c:f>'Cancer 62 Day'!$B$67:$B$79</c:f>
              <c:numCache>
                <c:formatCode>mmm\-yy</c:formatCode>
                <c:ptCount val="1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numCache>
            </c:numRef>
          </c:cat>
          <c:val>
            <c:numRef>
              <c:f>'Cancer 62 Day'!$D$67:$D$90</c:f>
              <c:numCache>
                <c:formatCode>0%</c:formatCode>
                <c:ptCount val="24"/>
                <c:pt idx="0">
                  <c:v>0.29616153846153848</c:v>
                </c:pt>
                <c:pt idx="1">
                  <c:v>0.29616153846153848</c:v>
                </c:pt>
                <c:pt idx="2">
                  <c:v>0.29616153846153848</c:v>
                </c:pt>
                <c:pt idx="3">
                  <c:v>0.29616153846153848</c:v>
                </c:pt>
                <c:pt idx="4">
                  <c:v>0.29616153846153848</c:v>
                </c:pt>
                <c:pt idx="5">
                  <c:v>0.29616153846153848</c:v>
                </c:pt>
                <c:pt idx="6">
                  <c:v>0.29616153846153848</c:v>
                </c:pt>
                <c:pt idx="7">
                  <c:v>0.29616153846153848</c:v>
                </c:pt>
                <c:pt idx="8">
                  <c:v>0.29616153846153848</c:v>
                </c:pt>
                <c:pt idx="9">
                  <c:v>0.29616153846153848</c:v>
                </c:pt>
                <c:pt idx="10">
                  <c:v>0.29616153846153848</c:v>
                </c:pt>
                <c:pt idx="11">
                  <c:v>0.29616153846153848</c:v>
                </c:pt>
                <c:pt idx="12">
                  <c:v>0.29616153846153848</c:v>
                </c:pt>
                <c:pt idx="13">
                  <c:v>0.29616153846153848</c:v>
                </c:pt>
                <c:pt idx="14">
                  <c:v>0.29616153846153848</c:v>
                </c:pt>
                <c:pt idx="15">
                  <c:v>0.29616153846153848</c:v>
                </c:pt>
                <c:pt idx="16">
                  <c:v>0.29616153846153848</c:v>
                </c:pt>
                <c:pt idx="17">
                  <c:v>0.29616153846153848</c:v>
                </c:pt>
                <c:pt idx="18">
                  <c:v>0.29616153846153848</c:v>
                </c:pt>
                <c:pt idx="19">
                  <c:v>0.29616153846153848</c:v>
                </c:pt>
                <c:pt idx="20">
                  <c:v>0.29616153846153848</c:v>
                </c:pt>
                <c:pt idx="21">
                  <c:v>0.29616153846153848</c:v>
                </c:pt>
                <c:pt idx="22">
                  <c:v>0.29616153846153848</c:v>
                </c:pt>
                <c:pt idx="23">
                  <c:v>0.29616153846153848</c:v>
                </c:pt>
              </c:numCache>
            </c:numRef>
          </c:val>
          <c:smooth val="0"/>
          <c:extLst>
            <c:ext xmlns:c16="http://schemas.microsoft.com/office/drawing/2014/chart" uri="{C3380CC4-5D6E-409C-BE32-E72D297353CC}">
              <c16:uniqueId val="{00000006-6DA5-4B75-9E59-1A6C0AF10224}"/>
            </c:ext>
          </c:extLst>
        </c:ser>
        <c:dLbls>
          <c:showLegendKey val="0"/>
          <c:showVal val="0"/>
          <c:showCatName val="0"/>
          <c:showSerName val="0"/>
          <c:showPercent val="0"/>
          <c:showBubbleSize val="0"/>
        </c:dLbls>
        <c:smooth val="0"/>
        <c:axId val="172456192"/>
        <c:axId val="172470656"/>
        <c:extLst/>
      </c:lineChart>
      <c:dateAx>
        <c:axId val="17245619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470656"/>
        <c:crosses val="autoZero"/>
        <c:auto val="1"/>
        <c:lblOffset val="100"/>
        <c:baseTimeUnit val="months"/>
        <c:majorUnit val="1"/>
        <c:majorTimeUnit val="months"/>
      </c:dateAx>
      <c:valAx>
        <c:axId val="17247065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456192"/>
        <c:crosses val="autoZero"/>
        <c:crossBetween val="midCat"/>
        <c:majorUnit val="0.2"/>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Ambulance arrivals (Antrim)</a:t>
            </a:r>
            <a:endParaRPr lang="en-GB" sz="1100"/>
          </a:p>
        </c:rich>
      </c:tx>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strRef>
              <c:f>'Amb arrivals'!$B$8:$B$19</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arrivals'!$G$8:$G$19</c:f>
            </c:numRef>
          </c:val>
          <c:smooth val="0"/>
          <c:extLst>
            <c:ext xmlns:c16="http://schemas.microsoft.com/office/drawing/2014/chart" uri="{C3380CC4-5D6E-409C-BE32-E72D297353CC}">
              <c16:uniqueId val="{00000000-77CF-48BA-A292-17066D52614A}"/>
            </c:ext>
          </c:extLst>
        </c:ser>
        <c:ser>
          <c:idx val="1"/>
          <c:order val="1"/>
          <c:tx>
            <c:strRef>
              <c:f>'Amb arrivals'!$H$7</c:f>
              <c:strCache>
                <c:ptCount val="1"/>
                <c:pt idx="0">
                  <c:v>2024/25</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'Amb arrivals'!$B$8:$B$19</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arrivals'!$H$8:$H$19</c:f>
              <c:numCache>
                <c:formatCode>#,##0</c:formatCode>
                <c:ptCount val="12"/>
                <c:pt idx="0">
                  <c:v>1639</c:v>
                </c:pt>
                <c:pt idx="1">
                  <c:v>1690</c:v>
                </c:pt>
                <c:pt idx="2">
                  <c:v>1613</c:v>
                </c:pt>
                <c:pt idx="3">
                  <c:v>1579</c:v>
                </c:pt>
                <c:pt idx="4">
                  <c:v>1554</c:v>
                </c:pt>
                <c:pt idx="5">
                  <c:v>1485</c:v>
                </c:pt>
                <c:pt idx="6">
                  <c:v>1651</c:v>
                </c:pt>
                <c:pt idx="7">
                  <c:v>1409</c:v>
                </c:pt>
                <c:pt idx="8">
                  <c:v>1312</c:v>
                </c:pt>
                <c:pt idx="9">
                  <c:v>1350</c:v>
                </c:pt>
                <c:pt idx="10">
                  <c:v>1275</c:v>
                </c:pt>
                <c:pt idx="11">
                  <c:v>1588</c:v>
                </c:pt>
              </c:numCache>
            </c:numRef>
          </c:val>
          <c:smooth val="0"/>
          <c:extLst>
            <c:ext xmlns:c16="http://schemas.microsoft.com/office/drawing/2014/chart" uri="{C3380CC4-5D6E-409C-BE32-E72D297353CC}">
              <c16:uniqueId val="{00000001-77CF-48BA-A292-17066D52614A}"/>
            </c:ext>
          </c:extLst>
        </c:ser>
        <c:ser>
          <c:idx val="2"/>
          <c:order val="2"/>
          <c:tx>
            <c:strRef>
              <c:f>'Amb arrivals'!$I$7</c:f>
              <c:strCache>
                <c:ptCount val="1"/>
                <c:pt idx="0">
                  <c:v>2025/26</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'Amb arrivals'!$B$8:$B$19</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arrivals'!$I$8:$I$19</c:f>
              <c:numCache>
                <c:formatCode>#,##0</c:formatCode>
                <c:ptCount val="12"/>
                <c:pt idx="0">
                  <c:v>1550</c:v>
                </c:pt>
                <c:pt idx="1">
                  <c:v>1603</c:v>
                </c:pt>
              </c:numCache>
            </c:numRef>
          </c:val>
          <c:smooth val="0"/>
          <c:extLst>
            <c:ext xmlns:c16="http://schemas.microsoft.com/office/drawing/2014/chart" uri="{C3380CC4-5D6E-409C-BE32-E72D297353CC}">
              <c16:uniqueId val="{00000002-77CF-48BA-A292-17066D52614A}"/>
            </c:ext>
          </c:extLst>
        </c:ser>
        <c:dLbls>
          <c:showLegendKey val="0"/>
          <c:showVal val="0"/>
          <c:showCatName val="0"/>
          <c:showSerName val="0"/>
          <c:showPercent val="0"/>
          <c:showBubbleSize val="0"/>
        </c:dLbls>
        <c:marker val="1"/>
        <c:smooth val="0"/>
        <c:axId val="177720704"/>
        <c:axId val="179308032"/>
      </c:lineChart>
      <c:catAx>
        <c:axId val="1777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Algn val="ctr"/>
        <c:lblOffset val="100"/>
        <c:noMultiLvlLbl val="0"/>
      </c:catAx>
      <c:valAx>
        <c:axId val="179308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majorUnit val="5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Ambulance arrivals (Causeway)</a:t>
            </a:r>
            <a:endParaRPr lang="en-GB" sz="1100"/>
          </a:p>
        </c:rich>
      </c:tx>
      <c:overlay val="0"/>
      <c:spPr>
        <a:noFill/>
        <a:ln>
          <a:noFill/>
        </a:ln>
        <a:effectLst/>
      </c:spPr>
    </c:title>
    <c:autoTitleDeleted val="0"/>
    <c:plotArea>
      <c:layout/>
      <c:lineChart>
        <c:grouping val="standard"/>
        <c:varyColors val="0"/>
        <c:ser>
          <c:idx val="0"/>
          <c:order val="0"/>
          <c:tx>
            <c:strRef>
              <c:f>'Amb arrivals'!$G$23</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strRef>
              <c:f>'Amb arrivals'!$B$24:$B$35</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arrivals'!$G$24:$G$35</c:f>
            </c:numRef>
          </c:val>
          <c:smooth val="0"/>
          <c:extLst>
            <c:ext xmlns:c16="http://schemas.microsoft.com/office/drawing/2014/chart" uri="{C3380CC4-5D6E-409C-BE32-E72D297353CC}">
              <c16:uniqueId val="{00000000-F0DF-4741-81E5-97E96BFF810B}"/>
            </c:ext>
          </c:extLst>
        </c:ser>
        <c:ser>
          <c:idx val="1"/>
          <c:order val="1"/>
          <c:tx>
            <c:strRef>
              <c:f>'Amb arrivals'!$H$23</c:f>
              <c:strCache>
                <c:ptCount val="1"/>
                <c:pt idx="0">
                  <c:v>2024/25</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'Amb arrivals'!$B$24:$B$35</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arrivals'!$H$24:$H$35</c:f>
              <c:numCache>
                <c:formatCode>#,##0</c:formatCode>
                <c:ptCount val="12"/>
                <c:pt idx="0">
                  <c:v>617</c:v>
                </c:pt>
                <c:pt idx="1">
                  <c:v>646</c:v>
                </c:pt>
                <c:pt idx="2">
                  <c:v>597</c:v>
                </c:pt>
                <c:pt idx="3">
                  <c:v>599</c:v>
                </c:pt>
                <c:pt idx="4">
                  <c:v>566</c:v>
                </c:pt>
                <c:pt idx="5">
                  <c:v>569</c:v>
                </c:pt>
                <c:pt idx="6">
                  <c:v>597</c:v>
                </c:pt>
                <c:pt idx="7">
                  <c:v>524</c:v>
                </c:pt>
                <c:pt idx="8">
                  <c:v>489</c:v>
                </c:pt>
                <c:pt idx="9">
                  <c:v>479</c:v>
                </c:pt>
                <c:pt idx="10">
                  <c:v>480</c:v>
                </c:pt>
                <c:pt idx="11">
                  <c:v>544</c:v>
                </c:pt>
              </c:numCache>
            </c:numRef>
          </c:val>
          <c:smooth val="0"/>
          <c:extLst>
            <c:ext xmlns:c16="http://schemas.microsoft.com/office/drawing/2014/chart" uri="{C3380CC4-5D6E-409C-BE32-E72D297353CC}">
              <c16:uniqueId val="{00000001-F0DF-4741-81E5-97E96BFF810B}"/>
            </c:ext>
          </c:extLst>
        </c:ser>
        <c:ser>
          <c:idx val="2"/>
          <c:order val="2"/>
          <c:tx>
            <c:strRef>
              <c:f>'Amb arrivals'!$I$23</c:f>
              <c:strCache>
                <c:ptCount val="1"/>
                <c:pt idx="0">
                  <c:v>2025/26</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'Amb arrivals'!$B$24:$B$35</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arrivals'!$I$24:$I$35</c:f>
              <c:numCache>
                <c:formatCode>#,##0</c:formatCode>
                <c:ptCount val="12"/>
                <c:pt idx="0">
                  <c:v>552</c:v>
                </c:pt>
                <c:pt idx="1">
                  <c:v>591</c:v>
                </c:pt>
              </c:numCache>
            </c:numRef>
          </c:val>
          <c:smooth val="0"/>
          <c:extLst>
            <c:ext xmlns:c16="http://schemas.microsoft.com/office/drawing/2014/chart" uri="{C3380CC4-5D6E-409C-BE32-E72D297353CC}">
              <c16:uniqueId val="{00000002-F0DF-4741-81E5-97E96BFF810B}"/>
            </c:ext>
          </c:extLst>
        </c:ser>
        <c:dLbls>
          <c:showLegendKey val="0"/>
          <c:showVal val="0"/>
          <c:showCatName val="0"/>
          <c:showSerName val="0"/>
          <c:showPercent val="0"/>
          <c:showBubbleSize val="0"/>
        </c:dLbls>
        <c:marker val="1"/>
        <c:smooth val="0"/>
        <c:axId val="179359744"/>
        <c:axId val="179361664"/>
      </c:lineChart>
      <c:catAx>
        <c:axId val="179359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61664"/>
        <c:crosses val="autoZero"/>
        <c:auto val="1"/>
        <c:lblAlgn val="ctr"/>
        <c:lblOffset val="100"/>
        <c:noMultiLvlLbl val="0"/>
      </c:catAx>
      <c:valAx>
        <c:axId val="179361664"/>
        <c:scaling>
          <c:orientation val="minMax"/>
          <c:max val="9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59744"/>
        <c:crosses val="autoZero"/>
        <c:crossBetween val="between"/>
        <c:majorUnit val="1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 &lt; 60 min (Antrim)</a:t>
            </a:r>
            <a:endParaRPr lang="en-GB" sz="1100">
              <a:effectLst/>
            </a:endParaRPr>
          </a:p>
        </c:rich>
      </c:tx>
      <c:layout>
        <c:manualLayout>
          <c:xMode val="edge"/>
          <c:yMode val="edge"/>
          <c:x val="0.26943044619422579"/>
          <c:y val="3.2282863246668313E-2"/>
        </c:manualLayout>
      </c:layout>
      <c:overlay val="0"/>
      <c:spPr>
        <a:noFill/>
        <a:ln>
          <a:noFill/>
        </a:ln>
        <a:effectLst/>
      </c:spPr>
    </c:title>
    <c:autoTitleDeleted val="0"/>
    <c:plotArea>
      <c:layout/>
      <c:lineChart>
        <c:grouping val="standard"/>
        <c:varyColors val="0"/>
        <c:ser>
          <c:idx val="0"/>
          <c:order val="0"/>
          <c:tx>
            <c:strRef>
              <c:f>'NIAS Handover &lt;60'!$F$6</c:f>
              <c:strCache>
                <c:ptCount val="1"/>
                <c:pt idx="0">
                  <c:v>LPL</c:v>
                </c:pt>
              </c:strCache>
            </c:strRef>
          </c:tx>
          <c:spPr>
            <a:ln w="15875" cap="rnd">
              <a:solidFill>
                <a:schemeClr val="tx1"/>
              </a:solidFill>
              <a:prstDash val="lgDash"/>
              <a:round/>
            </a:ln>
            <a:effectLst/>
          </c:spPr>
          <c:marker>
            <c:symbol val="none"/>
          </c:marker>
          <c:cat>
            <c:numRef>
              <c:f>'NIAS Handover &lt;60'!$B$67:$B$80</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'NIAS Handover &lt;60'!$F$67:$F$90</c:f>
              <c:numCache>
                <c:formatCode>0%</c:formatCode>
                <c:ptCount val="24"/>
                <c:pt idx="0">
                  <c:v>0.5133164835164834</c:v>
                </c:pt>
                <c:pt idx="1">
                  <c:v>0.5133164835164834</c:v>
                </c:pt>
                <c:pt idx="2">
                  <c:v>0.5133164835164834</c:v>
                </c:pt>
                <c:pt idx="3">
                  <c:v>0.5133164835164834</c:v>
                </c:pt>
                <c:pt idx="4">
                  <c:v>0.5133164835164834</c:v>
                </c:pt>
                <c:pt idx="5">
                  <c:v>0.5133164835164834</c:v>
                </c:pt>
                <c:pt idx="6">
                  <c:v>0.5133164835164834</c:v>
                </c:pt>
                <c:pt idx="7">
                  <c:v>0.5133164835164834</c:v>
                </c:pt>
                <c:pt idx="8">
                  <c:v>0.5133164835164834</c:v>
                </c:pt>
                <c:pt idx="9">
                  <c:v>0.5133164835164834</c:v>
                </c:pt>
                <c:pt idx="10">
                  <c:v>0.5133164835164834</c:v>
                </c:pt>
                <c:pt idx="11">
                  <c:v>0.5133164835164834</c:v>
                </c:pt>
                <c:pt idx="12">
                  <c:v>0.5133164835164834</c:v>
                </c:pt>
                <c:pt idx="13">
                  <c:v>0.5133164835164834</c:v>
                </c:pt>
                <c:pt idx="14">
                  <c:v>0.5133164835164834</c:v>
                </c:pt>
                <c:pt idx="15">
                  <c:v>0.5133164835164834</c:v>
                </c:pt>
                <c:pt idx="16">
                  <c:v>0.5133164835164834</c:v>
                </c:pt>
                <c:pt idx="17">
                  <c:v>0.5133164835164834</c:v>
                </c:pt>
                <c:pt idx="18">
                  <c:v>0.5133164835164834</c:v>
                </c:pt>
                <c:pt idx="19">
                  <c:v>0.5133164835164834</c:v>
                </c:pt>
                <c:pt idx="20">
                  <c:v>0.5133164835164834</c:v>
                </c:pt>
                <c:pt idx="21">
                  <c:v>0.5133164835164834</c:v>
                </c:pt>
                <c:pt idx="22">
                  <c:v>0.5133164835164834</c:v>
                </c:pt>
                <c:pt idx="23">
                  <c:v>0.5133164835164834</c:v>
                </c:pt>
              </c:numCache>
            </c:numRef>
          </c:val>
          <c:smooth val="0"/>
          <c:extLst>
            <c:ext xmlns:c16="http://schemas.microsoft.com/office/drawing/2014/chart" uri="{C3380CC4-5D6E-409C-BE32-E72D297353CC}">
              <c16:uniqueId val="{00000000-6C85-468E-8392-0CEFE6B38910}"/>
            </c:ext>
          </c:extLst>
        </c:ser>
        <c:ser>
          <c:idx val="1"/>
          <c:order val="1"/>
          <c:tx>
            <c:strRef>
              <c:f>'NIAS Handover &lt;60'!$E$6</c:f>
              <c:strCache>
                <c:ptCount val="1"/>
                <c:pt idx="0">
                  <c:v>&lt; 60 mins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'NIAS Handover &lt;60'!$B$67:$B$80</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'NIAS Handover &lt;60'!$E$67:$E$90</c:f>
              <c:numCache>
                <c:formatCode>0%</c:formatCode>
                <c:ptCount val="24"/>
                <c:pt idx="0">
                  <c:v>0.8</c:v>
                </c:pt>
                <c:pt idx="1">
                  <c:v>0.81</c:v>
                </c:pt>
                <c:pt idx="2">
                  <c:v>0.74</c:v>
                </c:pt>
                <c:pt idx="3">
                  <c:v>0.67</c:v>
                </c:pt>
                <c:pt idx="4">
                  <c:v>0.77</c:v>
                </c:pt>
                <c:pt idx="5">
                  <c:v>0.64</c:v>
                </c:pt>
                <c:pt idx="6">
                  <c:v>0.69</c:v>
                </c:pt>
                <c:pt idx="7">
                  <c:v>0.57999999999999996</c:v>
                </c:pt>
                <c:pt idx="8">
                  <c:v>0.51</c:v>
                </c:pt>
                <c:pt idx="9">
                  <c:v>0.57999999999999996</c:v>
                </c:pt>
                <c:pt idx="10">
                  <c:v>0.59</c:v>
                </c:pt>
                <c:pt idx="11">
                  <c:v>0.75</c:v>
                </c:pt>
                <c:pt idx="12">
                  <c:v>0.76</c:v>
                </c:pt>
                <c:pt idx="13">
                  <c:v>0.76</c:v>
                </c:pt>
              </c:numCache>
            </c:numRef>
          </c:val>
          <c:smooth val="0"/>
          <c:extLst>
            <c:ext xmlns:c16="http://schemas.microsoft.com/office/drawing/2014/chart" uri="{C3380CC4-5D6E-409C-BE32-E72D297353CC}">
              <c16:uniqueId val="{00000001-6C85-468E-8392-0CEFE6B38910}"/>
            </c:ext>
          </c:extLst>
        </c:ser>
        <c:ser>
          <c:idx val="4"/>
          <c:order val="2"/>
          <c:tx>
            <c:strRef>
              <c:f>'NIAS Handover &lt;60'!$D$6</c:f>
              <c:strCache>
                <c:ptCount val="1"/>
                <c:pt idx="0">
                  <c:v>Mean</c:v>
                </c:pt>
              </c:strCache>
            </c:strRef>
          </c:tx>
          <c:spPr>
            <a:ln w="15875" cap="rnd">
              <a:solidFill>
                <a:schemeClr val="tx1"/>
              </a:solidFill>
              <a:round/>
            </a:ln>
            <a:effectLst/>
          </c:spPr>
          <c:marker>
            <c:symbol val="none"/>
          </c:marker>
          <c:cat>
            <c:numRef>
              <c:f>'NIAS Handover &lt;60'!$B$67:$B$80</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'NIAS Handover &lt;60'!$D$67:$D$90</c:f>
              <c:numCache>
                <c:formatCode>0%</c:formatCode>
                <c:ptCount val="24"/>
                <c:pt idx="0">
                  <c:v>0.68928571428571417</c:v>
                </c:pt>
                <c:pt idx="1">
                  <c:v>0.68928571428571417</c:v>
                </c:pt>
                <c:pt idx="2">
                  <c:v>0.68928571428571417</c:v>
                </c:pt>
                <c:pt idx="3">
                  <c:v>0.68928571428571417</c:v>
                </c:pt>
                <c:pt idx="4">
                  <c:v>0.68928571428571417</c:v>
                </c:pt>
                <c:pt idx="5">
                  <c:v>0.68928571428571417</c:v>
                </c:pt>
                <c:pt idx="6">
                  <c:v>0.68928571428571417</c:v>
                </c:pt>
                <c:pt idx="7">
                  <c:v>0.68928571428571417</c:v>
                </c:pt>
                <c:pt idx="8">
                  <c:v>0.68928571428571417</c:v>
                </c:pt>
                <c:pt idx="9">
                  <c:v>0.68928571428571417</c:v>
                </c:pt>
                <c:pt idx="10">
                  <c:v>0.68928571428571417</c:v>
                </c:pt>
                <c:pt idx="11">
                  <c:v>0.68928571428571417</c:v>
                </c:pt>
                <c:pt idx="12">
                  <c:v>0.68928571428571417</c:v>
                </c:pt>
                <c:pt idx="13">
                  <c:v>0.68928571428571417</c:v>
                </c:pt>
                <c:pt idx="14">
                  <c:v>0.68928571428571417</c:v>
                </c:pt>
                <c:pt idx="15">
                  <c:v>0.68928571428571417</c:v>
                </c:pt>
                <c:pt idx="16">
                  <c:v>0.68928571428571417</c:v>
                </c:pt>
                <c:pt idx="17">
                  <c:v>0.68928571428571417</c:v>
                </c:pt>
                <c:pt idx="18">
                  <c:v>0.68928571428571417</c:v>
                </c:pt>
                <c:pt idx="19">
                  <c:v>0.68928571428571417</c:v>
                </c:pt>
                <c:pt idx="20">
                  <c:v>0.68928571428571417</c:v>
                </c:pt>
                <c:pt idx="21">
                  <c:v>0.68928571428571417</c:v>
                </c:pt>
                <c:pt idx="22">
                  <c:v>0.68928571428571417</c:v>
                </c:pt>
                <c:pt idx="23">
                  <c:v>0.68928571428571417</c:v>
                </c:pt>
              </c:numCache>
            </c:numRef>
          </c:val>
          <c:smooth val="0"/>
          <c:extLst>
            <c:ext xmlns:c16="http://schemas.microsoft.com/office/drawing/2014/chart" uri="{C3380CC4-5D6E-409C-BE32-E72D297353CC}">
              <c16:uniqueId val="{00000002-6C85-468E-8392-0CEFE6B38910}"/>
            </c:ext>
          </c:extLst>
        </c:ser>
        <c:ser>
          <c:idx val="5"/>
          <c:order val="3"/>
          <c:tx>
            <c:strRef>
              <c:f>'NIAS Handover &lt;60'!$C$6</c:f>
              <c:strCache>
                <c:ptCount val="1"/>
                <c:pt idx="0">
                  <c:v>UPL</c:v>
                </c:pt>
              </c:strCache>
            </c:strRef>
          </c:tx>
          <c:spPr>
            <a:ln w="15875" cap="rnd">
              <a:solidFill>
                <a:schemeClr val="tx1"/>
              </a:solidFill>
              <a:prstDash val="lgDash"/>
              <a:round/>
            </a:ln>
            <a:effectLst/>
          </c:spPr>
          <c:marker>
            <c:symbol val="none"/>
          </c:marker>
          <c:cat>
            <c:numRef>
              <c:f>'NIAS Handover &lt;60'!$B$67:$B$80</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'NIAS Handover &lt;60'!$C$67:$C$90</c:f>
              <c:numCache>
                <c:formatCode>0%</c:formatCode>
                <c:ptCount val="24"/>
                <c:pt idx="0">
                  <c:v>0.86525494505494494</c:v>
                </c:pt>
                <c:pt idx="1">
                  <c:v>0.86525494505494494</c:v>
                </c:pt>
                <c:pt idx="2">
                  <c:v>0.86525494505494494</c:v>
                </c:pt>
                <c:pt idx="3">
                  <c:v>0.86525494505494494</c:v>
                </c:pt>
                <c:pt idx="4">
                  <c:v>0.86525494505494494</c:v>
                </c:pt>
                <c:pt idx="5">
                  <c:v>0.86525494505494494</c:v>
                </c:pt>
                <c:pt idx="6">
                  <c:v>0.86525494505494494</c:v>
                </c:pt>
                <c:pt idx="7">
                  <c:v>0.86525494505494494</c:v>
                </c:pt>
                <c:pt idx="8">
                  <c:v>0.86525494505494494</c:v>
                </c:pt>
                <c:pt idx="9">
                  <c:v>0.86525494505494494</c:v>
                </c:pt>
                <c:pt idx="10">
                  <c:v>0.86525494505494494</c:v>
                </c:pt>
                <c:pt idx="11">
                  <c:v>0.86525494505494494</c:v>
                </c:pt>
                <c:pt idx="12">
                  <c:v>0.86525494505494494</c:v>
                </c:pt>
                <c:pt idx="13">
                  <c:v>0.86525494505494494</c:v>
                </c:pt>
                <c:pt idx="14">
                  <c:v>0.86525494505494494</c:v>
                </c:pt>
                <c:pt idx="15">
                  <c:v>0.86525494505494494</c:v>
                </c:pt>
                <c:pt idx="16">
                  <c:v>0.86525494505494494</c:v>
                </c:pt>
                <c:pt idx="17">
                  <c:v>0.86525494505494494</c:v>
                </c:pt>
                <c:pt idx="18">
                  <c:v>0.86525494505494494</c:v>
                </c:pt>
                <c:pt idx="19">
                  <c:v>0.86525494505494494</c:v>
                </c:pt>
                <c:pt idx="20">
                  <c:v>0.86525494505494494</c:v>
                </c:pt>
                <c:pt idx="21">
                  <c:v>0.86525494505494494</c:v>
                </c:pt>
                <c:pt idx="22">
                  <c:v>0.86525494505494494</c:v>
                </c:pt>
                <c:pt idx="23">
                  <c:v>0.86525494505494494</c:v>
                </c:pt>
              </c:numCache>
            </c:numRef>
          </c:val>
          <c:smooth val="0"/>
          <c:extLst>
            <c:ext xmlns:c16="http://schemas.microsoft.com/office/drawing/2014/chart" uri="{C3380CC4-5D6E-409C-BE32-E72D297353CC}">
              <c16:uniqueId val="{00000003-6C85-468E-8392-0CEFE6B38910}"/>
            </c:ext>
          </c:extLst>
        </c:ser>
        <c:ser>
          <c:idx val="2"/>
          <c:order val="4"/>
          <c:tx>
            <c:strRef>
              <c:f>'NIAS Handover &lt;60'!$I$6</c:f>
              <c:strCache>
                <c:ptCount val="1"/>
                <c:pt idx="0">
                  <c:v>SCL</c:v>
                </c:pt>
              </c:strCache>
            </c:strRef>
          </c:tx>
          <c:spPr>
            <a:ln>
              <a:noFill/>
            </a:ln>
          </c:spPr>
          <c:marker>
            <c:symbol val="circle"/>
            <c:size val="7"/>
            <c:spPr>
              <a:solidFill>
                <a:srgbClr val="ED7D31"/>
              </a:solidFill>
              <a:ln>
                <a:solidFill>
                  <a:srgbClr val="ED7D31"/>
                </a:solidFill>
              </a:ln>
            </c:spPr>
          </c:marker>
          <c:cat>
            <c:numRef>
              <c:f>'NIAS Handover &lt;60'!$B$67:$B$80</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'NIAS Handover &lt;60'!$I$67:$I$90</c:f>
              <c:numCache>
                <c:formatCode>0%</c:formatCode>
                <c:ptCount val="24"/>
                <c:pt idx="0">
                  <c:v>#N/A</c:v>
                </c:pt>
                <c:pt idx="1">
                  <c:v>#N/A</c:v>
                </c:pt>
                <c:pt idx="2">
                  <c:v>#N/A</c:v>
                </c:pt>
                <c:pt idx="3">
                  <c:v>#N/A</c:v>
                </c:pt>
                <c:pt idx="4">
                  <c:v>#N/A</c:v>
                </c:pt>
                <c:pt idx="5">
                  <c:v>#N/A</c:v>
                </c:pt>
                <c:pt idx="6">
                  <c:v>#N/A</c:v>
                </c:pt>
                <c:pt idx="7">
                  <c:v>#N/A</c:v>
                </c:pt>
                <c:pt idx="8">
                  <c:v>0.51</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4-6C85-468E-8392-0CEFE6B38910}"/>
            </c:ext>
          </c:extLst>
        </c:ser>
        <c:ser>
          <c:idx val="6"/>
          <c:order val="5"/>
          <c:tx>
            <c:strRef>
              <c:f>'NIAS Handover &lt;60'!$J$6</c:f>
              <c:strCache>
                <c:ptCount val="1"/>
                <c:pt idx="0">
                  <c:v>SCH</c:v>
                </c:pt>
              </c:strCache>
            </c:strRef>
          </c:tx>
          <c:spPr>
            <a:ln>
              <a:noFill/>
            </a:ln>
          </c:spPr>
          <c:marker>
            <c:symbol val="circle"/>
            <c:size val="7"/>
            <c:spPr>
              <a:solidFill>
                <a:srgbClr val="5B9BD5"/>
              </a:solidFill>
              <a:ln>
                <a:solidFill>
                  <a:srgbClr val="5B9BD5"/>
                </a:solidFill>
              </a:ln>
            </c:spPr>
          </c:marker>
          <c:cat>
            <c:numRef>
              <c:f>'NIAS Handover &lt;60'!$B$67:$B$80</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'NIAS Handover &lt;60'!$J$67:$J$90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6C85-468E-8392-0CEFE6B38910}"/>
            </c:ext>
          </c:extLst>
        </c:ser>
        <c:dLbls>
          <c:showLegendKey val="0"/>
          <c:showVal val="0"/>
          <c:showCatName val="0"/>
          <c:showSerName val="0"/>
          <c:showPercent val="0"/>
          <c:showBubbleSize val="0"/>
        </c:dLbls>
        <c:smooth val="0"/>
        <c:axId val="179400704"/>
        <c:axId val="179402624"/>
      </c:lineChart>
      <c:dateAx>
        <c:axId val="17940070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402624"/>
        <c:crosses val="autoZero"/>
        <c:auto val="1"/>
        <c:lblOffset val="100"/>
        <c:baseTimeUnit val="months"/>
        <c:majorUnit val="1"/>
        <c:majorTimeUnit val="months"/>
      </c:dateAx>
      <c:valAx>
        <c:axId val="179402624"/>
        <c:scaling>
          <c:orientation val="minMax"/>
          <c:max val="1.100000000000000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400704"/>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 &lt; 60 min (Causeway)</a:t>
            </a:r>
            <a:endParaRPr lang="en-GB" sz="1100">
              <a:effectLst/>
            </a:endParaRPr>
          </a:p>
        </c:rich>
      </c:tx>
      <c:layout>
        <c:manualLayout>
          <c:xMode val="edge"/>
          <c:yMode val="edge"/>
          <c:x val="0.2331339629634821"/>
          <c:y val="4.1506523387455224E-2"/>
        </c:manualLayout>
      </c:layout>
      <c:overlay val="0"/>
      <c:spPr>
        <a:noFill/>
        <a:ln>
          <a:noFill/>
        </a:ln>
        <a:effectLst/>
      </c:spPr>
    </c:title>
    <c:autoTitleDeleted val="0"/>
    <c:plotArea>
      <c:layout>
        <c:manualLayout>
          <c:layoutTarget val="inner"/>
          <c:xMode val="edge"/>
          <c:yMode val="edge"/>
          <c:x val="0.10587754634964716"/>
          <c:y val="0.14494995070421257"/>
          <c:w val="0.85394475520506496"/>
          <c:h val="0.52377746402767977"/>
        </c:manualLayout>
      </c:layout>
      <c:lineChart>
        <c:grouping val="standard"/>
        <c:varyColors val="0"/>
        <c:ser>
          <c:idx val="0"/>
          <c:order val="0"/>
          <c:tx>
            <c:strRef>
              <c:f>'NIAS Handover &lt;60'!$F$97</c:f>
              <c:strCache>
                <c:ptCount val="1"/>
                <c:pt idx="0">
                  <c:v>LPL</c:v>
                </c:pt>
              </c:strCache>
            </c:strRef>
          </c:tx>
          <c:spPr>
            <a:ln w="15875" cap="rnd">
              <a:solidFill>
                <a:schemeClr val="tx1"/>
              </a:solidFill>
              <a:prstDash val="lgDash"/>
              <a:round/>
            </a:ln>
            <a:effectLst/>
          </c:spPr>
          <c:marker>
            <c:symbol val="none"/>
          </c:marker>
          <c:cat>
            <c:numRef>
              <c:f>'NIAS Handover &lt;60'!$B$158:$B$171</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'NIAS Handover &lt;60'!$F$158:$F$181</c:f>
              <c:numCache>
                <c:formatCode>0%</c:formatCode>
                <c:ptCount val="24"/>
                <c:pt idx="0">
                  <c:v>0.39570549450549458</c:v>
                </c:pt>
                <c:pt idx="1">
                  <c:v>0.39570549450549458</c:v>
                </c:pt>
                <c:pt idx="2">
                  <c:v>0.39570549450549458</c:v>
                </c:pt>
                <c:pt idx="3">
                  <c:v>0.39570549450549458</c:v>
                </c:pt>
                <c:pt idx="4">
                  <c:v>0.39570549450549458</c:v>
                </c:pt>
                <c:pt idx="5">
                  <c:v>0.39570549450549458</c:v>
                </c:pt>
                <c:pt idx="6">
                  <c:v>0.39570549450549458</c:v>
                </c:pt>
                <c:pt idx="7">
                  <c:v>0.39570549450549458</c:v>
                </c:pt>
                <c:pt idx="8">
                  <c:v>0.39570549450549458</c:v>
                </c:pt>
                <c:pt idx="9">
                  <c:v>0.39570549450549458</c:v>
                </c:pt>
                <c:pt idx="10">
                  <c:v>0.39570549450549458</c:v>
                </c:pt>
                <c:pt idx="11">
                  <c:v>0.39570549450549458</c:v>
                </c:pt>
                <c:pt idx="12">
                  <c:v>0.39570549450549458</c:v>
                </c:pt>
                <c:pt idx="13">
                  <c:v>0.39570549450549458</c:v>
                </c:pt>
                <c:pt idx="14">
                  <c:v>0.39570549450549458</c:v>
                </c:pt>
                <c:pt idx="15">
                  <c:v>0.39570549450549458</c:v>
                </c:pt>
                <c:pt idx="16">
                  <c:v>0.39570549450549458</c:v>
                </c:pt>
                <c:pt idx="17">
                  <c:v>0.39570549450549458</c:v>
                </c:pt>
                <c:pt idx="18">
                  <c:v>0.39570549450549458</c:v>
                </c:pt>
                <c:pt idx="19">
                  <c:v>0.39570549450549458</c:v>
                </c:pt>
                <c:pt idx="20">
                  <c:v>0.39570549450549458</c:v>
                </c:pt>
                <c:pt idx="21">
                  <c:v>0.39570549450549458</c:v>
                </c:pt>
                <c:pt idx="22">
                  <c:v>0.39570549450549458</c:v>
                </c:pt>
                <c:pt idx="23">
                  <c:v>0.39570549450549458</c:v>
                </c:pt>
              </c:numCache>
            </c:numRef>
          </c:val>
          <c:smooth val="0"/>
          <c:extLst>
            <c:ext xmlns:c16="http://schemas.microsoft.com/office/drawing/2014/chart" uri="{C3380CC4-5D6E-409C-BE32-E72D297353CC}">
              <c16:uniqueId val="{00000000-5BF8-45D6-9E6F-489BBA64C3D4}"/>
            </c:ext>
          </c:extLst>
        </c:ser>
        <c:ser>
          <c:idx val="1"/>
          <c:order val="1"/>
          <c:tx>
            <c:strRef>
              <c:f>'NIAS Handover &lt;60'!$E$97</c:f>
              <c:strCache>
                <c:ptCount val="1"/>
                <c:pt idx="0">
                  <c:v>&lt; 60 mins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'NIAS Handover &lt;60'!$B$158:$B$171</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'NIAS Handover &lt;60'!$E$158:$E$181</c:f>
              <c:numCache>
                <c:formatCode>0%</c:formatCode>
                <c:ptCount val="24"/>
                <c:pt idx="0">
                  <c:v>0.61</c:v>
                </c:pt>
                <c:pt idx="1">
                  <c:v>0.6</c:v>
                </c:pt>
                <c:pt idx="2">
                  <c:v>0.54</c:v>
                </c:pt>
                <c:pt idx="3">
                  <c:v>0.5</c:v>
                </c:pt>
                <c:pt idx="4">
                  <c:v>0.55000000000000004</c:v>
                </c:pt>
                <c:pt idx="5">
                  <c:v>0.56999999999999995</c:v>
                </c:pt>
                <c:pt idx="6">
                  <c:v>0.52</c:v>
                </c:pt>
                <c:pt idx="7">
                  <c:v>0.46</c:v>
                </c:pt>
                <c:pt idx="8">
                  <c:v>0.37</c:v>
                </c:pt>
                <c:pt idx="9">
                  <c:v>0.43</c:v>
                </c:pt>
                <c:pt idx="10">
                  <c:v>0.49</c:v>
                </c:pt>
                <c:pt idx="11">
                  <c:v>0.49</c:v>
                </c:pt>
                <c:pt idx="12">
                  <c:v>0.52</c:v>
                </c:pt>
                <c:pt idx="13">
                  <c:v>0.57999999999999996</c:v>
                </c:pt>
              </c:numCache>
            </c:numRef>
          </c:val>
          <c:smooth val="0"/>
          <c:extLst>
            <c:ext xmlns:c16="http://schemas.microsoft.com/office/drawing/2014/chart" uri="{C3380CC4-5D6E-409C-BE32-E72D297353CC}">
              <c16:uniqueId val="{00000001-5BF8-45D6-9E6F-489BBA64C3D4}"/>
            </c:ext>
          </c:extLst>
        </c:ser>
        <c:ser>
          <c:idx val="4"/>
          <c:order val="2"/>
          <c:tx>
            <c:strRef>
              <c:f>'NIAS Handover &lt;60'!$D$97</c:f>
              <c:strCache>
                <c:ptCount val="1"/>
                <c:pt idx="0">
                  <c:v>Mean</c:v>
                </c:pt>
              </c:strCache>
            </c:strRef>
          </c:tx>
          <c:spPr>
            <a:ln w="15875" cap="rnd">
              <a:solidFill>
                <a:schemeClr val="tx1"/>
              </a:solidFill>
              <a:round/>
            </a:ln>
            <a:effectLst/>
          </c:spPr>
          <c:marker>
            <c:symbol val="none"/>
          </c:marker>
          <c:cat>
            <c:numRef>
              <c:f>'NIAS Handover &lt;60'!$B$158:$B$171</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'NIAS Handover &lt;60'!$D$158:$D$181</c:f>
              <c:numCache>
                <c:formatCode>0%</c:formatCode>
                <c:ptCount val="24"/>
                <c:pt idx="0">
                  <c:v>0.51642857142857146</c:v>
                </c:pt>
                <c:pt idx="1">
                  <c:v>0.51642857142857146</c:v>
                </c:pt>
                <c:pt idx="2">
                  <c:v>0.51642857142857146</c:v>
                </c:pt>
                <c:pt idx="3">
                  <c:v>0.51642857142857146</c:v>
                </c:pt>
                <c:pt idx="4">
                  <c:v>0.51642857142857146</c:v>
                </c:pt>
                <c:pt idx="5">
                  <c:v>0.51642857142857146</c:v>
                </c:pt>
                <c:pt idx="6">
                  <c:v>0.51642857142857146</c:v>
                </c:pt>
                <c:pt idx="7">
                  <c:v>0.51642857142857146</c:v>
                </c:pt>
                <c:pt idx="8">
                  <c:v>0.51642857142857146</c:v>
                </c:pt>
                <c:pt idx="9">
                  <c:v>0.51642857142857146</c:v>
                </c:pt>
                <c:pt idx="10">
                  <c:v>0.51642857142857146</c:v>
                </c:pt>
                <c:pt idx="11">
                  <c:v>0.51642857142857146</c:v>
                </c:pt>
                <c:pt idx="12">
                  <c:v>0.51642857142857146</c:v>
                </c:pt>
                <c:pt idx="13">
                  <c:v>0.51642857142857146</c:v>
                </c:pt>
                <c:pt idx="14">
                  <c:v>0.51642857142857146</c:v>
                </c:pt>
                <c:pt idx="15">
                  <c:v>0.51642857142857146</c:v>
                </c:pt>
                <c:pt idx="16">
                  <c:v>0.51642857142857146</c:v>
                </c:pt>
                <c:pt idx="17">
                  <c:v>0.51642857142857146</c:v>
                </c:pt>
                <c:pt idx="18">
                  <c:v>0.51642857142857146</c:v>
                </c:pt>
                <c:pt idx="19">
                  <c:v>0.51642857142857146</c:v>
                </c:pt>
                <c:pt idx="20">
                  <c:v>0.51642857142857146</c:v>
                </c:pt>
                <c:pt idx="21">
                  <c:v>0.51642857142857146</c:v>
                </c:pt>
                <c:pt idx="22">
                  <c:v>0.51642857142857146</c:v>
                </c:pt>
                <c:pt idx="23">
                  <c:v>0.51642857142857146</c:v>
                </c:pt>
              </c:numCache>
            </c:numRef>
          </c:val>
          <c:smooth val="0"/>
          <c:extLst>
            <c:ext xmlns:c16="http://schemas.microsoft.com/office/drawing/2014/chart" uri="{C3380CC4-5D6E-409C-BE32-E72D297353CC}">
              <c16:uniqueId val="{00000002-5BF8-45D6-9E6F-489BBA64C3D4}"/>
            </c:ext>
          </c:extLst>
        </c:ser>
        <c:ser>
          <c:idx val="5"/>
          <c:order val="3"/>
          <c:tx>
            <c:strRef>
              <c:f>'NIAS Handover &lt;60'!$C$97</c:f>
              <c:strCache>
                <c:ptCount val="1"/>
                <c:pt idx="0">
                  <c:v>UPL</c:v>
                </c:pt>
              </c:strCache>
            </c:strRef>
          </c:tx>
          <c:spPr>
            <a:ln w="15875" cap="rnd">
              <a:solidFill>
                <a:schemeClr val="tx1"/>
              </a:solidFill>
              <a:prstDash val="lgDash"/>
              <a:round/>
            </a:ln>
            <a:effectLst/>
          </c:spPr>
          <c:marker>
            <c:symbol val="none"/>
          </c:marker>
          <c:cat>
            <c:numRef>
              <c:f>'NIAS Handover &lt;60'!$B$158:$B$171</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'NIAS Handover &lt;60'!$C$158:$C$181</c:f>
              <c:numCache>
                <c:formatCode>0%</c:formatCode>
                <c:ptCount val="24"/>
                <c:pt idx="0">
                  <c:v>0.63715164835164839</c:v>
                </c:pt>
                <c:pt idx="1">
                  <c:v>0.63715164835164839</c:v>
                </c:pt>
                <c:pt idx="2">
                  <c:v>0.63715164835164839</c:v>
                </c:pt>
                <c:pt idx="3">
                  <c:v>0.63715164835164839</c:v>
                </c:pt>
                <c:pt idx="4">
                  <c:v>0.63715164835164839</c:v>
                </c:pt>
                <c:pt idx="5">
                  <c:v>0.63715164835164839</c:v>
                </c:pt>
                <c:pt idx="6">
                  <c:v>0.63715164835164839</c:v>
                </c:pt>
                <c:pt idx="7">
                  <c:v>0.63715164835164839</c:v>
                </c:pt>
                <c:pt idx="8">
                  <c:v>0.63715164835164839</c:v>
                </c:pt>
                <c:pt idx="9">
                  <c:v>0.63715164835164839</c:v>
                </c:pt>
                <c:pt idx="10">
                  <c:v>0.63715164835164839</c:v>
                </c:pt>
                <c:pt idx="11">
                  <c:v>0.63715164835164839</c:v>
                </c:pt>
                <c:pt idx="12">
                  <c:v>0.63715164835164839</c:v>
                </c:pt>
                <c:pt idx="13">
                  <c:v>0.63715164835164839</c:v>
                </c:pt>
                <c:pt idx="14">
                  <c:v>0.63715164835164839</c:v>
                </c:pt>
                <c:pt idx="15">
                  <c:v>0.63715164835164839</c:v>
                </c:pt>
                <c:pt idx="16">
                  <c:v>0.63715164835164839</c:v>
                </c:pt>
                <c:pt idx="17">
                  <c:v>0.63715164835164839</c:v>
                </c:pt>
                <c:pt idx="18">
                  <c:v>0.63715164835164839</c:v>
                </c:pt>
                <c:pt idx="19">
                  <c:v>0.63715164835164839</c:v>
                </c:pt>
                <c:pt idx="20">
                  <c:v>0.63715164835164839</c:v>
                </c:pt>
                <c:pt idx="21">
                  <c:v>0.63715164835164839</c:v>
                </c:pt>
                <c:pt idx="22">
                  <c:v>0.63715164835164839</c:v>
                </c:pt>
                <c:pt idx="23">
                  <c:v>0.63715164835164839</c:v>
                </c:pt>
              </c:numCache>
            </c:numRef>
          </c:val>
          <c:smooth val="0"/>
          <c:extLst>
            <c:ext xmlns:c16="http://schemas.microsoft.com/office/drawing/2014/chart" uri="{C3380CC4-5D6E-409C-BE32-E72D297353CC}">
              <c16:uniqueId val="{00000003-5BF8-45D6-9E6F-489BBA64C3D4}"/>
            </c:ext>
          </c:extLst>
        </c:ser>
        <c:ser>
          <c:idx val="2"/>
          <c:order val="4"/>
          <c:tx>
            <c:strRef>
              <c:f>'NIAS Handover &lt;60'!$I$97</c:f>
              <c:strCache>
                <c:ptCount val="1"/>
                <c:pt idx="0">
                  <c:v>SCL</c:v>
                </c:pt>
              </c:strCache>
            </c:strRef>
          </c:tx>
          <c:spPr>
            <a:ln>
              <a:noFill/>
            </a:ln>
          </c:spPr>
          <c:marker>
            <c:symbol val="circle"/>
            <c:size val="7"/>
            <c:spPr>
              <a:solidFill>
                <a:srgbClr val="ED7D31"/>
              </a:solidFill>
              <a:ln>
                <a:solidFill>
                  <a:srgbClr val="ED7D31"/>
                </a:solidFill>
              </a:ln>
            </c:spPr>
          </c:marker>
          <c:cat>
            <c:numRef>
              <c:f>'NIAS Handover &lt;60'!$B$158:$B$171</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'NIAS Handover &lt;60'!$I$158:$I$181</c:f>
              <c:numCache>
                <c:formatCode>0%</c:formatCode>
                <c:ptCount val="24"/>
                <c:pt idx="0">
                  <c:v>#N/A</c:v>
                </c:pt>
                <c:pt idx="1">
                  <c:v>#N/A</c:v>
                </c:pt>
                <c:pt idx="2">
                  <c:v>#N/A</c:v>
                </c:pt>
                <c:pt idx="3">
                  <c:v>#N/A</c:v>
                </c:pt>
                <c:pt idx="4">
                  <c:v>#N/A</c:v>
                </c:pt>
                <c:pt idx="5">
                  <c:v>#N/A</c:v>
                </c:pt>
                <c:pt idx="6">
                  <c:v>#N/A</c:v>
                </c:pt>
                <c:pt idx="7">
                  <c:v>#N/A</c:v>
                </c:pt>
                <c:pt idx="8">
                  <c:v>0.37</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4-5BF8-45D6-9E6F-489BBA64C3D4}"/>
            </c:ext>
          </c:extLst>
        </c:ser>
        <c:ser>
          <c:idx val="6"/>
          <c:order val="5"/>
          <c:tx>
            <c:strRef>
              <c:f>'NIAS Handover &lt;60'!$J$97</c:f>
              <c:strCache>
                <c:ptCount val="1"/>
                <c:pt idx="0">
                  <c:v>SCH</c:v>
                </c:pt>
              </c:strCache>
            </c:strRef>
          </c:tx>
          <c:spPr>
            <a:ln>
              <a:noFill/>
            </a:ln>
          </c:spPr>
          <c:marker>
            <c:symbol val="circle"/>
            <c:size val="7"/>
            <c:spPr>
              <a:solidFill>
                <a:srgbClr val="5B9BD5"/>
              </a:solidFill>
              <a:ln>
                <a:solidFill>
                  <a:srgbClr val="5B9BD5"/>
                </a:solidFill>
              </a:ln>
            </c:spPr>
          </c:marker>
          <c:cat>
            <c:numRef>
              <c:f>'NIAS Handover &lt;60'!$B$158:$B$171</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'NIAS Handover &lt;60'!$J$158:$J$181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5BF8-45D6-9E6F-489BBA64C3D4}"/>
            </c:ext>
          </c:extLst>
        </c:ser>
        <c:dLbls>
          <c:showLegendKey val="0"/>
          <c:showVal val="0"/>
          <c:showCatName val="0"/>
          <c:showSerName val="0"/>
          <c:showPercent val="0"/>
          <c:showBubbleSize val="0"/>
        </c:dLbls>
        <c:smooth val="0"/>
        <c:axId val="181964800"/>
        <c:axId val="181966720"/>
      </c:lineChart>
      <c:dateAx>
        <c:axId val="181964800"/>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1966720"/>
        <c:crosses val="autoZero"/>
        <c:auto val="1"/>
        <c:lblOffset val="100"/>
        <c:baseTimeUnit val="months"/>
        <c:majorUnit val="1"/>
        <c:majorTimeUnit val="months"/>
      </c:dateAx>
      <c:valAx>
        <c:axId val="181966720"/>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1964800"/>
        <c:crosses val="autoZero"/>
        <c:crossBetween val="midCat"/>
        <c:majorUnit val="0.2"/>
      </c:valAx>
      <c:spPr>
        <a:noFill/>
        <a:ln>
          <a:noFill/>
        </a:ln>
        <a:effectLst/>
      </c:spPr>
    </c:plotArea>
    <c:legend>
      <c:legendPos val="b"/>
      <c:layout>
        <c:manualLayout>
          <c:xMode val="edge"/>
          <c:yMode val="edge"/>
          <c:x val="3.3409109239781458E-2"/>
          <c:y val="0.84473873041603842"/>
          <c:w val="0.92150840087714081"/>
          <c:h val="0.11375474619650633"/>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userShapes r:id="rId2"/>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&gt; 3 Hours (Antrim)</a:t>
            </a:r>
            <a:endParaRPr lang="en-GB" sz="1100">
              <a:effectLst/>
            </a:endParaRPr>
          </a:p>
        </c:rich>
      </c:tx>
      <c:layout>
        <c:manualLayout>
          <c:xMode val="edge"/>
          <c:yMode val="edge"/>
          <c:x val="0.25957633420822396"/>
          <c:y val="5.0730283428530247E-2"/>
        </c:manualLayout>
      </c:layout>
      <c:overlay val="0"/>
      <c:spPr>
        <a:noFill/>
        <a:ln>
          <a:noFill/>
        </a:ln>
        <a:effectLst/>
      </c:spPr>
    </c:title>
    <c:autoTitleDeleted val="0"/>
    <c:plotArea>
      <c:layout/>
      <c:lineChart>
        <c:grouping val="standard"/>
        <c:varyColors val="0"/>
        <c:ser>
          <c:idx val="0"/>
          <c:order val="0"/>
          <c:tx>
            <c:strRef>
              <c:f>'NIAS Handover &gt;3Hours'!$F$6</c:f>
              <c:strCache>
                <c:ptCount val="1"/>
                <c:pt idx="0">
                  <c:v>LPL</c:v>
                </c:pt>
              </c:strCache>
            </c:strRef>
          </c:tx>
          <c:spPr>
            <a:ln w="15875" cap="rnd">
              <a:solidFill>
                <a:schemeClr val="tx1"/>
              </a:solidFill>
              <a:prstDash val="lgDash"/>
              <a:round/>
            </a:ln>
            <a:effectLst/>
          </c:spPr>
          <c:marker>
            <c:symbol val="none"/>
          </c:marker>
          <c:cat>
            <c:numRef>
              <c:f>'NIAS Handover &gt;3Hours'!$B$67:$B$80</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'NIAS Handover &gt;3Hours'!$F$67:$F$90</c:f>
              <c:numCache>
                <c:formatCode>0</c:formatCode>
                <c:ptCount val="24"/>
                <c:pt idx="0">
                  <c:v>25.188131868131876</c:v>
                </c:pt>
                <c:pt idx="1">
                  <c:v>25.188131868131876</c:v>
                </c:pt>
                <c:pt idx="2">
                  <c:v>25.188131868131876</c:v>
                </c:pt>
                <c:pt idx="3">
                  <c:v>25.188131868131876</c:v>
                </c:pt>
                <c:pt idx="4">
                  <c:v>25.188131868131876</c:v>
                </c:pt>
                <c:pt idx="5">
                  <c:v>25.188131868131876</c:v>
                </c:pt>
                <c:pt idx="6">
                  <c:v>25.188131868131876</c:v>
                </c:pt>
                <c:pt idx="7">
                  <c:v>25.188131868131876</c:v>
                </c:pt>
                <c:pt idx="8">
                  <c:v>25.188131868131876</c:v>
                </c:pt>
                <c:pt idx="9">
                  <c:v>25.188131868131876</c:v>
                </c:pt>
                <c:pt idx="10">
                  <c:v>25.188131868131876</c:v>
                </c:pt>
                <c:pt idx="11">
                  <c:v>25.188131868131876</c:v>
                </c:pt>
                <c:pt idx="12">
                  <c:v>25.188131868131876</c:v>
                </c:pt>
                <c:pt idx="13">
                  <c:v>25.188131868131876</c:v>
                </c:pt>
                <c:pt idx="14">
                  <c:v>25.188131868131876</c:v>
                </c:pt>
                <c:pt idx="15">
                  <c:v>25.188131868131876</c:v>
                </c:pt>
                <c:pt idx="16">
                  <c:v>25.188131868131876</c:v>
                </c:pt>
                <c:pt idx="17">
                  <c:v>25.188131868131876</c:v>
                </c:pt>
                <c:pt idx="18">
                  <c:v>25.188131868131876</c:v>
                </c:pt>
                <c:pt idx="19">
                  <c:v>25.188131868131876</c:v>
                </c:pt>
                <c:pt idx="20">
                  <c:v>25.188131868131876</c:v>
                </c:pt>
                <c:pt idx="21">
                  <c:v>25.188131868131876</c:v>
                </c:pt>
                <c:pt idx="22">
                  <c:v>25.188131868131876</c:v>
                </c:pt>
                <c:pt idx="23">
                  <c:v>25.188131868131876</c:v>
                </c:pt>
              </c:numCache>
            </c:numRef>
          </c:val>
          <c:smooth val="0"/>
          <c:extLst>
            <c:ext xmlns:c16="http://schemas.microsoft.com/office/drawing/2014/chart" uri="{C3380CC4-5D6E-409C-BE32-E72D297353CC}">
              <c16:uniqueId val="{00000000-9D8D-4F9B-8E6B-0027DC143B78}"/>
            </c:ext>
          </c:extLst>
        </c:ser>
        <c:ser>
          <c:idx val="1"/>
          <c:order val="1"/>
          <c:tx>
            <c:strRef>
              <c:f>'NIAS Handover &gt;3Hours'!$E$6</c:f>
              <c:strCache>
                <c:ptCount val="1"/>
                <c:pt idx="0">
                  <c:v>&gt; 3 Hours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'NIAS Handover &gt;3Hours'!$B$67:$B$80</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'NIAS Handover &gt;3Hours'!$E$67:$E$90</c:f>
              <c:numCache>
                <c:formatCode>0</c:formatCode>
                <c:ptCount val="24"/>
                <c:pt idx="0">
                  <c:v>80</c:v>
                </c:pt>
                <c:pt idx="1">
                  <c:v>72</c:v>
                </c:pt>
                <c:pt idx="2">
                  <c:v>124</c:v>
                </c:pt>
                <c:pt idx="3">
                  <c:v>143</c:v>
                </c:pt>
                <c:pt idx="4">
                  <c:v>74</c:v>
                </c:pt>
                <c:pt idx="5">
                  <c:v>168</c:v>
                </c:pt>
                <c:pt idx="6">
                  <c:v>188</c:v>
                </c:pt>
                <c:pt idx="7">
                  <c:v>259</c:v>
                </c:pt>
                <c:pt idx="8">
                  <c:v>351</c:v>
                </c:pt>
                <c:pt idx="9">
                  <c:v>306</c:v>
                </c:pt>
                <c:pt idx="10">
                  <c:v>237</c:v>
                </c:pt>
                <c:pt idx="11">
                  <c:v>102</c:v>
                </c:pt>
                <c:pt idx="12">
                  <c:v>126</c:v>
                </c:pt>
                <c:pt idx="13">
                  <c:v>125</c:v>
                </c:pt>
              </c:numCache>
            </c:numRef>
          </c:val>
          <c:smooth val="0"/>
          <c:extLst>
            <c:ext xmlns:c16="http://schemas.microsoft.com/office/drawing/2014/chart" uri="{C3380CC4-5D6E-409C-BE32-E72D297353CC}">
              <c16:uniqueId val="{00000001-9D8D-4F9B-8E6B-0027DC143B78}"/>
            </c:ext>
          </c:extLst>
        </c:ser>
        <c:ser>
          <c:idx val="3"/>
          <c:order val="2"/>
          <c:tx>
            <c:strRef>
              <c:f>'NIAS Handover &gt;3Hours'!$G$6</c:f>
              <c:strCache>
                <c:ptCount val="1"/>
                <c:pt idx="0">
                  <c:v>Target</c:v>
                </c:pt>
              </c:strCache>
            </c:strRef>
          </c:tx>
          <c:spPr>
            <a:ln w="19050" cap="rnd">
              <a:solidFill>
                <a:srgbClr val="FF0000"/>
              </a:solidFill>
              <a:prstDash val="dash"/>
              <a:round/>
            </a:ln>
            <a:effectLst/>
          </c:spPr>
          <c:marker>
            <c:symbol val="none"/>
          </c:marker>
          <c:cat>
            <c:numRef>
              <c:f>'NIAS Handover &gt;3Hours'!$B$67:$B$80</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'NIAS Handover &gt;3Hours'!$G$67:$G$90</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2-9D8D-4F9B-8E6B-0027DC143B78}"/>
            </c:ext>
          </c:extLst>
        </c:ser>
        <c:ser>
          <c:idx val="4"/>
          <c:order val="3"/>
          <c:tx>
            <c:strRef>
              <c:f>'NIAS Handover &gt;3Hours'!$D$6</c:f>
              <c:strCache>
                <c:ptCount val="1"/>
                <c:pt idx="0">
                  <c:v>Mean</c:v>
                </c:pt>
              </c:strCache>
            </c:strRef>
          </c:tx>
          <c:spPr>
            <a:ln w="15875" cap="rnd">
              <a:solidFill>
                <a:schemeClr val="tx1"/>
              </a:solidFill>
              <a:round/>
            </a:ln>
            <a:effectLst/>
          </c:spPr>
          <c:marker>
            <c:symbol val="none"/>
          </c:marker>
          <c:cat>
            <c:numRef>
              <c:f>'NIAS Handover &gt;3Hours'!$B$67:$B$80</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'NIAS Handover &gt;3Hours'!$D$67:$D$90</c:f>
              <c:numCache>
                <c:formatCode>0</c:formatCode>
                <c:ptCount val="24"/>
                <c:pt idx="0">
                  <c:v>168.21428571428572</c:v>
                </c:pt>
                <c:pt idx="1">
                  <c:v>168.21428571428572</c:v>
                </c:pt>
                <c:pt idx="2">
                  <c:v>168.21428571428572</c:v>
                </c:pt>
                <c:pt idx="3">
                  <c:v>168.21428571428572</c:v>
                </c:pt>
                <c:pt idx="4">
                  <c:v>168.21428571428572</c:v>
                </c:pt>
                <c:pt idx="5">
                  <c:v>168.21428571428572</c:v>
                </c:pt>
                <c:pt idx="6">
                  <c:v>168.21428571428572</c:v>
                </c:pt>
                <c:pt idx="7">
                  <c:v>168.21428571428572</c:v>
                </c:pt>
                <c:pt idx="8">
                  <c:v>168.21428571428572</c:v>
                </c:pt>
                <c:pt idx="9">
                  <c:v>168.21428571428572</c:v>
                </c:pt>
                <c:pt idx="10">
                  <c:v>168.21428571428572</c:v>
                </c:pt>
                <c:pt idx="11">
                  <c:v>168.21428571428572</c:v>
                </c:pt>
                <c:pt idx="12">
                  <c:v>168.21428571428572</c:v>
                </c:pt>
                <c:pt idx="13">
                  <c:v>168.21428571428572</c:v>
                </c:pt>
                <c:pt idx="14">
                  <c:v>168.21428571428572</c:v>
                </c:pt>
                <c:pt idx="15">
                  <c:v>168.21428571428572</c:v>
                </c:pt>
                <c:pt idx="16">
                  <c:v>168.21428571428572</c:v>
                </c:pt>
                <c:pt idx="17">
                  <c:v>168.21428571428572</c:v>
                </c:pt>
                <c:pt idx="18">
                  <c:v>168.21428571428572</c:v>
                </c:pt>
                <c:pt idx="19">
                  <c:v>168.21428571428572</c:v>
                </c:pt>
                <c:pt idx="20">
                  <c:v>168.21428571428572</c:v>
                </c:pt>
                <c:pt idx="21">
                  <c:v>168.21428571428572</c:v>
                </c:pt>
                <c:pt idx="22">
                  <c:v>168.21428571428572</c:v>
                </c:pt>
                <c:pt idx="23">
                  <c:v>168.21428571428572</c:v>
                </c:pt>
              </c:numCache>
            </c:numRef>
          </c:val>
          <c:smooth val="0"/>
          <c:extLst>
            <c:ext xmlns:c16="http://schemas.microsoft.com/office/drawing/2014/chart" uri="{C3380CC4-5D6E-409C-BE32-E72D297353CC}">
              <c16:uniqueId val="{00000003-9D8D-4F9B-8E6B-0027DC143B78}"/>
            </c:ext>
          </c:extLst>
        </c:ser>
        <c:ser>
          <c:idx val="5"/>
          <c:order val="4"/>
          <c:tx>
            <c:strRef>
              <c:f>'NIAS Handover &gt;3Hours'!$C$6</c:f>
              <c:strCache>
                <c:ptCount val="1"/>
                <c:pt idx="0">
                  <c:v>UPL</c:v>
                </c:pt>
              </c:strCache>
            </c:strRef>
          </c:tx>
          <c:spPr>
            <a:ln w="15875" cap="rnd">
              <a:solidFill>
                <a:schemeClr val="tx1"/>
              </a:solidFill>
              <a:prstDash val="lgDash"/>
              <a:round/>
            </a:ln>
            <a:effectLst/>
          </c:spPr>
          <c:marker>
            <c:symbol val="none"/>
          </c:marker>
          <c:cat>
            <c:numRef>
              <c:f>'NIAS Handover &gt;3Hours'!$B$67:$B$80</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'NIAS Handover &gt;3Hours'!$C$67:$C$90</c:f>
              <c:numCache>
                <c:formatCode>0</c:formatCode>
                <c:ptCount val="24"/>
                <c:pt idx="0">
                  <c:v>311.24043956043954</c:v>
                </c:pt>
                <c:pt idx="1">
                  <c:v>311.24043956043954</c:v>
                </c:pt>
                <c:pt idx="2">
                  <c:v>311.24043956043954</c:v>
                </c:pt>
                <c:pt idx="3">
                  <c:v>311.24043956043954</c:v>
                </c:pt>
                <c:pt idx="4">
                  <c:v>311.24043956043954</c:v>
                </c:pt>
                <c:pt idx="5">
                  <c:v>311.24043956043954</c:v>
                </c:pt>
                <c:pt idx="6">
                  <c:v>311.24043956043954</c:v>
                </c:pt>
                <c:pt idx="7">
                  <c:v>311.24043956043954</c:v>
                </c:pt>
                <c:pt idx="8">
                  <c:v>311.24043956043954</c:v>
                </c:pt>
                <c:pt idx="9">
                  <c:v>311.24043956043954</c:v>
                </c:pt>
                <c:pt idx="10">
                  <c:v>311.24043956043954</c:v>
                </c:pt>
                <c:pt idx="11">
                  <c:v>311.24043956043954</c:v>
                </c:pt>
                <c:pt idx="12">
                  <c:v>311.24043956043954</c:v>
                </c:pt>
                <c:pt idx="13">
                  <c:v>311.24043956043954</c:v>
                </c:pt>
                <c:pt idx="14">
                  <c:v>311.24043956043954</c:v>
                </c:pt>
                <c:pt idx="15">
                  <c:v>311.24043956043954</c:v>
                </c:pt>
                <c:pt idx="16">
                  <c:v>311.24043956043954</c:v>
                </c:pt>
                <c:pt idx="17">
                  <c:v>311.24043956043954</c:v>
                </c:pt>
                <c:pt idx="18">
                  <c:v>311.24043956043954</c:v>
                </c:pt>
                <c:pt idx="19">
                  <c:v>311.24043956043954</c:v>
                </c:pt>
                <c:pt idx="20">
                  <c:v>311.24043956043954</c:v>
                </c:pt>
                <c:pt idx="21">
                  <c:v>311.24043956043954</c:v>
                </c:pt>
                <c:pt idx="22">
                  <c:v>311.24043956043954</c:v>
                </c:pt>
                <c:pt idx="23">
                  <c:v>311.24043956043954</c:v>
                </c:pt>
              </c:numCache>
            </c:numRef>
          </c:val>
          <c:smooth val="0"/>
          <c:extLst>
            <c:ext xmlns:c16="http://schemas.microsoft.com/office/drawing/2014/chart" uri="{C3380CC4-5D6E-409C-BE32-E72D297353CC}">
              <c16:uniqueId val="{00000004-9D8D-4F9B-8E6B-0027DC143B78}"/>
            </c:ext>
          </c:extLst>
        </c:ser>
        <c:ser>
          <c:idx val="2"/>
          <c:order val="5"/>
          <c:tx>
            <c:strRef>
              <c:f>'NIAS Handover &gt;3Hours'!$I$6</c:f>
              <c:strCache>
                <c:ptCount val="1"/>
                <c:pt idx="0">
                  <c:v>SCL</c:v>
                </c:pt>
              </c:strCache>
            </c:strRef>
          </c:tx>
          <c:spPr>
            <a:ln>
              <a:noFill/>
            </a:ln>
          </c:spPr>
          <c:marker>
            <c:symbol val="circle"/>
            <c:size val="7"/>
            <c:spPr>
              <a:solidFill>
                <a:srgbClr val="5B9BD5"/>
              </a:solidFill>
              <a:ln>
                <a:solidFill>
                  <a:srgbClr val="5B9BD5"/>
                </a:solidFill>
              </a:ln>
            </c:spPr>
          </c:marker>
          <c:cat>
            <c:numRef>
              <c:f>'NIAS Handover &gt;3Hours'!$B$67:$B$80</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'NIAS Handover &gt;3Hours'!$I$67:$I$90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9D8D-4F9B-8E6B-0027DC143B78}"/>
            </c:ext>
          </c:extLst>
        </c:ser>
        <c:ser>
          <c:idx val="6"/>
          <c:order val="6"/>
          <c:tx>
            <c:strRef>
              <c:f>'NIAS Handover &gt;3Hours'!$J$6</c:f>
              <c:strCache>
                <c:ptCount val="1"/>
                <c:pt idx="0">
                  <c:v>SCH</c:v>
                </c:pt>
              </c:strCache>
            </c:strRef>
          </c:tx>
          <c:spPr>
            <a:ln>
              <a:noFill/>
            </a:ln>
          </c:spPr>
          <c:marker>
            <c:symbol val="circle"/>
            <c:size val="7"/>
            <c:spPr>
              <a:solidFill>
                <a:srgbClr val="ED7D31"/>
              </a:solidFill>
              <a:ln>
                <a:solidFill>
                  <a:srgbClr val="ED7D31"/>
                </a:solidFill>
              </a:ln>
            </c:spPr>
          </c:marker>
          <c:cat>
            <c:numRef>
              <c:f>'NIAS Handover &gt;3Hours'!$B$67:$B$80</c:f>
              <c:numCache>
                <c:formatCode>mmm\-yy</c:formatCode>
                <c:ptCount val="1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numCache>
            </c:numRef>
          </c:cat>
          <c:val>
            <c:numRef>
              <c:f>'NIAS Handover &gt;3Hours'!$J$67:$J$90</c:f>
              <c:numCache>
                <c:formatCode>0</c:formatCode>
                <c:ptCount val="24"/>
                <c:pt idx="0">
                  <c:v>#N/A</c:v>
                </c:pt>
                <c:pt idx="1">
                  <c:v>#N/A</c:v>
                </c:pt>
                <c:pt idx="2">
                  <c:v>#N/A</c:v>
                </c:pt>
                <c:pt idx="3">
                  <c:v>#N/A</c:v>
                </c:pt>
                <c:pt idx="4">
                  <c:v>#N/A</c:v>
                </c:pt>
                <c:pt idx="5">
                  <c:v>#N/A</c:v>
                </c:pt>
                <c:pt idx="6">
                  <c:v>#N/A</c:v>
                </c:pt>
                <c:pt idx="7">
                  <c:v>#N/A</c:v>
                </c:pt>
                <c:pt idx="8">
                  <c:v>351</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9D8D-4F9B-8E6B-0027DC143B78}"/>
            </c:ext>
          </c:extLst>
        </c:ser>
        <c:dLbls>
          <c:showLegendKey val="0"/>
          <c:showVal val="0"/>
          <c:showCatName val="0"/>
          <c:showSerName val="0"/>
          <c:showPercent val="0"/>
          <c:showBubbleSize val="0"/>
        </c:dLbls>
        <c:smooth val="0"/>
        <c:axId val="190073472"/>
        <c:axId val="190087936"/>
      </c:lineChart>
      <c:dateAx>
        <c:axId val="19007347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087936"/>
        <c:crosses val="autoZero"/>
        <c:auto val="1"/>
        <c:lblOffset val="100"/>
        <c:baseTimeUnit val="months"/>
        <c:majorUnit val="1"/>
        <c:majorTimeUnit val="months"/>
      </c:dateAx>
      <c:valAx>
        <c:axId val="19008793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073472"/>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1</cdr:x>
      <cdr:y>0.51191</cdr:y>
    </cdr:from>
    <cdr:to>
      <cdr:x>1</cdr:x>
      <cdr:y>1</cdr:y>
    </cdr:to>
    <cdr:cxnSp macro="">
      <cdr:nvCxnSpPr>
        <cdr:cNvPr id="2" name="Straight Connector 1">
          <a:extLst xmlns:a="http://schemas.openxmlformats.org/drawingml/2006/main">
            <a:ext uri="{FF2B5EF4-FFF2-40B4-BE49-F238E27FC236}">
              <a16:creationId xmlns:a16="http://schemas.microsoft.com/office/drawing/2014/main" id="{ABA37211-E110-1394-B247-583D29FE1FD8}"/>
            </a:ext>
          </a:extLst>
        </cdr:cNvPr>
        <cdr:cNvCxnSpPr/>
      </cdr:nvCxnSpPr>
      <cdr:spPr>
        <a:xfrm xmlns:a="http://schemas.openxmlformats.org/drawingml/2006/main" flipH="1" flipV="1">
          <a:off x="10919882" y="6062133"/>
          <a:ext cx="0" cy="1344084"/>
        </a:xfrm>
        <a:prstGeom xmlns:a="http://schemas.openxmlformats.org/drawingml/2006/main" prst="line">
          <a:avLst/>
        </a:prstGeom>
        <a:ln xmlns:a="http://schemas.openxmlformats.org/drawingml/2006/main"/>
      </cdr:spPr>
      <cdr:style>
        <a:lnRef xmlns:a="http://schemas.openxmlformats.org/drawingml/2006/main" idx="1">
          <a:schemeClr val="accent5"/>
        </a:lnRef>
        <a:fillRef xmlns:a="http://schemas.openxmlformats.org/drawingml/2006/main" idx="0">
          <a:schemeClr val="accent5"/>
        </a:fillRef>
        <a:effectRef xmlns:a="http://schemas.openxmlformats.org/drawingml/2006/main" idx="0">
          <a:schemeClr val="accent5"/>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8387E339-4487-4EFF-8EDF-DF6298BDCA96}" type="datetimeFigureOut">
              <a:rPr lang="en-GB" smtClean="0"/>
              <a:t>30/03/2026</a:t>
            </a:fld>
            <a:endParaRPr lang="en-GB"/>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578BA7F4-74E0-4FCD-8CFB-DBF6AAF24C16}" type="slidenum">
              <a:rPr lang="en-GB" smtClean="0"/>
              <a:t>‹#›</a:t>
            </a:fld>
            <a:endParaRPr lang="en-GB"/>
          </a:p>
        </p:txBody>
      </p:sp>
    </p:spTree>
    <p:extLst>
      <p:ext uri="{BB962C8B-B14F-4D97-AF65-F5344CB8AC3E}">
        <p14:creationId xmlns:p14="http://schemas.microsoft.com/office/powerpoint/2010/main" val="3445449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78BA7F4-74E0-4FCD-8CFB-DBF6AAF24C16}" type="slidenum">
              <a:rPr lang="en-GB" smtClean="0"/>
              <a:t>1</a:t>
            </a:fld>
            <a:endParaRPr lang="en-GB"/>
          </a:p>
        </p:txBody>
      </p:sp>
    </p:spTree>
    <p:extLst>
      <p:ext uri="{BB962C8B-B14F-4D97-AF65-F5344CB8AC3E}">
        <p14:creationId xmlns:p14="http://schemas.microsoft.com/office/powerpoint/2010/main" val="18012908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Number of Emergency attendances at Antrim &amp; Causeway Hospitals.  Excludes planned patients.</a:t>
            </a: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10</a:t>
            </a:fld>
            <a:endParaRPr lang="en-GB"/>
          </a:p>
        </p:txBody>
      </p:sp>
    </p:spTree>
    <p:extLst>
      <p:ext uri="{BB962C8B-B14F-4D97-AF65-F5344CB8AC3E}">
        <p14:creationId xmlns:p14="http://schemas.microsoft.com/office/powerpoint/2010/main" val="6607625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Number of Emergency attendances at Antrim &amp; Causeway Hospitals aged over 75.  Excludes planned patients.</a:t>
            </a: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11</a:t>
            </a:fld>
            <a:endParaRPr lang="en-GB"/>
          </a:p>
        </p:txBody>
      </p:sp>
    </p:spTree>
    <p:extLst>
      <p:ext uri="{BB962C8B-B14F-4D97-AF65-F5344CB8AC3E}">
        <p14:creationId xmlns:p14="http://schemas.microsoft.com/office/powerpoint/2010/main" val="23060104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4 Hour ED Target</a:t>
            </a:r>
            <a:r>
              <a:rPr lang="en-GB" sz="1000" dirty="0">
                <a:latin typeface="Arial" panose="020B0604020202020204" pitchFamily="34" charset="0"/>
                <a:cs typeface="Arial" panose="020B0604020202020204" pitchFamily="34" charset="0"/>
              </a:rPr>
              <a:t>: </a:t>
            </a:r>
            <a:r>
              <a:rPr lang="en-GB" sz="1000" dirty="0">
                <a:effectLst/>
                <a:latin typeface="Arial" panose="020B0604020202020204" pitchFamily="34" charset="0"/>
                <a:ea typeface="Calibri" panose="020F0502020204030204" pitchFamily="34" charset="0"/>
                <a:cs typeface="Arial" panose="020B0604020202020204" pitchFamily="34" charset="0"/>
              </a:rPr>
              <a:t>95% of patients attending any Type 1, 2 or 3 emergency care department are either treated and discharged home, or admitted, within 4 hours of their arrival in the department.</a:t>
            </a:r>
          </a:p>
          <a:p>
            <a:endParaRPr lang="en-GB" sz="1000" dirty="0">
              <a:effectLst/>
              <a:latin typeface="Arial" panose="020B0604020202020204" pitchFamily="34" charset="0"/>
              <a:ea typeface="Calibri" panose="020F0502020204030204" pitchFamily="34" charset="0"/>
              <a:cs typeface="Arial" panose="020B0604020202020204" pitchFamily="34" charset="0"/>
            </a:endParaRPr>
          </a:p>
          <a:p>
            <a:pPr algn="l"/>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Refers to the total length of time waited in ED’s from arrival to discharge or admission to hospital for New and Unplanned Review attendances</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GB" sz="1000" dirty="0">
                <a:solidFill>
                  <a:srgbClr val="000000"/>
                </a:solidFill>
                <a:effectLst/>
                <a:latin typeface="Arial" panose="020B0604020202020204" pitchFamily="34" charset="0"/>
                <a:ea typeface="Calibri" panose="020F0502020204030204" pitchFamily="34" charset="0"/>
                <a:cs typeface="Arial" panose="020B0604020202020204" pitchFamily="34" charset="0"/>
              </a:rPr>
              <a:t>Based on month of departure, i.e. an attendance which arrives on 31st January but is discharged on 1st February will be included in February data.</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12</a:t>
            </a:fld>
            <a:endParaRPr lang="en-GB"/>
          </a:p>
        </p:txBody>
      </p:sp>
    </p:spTree>
    <p:extLst>
      <p:ext uri="{BB962C8B-B14F-4D97-AF65-F5344CB8AC3E}">
        <p14:creationId xmlns:p14="http://schemas.microsoft.com/office/powerpoint/2010/main" val="16301099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12 Hour ED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N</a:t>
            </a:r>
            <a:r>
              <a:rPr lang="en-GB" sz="1000" dirty="0">
                <a:effectLst/>
                <a:latin typeface="Arial" panose="020B0604020202020204" pitchFamily="34" charset="0"/>
                <a:ea typeface="Calibri" panose="020F0502020204030204" pitchFamily="34" charset="0"/>
                <a:cs typeface="Arial" panose="020B0604020202020204" pitchFamily="34" charset="0"/>
              </a:rPr>
              <a:t>o patient attending any emergency department (ED) should wait longer than 12 hours.</a:t>
            </a:r>
          </a:p>
          <a:p>
            <a:endParaRPr lang="en-GB" sz="1000" dirty="0">
              <a:effectLst/>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Refers to the total length of time waited in ED’s from arrival to discharge or admission to hospital for New and Unplanned Review attendances</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GB" sz="1000" dirty="0">
                <a:solidFill>
                  <a:srgbClr val="000000"/>
                </a:solidFill>
                <a:effectLst/>
                <a:latin typeface="Arial" panose="020B0604020202020204" pitchFamily="34" charset="0"/>
                <a:ea typeface="Calibri" panose="020F0502020204030204" pitchFamily="34" charset="0"/>
                <a:cs typeface="Arial" panose="020B0604020202020204" pitchFamily="34" charset="0"/>
              </a:rPr>
              <a:t>Based on month of departure, i.e. an attendance which arrives on 31st January but is discharged on 1st February will be included in February data.</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13</a:t>
            </a:fld>
            <a:endParaRPr lang="en-GB"/>
          </a:p>
        </p:txBody>
      </p:sp>
    </p:spTree>
    <p:extLst>
      <p:ext uri="{BB962C8B-B14F-4D97-AF65-F5344CB8AC3E}">
        <p14:creationId xmlns:p14="http://schemas.microsoft.com/office/powerpoint/2010/main" val="30635472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Stroke Thrombolysis Target</a:t>
            </a:r>
            <a:r>
              <a:rPr lang="en-GB" sz="1000" dirty="0">
                <a:latin typeface="Arial" panose="020B0604020202020204" pitchFamily="34" charset="0"/>
                <a:cs typeface="Arial" panose="020B0604020202020204" pitchFamily="34" charset="0"/>
              </a:rPr>
              <a:t>: Ensure at least 16% of unplanned admissions with confirmed Ischaemic stroke receive thrombolysis.</a:t>
            </a:r>
          </a:p>
          <a:p>
            <a:endParaRPr lang="en-GB" sz="1000" dirty="0">
              <a:effectLst/>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effectLst/>
                <a:latin typeface="Arial" panose="020B0604020202020204" pitchFamily="34" charset="0"/>
                <a:ea typeface="Times New Roman" panose="02020603050405020304" pitchFamily="18" charset="0"/>
              </a:rPr>
              <a:t>Proportion of unplanned admissions to hospital with a primary diagnosis of ischaemic stroke who receive thrombolysis treatment.  Unplanned admissions include those from an A&amp;E Department, GP and consultant outpatient clinic.</a:t>
            </a:r>
          </a:p>
          <a:p>
            <a:r>
              <a:rPr lang="en-GB" sz="1000" dirty="0">
                <a:solidFill>
                  <a:srgbClr val="000000"/>
                </a:solidFill>
                <a:effectLst/>
                <a:latin typeface="Arial" panose="020B0604020202020204" pitchFamily="34" charset="0"/>
                <a:ea typeface="Times New Roman" panose="02020603050405020304" pitchFamily="18" charset="0"/>
              </a:rPr>
              <a:t>Deaths and discharges are used as an approximation of admissions.</a:t>
            </a:r>
          </a:p>
          <a:p>
            <a:r>
              <a:rPr lang="en-GB" sz="1800" b="1" dirty="0">
                <a:solidFill>
                  <a:srgbClr val="000000"/>
                </a:solidFill>
                <a:effectLst/>
                <a:latin typeface="Arial" panose="020B0604020202020204" pitchFamily="34" charset="0"/>
                <a:ea typeface="Times New Roman" panose="02020603050405020304" pitchFamily="18" charset="0"/>
              </a:rPr>
              <a:t> </a:t>
            </a:r>
            <a:endParaRPr lang="en-GB" sz="1800" dirty="0">
              <a:solidFill>
                <a:srgbClr val="000000"/>
              </a:solidFill>
              <a:effectLst/>
              <a:latin typeface="Arial" panose="020B0604020202020204" pitchFamily="34"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14</a:t>
            </a:fld>
            <a:endParaRPr lang="en-GB"/>
          </a:p>
        </p:txBody>
      </p:sp>
    </p:spTree>
    <p:extLst>
      <p:ext uri="{BB962C8B-B14F-4D97-AF65-F5344CB8AC3E}">
        <p14:creationId xmlns:p14="http://schemas.microsoft.com/office/powerpoint/2010/main" val="3424524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78BA7F4-74E0-4FCD-8CFB-DBF6AAF24C16}" type="slidenum">
              <a:rPr lang="en-GB" smtClean="0"/>
              <a:t>2</a:t>
            </a:fld>
            <a:endParaRPr lang="en-GB"/>
          </a:p>
        </p:txBody>
      </p:sp>
    </p:spTree>
    <p:extLst>
      <p:ext uri="{BB962C8B-B14F-4D97-AF65-F5344CB8AC3E}">
        <p14:creationId xmlns:p14="http://schemas.microsoft.com/office/powerpoint/2010/main" val="2886459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78BA7F4-74E0-4FCD-8CFB-DBF6AAF24C16}" type="slidenum">
              <a:rPr lang="en-GB" smtClean="0"/>
              <a:t>3</a:t>
            </a:fld>
            <a:endParaRPr lang="en-GB"/>
          </a:p>
        </p:txBody>
      </p:sp>
    </p:spTree>
    <p:extLst>
      <p:ext uri="{BB962C8B-B14F-4D97-AF65-F5344CB8AC3E}">
        <p14:creationId xmlns:p14="http://schemas.microsoft.com/office/powerpoint/2010/main" val="11684015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14 Day Cancer Target - </a:t>
            </a:r>
            <a:r>
              <a:rPr lang="en-GB" sz="1000" dirty="0">
                <a:latin typeface="Arial" panose="020B0604020202020204" pitchFamily="34" charset="0"/>
                <a:ea typeface="Calibri" panose="020F0502020204030204" pitchFamily="34" charset="0"/>
                <a:cs typeface="Arial" panose="020B0604020202020204" pitchFamily="34" charset="0"/>
              </a:rPr>
              <a:t>A</a:t>
            </a:r>
            <a:r>
              <a:rPr lang="en-GB" sz="1000" dirty="0">
                <a:effectLst/>
                <a:latin typeface="Arial" panose="020B0604020202020204" pitchFamily="34" charset="0"/>
                <a:ea typeface="Calibri" panose="020F0502020204030204" pitchFamily="34" charset="0"/>
                <a:cs typeface="Arial" panose="020B0604020202020204" pitchFamily="34" charset="0"/>
              </a:rPr>
              <a:t>ll urgent suspected breast cancer referrals should be seen within 14 days.</a:t>
            </a:r>
          </a:p>
          <a:p>
            <a:endParaRPr lang="en-GB" sz="1000" dirty="0">
              <a:effectLst/>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effectLst/>
                <a:latin typeface="Arial" panose="020B0604020202020204" pitchFamily="34" charset="0"/>
                <a:ea typeface="Times New Roman" panose="02020603050405020304" pitchFamily="18" charset="0"/>
              </a:rPr>
              <a:t>14 Day Target Description: </a:t>
            </a:r>
            <a:r>
              <a:rPr lang="en-GB" sz="1000" dirty="0">
                <a:solidFill>
                  <a:srgbClr val="000000"/>
                </a:solidFill>
                <a:effectLst/>
                <a:latin typeface="Arial" panose="020B0604020202020204" pitchFamily="34" charset="0"/>
                <a:ea typeface="Times New Roman" panose="02020603050405020304" pitchFamily="18" charset="0"/>
              </a:rPr>
              <a:t>Percentage of patients who were seen by a breast cancer specialist within 14 days of an urgent referral for suspect breast cancer.  The completed waiting time is measured from the date an initial breast cancer referral is first received by the Provider HSC Trust, and ends on the date that the patient attended their first outpatient appointment with a breast cancer specialist. Adjustments are made to the completed waiting time in the event of a patient not attending their appointment, cancelling or self-deferring treatment, or as a result of suspension for either medical or social reasons.</a:t>
            </a: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effectLst/>
                <a:latin typeface="Arial" panose="020B0604020202020204" pitchFamily="34" charset="0"/>
                <a:ea typeface="Times New Roman" panose="02020603050405020304" pitchFamily="18" charset="0"/>
              </a:rPr>
              <a:t>31 Day Cancer Target </a:t>
            </a:r>
            <a:r>
              <a:rPr lang="en-GB" sz="1000" dirty="0">
                <a:solidFill>
                  <a:srgbClr val="000000"/>
                </a:solidFill>
                <a:effectLst/>
                <a:latin typeface="Arial" panose="020B0604020202020204" pitchFamily="34" charset="0"/>
                <a:ea typeface="Times New Roman" panose="02020603050405020304" pitchFamily="18" charset="0"/>
              </a:rPr>
              <a:t>- </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A</a:t>
            </a:r>
            <a:r>
              <a:rPr lang="en-GB" sz="1000" dirty="0">
                <a:effectLst/>
                <a:latin typeface="Arial" panose="020B0604020202020204" pitchFamily="34" charset="0"/>
                <a:ea typeface="Calibri" panose="020F0502020204030204" pitchFamily="34" charset="0"/>
                <a:cs typeface="Arial" panose="020B0604020202020204" pitchFamily="34" charset="0"/>
              </a:rPr>
              <a:t>t least 98% of patients diagnosed with cancer should receive their first definitive treatment within 31 days of a decision to treat.</a:t>
            </a:r>
          </a:p>
          <a:p>
            <a:endParaRPr lang="en-GB" sz="1000" dirty="0">
              <a:effectLst/>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Calibri" panose="020F0502020204030204" pitchFamily="34" charset="0"/>
                <a:cs typeface="Arial" panose="020B0604020202020204" pitchFamily="34" charset="0"/>
              </a:rPr>
              <a:t>31 Day Target Description</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GB" sz="1000" dirty="0">
                <a:effectLst/>
                <a:latin typeface="Arial" panose="020B0604020202020204" pitchFamily="34" charset="0"/>
                <a:ea typeface="Calibri" panose="020F0502020204030204" pitchFamily="34" charset="0"/>
                <a:cs typeface="Arial" panose="020B0604020202020204" pitchFamily="34" charset="0"/>
              </a:rPr>
              <a:t>Percentage of patients who were treated within 31 days following a decision to treat being taken.  The completed waiting time is measured from the date a decision was taken to treat a patient for cancer and ends on the date the patient received their first definitive treatment for cancer. Adjustments are made to the completed waiting time in the event of a patient cancelling or self-deferring treatment or as a result of suspension for either medical or social reasons. </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4</a:t>
            </a:fld>
            <a:endParaRPr lang="en-GB"/>
          </a:p>
        </p:txBody>
      </p:sp>
    </p:spTree>
    <p:extLst>
      <p:ext uri="{BB962C8B-B14F-4D97-AF65-F5344CB8AC3E}">
        <p14:creationId xmlns:p14="http://schemas.microsoft.com/office/powerpoint/2010/main" val="26986937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14 Day Cancer Target - </a:t>
            </a:r>
            <a:r>
              <a:rPr lang="en-GB" sz="1000" dirty="0">
                <a:latin typeface="Arial" panose="020B0604020202020204" pitchFamily="34" charset="0"/>
                <a:ea typeface="Calibri" panose="020F0502020204030204" pitchFamily="34" charset="0"/>
                <a:cs typeface="Arial" panose="020B0604020202020204" pitchFamily="34" charset="0"/>
              </a:rPr>
              <a:t>A</a:t>
            </a:r>
            <a:r>
              <a:rPr lang="en-GB" sz="1000" dirty="0">
                <a:effectLst/>
                <a:latin typeface="Arial" panose="020B0604020202020204" pitchFamily="34" charset="0"/>
                <a:ea typeface="Calibri" panose="020F0502020204030204" pitchFamily="34" charset="0"/>
                <a:cs typeface="Arial" panose="020B0604020202020204" pitchFamily="34" charset="0"/>
              </a:rPr>
              <a:t>ll urgent suspected breast cancer referrals should be seen within 14 days.</a:t>
            </a:r>
          </a:p>
          <a:p>
            <a:endParaRPr lang="en-GB" sz="1000" dirty="0">
              <a:effectLst/>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effectLst/>
                <a:latin typeface="Arial" panose="020B0604020202020204" pitchFamily="34" charset="0"/>
                <a:ea typeface="Times New Roman" panose="02020603050405020304" pitchFamily="18" charset="0"/>
              </a:rPr>
              <a:t>14 Day Target Description: </a:t>
            </a:r>
            <a:r>
              <a:rPr lang="en-GB" sz="1000" dirty="0">
                <a:solidFill>
                  <a:srgbClr val="000000"/>
                </a:solidFill>
                <a:effectLst/>
                <a:latin typeface="Arial" panose="020B0604020202020204" pitchFamily="34" charset="0"/>
                <a:ea typeface="Times New Roman" panose="02020603050405020304" pitchFamily="18" charset="0"/>
              </a:rPr>
              <a:t>Percentage of patients who were seen by a breast cancer specialist within 14 days of an urgent referral for suspect breast cancer.  The completed waiting time is measured from the date an initial breast cancer referral is first received by the Provider HSC Trust, and ends on the date that the patient attended their first outpatient appointment with a breast cancer specialist. Adjustments are made to the completed waiting time in the event of a patient not attending their appointment, cancelling or self-deferring treatment, or as a result of suspension for either medical or social reasons.</a:t>
            </a: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effectLst/>
                <a:latin typeface="Arial" panose="020B0604020202020204" pitchFamily="34" charset="0"/>
                <a:ea typeface="Times New Roman" panose="02020603050405020304" pitchFamily="18" charset="0"/>
              </a:rPr>
              <a:t>31 Day Cancer Target </a:t>
            </a:r>
            <a:r>
              <a:rPr lang="en-GB" sz="1000" dirty="0">
                <a:solidFill>
                  <a:srgbClr val="000000"/>
                </a:solidFill>
                <a:effectLst/>
                <a:latin typeface="Arial" panose="020B0604020202020204" pitchFamily="34" charset="0"/>
                <a:ea typeface="Times New Roman" panose="02020603050405020304" pitchFamily="18" charset="0"/>
              </a:rPr>
              <a:t>- </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A</a:t>
            </a:r>
            <a:r>
              <a:rPr lang="en-GB" sz="1000" dirty="0">
                <a:effectLst/>
                <a:latin typeface="Arial" panose="020B0604020202020204" pitchFamily="34" charset="0"/>
                <a:ea typeface="Calibri" panose="020F0502020204030204" pitchFamily="34" charset="0"/>
                <a:cs typeface="Arial" panose="020B0604020202020204" pitchFamily="34" charset="0"/>
              </a:rPr>
              <a:t>t least 98% of patients diagnosed with cancer should receive their first definitive treatment within 31 days of a decision to treat.</a:t>
            </a:r>
          </a:p>
          <a:p>
            <a:endParaRPr lang="en-GB" sz="1000" dirty="0">
              <a:effectLst/>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Calibri" panose="020F0502020204030204" pitchFamily="34" charset="0"/>
                <a:cs typeface="Arial" panose="020B0604020202020204" pitchFamily="34" charset="0"/>
              </a:rPr>
              <a:t>31 Day Target Description</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GB" sz="1000" dirty="0">
                <a:effectLst/>
                <a:latin typeface="Arial" panose="020B0604020202020204" pitchFamily="34" charset="0"/>
                <a:ea typeface="Calibri" panose="020F0502020204030204" pitchFamily="34" charset="0"/>
                <a:cs typeface="Arial" panose="020B0604020202020204" pitchFamily="34" charset="0"/>
              </a:rPr>
              <a:t>Percentage of patients who were treated within 31 days following a decision to treat being taken.  The completed waiting time is measured from the date a decision was taken to treat a patient for cancer and ends on the date the patient received their first definitive treatment for cancer. Adjustments are made to the completed waiting time in the event of a patient cancelling or self-deferring treatment or as a result of suspension for either medical or social reasons. </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5</a:t>
            </a:fld>
            <a:endParaRPr lang="en-GB"/>
          </a:p>
        </p:txBody>
      </p:sp>
    </p:spTree>
    <p:extLst>
      <p:ext uri="{BB962C8B-B14F-4D97-AF65-F5344CB8AC3E}">
        <p14:creationId xmlns:p14="http://schemas.microsoft.com/office/powerpoint/2010/main" val="17925945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t>62 Day Cancer Target </a:t>
            </a:r>
            <a:r>
              <a:rPr lang="en-GB" sz="1000" dirty="0"/>
              <a:t>- </a:t>
            </a:r>
            <a:r>
              <a:rPr lang="en-GB" sz="1000" dirty="0">
                <a:solidFill>
                  <a:srgbClr val="000000"/>
                </a:solidFill>
                <a:latin typeface="Arial" panose="020B0604020202020204" pitchFamily="34" charset="0"/>
              </a:rPr>
              <a:t>A</a:t>
            </a:r>
            <a:r>
              <a:rPr lang="en-GB" sz="1000" dirty="0">
                <a:solidFill>
                  <a:srgbClr val="000000"/>
                </a:solidFill>
                <a:effectLst/>
                <a:latin typeface="Arial" panose="020B0604020202020204" pitchFamily="34" charset="0"/>
                <a:ea typeface="Times New Roman" panose="02020603050405020304" pitchFamily="18" charset="0"/>
              </a:rPr>
              <a:t>t least 95% of patients urgently referred with a suspected cancer should begin their first definitive treatment within 62 days.</a:t>
            </a:r>
          </a:p>
          <a:p>
            <a:endParaRPr lang="en-GB" sz="1000" dirty="0">
              <a:solidFill>
                <a:srgbClr val="000000"/>
              </a:solidFill>
              <a:effectLst/>
              <a:latin typeface="Arial" panose="020B0604020202020204" pitchFamily="34" charset="0"/>
              <a:ea typeface="Times New Roman" panose="02020603050405020304" pitchFamily="18" charset="0"/>
            </a:endParaRPr>
          </a:p>
          <a:p>
            <a:r>
              <a:rPr lang="en-GB" sz="1000" b="1" dirty="0">
                <a:solidFill>
                  <a:srgbClr val="000000"/>
                </a:solidFill>
                <a:effectLst/>
                <a:latin typeface="Arial" panose="020B0604020202020204" pitchFamily="34" charset="0"/>
                <a:ea typeface="Times New Roman" panose="02020603050405020304" pitchFamily="18" charset="0"/>
              </a:rPr>
              <a:t>62 Day Target Description</a:t>
            </a:r>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Percentage of patients beginning their first treatment for cancer following an urgent GP referral for suspect cancer. The completed waiting time is measured from the date an initial urgent suspect cancer referral is first received in a Provider HSC Trust, and ends on the date the patient receives their first definitive treatment for cancer. Adjustments are made to the completed waiting time in the event of a patient cancelling or self-deferring treatment or as a result of suspension for either medical or social reasons. </a:t>
            </a: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6</a:t>
            </a:fld>
            <a:endParaRPr lang="en-GB"/>
          </a:p>
        </p:txBody>
      </p:sp>
    </p:spTree>
    <p:extLst>
      <p:ext uri="{BB962C8B-B14F-4D97-AF65-F5344CB8AC3E}">
        <p14:creationId xmlns:p14="http://schemas.microsoft.com/office/powerpoint/2010/main" val="18506739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Number of patients conveyed by NIAS to Antrim &amp; Causeway Emergency Departments.  Figures exclude IFT, C5 and Routine. </a:t>
            </a:r>
          </a:p>
          <a:p>
            <a:r>
              <a:rPr lang="en-GB" sz="1000" dirty="0">
                <a:effectLst/>
                <a:latin typeface="Arial" panose="020B0604020202020204" pitchFamily="34" charset="0"/>
                <a:ea typeface="Aptos" panose="020B0004020202020204" pitchFamily="34" charset="0"/>
                <a:cs typeface="Arial" panose="020B0604020202020204" pitchFamily="34" charset="0"/>
              </a:rPr>
              <a:t>IFT is an interfacility transfer. This is an emergency transfer from one hospital to another, for example a transfer from Causeway to Antrim Area Hospital. </a:t>
            </a:r>
          </a:p>
          <a:p>
            <a:r>
              <a:rPr lang="en-GB" sz="1000" dirty="0">
                <a:effectLst/>
                <a:latin typeface="Arial" panose="020B0604020202020204" pitchFamily="34" charset="0"/>
                <a:ea typeface="Aptos" panose="020B0004020202020204" pitchFamily="34" charset="0"/>
                <a:cs typeface="Arial" panose="020B0604020202020204" pitchFamily="34" charset="0"/>
              </a:rPr>
              <a:t>C5 is a Category 5 call. This is the least urgent categorisation of NIAS’ emergency calls. </a:t>
            </a:r>
            <a:br>
              <a:rPr lang="en-GB" sz="1800" dirty="0">
                <a:effectLst/>
                <a:latin typeface="Aptos" panose="020B0004020202020204" pitchFamily="34" charset="0"/>
                <a:ea typeface="Aptos" panose="020B0004020202020204" pitchFamily="34" charset="0"/>
                <a:cs typeface="Calibri" panose="020F0502020204030204" pitchFamily="34" charset="0"/>
              </a:rPr>
            </a:br>
            <a:br>
              <a:rPr lang="en-GB" sz="1800" dirty="0">
                <a:effectLst/>
                <a:latin typeface="Aptos" panose="020B0004020202020204" pitchFamily="34" charset="0"/>
                <a:ea typeface="Aptos" panose="020B0004020202020204" pitchFamily="34" charset="0"/>
                <a:cs typeface="Calibri" panose="020F0502020204030204" pitchFamily="34" charset="0"/>
              </a:rPr>
            </a:br>
            <a:r>
              <a:rPr lang="en-GB" sz="1000" dirty="0">
                <a:latin typeface="Arial" panose="020B0604020202020204" pitchFamily="34" charset="0"/>
                <a:ea typeface="Calibri" panose="020F0502020204030204" pitchFamily="34" charset="0"/>
                <a:cs typeface="Arial" panose="020B0604020202020204" pitchFamily="34" charset="0"/>
              </a:rPr>
              <a:t> </a:t>
            </a:r>
            <a:endParaRPr lang="en-GB" sz="1000" dirty="0"/>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7</a:t>
            </a:fld>
            <a:endParaRPr lang="en-GB"/>
          </a:p>
        </p:txBody>
      </p:sp>
    </p:spTree>
    <p:extLst>
      <p:ext uri="{BB962C8B-B14F-4D97-AF65-F5344CB8AC3E}">
        <p14:creationId xmlns:p14="http://schemas.microsoft.com/office/powerpoint/2010/main" val="5369841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 of patient handovers within 60 minutes.  Time is calculated from the arrival of NIAS resource at either Antrim or Causeway Emergency Departments to the physical handover of the patient into the care of the receiving hospital. Date based on the date of arrival at hospital.</a:t>
            </a: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8</a:t>
            </a:fld>
            <a:endParaRPr lang="en-GB"/>
          </a:p>
        </p:txBody>
      </p:sp>
    </p:spTree>
    <p:extLst>
      <p:ext uri="{BB962C8B-B14F-4D97-AF65-F5344CB8AC3E}">
        <p14:creationId xmlns:p14="http://schemas.microsoft.com/office/powerpoint/2010/main" val="8985063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Number of Patient Handovers over 3 hours.  Time is calculated from the arrival of NIAS resource at either Antrim or Causeway Emergency Departments to the physical handover of the patient into the care of the receiving hospital. Date based on the date of arrival at hospital.</a:t>
            </a: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9</a:t>
            </a:fld>
            <a:endParaRPr lang="en-GB"/>
          </a:p>
        </p:txBody>
      </p:sp>
    </p:spTree>
    <p:extLst>
      <p:ext uri="{BB962C8B-B14F-4D97-AF65-F5344CB8AC3E}">
        <p14:creationId xmlns:p14="http://schemas.microsoft.com/office/powerpoint/2010/main" val="24562827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p:spTree>
      <p:nvGrpSpPr>
        <p:cNvPr id="1" name=""/>
        <p:cNvGrpSpPr/>
        <p:nvPr/>
      </p:nvGrpSpPr>
      <p:grpSpPr>
        <a:xfrm>
          <a:off x="0" y="0"/>
          <a:ext cx="0" cy="0"/>
          <a:chOff x="0" y="0"/>
          <a:chExt cx="0" cy="0"/>
        </a:xfrm>
      </p:grpSpPr>
      <p:sp>
        <p:nvSpPr>
          <p:cNvPr id="8" name="Rectangle 7"/>
          <p:cNvSpPr/>
          <p:nvPr userDrawn="1"/>
        </p:nvSpPr>
        <p:spPr>
          <a:xfrm>
            <a:off x="217005" y="203752"/>
            <a:ext cx="11757991" cy="6450496"/>
          </a:xfrm>
          <a:prstGeom prst="rect">
            <a:avLst/>
          </a:prstGeom>
          <a:solidFill>
            <a:srgbClr val="E6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685" y="477078"/>
            <a:ext cx="2733261" cy="494026"/>
          </a:xfrm>
          <a:prstGeom prst="rect">
            <a:avLst/>
          </a:prstGeom>
        </p:spPr>
      </p:pic>
      <p:sp>
        <p:nvSpPr>
          <p:cNvPr id="13" name="Rectangle 12"/>
          <p:cNvSpPr/>
          <p:nvPr userDrawn="1"/>
        </p:nvSpPr>
        <p:spPr>
          <a:xfrm>
            <a:off x="217005" y="1538288"/>
            <a:ext cx="278295" cy="395287"/>
          </a:xfrm>
          <a:prstGeom prst="rect">
            <a:avLst/>
          </a:prstGeom>
          <a:solidFill>
            <a:srgbClr val="EB05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18"/>
          <p:cNvSpPr>
            <a:spLocks noGrp="1"/>
          </p:cNvSpPr>
          <p:nvPr>
            <p:ph type="body" sz="quarter" idx="12" hasCustomPrompt="1"/>
          </p:nvPr>
        </p:nvSpPr>
        <p:spPr>
          <a:xfrm>
            <a:off x="671513" y="1410305"/>
            <a:ext cx="10748548" cy="1838325"/>
          </a:xfrm>
          <a:prstGeom prst="rect">
            <a:avLst/>
          </a:prstGeom>
        </p:spPr>
        <p:txBody>
          <a:bodyPr/>
          <a:lstStyle>
            <a:lvl1pPr marL="0" indent="0">
              <a:buNone/>
              <a:defRPr sz="4400" b="1">
                <a:solidFill>
                  <a:srgbClr val="0F3E4C"/>
                </a:solidFill>
                <a:latin typeface="Arial" panose="020B0604020202020204" pitchFamily="34" charset="0"/>
                <a:cs typeface="Arial" panose="020B0604020202020204" pitchFamily="34" charset="0"/>
              </a:defRPr>
            </a:lvl1pPr>
          </a:lstStyle>
          <a:p>
            <a:pPr lvl="0"/>
            <a:r>
              <a:rPr lang="en-GB" dirty="0"/>
              <a:t>Insert text here</a:t>
            </a:r>
          </a:p>
        </p:txBody>
      </p:sp>
      <p:sp>
        <p:nvSpPr>
          <p:cNvPr id="14" name="Rectangle 13"/>
          <p:cNvSpPr/>
          <p:nvPr userDrawn="1"/>
        </p:nvSpPr>
        <p:spPr>
          <a:xfrm>
            <a:off x="217005" y="6450496"/>
            <a:ext cx="11757991" cy="203752"/>
          </a:xfrm>
          <a:prstGeom prst="rect">
            <a:avLst/>
          </a:prstGeom>
          <a:solidFill>
            <a:srgbClr val="084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71485" y="5214615"/>
            <a:ext cx="1403498" cy="135121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979243" y="343973"/>
            <a:ext cx="2759475" cy="788422"/>
          </a:xfrm>
          <a:prstGeom prst="rect">
            <a:avLst/>
          </a:prstGeom>
        </p:spPr>
      </p:pic>
    </p:spTree>
    <p:extLst>
      <p:ext uri="{BB962C8B-B14F-4D97-AF65-F5344CB8AC3E}">
        <p14:creationId xmlns:p14="http://schemas.microsoft.com/office/powerpoint/2010/main" val="2101476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8" name="Rectangle 7"/>
          <p:cNvSpPr/>
          <p:nvPr userDrawn="1"/>
        </p:nvSpPr>
        <p:spPr>
          <a:xfrm>
            <a:off x="217005" y="203752"/>
            <a:ext cx="11757991" cy="6450496"/>
          </a:xfrm>
          <a:prstGeom prst="rect">
            <a:avLst/>
          </a:prstGeom>
          <a:solidFill>
            <a:srgbClr val="E6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p:cNvSpPr/>
          <p:nvPr userDrawn="1"/>
        </p:nvSpPr>
        <p:spPr>
          <a:xfrm>
            <a:off x="217005" y="6450496"/>
            <a:ext cx="11757991" cy="203752"/>
          </a:xfrm>
          <a:prstGeom prst="rect">
            <a:avLst/>
          </a:prstGeom>
          <a:solidFill>
            <a:srgbClr val="084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685" y="477078"/>
            <a:ext cx="2733261" cy="494026"/>
          </a:xfrm>
          <a:prstGeom prst="rect">
            <a:avLst/>
          </a:prstGeom>
        </p:spPr>
      </p:pic>
      <p:sp>
        <p:nvSpPr>
          <p:cNvPr id="13" name="Rectangle 12"/>
          <p:cNvSpPr/>
          <p:nvPr userDrawn="1"/>
        </p:nvSpPr>
        <p:spPr>
          <a:xfrm>
            <a:off x="217005" y="1520688"/>
            <a:ext cx="278295" cy="332826"/>
          </a:xfrm>
          <a:prstGeom prst="rect">
            <a:avLst/>
          </a:prstGeom>
          <a:solidFill>
            <a:srgbClr val="EB05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18"/>
          <p:cNvSpPr>
            <a:spLocks noGrp="1"/>
          </p:cNvSpPr>
          <p:nvPr>
            <p:ph type="body" sz="quarter" idx="12" hasCustomPrompt="1"/>
          </p:nvPr>
        </p:nvSpPr>
        <p:spPr>
          <a:xfrm>
            <a:off x="671513" y="1410306"/>
            <a:ext cx="10748548" cy="558538"/>
          </a:xfrm>
          <a:prstGeom prst="rect">
            <a:avLst/>
          </a:prstGeom>
        </p:spPr>
        <p:txBody>
          <a:bodyPr/>
          <a:lstStyle>
            <a:lvl1pPr marL="0" indent="0">
              <a:buNone/>
              <a:defRPr sz="3600" b="1">
                <a:solidFill>
                  <a:srgbClr val="0F3E4C"/>
                </a:solidFill>
                <a:latin typeface="Arial" panose="020B0604020202020204" pitchFamily="34" charset="0"/>
                <a:cs typeface="Arial" panose="020B0604020202020204" pitchFamily="34" charset="0"/>
              </a:defRPr>
            </a:lvl1pPr>
          </a:lstStyle>
          <a:p>
            <a:pPr lvl="0"/>
            <a:r>
              <a:rPr lang="en-GB" dirty="0"/>
              <a:t>Insert title of slide</a:t>
            </a:r>
          </a:p>
        </p:txBody>
      </p:sp>
      <p:sp>
        <p:nvSpPr>
          <p:cNvPr id="3" name="Text Placeholder 2"/>
          <p:cNvSpPr>
            <a:spLocks noGrp="1"/>
          </p:cNvSpPr>
          <p:nvPr>
            <p:ph type="body" sz="quarter" idx="13" hasCustomPrompt="1"/>
          </p:nvPr>
        </p:nvSpPr>
        <p:spPr>
          <a:xfrm>
            <a:off x="671513" y="2177658"/>
            <a:ext cx="10748962" cy="4043755"/>
          </a:xfrm>
          <a:prstGeom prst="rect">
            <a:avLst/>
          </a:prstGeom>
        </p:spPr>
        <p:txBody>
          <a:bodyPr/>
          <a:lstStyle>
            <a:lvl1pPr marL="342900" indent="-342900">
              <a:buFont typeface="Arial" panose="020B0604020202020204" pitchFamily="34" charset="0"/>
              <a:buChar char="•"/>
              <a:defRPr sz="2000" baseline="0">
                <a:solidFill>
                  <a:srgbClr val="0F3E4C"/>
                </a:solidFill>
                <a:latin typeface="Arial" panose="020B0604020202020204" pitchFamily="34" charset="0"/>
                <a:cs typeface="Arial" panose="020B0604020202020204" pitchFamily="34" charset="0"/>
              </a:defRPr>
            </a:lvl1pPr>
          </a:lstStyle>
          <a:p>
            <a:pPr lvl="0"/>
            <a:r>
              <a:rPr lang="en-GB" dirty="0"/>
              <a:t>Insert text here</a:t>
            </a:r>
          </a:p>
          <a:p>
            <a:pPr lvl="0"/>
            <a:r>
              <a:rPr lang="en-GB" dirty="0"/>
              <a:t>Insert text here</a:t>
            </a:r>
          </a:p>
          <a:p>
            <a:pPr lvl="0"/>
            <a:r>
              <a:rPr lang="en-GB" dirty="0"/>
              <a:t>Insert text here</a:t>
            </a:r>
          </a:p>
          <a:p>
            <a:pPr lvl="0"/>
            <a:r>
              <a:rPr lang="en-GB" dirty="0"/>
              <a:t>Insert text here</a:t>
            </a:r>
          </a:p>
          <a:p>
            <a:pPr lvl="0"/>
            <a:r>
              <a:rPr lang="en-GB" dirty="0"/>
              <a:t>Insert text here</a:t>
            </a:r>
          </a:p>
          <a:p>
            <a:pPr lvl="0"/>
            <a:r>
              <a:rPr lang="en-GB" dirty="0"/>
              <a:t>Insert text here</a:t>
            </a:r>
          </a:p>
          <a:p>
            <a:pPr lvl="0"/>
            <a:endParaRPr lang="en-GB" dirty="0"/>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71485" y="5214615"/>
            <a:ext cx="1403498" cy="135121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979243" y="343973"/>
            <a:ext cx="2759475" cy="788422"/>
          </a:xfrm>
          <a:prstGeom prst="rect">
            <a:avLst/>
          </a:prstGeom>
        </p:spPr>
      </p:pic>
    </p:spTree>
    <p:extLst>
      <p:ext uri="{BB962C8B-B14F-4D97-AF65-F5344CB8AC3E}">
        <p14:creationId xmlns:p14="http://schemas.microsoft.com/office/powerpoint/2010/main" val="132869161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14444078"/>
      </p:ext>
    </p:extLst>
  </p:cSld>
  <p:clrMap bg1="lt1" tx1="dk1" bg2="lt2" tx2="dk2" accent1="accent1" accent2="accent2" accent3="accent3" accent4="accent4" accent5="accent5" accent6="accent6" hlink="hlink" folHlink="folHlink"/>
  <p:sldLayoutIdLst>
    <p:sldLayoutId id="2147483655" r:id="rId1"/>
    <p:sldLayoutId id="2147483656"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chart" Target="../charts/chart12.xml"/></Relationships>
</file>

<file path=ppt/slides/_rels/slide11.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chart" Target="../charts/chart14.xml"/></Relationships>
</file>

<file path=ppt/slides/_rels/slide12.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chart" Target="../charts/chart16.xml"/></Relationships>
</file>

<file path=ppt/slides/_rels/slide13.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chart" Target="../charts/chart18.xml"/></Relationships>
</file>

<file path=ppt/slides/_rels/slide14.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chart" Target="../charts/char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chart" Target="../charts/chart8.xml"/></Relationships>
</file>

<file path=ppt/slides/_rels/slide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chart" Target="../charts/char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721726" y="1584664"/>
            <a:ext cx="10748548" cy="3489496"/>
          </a:xfrm>
        </p:spPr>
        <p:txBody>
          <a:bodyPr/>
          <a:lstStyle/>
          <a:p>
            <a:pPr algn="ctr"/>
            <a:r>
              <a:rPr lang="en-GB" sz="3600" b="1" dirty="0">
                <a:latin typeface="Arial" panose="020B0604020202020204" pitchFamily="34" charset="0"/>
                <a:cs typeface="Arial" panose="020B0604020202020204" pitchFamily="34" charset="0"/>
              </a:rPr>
              <a:t>Trust Board Performance Report</a:t>
            </a:r>
          </a:p>
          <a:p>
            <a:pPr algn="ctr"/>
            <a:r>
              <a:rPr lang="en-GB" sz="3600" b="1" dirty="0">
                <a:latin typeface="Arial" panose="020B0604020202020204" pitchFamily="34" charset="0"/>
                <a:cs typeface="Arial" panose="020B0604020202020204" pitchFamily="34" charset="0"/>
              </a:rPr>
              <a:t> </a:t>
            </a:r>
            <a:r>
              <a:rPr lang="en-GB" sz="3600" dirty="0"/>
              <a:t>May</a:t>
            </a:r>
            <a:r>
              <a:rPr lang="en-GB" sz="3600" b="1" dirty="0">
                <a:latin typeface="Arial" panose="020B0604020202020204" pitchFamily="34" charset="0"/>
                <a:cs typeface="Arial" panose="020B0604020202020204" pitchFamily="34" charset="0"/>
              </a:rPr>
              <a:t> 2025</a:t>
            </a:r>
          </a:p>
          <a:p>
            <a:endParaRPr lang="en-GB" sz="2800" b="1" dirty="0">
              <a:latin typeface="Arial" panose="020B0604020202020204" pitchFamily="34" charset="0"/>
              <a:cs typeface="Arial" panose="020B0604020202020204" pitchFamily="34" charset="0"/>
            </a:endParaRPr>
          </a:p>
          <a:p>
            <a:pPr algn="ctr"/>
            <a:endParaRPr lang="en-GB" sz="2400" dirty="0"/>
          </a:p>
          <a:p>
            <a:pPr algn="ctr"/>
            <a:r>
              <a:rPr lang="en-GB" sz="2400" dirty="0">
                <a:latin typeface="Arial" panose="020B0604020202020204" pitchFamily="34" charset="0"/>
                <a:cs typeface="Arial" panose="020B0604020202020204" pitchFamily="34" charset="0"/>
              </a:rPr>
              <a:t>Prepared and issued by</a:t>
            </a:r>
          </a:p>
          <a:p>
            <a:pPr algn="ctr"/>
            <a:r>
              <a:rPr lang="en-GB" sz="2400" dirty="0">
                <a:latin typeface="Arial" panose="020B0604020202020204" pitchFamily="34" charset="0"/>
                <a:cs typeface="Arial" panose="020B0604020202020204" pitchFamily="34" charset="0"/>
              </a:rPr>
              <a:t>Strategic Planning, Performance &amp; ICT </a:t>
            </a:r>
          </a:p>
          <a:p>
            <a:pPr algn="ctr"/>
            <a:r>
              <a:rPr lang="en-GB" sz="2400" dirty="0">
                <a:latin typeface="Arial" panose="020B0604020202020204" pitchFamily="34" charset="0"/>
                <a:cs typeface="Arial" panose="020B0604020202020204" pitchFamily="34" charset="0"/>
              </a:rPr>
              <a:t>19 </a:t>
            </a:r>
            <a:r>
              <a:rPr lang="en-GB" sz="2400" dirty="0"/>
              <a:t>June</a:t>
            </a:r>
            <a:r>
              <a:rPr lang="en-GB" sz="2400" dirty="0">
                <a:latin typeface="Arial" panose="020B0604020202020204" pitchFamily="34" charset="0"/>
                <a:cs typeface="Arial" panose="020B0604020202020204" pitchFamily="34" charset="0"/>
              </a:rPr>
              <a:t> 2025</a:t>
            </a:r>
          </a:p>
          <a:p>
            <a:endParaRPr lang="en-GB" dirty="0"/>
          </a:p>
        </p:txBody>
      </p:sp>
    </p:spTree>
    <p:extLst>
      <p:ext uri="{BB962C8B-B14F-4D97-AF65-F5344CB8AC3E}">
        <p14:creationId xmlns:p14="http://schemas.microsoft.com/office/powerpoint/2010/main" val="23119651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1898" y="5088716"/>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2025 – 8307 Attendances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891430"/>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Emergency Care Waits – EPIC (692848)</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ED Attendances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34082" y="5047601"/>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2025 – 4509 Attendances</a:t>
            </a:r>
          </a:p>
        </p:txBody>
      </p:sp>
      <p:graphicFrame>
        <p:nvGraphicFramePr>
          <p:cNvPr id="11" name="Chart 10">
            <a:extLst>
              <a:ext uri="{FF2B5EF4-FFF2-40B4-BE49-F238E27FC236}">
                <a16:creationId xmlns:a16="http://schemas.microsoft.com/office/drawing/2014/main" id="{2001C84F-146E-4955-9066-423F1A581DD3}"/>
              </a:ext>
            </a:extLst>
          </p:cNvPr>
          <p:cNvGraphicFramePr>
            <a:graphicFrameLocks/>
          </p:cNvGraphicFramePr>
          <p:nvPr>
            <p:extLst>
              <p:ext uri="{D42A27DB-BD31-4B8C-83A1-F6EECF244321}">
                <p14:modId xmlns:p14="http://schemas.microsoft.com/office/powerpoint/2010/main" val="2135531025"/>
              </p:ext>
            </p:extLst>
          </p:nvPr>
        </p:nvGraphicFramePr>
        <p:xfrm>
          <a:off x="731898" y="2311040"/>
          <a:ext cx="4411395" cy="268065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65321F51-63B2-49A6-82EC-CF41CBC7B33F}"/>
              </a:ext>
            </a:extLst>
          </p:cNvPr>
          <p:cNvGraphicFramePr>
            <a:graphicFrameLocks/>
          </p:cNvGraphicFramePr>
          <p:nvPr>
            <p:extLst>
              <p:ext uri="{D42A27DB-BD31-4B8C-83A1-F6EECF244321}">
                <p14:modId xmlns:p14="http://schemas.microsoft.com/office/powerpoint/2010/main" val="2090930680"/>
              </p:ext>
            </p:extLst>
          </p:nvPr>
        </p:nvGraphicFramePr>
        <p:xfrm>
          <a:off x="6751697" y="2289425"/>
          <a:ext cx="4411395" cy="268065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720952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38337" y="5088716"/>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2025 – 1473 Attendances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809949"/>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Emergency Care Waits – EPIC (692848)</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Over - 75 ED Attendances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12173" y="50523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2025 – 770 Attendances</a:t>
            </a:r>
          </a:p>
        </p:txBody>
      </p:sp>
      <p:graphicFrame>
        <p:nvGraphicFramePr>
          <p:cNvPr id="3" name="Chart 2">
            <a:extLst>
              <a:ext uri="{FF2B5EF4-FFF2-40B4-BE49-F238E27FC236}">
                <a16:creationId xmlns:a16="http://schemas.microsoft.com/office/drawing/2014/main" id="{D051D2F3-FD0B-434A-8CBC-F8B2360901AB}"/>
              </a:ext>
            </a:extLst>
          </p:cNvPr>
          <p:cNvGraphicFramePr>
            <a:graphicFrameLocks/>
          </p:cNvGraphicFramePr>
          <p:nvPr>
            <p:extLst>
              <p:ext uri="{D42A27DB-BD31-4B8C-83A1-F6EECF244321}">
                <p14:modId xmlns:p14="http://schemas.microsoft.com/office/powerpoint/2010/main" val="1112271156"/>
              </p:ext>
            </p:extLst>
          </p:nvPr>
        </p:nvGraphicFramePr>
        <p:xfrm>
          <a:off x="671513" y="2295103"/>
          <a:ext cx="4389692" cy="268452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BF113C24-0807-4E3F-8E84-31439674161C}"/>
              </a:ext>
            </a:extLst>
          </p:cNvPr>
          <p:cNvGraphicFramePr>
            <a:graphicFrameLocks/>
          </p:cNvGraphicFramePr>
          <p:nvPr>
            <p:extLst>
              <p:ext uri="{D42A27DB-BD31-4B8C-83A1-F6EECF244321}">
                <p14:modId xmlns:p14="http://schemas.microsoft.com/office/powerpoint/2010/main" val="3652869535"/>
              </p:ext>
            </p:extLst>
          </p:nvPr>
        </p:nvGraphicFramePr>
        <p:xfrm>
          <a:off x="6712173" y="2305468"/>
          <a:ext cx="4389692" cy="267416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806700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2025 – 32.7% within 4 hours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65011"/>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Emergency Care Waits – EPIC (692848)</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ED 4-hour performance</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12173" y="4976283"/>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2025 – 44.9% within 4 hours</a:t>
            </a:r>
          </a:p>
        </p:txBody>
      </p:sp>
      <p:graphicFrame>
        <p:nvGraphicFramePr>
          <p:cNvPr id="3" name="Chart 2">
            <a:extLst>
              <a:ext uri="{FF2B5EF4-FFF2-40B4-BE49-F238E27FC236}">
                <a16:creationId xmlns:a16="http://schemas.microsoft.com/office/drawing/2014/main" id="{44351B62-A534-4730-A3DB-9B4605D4DE12}"/>
              </a:ext>
            </a:extLst>
          </p:cNvPr>
          <p:cNvGraphicFramePr>
            <a:graphicFrameLocks/>
          </p:cNvGraphicFramePr>
          <p:nvPr>
            <p:extLst>
              <p:ext uri="{D42A27DB-BD31-4B8C-83A1-F6EECF244321}">
                <p14:modId xmlns:p14="http://schemas.microsoft.com/office/powerpoint/2010/main" val="22365846"/>
              </p:ext>
            </p:extLst>
          </p:nvPr>
        </p:nvGraphicFramePr>
        <p:xfrm>
          <a:off x="737653" y="2309032"/>
          <a:ext cx="4391923" cy="263316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96A1F22E-1B16-4282-9776-8DC6EF234A7D}"/>
              </a:ext>
            </a:extLst>
          </p:cNvPr>
          <p:cNvGraphicFramePr>
            <a:graphicFrameLocks/>
          </p:cNvGraphicFramePr>
          <p:nvPr>
            <p:extLst>
              <p:ext uri="{D42A27DB-BD31-4B8C-83A1-F6EECF244321}">
                <p14:modId xmlns:p14="http://schemas.microsoft.com/office/powerpoint/2010/main" val="560410123"/>
              </p:ext>
            </p:extLst>
          </p:nvPr>
        </p:nvGraphicFramePr>
        <p:xfrm>
          <a:off x="6751697" y="2290966"/>
          <a:ext cx="4386608" cy="26366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8761474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2025 – 1439 over 12 hours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00484"/>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Emergency Care Waits – EPIC (692848)</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ED 12-hour performance</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30279" y="5015841"/>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2025 – 672 over 12 hours</a:t>
            </a:r>
          </a:p>
        </p:txBody>
      </p:sp>
      <p:graphicFrame>
        <p:nvGraphicFramePr>
          <p:cNvPr id="11" name="Chart 10">
            <a:extLst>
              <a:ext uri="{FF2B5EF4-FFF2-40B4-BE49-F238E27FC236}">
                <a16:creationId xmlns:a16="http://schemas.microsoft.com/office/drawing/2014/main" id="{4B81655B-EF7B-45E6-AC76-BFAF60F4B0F3}"/>
              </a:ext>
            </a:extLst>
          </p:cNvPr>
          <p:cNvGraphicFramePr>
            <a:graphicFrameLocks/>
          </p:cNvGraphicFramePr>
          <p:nvPr>
            <p:extLst>
              <p:ext uri="{D42A27DB-BD31-4B8C-83A1-F6EECF244321}">
                <p14:modId xmlns:p14="http://schemas.microsoft.com/office/powerpoint/2010/main" val="2017291301"/>
              </p:ext>
            </p:extLst>
          </p:nvPr>
        </p:nvGraphicFramePr>
        <p:xfrm>
          <a:off x="671513" y="2325210"/>
          <a:ext cx="4391923" cy="265171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DC7FD7DF-38FE-4CBA-BEF6-6DA33E5C6FED}"/>
              </a:ext>
            </a:extLst>
          </p:cNvPr>
          <p:cNvGraphicFramePr>
            <a:graphicFrameLocks/>
          </p:cNvGraphicFramePr>
          <p:nvPr>
            <p:extLst>
              <p:ext uri="{D42A27DB-BD31-4B8C-83A1-F6EECF244321}">
                <p14:modId xmlns:p14="http://schemas.microsoft.com/office/powerpoint/2010/main" val="1175308086"/>
              </p:ext>
            </p:extLst>
          </p:nvPr>
        </p:nvGraphicFramePr>
        <p:xfrm>
          <a:off x="6730279" y="2267491"/>
          <a:ext cx="4391923" cy="265171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2468850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2025 – 13% against target of 16%</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Manual Return</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Stroke - Thrombolysis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30279" y="4979629"/>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2025 – 28% against target of 16%</a:t>
            </a:r>
          </a:p>
        </p:txBody>
      </p:sp>
      <p:graphicFrame>
        <p:nvGraphicFramePr>
          <p:cNvPr id="11" name="Chart 10">
            <a:extLst>
              <a:ext uri="{FF2B5EF4-FFF2-40B4-BE49-F238E27FC236}">
                <a16:creationId xmlns:a16="http://schemas.microsoft.com/office/drawing/2014/main" id="{00000000-0008-0000-2D00-000002000000}"/>
              </a:ext>
            </a:extLst>
          </p:cNvPr>
          <p:cNvGraphicFramePr>
            <a:graphicFrameLocks/>
          </p:cNvGraphicFramePr>
          <p:nvPr>
            <p:extLst>
              <p:ext uri="{D42A27DB-BD31-4B8C-83A1-F6EECF244321}">
                <p14:modId xmlns:p14="http://schemas.microsoft.com/office/powerpoint/2010/main" val="2991510610"/>
              </p:ext>
            </p:extLst>
          </p:nvPr>
        </p:nvGraphicFramePr>
        <p:xfrm>
          <a:off x="731898" y="2303456"/>
          <a:ext cx="4391923" cy="265171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00000000-0008-0000-2D00-000003000000}"/>
              </a:ext>
            </a:extLst>
          </p:cNvPr>
          <p:cNvGraphicFramePr>
            <a:graphicFrameLocks/>
          </p:cNvGraphicFramePr>
          <p:nvPr>
            <p:extLst>
              <p:ext uri="{D42A27DB-BD31-4B8C-83A1-F6EECF244321}">
                <p14:modId xmlns:p14="http://schemas.microsoft.com/office/powerpoint/2010/main" val="3603586891"/>
              </p:ext>
            </p:extLst>
          </p:nvPr>
        </p:nvGraphicFramePr>
        <p:xfrm>
          <a:off x="6755716" y="2303456"/>
          <a:ext cx="4391923" cy="265171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8954739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p:txBody>
          <a:bodyPr/>
          <a:lstStyle/>
          <a:p>
            <a:r>
              <a:rPr lang="en-GB" dirty="0"/>
              <a:t>Contents</a:t>
            </a:r>
          </a:p>
        </p:txBody>
      </p:sp>
      <p:graphicFrame>
        <p:nvGraphicFramePr>
          <p:cNvPr id="7" name="Table 6">
            <a:extLst>
              <a:ext uri="{FF2B5EF4-FFF2-40B4-BE49-F238E27FC236}">
                <a16:creationId xmlns:a16="http://schemas.microsoft.com/office/drawing/2014/main" id="{04A821EC-CA58-1373-EDD4-322C022C3894}"/>
              </a:ext>
            </a:extLst>
          </p:cNvPr>
          <p:cNvGraphicFramePr>
            <a:graphicFrameLocks noGrp="1"/>
          </p:cNvGraphicFramePr>
          <p:nvPr>
            <p:extLst>
              <p:ext uri="{D42A27DB-BD31-4B8C-83A1-F6EECF244321}">
                <p14:modId xmlns:p14="http://schemas.microsoft.com/office/powerpoint/2010/main" val="3306599884"/>
              </p:ext>
            </p:extLst>
          </p:nvPr>
        </p:nvGraphicFramePr>
        <p:xfrm>
          <a:off x="752994" y="2324100"/>
          <a:ext cx="8128000" cy="2209800"/>
        </p:xfrm>
        <a:graphic>
          <a:graphicData uri="http://schemas.openxmlformats.org/drawingml/2006/table">
            <a:tbl>
              <a:tblPr firstRow="1" bandRow="1">
                <a:tableStyleId>{5C22544A-7EE6-4342-B048-85BDC9FD1C3A}</a:tableStyleId>
              </a:tblPr>
              <a:tblGrid>
                <a:gridCol w="5303774">
                  <a:extLst>
                    <a:ext uri="{9D8B030D-6E8A-4147-A177-3AD203B41FA5}">
                      <a16:colId xmlns:a16="http://schemas.microsoft.com/office/drawing/2014/main" val="1660878418"/>
                    </a:ext>
                  </a:extLst>
                </a:gridCol>
                <a:gridCol w="2824226">
                  <a:extLst>
                    <a:ext uri="{9D8B030D-6E8A-4147-A177-3AD203B41FA5}">
                      <a16:colId xmlns:a16="http://schemas.microsoft.com/office/drawing/2014/main" val="2741459124"/>
                    </a:ext>
                  </a:extLst>
                </a:gridCol>
              </a:tblGrid>
              <a:tr h="370840">
                <a:tc>
                  <a:txBody>
                    <a:bodyPr/>
                    <a:lstStyle/>
                    <a:p>
                      <a:r>
                        <a:rPr lang="en-GB" dirty="0">
                          <a:solidFill>
                            <a:schemeClr val="tx1"/>
                          </a:solidFill>
                        </a:rPr>
                        <a:t>Name</a:t>
                      </a:r>
                    </a:p>
                  </a:txBody>
                  <a:tcPr>
                    <a:noFill/>
                  </a:tcPr>
                </a:tc>
                <a:tc>
                  <a:txBody>
                    <a:bodyPr/>
                    <a:lstStyle/>
                    <a:p>
                      <a:r>
                        <a:rPr lang="en-GB" dirty="0">
                          <a:solidFill>
                            <a:schemeClr val="tx1"/>
                          </a:solidFill>
                        </a:rPr>
                        <a:t>Page Number (s)</a:t>
                      </a:r>
                    </a:p>
                  </a:txBody>
                  <a:tcPr>
                    <a:noFill/>
                  </a:tcPr>
                </a:tc>
                <a:extLst>
                  <a:ext uri="{0D108BD9-81ED-4DB2-BD59-A6C34878D82A}">
                    <a16:rowId xmlns:a16="http://schemas.microsoft.com/office/drawing/2014/main" val="2608089448"/>
                  </a:ext>
                </a:extLst>
              </a:tr>
              <a:tr h="370840">
                <a:tc>
                  <a:txBody>
                    <a:bodyPr/>
                    <a:lstStyle/>
                    <a:p>
                      <a:r>
                        <a:rPr lang="en-GB" dirty="0"/>
                        <a:t>Introduction</a:t>
                      </a:r>
                    </a:p>
                  </a:txBody>
                  <a:tcPr>
                    <a:noFill/>
                  </a:tcPr>
                </a:tc>
                <a:tc>
                  <a:txBody>
                    <a:bodyPr/>
                    <a:lstStyle/>
                    <a:p>
                      <a:r>
                        <a:rPr lang="en-GB" dirty="0"/>
                        <a:t>3</a:t>
                      </a:r>
                    </a:p>
                  </a:txBody>
                  <a:tcPr>
                    <a:noFill/>
                  </a:tcPr>
                </a:tc>
                <a:extLst>
                  <a:ext uri="{0D108BD9-81ED-4DB2-BD59-A6C34878D82A}">
                    <a16:rowId xmlns:a16="http://schemas.microsoft.com/office/drawing/2014/main" val="1481344297"/>
                  </a:ext>
                </a:extLst>
              </a:tr>
              <a:tr h="370840">
                <a:tc>
                  <a:txBody>
                    <a:bodyPr/>
                    <a:lstStyle/>
                    <a:p>
                      <a:r>
                        <a:rPr lang="en-GB" dirty="0"/>
                        <a:t>Cancer Care</a:t>
                      </a:r>
                    </a:p>
                  </a:txBody>
                  <a:tcPr>
                    <a:noFill/>
                  </a:tcPr>
                </a:tc>
                <a:tc>
                  <a:txBody>
                    <a:bodyPr/>
                    <a:lstStyle/>
                    <a:p>
                      <a:r>
                        <a:rPr lang="en-GB" dirty="0"/>
                        <a:t>4-6</a:t>
                      </a:r>
                    </a:p>
                  </a:txBody>
                  <a:tcPr>
                    <a:noFill/>
                  </a:tcPr>
                </a:tc>
                <a:extLst>
                  <a:ext uri="{0D108BD9-81ED-4DB2-BD59-A6C34878D82A}">
                    <a16:rowId xmlns:a16="http://schemas.microsoft.com/office/drawing/2014/main" val="2721504497"/>
                  </a:ext>
                </a:extLst>
              </a:tr>
              <a:tr h="363746">
                <a:tc>
                  <a:txBody>
                    <a:bodyPr/>
                    <a:lstStyle/>
                    <a:p>
                      <a:r>
                        <a:rPr lang="en-GB" dirty="0"/>
                        <a:t>Unscheduled Care – Ambulance Arrivals &amp; Turnaround</a:t>
                      </a:r>
                    </a:p>
                  </a:txBody>
                  <a:tcPr>
                    <a:noFill/>
                  </a:tcPr>
                </a:tc>
                <a:tc>
                  <a:txBody>
                    <a:bodyPr/>
                    <a:lstStyle/>
                    <a:p>
                      <a:r>
                        <a:rPr lang="en-GB" dirty="0"/>
                        <a:t>7-9</a:t>
                      </a:r>
                    </a:p>
                  </a:txBody>
                  <a:tcPr>
                    <a:noFill/>
                  </a:tcPr>
                </a:tc>
                <a:extLst>
                  <a:ext uri="{0D108BD9-81ED-4DB2-BD59-A6C34878D82A}">
                    <a16:rowId xmlns:a16="http://schemas.microsoft.com/office/drawing/2014/main" val="905307711"/>
                  </a:ext>
                </a:extLst>
              </a:tr>
              <a:tr h="185420">
                <a:tc>
                  <a:txBody>
                    <a:bodyPr/>
                    <a:lstStyle/>
                    <a:p>
                      <a:r>
                        <a:rPr lang="en-GB" dirty="0"/>
                        <a:t>Unscheduled Care – Emergency Care</a:t>
                      </a:r>
                    </a:p>
                  </a:txBody>
                  <a:tcPr>
                    <a:noFill/>
                  </a:tcPr>
                </a:tc>
                <a:tc>
                  <a:txBody>
                    <a:bodyPr/>
                    <a:lstStyle/>
                    <a:p>
                      <a:r>
                        <a:rPr lang="en-GB" dirty="0"/>
                        <a:t>10-13</a:t>
                      </a:r>
                    </a:p>
                  </a:txBody>
                  <a:tcPr>
                    <a:noFill/>
                  </a:tcPr>
                </a:tc>
                <a:extLst>
                  <a:ext uri="{0D108BD9-81ED-4DB2-BD59-A6C34878D82A}">
                    <a16:rowId xmlns:a16="http://schemas.microsoft.com/office/drawing/2014/main" val="2919619947"/>
                  </a:ext>
                </a:extLst>
              </a:tr>
              <a:tr h="185420">
                <a:tc>
                  <a:txBody>
                    <a:bodyPr/>
                    <a:lstStyle/>
                    <a:p>
                      <a:r>
                        <a:rPr lang="en-GB" dirty="0"/>
                        <a:t>Unscheduled Care – Stroke Thrombolysis</a:t>
                      </a:r>
                    </a:p>
                  </a:txBody>
                  <a:tcPr>
                    <a:noFill/>
                  </a:tcPr>
                </a:tc>
                <a:tc>
                  <a:txBody>
                    <a:bodyPr/>
                    <a:lstStyle/>
                    <a:p>
                      <a:r>
                        <a:rPr lang="en-GB" dirty="0"/>
                        <a:t>14</a:t>
                      </a:r>
                    </a:p>
                  </a:txBody>
                  <a:tcPr>
                    <a:noFill/>
                  </a:tcPr>
                </a:tc>
                <a:extLst>
                  <a:ext uri="{0D108BD9-81ED-4DB2-BD59-A6C34878D82A}">
                    <a16:rowId xmlns:a16="http://schemas.microsoft.com/office/drawing/2014/main" val="1511744999"/>
                  </a:ext>
                </a:extLst>
              </a:tr>
            </a:tbl>
          </a:graphicData>
        </a:graphic>
      </p:graphicFrame>
    </p:spTree>
    <p:extLst>
      <p:ext uri="{BB962C8B-B14F-4D97-AF65-F5344CB8AC3E}">
        <p14:creationId xmlns:p14="http://schemas.microsoft.com/office/powerpoint/2010/main" val="22511887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p:txBody>
          <a:bodyPr/>
          <a:lstStyle/>
          <a:p>
            <a:r>
              <a:rPr lang="en-GB" dirty="0"/>
              <a:t>Introduction</a:t>
            </a:r>
          </a:p>
        </p:txBody>
      </p:sp>
      <p:sp>
        <p:nvSpPr>
          <p:cNvPr id="3" name="Text Placeholder 2"/>
          <p:cNvSpPr>
            <a:spLocks noGrp="1"/>
          </p:cNvSpPr>
          <p:nvPr>
            <p:ph type="body" sz="quarter" idx="13"/>
          </p:nvPr>
        </p:nvSpPr>
        <p:spPr/>
        <p:txBody>
          <a:bodyPr/>
          <a:lstStyle/>
          <a:p>
            <a:pPr marL="0" indent="0">
              <a:buNone/>
            </a:pPr>
            <a:endParaRPr lang="en-GB" dirty="0"/>
          </a:p>
          <a:p>
            <a:pPr marL="0" indent="0">
              <a:buNone/>
            </a:pPr>
            <a:endParaRPr lang="en-GB" dirty="0"/>
          </a:p>
          <a:p>
            <a:pPr marL="0" indent="0">
              <a:buNone/>
            </a:pPr>
            <a:endParaRPr lang="en-GB" dirty="0"/>
          </a:p>
        </p:txBody>
      </p:sp>
      <p:sp>
        <p:nvSpPr>
          <p:cNvPr id="4" name="Text Placeholder 2">
            <a:extLst>
              <a:ext uri="{FF2B5EF4-FFF2-40B4-BE49-F238E27FC236}">
                <a16:creationId xmlns:a16="http://schemas.microsoft.com/office/drawing/2014/main" id="{4297EE2E-B971-541B-3D38-11212EFB6CBD}"/>
              </a:ext>
            </a:extLst>
          </p:cNvPr>
          <p:cNvSpPr txBox="1">
            <a:spLocks/>
          </p:cNvSpPr>
          <p:nvPr/>
        </p:nvSpPr>
        <p:spPr>
          <a:xfrm>
            <a:off x="823913" y="2330058"/>
            <a:ext cx="10748962" cy="4043755"/>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t>The transition to encompass has meant that every Performance metric has had to be validated in detail as well as working with epic/encompass on build issues which continue to be an issue for a range of Reports. As metrics are signed off as ‘high confidence’ they will be included in the Trust Board report.</a:t>
            </a:r>
          </a:p>
          <a:p>
            <a:r>
              <a:rPr lang="en-GB" sz="1600" dirty="0"/>
              <a:t>The Director of SPPICT is working with Performance team and Directors to review legacy metrics which come from other systems to reshape the Trust Board report.</a:t>
            </a:r>
          </a:p>
          <a:p>
            <a:r>
              <a:rPr lang="en-GB" sz="1600" dirty="0"/>
              <a:t>The Trust is now transitioning from monitoring performance against the Service Delivery Plan which measured rebuild following Covid, to new System Oversight Measures (SOMs). The first of these are due for publication at end of Quarter 1 as encompass reports are validated.</a:t>
            </a:r>
          </a:p>
          <a:p>
            <a:r>
              <a:rPr lang="en-GB" sz="1600" dirty="0"/>
              <a:t>This month’s report includes Unscheduled and Cancer metrics</a:t>
            </a:r>
          </a:p>
          <a:p>
            <a:pPr marL="0" indent="0">
              <a:buFont typeface="Arial" panose="020B0604020202020204" pitchFamily="34" charset="0"/>
              <a:buNone/>
            </a:pPr>
            <a:r>
              <a:rPr lang="en-GB" dirty="0"/>
              <a:t> </a:t>
            </a:r>
          </a:p>
          <a:p>
            <a:pPr marL="0" indent="0">
              <a:buFont typeface="Arial" panose="020B0604020202020204" pitchFamily="34" charset="0"/>
              <a:buNone/>
            </a:pPr>
            <a:r>
              <a:rPr lang="en-GB" dirty="0"/>
              <a:t> </a:t>
            </a:r>
          </a:p>
          <a:p>
            <a:pPr marL="0" indent="0">
              <a:buFont typeface="Arial" panose="020B0604020202020204" pitchFamily="34" charset="0"/>
              <a:buNone/>
            </a:pPr>
            <a:endParaRPr lang="en-GB" dirty="0"/>
          </a:p>
          <a:p>
            <a:pPr marL="0" indent="0">
              <a:buFont typeface="Arial" panose="020B0604020202020204" pitchFamily="34" charset="0"/>
              <a:buNone/>
            </a:pPr>
            <a:endParaRPr lang="en-GB" dirty="0"/>
          </a:p>
        </p:txBody>
      </p:sp>
    </p:spTree>
    <p:extLst>
      <p:ext uri="{BB962C8B-B14F-4D97-AF65-F5344CB8AC3E}">
        <p14:creationId xmlns:p14="http://schemas.microsoft.com/office/powerpoint/2010/main" val="2361797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p:txBody>
          <a:bodyPr/>
          <a:lstStyle/>
          <a:p>
            <a:r>
              <a:rPr lang="en-GB" dirty="0"/>
              <a:t>Cancer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14 Day Breast Target</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1512" y="2497145"/>
            <a:ext cx="6994005"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b="0" dirty="0"/>
              <a:t>Breast Cancer referrals have moved to a regional waiting list from the 8</a:t>
            </a:r>
            <a:r>
              <a:rPr lang="en-GB" sz="1200" b="0" baseline="30000" dirty="0"/>
              <a:t>th</a:t>
            </a:r>
            <a:r>
              <a:rPr lang="en-GB" sz="1200" b="0" dirty="0"/>
              <a:t> May 2025.  Future performance reports will include regional 14 Day Breast performance and waits, starting with June data</a:t>
            </a:r>
          </a:p>
        </p:txBody>
      </p:sp>
      <p:sp>
        <p:nvSpPr>
          <p:cNvPr id="3" name="Text Placeholder 1">
            <a:extLst>
              <a:ext uri="{FF2B5EF4-FFF2-40B4-BE49-F238E27FC236}">
                <a16:creationId xmlns:a16="http://schemas.microsoft.com/office/drawing/2014/main" id="{6FFD6F37-42A9-FDE9-26D3-94CED8E6DEB1}"/>
              </a:ext>
            </a:extLst>
          </p:cNvPr>
          <p:cNvSpPr txBox="1">
            <a:spLocks/>
          </p:cNvSpPr>
          <p:nvPr/>
        </p:nvSpPr>
        <p:spPr>
          <a:xfrm>
            <a:off x="6751696" y="2529292"/>
            <a:ext cx="4119023" cy="14995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200" dirty="0"/>
          </a:p>
        </p:txBody>
      </p:sp>
    </p:spTree>
    <p:extLst>
      <p:ext uri="{BB962C8B-B14F-4D97-AF65-F5344CB8AC3E}">
        <p14:creationId xmlns:p14="http://schemas.microsoft.com/office/powerpoint/2010/main" val="2470046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p:txBody>
          <a:bodyPr/>
          <a:lstStyle/>
          <a:p>
            <a:r>
              <a:rPr lang="en-GB" dirty="0"/>
              <a:t>Cancer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31 Day Target</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31 Day Target</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400" dirty="0"/>
          </a:p>
        </p:txBody>
      </p:sp>
      <p:sp>
        <p:nvSpPr>
          <p:cNvPr id="9" name="Text Placeholder 1">
            <a:extLst>
              <a:ext uri="{FF2B5EF4-FFF2-40B4-BE49-F238E27FC236}">
                <a16:creationId xmlns:a16="http://schemas.microsoft.com/office/drawing/2014/main" id="{3CCF3BFD-03D5-DEE1-CEED-C25DA9D3BC0E}"/>
              </a:ext>
            </a:extLst>
          </p:cNvPr>
          <p:cNvSpPr txBox="1">
            <a:spLocks/>
          </p:cNvSpPr>
          <p:nvPr/>
        </p:nvSpPr>
        <p:spPr>
          <a:xfrm>
            <a:off x="833308" y="5070659"/>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2025 – 91.7% &lt; 31 Days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809949"/>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Cancer Pathway Management Dashboard – EPIC (101727)</a:t>
            </a:r>
          </a:p>
        </p:txBody>
      </p:sp>
      <p:graphicFrame>
        <p:nvGraphicFramePr>
          <p:cNvPr id="4" name="Chart 3">
            <a:extLst>
              <a:ext uri="{FF2B5EF4-FFF2-40B4-BE49-F238E27FC236}">
                <a16:creationId xmlns:a16="http://schemas.microsoft.com/office/drawing/2014/main" id="{00000000-0008-0000-1400-000002000000}"/>
              </a:ext>
            </a:extLst>
          </p:cNvPr>
          <p:cNvGraphicFramePr>
            <a:graphicFrameLocks/>
          </p:cNvGraphicFramePr>
          <p:nvPr>
            <p:extLst>
              <p:ext uri="{D42A27DB-BD31-4B8C-83A1-F6EECF244321}">
                <p14:modId xmlns:p14="http://schemas.microsoft.com/office/powerpoint/2010/main" val="2407535540"/>
              </p:ext>
            </p:extLst>
          </p:nvPr>
        </p:nvGraphicFramePr>
        <p:xfrm>
          <a:off x="671512" y="2297563"/>
          <a:ext cx="4552337" cy="277309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E232F111-EA91-41BB-A5E6-7BC2F1DBF8A6}"/>
              </a:ext>
            </a:extLst>
          </p:cNvPr>
          <p:cNvGraphicFramePr>
            <a:graphicFrameLocks/>
          </p:cNvGraphicFramePr>
          <p:nvPr>
            <p:extLst>
              <p:ext uri="{D42A27DB-BD31-4B8C-83A1-F6EECF244321}">
                <p14:modId xmlns:p14="http://schemas.microsoft.com/office/powerpoint/2010/main" val="3286017271"/>
              </p:ext>
            </p:extLst>
          </p:nvPr>
        </p:nvGraphicFramePr>
        <p:xfrm>
          <a:off x="6751697" y="2297563"/>
          <a:ext cx="4858019" cy="290245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9806231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60043"/>
            <a:ext cx="10748548" cy="558538"/>
          </a:xfrm>
        </p:spPr>
        <p:txBody>
          <a:bodyPr/>
          <a:lstStyle/>
          <a:p>
            <a:r>
              <a:rPr lang="en-GB" dirty="0"/>
              <a:t>Cancer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8830" y="1590481"/>
            <a:ext cx="4119023" cy="385214"/>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62 Day Target</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518435"/>
            <a:ext cx="4119023" cy="37369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62 – Day by Tumour Site</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8830" y="4874111"/>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2025 – 35.3% &lt; 62 Days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809949"/>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Cancer Pathway Management Dashboard – EPIC (101727)</a:t>
            </a:r>
          </a:p>
        </p:txBody>
      </p:sp>
      <p:graphicFrame>
        <p:nvGraphicFramePr>
          <p:cNvPr id="4" name="Chart 3">
            <a:extLst>
              <a:ext uri="{FF2B5EF4-FFF2-40B4-BE49-F238E27FC236}">
                <a16:creationId xmlns:a16="http://schemas.microsoft.com/office/drawing/2014/main" id="{77A168F1-D513-0ED8-93A4-AA931ACCBB5A}"/>
              </a:ext>
            </a:extLst>
          </p:cNvPr>
          <p:cNvGraphicFramePr>
            <a:graphicFrameLocks/>
          </p:cNvGraphicFramePr>
          <p:nvPr>
            <p:extLst>
              <p:ext uri="{D42A27DB-BD31-4B8C-83A1-F6EECF244321}">
                <p14:modId xmlns:p14="http://schemas.microsoft.com/office/powerpoint/2010/main" val="1584553963"/>
              </p:ext>
            </p:extLst>
          </p:nvPr>
        </p:nvGraphicFramePr>
        <p:xfrm>
          <a:off x="6681457" y="1887943"/>
          <a:ext cx="4928259" cy="334733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00000000-0008-0000-1600-000002000000}"/>
              </a:ext>
            </a:extLst>
          </p:cNvPr>
          <p:cNvGraphicFramePr>
            <a:graphicFrameLocks/>
          </p:cNvGraphicFramePr>
          <p:nvPr>
            <p:extLst>
              <p:ext uri="{D42A27DB-BD31-4B8C-83A1-F6EECF244321}">
                <p14:modId xmlns:p14="http://schemas.microsoft.com/office/powerpoint/2010/main" val="581729119"/>
              </p:ext>
            </p:extLst>
          </p:nvPr>
        </p:nvGraphicFramePr>
        <p:xfrm>
          <a:off x="731898" y="1968687"/>
          <a:ext cx="4628767" cy="282597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52862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082516"/>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2025 – 1603 Ambulance Arrivals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809949"/>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Northern Ireland Ambulance Service (NIAS)</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4119023"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Ambulance Arrivals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66491" y="4979629"/>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2025 – 591 Ambulance Arrivals</a:t>
            </a:r>
          </a:p>
        </p:txBody>
      </p:sp>
      <p:graphicFrame>
        <p:nvGraphicFramePr>
          <p:cNvPr id="3" name="Chart 2">
            <a:extLst>
              <a:ext uri="{FF2B5EF4-FFF2-40B4-BE49-F238E27FC236}">
                <a16:creationId xmlns:a16="http://schemas.microsoft.com/office/drawing/2014/main" id="{00000000-0008-0000-1C00-000002000000}"/>
              </a:ext>
            </a:extLst>
          </p:cNvPr>
          <p:cNvGraphicFramePr>
            <a:graphicFrameLocks/>
          </p:cNvGraphicFramePr>
          <p:nvPr>
            <p:extLst>
              <p:ext uri="{D42A27DB-BD31-4B8C-83A1-F6EECF244321}">
                <p14:modId xmlns:p14="http://schemas.microsoft.com/office/powerpoint/2010/main" val="1506985323"/>
              </p:ext>
            </p:extLst>
          </p:nvPr>
        </p:nvGraphicFramePr>
        <p:xfrm>
          <a:off x="731898" y="2279039"/>
          <a:ext cx="4571999" cy="263316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00000000-0008-0000-1C00-000003000000}"/>
              </a:ext>
            </a:extLst>
          </p:cNvPr>
          <p:cNvGraphicFramePr>
            <a:graphicFrameLocks/>
          </p:cNvGraphicFramePr>
          <p:nvPr>
            <p:extLst>
              <p:ext uri="{D42A27DB-BD31-4B8C-83A1-F6EECF244321}">
                <p14:modId xmlns:p14="http://schemas.microsoft.com/office/powerpoint/2010/main" val="1022620265"/>
              </p:ext>
            </p:extLst>
          </p:nvPr>
        </p:nvGraphicFramePr>
        <p:xfrm>
          <a:off x="6788706" y="2279039"/>
          <a:ext cx="4571999" cy="263316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732399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2025 – 76% within 60 minutes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809949"/>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Northern Ireland Ambulance Service (NIAS)</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Ambulance Patient Handover within 60 minutes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12173" y="4979629"/>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2025 – 58% within 60 minutes</a:t>
            </a:r>
          </a:p>
        </p:txBody>
      </p:sp>
      <p:graphicFrame>
        <p:nvGraphicFramePr>
          <p:cNvPr id="11" name="Chart 10">
            <a:extLst>
              <a:ext uri="{FF2B5EF4-FFF2-40B4-BE49-F238E27FC236}">
                <a16:creationId xmlns:a16="http://schemas.microsoft.com/office/drawing/2014/main" id="{00000000-0008-0000-1E00-000002000000}"/>
              </a:ext>
            </a:extLst>
          </p:cNvPr>
          <p:cNvGraphicFramePr>
            <a:graphicFrameLocks/>
          </p:cNvGraphicFramePr>
          <p:nvPr>
            <p:extLst>
              <p:ext uri="{D42A27DB-BD31-4B8C-83A1-F6EECF244321}">
                <p14:modId xmlns:p14="http://schemas.microsoft.com/office/powerpoint/2010/main" val="3563055938"/>
              </p:ext>
            </p:extLst>
          </p:nvPr>
        </p:nvGraphicFramePr>
        <p:xfrm>
          <a:off x="735386" y="2302619"/>
          <a:ext cx="4335948" cy="265967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00000000-0008-0000-1E00-000003000000}"/>
              </a:ext>
            </a:extLst>
          </p:cNvPr>
          <p:cNvGraphicFramePr>
            <a:graphicFrameLocks/>
          </p:cNvGraphicFramePr>
          <p:nvPr>
            <p:extLst>
              <p:ext uri="{D42A27DB-BD31-4B8C-83A1-F6EECF244321}">
                <p14:modId xmlns:p14="http://schemas.microsoft.com/office/powerpoint/2010/main" val="2278621696"/>
              </p:ext>
            </p:extLst>
          </p:nvPr>
        </p:nvGraphicFramePr>
        <p:xfrm>
          <a:off x="6751697" y="2271038"/>
          <a:ext cx="4335948" cy="265242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0147505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2025 – 125 over 3 hours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09470"/>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Northern Ireland Ambulance Service (NIAS)</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Ambulance Patient Handover &gt; 3 hours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12173" y="4979629"/>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2025 – 59 over 3 hours</a:t>
            </a:r>
          </a:p>
        </p:txBody>
      </p:sp>
      <p:graphicFrame>
        <p:nvGraphicFramePr>
          <p:cNvPr id="13" name="Chart 12">
            <a:extLst>
              <a:ext uri="{FF2B5EF4-FFF2-40B4-BE49-F238E27FC236}">
                <a16:creationId xmlns:a16="http://schemas.microsoft.com/office/drawing/2014/main" id="{00000000-0008-0000-2200-000002000000}"/>
              </a:ext>
            </a:extLst>
          </p:cNvPr>
          <p:cNvGraphicFramePr>
            <a:graphicFrameLocks/>
          </p:cNvGraphicFramePr>
          <p:nvPr>
            <p:extLst>
              <p:ext uri="{D42A27DB-BD31-4B8C-83A1-F6EECF244321}">
                <p14:modId xmlns:p14="http://schemas.microsoft.com/office/powerpoint/2010/main" val="1232726064"/>
              </p:ext>
            </p:extLst>
          </p:nvPr>
        </p:nvGraphicFramePr>
        <p:xfrm>
          <a:off x="731898" y="2278368"/>
          <a:ext cx="4393780" cy="271087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a:extLst>
              <a:ext uri="{FF2B5EF4-FFF2-40B4-BE49-F238E27FC236}">
                <a16:creationId xmlns:a16="http://schemas.microsoft.com/office/drawing/2014/main" id="{00000000-0008-0000-2200-00000A000000}"/>
              </a:ext>
            </a:extLst>
          </p:cNvPr>
          <p:cNvGraphicFramePr>
            <a:graphicFrameLocks/>
          </p:cNvGraphicFramePr>
          <p:nvPr>
            <p:extLst>
              <p:ext uri="{D42A27DB-BD31-4B8C-83A1-F6EECF244321}">
                <p14:modId xmlns:p14="http://schemas.microsoft.com/office/powerpoint/2010/main" val="3707425526"/>
              </p:ext>
            </p:extLst>
          </p:nvPr>
        </p:nvGraphicFramePr>
        <p:xfrm>
          <a:off x="6751697" y="2268752"/>
          <a:ext cx="4393780" cy="271087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4309932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 - Internal" id="{9DEF75C6-C6A6-4D2E-86DA-3E8CA84B5041}" vid="{135DE819-D551-451A-86C7-C8D63E090D6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PowerPoint Template - Internal</Template>
  <TotalTime>2058</TotalTime>
  <Words>1737</Words>
  <Application>Microsoft Office PowerPoint</Application>
  <PresentationFormat>Widescreen</PresentationFormat>
  <Paragraphs>166</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Aptos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NHSCT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McAuley, Mary</dc:creator>
  <cp:lastModifiedBy>Robbie Campbell (NHSCT)</cp:lastModifiedBy>
  <cp:revision>47</cp:revision>
  <dcterms:created xsi:type="dcterms:W3CDTF">2025-04-04T07:33:11Z</dcterms:created>
  <dcterms:modified xsi:type="dcterms:W3CDTF">2026-03-30T09:09:54Z</dcterms:modified>
</cp:coreProperties>
</file>