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2.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1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3.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4.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5.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18.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19.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20.xml" ContentType="application/vnd.openxmlformats-officedocument.presentationml.notesSlide+xml"/>
  <Override PartName="/ppt/charts/chart32.xml" ContentType="application/vnd.openxmlformats-officedocument.drawingml.chart+xml"/>
  <Override PartName="/ppt/notesSlides/notesSlide21.xml" ContentType="application/vnd.openxmlformats-officedocument.presentationml.notesSlide+xml"/>
  <Override PartName="/ppt/charts/chart33.xml" ContentType="application/vnd.openxmlformats-officedocument.drawingml.chart+xml"/>
  <Override PartName="/ppt/charts/chart34.xml" ContentType="application/vnd.openxmlformats-officedocument.drawingml.chart+xml"/>
  <Override PartName="/ppt/notesSlides/notesSlide22.xml" ContentType="application/vnd.openxmlformats-officedocument.presentationml.notesSlide+xml"/>
  <Override PartName="/ppt/charts/chart35.xml" ContentType="application/vnd.openxmlformats-officedocument.drawingml.chart+xml"/>
  <Override PartName="/ppt/charts/chart36.xml" ContentType="application/vnd.openxmlformats-officedocument.drawingml.chart+xml"/>
  <Override PartName="/ppt/notesSlides/notesSlide23.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notesSlides/notesSlide24.xml" ContentType="application/vnd.openxmlformats-officedocument.presentationml.notesSlide+xml"/>
  <Override PartName="/ppt/charts/chart39.xml" ContentType="application/vnd.openxmlformats-officedocument.drawingml.chart+xml"/>
  <Override PartName="/ppt/notesSlides/notesSlide25.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notesSlides/notesSlide26.xml" ContentType="application/vnd.openxmlformats-officedocument.presentationml.notesSlide+xml"/>
  <Override PartName="/ppt/charts/chart42.xml" ContentType="application/vnd.openxmlformats-officedocument.drawingml.chart+xml"/>
  <Override PartName="/ppt/charts/chart43.xml" ContentType="application/vnd.openxmlformats-officedocument.drawingml.chart+xml"/>
  <Override PartName="/ppt/notesSlides/notesSlide27.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9" r:id="rId6"/>
    <p:sldId id="261" r:id="rId7"/>
    <p:sldId id="262" r:id="rId8"/>
    <p:sldId id="263" r:id="rId9"/>
    <p:sldId id="271" r:id="rId10"/>
    <p:sldId id="264" r:id="rId11"/>
    <p:sldId id="272" r:id="rId12"/>
    <p:sldId id="265" r:id="rId13"/>
    <p:sldId id="266" r:id="rId14"/>
    <p:sldId id="267" r:id="rId15"/>
    <p:sldId id="268" r:id="rId16"/>
    <p:sldId id="270" r:id="rId17"/>
    <p:sldId id="273" r:id="rId18"/>
    <p:sldId id="285" r:id="rId19"/>
    <p:sldId id="274" r:id="rId20"/>
    <p:sldId id="275" r:id="rId21"/>
    <p:sldId id="276" r:id="rId22"/>
    <p:sldId id="277" r:id="rId23"/>
    <p:sldId id="278" r:id="rId24"/>
    <p:sldId id="280" r:id="rId25"/>
    <p:sldId id="281" r:id="rId26"/>
    <p:sldId id="282" r:id="rId27"/>
    <p:sldId id="283" r:id="rId28"/>
  </p:sldIdLst>
  <p:sldSz cx="12192000" cy="6858000"/>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8257" autoAdjust="0"/>
  </p:normalViewPr>
  <p:slideViewPr>
    <p:cSldViewPr snapToGrid="0" showGuides="1">
      <p:cViewPr varScale="1">
        <p:scale>
          <a:sx n="42" d="100"/>
          <a:sy n="42" d="100"/>
        </p:scale>
        <p:origin x="1568"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2" d="100"/>
          <a:sy n="112" d="100"/>
        </p:scale>
        <p:origin x="222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526\01%20Performance%20Report\202507%20July%202025\202507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Breast'!$B$79:$B$82</c:f>
              <c:numCache>
                <c:formatCode>mmm\-yy</c:formatCode>
                <c:ptCount val="4"/>
                <c:pt idx="0">
                  <c:v>45748</c:v>
                </c:pt>
                <c:pt idx="1">
                  <c:v>45778</c:v>
                </c:pt>
                <c:pt idx="2">
                  <c:v>45809</c:v>
                </c:pt>
                <c:pt idx="3">
                  <c:v>45839</c:v>
                </c:pt>
              </c:numCache>
            </c:numRef>
          </c:cat>
          <c:val>
            <c:numRef>
              <c:f>'Cancer 14 Day Breast'!$E$79:$E$90</c:f>
              <c:numCache>
                <c:formatCode>0.00%</c:formatCode>
                <c:ptCount val="12"/>
                <c:pt idx="0">
                  <c:v>0.3105</c:v>
                </c:pt>
                <c:pt idx="1">
                  <c:v>0.13070000000000001</c:v>
                </c:pt>
                <c:pt idx="2">
                  <c:v>0.1056</c:v>
                </c:pt>
                <c:pt idx="3">
                  <c:v>9.2100000000000001E-2</c:v>
                </c:pt>
              </c:numCache>
            </c:numRef>
          </c:val>
          <c:smooth val="0"/>
          <c:extLst>
            <c:ext xmlns:c16="http://schemas.microsoft.com/office/drawing/2014/chart" uri="{C3380CC4-5D6E-409C-BE32-E72D297353CC}">
              <c16:uniqueId val="{00000000-9F55-484D-9BDD-378351D8CCC3}"/>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Breast'!$B$79:$B$82</c:f>
              <c:numCache>
                <c:formatCode>mmm\-yy</c:formatCode>
                <c:ptCount val="4"/>
                <c:pt idx="0">
                  <c:v>45748</c:v>
                </c:pt>
                <c:pt idx="1">
                  <c:v>45778</c:v>
                </c:pt>
                <c:pt idx="2">
                  <c:v>45809</c:v>
                </c:pt>
                <c:pt idx="3">
                  <c:v>45839</c:v>
                </c:pt>
              </c:numCache>
            </c:numRef>
          </c:cat>
          <c:val>
            <c:numRef>
              <c:f>'Cancer 14 Day Breast'!$G$67:$G$90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9F55-484D-9BDD-378351D8CCC3}"/>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31323269081930988"/>
          <c:y val="0.8171558934128631"/>
          <c:w val="0.40537872164727867"/>
          <c:h val="8.459845636080724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&lt;60'!$F$67:$F$90</c:f>
              <c:numCache>
                <c:formatCode>0%</c:formatCode>
                <c:ptCount val="24"/>
                <c:pt idx="0">
                  <c:v>0.52978749999999997</c:v>
                </c:pt>
                <c:pt idx="1">
                  <c:v>0.52978749999999997</c:v>
                </c:pt>
                <c:pt idx="2">
                  <c:v>0.52978749999999997</c:v>
                </c:pt>
                <c:pt idx="3">
                  <c:v>0.52978749999999997</c:v>
                </c:pt>
                <c:pt idx="4">
                  <c:v>0.52978749999999997</c:v>
                </c:pt>
                <c:pt idx="5">
                  <c:v>0.52978749999999997</c:v>
                </c:pt>
                <c:pt idx="6">
                  <c:v>0.52978749999999997</c:v>
                </c:pt>
                <c:pt idx="7">
                  <c:v>0.52978749999999997</c:v>
                </c:pt>
                <c:pt idx="8">
                  <c:v>0.52978749999999997</c:v>
                </c:pt>
                <c:pt idx="9">
                  <c:v>0.52978749999999997</c:v>
                </c:pt>
                <c:pt idx="10">
                  <c:v>0.52978749999999997</c:v>
                </c:pt>
                <c:pt idx="11">
                  <c:v>0.52978749999999997</c:v>
                </c:pt>
                <c:pt idx="12">
                  <c:v>0.52978749999999997</c:v>
                </c:pt>
                <c:pt idx="13">
                  <c:v>0.52978749999999997</c:v>
                </c:pt>
                <c:pt idx="14">
                  <c:v>0.52978749999999997</c:v>
                </c:pt>
                <c:pt idx="15">
                  <c:v>0.52978749999999997</c:v>
                </c:pt>
                <c:pt idx="16">
                  <c:v>0.52978749999999997</c:v>
                </c:pt>
                <c:pt idx="17">
                  <c:v>0.52978749999999997</c:v>
                </c:pt>
                <c:pt idx="18">
                  <c:v>0.52978749999999997</c:v>
                </c:pt>
                <c:pt idx="19">
                  <c:v>0.52978749999999997</c:v>
                </c:pt>
                <c:pt idx="20">
                  <c:v>0.52978749999999997</c:v>
                </c:pt>
                <c:pt idx="21">
                  <c:v>0.52978749999999997</c:v>
                </c:pt>
                <c:pt idx="22">
                  <c:v>0.52978749999999997</c:v>
                </c:pt>
                <c:pt idx="23">
                  <c:v>0.52978749999999997</c:v>
                </c:pt>
              </c:numCache>
            </c:numRef>
          </c:val>
          <c:smooth val="0"/>
          <c:extLst>
            <c:ext xmlns:c16="http://schemas.microsoft.com/office/drawing/2014/chart" uri="{C3380CC4-5D6E-409C-BE32-E72D297353CC}">
              <c16:uniqueId val="{00000000-162D-4F1E-94CF-376467037C24}"/>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&lt;60'!$E$67:$E$90</c:f>
              <c:numCache>
                <c:formatCode>0%</c:formatCode>
                <c:ptCount val="24"/>
                <c:pt idx="0">
                  <c:v>0.8</c:v>
                </c:pt>
                <c:pt idx="1">
                  <c:v>0.81</c:v>
                </c:pt>
                <c:pt idx="2">
                  <c:v>0.74</c:v>
                </c:pt>
                <c:pt idx="3">
                  <c:v>0.67</c:v>
                </c:pt>
                <c:pt idx="4">
                  <c:v>0.77</c:v>
                </c:pt>
                <c:pt idx="5">
                  <c:v>0.64</c:v>
                </c:pt>
                <c:pt idx="6">
                  <c:v>0.69</c:v>
                </c:pt>
                <c:pt idx="7">
                  <c:v>0.57999999999999996</c:v>
                </c:pt>
                <c:pt idx="8">
                  <c:v>0.51</c:v>
                </c:pt>
                <c:pt idx="9">
                  <c:v>0.57999999999999996</c:v>
                </c:pt>
                <c:pt idx="10">
                  <c:v>0.59</c:v>
                </c:pt>
                <c:pt idx="11">
                  <c:v>0.75</c:v>
                </c:pt>
                <c:pt idx="12">
                  <c:v>0.76</c:v>
                </c:pt>
                <c:pt idx="13">
                  <c:v>0.76</c:v>
                </c:pt>
                <c:pt idx="14">
                  <c:v>0.74</c:v>
                </c:pt>
                <c:pt idx="15">
                  <c:v>0.72</c:v>
                </c:pt>
              </c:numCache>
            </c:numRef>
          </c:val>
          <c:smooth val="0"/>
          <c:extLst>
            <c:ext xmlns:c16="http://schemas.microsoft.com/office/drawing/2014/chart" uri="{C3380CC4-5D6E-409C-BE32-E72D297353CC}">
              <c16:uniqueId val="{00000001-162D-4F1E-94CF-376467037C24}"/>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&lt;60'!$D$67:$D$90</c:f>
              <c:numCache>
                <c:formatCode>0%</c:formatCode>
                <c:ptCount val="24"/>
                <c:pt idx="0">
                  <c:v>0.69437499999999996</c:v>
                </c:pt>
                <c:pt idx="1">
                  <c:v>0.69437499999999996</c:v>
                </c:pt>
                <c:pt idx="2">
                  <c:v>0.69437499999999996</c:v>
                </c:pt>
                <c:pt idx="3">
                  <c:v>0.69437499999999996</c:v>
                </c:pt>
                <c:pt idx="4">
                  <c:v>0.69437499999999996</c:v>
                </c:pt>
                <c:pt idx="5">
                  <c:v>0.69437499999999996</c:v>
                </c:pt>
                <c:pt idx="6">
                  <c:v>0.69437499999999996</c:v>
                </c:pt>
                <c:pt idx="7">
                  <c:v>0.69437499999999996</c:v>
                </c:pt>
                <c:pt idx="8">
                  <c:v>0.69437499999999996</c:v>
                </c:pt>
                <c:pt idx="9">
                  <c:v>0.69437499999999996</c:v>
                </c:pt>
                <c:pt idx="10">
                  <c:v>0.69437499999999996</c:v>
                </c:pt>
                <c:pt idx="11">
                  <c:v>0.69437499999999996</c:v>
                </c:pt>
                <c:pt idx="12">
                  <c:v>0.69437499999999996</c:v>
                </c:pt>
                <c:pt idx="13">
                  <c:v>0.69437499999999996</c:v>
                </c:pt>
                <c:pt idx="14">
                  <c:v>0.69437499999999996</c:v>
                </c:pt>
                <c:pt idx="15">
                  <c:v>0.69437499999999996</c:v>
                </c:pt>
                <c:pt idx="16">
                  <c:v>0.69437499999999996</c:v>
                </c:pt>
                <c:pt idx="17">
                  <c:v>0.69437499999999996</c:v>
                </c:pt>
                <c:pt idx="18">
                  <c:v>0.69437499999999996</c:v>
                </c:pt>
                <c:pt idx="19">
                  <c:v>0.69437499999999996</c:v>
                </c:pt>
                <c:pt idx="20">
                  <c:v>0.69437499999999996</c:v>
                </c:pt>
                <c:pt idx="21">
                  <c:v>0.69437499999999996</c:v>
                </c:pt>
                <c:pt idx="22">
                  <c:v>0.69437499999999996</c:v>
                </c:pt>
                <c:pt idx="23">
                  <c:v>0.69437499999999996</c:v>
                </c:pt>
              </c:numCache>
            </c:numRef>
          </c:val>
          <c:smooth val="0"/>
          <c:extLst>
            <c:ext xmlns:c16="http://schemas.microsoft.com/office/drawing/2014/chart" uri="{C3380CC4-5D6E-409C-BE32-E72D297353CC}">
              <c16:uniqueId val="{00000002-162D-4F1E-94CF-376467037C24}"/>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&lt;60'!$C$67:$C$90</c:f>
              <c:numCache>
                <c:formatCode>0%</c:formatCode>
                <c:ptCount val="24"/>
                <c:pt idx="0">
                  <c:v>0.85896249999999996</c:v>
                </c:pt>
                <c:pt idx="1">
                  <c:v>0.85896249999999996</c:v>
                </c:pt>
                <c:pt idx="2">
                  <c:v>0.85896249999999996</c:v>
                </c:pt>
                <c:pt idx="3">
                  <c:v>0.85896249999999996</c:v>
                </c:pt>
                <c:pt idx="4">
                  <c:v>0.85896249999999996</c:v>
                </c:pt>
                <c:pt idx="5">
                  <c:v>0.85896249999999996</c:v>
                </c:pt>
                <c:pt idx="6">
                  <c:v>0.85896249999999996</c:v>
                </c:pt>
                <c:pt idx="7">
                  <c:v>0.85896249999999996</c:v>
                </c:pt>
                <c:pt idx="8">
                  <c:v>0.85896249999999996</c:v>
                </c:pt>
                <c:pt idx="9">
                  <c:v>0.85896249999999996</c:v>
                </c:pt>
                <c:pt idx="10">
                  <c:v>0.85896249999999996</c:v>
                </c:pt>
                <c:pt idx="11">
                  <c:v>0.85896249999999996</c:v>
                </c:pt>
                <c:pt idx="12">
                  <c:v>0.85896249999999996</c:v>
                </c:pt>
                <c:pt idx="13">
                  <c:v>0.85896249999999996</c:v>
                </c:pt>
                <c:pt idx="14">
                  <c:v>0.85896249999999996</c:v>
                </c:pt>
                <c:pt idx="15">
                  <c:v>0.85896249999999996</c:v>
                </c:pt>
                <c:pt idx="16">
                  <c:v>0.85896249999999996</c:v>
                </c:pt>
                <c:pt idx="17">
                  <c:v>0.85896249999999996</c:v>
                </c:pt>
                <c:pt idx="18">
                  <c:v>0.85896249999999996</c:v>
                </c:pt>
                <c:pt idx="19">
                  <c:v>0.85896249999999996</c:v>
                </c:pt>
                <c:pt idx="20">
                  <c:v>0.85896249999999996</c:v>
                </c:pt>
                <c:pt idx="21">
                  <c:v>0.85896249999999996</c:v>
                </c:pt>
                <c:pt idx="22">
                  <c:v>0.85896249999999996</c:v>
                </c:pt>
                <c:pt idx="23">
                  <c:v>0.85896249999999996</c:v>
                </c:pt>
              </c:numCache>
            </c:numRef>
          </c:val>
          <c:smooth val="0"/>
          <c:extLst>
            <c:ext xmlns:c16="http://schemas.microsoft.com/office/drawing/2014/chart" uri="{C3380CC4-5D6E-409C-BE32-E72D297353CC}">
              <c16:uniqueId val="{00000003-162D-4F1E-94CF-376467037C24}"/>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&lt;60'!$I$67:$I$90</c:f>
              <c:numCache>
                <c:formatCode>0%</c:formatCode>
                <c:ptCount val="24"/>
                <c:pt idx="0">
                  <c:v>#N/A</c:v>
                </c:pt>
                <c:pt idx="1">
                  <c:v>#N/A</c:v>
                </c:pt>
                <c:pt idx="2">
                  <c:v>#N/A</c:v>
                </c:pt>
                <c:pt idx="3">
                  <c:v>#N/A</c:v>
                </c:pt>
                <c:pt idx="4">
                  <c:v>#N/A</c:v>
                </c:pt>
                <c:pt idx="5">
                  <c:v>#N/A</c:v>
                </c:pt>
                <c:pt idx="6">
                  <c:v>#N/A</c:v>
                </c:pt>
                <c:pt idx="7">
                  <c:v>#N/A</c:v>
                </c:pt>
                <c:pt idx="8">
                  <c:v>0.51</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162D-4F1E-94CF-376467037C24}"/>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62D-4F1E-94CF-376467037C24}"/>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331339629634821"/>
          <c:y val="4.1506523387455224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&lt;60'!$F$97</c:f>
              <c:strCache>
                <c:ptCount val="1"/>
                <c:pt idx="0">
                  <c:v>LPL</c:v>
                </c:pt>
              </c:strCache>
            </c:strRef>
          </c:tx>
          <c:spPr>
            <a:ln w="15875" cap="rnd">
              <a:solidFill>
                <a:schemeClr val="tx1"/>
              </a:solidFill>
              <a:prstDash val="lgDash"/>
              <a:round/>
            </a:ln>
            <a:effectLst/>
          </c:spPr>
          <c:marker>
            <c:symbol val="none"/>
          </c:marker>
          <c:cat>
            <c:numRef>
              <c:f>'NIAS Handover &lt;60'!$B$158:$B$173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&lt;60'!$F$158:$F$181</c:f>
              <c:numCache>
                <c:formatCode>0%</c:formatCode>
                <c:ptCount val="24"/>
                <c:pt idx="0">
                  <c:v>0.41778750000000009</c:v>
                </c:pt>
                <c:pt idx="1">
                  <c:v>0.41778750000000009</c:v>
                </c:pt>
                <c:pt idx="2">
                  <c:v>0.41778750000000009</c:v>
                </c:pt>
                <c:pt idx="3">
                  <c:v>0.41778750000000009</c:v>
                </c:pt>
                <c:pt idx="4">
                  <c:v>0.41778750000000009</c:v>
                </c:pt>
                <c:pt idx="5">
                  <c:v>0.41778750000000009</c:v>
                </c:pt>
                <c:pt idx="6">
                  <c:v>0.41778750000000009</c:v>
                </c:pt>
                <c:pt idx="7">
                  <c:v>0.41778750000000009</c:v>
                </c:pt>
                <c:pt idx="8">
                  <c:v>0.41778750000000009</c:v>
                </c:pt>
                <c:pt idx="9">
                  <c:v>0.41778750000000009</c:v>
                </c:pt>
                <c:pt idx="10">
                  <c:v>0.41778750000000009</c:v>
                </c:pt>
                <c:pt idx="11">
                  <c:v>0.41778750000000009</c:v>
                </c:pt>
                <c:pt idx="12">
                  <c:v>0.41778750000000009</c:v>
                </c:pt>
                <c:pt idx="13">
                  <c:v>0.41778750000000009</c:v>
                </c:pt>
                <c:pt idx="14">
                  <c:v>0.41778750000000009</c:v>
                </c:pt>
                <c:pt idx="15">
                  <c:v>0.41778750000000009</c:v>
                </c:pt>
                <c:pt idx="16">
                  <c:v>0.41778750000000009</c:v>
                </c:pt>
                <c:pt idx="17">
                  <c:v>0.41778750000000009</c:v>
                </c:pt>
                <c:pt idx="18">
                  <c:v>0.41778750000000009</c:v>
                </c:pt>
                <c:pt idx="19">
                  <c:v>0.41778750000000009</c:v>
                </c:pt>
                <c:pt idx="20">
                  <c:v>0.41778750000000009</c:v>
                </c:pt>
                <c:pt idx="21">
                  <c:v>0.41778750000000009</c:v>
                </c:pt>
                <c:pt idx="22">
                  <c:v>0.41778750000000009</c:v>
                </c:pt>
                <c:pt idx="23">
                  <c:v>0.41778750000000009</c:v>
                </c:pt>
              </c:numCache>
            </c:numRef>
          </c:val>
          <c:smooth val="0"/>
          <c:extLst>
            <c:ext xmlns:c16="http://schemas.microsoft.com/office/drawing/2014/chart" uri="{C3380CC4-5D6E-409C-BE32-E72D297353CC}">
              <c16:uniqueId val="{00000000-29B8-420A-BB50-67A150C66C3C}"/>
            </c:ext>
          </c:extLst>
        </c:ser>
        <c:ser>
          <c:idx val="1"/>
          <c:order val="1"/>
          <c:tx>
            <c:strRef>
              <c:f>'NIAS Handover &lt;60'!$E$97</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&lt;60'!$E$158:$E$181</c:f>
              <c:numCache>
                <c:formatCode>0%</c:formatCode>
                <c:ptCount val="24"/>
                <c:pt idx="0">
                  <c:v>0.61</c:v>
                </c:pt>
                <c:pt idx="1">
                  <c:v>0.6</c:v>
                </c:pt>
                <c:pt idx="2">
                  <c:v>0.54</c:v>
                </c:pt>
                <c:pt idx="3">
                  <c:v>0.5</c:v>
                </c:pt>
                <c:pt idx="4">
                  <c:v>0.55000000000000004</c:v>
                </c:pt>
                <c:pt idx="5">
                  <c:v>0.56999999999999995</c:v>
                </c:pt>
                <c:pt idx="6">
                  <c:v>0.52</c:v>
                </c:pt>
                <c:pt idx="7">
                  <c:v>0.46</c:v>
                </c:pt>
                <c:pt idx="8">
                  <c:v>0.37</c:v>
                </c:pt>
                <c:pt idx="9">
                  <c:v>0.43</c:v>
                </c:pt>
                <c:pt idx="10">
                  <c:v>0.49</c:v>
                </c:pt>
                <c:pt idx="11">
                  <c:v>0.49</c:v>
                </c:pt>
                <c:pt idx="12">
                  <c:v>0.52</c:v>
                </c:pt>
                <c:pt idx="13">
                  <c:v>0.57999999999999996</c:v>
                </c:pt>
                <c:pt idx="14">
                  <c:v>0.65</c:v>
                </c:pt>
                <c:pt idx="15">
                  <c:v>0.64</c:v>
                </c:pt>
              </c:numCache>
            </c:numRef>
          </c:val>
          <c:smooth val="0"/>
          <c:extLst>
            <c:ext xmlns:c16="http://schemas.microsoft.com/office/drawing/2014/chart" uri="{C3380CC4-5D6E-409C-BE32-E72D297353CC}">
              <c16:uniqueId val="{00000001-29B8-420A-BB50-67A150C66C3C}"/>
            </c:ext>
          </c:extLst>
        </c:ser>
        <c:ser>
          <c:idx val="4"/>
          <c:order val="2"/>
          <c:tx>
            <c:strRef>
              <c:f>'NIAS Handover &lt;60'!$D$97</c:f>
              <c:strCache>
                <c:ptCount val="1"/>
                <c:pt idx="0">
                  <c:v>Mean</c:v>
                </c:pt>
              </c:strCache>
            </c:strRef>
          </c:tx>
          <c:spPr>
            <a:ln w="15875" cap="rnd">
              <a:solidFill>
                <a:schemeClr val="tx1"/>
              </a:solidFill>
              <a:round/>
            </a:ln>
            <a:effectLst/>
          </c:spPr>
          <c:marker>
            <c:symbol val="none"/>
          </c:marker>
          <c:cat>
            <c:numRef>
              <c:f>'NIAS Handover &lt;60'!$B$158:$B$173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&lt;60'!$D$158:$D$181</c:f>
              <c:numCache>
                <c:formatCode>0%</c:formatCode>
                <c:ptCount val="24"/>
                <c:pt idx="0">
                  <c:v>0.53250000000000008</c:v>
                </c:pt>
                <c:pt idx="1">
                  <c:v>0.53250000000000008</c:v>
                </c:pt>
                <c:pt idx="2">
                  <c:v>0.53250000000000008</c:v>
                </c:pt>
                <c:pt idx="3">
                  <c:v>0.53250000000000008</c:v>
                </c:pt>
                <c:pt idx="4">
                  <c:v>0.53250000000000008</c:v>
                </c:pt>
                <c:pt idx="5">
                  <c:v>0.53250000000000008</c:v>
                </c:pt>
                <c:pt idx="6">
                  <c:v>0.53250000000000008</c:v>
                </c:pt>
                <c:pt idx="7">
                  <c:v>0.53250000000000008</c:v>
                </c:pt>
                <c:pt idx="8">
                  <c:v>0.53250000000000008</c:v>
                </c:pt>
                <c:pt idx="9">
                  <c:v>0.53250000000000008</c:v>
                </c:pt>
                <c:pt idx="10">
                  <c:v>0.53250000000000008</c:v>
                </c:pt>
                <c:pt idx="11">
                  <c:v>0.53250000000000008</c:v>
                </c:pt>
                <c:pt idx="12">
                  <c:v>0.53250000000000008</c:v>
                </c:pt>
                <c:pt idx="13">
                  <c:v>0.53250000000000008</c:v>
                </c:pt>
                <c:pt idx="14">
                  <c:v>0.53250000000000008</c:v>
                </c:pt>
                <c:pt idx="15">
                  <c:v>0.53250000000000008</c:v>
                </c:pt>
                <c:pt idx="16">
                  <c:v>0.53250000000000008</c:v>
                </c:pt>
                <c:pt idx="17">
                  <c:v>0.53250000000000008</c:v>
                </c:pt>
                <c:pt idx="18">
                  <c:v>0.53250000000000008</c:v>
                </c:pt>
                <c:pt idx="19">
                  <c:v>0.53250000000000008</c:v>
                </c:pt>
                <c:pt idx="20">
                  <c:v>0.53250000000000008</c:v>
                </c:pt>
                <c:pt idx="21">
                  <c:v>0.53250000000000008</c:v>
                </c:pt>
                <c:pt idx="22">
                  <c:v>0.53250000000000008</c:v>
                </c:pt>
                <c:pt idx="23">
                  <c:v>0.53250000000000008</c:v>
                </c:pt>
              </c:numCache>
            </c:numRef>
          </c:val>
          <c:smooth val="0"/>
          <c:extLst>
            <c:ext xmlns:c16="http://schemas.microsoft.com/office/drawing/2014/chart" uri="{C3380CC4-5D6E-409C-BE32-E72D297353CC}">
              <c16:uniqueId val="{00000002-29B8-420A-BB50-67A150C66C3C}"/>
            </c:ext>
          </c:extLst>
        </c:ser>
        <c:ser>
          <c:idx val="5"/>
          <c:order val="3"/>
          <c:tx>
            <c:strRef>
              <c:f>'NIAS Handover &lt;60'!$C$97</c:f>
              <c:strCache>
                <c:ptCount val="1"/>
                <c:pt idx="0">
                  <c:v>UPL</c:v>
                </c:pt>
              </c:strCache>
            </c:strRef>
          </c:tx>
          <c:spPr>
            <a:ln w="15875" cap="rnd">
              <a:solidFill>
                <a:schemeClr val="tx1"/>
              </a:solidFill>
              <a:prstDash val="lgDash"/>
              <a:round/>
            </a:ln>
            <a:effectLst/>
          </c:spPr>
          <c:marker>
            <c:symbol val="none"/>
          </c:marker>
          <c:dPt>
            <c:idx val="15"/>
            <c:marker>
              <c:symbol val="circle"/>
              <c:size val="7"/>
              <c:spPr>
                <a:solidFill>
                  <a:srgbClr val="5B9BD5"/>
                </a:solidFill>
                <a:ln>
                  <a:solidFill>
                    <a:srgbClr val="5B9BD5"/>
                  </a:solidFill>
                </a:ln>
              </c:spPr>
            </c:marker>
            <c:bubble3D val="0"/>
            <c:extLst>
              <c:ext xmlns:c16="http://schemas.microsoft.com/office/drawing/2014/chart" uri="{C3380CC4-5D6E-409C-BE32-E72D297353CC}">
                <c16:uniqueId val="{00000003-29B8-420A-BB50-67A150C66C3C}"/>
              </c:ext>
            </c:extLst>
          </c:dPt>
          <c:cat>
            <c:numRef>
              <c:f>'NIAS Handover &lt;60'!$B$158:$B$173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&lt;60'!$C$158:$C$181</c:f>
              <c:numCache>
                <c:formatCode>0%</c:formatCode>
                <c:ptCount val="24"/>
                <c:pt idx="0">
                  <c:v>0.64721250000000008</c:v>
                </c:pt>
                <c:pt idx="1">
                  <c:v>0.64721250000000008</c:v>
                </c:pt>
                <c:pt idx="2">
                  <c:v>0.64721250000000008</c:v>
                </c:pt>
                <c:pt idx="3">
                  <c:v>0.64721250000000008</c:v>
                </c:pt>
                <c:pt idx="4">
                  <c:v>0.64721250000000008</c:v>
                </c:pt>
                <c:pt idx="5">
                  <c:v>0.64721250000000008</c:v>
                </c:pt>
                <c:pt idx="6">
                  <c:v>0.64721250000000008</c:v>
                </c:pt>
                <c:pt idx="7">
                  <c:v>0.64721250000000008</c:v>
                </c:pt>
                <c:pt idx="8">
                  <c:v>0.64721250000000008</c:v>
                </c:pt>
                <c:pt idx="9">
                  <c:v>0.64721250000000008</c:v>
                </c:pt>
                <c:pt idx="10">
                  <c:v>0.64721250000000008</c:v>
                </c:pt>
                <c:pt idx="11">
                  <c:v>0.64721250000000008</c:v>
                </c:pt>
                <c:pt idx="12">
                  <c:v>0.64721250000000008</c:v>
                </c:pt>
                <c:pt idx="13">
                  <c:v>0.64721250000000008</c:v>
                </c:pt>
                <c:pt idx="14">
                  <c:v>0.64721250000000008</c:v>
                </c:pt>
                <c:pt idx="15">
                  <c:v>0.64721250000000008</c:v>
                </c:pt>
                <c:pt idx="16">
                  <c:v>0.64721250000000008</c:v>
                </c:pt>
                <c:pt idx="17">
                  <c:v>0.64721250000000008</c:v>
                </c:pt>
                <c:pt idx="18">
                  <c:v>0.64721250000000008</c:v>
                </c:pt>
                <c:pt idx="19">
                  <c:v>0.64721250000000008</c:v>
                </c:pt>
                <c:pt idx="20">
                  <c:v>0.64721250000000008</c:v>
                </c:pt>
                <c:pt idx="21">
                  <c:v>0.64721250000000008</c:v>
                </c:pt>
                <c:pt idx="22">
                  <c:v>0.64721250000000008</c:v>
                </c:pt>
                <c:pt idx="23">
                  <c:v>0.64721250000000008</c:v>
                </c:pt>
              </c:numCache>
            </c:numRef>
          </c:val>
          <c:smooth val="0"/>
          <c:extLst>
            <c:ext xmlns:c16="http://schemas.microsoft.com/office/drawing/2014/chart" uri="{C3380CC4-5D6E-409C-BE32-E72D297353CC}">
              <c16:uniqueId val="{00000004-29B8-420A-BB50-67A150C66C3C}"/>
            </c:ext>
          </c:extLst>
        </c:ser>
        <c:ser>
          <c:idx val="2"/>
          <c:order val="4"/>
          <c:tx>
            <c:strRef>
              <c:f>'NIAS Handover &lt;60'!$I$97</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&lt;60'!$I$158:$I$181</c:f>
              <c:numCache>
                <c:formatCode>0%</c:formatCode>
                <c:ptCount val="24"/>
                <c:pt idx="0">
                  <c:v>#N/A</c:v>
                </c:pt>
                <c:pt idx="1">
                  <c:v>#N/A</c:v>
                </c:pt>
                <c:pt idx="2">
                  <c:v>#N/A</c:v>
                </c:pt>
                <c:pt idx="3">
                  <c:v>#N/A</c:v>
                </c:pt>
                <c:pt idx="4">
                  <c:v>#N/A</c:v>
                </c:pt>
                <c:pt idx="5">
                  <c:v>#N/A</c:v>
                </c:pt>
                <c:pt idx="6">
                  <c:v>#N/A</c:v>
                </c:pt>
                <c:pt idx="7">
                  <c:v>#N/A</c:v>
                </c:pt>
                <c:pt idx="8">
                  <c:v>0.37</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9B8-420A-BB50-67A150C66C3C}"/>
            </c:ext>
          </c:extLst>
        </c:ser>
        <c:ser>
          <c:idx val="6"/>
          <c:order val="5"/>
          <c:tx>
            <c:strRef>
              <c:f>'NIAS Handover &lt;60'!$J$97</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&lt;60'!$J$158:$J$181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0.65</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9B8-420A-BB50-67A150C66C3C}"/>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&gt;2Hours'!$F$67:$F$90</c:f>
              <c:numCache>
                <c:formatCode>0</c:formatCode>
                <c:ptCount val="24"/>
                <c:pt idx="0">
                  <c:v>87.916249999999991</c:v>
                </c:pt>
                <c:pt idx="1">
                  <c:v>87.916249999999991</c:v>
                </c:pt>
                <c:pt idx="2">
                  <c:v>87.916249999999991</c:v>
                </c:pt>
                <c:pt idx="3">
                  <c:v>87.916249999999991</c:v>
                </c:pt>
                <c:pt idx="4">
                  <c:v>87.916249999999991</c:v>
                </c:pt>
                <c:pt idx="5">
                  <c:v>87.916249999999991</c:v>
                </c:pt>
                <c:pt idx="6">
                  <c:v>87.916249999999991</c:v>
                </c:pt>
                <c:pt idx="7">
                  <c:v>87.916249999999991</c:v>
                </c:pt>
                <c:pt idx="8">
                  <c:v>87.916249999999991</c:v>
                </c:pt>
                <c:pt idx="9">
                  <c:v>87.916249999999991</c:v>
                </c:pt>
                <c:pt idx="10">
                  <c:v>87.916249999999991</c:v>
                </c:pt>
                <c:pt idx="11">
                  <c:v>87.916249999999991</c:v>
                </c:pt>
                <c:pt idx="12">
                  <c:v>87.916249999999991</c:v>
                </c:pt>
                <c:pt idx="13">
                  <c:v>87.916249999999991</c:v>
                </c:pt>
                <c:pt idx="14">
                  <c:v>87.916249999999991</c:v>
                </c:pt>
                <c:pt idx="15">
                  <c:v>87.916249999999991</c:v>
                </c:pt>
                <c:pt idx="16">
                  <c:v>87.916249999999991</c:v>
                </c:pt>
                <c:pt idx="17">
                  <c:v>87.916249999999991</c:v>
                </c:pt>
                <c:pt idx="18">
                  <c:v>87.916249999999991</c:v>
                </c:pt>
                <c:pt idx="19">
                  <c:v>87.916249999999991</c:v>
                </c:pt>
                <c:pt idx="20">
                  <c:v>87.916249999999991</c:v>
                </c:pt>
                <c:pt idx="21">
                  <c:v>87.916249999999991</c:v>
                </c:pt>
                <c:pt idx="22">
                  <c:v>87.916249999999991</c:v>
                </c:pt>
                <c:pt idx="23">
                  <c:v>87.916249999999991</c:v>
                </c:pt>
              </c:numCache>
            </c:numRef>
          </c:val>
          <c:smooth val="0"/>
          <c:extLst>
            <c:ext xmlns:c16="http://schemas.microsoft.com/office/drawing/2014/chart" uri="{C3380CC4-5D6E-409C-BE32-E72D297353CC}">
              <c16:uniqueId val="{00000000-E0F4-4A3B-A63F-69739C510E23}"/>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&gt;2Hours'!$E$67:$E$90</c:f>
              <c:numCache>
                <c:formatCode>0</c:formatCode>
                <c:ptCount val="24"/>
                <c:pt idx="0">
                  <c:v>142</c:v>
                </c:pt>
                <c:pt idx="1">
                  <c:v>122</c:v>
                </c:pt>
                <c:pt idx="2">
                  <c:v>208</c:v>
                </c:pt>
                <c:pt idx="3">
                  <c:v>273</c:v>
                </c:pt>
                <c:pt idx="4">
                  <c:v>160</c:v>
                </c:pt>
                <c:pt idx="5">
                  <c:v>291</c:v>
                </c:pt>
                <c:pt idx="6">
                  <c:v>278</c:v>
                </c:pt>
                <c:pt idx="7">
                  <c:v>358</c:v>
                </c:pt>
                <c:pt idx="8">
                  <c:v>450</c:v>
                </c:pt>
                <c:pt idx="9">
                  <c:v>379</c:v>
                </c:pt>
                <c:pt idx="10">
                  <c:v>346</c:v>
                </c:pt>
                <c:pt idx="11">
                  <c:v>192</c:v>
                </c:pt>
                <c:pt idx="12">
                  <c:v>204</c:v>
                </c:pt>
                <c:pt idx="13">
                  <c:v>207</c:v>
                </c:pt>
                <c:pt idx="14">
                  <c:v>202</c:v>
                </c:pt>
                <c:pt idx="15">
                  <c:v>252</c:v>
                </c:pt>
              </c:numCache>
            </c:numRef>
          </c:val>
          <c:smooth val="0"/>
          <c:extLst>
            <c:ext xmlns:c16="http://schemas.microsoft.com/office/drawing/2014/chart" uri="{C3380CC4-5D6E-409C-BE32-E72D297353CC}">
              <c16:uniqueId val="{00000001-E0F4-4A3B-A63F-69739C510E23}"/>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E0F4-4A3B-A63F-69739C510E23}"/>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&gt;2Hours'!$D$67:$D$90</c:f>
              <c:numCache>
                <c:formatCode>0</c:formatCode>
                <c:ptCount val="24"/>
                <c:pt idx="0">
                  <c:v>254</c:v>
                </c:pt>
                <c:pt idx="1">
                  <c:v>254</c:v>
                </c:pt>
                <c:pt idx="2">
                  <c:v>254</c:v>
                </c:pt>
                <c:pt idx="3">
                  <c:v>254</c:v>
                </c:pt>
                <c:pt idx="4">
                  <c:v>254</c:v>
                </c:pt>
                <c:pt idx="5">
                  <c:v>254</c:v>
                </c:pt>
                <c:pt idx="6">
                  <c:v>254</c:v>
                </c:pt>
                <c:pt idx="7">
                  <c:v>254</c:v>
                </c:pt>
                <c:pt idx="8">
                  <c:v>254</c:v>
                </c:pt>
                <c:pt idx="9">
                  <c:v>254</c:v>
                </c:pt>
                <c:pt idx="10">
                  <c:v>254</c:v>
                </c:pt>
                <c:pt idx="11">
                  <c:v>254</c:v>
                </c:pt>
                <c:pt idx="12">
                  <c:v>254</c:v>
                </c:pt>
                <c:pt idx="13">
                  <c:v>254</c:v>
                </c:pt>
                <c:pt idx="14">
                  <c:v>254</c:v>
                </c:pt>
                <c:pt idx="15">
                  <c:v>254</c:v>
                </c:pt>
                <c:pt idx="16">
                  <c:v>254</c:v>
                </c:pt>
                <c:pt idx="17">
                  <c:v>254</c:v>
                </c:pt>
                <c:pt idx="18">
                  <c:v>254</c:v>
                </c:pt>
                <c:pt idx="19">
                  <c:v>254</c:v>
                </c:pt>
                <c:pt idx="20">
                  <c:v>254</c:v>
                </c:pt>
                <c:pt idx="21">
                  <c:v>254</c:v>
                </c:pt>
                <c:pt idx="22">
                  <c:v>254</c:v>
                </c:pt>
                <c:pt idx="23">
                  <c:v>254</c:v>
                </c:pt>
              </c:numCache>
            </c:numRef>
          </c:val>
          <c:smooth val="0"/>
          <c:extLst>
            <c:ext xmlns:c16="http://schemas.microsoft.com/office/drawing/2014/chart" uri="{C3380CC4-5D6E-409C-BE32-E72D297353CC}">
              <c16:uniqueId val="{00000003-E0F4-4A3B-A63F-69739C510E23}"/>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&gt;2Hours'!$C$67:$C$90</c:f>
              <c:numCache>
                <c:formatCode>0</c:formatCode>
                <c:ptCount val="24"/>
                <c:pt idx="0">
                  <c:v>420.08375000000001</c:v>
                </c:pt>
                <c:pt idx="1">
                  <c:v>420.08375000000001</c:v>
                </c:pt>
                <c:pt idx="2">
                  <c:v>420.08375000000001</c:v>
                </c:pt>
                <c:pt idx="3">
                  <c:v>420.08375000000001</c:v>
                </c:pt>
                <c:pt idx="4">
                  <c:v>420.08375000000001</c:v>
                </c:pt>
                <c:pt idx="5">
                  <c:v>420.08375000000001</c:v>
                </c:pt>
                <c:pt idx="6">
                  <c:v>420.08375000000001</c:v>
                </c:pt>
                <c:pt idx="7">
                  <c:v>420.08375000000001</c:v>
                </c:pt>
                <c:pt idx="8">
                  <c:v>420.08375000000001</c:v>
                </c:pt>
                <c:pt idx="9">
                  <c:v>420.08375000000001</c:v>
                </c:pt>
                <c:pt idx="10">
                  <c:v>420.08375000000001</c:v>
                </c:pt>
                <c:pt idx="11">
                  <c:v>420.08375000000001</c:v>
                </c:pt>
                <c:pt idx="12">
                  <c:v>420.08375000000001</c:v>
                </c:pt>
                <c:pt idx="13">
                  <c:v>420.08375000000001</c:v>
                </c:pt>
                <c:pt idx="14">
                  <c:v>420.08375000000001</c:v>
                </c:pt>
                <c:pt idx="15">
                  <c:v>420.08375000000001</c:v>
                </c:pt>
                <c:pt idx="16">
                  <c:v>420.08375000000001</c:v>
                </c:pt>
                <c:pt idx="17">
                  <c:v>420.08375000000001</c:v>
                </c:pt>
                <c:pt idx="18">
                  <c:v>420.08375000000001</c:v>
                </c:pt>
                <c:pt idx="19">
                  <c:v>420.08375000000001</c:v>
                </c:pt>
                <c:pt idx="20">
                  <c:v>420.08375000000001</c:v>
                </c:pt>
                <c:pt idx="21">
                  <c:v>420.08375000000001</c:v>
                </c:pt>
                <c:pt idx="22">
                  <c:v>420.08375000000001</c:v>
                </c:pt>
                <c:pt idx="23">
                  <c:v>420.08375000000001</c:v>
                </c:pt>
              </c:numCache>
            </c:numRef>
          </c:val>
          <c:smooth val="0"/>
          <c:extLst>
            <c:ext xmlns:c16="http://schemas.microsoft.com/office/drawing/2014/chart" uri="{C3380CC4-5D6E-409C-BE32-E72D297353CC}">
              <c16:uniqueId val="{00000004-E0F4-4A3B-A63F-69739C510E23}"/>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0F4-4A3B-A63F-69739C510E23}"/>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&gt;2Hours'!$J$67:$J$90</c:f>
              <c:numCache>
                <c:formatCode>0</c:formatCode>
                <c:ptCount val="24"/>
                <c:pt idx="0">
                  <c:v>#N/A</c:v>
                </c:pt>
                <c:pt idx="1">
                  <c:v>#N/A</c:v>
                </c:pt>
                <c:pt idx="2">
                  <c:v>#N/A</c:v>
                </c:pt>
                <c:pt idx="3">
                  <c:v>#N/A</c:v>
                </c:pt>
                <c:pt idx="4">
                  <c:v>#N/A</c:v>
                </c:pt>
                <c:pt idx="5">
                  <c:v>#N/A</c:v>
                </c:pt>
                <c:pt idx="6">
                  <c:v>#N/A</c:v>
                </c:pt>
                <c:pt idx="7">
                  <c:v>#N/A</c:v>
                </c:pt>
                <c:pt idx="8">
                  <c:v>450</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0F4-4A3B-A63F-69739C510E23}"/>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&gt;2Hours'!$F$98</c:f>
              <c:strCache>
                <c:ptCount val="1"/>
                <c:pt idx="0">
                  <c:v>LPL</c:v>
                </c:pt>
              </c:strCache>
            </c:strRef>
          </c:tx>
          <c:spPr>
            <a:ln w="15875" cap="rnd">
              <a:solidFill>
                <a:schemeClr val="tx1"/>
              </a:solidFill>
              <a:prstDash val="lgDash"/>
              <a:round/>
            </a:ln>
            <a:effectLst/>
          </c:spPr>
          <c:marker>
            <c:symbol val="none"/>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&gt;2Hours'!$F$159:$F$182</c:f>
              <c:numCache>
                <c:formatCode>0</c:formatCode>
                <c:ptCount val="24"/>
                <c:pt idx="0">
                  <c:v>85.65</c:v>
                </c:pt>
                <c:pt idx="1">
                  <c:v>85.65</c:v>
                </c:pt>
                <c:pt idx="2">
                  <c:v>85.65</c:v>
                </c:pt>
                <c:pt idx="3">
                  <c:v>85.65</c:v>
                </c:pt>
                <c:pt idx="4">
                  <c:v>85.65</c:v>
                </c:pt>
                <c:pt idx="5">
                  <c:v>85.65</c:v>
                </c:pt>
                <c:pt idx="6">
                  <c:v>85.65</c:v>
                </c:pt>
                <c:pt idx="7">
                  <c:v>85.65</c:v>
                </c:pt>
                <c:pt idx="8">
                  <c:v>85.65</c:v>
                </c:pt>
                <c:pt idx="9">
                  <c:v>85.65</c:v>
                </c:pt>
                <c:pt idx="10">
                  <c:v>85.65</c:v>
                </c:pt>
                <c:pt idx="11">
                  <c:v>85.65</c:v>
                </c:pt>
                <c:pt idx="12">
                  <c:v>85.65</c:v>
                </c:pt>
                <c:pt idx="13">
                  <c:v>85.65</c:v>
                </c:pt>
                <c:pt idx="14">
                  <c:v>85.65</c:v>
                </c:pt>
                <c:pt idx="15">
                  <c:v>85.65</c:v>
                </c:pt>
                <c:pt idx="16">
                  <c:v>85.65</c:v>
                </c:pt>
                <c:pt idx="17">
                  <c:v>85.65</c:v>
                </c:pt>
                <c:pt idx="18">
                  <c:v>85.65</c:v>
                </c:pt>
                <c:pt idx="19">
                  <c:v>85.65</c:v>
                </c:pt>
                <c:pt idx="20">
                  <c:v>85.65</c:v>
                </c:pt>
                <c:pt idx="21">
                  <c:v>85.65</c:v>
                </c:pt>
                <c:pt idx="22">
                  <c:v>85.65</c:v>
                </c:pt>
                <c:pt idx="23">
                  <c:v>85.65</c:v>
                </c:pt>
              </c:numCache>
            </c:numRef>
          </c:val>
          <c:smooth val="0"/>
          <c:extLst>
            <c:ext xmlns:c16="http://schemas.microsoft.com/office/drawing/2014/chart" uri="{C3380CC4-5D6E-409C-BE32-E72D297353CC}">
              <c16:uniqueId val="{00000000-2D17-4628-874E-EE3F7172E5A4}"/>
            </c:ext>
          </c:extLst>
        </c:ser>
        <c:ser>
          <c:idx val="1"/>
          <c:order val="1"/>
          <c:tx>
            <c:strRef>
              <c:f>'NIAS Handover &gt;2Hours'!$E$98</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&gt;2Hours'!$E$159:$E$182</c:f>
              <c:numCache>
                <c:formatCode>0</c:formatCode>
                <c:ptCount val="24"/>
                <c:pt idx="0">
                  <c:v>98</c:v>
                </c:pt>
                <c:pt idx="1">
                  <c:v>95</c:v>
                </c:pt>
                <c:pt idx="2">
                  <c:v>104</c:v>
                </c:pt>
                <c:pt idx="3">
                  <c:v>126</c:v>
                </c:pt>
                <c:pt idx="4">
                  <c:v>108</c:v>
                </c:pt>
                <c:pt idx="5">
                  <c:v>123</c:v>
                </c:pt>
                <c:pt idx="6">
                  <c:v>128</c:v>
                </c:pt>
                <c:pt idx="7">
                  <c:v>162</c:v>
                </c:pt>
                <c:pt idx="8">
                  <c:v>184</c:v>
                </c:pt>
                <c:pt idx="9">
                  <c:v>179</c:v>
                </c:pt>
                <c:pt idx="10">
                  <c:v>147</c:v>
                </c:pt>
                <c:pt idx="11">
                  <c:v>150</c:v>
                </c:pt>
                <c:pt idx="12">
                  <c:v>145</c:v>
                </c:pt>
                <c:pt idx="13">
                  <c:v>121</c:v>
                </c:pt>
                <c:pt idx="14">
                  <c:v>87</c:v>
                </c:pt>
                <c:pt idx="15">
                  <c:v>105</c:v>
                </c:pt>
              </c:numCache>
            </c:numRef>
          </c:val>
          <c:smooth val="0"/>
          <c:extLst>
            <c:ext xmlns:c16="http://schemas.microsoft.com/office/drawing/2014/chart" uri="{C3380CC4-5D6E-409C-BE32-E72D297353CC}">
              <c16:uniqueId val="{00000001-2D17-4628-874E-EE3F7172E5A4}"/>
            </c:ext>
          </c:extLst>
        </c:ser>
        <c:ser>
          <c:idx val="3"/>
          <c:order val="2"/>
          <c:tx>
            <c:strRef>
              <c:f>'NIAS Handover &gt;2Hours'!$G$98</c:f>
              <c:strCache>
                <c:ptCount val="1"/>
                <c:pt idx="0">
                  <c:v>Target</c:v>
                </c:pt>
              </c:strCache>
            </c:strRef>
          </c:tx>
          <c:spPr>
            <a:ln w="19050" cap="rnd">
              <a:solidFill>
                <a:srgbClr val="FF0000"/>
              </a:solidFill>
              <a:prstDash val="dash"/>
              <a:round/>
            </a:ln>
            <a:effectLst/>
          </c:spPr>
          <c:marker>
            <c:symbol val="none"/>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&gt;2Hours'!$G$159:$G$182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2D17-4628-874E-EE3F7172E5A4}"/>
            </c:ext>
          </c:extLst>
        </c:ser>
        <c:ser>
          <c:idx val="4"/>
          <c:order val="3"/>
          <c:tx>
            <c:strRef>
              <c:f>'NIAS Handover &gt;2Hours'!$D$98</c:f>
              <c:strCache>
                <c:ptCount val="1"/>
                <c:pt idx="0">
                  <c:v>Mean</c:v>
                </c:pt>
              </c:strCache>
            </c:strRef>
          </c:tx>
          <c:spPr>
            <a:ln w="15875" cap="rnd">
              <a:solidFill>
                <a:schemeClr val="tx1"/>
              </a:solidFill>
              <a:round/>
            </a:ln>
            <a:effectLst/>
          </c:spPr>
          <c:marker>
            <c:symbol val="none"/>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&gt;2Hours'!$D$159:$D$182</c:f>
              <c:numCache>
                <c:formatCode>0</c:formatCode>
                <c:ptCount val="24"/>
                <c:pt idx="0">
                  <c:v>128.875</c:v>
                </c:pt>
                <c:pt idx="1">
                  <c:v>128.875</c:v>
                </c:pt>
                <c:pt idx="2">
                  <c:v>128.875</c:v>
                </c:pt>
                <c:pt idx="3">
                  <c:v>128.875</c:v>
                </c:pt>
                <c:pt idx="4">
                  <c:v>128.875</c:v>
                </c:pt>
                <c:pt idx="5">
                  <c:v>128.875</c:v>
                </c:pt>
                <c:pt idx="6">
                  <c:v>128.875</c:v>
                </c:pt>
                <c:pt idx="7">
                  <c:v>128.875</c:v>
                </c:pt>
                <c:pt idx="8">
                  <c:v>128.875</c:v>
                </c:pt>
                <c:pt idx="9">
                  <c:v>128.875</c:v>
                </c:pt>
                <c:pt idx="10">
                  <c:v>128.875</c:v>
                </c:pt>
                <c:pt idx="11">
                  <c:v>128.875</c:v>
                </c:pt>
                <c:pt idx="12">
                  <c:v>128.875</c:v>
                </c:pt>
                <c:pt idx="13">
                  <c:v>128.875</c:v>
                </c:pt>
                <c:pt idx="14">
                  <c:v>128.875</c:v>
                </c:pt>
                <c:pt idx="15">
                  <c:v>128.875</c:v>
                </c:pt>
                <c:pt idx="16">
                  <c:v>128.875</c:v>
                </c:pt>
                <c:pt idx="17">
                  <c:v>128.875</c:v>
                </c:pt>
                <c:pt idx="18">
                  <c:v>128.875</c:v>
                </c:pt>
                <c:pt idx="19">
                  <c:v>128.875</c:v>
                </c:pt>
                <c:pt idx="20">
                  <c:v>128.875</c:v>
                </c:pt>
                <c:pt idx="21">
                  <c:v>128.875</c:v>
                </c:pt>
                <c:pt idx="22">
                  <c:v>128.875</c:v>
                </c:pt>
                <c:pt idx="23">
                  <c:v>128.875</c:v>
                </c:pt>
              </c:numCache>
            </c:numRef>
          </c:val>
          <c:smooth val="0"/>
          <c:extLst>
            <c:ext xmlns:c16="http://schemas.microsoft.com/office/drawing/2014/chart" uri="{C3380CC4-5D6E-409C-BE32-E72D297353CC}">
              <c16:uniqueId val="{00000003-2D17-4628-874E-EE3F7172E5A4}"/>
            </c:ext>
          </c:extLst>
        </c:ser>
        <c:ser>
          <c:idx val="5"/>
          <c:order val="4"/>
          <c:tx>
            <c:strRef>
              <c:f>'NIAS Handover &gt;2Hours'!$C$98</c:f>
              <c:strCache>
                <c:ptCount val="1"/>
                <c:pt idx="0">
                  <c:v>UPL</c:v>
                </c:pt>
              </c:strCache>
            </c:strRef>
          </c:tx>
          <c:spPr>
            <a:ln w="15875" cap="rnd">
              <a:solidFill>
                <a:schemeClr val="tx1"/>
              </a:solidFill>
              <a:prstDash val="lgDash"/>
              <a:round/>
            </a:ln>
            <a:effectLst/>
          </c:spPr>
          <c:marker>
            <c:symbol val="none"/>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&gt;2Hours'!$C$159:$C$182</c:f>
              <c:numCache>
                <c:formatCode>0</c:formatCode>
                <c:ptCount val="24"/>
                <c:pt idx="0">
                  <c:v>172.1</c:v>
                </c:pt>
                <c:pt idx="1">
                  <c:v>172.1</c:v>
                </c:pt>
                <c:pt idx="2">
                  <c:v>172.1</c:v>
                </c:pt>
                <c:pt idx="3">
                  <c:v>172.1</c:v>
                </c:pt>
                <c:pt idx="4">
                  <c:v>172.1</c:v>
                </c:pt>
                <c:pt idx="5">
                  <c:v>172.1</c:v>
                </c:pt>
                <c:pt idx="6">
                  <c:v>172.1</c:v>
                </c:pt>
                <c:pt idx="7">
                  <c:v>172.1</c:v>
                </c:pt>
                <c:pt idx="8">
                  <c:v>172.1</c:v>
                </c:pt>
                <c:pt idx="9">
                  <c:v>172.1</c:v>
                </c:pt>
                <c:pt idx="10">
                  <c:v>172.1</c:v>
                </c:pt>
                <c:pt idx="11">
                  <c:v>172.1</c:v>
                </c:pt>
                <c:pt idx="12">
                  <c:v>172.1</c:v>
                </c:pt>
                <c:pt idx="13">
                  <c:v>172.1</c:v>
                </c:pt>
                <c:pt idx="14">
                  <c:v>172.1</c:v>
                </c:pt>
                <c:pt idx="15">
                  <c:v>172.1</c:v>
                </c:pt>
                <c:pt idx="16">
                  <c:v>172.1</c:v>
                </c:pt>
                <c:pt idx="17">
                  <c:v>172.1</c:v>
                </c:pt>
                <c:pt idx="18">
                  <c:v>172.1</c:v>
                </c:pt>
                <c:pt idx="19">
                  <c:v>172.1</c:v>
                </c:pt>
                <c:pt idx="20">
                  <c:v>172.1</c:v>
                </c:pt>
                <c:pt idx="21">
                  <c:v>172.1</c:v>
                </c:pt>
                <c:pt idx="22">
                  <c:v>172.1</c:v>
                </c:pt>
                <c:pt idx="23">
                  <c:v>172.1</c:v>
                </c:pt>
              </c:numCache>
            </c:numRef>
          </c:val>
          <c:smooth val="0"/>
          <c:extLst>
            <c:ext xmlns:c16="http://schemas.microsoft.com/office/drawing/2014/chart" uri="{C3380CC4-5D6E-409C-BE32-E72D297353CC}">
              <c16:uniqueId val="{00000004-2D17-4628-874E-EE3F7172E5A4}"/>
            </c:ext>
          </c:extLst>
        </c:ser>
        <c:ser>
          <c:idx val="2"/>
          <c:order val="5"/>
          <c:tx>
            <c:strRef>
              <c:f>'NIAS Handover &gt;2Hours'!$I$98</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&gt;2Hours'!$I$159:$I$182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D17-4628-874E-EE3F7172E5A4}"/>
            </c:ext>
          </c:extLst>
        </c:ser>
        <c:ser>
          <c:idx val="6"/>
          <c:order val="6"/>
          <c:tx>
            <c:strRef>
              <c:f>'NIAS Handover &gt;2Hours'!$J$98</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&gt;2Hours'!$B$159:$B$174</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&gt;2Hours'!$J$159:$J$182</c:f>
              <c:numCache>
                <c:formatCode>0</c:formatCode>
                <c:ptCount val="24"/>
                <c:pt idx="0">
                  <c:v>#N/A</c:v>
                </c:pt>
                <c:pt idx="1">
                  <c:v>#N/A</c:v>
                </c:pt>
                <c:pt idx="2">
                  <c:v>#N/A</c:v>
                </c:pt>
                <c:pt idx="3">
                  <c:v>#N/A</c:v>
                </c:pt>
                <c:pt idx="4">
                  <c:v>#N/A</c:v>
                </c:pt>
                <c:pt idx="5">
                  <c:v>#N/A</c:v>
                </c:pt>
                <c:pt idx="6">
                  <c:v>#N/A</c:v>
                </c:pt>
                <c:pt idx="7">
                  <c:v>#N/A</c:v>
                </c:pt>
                <c:pt idx="8">
                  <c:v>184</c:v>
                </c:pt>
                <c:pt idx="9">
                  <c:v>179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D17-4628-874E-EE3F7172E5A4}"/>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layout>
        <c:manualLayout>
          <c:xMode val="edge"/>
          <c:yMode val="edge"/>
          <c:x val="0.21137489063867018"/>
          <c:y val="2.3148148148148147E-2"/>
        </c:manualLayout>
      </c:layout>
      <c:overlay val="0"/>
      <c:spPr>
        <a:noFill/>
        <a:ln>
          <a:noFill/>
        </a:ln>
        <a:effectLst/>
      </c:spPr>
    </c:title>
    <c:autoTitleDeleted val="0"/>
    <c:plotArea>
      <c:layout>
        <c:manualLayout>
          <c:layoutTarget val="inner"/>
          <c:xMode val="edge"/>
          <c:yMode val="edge"/>
          <c:x val="7.9571723628231922E-2"/>
          <c:y val="0.12236111111111111"/>
          <c:w val="0.86829617928779979"/>
          <c:h val="0.50458479148439783"/>
        </c:manualLayout>
      </c:layout>
      <c:lineChart>
        <c:grouping val="standard"/>
        <c:varyColors val="0"/>
        <c:ser>
          <c:idx val="0"/>
          <c:order val="0"/>
          <c:tx>
            <c:strRef>
              <c:f>'Avg Ambulance Delays'!$F$97</c:f>
              <c:strCache>
                <c:ptCount val="1"/>
                <c:pt idx="0">
                  <c:v>LPL</c:v>
                </c:pt>
              </c:strCache>
            </c:strRef>
          </c:tx>
          <c:spPr>
            <a:ln w="15875" cap="rnd">
              <a:solidFill>
                <a:schemeClr val="tx1"/>
              </a:solidFill>
              <a:prstDash val="lgDash"/>
              <a:round/>
            </a:ln>
            <a:effectLst/>
          </c:spPr>
          <c:marker>
            <c:symbol val="none"/>
          </c:marker>
          <c:cat>
            <c:numRef>
              <c:f>'Avg Ambulance Delays'!$B$158:$B$173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Delays'!$F$158:$F$181</c:f>
              <c:numCache>
                <c:formatCode>0</c:formatCode>
                <c:ptCount val="24"/>
                <c:pt idx="0">
                  <c:v>64.633833333333328</c:v>
                </c:pt>
                <c:pt idx="1">
                  <c:v>64.633833333333328</c:v>
                </c:pt>
                <c:pt idx="2">
                  <c:v>64.633833333333328</c:v>
                </c:pt>
                <c:pt idx="3">
                  <c:v>64.633833333333328</c:v>
                </c:pt>
                <c:pt idx="4">
                  <c:v>64.633833333333328</c:v>
                </c:pt>
                <c:pt idx="5">
                  <c:v>64.633833333333328</c:v>
                </c:pt>
                <c:pt idx="6">
                  <c:v>64.633833333333328</c:v>
                </c:pt>
                <c:pt idx="7">
                  <c:v>64.633833333333328</c:v>
                </c:pt>
                <c:pt idx="8">
                  <c:v>64.633833333333328</c:v>
                </c:pt>
                <c:pt idx="9">
                  <c:v>64.633833333333328</c:v>
                </c:pt>
                <c:pt idx="10">
                  <c:v>64.633833333333328</c:v>
                </c:pt>
                <c:pt idx="11">
                  <c:v>64.633833333333328</c:v>
                </c:pt>
                <c:pt idx="12">
                  <c:v>64.633833333333328</c:v>
                </c:pt>
                <c:pt idx="13">
                  <c:v>64.633833333333328</c:v>
                </c:pt>
                <c:pt idx="14">
                  <c:v>64.633833333333328</c:v>
                </c:pt>
                <c:pt idx="15">
                  <c:v>64.633833333333328</c:v>
                </c:pt>
                <c:pt idx="16">
                  <c:v>64.633833333333328</c:v>
                </c:pt>
                <c:pt idx="17">
                  <c:v>64.633833333333328</c:v>
                </c:pt>
                <c:pt idx="18">
                  <c:v>64.633833333333328</c:v>
                </c:pt>
                <c:pt idx="19">
                  <c:v>64.633833333333328</c:v>
                </c:pt>
                <c:pt idx="20">
                  <c:v>64.633833333333328</c:v>
                </c:pt>
                <c:pt idx="21">
                  <c:v>64.633833333333328</c:v>
                </c:pt>
                <c:pt idx="22">
                  <c:v>64.633833333333328</c:v>
                </c:pt>
                <c:pt idx="23">
                  <c:v>64.633833333333328</c:v>
                </c:pt>
              </c:numCache>
            </c:numRef>
          </c:val>
          <c:smooth val="0"/>
          <c:extLst>
            <c:ext xmlns:c16="http://schemas.microsoft.com/office/drawing/2014/chart" uri="{C3380CC4-5D6E-409C-BE32-E72D297353CC}">
              <c16:uniqueId val="{00000000-9485-4970-8290-73BF34765E74}"/>
            </c:ext>
          </c:extLst>
        </c:ser>
        <c:ser>
          <c:idx val="1"/>
          <c:order val="1"/>
          <c:tx>
            <c:strRef>
              <c:f>'Avg Ambulance Delays'!$E$97</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marker>
              <c:symbol val="circle"/>
              <c:size val="7"/>
              <c:spPr>
                <a:solidFill>
                  <a:srgbClr val="5B9BD5"/>
                </a:solidFill>
                <a:ln w="9525">
                  <a:noFill/>
                </a:ln>
                <a:effectLst/>
              </c:spPr>
            </c:marker>
            <c:bubble3D val="0"/>
            <c:extLst>
              <c:ext xmlns:c16="http://schemas.microsoft.com/office/drawing/2014/chart" uri="{C3380CC4-5D6E-409C-BE32-E72D297353CC}">
                <c16:uniqueId val="{00000001-9485-4970-8290-73BF34765E74}"/>
              </c:ext>
            </c:extLst>
          </c:dPt>
          <c:dPt>
            <c:idx val="15"/>
            <c:marker>
              <c:symbol val="circle"/>
              <c:size val="7"/>
              <c:spPr>
                <a:solidFill>
                  <a:srgbClr val="5B9BD5"/>
                </a:solidFill>
                <a:ln w="9525">
                  <a:noFill/>
                </a:ln>
                <a:effectLst/>
              </c:spPr>
            </c:marker>
            <c:bubble3D val="0"/>
            <c:extLst>
              <c:ext xmlns:c16="http://schemas.microsoft.com/office/drawing/2014/chart" uri="{C3380CC4-5D6E-409C-BE32-E72D297353CC}">
                <c16:uniqueId val="{00000002-9485-4970-8290-73BF34765E74}"/>
              </c:ext>
            </c:extLst>
          </c:dPt>
          <c:cat>
            <c:numRef>
              <c:f>'Avg Ambulance Delays'!$B$158:$B$173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Delays'!$E$158:$E$181</c:f>
              <c:numCache>
                <c:formatCode>0</c:formatCode>
                <c:ptCount val="24"/>
                <c:pt idx="0">
                  <c:v>75</c:v>
                </c:pt>
                <c:pt idx="1">
                  <c:v>71</c:v>
                </c:pt>
                <c:pt idx="2">
                  <c:v>76</c:v>
                </c:pt>
                <c:pt idx="3">
                  <c:v>83</c:v>
                </c:pt>
                <c:pt idx="4">
                  <c:v>91</c:v>
                </c:pt>
                <c:pt idx="5">
                  <c:v>86</c:v>
                </c:pt>
                <c:pt idx="6">
                  <c:v>90</c:v>
                </c:pt>
                <c:pt idx="7">
                  <c:v>113</c:v>
                </c:pt>
                <c:pt idx="8">
                  <c:v>133</c:v>
                </c:pt>
                <c:pt idx="9">
                  <c:v>140</c:v>
                </c:pt>
                <c:pt idx="10">
                  <c:v>116</c:v>
                </c:pt>
                <c:pt idx="11">
                  <c:v>111</c:v>
                </c:pt>
                <c:pt idx="12">
                  <c:v>118</c:v>
                </c:pt>
                <c:pt idx="13">
                  <c:v>82</c:v>
                </c:pt>
                <c:pt idx="14">
                  <c:v>68</c:v>
                </c:pt>
                <c:pt idx="15">
                  <c:v>72</c:v>
                </c:pt>
              </c:numCache>
            </c:numRef>
          </c:val>
          <c:smooth val="0"/>
          <c:extLst>
            <c:ext xmlns:c16="http://schemas.microsoft.com/office/drawing/2014/chart" uri="{C3380CC4-5D6E-409C-BE32-E72D297353CC}">
              <c16:uniqueId val="{00000003-9485-4970-8290-73BF34765E74}"/>
            </c:ext>
          </c:extLst>
        </c:ser>
        <c:ser>
          <c:idx val="4"/>
          <c:order val="2"/>
          <c:tx>
            <c:strRef>
              <c:f>'Avg Ambulance Delays'!$D$97</c:f>
              <c:strCache>
                <c:ptCount val="1"/>
                <c:pt idx="0">
                  <c:v>Mean</c:v>
                </c:pt>
              </c:strCache>
            </c:strRef>
          </c:tx>
          <c:spPr>
            <a:ln w="15875" cap="rnd">
              <a:solidFill>
                <a:schemeClr val="tx1"/>
              </a:solidFill>
              <a:round/>
            </a:ln>
            <a:effectLst/>
          </c:spPr>
          <c:marker>
            <c:symbol val="none"/>
          </c:marker>
          <c:cat>
            <c:numRef>
              <c:f>'Avg Ambulance Delays'!$B$158:$B$173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Delays'!$D$158:$D$181</c:f>
              <c:numCache>
                <c:formatCode>0</c:formatCode>
                <c:ptCount val="24"/>
                <c:pt idx="0">
                  <c:v>95.3125</c:v>
                </c:pt>
                <c:pt idx="1">
                  <c:v>95.3125</c:v>
                </c:pt>
                <c:pt idx="2">
                  <c:v>95.3125</c:v>
                </c:pt>
                <c:pt idx="3">
                  <c:v>95.3125</c:v>
                </c:pt>
                <c:pt idx="4">
                  <c:v>95.3125</c:v>
                </c:pt>
                <c:pt idx="5">
                  <c:v>95.3125</c:v>
                </c:pt>
                <c:pt idx="6">
                  <c:v>95.3125</c:v>
                </c:pt>
                <c:pt idx="7">
                  <c:v>95.3125</c:v>
                </c:pt>
                <c:pt idx="8">
                  <c:v>95.3125</c:v>
                </c:pt>
                <c:pt idx="9">
                  <c:v>95.3125</c:v>
                </c:pt>
                <c:pt idx="10">
                  <c:v>95.3125</c:v>
                </c:pt>
                <c:pt idx="11">
                  <c:v>95.3125</c:v>
                </c:pt>
                <c:pt idx="12">
                  <c:v>95.3125</c:v>
                </c:pt>
                <c:pt idx="13">
                  <c:v>95.3125</c:v>
                </c:pt>
                <c:pt idx="14">
                  <c:v>95.3125</c:v>
                </c:pt>
                <c:pt idx="15">
                  <c:v>95.3125</c:v>
                </c:pt>
                <c:pt idx="16">
                  <c:v>95.3125</c:v>
                </c:pt>
                <c:pt idx="17">
                  <c:v>95.3125</c:v>
                </c:pt>
                <c:pt idx="18">
                  <c:v>95.3125</c:v>
                </c:pt>
                <c:pt idx="19">
                  <c:v>95.3125</c:v>
                </c:pt>
                <c:pt idx="20">
                  <c:v>95.3125</c:v>
                </c:pt>
                <c:pt idx="21">
                  <c:v>95.3125</c:v>
                </c:pt>
                <c:pt idx="22">
                  <c:v>95.3125</c:v>
                </c:pt>
                <c:pt idx="23">
                  <c:v>95.3125</c:v>
                </c:pt>
              </c:numCache>
            </c:numRef>
          </c:val>
          <c:smooth val="0"/>
          <c:extLst>
            <c:ext xmlns:c16="http://schemas.microsoft.com/office/drawing/2014/chart" uri="{C3380CC4-5D6E-409C-BE32-E72D297353CC}">
              <c16:uniqueId val="{00000004-9485-4970-8290-73BF34765E74}"/>
            </c:ext>
          </c:extLst>
        </c:ser>
        <c:ser>
          <c:idx val="5"/>
          <c:order val="3"/>
          <c:tx>
            <c:strRef>
              <c:f>'Avg Ambulance Delays'!$C$97</c:f>
              <c:strCache>
                <c:ptCount val="1"/>
                <c:pt idx="0">
                  <c:v>UPL</c:v>
                </c:pt>
              </c:strCache>
            </c:strRef>
          </c:tx>
          <c:spPr>
            <a:ln w="15875" cap="rnd">
              <a:solidFill>
                <a:schemeClr val="tx1"/>
              </a:solidFill>
              <a:prstDash val="lgDash"/>
              <a:round/>
            </a:ln>
            <a:effectLst/>
          </c:spPr>
          <c:marker>
            <c:symbol val="none"/>
          </c:marker>
          <c:cat>
            <c:numRef>
              <c:f>'Avg Ambulance Delays'!$B$158:$B$173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Delays'!$C$158:$C$181</c:f>
              <c:numCache>
                <c:formatCode>0</c:formatCode>
                <c:ptCount val="24"/>
                <c:pt idx="0">
                  <c:v>125.99116666666667</c:v>
                </c:pt>
                <c:pt idx="1">
                  <c:v>125.99116666666667</c:v>
                </c:pt>
                <c:pt idx="2">
                  <c:v>125.99116666666667</c:v>
                </c:pt>
                <c:pt idx="3">
                  <c:v>125.99116666666667</c:v>
                </c:pt>
                <c:pt idx="4">
                  <c:v>125.99116666666667</c:v>
                </c:pt>
                <c:pt idx="5">
                  <c:v>125.99116666666667</c:v>
                </c:pt>
                <c:pt idx="6">
                  <c:v>125.99116666666667</c:v>
                </c:pt>
                <c:pt idx="7">
                  <c:v>125.99116666666667</c:v>
                </c:pt>
                <c:pt idx="8">
                  <c:v>125.99116666666667</c:v>
                </c:pt>
                <c:pt idx="9">
                  <c:v>125.99116666666667</c:v>
                </c:pt>
                <c:pt idx="10">
                  <c:v>125.99116666666667</c:v>
                </c:pt>
                <c:pt idx="11">
                  <c:v>125.99116666666667</c:v>
                </c:pt>
                <c:pt idx="12">
                  <c:v>125.99116666666667</c:v>
                </c:pt>
                <c:pt idx="13">
                  <c:v>125.99116666666667</c:v>
                </c:pt>
                <c:pt idx="14">
                  <c:v>125.99116666666667</c:v>
                </c:pt>
                <c:pt idx="15">
                  <c:v>125.99116666666667</c:v>
                </c:pt>
                <c:pt idx="16">
                  <c:v>125.99116666666667</c:v>
                </c:pt>
                <c:pt idx="17">
                  <c:v>125.99116666666667</c:v>
                </c:pt>
                <c:pt idx="18">
                  <c:v>125.99116666666667</c:v>
                </c:pt>
                <c:pt idx="19">
                  <c:v>125.99116666666667</c:v>
                </c:pt>
                <c:pt idx="20">
                  <c:v>125.99116666666667</c:v>
                </c:pt>
                <c:pt idx="21">
                  <c:v>125.99116666666667</c:v>
                </c:pt>
                <c:pt idx="22">
                  <c:v>125.99116666666667</c:v>
                </c:pt>
                <c:pt idx="23">
                  <c:v>125.99116666666667</c:v>
                </c:pt>
              </c:numCache>
            </c:numRef>
          </c:val>
          <c:smooth val="0"/>
          <c:extLst>
            <c:ext xmlns:c16="http://schemas.microsoft.com/office/drawing/2014/chart" uri="{C3380CC4-5D6E-409C-BE32-E72D297353CC}">
              <c16:uniqueId val="{00000005-9485-4970-8290-73BF34765E74}"/>
            </c:ext>
          </c:extLst>
        </c:ser>
        <c:ser>
          <c:idx val="2"/>
          <c:order val="4"/>
          <c:tx>
            <c:strRef>
              <c:f>'Avg Ambulance Delays'!$I$97</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485-4970-8290-73BF34765E74}"/>
            </c:ext>
          </c:extLst>
        </c:ser>
        <c:ser>
          <c:idx val="6"/>
          <c:order val="5"/>
          <c:tx>
            <c:strRef>
              <c:f>'Avg Ambulance Delays'!$J$97</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Delays'!$J$158:$J$181</c:f>
              <c:numCache>
                <c:formatCode>0</c:formatCode>
                <c:ptCount val="24"/>
                <c:pt idx="0">
                  <c:v>#N/A</c:v>
                </c:pt>
                <c:pt idx="1">
                  <c:v>#N/A</c:v>
                </c:pt>
                <c:pt idx="2">
                  <c:v>#N/A</c:v>
                </c:pt>
                <c:pt idx="3">
                  <c:v>#N/A</c:v>
                </c:pt>
                <c:pt idx="4">
                  <c:v>#N/A</c:v>
                </c:pt>
                <c:pt idx="5">
                  <c:v>#N/A</c:v>
                </c:pt>
                <c:pt idx="6">
                  <c:v>#N/A</c:v>
                </c:pt>
                <c:pt idx="7">
                  <c:v>#N/A</c:v>
                </c:pt>
                <c:pt idx="8">
                  <c:v>133</c:v>
                </c:pt>
                <c:pt idx="9">
                  <c:v>140</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7-9485-4970-8290-73BF34765E74}"/>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1"/>
        <c:majorTimeUnit val="months"/>
      </c:dateAx>
      <c:valAx>
        <c:axId val="1883080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valAx>
      <c:spPr>
        <a:noFill/>
        <a:ln>
          <a:noFill/>
        </a:ln>
        <a:effectLst/>
      </c:spPr>
    </c:plotArea>
    <c:legend>
      <c:legendPos val="b"/>
      <c:layout>
        <c:manualLayout>
          <c:xMode val="edge"/>
          <c:yMode val="edge"/>
          <c:x val="6.3387576552930883E-2"/>
          <c:y val="0.81559419655876353"/>
          <c:w val="0.90933573928258982"/>
          <c:h val="0.1705169145523476"/>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Delays'!$F$67:$F$90</c:f>
              <c:numCache>
                <c:formatCode>0</c:formatCode>
                <c:ptCount val="24"/>
                <c:pt idx="0">
                  <c:v>43.406833333333331</c:v>
                </c:pt>
                <c:pt idx="1">
                  <c:v>43.406833333333331</c:v>
                </c:pt>
                <c:pt idx="2">
                  <c:v>43.406833333333331</c:v>
                </c:pt>
                <c:pt idx="3">
                  <c:v>43.406833333333331</c:v>
                </c:pt>
                <c:pt idx="4">
                  <c:v>43.406833333333331</c:v>
                </c:pt>
                <c:pt idx="5">
                  <c:v>43.406833333333331</c:v>
                </c:pt>
                <c:pt idx="6">
                  <c:v>43.406833333333331</c:v>
                </c:pt>
                <c:pt idx="7">
                  <c:v>43.406833333333331</c:v>
                </c:pt>
                <c:pt idx="8">
                  <c:v>43.406833333333331</c:v>
                </c:pt>
                <c:pt idx="9">
                  <c:v>43.406833333333331</c:v>
                </c:pt>
                <c:pt idx="10">
                  <c:v>43.406833333333331</c:v>
                </c:pt>
                <c:pt idx="11">
                  <c:v>43.406833333333331</c:v>
                </c:pt>
                <c:pt idx="12">
                  <c:v>43.406833333333331</c:v>
                </c:pt>
                <c:pt idx="13">
                  <c:v>43.406833333333331</c:v>
                </c:pt>
                <c:pt idx="14">
                  <c:v>43.406833333333331</c:v>
                </c:pt>
                <c:pt idx="15">
                  <c:v>43.406833333333331</c:v>
                </c:pt>
                <c:pt idx="16">
                  <c:v>43.406833333333331</c:v>
                </c:pt>
                <c:pt idx="17">
                  <c:v>43.406833333333331</c:v>
                </c:pt>
                <c:pt idx="18">
                  <c:v>43.406833333333331</c:v>
                </c:pt>
                <c:pt idx="19">
                  <c:v>43.406833333333331</c:v>
                </c:pt>
                <c:pt idx="20">
                  <c:v>43.406833333333331</c:v>
                </c:pt>
                <c:pt idx="21">
                  <c:v>43.406833333333331</c:v>
                </c:pt>
                <c:pt idx="22">
                  <c:v>43.406833333333331</c:v>
                </c:pt>
                <c:pt idx="23">
                  <c:v>43.406833333333331</c:v>
                </c:pt>
              </c:numCache>
            </c:numRef>
          </c:val>
          <c:smooth val="0"/>
          <c:extLst>
            <c:ext xmlns:c16="http://schemas.microsoft.com/office/drawing/2014/chart" uri="{C3380CC4-5D6E-409C-BE32-E72D297353CC}">
              <c16:uniqueId val="{00000000-3392-4FD7-8823-1AFD0CA7E18C}"/>
            </c:ext>
          </c:extLst>
        </c:ser>
        <c:ser>
          <c:idx val="1"/>
          <c:order val="1"/>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Delays'!$E$67:$E$90</c:f>
              <c:numCache>
                <c:formatCode>0</c:formatCode>
                <c:ptCount val="24"/>
                <c:pt idx="0">
                  <c:v>53</c:v>
                </c:pt>
                <c:pt idx="1">
                  <c:v>50</c:v>
                </c:pt>
                <c:pt idx="2">
                  <c:v>63</c:v>
                </c:pt>
                <c:pt idx="3">
                  <c:v>71</c:v>
                </c:pt>
                <c:pt idx="4">
                  <c:v>70</c:v>
                </c:pt>
                <c:pt idx="5">
                  <c:v>78</c:v>
                </c:pt>
                <c:pt idx="6">
                  <c:v>76</c:v>
                </c:pt>
                <c:pt idx="7">
                  <c:v>105</c:v>
                </c:pt>
                <c:pt idx="8">
                  <c:v>138</c:v>
                </c:pt>
                <c:pt idx="9">
                  <c:v>138</c:v>
                </c:pt>
                <c:pt idx="10">
                  <c:v>100</c:v>
                </c:pt>
                <c:pt idx="11">
                  <c:v>63</c:v>
                </c:pt>
                <c:pt idx="12">
                  <c:v>76</c:v>
                </c:pt>
                <c:pt idx="13">
                  <c:v>62</c:v>
                </c:pt>
                <c:pt idx="14">
                  <c:v>67</c:v>
                </c:pt>
                <c:pt idx="15">
                  <c:v>69</c:v>
                </c:pt>
              </c:numCache>
            </c:numRef>
          </c:val>
          <c:smooth val="0"/>
          <c:extLst>
            <c:ext xmlns:c16="http://schemas.microsoft.com/office/drawing/2014/chart" uri="{C3380CC4-5D6E-409C-BE32-E72D297353CC}">
              <c16:uniqueId val="{00000001-3392-4FD7-8823-1AFD0CA7E18C}"/>
            </c:ext>
          </c:extLst>
        </c:ser>
        <c:ser>
          <c:idx val="4"/>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Delays'!$D$67:$D$90</c:f>
              <c:numCache>
                <c:formatCode>0</c:formatCode>
                <c:ptCount val="24"/>
                <c:pt idx="0">
                  <c:v>79.9375</c:v>
                </c:pt>
                <c:pt idx="1">
                  <c:v>79.9375</c:v>
                </c:pt>
                <c:pt idx="2">
                  <c:v>79.9375</c:v>
                </c:pt>
                <c:pt idx="3">
                  <c:v>79.9375</c:v>
                </c:pt>
                <c:pt idx="4">
                  <c:v>79.9375</c:v>
                </c:pt>
                <c:pt idx="5">
                  <c:v>79.9375</c:v>
                </c:pt>
                <c:pt idx="6">
                  <c:v>79.9375</c:v>
                </c:pt>
                <c:pt idx="7">
                  <c:v>79.9375</c:v>
                </c:pt>
                <c:pt idx="8">
                  <c:v>79.9375</c:v>
                </c:pt>
                <c:pt idx="9">
                  <c:v>79.9375</c:v>
                </c:pt>
                <c:pt idx="10">
                  <c:v>79.9375</c:v>
                </c:pt>
                <c:pt idx="11">
                  <c:v>79.9375</c:v>
                </c:pt>
                <c:pt idx="12">
                  <c:v>79.9375</c:v>
                </c:pt>
                <c:pt idx="13">
                  <c:v>79.9375</c:v>
                </c:pt>
                <c:pt idx="14">
                  <c:v>79.9375</c:v>
                </c:pt>
                <c:pt idx="15">
                  <c:v>79.9375</c:v>
                </c:pt>
                <c:pt idx="16">
                  <c:v>79.9375</c:v>
                </c:pt>
                <c:pt idx="17">
                  <c:v>79.9375</c:v>
                </c:pt>
                <c:pt idx="18">
                  <c:v>79.9375</c:v>
                </c:pt>
                <c:pt idx="19">
                  <c:v>79.9375</c:v>
                </c:pt>
                <c:pt idx="20">
                  <c:v>79.9375</c:v>
                </c:pt>
                <c:pt idx="21">
                  <c:v>79.9375</c:v>
                </c:pt>
                <c:pt idx="22">
                  <c:v>79.9375</c:v>
                </c:pt>
                <c:pt idx="23">
                  <c:v>79.9375</c:v>
                </c:pt>
              </c:numCache>
            </c:numRef>
          </c:val>
          <c:smooth val="0"/>
          <c:extLst>
            <c:ext xmlns:c16="http://schemas.microsoft.com/office/drawing/2014/chart" uri="{C3380CC4-5D6E-409C-BE32-E72D297353CC}">
              <c16:uniqueId val="{00000002-3392-4FD7-8823-1AFD0CA7E18C}"/>
            </c:ext>
          </c:extLst>
        </c:ser>
        <c:ser>
          <c:idx val="5"/>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Delays'!$C$67:$C$90</c:f>
              <c:numCache>
                <c:formatCode>0</c:formatCode>
                <c:ptCount val="24"/>
                <c:pt idx="0">
                  <c:v>116.46816666666666</c:v>
                </c:pt>
                <c:pt idx="1">
                  <c:v>116.46816666666666</c:v>
                </c:pt>
                <c:pt idx="2">
                  <c:v>116.46816666666666</c:v>
                </c:pt>
                <c:pt idx="3">
                  <c:v>116.46816666666666</c:v>
                </c:pt>
                <c:pt idx="4">
                  <c:v>116.46816666666666</c:v>
                </c:pt>
                <c:pt idx="5">
                  <c:v>116.46816666666666</c:v>
                </c:pt>
                <c:pt idx="6">
                  <c:v>116.46816666666666</c:v>
                </c:pt>
                <c:pt idx="7">
                  <c:v>116.46816666666666</c:v>
                </c:pt>
                <c:pt idx="8">
                  <c:v>116.46816666666666</c:v>
                </c:pt>
                <c:pt idx="9">
                  <c:v>116.46816666666666</c:v>
                </c:pt>
                <c:pt idx="10">
                  <c:v>116.46816666666666</c:v>
                </c:pt>
                <c:pt idx="11">
                  <c:v>116.46816666666666</c:v>
                </c:pt>
                <c:pt idx="12">
                  <c:v>116.46816666666666</c:v>
                </c:pt>
                <c:pt idx="13">
                  <c:v>116.46816666666666</c:v>
                </c:pt>
                <c:pt idx="14">
                  <c:v>116.46816666666666</c:v>
                </c:pt>
                <c:pt idx="15">
                  <c:v>116.46816666666666</c:v>
                </c:pt>
                <c:pt idx="16">
                  <c:v>116.46816666666666</c:v>
                </c:pt>
                <c:pt idx="17">
                  <c:v>116.46816666666666</c:v>
                </c:pt>
                <c:pt idx="18">
                  <c:v>116.46816666666666</c:v>
                </c:pt>
                <c:pt idx="19">
                  <c:v>116.46816666666666</c:v>
                </c:pt>
                <c:pt idx="20">
                  <c:v>116.46816666666666</c:v>
                </c:pt>
                <c:pt idx="21">
                  <c:v>116.46816666666666</c:v>
                </c:pt>
                <c:pt idx="22">
                  <c:v>116.46816666666666</c:v>
                </c:pt>
                <c:pt idx="23">
                  <c:v>116.46816666666666</c:v>
                </c:pt>
              </c:numCache>
            </c:numRef>
          </c:val>
          <c:smooth val="0"/>
          <c:extLst>
            <c:ext xmlns:c16="http://schemas.microsoft.com/office/drawing/2014/chart" uri="{C3380CC4-5D6E-409C-BE32-E72D297353CC}">
              <c16:uniqueId val="{00000003-3392-4FD7-8823-1AFD0CA7E18C}"/>
            </c:ext>
          </c:extLst>
        </c:ser>
        <c:ser>
          <c:idx val="2"/>
          <c:order val="4"/>
          <c:tx>
            <c:strRef>
              <c:f>'Avg Ambulance Delays'!$I$6</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3392-4FD7-8823-1AFD0CA7E18C}"/>
            </c:ext>
          </c:extLst>
        </c:ser>
        <c:ser>
          <c:idx val="6"/>
          <c:order val="5"/>
          <c:tx>
            <c:strRef>
              <c:f>'Avg Ambulance Delays'!$J$6</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'Avg Ambulance Delays'!$J$67:$J$90</c:f>
              <c:numCache>
                <c:formatCode>0</c:formatCode>
                <c:ptCount val="24"/>
                <c:pt idx="0">
                  <c:v>#N/A</c:v>
                </c:pt>
                <c:pt idx="1">
                  <c:v>#N/A</c:v>
                </c:pt>
                <c:pt idx="2">
                  <c:v>#N/A</c:v>
                </c:pt>
                <c:pt idx="3">
                  <c:v>#N/A</c:v>
                </c:pt>
                <c:pt idx="4">
                  <c:v>#N/A</c:v>
                </c:pt>
                <c:pt idx="5">
                  <c:v>#N/A</c:v>
                </c:pt>
                <c:pt idx="6">
                  <c:v>#N/A</c:v>
                </c:pt>
                <c:pt idx="7">
                  <c:v>#N/A</c:v>
                </c:pt>
                <c:pt idx="8">
                  <c:v>138</c:v>
                </c:pt>
                <c:pt idx="9">
                  <c:v>138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392-4FD7-8823-1AFD0CA7E18C}"/>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8314</c:v>
                </c:pt>
                <c:pt idx="1">
                  <c:v>8516</c:v>
                </c:pt>
                <c:pt idx="2">
                  <c:v>8215</c:v>
                </c:pt>
                <c:pt idx="3">
                  <c:v>7966</c:v>
                </c:pt>
                <c:pt idx="4">
                  <c:v>7865</c:v>
                </c:pt>
                <c:pt idx="5">
                  <c:v>8202</c:v>
                </c:pt>
                <c:pt idx="6">
                  <c:v>8565</c:v>
                </c:pt>
                <c:pt idx="7">
                  <c:v>7717</c:v>
                </c:pt>
                <c:pt idx="8">
                  <c:v>8075</c:v>
                </c:pt>
                <c:pt idx="9">
                  <c:v>7175</c:v>
                </c:pt>
                <c:pt idx="10">
                  <c:v>7017</c:v>
                </c:pt>
                <c:pt idx="11">
                  <c:v>8349</c:v>
                </c:pt>
              </c:numCache>
            </c:numRef>
          </c:val>
          <c:smooth val="0"/>
          <c:extLst>
            <c:ext xmlns:c16="http://schemas.microsoft.com/office/drawing/2014/chart" uri="{C3380CC4-5D6E-409C-BE32-E72D297353CC}">
              <c16:uniqueId val="{00000000-54E8-4674-957F-EB2B6C89574D}"/>
            </c:ext>
          </c:extLst>
        </c:ser>
        <c:ser>
          <c:idx val="2"/>
          <c:order val="1"/>
          <c:tx>
            <c:strRef>
              <c:f>'ED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8109</c:v>
                </c:pt>
                <c:pt idx="1">
                  <c:v>8307</c:v>
                </c:pt>
                <c:pt idx="2">
                  <c:v>7998</c:v>
                </c:pt>
                <c:pt idx="3">
                  <c:v>7748</c:v>
                </c:pt>
              </c:numCache>
            </c:numRef>
          </c:val>
          <c:smooth val="0"/>
          <c:extLst>
            <c:ext xmlns:c16="http://schemas.microsoft.com/office/drawing/2014/chart" uri="{C3380CC4-5D6E-409C-BE32-E72D297353CC}">
              <c16:uniqueId val="{00000001-54E8-4674-957F-EB2B6C89574D}"/>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4192</c:v>
                </c:pt>
                <c:pt idx="1">
                  <c:v>4427</c:v>
                </c:pt>
                <c:pt idx="2">
                  <c:v>3993</c:v>
                </c:pt>
                <c:pt idx="3">
                  <c:v>4246</c:v>
                </c:pt>
                <c:pt idx="4">
                  <c:v>4088</c:v>
                </c:pt>
                <c:pt idx="5">
                  <c:v>4115</c:v>
                </c:pt>
                <c:pt idx="6">
                  <c:v>4045</c:v>
                </c:pt>
                <c:pt idx="7">
                  <c:v>3755</c:v>
                </c:pt>
                <c:pt idx="8">
                  <c:v>3889</c:v>
                </c:pt>
                <c:pt idx="9">
                  <c:v>3502</c:v>
                </c:pt>
                <c:pt idx="10">
                  <c:v>3613</c:v>
                </c:pt>
                <c:pt idx="11">
                  <c:v>4277</c:v>
                </c:pt>
              </c:numCache>
            </c:numRef>
          </c:val>
          <c:smooth val="0"/>
          <c:extLst>
            <c:ext xmlns:c16="http://schemas.microsoft.com/office/drawing/2014/chart" uri="{C3380CC4-5D6E-409C-BE32-E72D297353CC}">
              <c16:uniqueId val="{00000000-FCD3-46DF-9375-F8AFCAFE59F6}"/>
            </c:ext>
          </c:extLst>
        </c:ser>
        <c:ser>
          <c:idx val="2"/>
          <c:order val="1"/>
          <c:tx>
            <c:strRef>
              <c:f>'ED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4373</c:v>
                </c:pt>
                <c:pt idx="1">
                  <c:v>4509</c:v>
                </c:pt>
                <c:pt idx="2">
                  <c:v>4239</c:v>
                </c:pt>
                <c:pt idx="3">
                  <c:v>4415</c:v>
                </c:pt>
              </c:numCache>
            </c:numRef>
          </c:val>
          <c:smooth val="0"/>
          <c:extLst>
            <c:ext xmlns:c16="http://schemas.microsoft.com/office/drawing/2014/chart" uri="{C3380CC4-5D6E-409C-BE32-E72D297353CC}">
              <c16:uniqueId val="{00000001-FCD3-46DF-9375-F8AFCAFE59F6}"/>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1389</c:v>
                </c:pt>
                <c:pt idx="1">
                  <c:v>1447</c:v>
                </c:pt>
                <c:pt idx="2">
                  <c:v>1351</c:v>
                </c:pt>
                <c:pt idx="3">
                  <c:v>1389</c:v>
                </c:pt>
                <c:pt idx="4">
                  <c:v>1412</c:v>
                </c:pt>
                <c:pt idx="5">
                  <c:v>1332</c:v>
                </c:pt>
                <c:pt idx="6">
                  <c:v>1442</c:v>
                </c:pt>
                <c:pt idx="7">
                  <c:v>1327</c:v>
                </c:pt>
                <c:pt idx="8">
                  <c:v>1508</c:v>
                </c:pt>
                <c:pt idx="9">
                  <c:v>1388</c:v>
                </c:pt>
                <c:pt idx="10">
                  <c:v>1302</c:v>
                </c:pt>
                <c:pt idx="11">
                  <c:v>1464</c:v>
                </c:pt>
              </c:numCache>
            </c:numRef>
          </c:val>
          <c:smooth val="0"/>
          <c:extLst>
            <c:ext xmlns:c16="http://schemas.microsoft.com/office/drawing/2014/chart" uri="{C3380CC4-5D6E-409C-BE32-E72D297353CC}">
              <c16:uniqueId val="{00000000-504E-4672-A662-CFF51B11E397}"/>
            </c:ext>
          </c:extLst>
        </c:ser>
        <c:ser>
          <c:idx val="2"/>
          <c:order val="1"/>
          <c:tx>
            <c:strRef>
              <c:f>'Over-75 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1470</c:v>
                </c:pt>
                <c:pt idx="1">
                  <c:v>1483</c:v>
                </c:pt>
                <c:pt idx="2">
                  <c:v>1455</c:v>
                </c:pt>
                <c:pt idx="3">
                  <c:v>1443</c:v>
                </c:pt>
              </c:numCache>
            </c:numRef>
          </c:val>
          <c:smooth val="0"/>
          <c:extLst>
            <c:ext xmlns:c16="http://schemas.microsoft.com/office/drawing/2014/chart" uri="{C3380CC4-5D6E-409C-BE32-E72D297353CC}">
              <c16:uniqueId val="{00000001-504E-4672-A662-CFF51B11E397}"/>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overlay val="0"/>
      <c:spPr>
        <a:noFill/>
        <a:ln>
          <a:noFill/>
        </a:ln>
        <a:effectLst/>
      </c:spPr>
    </c:title>
    <c:autoTitleDeleted val="0"/>
    <c:plotArea>
      <c:layout/>
      <c:lineChart>
        <c:grouping val="standard"/>
        <c:varyColors val="0"/>
        <c:ser>
          <c:idx val="1"/>
          <c:order val="0"/>
          <c:tx>
            <c:strRef>
              <c:f>'Over-75 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formatCode="#,##0">
                  <c:v>662</c:v>
                </c:pt>
                <c:pt idx="1">
                  <c:v>725</c:v>
                </c:pt>
                <c:pt idx="2">
                  <c:v>661</c:v>
                </c:pt>
                <c:pt idx="3">
                  <c:v>708</c:v>
                </c:pt>
                <c:pt idx="4">
                  <c:v>669</c:v>
                </c:pt>
                <c:pt idx="5">
                  <c:v>714</c:v>
                </c:pt>
                <c:pt idx="6">
                  <c:v>645</c:v>
                </c:pt>
                <c:pt idx="7">
                  <c:v>653</c:v>
                </c:pt>
                <c:pt idx="8">
                  <c:v>718</c:v>
                </c:pt>
                <c:pt idx="9">
                  <c:v>644</c:v>
                </c:pt>
                <c:pt idx="10">
                  <c:v>686</c:v>
                </c:pt>
                <c:pt idx="11">
                  <c:v>741</c:v>
                </c:pt>
              </c:numCache>
            </c:numRef>
          </c:val>
          <c:smooth val="0"/>
          <c:extLst>
            <c:ext xmlns:c16="http://schemas.microsoft.com/office/drawing/2014/chart" uri="{C3380CC4-5D6E-409C-BE32-E72D297353CC}">
              <c16:uniqueId val="{00000000-BEA9-459D-80EB-CFB9B781E6C6}"/>
            </c:ext>
          </c:extLst>
        </c:ser>
        <c:ser>
          <c:idx val="2"/>
          <c:order val="1"/>
          <c:tx>
            <c:strRef>
              <c:f>'Over-75 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742</c:v>
                </c:pt>
                <c:pt idx="1">
                  <c:v>776</c:v>
                </c:pt>
                <c:pt idx="2">
                  <c:v>716</c:v>
                </c:pt>
                <c:pt idx="3">
                  <c:v>798</c:v>
                </c:pt>
              </c:numCache>
            </c:numRef>
          </c:val>
          <c:smooth val="0"/>
          <c:extLst>
            <c:ext xmlns:c16="http://schemas.microsoft.com/office/drawing/2014/chart" uri="{C3380CC4-5D6E-409C-BE32-E72D297353CC}">
              <c16:uniqueId val="{00000001-BEA9-459D-80EB-CFB9B781E6C6}"/>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ax val="8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3893002981035393"/>
          <c:y val="0.15126696832579187"/>
          <c:w val="0.76860979173964716"/>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Day'!$F$67:$F$81</c:f>
              <c:numCache>
                <c:formatCode>0%</c:formatCode>
                <c:ptCount val="15"/>
                <c:pt idx="0">
                  <c:v>0.7567003569186137</c:v>
                </c:pt>
                <c:pt idx="1">
                  <c:v>0.7567003569186137</c:v>
                </c:pt>
                <c:pt idx="2">
                  <c:v>0.7567003569186137</c:v>
                </c:pt>
                <c:pt idx="3">
                  <c:v>0.7567003569186137</c:v>
                </c:pt>
                <c:pt idx="4">
                  <c:v>0.7567003569186137</c:v>
                </c:pt>
                <c:pt idx="5">
                  <c:v>0.7567003569186137</c:v>
                </c:pt>
                <c:pt idx="6">
                  <c:v>0.7567003569186137</c:v>
                </c:pt>
                <c:pt idx="7">
                  <c:v>0.7567003569186137</c:v>
                </c:pt>
                <c:pt idx="8">
                  <c:v>0.7567003569186137</c:v>
                </c:pt>
                <c:pt idx="9">
                  <c:v>0.7567003569186137</c:v>
                </c:pt>
                <c:pt idx="10">
                  <c:v>0.7567003569186137</c:v>
                </c:pt>
                <c:pt idx="11">
                  <c:v>0.7567003569186137</c:v>
                </c:pt>
                <c:pt idx="12">
                  <c:v>0.7567003569186137</c:v>
                </c:pt>
                <c:pt idx="13">
                  <c:v>0.7567003569186137</c:v>
                </c:pt>
                <c:pt idx="14">
                  <c:v>0.7567003569186137</c:v>
                </c:pt>
              </c:numCache>
              <c:extLst/>
            </c:numRef>
          </c:val>
          <c:smooth val="0"/>
          <c:extLst xmlns:c15="http://schemas.microsoft.com/office/drawing/2012/chart">
            <c:ext xmlns:c16="http://schemas.microsoft.com/office/drawing/2014/chart" uri="{C3380CC4-5D6E-409C-BE32-E72D297353CC}">
              <c16:uniqueId val="{00000000-2E29-40F8-91FC-E16CE43BC4AE}"/>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Day'!$E$67:$E$81</c:f>
              <c:numCache>
                <c:formatCode>0.0%</c:formatCode>
                <c:ptCount val="15"/>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0.91919191919191923</c:v>
                </c:pt>
                <c:pt idx="13">
                  <c:v>0.97169811320754718</c:v>
                </c:pt>
                <c:pt idx="14">
                  <c:v>0.90217391304347827</c:v>
                </c:pt>
              </c:numCache>
              <c:extLst/>
            </c:numRef>
          </c:val>
          <c:smooth val="0"/>
          <c:extLst>
            <c:ext xmlns:c16="http://schemas.microsoft.com/office/drawing/2014/chart" uri="{C3380CC4-5D6E-409C-BE32-E72D297353CC}">
              <c16:uniqueId val="{00000001-2E29-40F8-91FC-E16CE43BC4AE}"/>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Day'!$G$67:$G$81</c:f>
              <c:numCache>
                <c:formatCode>0%</c:formatCode>
                <c:ptCount val="15"/>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numCache>
              <c:extLst/>
            </c:numRef>
          </c:val>
          <c:smooth val="0"/>
          <c:extLst>
            <c:ext xmlns:c16="http://schemas.microsoft.com/office/drawing/2014/chart" uri="{C3380CC4-5D6E-409C-BE32-E72D297353CC}">
              <c16:uniqueId val="{00000002-2E29-40F8-91FC-E16CE43BC4AE}"/>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Day'!$D$67:$D$81</c:f>
              <c:numCache>
                <c:formatCode>0%</c:formatCode>
                <c:ptCount val="15"/>
                <c:pt idx="0">
                  <c:v>0.89544081980608636</c:v>
                </c:pt>
                <c:pt idx="1">
                  <c:v>0.89544081980608636</c:v>
                </c:pt>
                <c:pt idx="2">
                  <c:v>0.89544081980608636</c:v>
                </c:pt>
                <c:pt idx="3">
                  <c:v>0.89544081980608636</c:v>
                </c:pt>
                <c:pt idx="4">
                  <c:v>0.89544081980608636</c:v>
                </c:pt>
                <c:pt idx="5">
                  <c:v>0.89544081980608636</c:v>
                </c:pt>
                <c:pt idx="6">
                  <c:v>0.89544081980608636</c:v>
                </c:pt>
                <c:pt idx="7">
                  <c:v>0.89544081980608636</c:v>
                </c:pt>
                <c:pt idx="8">
                  <c:v>0.89544081980608636</c:v>
                </c:pt>
                <c:pt idx="9">
                  <c:v>0.89544081980608636</c:v>
                </c:pt>
                <c:pt idx="10">
                  <c:v>0.89544081980608636</c:v>
                </c:pt>
                <c:pt idx="11">
                  <c:v>0.89544081980608636</c:v>
                </c:pt>
                <c:pt idx="12">
                  <c:v>0.89544081980608636</c:v>
                </c:pt>
                <c:pt idx="13">
                  <c:v>0.89544081980608636</c:v>
                </c:pt>
                <c:pt idx="14">
                  <c:v>0.89544081980608636</c:v>
                </c:pt>
              </c:numCache>
              <c:extLst/>
            </c:numRef>
          </c:val>
          <c:smooth val="0"/>
          <c:extLst xmlns:c15="http://schemas.microsoft.com/office/drawing/2012/chart">
            <c:ext xmlns:c16="http://schemas.microsoft.com/office/drawing/2014/chart" uri="{C3380CC4-5D6E-409C-BE32-E72D297353CC}">
              <c16:uniqueId val="{00000003-2E29-40F8-91FC-E16CE43BC4AE}"/>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Day'!$C$67:$C$81</c:f>
              <c:numCache>
                <c:formatCode>0%</c:formatCode>
                <c:ptCount val="15"/>
                <c:pt idx="0">
                  <c:v>1.034181282693559</c:v>
                </c:pt>
                <c:pt idx="1">
                  <c:v>1.034181282693559</c:v>
                </c:pt>
                <c:pt idx="2">
                  <c:v>1.034181282693559</c:v>
                </c:pt>
                <c:pt idx="3">
                  <c:v>1.034181282693559</c:v>
                </c:pt>
                <c:pt idx="4">
                  <c:v>1.034181282693559</c:v>
                </c:pt>
                <c:pt idx="5">
                  <c:v>1.034181282693559</c:v>
                </c:pt>
                <c:pt idx="6">
                  <c:v>1.034181282693559</c:v>
                </c:pt>
                <c:pt idx="7">
                  <c:v>1.034181282693559</c:v>
                </c:pt>
                <c:pt idx="8">
                  <c:v>1.034181282693559</c:v>
                </c:pt>
                <c:pt idx="9">
                  <c:v>1.034181282693559</c:v>
                </c:pt>
                <c:pt idx="10">
                  <c:v>1.034181282693559</c:v>
                </c:pt>
                <c:pt idx="11">
                  <c:v>1.034181282693559</c:v>
                </c:pt>
                <c:pt idx="12">
                  <c:v>1.034181282693559</c:v>
                </c:pt>
                <c:pt idx="13">
                  <c:v>1.034181282693559</c:v>
                </c:pt>
                <c:pt idx="14">
                  <c:v>1.034181282693559</c:v>
                </c:pt>
              </c:numCache>
              <c:extLst/>
            </c:numRef>
          </c:val>
          <c:smooth val="0"/>
          <c:extLst xmlns:c15="http://schemas.microsoft.com/office/drawing/2012/chart">
            <c:ext xmlns:c16="http://schemas.microsoft.com/office/drawing/2014/chart" uri="{C3380CC4-5D6E-409C-BE32-E72D297353CC}">
              <c16:uniqueId val="{00000004-2E29-40F8-91FC-E16CE43BC4AE}"/>
            </c:ext>
          </c:extLst>
        </c:ser>
        <c:ser>
          <c:idx val="2"/>
          <c:order val="5"/>
          <c:tx>
            <c:strRef>
              <c:f>'Cancer 31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Day'!$I$67:$I$81</c:f>
              <c:numCache>
                <c:formatCode>0%</c:formatCode>
                <c:ptCount val="15"/>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numCache>
              <c:extLst/>
            </c:numRef>
          </c:val>
          <c:smooth val="0"/>
          <c:extLst xmlns:c15="http://schemas.microsoft.com/office/drawing/2012/chart">
            <c:ext xmlns:c16="http://schemas.microsoft.com/office/drawing/2014/chart" uri="{C3380CC4-5D6E-409C-BE32-E72D297353CC}">
              <c16:uniqueId val="{00000005-2E29-40F8-91FC-E16CE43BC4AE}"/>
            </c:ext>
          </c:extLst>
        </c:ser>
        <c:ser>
          <c:idx val="6"/>
          <c:order val="6"/>
          <c:tx>
            <c:strRef>
              <c:f>'Cancer 31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31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extLst/>
            </c:numRef>
          </c:cat>
          <c:val>
            <c:numRef>
              <c:f>'Cancer 31 Day'!$J$67:$J$81</c:f>
              <c:numCache>
                <c:formatCode>0%</c:formatCode>
                <c:ptCount val="15"/>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numCache>
              <c:extLst/>
            </c:numRef>
          </c:val>
          <c:smooth val="0"/>
          <c:extLst xmlns:c15="http://schemas.microsoft.com/office/drawing/2012/chart">
            <c:ext xmlns:c16="http://schemas.microsoft.com/office/drawing/2014/chart" uri="{C3380CC4-5D6E-409C-BE32-E72D297353CC}">
              <c16:uniqueId val="{00000006-2E29-40F8-91FC-E16CE43BC4AE}"/>
            </c:ext>
          </c:extLst>
        </c:ser>
        <c:dLbls>
          <c:showLegendKey val="0"/>
          <c:showVal val="0"/>
          <c:showCatName val="0"/>
          <c:showSerName val="0"/>
          <c:showPercent val="0"/>
          <c:showBubbleSize val="0"/>
        </c:dLbls>
        <c:smooth val="0"/>
        <c:axId val="176899200"/>
        <c:axId val="176901120"/>
        <c:extLst/>
      </c:lineChart>
      <c:dateAx>
        <c:axId val="1768992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majorUnit val="1"/>
        <c:major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hr'!$F$67:$F$90</c:f>
              <c:numCache>
                <c:formatCode>0%</c:formatCode>
                <c:ptCount val="24"/>
                <c:pt idx="0">
                  <c:v>0.28915374999999999</c:v>
                </c:pt>
                <c:pt idx="1">
                  <c:v>0.28915374999999999</c:v>
                </c:pt>
                <c:pt idx="2">
                  <c:v>0.28915374999999999</c:v>
                </c:pt>
                <c:pt idx="3">
                  <c:v>0.28915374999999999</c:v>
                </c:pt>
                <c:pt idx="4">
                  <c:v>0.28915374999999999</c:v>
                </c:pt>
                <c:pt idx="5">
                  <c:v>0.28915374999999999</c:v>
                </c:pt>
                <c:pt idx="6">
                  <c:v>0.28915374999999999</c:v>
                </c:pt>
                <c:pt idx="7">
                  <c:v>0.28915374999999999</c:v>
                </c:pt>
                <c:pt idx="8">
                  <c:v>0.28915374999999999</c:v>
                </c:pt>
                <c:pt idx="9">
                  <c:v>0.28915374999999999</c:v>
                </c:pt>
                <c:pt idx="10">
                  <c:v>0.28915374999999999</c:v>
                </c:pt>
                <c:pt idx="11">
                  <c:v>0.28915374999999999</c:v>
                </c:pt>
                <c:pt idx="12">
                  <c:v>0.28915374999999999</c:v>
                </c:pt>
                <c:pt idx="13">
                  <c:v>0.28915374999999999</c:v>
                </c:pt>
                <c:pt idx="14">
                  <c:v>0.28915374999999999</c:v>
                </c:pt>
                <c:pt idx="15">
                  <c:v>0.28915374999999999</c:v>
                </c:pt>
                <c:pt idx="16">
                  <c:v>0.28915374999999999</c:v>
                </c:pt>
                <c:pt idx="17">
                  <c:v>0.28915374999999999</c:v>
                </c:pt>
                <c:pt idx="18">
                  <c:v>0.28915374999999999</c:v>
                </c:pt>
                <c:pt idx="19">
                  <c:v>0.28915374999999999</c:v>
                </c:pt>
                <c:pt idx="20">
                  <c:v>0.28915374999999999</c:v>
                </c:pt>
                <c:pt idx="21">
                  <c:v>0.28915374999999999</c:v>
                </c:pt>
                <c:pt idx="22">
                  <c:v>0.28915374999999999</c:v>
                </c:pt>
                <c:pt idx="23">
                  <c:v>0.28915374999999999</c:v>
                </c:pt>
              </c:numCache>
            </c:numRef>
          </c:val>
          <c:smooth val="0"/>
          <c:extLst>
            <c:ext xmlns:c16="http://schemas.microsoft.com/office/drawing/2014/chart" uri="{C3380CC4-5D6E-409C-BE32-E72D297353CC}">
              <c16:uniqueId val="{00000000-4B97-481E-96DB-4CEC80B7EBD2}"/>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4B97-481E-96DB-4CEC80B7EBD2}"/>
              </c:ext>
            </c:extLst>
          </c:dPt>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hr'!$E$67:$E$90</c:f>
              <c:numCache>
                <c:formatCode>0.0%</c:formatCode>
                <c:ptCount val="24"/>
                <c:pt idx="0">
                  <c:v>0.35499999999999998</c:v>
                </c:pt>
                <c:pt idx="1">
                  <c:v>0.376</c:v>
                </c:pt>
                <c:pt idx="2">
                  <c:v>0.41499999999999998</c:v>
                </c:pt>
                <c:pt idx="3">
                  <c:v>0.40799999999999997</c:v>
                </c:pt>
                <c:pt idx="4">
                  <c:v>0.38500000000000001</c:v>
                </c:pt>
                <c:pt idx="5">
                  <c:v>0.38900000000000001</c:v>
                </c:pt>
                <c:pt idx="6">
                  <c:v>0.374</c:v>
                </c:pt>
                <c:pt idx="7">
                  <c:v>0.29780000000000001</c:v>
                </c:pt>
                <c:pt idx="8">
                  <c:v>0.28100000000000003</c:v>
                </c:pt>
                <c:pt idx="9">
                  <c:v>0.31900000000000001</c:v>
                </c:pt>
                <c:pt idx="10">
                  <c:v>0.30499999999999999</c:v>
                </c:pt>
                <c:pt idx="11">
                  <c:v>0.29699999999999999</c:v>
                </c:pt>
                <c:pt idx="12">
                  <c:v>0.33200000000000002</c:v>
                </c:pt>
                <c:pt idx="13">
                  <c:v>0.32700000000000001</c:v>
                </c:pt>
                <c:pt idx="14">
                  <c:v>0.32600000000000001</c:v>
                </c:pt>
                <c:pt idx="15">
                  <c:v>0.36799999999999999</c:v>
                </c:pt>
              </c:numCache>
            </c:numRef>
          </c:val>
          <c:smooth val="0"/>
          <c:extLst>
            <c:ext xmlns:c16="http://schemas.microsoft.com/office/drawing/2014/chart" uri="{C3380CC4-5D6E-409C-BE32-E72D297353CC}">
              <c16:uniqueId val="{00000002-4B97-481E-96DB-4CEC80B7EBD2}"/>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hr'!$G$67:$G$90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4B97-481E-96DB-4CEC80B7EBD2}"/>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hr'!$D$67:$D$90</c:f>
              <c:numCache>
                <c:formatCode>0%</c:formatCode>
                <c:ptCount val="24"/>
                <c:pt idx="0">
                  <c:v>0.34717500000000001</c:v>
                </c:pt>
                <c:pt idx="1">
                  <c:v>0.34717500000000001</c:v>
                </c:pt>
                <c:pt idx="2">
                  <c:v>0.34717500000000001</c:v>
                </c:pt>
                <c:pt idx="3">
                  <c:v>0.34717500000000001</c:v>
                </c:pt>
                <c:pt idx="4">
                  <c:v>0.34717500000000001</c:v>
                </c:pt>
                <c:pt idx="5">
                  <c:v>0.34717500000000001</c:v>
                </c:pt>
                <c:pt idx="6">
                  <c:v>0.34717500000000001</c:v>
                </c:pt>
                <c:pt idx="7">
                  <c:v>0.34717500000000001</c:v>
                </c:pt>
                <c:pt idx="8">
                  <c:v>0.34717500000000001</c:v>
                </c:pt>
                <c:pt idx="9">
                  <c:v>0.34717500000000001</c:v>
                </c:pt>
                <c:pt idx="10">
                  <c:v>0.34717500000000001</c:v>
                </c:pt>
                <c:pt idx="11">
                  <c:v>0.34717500000000001</c:v>
                </c:pt>
                <c:pt idx="12">
                  <c:v>0.34717500000000001</c:v>
                </c:pt>
                <c:pt idx="13">
                  <c:v>0.34717500000000001</c:v>
                </c:pt>
                <c:pt idx="14">
                  <c:v>0.34717500000000001</c:v>
                </c:pt>
                <c:pt idx="15">
                  <c:v>0.34717500000000001</c:v>
                </c:pt>
                <c:pt idx="16">
                  <c:v>0.34717500000000001</c:v>
                </c:pt>
                <c:pt idx="17">
                  <c:v>0.34717500000000001</c:v>
                </c:pt>
                <c:pt idx="18">
                  <c:v>0.34717500000000001</c:v>
                </c:pt>
                <c:pt idx="19">
                  <c:v>0.34717500000000001</c:v>
                </c:pt>
                <c:pt idx="20">
                  <c:v>0.34717500000000001</c:v>
                </c:pt>
                <c:pt idx="21">
                  <c:v>0.34717500000000001</c:v>
                </c:pt>
                <c:pt idx="22">
                  <c:v>0.34717500000000001</c:v>
                </c:pt>
                <c:pt idx="23">
                  <c:v>0.34717500000000001</c:v>
                </c:pt>
              </c:numCache>
            </c:numRef>
          </c:val>
          <c:smooth val="0"/>
          <c:extLst>
            <c:ext xmlns:c16="http://schemas.microsoft.com/office/drawing/2014/chart" uri="{C3380CC4-5D6E-409C-BE32-E72D297353CC}">
              <c16:uniqueId val="{00000004-4B97-481E-96DB-4CEC80B7EBD2}"/>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hr'!$C$67:$C$90</c:f>
              <c:numCache>
                <c:formatCode>0%</c:formatCode>
                <c:ptCount val="24"/>
                <c:pt idx="0">
                  <c:v>0.40519625000000004</c:v>
                </c:pt>
                <c:pt idx="1">
                  <c:v>0.40519625000000004</c:v>
                </c:pt>
                <c:pt idx="2">
                  <c:v>0.40519625000000004</c:v>
                </c:pt>
                <c:pt idx="3">
                  <c:v>0.40519625000000004</c:v>
                </c:pt>
                <c:pt idx="4">
                  <c:v>0.40519625000000004</c:v>
                </c:pt>
                <c:pt idx="5">
                  <c:v>0.40519625000000004</c:v>
                </c:pt>
                <c:pt idx="6">
                  <c:v>0.40519625000000004</c:v>
                </c:pt>
                <c:pt idx="7">
                  <c:v>0.40519625000000004</c:v>
                </c:pt>
                <c:pt idx="8">
                  <c:v>0.40519625000000004</c:v>
                </c:pt>
                <c:pt idx="9">
                  <c:v>0.40519625000000004</c:v>
                </c:pt>
                <c:pt idx="10">
                  <c:v>0.40519625000000004</c:v>
                </c:pt>
                <c:pt idx="11">
                  <c:v>0.40519625000000004</c:v>
                </c:pt>
                <c:pt idx="12">
                  <c:v>0.40519625000000004</c:v>
                </c:pt>
                <c:pt idx="13">
                  <c:v>0.40519625000000004</c:v>
                </c:pt>
                <c:pt idx="14">
                  <c:v>0.40519625000000004</c:v>
                </c:pt>
                <c:pt idx="15">
                  <c:v>0.40519625000000004</c:v>
                </c:pt>
                <c:pt idx="16">
                  <c:v>0.40519625000000004</c:v>
                </c:pt>
                <c:pt idx="17">
                  <c:v>0.40519625000000004</c:v>
                </c:pt>
                <c:pt idx="18">
                  <c:v>0.40519625000000004</c:v>
                </c:pt>
                <c:pt idx="19">
                  <c:v>0.40519625000000004</c:v>
                </c:pt>
                <c:pt idx="20">
                  <c:v>0.40519625000000004</c:v>
                </c:pt>
                <c:pt idx="21">
                  <c:v>0.40519625000000004</c:v>
                </c:pt>
                <c:pt idx="22">
                  <c:v>0.40519625000000004</c:v>
                </c:pt>
                <c:pt idx="23">
                  <c:v>0.40519625000000004</c:v>
                </c:pt>
              </c:numCache>
            </c:numRef>
          </c:val>
          <c:smooth val="0"/>
          <c:extLst>
            <c:ext xmlns:c16="http://schemas.microsoft.com/office/drawing/2014/chart" uri="{C3380CC4-5D6E-409C-BE32-E72D297353CC}">
              <c16:uniqueId val="{00000005-4B97-481E-96DB-4CEC80B7EBD2}"/>
            </c:ext>
          </c:extLst>
        </c:ser>
        <c:ser>
          <c:idx val="2"/>
          <c:order val="5"/>
          <c:tx>
            <c:strRef>
              <c:f>'4 hr'!$I$6</c:f>
              <c:strCache>
                <c:ptCount val="1"/>
                <c:pt idx="0">
                  <c:v>SCL</c:v>
                </c:pt>
              </c:strCache>
            </c:strRef>
          </c:tx>
          <c:spPr>
            <a:ln>
              <a:noFill/>
            </a:ln>
          </c:spPr>
          <c:marker>
            <c:symbol val="circle"/>
            <c:size val="7"/>
            <c:spPr>
              <a:solidFill>
                <a:srgbClr val="ED7D31"/>
              </a:solidFill>
              <a:ln>
                <a:solidFill>
                  <a:srgbClr val="ED7D31"/>
                </a:solidFill>
              </a:ln>
            </c:spPr>
          </c:marker>
          <c:dPt>
            <c:idx val="24"/>
            <c:marker>
              <c:spPr>
                <a:solidFill>
                  <a:schemeClr val="accent6">
                    <a:lumMod val="75000"/>
                  </a:schemeClr>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4B97-481E-96DB-4CEC80B7EBD2}"/>
              </c:ext>
            </c:extLst>
          </c:dPt>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hr'!$I$67:$I$90</c:f>
              <c:numCache>
                <c:formatCode>0%</c:formatCode>
                <c:ptCount val="24"/>
                <c:pt idx="0">
                  <c:v>#N/A</c:v>
                </c:pt>
                <c:pt idx="1">
                  <c:v>#N/A</c:v>
                </c:pt>
                <c:pt idx="2">
                  <c:v>#N/A</c:v>
                </c:pt>
                <c:pt idx="3">
                  <c:v>#N/A</c:v>
                </c:pt>
                <c:pt idx="4">
                  <c:v>#N/A</c:v>
                </c:pt>
                <c:pt idx="5">
                  <c:v>#N/A</c:v>
                </c:pt>
                <c:pt idx="6">
                  <c:v>#N/A</c:v>
                </c:pt>
                <c:pt idx="7">
                  <c:v>#N/A</c:v>
                </c:pt>
                <c:pt idx="8">
                  <c:v>0.28100000000000003</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4B97-481E-96DB-4CEC80B7EBD2}"/>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hr'!$J$67:$J$90</c:f>
              <c:numCache>
                <c:formatCode>0%</c:formatCode>
                <c:ptCount val="24"/>
                <c:pt idx="0">
                  <c:v>#N/A</c:v>
                </c:pt>
                <c:pt idx="1">
                  <c:v>#N/A</c:v>
                </c:pt>
                <c:pt idx="2">
                  <c:v>0.41499999999999998</c:v>
                </c:pt>
                <c:pt idx="3">
                  <c:v>0.40799999999999997</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4B97-481E-96DB-4CEC80B7EBD2}"/>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1"/>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hr'!$F$97</c:f>
              <c:strCache>
                <c:ptCount val="1"/>
                <c:pt idx="0">
                  <c:v>LPL</c:v>
                </c:pt>
              </c:strCache>
            </c:strRef>
          </c:tx>
          <c:spPr>
            <a:ln w="15875" cap="rnd">
              <a:solidFill>
                <a:schemeClr val="tx1"/>
              </a:solidFill>
              <a:prstDash val="lgDash"/>
              <a:round/>
            </a:ln>
            <a:effectLst/>
          </c:spPr>
          <c:marker>
            <c:symbol val="none"/>
          </c:marker>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hr'!$F$158:$F$181</c:f>
              <c:numCache>
                <c:formatCode>0%</c:formatCode>
                <c:ptCount val="24"/>
                <c:pt idx="0">
                  <c:v>0.42232749999999991</c:v>
                </c:pt>
                <c:pt idx="1">
                  <c:v>0.42232749999999991</c:v>
                </c:pt>
                <c:pt idx="2">
                  <c:v>0.42232749999999991</c:v>
                </c:pt>
                <c:pt idx="3">
                  <c:v>0.42232749999999991</c:v>
                </c:pt>
                <c:pt idx="4">
                  <c:v>0.42232749999999991</c:v>
                </c:pt>
                <c:pt idx="5">
                  <c:v>0.42232749999999991</c:v>
                </c:pt>
                <c:pt idx="6">
                  <c:v>0.42232749999999991</c:v>
                </c:pt>
                <c:pt idx="7">
                  <c:v>0.42232749999999991</c:v>
                </c:pt>
                <c:pt idx="8">
                  <c:v>0.42232749999999991</c:v>
                </c:pt>
                <c:pt idx="9">
                  <c:v>0.42232749999999991</c:v>
                </c:pt>
                <c:pt idx="10">
                  <c:v>0.42232749999999991</c:v>
                </c:pt>
                <c:pt idx="11">
                  <c:v>0.42232749999999991</c:v>
                </c:pt>
                <c:pt idx="12">
                  <c:v>0.42232749999999991</c:v>
                </c:pt>
                <c:pt idx="13">
                  <c:v>0.42232749999999991</c:v>
                </c:pt>
                <c:pt idx="14">
                  <c:v>0.42232749999999991</c:v>
                </c:pt>
                <c:pt idx="15">
                  <c:v>0.42232749999999991</c:v>
                </c:pt>
                <c:pt idx="16">
                  <c:v>0.42232749999999991</c:v>
                </c:pt>
                <c:pt idx="17">
                  <c:v>0.42232749999999991</c:v>
                </c:pt>
                <c:pt idx="18">
                  <c:v>0.42232749999999991</c:v>
                </c:pt>
                <c:pt idx="19">
                  <c:v>0.42232749999999991</c:v>
                </c:pt>
                <c:pt idx="20">
                  <c:v>0.42232749999999991</c:v>
                </c:pt>
                <c:pt idx="21">
                  <c:v>0.42232749999999991</c:v>
                </c:pt>
                <c:pt idx="22">
                  <c:v>0.42232749999999991</c:v>
                </c:pt>
                <c:pt idx="23">
                  <c:v>0.42232749999999991</c:v>
                </c:pt>
              </c:numCache>
            </c:numRef>
          </c:val>
          <c:smooth val="0"/>
          <c:extLst>
            <c:ext xmlns:c16="http://schemas.microsoft.com/office/drawing/2014/chart" uri="{C3380CC4-5D6E-409C-BE32-E72D297353CC}">
              <c16:uniqueId val="{00000000-A267-4FFB-9030-20486554AE6C}"/>
            </c:ext>
          </c:extLst>
        </c:ser>
        <c:ser>
          <c:idx val="1"/>
          <c:order val="1"/>
          <c:tx>
            <c:strRef>
              <c:f>'4 hr'!$E$97</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marker>
              <c:symbol val="circle"/>
              <c:size val="7"/>
              <c:spPr>
                <a:solidFill>
                  <a:srgbClr val="ED7D31"/>
                </a:solidFill>
                <a:ln w="9525">
                  <a:noFill/>
                </a:ln>
                <a:effectLst/>
              </c:spPr>
            </c:marker>
            <c:bubble3D val="0"/>
            <c:extLst>
              <c:ext xmlns:c16="http://schemas.microsoft.com/office/drawing/2014/chart" uri="{C3380CC4-5D6E-409C-BE32-E72D297353CC}">
                <c16:uniqueId val="{00000001-A267-4FFB-9030-20486554AE6C}"/>
              </c:ext>
            </c:extLst>
          </c:dPt>
          <c:dPt>
            <c:idx val="15"/>
            <c:marker>
              <c:symbol val="circle"/>
              <c:size val="7"/>
              <c:spPr>
                <a:solidFill>
                  <a:srgbClr val="ED7D31"/>
                </a:solidFill>
                <a:ln w="9525">
                  <a:noFill/>
                </a:ln>
                <a:effectLst/>
              </c:spPr>
            </c:marker>
            <c:bubble3D val="0"/>
            <c:extLst>
              <c:ext xmlns:c16="http://schemas.microsoft.com/office/drawing/2014/chart" uri="{C3380CC4-5D6E-409C-BE32-E72D297353CC}">
                <c16:uniqueId val="{00000002-A267-4FFB-9030-20486554AE6C}"/>
              </c:ext>
            </c:extLst>
          </c:dPt>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hr'!$E$158:$E$181</c:f>
              <c:numCache>
                <c:formatCode>0.0%</c:formatCode>
                <c:ptCount val="24"/>
                <c:pt idx="0">
                  <c:v>0.498</c:v>
                </c:pt>
                <c:pt idx="1">
                  <c:v>0.49199999999999999</c:v>
                </c:pt>
                <c:pt idx="2">
                  <c:v>0.53100000000000003</c:v>
                </c:pt>
                <c:pt idx="3">
                  <c:v>0.497</c:v>
                </c:pt>
                <c:pt idx="4">
                  <c:v>0.55400000000000005</c:v>
                </c:pt>
                <c:pt idx="5">
                  <c:v>0.51400000000000001</c:v>
                </c:pt>
                <c:pt idx="6">
                  <c:v>0.53900000000000003</c:v>
                </c:pt>
                <c:pt idx="7">
                  <c:v>0.46129999999999999</c:v>
                </c:pt>
                <c:pt idx="8">
                  <c:v>0.441</c:v>
                </c:pt>
                <c:pt idx="9">
                  <c:v>0.48599999999999999</c:v>
                </c:pt>
                <c:pt idx="10">
                  <c:v>0.48599999999999999</c:v>
                </c:pt>
                <c:pt idx="11">
                  <c:v>0.47899999999999998</c:v>
                </c:pt>
                <c:pt idx="12">
                  <c:v>0.47299999999999998</c:v>
                </c:pt>
                <c:pt idx="13">
                  <c:v>0.44900000000000001</c:v>
                </c:pt>
                <c:pt idx="14">
                  <c:v>0.44600000000000001</c:v>
                </c:pt>
                <c:pt idx="15">
                  <c:v>0.45100000000000001</c:v>
                </c:pt>
              </c:numCache>
            </c:numRef>
          </c:val>
          <c:smooth val="0"/>
          <c:extLst>
            <c:ext xmlns:c16="http://schemas.microsoft.com/office/drawing/2014/chart" uri="{C3380CC4-5D6E-409C-BE32-E72D297353CC}">
              <c16:uniqueId val="{00000003-A267-4FFB-9030-20486554AE6C}"/>
            </c:ext>
          </c:extLst>
        </c:ser>
        <c:ser>
          <c:idx val="3"/>
          <c:order val="2"/>
          <c:tx>
            <c:strRef>
              <c:f>'4 hr'!$G$97</c:f>
              <c:strCache>
                <c:ptCount val="1"/>
                <c:pt idx="0">
                  <c:v>Target</c:v>
                </c:pt>
              </c:strCache>
            </c:strRef>
          </c:tx>
          <c:spPr>
            <a:ln w="19050" cap="rnd">
              <a:solidFill>
                <a:srgbClr val="FF0000"/>
              </a:solidFill>
              <a:prstDash val="dash"/>
              <a:round/>
            </a:ln>
            <a:effectLst/>
          </c:spPr>
          <c:marker>
            <c:symbol val="none"/>
          </c:marker>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hr'!$G$158:$G$181</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A267-4FFB-9030-20486554AE6C}"/>
            </c:ext>
          </c:extLst>
        </c:ser>
        <c:ser>
          <c:idx val="4"/>
          <c:order val="3"/>
          <c:tx>
            <c:strRef>
              <c:f>'4 hr'!$D$97</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A267-4FFB-9030-20486554AE6C}"/>
              </c:ext>
            </c:extLst>
          </c:dPt>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hr'!$D$158:$D$181</c:f>
              <c:numCache>
                <c:formatCode>0%</c:formatCode>
                <c:ptCount val="24"/>
                <c:pt idx="0">
                  <c:v>0.48733124999999994</c:v>
                </c:pt>
                <c:pt idx="1">
                  <c:v>0.48733124999999994</c:v>
                </c:pt>
                <c:pt idx="2">
                  <c:v>0.48733124999999994</c:v>
                </c:pt>
                <c:pt idx="3">
                  <c:v>0.48733124999999994</c:v>
                </c:pt>
                <c:pt idx="4">
                  <c:v>0.48733124999999994</c:v>
                </c:pt>
                <c:pt idx="5">
                  <c:v>0.48733124999999994</c:v>
                </c:pt>
                <c:pt idx="6">
                  <c:v>0.48733124999999994</c:v>
                </c:pt>
                <c:pt idx="7">
                  <c:v>0.48733124999999994</c:v>
                </c:pt>
                <c:pt idx="8">
                  <c:v>0.48733124999999994</c:v>
                </c:pt>
                <c:pt idx="9">
                  <c:v>0.48733124999999994</c:v>
                </c:pt>
                <c:pt idx="10">
                  <c:v>0.48733124999999994</c:v>
                </c:pt>
                <c:pt idx="11">
                  <c:v>0.48733124999999994</c:v>
                </c:pt>
                <c:pt idx="12">
                  <c:v>0.48733124999999994</c:v>
                </c:pt>
                <c:pt idx="13">
                  <c:v>0.48733124999999994</c:v>
                </c:pt>
                <c:pt idx="14">
                  <c:v>0.48733124999999994</c:v>
                </c:pt>
                <c:pt idx="15">
                  <c:v>0.48733124999999994</c:v>
                </c:pt>
                <c:pt idx="16">
                  <c:v>0.48733124999999994</c:v>
                </c:pt>
                <c:pt idx="17">
                  <c:v>0.48733124999999994</c:v>
                </c:pt>
                <c:pt idx="18">
                  <c:v>0.48733124999999994</c:v>
                </c:pt>
                <c:pt idx="19">
                  <c:v>0.48733124999999994</c:v>
                </c:pt>
                <c:pt idx="20">
                  <c:v>0.48733124999999994</c:v>
                </c:pt>
                <c:pt idx="21">
                  <c:v>0.48733124999999994</c:v>
                </c:pt>
                <c:pt idx="22">
                  <c:v>0.48733124999999994</c:v>
                </c:pt>
                <c:pt idx="23">
                  <c:v>0.48733124999999994</c:v>
                </c:pt>
              </c:numCache>
            </c:numRef>
          </c:val>
          <c:smooth val="0"/>
          <c:extLst>
            <c:ext xmlns:c16="http://schemas.microsoft.com/office/drawing/2014/chart" uri="{C3380CC4-5D6E-409C-BE32-E72D297353CC}">
              <c16:uniqueId val="{00000006-A267-4FFB-9030-20486554AE6C}"/>
            </c:ext>
          </c:extLst>
        </c:ser>
        <c:ser>
          <c:idx val="5"/>
          <c:order val="4"/>
          <c:tx>
            <c:strRef>
              <c:f>'4 hr'!$C$97</c:f>
              <c:strCache>
                <c:ptCount val="1"/>
                <c:pt idx="0">
                  <c:v>UPL</c:v>
                </c:pt>
              </c:strCache>
            </c:strRef>
          </c:tx>
          <c:spPr>
            <a:ln w="15875" cap="rnd">
              <a:solidFill>
                <a:schemeClr val="tx1"/>
              </a:solidFill>
              <a:prstDash val="lgDash"/>
              <a:round/>
            </a:ln>
            <a:effectLst/>
          </c:spPr>
          <c:marker>
            <c:symbol val="none"/>
          </c:marker>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hr'!$C$158:$C$181</c:f>
              <c:numCache>
                <c:formatCode>0%</c:formatCode>
                <c:ptCount val="24"/>
                <c:pt idx="0">
                  <c:v>0.55233500000000002</c:v>
                </c:pt>
                <c:pt idx="1">
                  <c:v>0.55233500000000002</c:v>
                </c:pt>
                <c:pt idx="2">
                  <c:v>0.55233500000000002</c:v>
                </c:pt>
                <c:pt idx="3">
                  <c:v>0.55233500000000002</c:v>
                </c:pt>
                <c:pt idx="4">
                  <c:v>0.55233500000000002</c:v>
                </c:pt>
                <c:pt idx="5">
                  <c:v>0.55233500000000002</c:v>
                </c:pt>
                <c:pt idx="6">
                  <c:v>0.55233500000000002</c:v>
                </c:pt>
                <c:pt idx="7">
                  <c:v>0.55233500000000002</c:v>
                </c:pt>
                <c:pt idx="8">
                  <c:v>0.55233500000000002</c:v>
                </c:pt>
                <c:pt idx="9">
                  <c:v>0.55233500000000002</c:v>
                </c:pt>
                <c:pt idx="10">
                  <c:v>0.55233500000000002</c:v>
                </c:pt>
                <c:pt idx="11">
                  <c:v>0.55233500000000002</c:v>
                </c:pt>
                <c:pt idx="12">
                  <c:v>0.55233500000000002</c:v>
                </c:pt>
                <c:pt idx="13">
                  <c:v>0.55233500000000002</c:v>
                </c:pt>
                <c:pt idx="14">
                  <c:v>0.55233500000000002</c:v>
                </c:pt>
                <c:pt idx="15">
                  <c:v>0.55233500000000002</c:v>
                </c:pt>
                <c:pt idx="16">
                  <c:v>0.55233500000000002</c:v>
                </c:pt>
                <c:pt idx="17">
                  <c:v>0.55233500000000002</c:v>
                </c:pt>
                <c:pt idx="18">
                  <c:v>0.55233500000000002</c:v>
                </c:pt>
                <c:pt idx="19">
                  <c:v>0.55233500000000002</c:v>
                </c:pt>
                <c:pt idx="20">
                  <c:v>0.55233500000000002</c:v>
                </c:pt>
                <c:pt idx="21">
                  <c:v>0.55233500000000002</c:v>
                </c:pt>
                <c:pt idx="22">
                  <c:v>0.55233500000000002</c:v>
                </c:pt>
                <c:pt idx="23">
                  <c:v>0.55233500000000002</c:v>
                </c:pt>
              </c:numCache>
            </c:numRef>
          </c:val>
          <c:smooth val="0"/>
          <c:extLst>
            <c:ext xmlns:c16="http://schemas.microsoft.com/office/drawing/2014/chart" uri="{C3380CC4-5D6E-409C-BE32-E72D297353CC}">
              <c16:uniqueId val="{00000007-A267-4FFB-9030-20486554AE6C}"/>
            </c:ext>
          </c:extLst>
        </c:ser>
        <c:ser>
          <c:idx val="2"/>
          <c:order val="5"/>
          <c:tx>
            <c:strRef>
              <c:f>'4 hr'!$I$97</c:f>
              <c:strCache>
                <c:ptCount val="1"/>
                <c:pt idx="0">
                  <c:v>SCL</c:v>
                </c:pt>
              </c:strCache>
            </c:strRef>
          </c:tx>
          <c:spPr>
            <a:ln>
              <a:noFill/>
            </a:ln>
          </c:spPr>
          <c:marker>
            <c:symbol val="circle"/>
            <c:size val="7"/>
            <c:spPr>
              <a:solidFill>
                <a:srgbClr val="ED7D31"/>
              </a:solidFill>
              <a:ln>
                <a:solidFill>
                  <a:srgbClr val="ED7D31"/>
                </a:solidFill>
              </a:ln>
            </c:spPr>
          </c:marker>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A267-4FFB-9030-20486554AE6C}"/>
            </c:ext>
          </c:extLst>
        </c:ser>
        <c:ser>
          <c:idx val="6"/>
          <c:order val="6"/>
          <c:tx>
            <c:strRef>
              <c:f>'4 hr'!$J$97</c:f>
              <c:strCache>
                <c:ptCount val="1"/>
                <c:pt idx="0">
                  <c:v>SCH</c:v>
                </c:pt>
              </c:strCache>
            </c:strRef>
          </c:tx>
          <c:spPr>
            <a:ln>
              <a:noFill/>
            </a:ln>
          </c:spPr>
          <c:marker>
            <c:symbol val="circle"/>
            <c:size val="7"/>
            <c:spPr>
              <a:solidFill>
                <a:srgbClr val="5B9BD5"/>
              </a:solidFill>
              <a:ln>
                <a:solidFill>
                  <a:srgbClr val="5B9BD5"/>
                </a:solidFill>
              </a:ln>
            </c:spPr>
          </c:marker>
          <c:cat>
            <c:numRef>
              <c:f>'4 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'4 hr'!$J$158:$J$181</c:f>
              <c:numCache>
                <c:formatCode>0%</c:formatCode>
                <c:ptCount val="24"/>
                <c:pt idx="0">
                  <c:v>#N/A</c:v>
                </c:pt>
                <c:pt idx="1">
                  <c:v>#N/A</c:v>
                </c:pt>
                <c:pt idx="2">
                  <c:v>#N/A</c:v>
                </c:pt>
                <c:pt idx="3">
                  <c:v>#N/A</c:v>
                </c:pt>
                <c:pt idx="4">
                  <c:v>0.55400000000000005</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A267-4FFB-9030-20486554AE6C}"/>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1"/>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'12hr'!$F$67:$F$90</c:f>
              <c:numCache>
                <c:formatCode>0</c:formatCode>
                <c:ptCount val="24"/>
                <c:pt idx="0">
                  <c:v>1217.5825</c:v>
                </c:pt>
                <c:pt idx="1">
                  <c:v>1217.5825</c:v>
                </c:pt>
                <c:pt idx="2">
                  <c:v>1217.5825</c:v>
                </c:pt>
                <c:pt idx="3">
                  <c:v>1217.5825</c:v>
                </c:pt>
                <c:pt idx="4">
                  <c:v>1217.5825</c:v>
                </c:pt>
                <c:pt idx="5">
                  <c:v>1217.5825</c:v>
                </c:pt>
                <c:pt idx="6">
                  <c:v>1217.5825</c:v>
                </c:pt>
                <c:pt idx="7">
                  <c:v>1217.5825</c:v>
                </c:pt>
                <c:pt idx="8">
                  <c:v>1217.5825</c:v>
                </c:pt>
                <c:pt idx="9">
                  <c:v>1217.5825</c:v>
                </c:pt>
                <c:pt idx="10">
                  <c:v>1217.5825</c:v>
                </c:pt>
                <c:pt idx="11">
                  <c:v>1217.5825</c:v>
                </c:pt>
                <c:pt idx="12">
                  <c:v>1217.5825</c:v>
                </c:pt>
                <c:pt idx="13">
                  <c:v>1217.5825</c:v>
                </c:pt>
                <c:pt idx="14">
                  <c:v>1217.5825</c:v>
                </c:pt>
                <c:pt idx="15">
                  <c:v>1217.5825</c:v>
                </c:pt>
                <c:pt idx="16">
                  <c:v>1217.5825</c:v>
                </c:pt>
                <c:pt idx="17">
                  <c:v>1217.5825</c:v>
                </c:pt>
                <c:pt idx="18">
                  <c:v>1217.5825</c:v>
                </c:pt>
                <c:pt idx="19">
                  <c:v>1217.5825</c:v>
                </c:pt>
                <c:pt idx="20">
                  <c:v>1217.5825</c:v>
                </c:pt>
                <c:pt idx="21">
                  <c:v>1217.5825</c:v>
                </c:pt>
                <c:pt idx="22">
                  <c:v>1217.5825</c:v>
                </c:pt>
                <c:pt idx="23">
                  <c:v>1217.5825</c:v>
                </c:pt>
              </c:numCache>
            </c:numRef>
          </c:val>
          <c:smooth val="0"/>
          <c:extLst>
            <c:ext xmlns:c16="http://schemas.microsoft.com/office/drawing/2014/chart" uri="{C3380CC4-5D6E-409C-BE32-E72D297353CC}">
              <c16:uniqueId val="{00000000-69D3-4BFC-AFA3-C5E456B2F0D9}"/>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'12hr'!$E$67:$E$90</c:f>
              <c:numCache>
                <c:formatCode>0</c:formatCode>
                <c:ptCount val="24"/>
                <c:pt idx="0">
                  <c:v>1646</c:v>
                </c:pt>
                <c:pt idx="1">
                  <c:v>1504</c:v>
                </c:pt>
                <c:pt idx="2">
                  <c:v>1422</c:v>
                </c:pt>
                <c:pt idx="3">
                  <c:v>1510</c:v>
                </c:pt>
                <c:pt idx="4">
                  <c:v>1437</c:v>
                </c:pt>
                <c:pt idx="5">
                  <c:v>1515</c:v>
                </c:pt>
                <c:pt idx="6">
                  <c:v>1595</c:v>
                </c:pt>
                <c:pt idx="7">
                  <c:v>1889</c:v>
                </c:pt>
                <c:pt idx="8">
                  <c:v>2118</c:v>
                </c:pt>
                <c:pt idx="9">
                  <c:v>1734</c:v>
                </c:pt>
                <c:pt idx="10">
                  <c:v>1739</c:v>
                </c:pt>
                <c:pt idx="11">
                  <c:v>1785</c:v>
                </c:pt>
                <c:pt idx="12">
                  <c:v>1655</c:v>
                </c:pt>
                <c:pt idx="13">
                  <c:v>1439</c:v>
                </c:pt>
                <c:pt idx="14">
                  <c:v>1598</c:v>
                </c:pt>
                <c:pt idx="15">
                  <c:v>1274</c:v>
                </c:pt>
              </c:numCache>
            </c:numRef>
          </c:val>
          <c:smooth val="0"/>
          <c:extLst>
            <c:ext xmlns:c16="http://schemas.microsoft.com/office/drawing/2014/chart" uri="{C3380CC4-5D6E-409C-BE32-E72D297353CC}">
              <c16:uniqueId val="{00000001-69D3-4BFC-AFA3-C5E456B2F0D9}"/>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69D3-4BFC-AFA3-C5E456B2F0D9}"/>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'12hr'!$D$67:$D$90</c:f>
              <c:numCache>
                <c:formatCode>0</c:formatCode>
                <c:ptCount val="24"/>
                <c:pt idx="0">
                  <c:v>1616.25</c:v>
                </c:pt>
                <c:pt idx="1">
                  <c:v>1616.25</c:v>
                </c:pt>
                <c:pt idx="2">
                  <c:v>1616.25</c:v>
                </c:pt>
                <c:pt idx="3">
                  <c:v>1616.25</c:v>
                </c:pt>
                <c:pt idx="4">
                  <c:v>1616.25</c:v>
                </c:pt>
                <c:pt idx="5">
                  <c:v>1616.25</c:v>
                </c:pt>
                <c:pt idx="6">
                  <c:v>1616.25</c:v>
                </c:pt>
                <c:pt idx="7">
                  <c:v>1616.25</c:v>
                </c:pt>
                <c:pt idx="8">
                  <c:v>1616.25</c:v>
                </c:pt>
                <c:pt idx="9">
                  <c:v>1616.25</c:v>
                </c:pt>
                <c:pt idx="10">
                  <c:v>1616.25</c:v>
                </c:pt>
                <c:pt idx="11">
                  <c:v>1616.25</c:v>
                </c:pt>
                <c:pt idx="12">
                  <c:v>1616.25</c:v>
                </c:pt>
                <c:pt idx="13">
                  <c:v>1616.25</c:v>
                </c:pt>
                <c:pt idx="14">
                  <c:v>1616.25</c:v>
                </c:pt>
                <c:pt idx="15">
                  <c:v>1616.25</c:v>
                </c:pt>
                <c:pt idx="16">
                  <c:v>1616.25</c:v>
                </c:pt>
                <c:pt idx="17">
                  <c:v>1616.25</c:v>
                </c:pt>
                <c:pt idx="18">
                  <c:v>1616.25</c:v>
                </c:pt>
                <c:pt idx="19">
                  <c:v>1616.25</c:v>
                </c:pt>
                <c:pt idx="20">
                  <c:v>1616.25</c:v>
                </c:pt>
                <c:pt idx="21">
                  <c:v>1616.25</c:v>
                </c:pt>
                <c:pt idx="22">
                  <c:v>1616.25</c:v>
                </c:pt>
                <c:pt idx="23">
                  <c:v>1616.25</c:v>
                </c:pt>
              </c:numCache>
            </c:numRef>
          </c:val>
          <c:smooth val="0"/>
          <c:extLst>
            <c:ext xmlns:c16="http://schemas.microsoft.com/office/drawing/2014/chart" uri="{C3380CC4-5D6E-409C-BE32-E72D297353CC}">
              <c16:uniqueId val="{00000003-69D3-4BFC-AFA3-C5E456B2F0D9}"/>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'12hr'!$C$67:$C$90</c:f>
              <c:numCache>
                <c:formatCode>0</c:formatCode>
                <c:ptCount val="24"/>
                <c:pt idx="0">
                  <c:v>2014.9175</c:v>
                </c:pt>
                <c:pt idx="1">
                  <c:v>2014.9175</c:v>
                </c:pt>
                <c:pt idx="2">
                  <c:v>2014.9175</c:v>
                </c:pt>
                <c:pt idx="3">
                  <c:v>2014.9175</c:v>
                </c:pt>
                <c:pt idx="4">
                  <c:v>2014.9175</c:v>
                </c:pt>
                <c:pt idx="5">
                  <c:v>2014.9175</c:v>
                </c:pt>
                <c:pt idx="6">
                  <c:v>2014.9175</c:v>
                </c:pt>
                <c:pt idx="7">
                  <c:v>2014.9175</c:v>
                </c:pt>
                <c:pt idx="8">
                  <c:v>2014.9175</c:v>
                </c:pt>
                <c:pt idx="9">
                  <c:v>2014.9175</c:v>
                </c:pt>
                <c:pt idx="10">
                  <c:v>2014.9175</c:v>
                </c:pt>
                <c:pt idx="11">
                  <c:v>2014.9175</c:v>
                </c:pt>
                <c:pt idx="12">
                  <c:v>2014.9175</c:v>
                </c:pt>
                <c:pt idx="13">
                  <c:v>2014.9175</c:v>
                </c:pt>
                <c:pt idx="14">
                  <c:v>2014.9175</c:v>
                </c:pt>
                <c:pt idx="15">
                  <c:v>2014.9175</c:v>
                </c:pt>
                <c:pt idx="16">
                  <c:v>2014.9175</c:v>
                </c:pt>
                <c:pt idx="17">
                  <c:v>2014.9175</c:v>
                </c:pt>
                <c:pt idx="18">
                  <c:v>2014.9175</c:v>
                </c:pt>
                <c:pt idx="19">
                  <c:v>2014.9175</c:v>
                </c:pt>
                <c:pt idx="20">
                  <c:v>2014.9175</c:v>
                </c:pt>
                <c:pt idx="21">
                  <c:v>2014.9175</c:v>
                </c:pt>
                <c:pt idx="22">
                  <c:v>2014.9175</c:v>
                </c:pt>
                <c:pt idx="23">
                  <c:v>2014.9175</c:v>
                </c:pt>
              </c:numCache>
            </c:numRef>
          </c:val>
          <c:smooth val="0"/>
          <c:extLst>
            <c:ext xmlns:c16="http://schemas.microsoft.com/office/drawing/2014/chart" uri="{C3380CC4-5D6E-409C-BE32-E72D297353CC}">
              <c16:uniqueId val="{00000004-69D3-4BFC-AFA3-C5E456B2F0D9}"/>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9D3-4BFC-AFA3-C5E456B2F0D9}"/>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'12hr'!$J$67:$J$90</c:f>
              <c:numCache>
                <c:formatCode>0</c:formatCode>
                <c:ptCount val="24"/>
                <c:pt idx="0">
                  <c:v>#N/A</c:v>
                </c:pt>
                <c:pt idx="1">
                  <c:v>#N/A</c:v>
                </c:pt>
                <c:pt idx="2">
                  <c:v>#N/A</c:v>
                </c:pt>
                <c:pt idx="3">
                  <c:v>#N/A</c:v>
                </c:pt>
                <c:pt idx="4">
                  <c:v>#N/A</c:v>
                </c:pt>
                <c:pt idx="5">
                  <c:v>#N/A</c:v>
                </c:pt>
                <c:pt idx="6">
                  <c:v>#N/A</c:v>
                </c:pt>
                <c:pt idx="7">
                  <c:v>#N/A</c:v>
                </c:pt>
                <c:pt idx="8">
                  <c:v>2118</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9D3-4BFC-AFA3-C5E456B2F0D9}"/>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1"/>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087786526684164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'12hr'!$F$97</c:f>
              <c:strCache>
                <c:ptCount val="1"/>
                <c:pt idx="0">
                  <c:v>LPL</c:v>
                </c:pt>
              </c:strCache>
            </c:strRef>
          </c:tx>
          <c:spPr>
            <a:ln w="15875" cap="rnd">
              <a:solidFill>
                <a:schemeClr val="tx1"/>
              </a:solidFill>
              <a:prstDash val="lgDash"/>
              <a:round/>
            </a:ln>
            <a:effectLst/>
          </c:spPr>
          <c:marker>
            <c:symbol val="none"/>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'12hr'!$F$158:$F$181</c:f>
              <c:numCache>
                <c:formatCode>0</c:formatCode>
                <c:ptCount val="24"/>
                <c:pt idx="0">
                  <c:v>473.45249999999999</c:v>
                </c:pt>
                <c:pt idx="1">
                  <c:v>473.45249999999999</c:v>
                </c:pt>
                <c:pt idx="2">
                  <c:v>473.45249999999999</c:v>
                </c:pt>
                <c:pt idx="3">
                  <c:v>473.45249999999999</c:v>
                </c:pt>
                <c:pt idx="4">
                  <c:v>473.45249999999999</c:v>
                </c:pt>
                <c:pt idx="5">
                  <c:v>473.45249999999999</c:v>
                </c:pt>
                <c:pt idx="6">
                  <c:v>473.45249999999999</c:v>
                </c:pt>
                <c:pt idx="7">
                  <c:v>473.45249999999999</c:v>
                </c:pt>
                <c:pt idx="8">
                  <c:v>473.45249999999999</c:v>
                </c:pt>
                <c:pt idx="9">
                  <c:v>473.45249999999999</c:v>
                </c:pt>
                <c:pt idx="10">
                  <c:v>473.45249999999999</c:v>
                </c:pt>
                <c:pt idx="11">
                  <c:v>473.45249999999999</c:v>
                </c:pt>
                <c:pt idx="12">
                  <c:v>473.45249999999999</c:v>
                </c:pt>
                <c:pt idx="13">
                  <c:v>473.45249999999999</c:v>
                </c:pt>
                <c:pt idx="14">
                  <c:v>473.45249999999999</c:v>
                </c:pt>
                <c:pt idx="15">
                  <c:v>473.45249999999999</c:v>
                </c:pt>
                <c:pt idx="16">
                  <c:v>473.45249999999999</c:v>
                </c:pt>
                <c:pt idx="17">
                  <c:v>473.45249999999999</c:v>
                </c:pt>
                <c:pt idx="18">
                  <c:v>473.45249999999999</c:v>
                </c:pt>
                <c:pt idx="19">
                  <c:v>473.45249999999999</c:v>
                </c:pt>
                <c:pt idx="20">
                  <c:v>473.45249999999999</c:v>
                </c:pt>
                <c:pt idx="21">
                  <c:v>473.45249999999999</c:v>
                </c:pt>
                <c:pt idx="22">
                  <c:v>473.45249999999999</c:v>
                </c:pt>
                <c:pt idx="23">
                  <c:v>473.45249999999999</c:v>
                </c:pt>
              </c:numCache>
            </c:numRef>
          </c:val>
          <c:smooth val="0"/>
          <c:extLst>
            <c:ext xmlns:c16="http://schemas.microsoft.com/office/drawing/2014/chart" uri="{C3380CC4-5D6E-409C-BE32-E72D297353CC}">
              <c16:uniqueId val="{00000000-7269-45B4-9553-F073BB275C48}"/>
            </c:ext>
          </c:extLst>
        </c:ser>
        <c:ser>
          <c:idx val="1"/>
          <c:order val="1"/>
          <c:tx>
            <c:strRef>
              <c:f>'12hr'!$E$97</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'12hr'!$E$158:$E$181</c:f>
              <c:numCache>
                <c:formatCode>0</c:formatCode>
                <c:ptCount val="24"/>
                <c:pt idx="0">
                  <c:v>568</c:v>
                </c:pt>
                <c:pt idx="1">
                  <c:v>619</c:v>
                </c:pt>
                <c:pt idx="2">
                  <c:v>574</c:v>
                </c:pt>
                <c:pt idx="3">
                  <c:v>581</c:v>
                </c:pt>
                <c:pt idx="4">
                  <c:v>555</c:v>
                </c:pt>
                <c:pt idx="5">
                  <c:v>588</c:v>
                </c:pt>
                <c:pt idx="6">
                  <c:v>580</c:v>
                </c:pt>
                <c:pt idx="7">
                  <c:v>558</c:v>
                </c:pt>
                <c:pt idx="8">
                  <c:v>666</c:v>
                </c:pt>
                <c:pt idx="9">
                  <c:v>590</c:v>
                </c:pt>
                <c:pt idx="10">
                  <c:v>518</c:v>
                </c:pt>
                <c:pt idx="11">
                  <c:v>582</c:v>
                </c:pt>
                <c:pt idx="12">
                  <c:v>636</c:v>
                </c:pt>
                <c:pt idx="13">
                  <c:v>672</c:v>
                </c:pt>
                <c:pt idx="14">
                  <c:v>600</c:v>
                </c:pt>
                <c:pt idx="15">
                  <c:v>646</c:v>
                </c:pt>
              </c:numCache>
            </c:numRef>
          </c:val>
          <c:smooth val="0"/>
          <c:extLst>
            <c:ext xmlns:c16="http://schemas.microsoft.com/office/drawing/2014/chart" uri="{C3380CC4-5D6E-409C-BE32-E72D297353CC}">
              <c16:uniqueId val="{00000001-7269-45B4-9553-F073BB275C48}"/>
            </c:ext>
          </c:extLst>
        </c:ser>
        <c:ser>
          <c:idx val="3"/>
          <c:order val="2"/>
          <c:tx>
            <c:strRef>
              <c:f>'12hr'!$G$97</c:f>
              <c:strCache>
                <c:ptCount val="1"/>
                <c:pt idx="0">
                  <c:v>Target</c:v>
                </c:pt>
              </c:strCache>
            </c:strRef>
          </c:tx>
          <c:spPr>
            <a:ln w="19050" cap="rnd">
              <a:solidFill>
                <a:srgbClr val="FF0000"/>
              </a:solidFill>
              <a:prstDash val="dash"/>
              <a:round/>
            </a:ln>
            <a:effectLst/>
          </c:spPr>
          <c:marker>
            <c:symbol val="none"/>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'12hr'!$G$158:$G$181</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7269-45B4-9553-F073BB275C48}"/>
            </c:ext>
          </c:extLst>
        </c:ser>
        <c:ser>
          <c:idx val="4"/>
          <c:order val="3"/>
          <c:tx>
            <c:strRef>
              <c:f>'12hr'!$D$97</c:f>
              <c:strCache>
                <c:ptCount val="1"/>
                <c:pt idx="0">
                  <c:v>Mean</c:v>
                </c:pt>
              </c:strCache>
            </c:strRef>
          </c:tx>
          <c:spPr>
            <a:ln w="15875" cap="rnd">
              <a:solidFill>
                <a:schemeClr val="tx1"/>
              </a:solidFill>
              <a:round/>
            </a:ln>
            <a:effectLst/>
          </c:spPr>
          <c:marker>
            <c:symbol val="none"/>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'12hr'!$D$158:$D$181</c:f>
              <c:numCache>
                <c:formatCode>0</c:formatCode>
                <c:ptCount val="24"/>
                <c:pt idx="0">
                  <c:v>595.8125</c:v>
                </c:pt>
                <c:pt idx="1">
                  <c:v>595.8125</c:v>
                </c:pt>
                <c:pt idx="2">
                  <c:v>595.8125</c:v>
                </c:pt>
                <c:pt idx="3">
                  <c:v>595.8125</c:v>
                </c:pt>
                <c:pt idx="4">
                  <c:v>595.8125</c:v>
                </c:pt>
                <c:pt idx="5">
                  <c:v>595.8125</c:v>
                </c:pt>
                <c:pt idx="6">
                  <c:v>595.8125</c:v>
                </c:pt>
                <c:pt idx="7">
                  <c:v>595.8125</c:v>
                </c:pt>
                <c:pt idx="8">
                  <c:v>595.8125</c:v>
                </c:pt>
                <c:pt idx="9">
                  <c:v>595.8125</c:v>
                </c:pt>
                <c:pt idx="10">
                  <c:v>595.8125</c:v>
                </c:pt>
                <c:pt idx="11">
                  <c:v>595.8125</c:v>
                </c:pt>
                <c:pt idx="12">
                  <c:v>595.8125</c:v>
                </c:pt>
                <c:pt idx="13">
                  <c:v>595.8125</c:v>
                </c:pt>
                <c:pt idx="14">
                  <c:v>595.8125</c:v>
                </c:pt>
                <c:pt idx="15">
                  <c:v>595.8125</c:v>
                </c:pt>
                <c:pt idx="16">
                  <c:v>595.8125</c:v>
                </c:pt>
                <c:pt idx="17">
                  <c:v>595.8125</c:v>
                </c:pt>
                <c:pt idx="18">
                  <c:v>595.8125</c:v>
                </c:pt>
                <c:pt idx="19">
                  <c:v>595.8125</c:v>
                </c:pt>
                <c:pt idx="20">
                  <c:v>595.8125</c:v>
                </c:pt>
                <c:pt idx="21">
                  <c:v>595.8125</c:v>
                </c:pt>
                <c:pt idx="22">
                  <c:v>595.8125</c:v>
                </c:pt>
                <c:pt idx="23">
                  <c:v>595.8125</c:v>
                </c:pt>
              </c:numCache>
            </c:numRef>
          </c:val>
          <c:smooth val="0"/>
          <c:extLst>
            <c:ext xmlns:c16="http://schemas.microsoft.com/office/drawing/2014/chart" uri="{C3380CC4-5D6E-409C-BE32-E72D297353CC}">
              <c16:uniqueId val="{00000003-7269-45B4-9553-F073BB275C48}"/>
            </c:ext>
          </c:extLst>
        </c:ser>
        <c:ser>
          <c:idx val="5"/>
          <c:order val="4"/>
          <c:tx>
            <c:strRef>
              <c:f>'12hr'!$C$97</c:f>
              <c:strCache>
                <c:ptCount val="1"/>
                <c:pt idx="0">
                  <c:v>UPL</c:v>
                </c:pt>
              </c:strCache>
            </c:strRef>
          </c:tx>
          <c:spPr>
            <a:ln w="15875" cap="rnd">
              <a:solidFill>
                <a:schemeClr val="tx1"/>
              </a:solidFill>
              <a:prstDash val="lgDash"/>
              <a:round/>
            </a:ln>
            <a:effectLst/>
          </c:spPr>
          <c:marker>
            <c:symbol val="none"/>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'12hr'!$C$158:$C$181</c:f>
              <c:numCache>
                <c:formatCode>0</c:formatCode>
                <c:ptCount val="24"/>
                <c:pt idx="0">
                  <c:v>718.17250000000001</c:v>
                </c:pt>
                <c:pt idx="1">
                  <c:v>718.17250000000001</c:v>
                </c:pt>
                <c:pt idx="2">
                  <c:v>718.17250000000001</c:v>
                </c:pt>
                <c:pt idx="3">
                  <c:v>718.17250000000001</c:v>
                </c:pt>
                <c:pt idx="4">
                  <c:v>718.17250000000001</c:v>
                </c:pt>
                <c:pt idx="5">
                  <c:v>718.17250000000001</c:v>
                </c:pt>
                <c:pt idx="6">
                  <c:v>718.17250000000001</c:v>
                </c:pt>
                <c:pt idx="7">
                  <c:v>718.17250000000001</c:v>
                </c:pt>
                <c:pt idx="8">
                  <c:v>718.17250000000001</c:v>
                </c:pt>
                <c:pt idx="9">
                  <c:v>718.17250000000001</c:v>
                </c:pt>
                <c:pt idx="10">
                  <c:v>718.17250000000001</c:v>
                </c:pt>
                <c:pt idx="11">
                  <c:v>718.17250000000001</c:v>
                </c:pt>
                <c:pt idx="12">
                  <c:v>718.17250000000001</c:v>
                </c:pt>
                <c:pt idx="13">
                  <c:v>718.17250000000001</c:v>
                </c:pt>
                <c:pt idx="14">
                  <c:v>718.17250000000001</c:v>
                </c:pt>
                <c:pt idx="15">
                  <c:v>718.17250000000001</c:v>
                </c:pt>
                <c:pt idx="16">
                  <c:v>718.17250000000001</c:v>
                </c:pt>
                <c:pt idx="17">
                  <c:v>718.17250000000001</c:v>
                </c:pt>
                <c:pt idx="18">
                  <c:v>718.17250000000001</c:v>
                </c:pt>
                <c:pt idx="19">
                  <c:v>718.17250000000001</c:v>
                </c:pt>
                <c:pt idx="20">
                  <c:v>718.17250000000001</c:v>
                </c:pt>
                <c:pt idx="21">
                  <c:v>718.17250000000001</c:v>
                </c:pt>
                <c:pt idx="22">
                  <c:v>718.17250000000001</c:v>
                </c:pt>
                <c:pt idx="23">
                  <c:v>718.17250000000001</c:v>
                </c:pt>
              </c:numCache>
            </c:numRef>
          </c:val>
          <c:smooth val="0"/>
          <c:extLst>
            <c:ext xmlns:c16="http://schemas.microsoft.com/office/drawing/2014/chart" uri="{C3380CC4-5D6E-409C-BE32-E72D297353CC}">
              <c16:uniqueId val="{00000004-7269-45B4-9553-F073BB275C48}"/>
            </c:ext>
          </c:extLst>
        </c:ser>
        <c:ser>
          <c:idx val="2"/>
          <c:order val="5"/>
          <c:tx>
            <c:strRef>
              <c:f>'12hr'!$I$97</c:f>
              <c:strCache>
                <c:ptCount val="1"/>
                <c:pt idx="0">
                  <c:v>SCL</c:v>
                </c:pt>
              </c:strCache>
            </c:strRef>
          </c:tx>
          <c:spPr>
            <a:ln>
              <a:noFill/>
            </a:ln>
          </c:spPr>
          <c:marker>
            <c:symbol val="circle"/>
            <c:size val="7"/>
            <c:spPr>
              <a:solidFill>
                <a:srgbClr val="5B9BD5"/>
              </a:solidFill>
              <a:ln>
                <a:solidFill>
                  <a:srgbClr val="5B9BD5"/>
                </a:solidFill>
              </a:ln>
            </c:spPr>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269-45B4-9553-F073BB275C48}"/>
            </c:ext>
          </c:extLst>
        </c:ser>
        <c:ser>
          <c:idx val="6"/>
          <c:order val="6"/>
          <c:tx>
            <c:strRef>
              <c:f>'12hr'!$J$97</c:f>
              <c:strCache>
                <c:ptCount val="1"/>
                <c:pt idx="0">
                  <c:v>SCH</c:v>
                </c:pt>
              </c:strCache>
            </c:strRef>
          </c:tx>
          <c:spPr>
            <a:ln>
              <a:noFill/>
            </a:ln>
          </c:spPr>
          <c:marker>
            <c:symbol val="circle"/>
            <c:size val="7"/>
            <c:spPr>
              <a:solidFill>
                <a:srgbClr val="ED7D31"/>
              </a:solidFill>
              <a:ln>
                <a:solidFill>
                  <a:srgbClr val="ED7D31"/>
                </a:solidFill>
              </a:ln>
            </c:spPr>
          </c:marker>
          <c:cat>
            <c:numRef>
              <c:f>'12hr'!$B$158:$B$173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'12hr'!$J$158:$J$181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269-45B4-9553-F073BB275C48}"/>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1"/>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Stroke!$F$67:$F$90</c:f>
              <c:numCache>
                <c:formatCode>0%</c:formatCode>
                <c:ptCount val="24"/>
                <c:pt idx="0">
                  <c:v>-1.4065000000000022E-2</c:v>
                </c:pt>
                <c:pt idx="1">
                  <c:v>-1.4065000000000022E-2</c:v>
                </c:pt>
                <c:pt idx="2">
                  <c:v>-1.4065000000000022E-2</c:v>
                </c:pt>
                <c:pt idx="3">
                  <c:v>-1.4065000000000022E-2</c:v>
                </c:pt>
                <c:pt idx="4">
                  <c:v>-1.4065000000000022E-2</c:v>
                </c:pt>
                <c:pt idx="5">
                  <c:v>-1.4065000000000022E-2</c:v>
                </c:pt>
                <c:pt idx="6">
                  <c:v>-1.4065000000000022E-2</c:v>
                </c:pt>
                <c:pt idx="7">
                  <c:v>-1.4065000000000022E-2</c:v>
                </c:pt>
                <c:pt idx="8">
                  <c:v>-1.4065000000000022E-2</c:v>
                </c:pt>
                <c:pt idx="9">
                  <c:v>-1.4065000000000022E-2</c:v>
                </c:pt>
                <c:pt idx="10">
                  <c:v>-1.4065000000000022E-2</c:v>
                </c:pt>
                <c:pt idx="11">
                  <c:v>-1.4065000000000022E-2</c:v>
                </c:pt>
                <c:pt idx="12">
                  <c:v>-1.4065000000000022E-2</c:v>
                </c:pt>
                <c:pt idx="13">
                  <c:v>-1.4065000000000022E-2</c:v>
                </c:pt>
                <c:pt idx="14">
                  <c:v>-1.4065000000000022E-2</c:v>
                </c:pt>
                <c:pt idx="15">
                  <c:v>-1.4065000000000022E-2</c:v>
                </c:pt>
                <c:pt idx="16">
                  <c:v>-1.4065000000000022E-2</c:v>
                </c:pt>
                <c:pt idx="17">
                  <c:v>-1.4065000000000022E-2</c:v>
                </c:pt>
                <c:pt idx="18">
                  <c:v>-1.4065000000000022E-2</c:v>
                </c:pt>
                <c:pt idx="19">
                  <c:v>-1.4065000000000022E-2</c:v>
                </c:pt>
                <c:pt idx="20">
                  <c:v>-1.4065000000000022E-2</c:v>
                </c:pt>
                <c:pt idx="21">
                  <c:v>-1.4065000000000022E-2</c:v>
                </c:pt>
                <c:pt idx="22">
                  <c:v>-1.4065000000000022E-2</c:v>
                </c:pt>
                <c:pt idx="23">
                  <c:v>-1.4065000000000022E-2</c:v>
                </c:pt>
              </c:numCache>
            </c:numRef>
          </c:val>
          <c:smooth val="0"/>
          <c:extLst>
            <c:ext xmlns:c16="http://schemas.microsoft.com/office/drawing/2014/chart" uri="{C3380CC4-5D6E-409C-BE32-E72D297353CC}">
              <c16:uniqueId val="{00000000-2643-46A7-BEE5-FD2FF2F038B6}"/>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Stroke!$E$67:$E$90</c:f>
              <c:numCache>
                <c:formatCode>0%</c:formatCode>
                <c:ptCount val="24"/>
                <c:pt idx="0">
                  <c:v>0.13500000000000001</c:v>
                </c:pt>
                <c:pt idx="1">
                  <c:v>0.2</c:v>
                </c:pt>
                <c:pt idx="2">
                  <c:v>0.17100000000000001</c:v>
                </c:pt>
                <c:pt idx="3">
                  <c:v>0.108</c:v>
                </c:pt>
                <c:pt idx="4">
                  <c:v>0.11799999999999999</c:v>
                </c:pt>
                <c:pt idx="5">
                  <c:v>0.16</c:v>
                </c:pt>
                <c:pt idx="6">
                  <c:v>2.5999999999999999E-2</c:v>
                </c:pt>
                <c:pt idx="7">
                  <c:v>5.6000000000000001E-2</c:v>
                </c:pt>
                <c:pt idx="8">
                  <c:v>0.17899999999999999</c:v>
                </c:pt>
                <c:pt idx="9">
                  <c:v>0.10299999999999999</c:v>
                </c:pt>
                <c:pt idx="10">
                  <c:v>9.4E-2</c:v>
                </c:pt>
                <c:pt idx="11">
                  <c:v>0.105</c:v>
                </c:pt>
                <c:pt idx="12">
                  <c:v>0.2</c:v>
                </c:pt>
                <c:pt idx="13">
                  <c:v>0.125</c:v>
                </c:pt>
                <c:pt idx="14">
                  <c:v>0.105</c:v>
                </c:pt>
                <c:pt idx="15">
                  <c:v>0.13500000000000001</c:v>
                </c:pt>
              </c:numCache>
            </c:numRef>
          </c:val>
          <c:smooth val="0"/>
          <c:extLst>
            <c:ext xmlns:c16="http://schemas.microsoft.com/office/drawing/2014/chart" uri="{C3380CC4-5D6E-409C-BE32-E72D297353CC}">
              <c16:uniqueId val="{00000001-2643-46A7-BEE5-FD2FF2F038B6}"/>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Stroke!$G$67:$G$90</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2643-46A7-BEE5-FD2FF2F038B6}"/>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Stroke!$D$67:$D$90</c:f>
              <c:numCache>
                <c:formatCode>0%</c:formatCode>
                <c:ptCount val="24"/>
                <c:pt idx="0">
                  <c:v>0.12625</c:v>
                </c:pt>
                <c:pt idx="1">
                  <c:v>0.12625</c:v>
                </c:pt>
                <c:pt idx="2">
                  <c:v>0.12625</c:v>
                </c:pt>
                <c:pt idx="3">
                  <c:v>0.12625</c:v>
                </c:pt>
                <c:pt idx="4">
                  <c:v>0.12625</c:v>
                </c:pt>
                <c:pt idx="5">
                  <c:v>0.12625</c:v>
                </c:pt>
                <c:pt idx="6">
                  <c:v>0.12625</c:v>
                </c:pt>
                <c:pt idx="7">
                  <c:v>0.12625</c:v>
                </c:pt>
                <c:pt idx="8">
                  <c:v>0.12625</c:v>
                </c:pt>
                <c:pt idx="9">
                  <c:v>0.12625</c:v>
                </c:pt>
                <c:pt idx="10">
                  <c:v>0.12625</c:v>
                </c:pt>
                <c:pt idx="11">
                  <c:v>0.12625</c:v>
                </c:pt>
                <c:pt idx="12">
                  <c:v>0.12625</c:v>
                </c:pt>
                <c:pt idx="13">
                  <c:v>0.12625</c:v>
                </c:pt>
                <c:pt idx="14">
                  <c:v>0.12625</c:v>
                </c:pt>
                <c:pt idx="15">
                  <c:v>0.12625</c:v>
                </c:pt>
                <c:pt idx="16">
                  <c:v>0.12625</c:v>
                </c:pt>
                <c:pt idx="17">
                  <c:v>0.12625</c:v>
                </c:pt>
                <c:pt idx="18">
                  <c:v>0.12625</c:v>
                </c:pt>
                <c:pt idx="19">
                  <c:v>0.12625</c:v>
                </c:pt>
                <c:pt idx="20">
                  <c:v>0.12625</c:v>
                </c:pt>
                <c:pt idx="21">
                  <c:v>0.12625</c:v>
                </c:pt>
                <c:pt idx="22">
                  <c:v>0.12625</c:v>
                </c:pt>
                <c:pt idx="23">
                  <c:v>0.12625</c:v>
                </c:pt>
              </c:numCache>
            </c:numRef>
          </c:val>
          <c:smooth val="0"/>
          <c:extLst>
            <c:ext xmlns:c16="http://schemas.microsoft.com/office/drawing/2014/chart" uri="{C3380CC4-5D6E-409C-BE32-E72D297353CC}">
              <c16:uniqueId val="{00000003-2643-46A7-BEE5-FD2FF2F038B6}"/>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Stroke!$C$67:$C$90</c:f>
              <c:numCache>
                <c:formatCode>0%</c:formatCode>
                <c:ptCount val="24"/>
                <c:pt idx="0">
                  <c:v>0.26656500000000005</c:v>
                </c:pt>
                <c:pt idx="1">
                  <c:v>0.26656500000000005</c:v>
                </c:pt>
                <c:pt idx="2">
                  <c:v>0.26656500000000005</c:v>
                </c:pt>
                <c:pt idx="3">
                  <c:v>0.26656500000000005</c:v>
                </c:pt>
                <c:pt idx="4">
                  <c:v>0.26656500000000005</c:v>
                </c:pt>
                <c:pt idx="5">
                  <c:v>0.26656500000000005</c:v>
                </c:pt>
                <c:pt idx="6">
                  <c:v>0.26656500000000005</c:v>
                </c:pt>
                <c:pt idx="7">
                  <c:v>0.26656500000000005</c:v>
                </c:pt>
                <c:pt idx="8">
                  <c:v>0.26656500000000005</c:v>
                </c:pt>
                <c:pt idx="9">
                  <c:v>0.26656500000000005</c:v>
                </c:pt>
                <c:pt idx="10">
                  <c:v>0.26656500000000005</c:v>
                </c:pt>
                <c:pt idx="11">
                  <c:v>0.26656500000000005</c:v>
                </c:pt>
                <c:pt idx="12">
                  <c:v>0.26656500000000005</c:v>
                </c:pt>
                <c:pt idx="13">
                  <c:v>0.26656500000000005</c:v>
                </c:pt>
                <c:pt idx="14">
                  <c:v>0.26656500000000005</c:v>
                </c:pt>
                <c:pt idx="15">
                  <c:v>0.26656500000000005</c:v>
                </c:pt>
                <c:pt idx="16">
                  <c:v>0.26656500000000005</c:v>
                </c:pt>
                <c:pt idx="17">
                  <c:v>0.26656500000000005</c:v>
                </c:pt>
                <c:pt idx="18">
                  <c:v>0.26656500000000005</c:v>
                </c:pt>
                <c:pt idx="19">
                  <c:v>0.26656500000000005</c:v>
                </c:pt>
                <c:pt idx="20">
                  <c:v>0.26656500000000005</c:v>
                </c:pt>
                <c:pt idx="21">
                  <c:v>0.26656500000000005</c:v>
                </c:pt>
                <c:pt idx="22">
                  <c:v>0.26656500000000005</c:v>
                </c:pt>
                <c:pt idx="23">
                  <c:v>0.26656500000000005</c:v>
                </c:pt>
              </c:numCache>
            </c:numRef>
          </c:val>
          <c:smooth val="0"/>
          <c:extLst>
            <c:ext xmlns:c16="http://schemas.microsoft.com/office/drawing/2014/chart" uri="{C3380CC4-5D6E-409C-BE32-E72D297353CC}">
              <c16:uniqueId val="{00000004-2643-46A7-BEE5-FD2FF2F038B6}"/>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643-46A7-BEE5-FD2FF2F038B6}"/>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2643-46A7-BEE5-FD2FF2F038B6}"/>
            </c:ext>
          </c:extLst>
        </c:ser>
        <c:dLbls>
          <c:showLegendKey val="0"/>
          <c:showVal val="0"/>
          <c:showCatName val="0"/>
          <c:showSerName val="0"/>
          <c:showPercent val="0"/>
          <c:showBubbleSize val="0"/>
        </c:dLbls>
        <c:smooth val="0"/>
        <c:axId val="189147008"/>
        <c:axId val="189149184"/>
      </c:lineChart>
      <c:dateAx>
        <c:axId val="189147008"/>
        <c:scaling>
          <c:orientation val="minMax"/>
          <c:max val="45839"/>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Stroke!$F$97</c:f>
              <c:strCache>
                <c:ptCount val="1"/>
                <c:pt idx="0">
                  <c:v>LPL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Stroke!$F$158:$F$181</c:f>
              <c:numCache>
                <c:formatCode>0%</c:formatCode>
                <c:ptCount val="24"/>
                <c:pt idx="0">
                  <c:v>-6.6558750000000028E-2</c:v>
                </c:pt>
                <c:pt idx="1">
                  <c:v>-6.6558750000000028E-2</c:v>
                </c:pt>
                <c:pt idx="2">
                  <c:v>-6.6558750000000028E-2</c:v>
                </c:pt>
                <c:pt idx="3">
                  <c:v>-6.6558750000000028E-2</c:v>
                </c:pt>
                <c:pt idx="4">
                  <c:v>-6.6558750000000028E-2</c:v>
                </c:pt>
                <c:pt idx="5">
                  <c:v>-6.6558750000000028E-2</c:v>
                </c:pt>
                <c:pt idx="6">
                  <c:v>-6.6558750000000028E-2</c:v>
                </c:pt>
                <c:pt idx="7">
                  <c:v>-6.6558750000000028E-2</c:v>
                </c:pt>
                <c:pt idx="8">
                  <c:v>-6.6558750000000028E-2</c:v>
                </c:pt>
                <c:pt idx="9">
                  <c:v>-6.6558750000000028E-2</c:v>
                </c:pt>
                <c:pt idx="10">
                  <c:v>-6.6558750000000028E-2</c:v>
                </c:pt>
                <c:pt idx="11">
                  <c:v>-6.6558750000000028E-2</c:v>
                </c:pt>
                <c:pt idx="12">
                  <c:v>-6.6558750000000028E-2</c:v>
                </c:pt>
                <c:pt idx="13">
                  <c:v>-6.6558750000000028E-2</c:v>
                </c:pt>
                <c:pt idx="14">
                  <c:v>-6.6558750000000028E-2</c:v>
                </c:pt>
                <c:pt idx="15">
                  <c:v>-6.6558750000000028E-2</c:v>
                </c:pt>
                <c:pt idx="16">
                  <c:v>-6.6558750000000028E-2</c:v>
                </c:pt>
                <c:pt idx="17">
                  <c:v>-6.6558750000000028E-2</c:v>
                </c:pt>
                <c:pt idx="18">
                  <c:v>-6.6558750000000028E-2</c:v>
                </c:pt>
                <c:pt idx="19">
                  <c:v>-6.6558750000000028E-2</c:v>
                </c:pt>
                <c:pt idx="20">
                  <c:v>-6.6558750000000028E-2</c:v>
                </c:pt>
                <c:pt idx="21">
                  <c:v>-6.6558750000000028E-2</c:v>
                </c:pt>
                <c:pt idx="22">
                  <c:v>-6.6558750000000028E-2</c:v>
                </c:pt>
                <c:pt idx="23">
                  <c:v>-6.6558750000000028E-2</c:v>
                </c:pt>
              </c:numCache>
            </c:numRef>
          </c:val>
          <c:smooth val="0"/>
          <c:extLst>
            <c:ext xmlns:c16="http://schemas.microsoft.com/office/drawing/2014/chart" uri="{C3380CC4-5D6E-409C-BE32-E72D297353CC}">
              <c16:uniqueId val="{00000000-C818-43C7-8604-65C57DE6D5AE}"/>
            </c:ext>
          </c:extLst>
        </c:ser>
        <c:ser>
          <c:idx val="1"/>
          <c:order val="1"/>
          <c:tx>
            <c:strRef>
              <c:f>Stroke!$E$97</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Stroke!$E$158:$E$181</c:f>
              <c:numCache>
                <c:formatCode>0%</c:formatCode>
                <c:ptCount val="24"/>
                <c:pt idx="0">
                  <c:v>0.16700000000000001</c:v>
                </c:pt>
                <c:pt idx="1">
                  <c:v>0.13300000000000001</c:v>
                </c:pt>
                <c:pt idx="2">
                  <c:v>0.17599999999999999</c:v>
                </c:pt>
                <c:pt idx="3">
                  <c:v>0</c:v>
                </c:pt>
                <c:pt idx="4">
                  <c:v>0.111</c:v>
                </c:pt>
                <c:pt idx="5">
                  <c:v>9.5000000000000001E-2</c:v>
                </c:pt>
                <c:pt idx="6">
                  <c:v>0.111</c:v>
                </c:pt>
                <c:pt idx="7">
                  <c:v>0.2</c:v>
                </c:pt>
                <c:pt idx="8">
                  <c:v>0.105</c:v>
                </c:pt>
                <c:pt idx="9">
                  <c:v>5.6000000000000001E-2</c:v>
                </c:pt>
                <c:pt idx="10">
                  <c:v>0.111</c:v>
                </c:pt>
                <c:pt idx="11">
                  <c:v>0.16700000000000001</c:v>
                </c:pt>
                <c:pt idx="12">
                  <c:v>0.125</c:v>
                </c:pt>
                <c:pt idx="13">
                  <c:v>0.27800000000000002</c:v>
                </c:pt>
                <c:pt idx="14">
                  <c:v>0.12</c:v>
                </c:pt>
                <c:pt idx="15">
                  <c:v>6.3E-2</c:v>
                </c:pt>
              </c:numCache>
            </c:numRef>
          </c:val>
          <c:smooth val="0"/>
          <c:extLst>
            <c:ext xmlns:c16="http://schemas.microsoft.com/office/drawing/2014/chart" uri="{C3380CC4-5D6E-409C-BE32-E72D297353CC}">
              <c16:uniqueId val="{00000001-C818-43C7-8604-65C57DE6D5AE}"/>
            </c:ext>
          </c:extLst>
        </c:ser>
        <c:ser>
          <c:idx val="3"/>
          <c:order val="2"/>
          <c:tx>
            <c:strRef>
              <c:f>Stroke!$G$97</c:f>
              <c:strCache>
                <c:ptCount val="1"/>
                <c:pt idx="0">
                  <c:v>Target</c:v>
                </c:pt>
              </c:strCache>
            </c:strRef>
          </c:tx>
          <c:spPr>
            <a:ln w="19050" cap="rnd">
              <a:solidFill>
                <a:srgbClr val="FF0000"/>
              </a:solidFill>
              <a:prstDash val="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Stroke!$G$158:$G$181</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C818-43C7-8604-65C57DE6D5AE}"/>
            </c:ext>
          </c:extLst>
        </c:ser>
        <c:ser>
          <c:idx val="4"/>
          <c:order val="3"/>
          <c:tx>
            <c:strRef>
              <c:f>Stroke!$D$97</c:f>
              <c:strCache>
                <c:ptCount val="1"/>
                <c:pt idx="0">
                  <c:v>Mean</c:v>
                </c:pt>
              </c:strCache>
            </c:strRef>
          </c:tx>
          <c:spPr>
            <a:ln w="15875" cap="rnd">
              <a:solidFill>
                <a:schemeClr val="tx1"/>
              </a:solidFill>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Stroke!$D$158:$D$181</c:f>
              <c:numCache>
                <c:formatCode>0%</c:formatCode>
                <c:ptCount val="24"/>
                <c:pt idx="0">
                  <c:v>0.12612500000000001</c:v>
                </c:pt>
                <c:pt idx="1">
                  <c:v>0.12612500000000001</c:v>
                </c:pt>
                <c:pt idx="2">
                  <c:v>0.12612500000000001</c:v>
                </c:pt>
                <c:pt idx="3">
                  <c:v>0.12612500000000001</c:v>
                </c:pt>
                <c:pt idx="4">
                  <c:v>0.12612500000000001</c:v>
                </c:pt>
                <c:pt idx="5">
                  <c:v>0.12612500000000001</c:v>
                </c:pt>
                <c:pt idx="6">
                  <c:v>0.12612500000000001</c:v>
                </c:pt>
                <c:pt idx="7">
                  <c:v>0.12612500000000001</c:v>
                </c:pt>
                <c:pt idx="8">
                  <c:v>0.12612500000000001</c:v>
                </c:pt>
                <c:pt idx="9">
                  <c:v>0.12612500000000001</c:v>
                </c:pt>
                <c:pt idx="10">
                  <c:v>0.12612500000000001</c:v>
                </c:pt>
                <c:pt idx="11">
                  <c:v>0.12612500000000001</c:v>
                </c:pt>
                <c:pt idx="12">
                  <c:v>0.12612500000000001</c:v>
                </c:pt>
                <c:pt idx="13">
                  <c:v>0.12612500000000001</c:v>
                </c:pt>
                <c:pt idx="14">
                  <c:v>0.12612500000000001</c:v>
                </c:pt>
                <c:pt idx="15">
                  <c:v>0.12612500000000001</c:v>
                </c:pt>
                <c:pt idx="16">
                  <c:v>0.12612500000000001</c:v>
                </c:pt>
                <c:pt idx="17">
                  <c:v>0.12612500000000001</c:v>
                </c:pt>
                <c:pt idx="18">
                  <c:v>0.12612500000000001</c:v>
                </c:pt>
                <c:pt idx="19">
                  <c:v>0.12612500000000001</c:v>
                </c:pt>
                <c:pt idx="20">
                  <c:v>0.12612500000000001</c:v>
                </c:pt>
                <c:pt idx="21">
                  <c:v>0.12612500000000001</c:v>
                </c:pt>
                <c:pt idx="22">
                  <c:v>0.12612500000000001</c:v>
                </c:pt>
                <c:pt idx="23">
                  <c:v>0.12612500000000001</c:v>
                </c:pt>
              </c:numCache>
            </c:numRef>
          </c:val>
          <c:smooth val="0"/>
          <c:extLst>
            <c:ext xmlns:c16="http://schemas.microsoft.com/office/drawing/2014/chart" uri="{C3380CC4-5D6E-409C-BE32-E72D297353CC}">
              <c16:uniqueId val="{00000003-C818-43C7-8604-65C57DE6D5AE}"/>
            </c:ext>
          </c:extLst>
        </c:ser>
        <c:ser>
          <c:idx val="5"/>
          <c:order val="4"/>
          <c:tx>
            <c:strRef>
              <c:f>Stroke!$C$97</c:f>
              <c:strCache>
                <c:ptCount val="1"/>
                <c:pt idx="0">
                  <c:v>UPL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Stroke!$C$158:$C$181</c:f>
              <c:numCache>
                <c:formatCode>0%</c:formatCode>
                <c:ptCount val="24"/>
                <c:pt idx="0">
                  <c:v>0.31880875000000009</c:v>
                </c:pt>
                <c:pt idx="1">
                  <c:v>0.31880875000000009</c:v>
                </c:pt>
                <c:pt idx="2">
                  <c:v>0.31880875000000009</c:v>
                </c:pt>
                <c:pt idx="3">
                  <c:v>0.31880875000000009</c:v>
                </c:pt>
                <c:pt idx="4">
                  <c:v>0.31880875000000009</c:v>
                </c:pt>
                <c:pt idx="5">
                  <c:v>0.31880875000000009</c:v>
                </c:pt>
                <c:pt idx="6">
                  <c:v>0.31880875000000009</c:v>
                </c:pt>
                <c:pt idx="7">
                  <c:v>0.31880875000000009</c:v>
                </c:pt>
                <c:pt idx="8">
                  <c:v>0.31880875000000009</c:v>
                </c:pt>
                <c:pt idx="9">
                  <c:v>0.31880875000000009</c:v>
                </c:pt>
                <c:pt idx="10">
                  <c:v>0.31880875000000009</c:v>
                </c:pt>
                <c:pt idx="11">
                  <c:v>0.31880875000000009</c:v>
                </c:pt>
                <c:pt idx="12">
                  <c:v>0.31880875000000009</c:v>
                </c:pt>
                <c:pt idx="13">
                  <c:v>0.31880875000000009</c:v>
                </c:pt>
                <c:pt idx="14">
                  <c:v>0.31880875000000009</c:v>
                </c:pt>
                <c:pt idx="15">
                  <c:v>0.31880875000000009</c:v>
                </c:pt>
                <c:pt idx="16">
                  <c:v>0.31880875000000009</c:v>
                </c:pt>
                <c:pt idx="17">
                  <c:v>0.31880875000000009</c:v>
                </c:pt>
                <c:pt idx="18">
                  <c:v>0.31880875000000009</c:v>
                </c:pt>
                <c:pt idx="19">
                  <c:v>0.31880875000000009</c:v>
                </c:pt>
                <c:pt idx="20">
                  <c:v>0.31880875000000009</c:v>
                </c:pt>
                <c:pt idx="21">
                  <c:v>0.31880875000000009</c:v>
                </c:pt>
                <c:pt idx="22">
                  <c:v>0.31880875000000009</c:v>
                </c:pt>
                <c:pt idx="23">
                  <c:v>0.31880875000000009</c:v>
                </c:pt>
              </c:numCache>
            </c:numRef>
          </c:val>
          <c:smooth val="0"/>
          <c:extLst>
            <c:ext xmlns:c16="http://schemas.microsoft.com/office/drawing/2014/chart" uri="{C3380CC4-5D6E-409C-BE32-E72D297353CC}">
              <c16:uniqueId val="{00000004-C818-43C7-8604-65C57DE6D5AE}"/>
            </c:ext>
          </c:extLst>
        </c:ser>
        <c:ser>
          <c:idx val="2"/>
          <c:order val="5"/>
          <c:tx>
            <c:strRef>
              <c:f>Stroke!$I$97</c:f>
              <c:strCache>
                <c:ptCount val="1"/>
                <c:pt idx="0">
                  <c:v>SCL</c:v>
                </c:pt>
              </c:strCache>
            </c:strRef>
          </c:tx>
          <c:spPr>
            <a:ln>
              <a:noFill/>
            </a:ln>
          </c:spPr>
          <c:marker>
            <c:symbol val="circle"/>
            <c:size val="7"/>
            <c:spPr>
              <a:solidFill>
                <a:srgbClr val="ED7D31"/>
              </a:solidFill>
              <a:ln>
                <a:solidFill>
                  <a:srgbClr val="ED7D31"/>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818-43C7-8604-65C57DE6D5AE}"/>
            </c:ext>
          </c:extLst>
        </c:ser>
        <c:ser>
          <c:idx val="6"/>
          <c:order val="6"/>
          <c:tx>
            <c:strRef>
              <c:f>Stroke!$J$97</c:f>
              <c:strCache>
                <c:ptCount val="1"/>
                <c:pt idx="0">
                  <c:v>SCH</c:v>
                </c:pt>
              </c:strCache>
            </c:strRef>
          </c:tx>
          <c:spPr>
            <a:ln>
              <a:noFill/>
            </a:ln>
          </c:spPr>
          <c:marker>
            <c:symbol val="circle"/>
            <c:size val="7"/>
            <c:spPr>
              <a:solidFill>
                <a:srgbClr val="5B9BD5"/>
              </a:solidFill>
              <a:ln>
                <a:solidFill>
                  <a:srgbClr val="5B9BD5"/>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818-43C7-8604-65C57DE6D5AE}"/>
            </c:ext>
          </c:extLst>
        </c:ser>
        <c:dLbls>
          <c:showLegendKey val="0"/>
          <c:showVal val="0"/>
          <c:showCatName val="0"/>
          <c:showSerName val="0"/>
          <c:showPercent val="0"/>
          <c:showBubbleSize val="0"/>
        </c:dLbls>
        <c:smooth val="0"/>
        <c:axId val="189189504"/>
        <c:axId val="189199872"/>
      </c:lineChart>
      <c:dateAx>
        <c:axId val="189189504"/>
        <c:scaling>
          <c:orientation val="minMax"/>
          <c:max val="45839"/>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1"/>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overlay val="0"/>
      <c:spPr>
        <a:noFill/>
        <a:ln>
          <a:noFill/>
        </a:ln>
        <a:effectLst/>
      </c:spPr>
    </c:title>
    <c:autoTitleDeleted val="0"/>
    <c:plotArea>
      <c:layout/>
      <c:lineChart>
        <c:grouping val="standard"/>
        <c:varyColors val="0"/>
        <c:ser>
          <c:idx val="1"/>
          <c:order val="0"/>
          <c:tx>
            <c:strRef>
              <c:f>'OP Activity'!$C$6</c:f>
              <c:strCache>
                <c:ptCount val="1"/>
                <c:pt idx="0">
                  <c:v>New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Activity'!$B$7:$B$10</c:f>
              <c:numCache>
                <c:formatCode>mmm\-yy</c:formatCode>
                <c:ptCount val="4"/>
                <c:pt idx="0">
                  <c:v>45748</c:v>
                </c:pt>
                <c:pt idx="1">
                  <c:v>45778</c:v>
                </c:pt>
                <c:pt idx="2">
                  <c:v>45809</c:v>
                </c:pt>
                <c:pt idx="3">
                  <c:v>45839</c:v>
                </c:pt>
              </c:numCache>
            </c:numRef>
          </c:cat>
          <c:val>
            <c:numRef>
              <c:f>'OP Activity'!$C$7:$C$10</c:f>
              <c:numCache>
                <c:formatCode>General</c:formatCode>
                <c:ptCount val="4"/>
                <c:pt idx="0">
                  <c:v>5215</c:v>
                </c:pt>
                <c:pt idx="1">
                  <c:v>5447</c:v>
                </c:pt>
                <c:pt idx="2">
                  <c:v>5568</c:v>
                </c:pt>
                <c:pt idx="3">
                  <c:v>5052</c:v>
                </c:pt>
              </c:numCache>
            </c:numRef>
          </c:val>
          <c:smooth val="0"/>
          <c:extLst>
            <c:ext xmlns:c16="http://schemas.microsoft.com/office/drawing/2014/chart" uri="{C3380CC4-5D6E-409C-BE32-E72D297353CC}">
              <c16:uniqueId val="{00000000-3DB2-44CE-ADEC-6A4C05B809A3}"/>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7042475940507436"/>
          <c:y val="0.87877113062016676"/>
          <c:w val="0.22215048118985126"/>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554155730533684"/>
          <c:y val="3.7037037037037035E-2"/>
        </c:manualLayout>
      </c:layout>
      <c:overlay val="0"/>
      <c:spPr>
        <a:noFill/>
        <a:ln>
          <a:noFill/>
        </a:ln>
        <a:effectLst/>
      </c:spPr>
    </c:title>
    <c:autoTitleDeleted val="0"/>
    <c:plotArea>
      <c:layout/>
      <c:lineChart>
        <c:grouping val="standard"/>
        <c:varyColors val="0"/>
        <c:ser>
          <c:idx val="1"/>
          <c:order val="0"/>
          <c:tx>
            <c:strRef>
              <c:f>'OP Activity'!$C$25</c:f>
              <c:strCache>
                <c:ptCount val="1"/>
                <c:pt idx="0">
                  <c:v>Review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Activity'!$B$26:$B$29</c:f>
              <c:numCache>
                <c:formatCode>mmm\-yy</c:formatCode>
                <c:ptCount val="4"/>
                <c:pt idx="0">
                  <c:v>45748</c:v>
                </c:pt>
                <c:pt idx="1">
                  <c:v>45778</c:v>
                </c:pt>
                <c:pt idx="2">
                  <c:v>45809</c:v>
                </c:pt>
                <c:pt idx="3">
                  <c:v>45839</c:v>
                </c:pt>
              </c:numCache>
            </c:numRef>
          </c:cat>
          <c:val>
            <c:numRef>
              <c:f>'OP Activity'!$C$26:$C$29</c:f>
              <c:numCache>
                <c:formatCode>General</c:formatCode>
                <c:ptCount val="4"/>
                <c:pt idx="0">
                  <c:v>9390</c:v>
                </c:pt>
                <c:pt idx="1">
                  <c:v>9662</c:v>
                </c:pt>
                <c:pt idx="2">
                  <c:v>10091</c:v>
                </c:pt>
                <c:pt idx="3">
                  <c:v>9230</c:v>
                </c:pt>
              </c:numCache>
            </c:numRef>
          </c:val>
          <c:smooth val="0"/>
          <c:extLst>
            <c:ext xmlns:c16="http://schemas.microsoft.com/office/drawing/2014/chart" uri="{C3380CC4-5D6E-409C-BE32-E72D297353CC}">
              <c16:uniqueId val="{00000000-4EA4-4B07-BBEF-AD2855D9DDF8}"/>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DNAs!$B$9:$B$12</c:f>
              <c:strCache>
                <c:ptCount val="4"/>
                <c:pt idx="0">
                  <c:v>Apr</c:v>
                </c:pt>
                <c:pt idx="1">
                  <c:v>May</c:v>
                </c:pt>
                <c:pt idx="2">
                  <c:v>Jun</c:v>
                </c:pt>
                <c:pt idx="3">
                  <c:v>Jul</c:v>
                </c:pt>
              </c:strCache>
            </c:strRef>
          </c:cat>
          <c:val>
            <c:numRef>
              <c:f>'Amb arrivals'!$G$8:$G$19</c:f>
            </c:numRef>
          </c:val>
          <c:smooth val="0"/>
          <c:extLst>
            <c:ext xmlns:c16="http://schemas.microsoft.com/office/drawing/2014/chart" uri="{C3380CC4-5D6E-409C-BE32-E72D297353CC}">
              <c16:uniqueId val="{00000000-C4C1-4833-B68F-5F8D3881BB6B}"/>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strRef>
              <c:f>DNAs!$B$9:$B$12</c:f>
              <c:strCache>
                <c:ptCount val="4"/>
                <c:pt idx="0">
                  <c:v>Apr</c:v>
                </c:pt>
                <c:pt idx="1">
                  <c:v>May</c:v>
                </c:pt>
                <c:pt idx="2">
                  <c:v>Jun</c:v>
                </c:pt>
                <c:pt idx="3">
                  <c:v>Jul</c:v>
                </c:pt>
              </c:strCache>
            </c:strRef>
          </c:cat>
          <c:val>
            <c:numRef>
              <c:f>DNAs!$C$9:$C$12</c:f>
              <c:numCache>
                <c:formatCode>0.0%</c:formatCode>
                <c:ptCount val="4"/>
                <c:pt idx="0">
                  <c:v>0.05</c:v>
                </c:pt>
                <c:pt idx="1">
                  <c:v>0.05</c:v>
                </c:pt>
                <c:pt idx="2">
                  <c:v>0.05</c:v>
                </c:pt>
                <c:pt idx="3">
                  <c:v>0.05</c:v>
                </c:pt>
              </c:numCache>
            </c:numRef>
          </c:val>
          <c:smooth val="0"/>
          <c:extLst>
            <c:ext xmlns:c16="http://schemas.microsoft.com/office/drawing/2014/chart" uri="{C3380CC4-5D6E-409C-BE32-E72D297353CC}">
              <c16:uniqueId val="{00000001-C4C1-4833-B68F-5F8D3881BB6B}"/>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DNAs!$B$9:$B$12</c:f>
              <c:strCache>
                <c:ptCount val="4"/>
                <c:pt idx="0">
                  <c:v>Apr</c:v>
                </c:pt>
                <c:pt idx="1">
                  <c:v>May</c:v>
                </c:pt>
                <c:pt idx="2">
                  <c:v>Jun</c:v>
                </c:pt>
                <c:pt idx="3">
                  <c:v>Jul</c:v>
                </c:pt>
              </c:strCache>
            </c:strRef>
          </c:cat>
          <c:val>
            <c:numRef>
              <c:f>DNAs!$D$9:$D$12</c:f>
              <c:numCache>
                <c:formatCode>0.00%</c:formatCode>
                <c:ptCount val="4"/>
                <c:pt idx="0">
                  <c:v>8.2400000000000001E-2</c:v>
                </c:pt>
                <c:pt idx="1">
                  <c:v>7.7499999999999999E-2</c:v>
                </c:pt>
                <c:pt idx="2">
                  <c:v>6.83E-2</c:v>
                </c:pt>
                <c:pt idx="3">
                  <c:v>7.0699999999999999E-2</c:v>
                </c:pt>
              </c:numCache>
            </c:numRef>
          </c:val>
          <c:smooth val="0"/>
          <c:extLst>
            <c:ext xmlns:c16="http://schemas.microsoft.com/office/drawing/2014/chart" uri="{C3380CC4-5D6E-409C-BE32-E72D297353CC}">
              <c16:uniqueId val="{00000002-C4C1-4833-B68F-5F8D3881BB6B}"/>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DNAs!$B$25:$B$28</c:f>
              <c:strCache>
                <c:ptCount val="4"/>
                <c:pt idx="0">
                  <c:v>Apr</c:v>
                </c:pt>
                <c:pt idx="1">
                  <c:v>May</c:v>
                </c:pt>
                <c:pt idx="2">
                  <c:v>Jun</c:v>
                </c:pt>
                <c:pt idx="3">
                  <c:v>Jul</c:v>
                </c:pt>
              </c:strCache>
            </c:strRef>
          </c:cat>
          <c:val>
            <c:numRef>
              <c:f>'Amb arrivals'!$G$8:$G$19</c:f>
            </c:numRef>
          </c:val>
          <c:smooth val="0"/>
          <c:extLst>
            <c:ext xmlns:c16="http://schemas.microsoft.com/office/drawing/2014/chart" uri="{C3380CC4-5D6E-409C-BE32-E72D297353CC}">
              <c16:uniqueId val="{00000000-68A6-468E-8CFD-F276D5B6F402}"/>
            </c:ext>
          </c:extLst>
        </c:ser>
        <c:ser>
          <c:idx val="2"/>
          <c:order val="1"/>
          <c:tx>
            <c:strRef>
              <c:f>DNAs!$C$24</c:f>
              <c:strCache>
                <c:ptCount val="1"/>
                <c:pt idx="0">
                  <c:v>Target</c:v>
                </c:pt>
              </c:strCache>
            </c:strRef>
          </c:tx>
          <c:spPr>
            <a:ln w="19050" cap="rnd">
              <a:solidFill>
                <a:srgbClr val="FF0000"/>
              </a:solidFill>
              <a:prstDash val="dash"/>
              <a:round/>
            </a:ln>
            <a:effectLst/>
          </c:spPr>
          <c:marker>
            <c:symbol val="none"/>
          </c:marker>
          <c:cat>
            <c:strRef>
              <c:f>DNAs!$B$25:$B$28</c:f>
              <c:strCache>
                <c:ptCount val="4"/>
                <c:pt idx="0">
                  <c:v>Apr</c:v>
                </c:pt>
                <c:pt idx="1">
                  <c:v>May</c:v>
                </c:pt>
                <c:pt idx="2">
                  <c:v>Jun</c:v>
                </c:pt>
                <c:pt idx="3">
                  <c:v>Jul</c:v>
                </c:pt>
              </c:strCache>
            </c:strRef>
          </c:cat>
          <c:val>
            <c:numRef>
              <c:f>DNAs!$C$25:$C$28</c:f>
              <c:numCache>
                <c:formatCode>0.0%</c:formatCode>
                <c:ptCount val="4"/>
                <c:pt idx="0">
                  <c:v>0.08</c:v>
                </c:pt>
                <c:pt idx="1">
                  <c:v>0.08</c:v>
                </c:pt>
                <c:pt idx="2">
                  <c:v>0.08</c:v>
                </c:pt>
                <c:pt idx="3">
                  <c:v>0.08</c:v>
                </c:pt>
              </c:numCache>
            </c:numRef>
          </c:val>
          <c:smooth val="0"/>
          <c:extLst>
            <c:ext xmlns:c16="http://schemas.microsoft.com/office/drawing/2014/chart" uri="{C3380CC4-5D6E-409C-BE32-E72D297353CC}">
              <c16:uniqueId val="{00000001-68A6-468E-8CFD-F276D5B6F402}"/>
            </c:ext>
          </c:extLst>
        </c:ser>
        <c:ser>
          <c:idx val="3"/>
          <c:order val="2"/>
          <c:tx>
            <c:strRef>
              <c:f>DNAs!$D$24</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DNAs!$B$25:$B$28</c:f>
              <c:strCache>
                <c:ptCount val="4"/>
                <c:pt idx="0">
                  <c:v>Apr</c:v>
                </c:pt>
                <c:pt idx="1">
                  <c:v>May</c:v>
                </c:pt>
                <c:pt idx="2">
                  <c:v>Jun</c:v>
                </c:pt>
                <c:pt idx="3">
                  <c:v>Jul</c:v>
                </c:pt>
              </c:strCache>
            </c:strRef>
          </c:cat>
          <c:val>
            <c:numRef>
              <c:f>DNAs!$D$25:$D$28</c:f>
              <c:numCache>
                <c:formatCode>0.00%</c:formatCode>
                <c:ptCount val="4"/>
                <c:pt idx="0">
                  <c:v>8.2900000000000001E-2</c:v>
                </c:pt>
                <c:pt idx="1">
                  <c:v>8.0299999999999996E-2</c:v>
                </c:pt>
                <c:pt idx="2">
                  <c:v>7.5899999999999995E-2</c:v>
                </c:pt>
                <c:pt idx="3">
                  <c:v>7.0599999999999996E-2</c:v>
                </c:pt>
              </c:numCache>
            </c:numRef>
          </c:val>
          <c:smooth val="0"/>
          <c:extLst>
            <c:ext xmlns:c16="http://schemas.microsoft.com/office/drawing/2014/chart" uri="{C3380CC4-5D6E-409C-BE32-E72D297353CC}">
              <c16:uniqueId val="{00000002-68A6-468E-8CFD-F276D5B6F402}"/>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April 2025 -</a:t>
            </a:r>
            <a:r>
              <a:rPr lang="en-US" baseline="0"/>
              <a:t> June </a:t>
            </a:r>
            <a:r>
              <a:rPr lang="en-US"/>
              <a:t>2025</a:t>
            </a:r>
          </a:p>
        </c:rich>
      </c:tx>
      <c:layout>
        <c:manualLayout>
          <c:xMode val="edge"/>
          <c:yMode val="edge"/>
          <c:x val="0.21822811915939574"/>
          <c:y val="3.472670573497222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8091470465"/>
          <c:y val="0.19316746385246047"/>
          <c:w val="0.58158164973830073"/>
          <c:h val="0.60478500441144645"/>
        </c:manualLayout>
      </c:layout>
      <c:barChart>
        <c:barDir val="bar"/>
        <c:grouping val="stacked"/>
        <c:varyColors val="0"/>
        <c:ser>
          <c:idx val="0"/>
          <c:order val="0"/>
          <c:tx>
            <c:strRef>
              <c:f>'31 Day Tumour Site'!$X$4</c:f>
              <c:strCache>
                <c:ptCount val="1"/>
                <c:pt idx="0">
                  <c:v>&lt;=31 days</c:v>
                </c:pt>
              </c:strCache>
            </c:strRef>
          </c:tx>
          <c:spPr>
            <a:solidFill>
              <a:srgbClr val="5B9BD5"/>
            </a:solidFill>
            <a:ln>
              <a:noFill/>
            </a:ln>
            <a:effectLst/>
          </c:spPr>
          <c:invertIfNegative val="0"/>
          <c:cat>
            <c:strRef>
              <c:f>'31 Day Tumour Site'!$B$5:$B$24</c:f>
              <c:strCache>
                <c:ptCount val="13"/>
                <c:pt idx="0">
                  <c:v>Acute Leukaemia</c:v>
                </c:pt>
                <c:pt idx="1">
                  <c:v>Breast</c:v>
                </c:pt>
                <c:pt idx="2">
                  <c:v>Gynae</c:v>
                </c:pt>
                <c:pt idx="3">
                  <c:v>Haematological malignancies (exc Acute Leukaemia)</c:v>
                </c:pt>
                <c:pt idx="4">
                  <c:v>Head/Neck</c:v>
                </c:pt>
                <c:pt idx="5">
                  <c:v>Hepatobiliary and Pancreatic</c:v>
                </c:pt>
                <c:pt idx="6">
                  <c:v>Lower Gastrointestinal</c:v>
                </c:pt>
                <c:pt idx="7">
                  <c:v>Lung</c:v>
                </c:pt>
                <c:pt idx="8">
                  <c:v>Other</c:v>
                </c:pt>
                <c:pt idx="9">
                  <c:v>Sarcomas</c:v>
                </c:pt>
                <c:pt idx="10">
                  <c:v>Skin</c:v>
                </c:pt>
                <c:pt idx="11">
                  <c:v>Thyroid</c:v>
                </c:pt>
                <c:pt idx="12">
                  <c:v>Upper Gastrointestinal</c:v>
                </c:pt>
              </c:strCache>
            </c:strRef>
          </c:cat>
          <c:val>
            <c:numRef>
              <c:f>'31 Day Tumour Site'!$X$5:$X$24</c:f>
              <c:numCache>
                <c:formatCode>0.0;\(0.0\)</c:formatCode>
                <c:ptCount val="13"/>
                <c:pt idx="0">
                  <c:v>2</c:v>
                </c:pt>
                <c:pt idx="1">
                  <c:v>80</c:v>
                </c:pt>
                <c:pt idx="2">
                  <c:v>12</c:v>
                </c:pt>
                <c:pt idx="3">
                  <c:v>38</c:v>
                </c:pt>
                <c:pt idx="4">
                  <c:v>5</c:v>
                </c:pt>
                <c:pt idx="5">
                  <c:v>8</c:v>
                </c:pt>
                <c:pt idx="6">
                  <c:v>36</c:v>
                </c:pt>
                <c:pt idx="7">
                  <c:v>21</c:v>
                </c:pt>
                <c:pt idx="8">
                  <c:v>7</c:v>
                </c:pt>
                <c:pt idx="9">
                  <c:v>1</c:v>
                </c:pt>
                <c:pt idx="10">
                  <c:v>58</c:v>
                </c:pt>
                <c:pt idx="11">
                  <c:v>1</c:v>
                </c:pt>
                <c:pt idx="12">
                  <c:v>8</c:v>
                </c:pt>
              </c:numCache>
            </c:numRef>
          </c:val>
          <c:extLst>
            <c:ext xmlns:c16="http://schemas.microsoft.com/office/drawing/2014/chart" uri="{C3380CC4-5D6E-409C-BE32-E72D297353CC}">
              <c16:uniqueId val="{00000000-13AC-44E9-ABA7-3D1E6991DAB0}"/>
            </c:ext>
          </c:extLst>
        </c:ser>
        <c:ser>
          <c:idx val="1"/>
          <c:order val="1"/>
          <c:tx>
            <c:strRef>
              <c:f>'31 Day Tumour Site'!$Y$4</c:f>
              <c:strCache>
                <c:ptCount val="1"/>
                <c:pt idx="0">
                  <c:v>&gt;31</c:v>
                </c:pt>
              </c:strCache>
            </c:strRef>
          </c:tx>
          <c:spPr>
            <a:solidFill>
              <a:srgbClr val="ED7D31"/>
            </a:solidFill>
            <a:ln>
              <a:noFill/>
            </a:ln>
            <a:effectLst/>
          </c:spPr>
          <c:invertIfNegative val="0"/>
          <c:cat>
            <c:strRef>
              <c:f>'31 Day Tumour Site'!$B$5:$B$24</c:f>
              <c:strCache>
                <c:ptCount val="13"/>
                <c:pt idx="0">
                  <c:v>Acute Leukaemia</c:v>
                </c:pt>
                <c:pt idx="1">
                  <c:v>Breast</c:v>
                </c:pt>
                <c:pt idx="2">
                  <c:v>Gynae</c:v>
                </c:pt>
                <c:pt idx="3">
                  <c:v>Haematological malignancies (exc Acute Leukaemia)</c:v>
                </c:pt>
                <c:pt idx="4">
                  <c:v>Head/Neck</c:v>
                </c:pt>
                <c:pt idx="5">
                  <c:v>Hepatobiliary and Pancreatic</c:v>
                </c:pt>
                <c:pt idx="6">
                  <c:v>Lower Gastrointestinal</c:v>
                </c:pt>
                <c:pt idx="7">
                  <c:v>Lung</c:v>
                </c:pt>
                <c:pt idx="8">
                  <c:v>Other</c:v>
                </c:pt>
                <c:pt idx="9">
                  <c:v>Sarcomas</c:v>
                </c:pt>
                <c:pt idx="10">
                  <c:v>Skin</c:v>
                </c:pt>
                <c:pt idx="11">
                  <c:v>Thyroid</c:v>
                </c:pt>
                <c:pt idx="12">
                  <c:v>Upper Gastrointestinal</c:v>
                </c:pt>
              </c:strCache>
            </c:strRef>
          </c:cat>
          <c:val>
            <c:numRef>
              <c:f>'31 Day Tumour Site'!$Y$5:$Y$24</c:f>
              <c:numCache>
                <c:formatCode>General</c:formatCode>
                <c:ptCount val="13"/>
                <c:pt idx="0">
                  <c:v>0</c:v>
                </c:pt>
                <c:pt idx="1">
                  <c:v>1</c:v>
                </c:pt>
                <c:pt idx="2">
                  <c:v>2</c:v>
                </c:pt>
                <c:pt idx="3">
                  <c:v>1</c:v>
                </c:pt>
                <c:pt idx="4">
                  <c:v>0</c:v>
                </c:pt>
                <c:pt idx="5">
                  <c:v>0</c:v>
                </c:pt>
                <c:pt idx="6">
                  <c:v>11</c:v>
                </c:pt>
                <c:pt idx="7">
                  <c:v>0</c:v>
                </c:pt>
                <c:pt idx="8">
                  <c:v>1</c:v>
                </c:pt>
                <c:pt idx="9">
                  <c:v>0</c:v>
                </c:pt>
                <c:pt idx="10">
                  <c:v>3</c:v>
                </c:pt>
                <c:pt idx="11">
                  <c:v>0</c:v>
                </c:pt>
                <c:pt idx="12">
                  <c:v>1</c:v>
                </c:pt>
              </c:numCache>
            </c:numRef>
          </c:val>
          <c:extLst>
            <c:ext xmlns:c16="http://schemas.microsoft.com/office/drawing/2014/chart" uri="{C3380CC4-5D6E-409C-BE32-E72D297353CC}">
              <c16:uniqueId val="{00000001-13AC-44E9-ABA7-3D1E6991DAB0}"/>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39043254038001268"/>
          <c:y val="0.84330647904131417"/>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9wk'!$B$79:$B$82</c:f>
              <c:numCache>
                <c:formatCode>mmm\-yy</c:formatCode>
                <c:ptCount val="4"/>
                <c:pt idx="0">
                  <c:v>45748</c:v>
                </c:pt>
                <c:pt idx="1">
                  <c:v>45778</c:v>
                </c:pt>
                <c:pt idx="2">
                  <c:v>45809</c:v>
                </c:pt>
                <c:pt idx="3">
                  <c:v>45839</c:v>
                </c:pt>
              </c:numCache>
            </c:numRef>
          </c:cat>
          <c:val>
            <c:numRef>
              <c:f>'OP 9wk'!$E$79:$E$90</c:f>
              <c:numCache>
                <c:formatCode>0.0%</c:formatCode>
                <c:ptCount val="12"/>
                <c:pt idx="0">
                  <c:v>0.14099999999999999</c:v>
                </c:pt>
                <c:pt idx="1">
                  <c:v>0.13500000000000001</c:v>
                </c:pt>
                <c:pt idx="2">
                  <c:v>0.13700000000000001</c:v>
                </c:pt>
                <c:pt idx="3">
                  <c:v>0.13700000000000001</c:v>
                </c:pt>
              </c:numCache>
            </c:numRef>
          </c:val>
          <c:smooth val="0"/>
          <c:extLst>
            <c:ext xmlns:c16="http://schemas.microsoft.com/office/drawing/2014/chart" uri="{C3380CC4-5D6E-409C-BE32-E72D297353CC}">
              <c16:uniqueId val="{00000000-5D3C-4CBD-8706-107E500C65CF}"/>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9wk'!$B$79:$B$82</c:f>
              <c:numCache>
                <c:formatCode>mmm\-yy</c:formatCode>
                <c:ptCount val="4"/>
                <c:pt idx="0">
                  <c:v>45748</c:v>
                </c:pt>
                <c:pt idx="1">
                  <c:v>45778</c:v>
                </c:pt>
                <c:pt idx="2">
                  <c:v>45809</c:v>
                </c:pt>
                <c:pt idx="3">
                  <c:v>45839</c:v>
                </c:pt>
              </c:numCache>
            </c:numRef>
          </c:cat>
          <c:val>
            <c:numRef>
              <c:f>'OP 9wk'!$G$79:$G$90</c:f>
              <c:numCache>
                <c:formatCode>0%</c:formatCode>
                <c:ptCount val="12"/>
                <c:pt idx="0">
                  <c:v>0.5</c:v>
                </c:pt>
                <c:pt idx="1">
                  <c:v>0.5</c:v>
                </c:pt>
                <c:pt idx="2">
                  <c:v>0.5</c:v>
                </c:pt>
                <c:pt idx="3">
                  <c:v>0.5</c:v>
                </c:pt>
                <c:pt idx="4">
                  <c:v>0.5</c:v>
                </c:pt>
                <c:pt idx="5">
                  <c:v>0.5</c:v>
                </c:pt>
                <c:pt idx="6">
                  <c:v>0.5</c:v>
                </c:pt>
                <c:pt idx="7">
                  <c:v>0.5</c:v>
                </c:pt>
                <c:pt idx="8">
                  <c:v>0.5</c:v>
                </c:pt>
                <c:pt idx="9">
                  <c:v>0.5</c:v>
                </c:pt>
                <c:pt idx="10">
                  <c:v>0.5</c:v>
                </c:pt>
                <c:pt idx="11">
                  <c:v>0.5</c:v>
                </c:pt>
              </c:numCache>
            </c:numRef>
          </c:val>
          <c:smooth val="0"/>
          <c:extLst>
            <c:ext xmlns:c16="http://schemas.microsoft.com/office/drawing/2014/chart" uri="{C3380CC4-5D6E-409C-BE32-E72D297353CC}">
              <c16:uniqueId val="{00000001-5D3C-4CBD-8706-107E500C65CF}"/>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84218500485"/>
          <c:y val="0.15013888888888888"/>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52wk'!$B$79:$B$82</c:f>
              <c:numCache>
                <c:formatCode>mmm\-yy</c:formatCode>
                <c:ptCount val="4"/>
                <c:pt idx="0">
                  <c:v>45748</c:v>
                </c:pt>
                <c:pt idx="1">
                  <c:v>45778</c:v>
                </c:pt>
                <c:pt idx="2">
                  <c:v>45809</c:v>
                </c:pt>
                <c:pt idx="3">
                  <c:v>45839</c:v>
                </c:pt>
              </c:numCache>
            </c:numRef>
          </c:cat>
          <c:val>
            <c:numRef>
              <c:f>'OP 52wk'!$E$79:$E$90</c:f>
              <c:numCache>
                <c:formatCode>0</c:formatCode>
                <c:ptCount val="12"/>
                <c:pt idx="0">
                  <c:v>46337</c:v>
                </c:pt>
                <c:pt idx="1">
                  <c:v>47526</c:v>
                </c:pt>
                <c:pt idx="2">
                  <c:v>48788</c:v>
                </c:pt>
                <c:pt idx="3">
                  <c:v>49921</c:v>
                </c:pt>
              </c:numCache>
            </c:numRef>
          </c:val>
          <c:smooth val="0"/>
          <c:extLst>
            <c:ext xmlns:c16="http://schemas.microsoft.com/office/drawing/2014/chart" uri="{C3380CC4-5D6E-409C-BE32-E72D297353CC}">
              <c16:uniqueId val="{00000000-3C11-415A-89EB-EDDB916121EF}"/>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52wk'!$B$79:$B$82</c:f>
              <c:numCache>
                <c:formatCode>mmm\-yy</c:formatCode>
                <c:ptCount val="4"/>
                <c:pt idx="0">
                  <c:v>45748</c:v>
                </c:pt>
                <c:pt idx="1">
                  <c:v>45778</c:v>
                </c:pt>
                <c:pt idx="2">
                  <c:v>45809</c:v>
                </c:pt>
                <c:pt idx="3">
                  <c:v>45839</c:v>
                </c:pt>
              </c:numCache>
            </c:numRef>
          </c:cat>
          <c:val>
            <c:numRef>
              <c:f>'OP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3C11-415A-89EB-EDDB916121EF}"/>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5.169358086036327E-2"/>
          <c:y val="0.81173228346456694"/>
          <c:w val="0.91050151148327019"/>
          <c:h val="0.1604899387576553"/>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IPDC</c:v>
                </c:pt>
              </c:strCache>
            </c:strRef>
          </c:tx>
          <c:spPr>
            <a:ln>
              <a:solidFill>
                <a:srgbClr val="00B5CC"/>
              </a:solidFill>
            </a:ln>
            <a:effectLst/>
          </c:spPr>
          <c:marker>
            <c:symbol val="diamond"/>
            <c:size val="5"/>
            <c:spPr>
              <a:solidFill>
                <a:srgbClr val="00B5CC"/>
              </a:solidFill>
              <a:ln>
                <a:solidFill>
                  <a:srgbClr val="00B5CC"/>
                </a:solidFill>
              </a:ln>
            </c:spPr>
          </c:marker>
          <c:cat>
            <c:numRef>
              <c:f>'IPDC Activity'!$B$7:$B$10</c:f>
              <c:numCache>
                <c:formatCode>mmm\-yy</c:formatCode>
                <c:ptCount val="4"/>
                <c:pt idx="0">
                  <c:v>45748</c:v>
                </c:pt>
                <c:pt idx="1">
                  <c:v>45778</c:v>
                </c:pt>
                <c:pt idx="2">
                  <c:v>45809</c:v>
                </c:pt>
                <c:pt idx="3">
                  <c:v>45839</c:v>
                </c:pt>
              </c:numCache>
            </c:numRef>
          </c:cat>
          <c:val>
            <c:numRef>
              <c:f>'IPDC Activity'!$C$7:$C$10</c:f>
              <c:numCache>
                <c:formatCode>General</c:formatCode>
                <c:ptCount val="4"/>
                <c:pt idx="0">
                  <c:v>847</c:v>
                </c:pt>
                <c:pt idx="1">
                  <c:v>865</c:v>
                </c:pt>
                <c:pt idx="2">
                  <c:v>798</c:v>
                </c:pt>
                <c:pt idx="3">
                  <c:v>784</c:v>
                </c:pt>
              </c:numCache>
            </c:numRef>
          </c:val>
          <c:smooth val="0"/>
          <c:extLst>
            <c:ext xmlns:c16="http://schemas.microsoft.com/office/drawing/2014/chart" uri="{C3380CC4-5D6E-409C-BE32-E72D297353CC}">
              <c16:uniqueId val="{00000000-53D3-4A9D-B1A1-C1DE1B9ED04F}"/>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13wk'!$B$79:$B$82</c:f>
              <c:numCache>
                <c:formatCode>mmm\-yy</c:formatCode>
                <c:ptCount val="4"/>
                <c:pt idx="0">
                  <c:v>45748</c:v>
                </c:pt>
                <c:pt idx="1">
                  <c:v>45778</c:v>
                </c:pt>
                <c:pt idx="2">
                  <c:v>45809</c:v>
                </c:pt>
                <c:pt idx="3">
                  <c:v>45839</c:v>
                </c:pt>
              </c:numCache>
            </c:numRef>
          </c:cat>
          <c:val>
            <c:numRef>
              <c:f>'IP 13wk'!$E$79:$E$90</c:f>
              <c:numCache>
                <c:formatCode>0.0%</c:formatCode>
                <c:ptCount val="12"/>
                <c:pt idx="0">
                  <c:v>0.35199999999999998</c:v>
                </c:pt>
                <c:pt idx="1">
                  <c:v>0.34100000000000003</c:v>
                </c:pt>
                <c:pt idx="2">
                  <c:v>0.34699999999999998</c:v>
                </c:pt>
                <c:pt idx="3">
                  <c:v>0.33900000000000002</c:v>
                </c:pt>
              </c:numCache>
            </c:numRef>
          </c:val>
          <c:smooth val="0"/>
          <c:extLst>
            <c:ext xmlns:c16="http://schemas.microsoft.com/office/drawing/2014/chart" uri="{C3380CC4-5D6E-409C-BE32-E72D297353CC}">
              <c16:uniqueId val="{00000000-806A-4EB4-86B2-8E26DB7CD965}"/>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13wk'!$B$79:$B$82</c:f>
              <c:numCache>
                <c:formatCode>mmm\-yy</c:formatCode>
                <c:ptCount val="4"/>
                <c:pt idx="0">
                  <c:v>45748</c:v>
                </c:pt>
                <c:pt idx="1">
                  <c:v>45778</c:v>
                </c:pt>
                <c:pt idx="2">
                  <c:v>45809</c:v>
                </c:pt>
                <c:pt idx="3">
                  <c:v>45839</c:v>
                </c:pt>
              </c:numCache>
            </c:numRef>
          </c:cat>
          <c:val>
            <c:numRef>
              <c:f>'IP 13wk'!$G$79:$G$90</c:f>
              <c:numCache>
                <c:formatCode>0%</c:formatCode>
                <c:ptCount val="12"/>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numCache>
            </c:numRef>
          </c:val>
          <c:smooth val="0"/>
          <c:extLst>
            <c:ext xmlns:c16="http://schemas.microsoft.com/office/drawing/2014/chart" uri="{C3380CC4-5D6E-409C-BE32-E72D297353CC}">
              <c16:uniqueId val="{00000001-806A-4EB4-86B2-8E26DB7CD965}"/>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52wk'!$B$79:$B$82</c:f>
              <c:numCache>
                <c:formatCode>mmm\-yy</c:formatCode>
                <c:ptCount val="4"/>
                <c:pt idx="0">
                  <c:v>45748</c:v>
                </c:pt>
                <c:pt idx="1">
                  <c:v>45778</c:v>
                </c:pt>
                <c:pt idx="2">
                  <c:v>45809</c:v>
                </c:pt>
                <c:pt idx="3">
                  <c:v>45839</c:v>
                </c:pt>
              </c:numCache>
            </c:numRef>
          </c:cat>
          <c:val>
            <c:numRef>
              <c:f>'IP 52wk'!$E$79:$E$90</c:f>
              <c:numCache>
                <c:formatCode>0</c:formatCode>
                <c:ptCount val="12"/>
                <c:pt idx="0">
                  <c:v>4265</c:v>
                </c:pt>
                <c:pt idx="1">
                  <c:v>4164</c:v>
                </c:pt>
                <c:pt idx="2">
                  <c:v>4140</c:v>
                </c:pt>
                <c:pt idx="3">
                  <c:v>4105</c:v>
                </c:pt>
              </c:numCache>
            </c:numRef>
          </c:val>
          <c:smooth val="0"/>
          <c:extLst>
            <c:ext xmlns:c16="http://schemas.microsoft.com/office/drawing/2014/chart" uri="{C3380CC4-5D6E-409C-BE32-E72D297353CC}">
              <c16:uniqueId val="{00000000-BE9C-425E-8CDF-6BA1F303C52E}"/>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52wk'!$B$79:$B$82</c:f>
              <c:numCache>
                <c:formatCode>mmm\-yy</c:formatCode>
                <c:ptCount val="4"/>
                <c:pt idx="0">
                  <c:v>45748</c:v>
                </c:pt>
                <c:pt idx="1">
                  <c:v>45778</c:v>
                </c:pt>
                <c:pt idx="2">
                  <c:v>45809</c:v>
                </c:pt>
                <c:pt idx="3">
                  <c:v>45839</c:v>
                </c:pt>
              </c:numCache>
            </c:numRef>
          </c:cat>
          <c:val>
            <c:numRef>
              <c:f>'IP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BE9C-425E-8CDF-6BA1F303C52E}"/>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&lt; 9 weeks</a:t>
            </a:r>
            <a:endParaRPr lang="en-GB" sz="1100">
              <a:effectLst/>
            </a:endParaRPr>
          </a:p>
        </c:rich>
      </c:tx>
      <c:layout>
        <c:manualLayout>
          <c:xMode val="edge"/>
          <c:yMode val="edge"/>
          <c:x val="0.20573600174978124"/>
          <c:y val="4.169883155715038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9wk'!$B$79:$B$82</c:f>
              <c:numCache>
                <c:formatCode>mmm\-yy</c:formatCode>
                <c:ptCount val="4"/>
                <c:pt idx="0">
                  <c:v>45748</c:v>
                </c:pt>
                <c:pt idx="1">
                  <c:v>45778</c:v>
                </c:pt>
                <c:pt idx="2">
                  <c:v>45809</c:v>
                </c:pt>
                <c:pt idx="3">
                  <c:v>45839</c:v>
                </c:pt>
              </c:numCache>
            </c:numRef>
          </c:cat>
          <c:val>
            <c:numRef>
              <c:f>'Diag IMG 9wk'!$E$79:$E$90</c:f>
              <c:numCache>
                <c:formatCode>0.0%</c:formatCode>
                <c:ptCount val="12"/>
                <c:pt idx="0">
                  <c:v>0.41399999999999998</c:v>
                </c:pt>
                <c:pt idx="1">
                  <c:v>0.43</c:v>
                </c:pt>
                <c:pt idx="2">
                  <c:v>0.40400000000000003</c:v>
                </c:pt>
                <c:pt idx="3">
                  <c:v>0.40300000000000002</c:v>
                </c:pt>
              </c:numCache>
            </c:numRef>
          </c:val>
          <c:smooth val="0"/>
          <c:extLst>
            <c:ext xmlns:c16="http://schemas.microsoft.com/office/drawing/2014/chart" uri="{C3380CC4-5D6E-409C-BE32-E72D297353CC}">
              <c16:uniqueId val="{00000000-17DB-4A0B-A162-ECA353F48691}"/>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9wk'!$B$79:$B$82</c:f>
              <c:numCache>
                <c:formatCode>mmm\-yy</c:formatCode>
                <c:ptCount val="4"/>
                <c:pt idx="0">
                  <c:v>45748</c:v>
                </c:pt>
                <c:pt idx="1">
                  <c:v>45778</c:v>
                </c:pt>
                <c:pt idx="2">
                  <c:v>45809</c:v>
                </c:pt>
                <c:pt idx="3">
                  <c:v>45839</c:v>
                </c:pt>
              </c:numCache>
            </c:numRef>
          </c:cat>
          <c:val>
            <c:numRef>
              <c:f>'Diag IMG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17DB-4A0B-A162-ECA353F48691}"/>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26wk'!$B$79:$B$82</c:f>
              <c:numCache>
                <c:formatCode>mmm\-yy</c:formatCode>
                <c:ptCount val="4"/>
                <c:pt idx="0">
                  <c:v>45748</c:v>
                </c:pt>
                <c:pt idx="1">
                  <c:v>45778</c:v>
                </c:pt>
                <c:pt idx="2">
                  <c:v>45809</c:v>
                </c:pt>
                <c:pt idx="3">
                  <c:v>45839</c:v>
                </c:pt>
              </c:numCache>
            </c:numRef>
          </c:cat>
          <c:val>
            <c:numRef>
              <c:f>'Diag IMG 26wk'!$E$79:$E$90</c:f>
              <c:numCache>
                <c:formatCode>0</c:formatCode>
                <c:ptCount val="12"/>
                <c:pt idx="0">
                  <c:v>13135</c:v>
                </c:pt>
                <c:pt idx="1">
                  <c:v>13711</c:v>
                </c:pt>
                <c:pt idx="2">
                  <c:v>14043</c:v>
                </c:pt>
                <c:pt idx="3">
                  <c:v>15010</c:v>
                </c:pt>
              </c:numCache>
            </c:numRef>
          </c:val>
          <c:smooth val="0"/>
          <c:extLst>
            <c:ext xmlns:c16="http://schemas.microsoft.com/office/drawing/2014/chart" uri="{C3380CC4-5D6E-409C-BE32-E72D297353CC}">
              <c16:uniqueId val="{00000000-CAFE-4438-83C4-DBB7E926DCA8}"/>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26wk'!$B$79:$B$82</c:f>
              <c:numCache>
                <c:formatCode>mmm\-yy</c:formatCode>
                <c:ptCount val="4"/>
                <c:pt idx="0">
                  <c:v>45748</c:v>
                </c:pt>
                <c:pt idx="1">
                  <c:v>45778</c:v>
                </c:pt>
                <c:pt idx="2">
                  <c:v>45809</c:v>
                </c:pt>
                <c:pt idx="3">
                  <c:v>45839</c:v>
                </c:pt>
              </c:numCache>
            </c:numRef>
          </c:cat>
          <c:val>
            <c:numRef>
              <c:f>'Diag IMG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CAFE-4438-83C4-DBB7E926DCA8}"/>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9wk'!$B$79:$B$82</c:f>
              <c:numCache>
                <c:formatCode>mmm\-yy</c:formatCode>
                <c:ptCount val="4"/>
                <c:pt idx="0">
                  <c:v>45748</c:v>
                </c:pt>
                <c:pt idx="1">
                  <c:v>45778</c:v>
                </c:pt>
                <c:pt idx="2">
                  <c:v>45809</c:v>
                </c:pt>
                <c:pt idx="3">
                  <c:v>45839</c:v>
                </c:pt>
              </c:numCache>
            </c:numRef>
          </c:cat>
          <c:val>
            <c:numRef>
              <c:f>'Diag PHYS 9wk'!$E$79:$E$90</c:f>
              <c:numCache>
                <c:formatCode>0.0%</c:formatCode>
                <c:ptCount val="12"/>
                <c:pt idx="0">
                  <c:v>0.38500000000000001</c:v>
                </c:pt>
                <c:pt idx="1">
                  <c:v>0.34899999999999998</c:v>
                </c:pt>
                <c:pt idx="2">
                  <c:v>0.372</c:v>
                </c:pt>
                <c:pt idx="3">
                  <c:v>0.36399999999999999</c:v>
                </c:pt>
              </c:numCache>
            </c:numRef>
          </c:val>
          <c:smooth val="0"/>
          <c:extLst>
            <c:ext xmlns:c16="http://schemas.microsoft.com/office/drawing/2014/chart" uri="{C3380CC4-5D6E-409C-BE32-E72D297353CC}">
              <c16:uniqueId val="{00000000-7FE9-498F-9548-3C756BE58B11}"/>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9wk'!$B$79:$B$82</c:f>
              <c:numCache>
                <c:formatCode>mmm\-yy</c:formatCode>
                <c:ptCount val="4"/>
                <c:pt idx="0">
                  <c:v>45748</c:v>
                </c:pt>
                <c:pt idx="1">
                  <c:v>45778</c:v>
                </c:pt>
                <c:pt idx="2">
                  <c:v>45809</c:v>
                </c:pt>
                <c:pt idx="3">
                  <c:v>45839</c:v>
                </c:pt>
              </c:numCache>
            </c:numRef>
          </c:cat>
          <c:val>
            <c:numRef>
              <c:f>'Diag PHYS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7FE9-498F-9548-3C756BE58B11}"/>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26wk'!$B$79:$B$82</c:f>
              <c:numCache>
                <c:formatCode>mmm\-yy</c:formatCode>
                <c:ptCount val="4"/>
                <c:pt idx="0">
                  <c:v>45748</c:v>
                </c:pt>
                <c:pt idx="1">
                  <c:v>45778</c:v>
                </c:pt>
                <c:pt idx="2">
                  <c:v>45809</c:v>
                </c:pt>
                <c:pt idx="3">
                  <c:v>45839</c:v>
                </c:pt>
              </c:numCache>
            </c:numRef>
          </c:cat>
          <c:val>
            <c:numRef>
              <c:f>'Diag PHYS 26wk'!$E$79:$E$90</c:f>
              <c:numCache>
                <c:formatCode>0</c:formatCode>
                <c:ptCount val="12"/>
                <c:pt idx="0">
                  <c:v>5581</c:v>
                </c:pt>
                <c:pt idx="1">
                  <c:v>5693</c:v>
                </c:pt>
                <c:pt idx="2">
                  <c:v>5427</c:v>
                </c:pt>
                <c:pt idx="3">
                  <c:v>5368</c:v>
                </c:pt>
              </c:numCache>
            </c:numRef>
          </c:val>
          <c:smooth val="0"/>
          <c:extLst>
            <c:ext xmlns:c16="http://schemas.microsoft.com/office/drawing/2014/chart" uri="{C3380CC4-5D6E-409C-BE32-E72D297353CC}">
              <c16:uniqueId val="{00000000-87AC-4CB6-9BC9-0C94D155FBB5}"/>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26wk'!$B$79:$B$82</c:f>
              <c:numCache>
                <c:formatCode>mmm\-yy</c:formatCode>
                <c:ptCount val="4"/>
                <c:pt idx="0">
                  <c:v>45748</c:v>
                </c:pt>
                <c:pt idx="1">
                  <c:v>45778</c:v>
                </c:pt>
                <c:pt idx="2">
                  <c:v>45809</c:v>
                </c:pt>
                <c:pt idx="3">
                  <c:v>45839</c:v>
                </c:pt>
              </c:numCache>
            </c:numRef>
          </c:cat>
          <c:val>
            <c:numRef>
              <c:f>'Diag PHYS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87AC-4CB6-9BC9-0C94D155FBB5}"/>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'Endos Activity'!$C$6</c:f>
              <c:strCache>
                <c:ptCount val="1"/>
                <c:pt idx="0">
                  <c:v>Endoscopy</c:v>
                </c:pt>
              </c:strCache>
            </c:strRef>
          </c:tx>
          <c:spPr>
            <a:ln>
              <a:solidFill>
                <a:srgbClr val="00B5CC"/>
              </a:solidFill>
            </a:ln>
            <a:effectLst/>
          </c:spPr>
          <c:marker>
            <c:symbol val="diamond"/>
            <c:size val="5"/>
            <c:spPr>
              <a:solidFill>
                <a:srgbClr val="00B5CC"/>
              </a:solidFill>
              <a:ln>
                <a:solidFill>
                  <a:srgbClr val="00B5CC"/>
                </a:solidFill>
              </a:ln>
            </c:spPr>
          </c:marker>
          <c:cat>
            <c:numRef>
              <c:f>'Endos Activity'!$B$7:$B$10</c:f>
              <c:numCache>
                <c:formatCode>mmm\-yy</c:formatCode>
                <c:ptCount val="4"/>
                <c:pt idx="0">
                  <c:v>45748</c:v>
                </c:pt>
                <c:pt idx="1">
                  <c:v>45778</c:v>
                </c:pt>
                <c:pt idx="2">
                  <c:v>45809</c:v>
                </c:pt>
                <c:pt idx="3">
                  <c:v>45839</c:v>
                </c:pt>
              </c:numCache>
            </c:numRef>
          </c:cat>
          <c:val>
            <c:numRef>
              <c:f>'Endos Activity'!$C$7:$C$10</c:f>
              <c:numCache>
                <c:formatCode>General</c:formatCode>
                <c:ptCount val="4"/>
                <c:pt idx="0">
                  <c:v>940</c:v>
                </c:pt>
                <c:pt idx="1">
                  <c:v>987</c:v>
                </c:pt>
                <c:pt idx="2">
                  <c:v>959</c:v>
                </c:pt>
                <c:pt idx="3">
                  <c:v>919</c:v>
                </c:pt>
              </c:numCache>
            </c:numRef>
          </c:val>
          <c:smooth val="0"/>
          <c:extLst>
            <c:ext xmlns:c16="http://schemas.microsoft.com/office/drawing/2014/chart" uri="{C3380CC4-5D6E-409C-BE32-E72D297353CC}">
              <c16:uniqueId val="{00000000-07E1-40CA-9823-472A7D303801}"/>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Day'!$F$67:$F$90</c:f>
              <c:numCache>
                <c:formatCode>0%</c:formatCode>
                <c:ptCount val="24"/>
                <c:pt idx="0">
                  <c:v>6.1581200000000003E-2</c:v>
                </c:pt>
                <c:pt idx="1">
                  <c:v>6.1581200000000003E-2</c:v>
                </c:pt>
                <c:pt idx="2">
                  <c:v>6.1581200000000003E-2</c:v>
                </c:pt>
                <c:pt idx="3">
                  <c:v>6.1581200000000003E-2</c:v>
                </c:pt>
                <c:pt idx="4">
                  <c:v>6.1581200000000003E-2</c:v>
                </c:pt>
                <c:pt idx="5">
                  <c:v>6.1581200000000003E-2</c:v>
                </c:pt>
                <c:pt idx="6">
                  <c:v>6.1581200000000003E-2</c:v>
                </c:pt>
                <c:pt idx="7">
                  <c:v>6.1581200000000003E-2</c:v>
                </c:pt>
                <c:pt idx="8">
                  <c:v>6.1581200000000003E-2</c:v>
                </c:pt>
                <c:pt idx="9">
                  <c:v>6.1581200000000003E-2</c:v>
                </c:pt>
                <c:pt idx="10">
                  <c:v>6.1581200000000003E-2</c:v>
                </c:pt>
                <c:pt idx="11">
                  <c:v>6.1581200000000003E-2</c:v>
                </c:pt>
                <c:pt idx="12">
                  <c:v>6.1581200000000003E-2</c:v>
                </c:pt>
                <c:pt idx="13">
                  <c:v>6.1581200000000003E-2</c:v>
                </c:pt>
                <c:pt idx="14">
                  <c:v>6.1581200000000003E-2</c:v>
                </c:pt>
                <c:pt idx="15">
                  <c:v>6.1581200000000003E-2</c:v>
                </c:pt>
                <c:pt idx="16">
                  <c:v>6.1581200000000003E-2</c:v>
                </c:pt>
                <c:pt idx="17">
                  <c:v>6.1581200000000003E-2</c:v>
                </c:pt>
                <c:pt idx="18">
                  <c:v>6.1581200000000003E-2</c:v>
                </c:pt>
                <c:pt idx="19">
                  <c:v>6.1581200000000003E-2</c:v>
                </c:pt>
                <c:pt idx="20">
                  <c:v>6.1581200000000003E-2</c:v>
                </c:pt>
                <c:pt idx="21">
                  <c:v>6.1581200000000003E-2</c:v>
                </c:pt>
                <c:pt idx="22">
                  <c:v>6.1581200000000003E-2</c:v>
                </c:pt>
                <c:pt idx="23">
                  <c:v>6.1581200000000003E-2</c:v>
                </c:pt>
              </c:numCache>
            </c:numRef>
          </c:val>
          <c:smooth val="0"/>
          <c:extLst xmlns:c15="http://schemas.microsoft.com/office/drawing/2012/chart">
            <c:ext xmlns:c16="http://schemas.microsoft.com/office/drawing/2014/chart" uri="{C3380CC4-5D6E-409C-BE32-E72D297353CC}">
              <c16:uniqueId val="{00000000-B232-4000-8D8D-6BD4A209C194}"/>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Day'!$E$43:$E$90</c:f>
              <c:numCache>
                <c:formatCode>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formatCode="0.0%">
                  <c:v>0.23400000000000001</c:v>
                </c:pt>
                <c:pt idx="9" formatCode="0.0%">
                  <c:v>0.21709999999999999</c:v>
                </c:pt>
                <c:pt idx="10" formatCode="0.0%">
                  <c:v>0.33679999999999999</c:v>
                </c:pt>
                <c:pt idx="11" formatCode="0.0%">
                  <c:v>0.34</c:v>
                </c:pt>
                <c:pt idx="12" formatCode="0.0%">
                  <c:v>0.34379999999999999</c:v>
                </c:pt>
                <c:pt idx="13" formatCode="0.0%">
                  <c:v>0.39340000000000003</c:v>
                </c:pt>
                <c:pt idx="14" formatCode="0.0%">
                  <c:v>0.26050000000000001</c:v>
                </c:pt>
              </c:numCache>
            </c:numRef>
          </c:val>
          <c:smooth val="0"/>
          <c:extLst>
            <c:ext xmlns:c16="http://schemas.microsoft.com/office/drawing/2014/chart" uri="{C3380CC4-5D6E-409C-BE32-E72D297353CC}">
              <c16:uniqueId val="{00000001-B232-4000-8D8D-6BD4A209C194}"/>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B232-4000-8D8D-6BD4A209C194}"/>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Day'!$C$43:$C$90</c:f>
              <c:numCache>
                <c:formatCode>0%</c:formatCode>
                <c:ptCount val="24"/>
                <c:pt idx="0">
                  <c:v>0.53779213333333342</c:v>
                </c:pt>
                <c:pt idx="1">
                  <c:v>0.53779213333333342</c:v>
                </c:pt>
                <c:pt idx="2">
                  <c:v>0.53779213333333342</c:v>
                </c:pt>
                <c:pt idx="3">
                  <c:v>0.53779213333333342</c:v>
                </c:pt>
                <c:pt idx="4">
                  <c:v>0.53779213333333342</c:v>
                </c:pt>
                <c:pt idx="5">
                  <c:v>0.53779213333333342</c:v>
                </c:pt>
                <c:pt idx="6">
                  <c:v>0.53779213333333342</c:v>
                </c:pt>
                <c:pt idx="7">
                  <c:v>0.53779213333333342</c:v>
                </c:pt>
                <c:pt idx="8">
                  <c:v>0.53779213333333342</c:v>
                </c:pt>
                <c:pt idx="9">
                  <c:v>0.53779213333333342</c:v>
                </c:pt>
                <c:pt idx="10">
                  <c:v>0.53779213333333342</c:v>
                </c:pt>
                <c:pt idx="11">
                  <c:v>0.53779213333333342</c:v>
                </c:pt>
                <c:pt idx="12">
                  <c:v>0.53779213333333342</c:v>
                </c:pt>
                <c:pt idx="13">
                  <c:v>0.53779213333333342</c:v>
                </c:pt>
                <c:pt idx="14">
                  <c:v>0.53779213333333342</c:v>
                </c:pt>
                <c:pt idx="15">
                  <c:v>0.53779213333333342</c:v>
                </c:pt>
                <c:pt idx="16">
                  <c:v>0.53779213333333342</c:v>
                </c:pt>
                <c:pt idx="17">
                  <c:v>0.53779213333333342</c:v>
                </c:pt>
                <c:pt idx="18">
                  <c:v>0.53779213333333342</c:v>
                </c:pt>
                <c:pt idx="19">
                  <c:v>0.53779213333333342</c:v>
                </c:pt>
                <c:pt idx="20">
                  <c:v>0.53779213333333342</c:v>
                </c:pt>
                <c:pt idx="21">
                  <c:v>0.53779213333333342</c:v>
                </c:pt>
                <c:pt idx="22">
                  <c:v>0.53779213333333342</c:v>
                </c:pt>
                <c:pt idx="23">
                  <c:v>0.53779213333333342</c:v>
                </c:pt>
              </c:numCache>
            </c:numRef>
          </c:val>
          <c:smooth val="0"/>
          <c:extLst xmlns:c15="http://schemas.microsoft.com/office/drawing/2012/chart">
            <c:ext xmlns:c16="http://schemas.microsoft.com/office/drawing/2014/chart" uri="{C3380CC4-5D6E-409C-BE32-E72D297353CC}">
              <c16:uniqueId val="{00000003-B232-4000-8D8D-6BD4A209C194}"/>
            </c:ext>
          </c:extLst>
        </c:ser>
        <c:ser>
          <c:idx val="2"/>
          <c:order val="4"/>
          <c:tx>
            <c:strRef>
              <c:f>'Cancer 62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B232-4000-8D8D-6BD4A209C194}"/>
            </c:ext>
          </c:extLst>
        </c:ser>
        <c:ser>
          <c:idx val="6"/>
          <c:order val="5"/>
          <c:tx>
            <c:strRef>
              <c:f>'Cancer 62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B232-4000-8D8D-6BD4A209C194}"/>
            </c:ext>
          </c:extLst>
        </c:ser>
        <c:ser>
          <c:idx val="4"/>
          <c:order val="6"/>
          <c:tx>
            <c:strRef>
              <c:f>'Cancer 62 Day'!$D$6</c:f>
              <c:strCache>
                <c:ptCount val="1"/>
                <c:pt idx="0">
                  <c:v>Mean</c:v>
                </c:pt>
              </c:strCache>
            </c:strRef>
          </c:tx>
          <c:spPr>
            <a:ln w="19050">
              <a:solidFill>
                <a:schemeClr val="tx1"/>
              </a:solidFill>
            </a:ln>
          </c:spPr>
          <c:marker>
            <c:symbol val="none"/>
          </c:marker>
          <c:cat>
            <c:numRef>
              <c:f>'Cancer 62 Day'!$B$67:$B$81</c:f>
              <c:numCache>
                <c:formatCode>mmm\-yy</c:formatCode>
                <c:ptCount val="15"/>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numCache>
            </c:numRef>
          </c:cat>
          <c:val>
            <c:numRef>
              <c:f>'Cancer 62 Day'!$D$67:$D$90</c:f>
              <c:numCache>
                <c:formatCode>0%</c:formatCode>
                <c:ptCount val="24"/>
                <c:pt idx="0">
                  <c:v>0.29968666666666671</c:v>
                </c:pt>
                <c:pt idx="1">
                  <c:v>0.29968666666666671</c:v>
                </c:pt>
                <c:pt idx="2">
                  <c:v>0.29968666666666671</c:v>
                </c:pt>
                <c:pt idx="3">
                  <c:v>0.29968666666666671</c:v>
                </c:pt>
                <c:pt idx="4">
                  <c:v>0.29968666666666671</c:v>
                </c:pt>
                <c:pt idx="5">
                  <c:v>0.29968666666666671</c:v>
                </c:pt>
                <c:pt idx="6">
                  <c:v>0.29968666666666671</c:v>
                </c:pt>
                <c:pt idx="7">
                  <c:v>0.29968666666666671</c:v>
                </c:pt>
                <c:pt idx="8">
                  <c:v>0.29968666666666671</c:v>
                </c:pt>
                <c:pt idx="9">
                  <c:v>0.29968666666666671</c:v>
                </c:pt>
                <c:pt idx="10">
                  <c:v>0.29968666666666671</c:v>
                </c:pt>
                <c:pt idx="11">
                  <c:v>0.29968666666666671</c:v>
                </c:pt>
                <c:pt idx="12">
                  <c:v>0.29968666666666671</c:v>
                </c:pt>
                <c:pt idx="13">
                  <c:v>0.29968666666666671</c:v>
                </c:pt>
                <c:pt idx="14">
                  <c:v>0.29968666666666671</c:v>
                </c:pt>
                <c:pt idx="15">
                  <c:v>0.29968666666666671</c:v>
                </c:pt>
                <c:pt idx="16">
                  <c:v>0.29968666666666671</c:v>
                </c:pt>
                <c:pt idx="17">
                  <c:v>0.29968666666666671</c:v>
                </c:pt>
                <c:pt idx="18">
                  <c:v>0.29968666666666671</c:v>
                </c:pt>
                <c:pt idx="19">
                  <c:v>0.29968666666666671</c:v>
                </c:pt>
                <c:pt idx="20">
                  <c:v>0.29968666666666671</c:v>
                </c:pt>
                <c:pt idx="21">
                  <c:v>0.29968666666666671</c:v>
                </c:pt>
                <c:pt idx="22">
                  <c:v>0.29968666666666671</c:v>
                </c:pt>
                <c:pt idx="23">
                  <c:v>0.29968666666666671</c:v>
                </c:pt>
              </c:numCache>
            </c:numRef>
          </c:val>
          <c:smooth val="0"/>
          <c:extLst>
            <c:ext xmlns:c16="http://schemas.microsoft.com/office/drawing/2014/chart" uri="{C3380CC4-5D6E-409C-BE32-E72D297353CC}">
              <c16:uniqueId val="{00000006-B232-4000-8D8D-6BD4A209C194}"/>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majorUnit val="1"/>
        <c:major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9wk'!$B$79:$B$82</c:f>
              <c:numCache>
                <c:formatCode>mmm\-yy</c:formatCode>
                <c:ptCount val="4"/>
                <c:pt idx="0">
                  <c:v>45748</c:v>
                </c:pt>
                <c:pt idx="1">
                  <c:v>45778</c:v>
                </c:pt>
                <c:pt idx="2">
                  <c:v>45809</c:v>
                </c:pt>
                <c:pt idx="3">
                  <c:v>45839</c:v>
                </c:pt>
              </c:numCache>
            </c:numRef>
          </c:cat>
          <c:val>
            <c:numRef>
              <c:f>'Endo 9wk'!$E$79:$E$90</c:f>
              <c:numCache>
                <c:formatCode>0.0%</c:formatCode>
                <c:ptCount val="12"/>
                <c:pt idx="0">
                  <c:v>0.41299999999999998</c:v>
                </c:pt>
                <c:pt idx="1">
                  <c:v>0.40400000000000003</c:v>
                </c:pt>
                <c:pt idx="2">
                  <c:v>0.41099999999999998</c:v>
                </c:pt>
                <c:pt idx="3">
                  <c:v>0.40200000000000002</c:v>
                </c:pt>
              </c:numCache>
            </c:numRef>
          </c:val>
          <c:smooth val="0"/>
          <c:extLst>
            <c:ext xmlns:c16="http://schemas.microsoft.com/office/drawing/2014/chart" uri="{C3380CC4-5D6E-409C-BE32-E72D297353CC}">
              <c16:uniqueId val="{00000000-04A8-4C5E-AC9E-9FA41253A80C}"/>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9wk'!$B$79:$B$82</c:f>
              <c:numCache>
                <c:formatCode>mmm\-yy</c:formatCode>
                <c:ptCount val="4"/>
                <c:pt idx="0">
                  <c:v>45748</c:v>
                </c:pt>
                <c:pt idx="1">
                  <c:v>45778</c:v>
                </c:pt>
                <c:pt idx="2">
                  <c:v>45809</c:v>
                </c:pt>
                <c:pt idx="3">
                  <c:v>45839</c:v>
                </c:pt>
              </c:numCache>
            </c:numRef>
          </c:cat>
          <c:val>
            <c:numRef>
              <c:f>'Endo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04A8-4C5E-AC9E-9FA41253A80C}"/>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26wk'!$B$79:$B$82</c:f>
              <c:numCache>
                <c:formatCode>mmm\-yy</c:formatCode>
                <c:ptCount val="4"/>
                <c:pt idx="0">
                  <c:v>45748</c:v>
                </c:pt>
                <c:pt idx="1">
                  <c:v>45778</c:v>
                </c:pt>
                <c:pt idx="2">
                  <c:v>45809</c:v>
                </c:pt>
                <c:pt idx="3">
                  <c:v>45839</c:v>
                </c:pt>
              </c:numCache>
            </c:numRef>
          </c:cat>
          <c:val>
            <c:numRef>
              <c:f>'Endo 26wk'!$E$79:$E$90</c:f>
              <c:numCache>
                <c:formatCode>0</c:formatCode>
                <c:ptCount val="12"/>
                <c:pt idx="0">
                  <c:v>1673</c:v>
                </c:pt>
                <c:pt idx="1">
                  <c:v>1653</c:v>
                </c:pt>
                <c:pt idx="2">
                  <c:v>1575</c:v>
                </c:pt>
                <c:pt idx="3">
                  <c:v>1574</c:v>
                </c:pt>
              </c:numCache>
            </c:numRef>
          </c:val>
          <c:smooth val="0"/>
          <c:extLst>
            <c:ext xmlns:c16="http://schemas.microsoft.com/office/drawing/2014/chart" uri="{C3380CC4-5D6E-409C-BE32-E72D297353CC}">
              <c16:uniqueId val="{00000000-8818-4DDC-84A9-677048C80BB8}"/>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26wk'!$B$79:$B$82</c:f>
              <c:numCache>
                <c:formatCode>mmm\-yy</c:formatCode>
                <c:ptCount val="4"/>
                <c:pt idx="0">
                  <c:v>45748</c:v>
                </c:pt>
                <c:pt idx="1">
                  <c:v>45778</c:v>
                </c:pt>
                <c:pt idx="2">
                  <c:v>45809</c:v>
                </c:pt>
                <c:pt idx="3">
                  <c:v>45839</c:v>
                </c:pt>
              </c:numCache>
            </c:numRef>
          </c:cat>
          <c:val>
            <c:numRef>
              <c:f>'Endo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8818-4DDC-84A9-677048C80BB8}"/>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'AHP Activity'!$C$6</c:f>
              <c:strCache>
                <c:ptCount val="1"/>
                <c:pt idx="0">
                  <c:v>AHP New</c:v>
                </c:pt>
              </c:strCache>
            </c:strRef>
          </c:tx>
          <c:spPr>
            <a:ln>
              <a:solidFill>
                <a:srgbClr val="00B5CC"/>
              </a:solidFill>
            </a:ln>
            <a:effectLst/>
          </c:spPr>
          <c:marker>
            <c:symbol val="diamond"/>
            <c:size val="5"/>
            <c:spPr>
              <a:solidFill>
                <a:srgbClr val="00B5CC"/>
              </a:solidFill>
              <a:ln>
                <a:solidFill>
                  <a:srgbClr val="00B5CC"/>
                </a:solidFill>
              </a:ln>
            </c:spPr>
          </c:marker>
          <c:cat>
            <c:numRef>
              <c:f>'AHP Activity'!$B$7:$B$10</c:f>
              <c:numCache>
                <c:formatCode>mmm\-yy</c:formatCode>
                <c:ptCount val="4"/>
                <c:pt idx="0">
                  <c:v>45748</c:v>
                </c:pt>
                <c:pt idx="1">
                  <c:v>45778</c:v>
                </c:pt>
                <c:pt idx="2">
                  <c:v>45809</c:v>
                </c:pt>
                <c:pt idx="3">
                  <c:v>45839</c:v>
                </c:pt>
              </c:numCache>
            </c:numRef>
          </c:cat>
          <c:val>
            <c:numRef>
              <c:f>'AHP Activity'!$C$7:$C$18</c:f>
              <c:numCache>
                <c:formatCode>General</c:formatCode>
                <c:ptCount val="12"/>
                <c:pt idx="0">
                  <c:v>4625</c:v>
                </c:pt>
                <c:pt idx="1">
                  <c:v>4746</c:v>
                </c:pt>
                <c:pt idx="2">
                  <c:v>4888</c:v>
                </c:pt>
                <c:pt idx="3">
                  <c:v>4831</c:v>
                </c:pt>
              </c:numCache>
            </c:numRef>
          </c:val>
          <c:smooth val="0"/>
          <c:extLst>
            <c:ext xmlns:c16="http://schemas.microsoft.com/office/drawing/2014/chart" uri="{C3380CC4-5D6E-409C-BE32-E72D297353CC}">
              <c16:uniqueId val="{00000000-056B-4CC5-A21C-EFFCB867AFA7}"/>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'AHP Activity'!$C$25</c:f>
              <c:strCache>
                <c:ptCount val="1"/>
                <c:pt idx="0">
                  <c:v>AHP Review</c:v>
                </c:pt>
              </c:strCache>
            </c:strRef>
          </c:tx>
          <c:spPr>
            <a:ln>
              <a:solidFill>
                <a:srgbClr val="00B5CC"/>
              </a:solidFill>
            </a:ln>
            <a:effectLst/>
          </c:spPr>
          <c:marker>
            <c:symbol val="diamond"/>
            <c:size val="5"/>
            <c:spPr>
              <a:solidFill>
                <a:srgbClr val="00B5CC"/>
              </a:solidFill>
              <a:ln>
                <a:solidFill>
                  <a:srgbClr val="00B5CC"/>
                </a:solidFill>
              </a:ln>
            </c:spPr>
          </c:marker>
          <c:cat>
            <c:numRef>
              <c:f>'AHP Activity'!$B$26:$B$29</c:f>
              <c:numCache>
                <c:formatCode>mmm\-yy</c:formatCode>
                <c:ptCount val="4"/>
                <c:pt idx="0">
                  <c:v>45748</c:v>
                </c:pt>
                <c:pt idx="1">
                  <c:v>45778</c:v>
                </c:pt>
                <c:pt idx="2">
                  <c:v>45809</c:v>
                </c:pt>
                <c:pt idx="3">
                  <c:v>45839</c:v>
                </c:pt>
              </c:numCache>
            </c:numRef>
          </c:cat>
          <c:val>
            <c:numRef>
              <c:f>'AHP Activity'!$C$26:$C$37</c:f>
              <c:numCache>
                <c:formatCode>General</c:formatCode>
                <c:ptCount val="12"/>
                <c:pt idx="0">
                  <c:v>14894</c:v>
                </c:pt>
                <c:pt idx="1">
                  <c:v>16103</c:v>
                </c:pt>
                <c:pt idx="2">
                  <c:v>15299</c:v>
                </c:pt>
                <c:pt idx="3">
                  <c:v>13998</c:v>
                </c:pt>
              </c:numCache>
            </c:numRef>
          </c:val>
          <c:smooth val="0"/>
          <c:extLst>
            <c:ext xmlns:c16="http://schemas.microsoft.com/office/drawing/2014/chart" uri="{C3380CC4-5D6E-409C-BE32-E72D297353CC}">
              <c16:uniqueId val="{00000000-FC7C-41FF-A639-733D85A3AE72}"/>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 %</a:t>
            </a:r>
            <a:endParaRPr lang="en-GB" sz="1100">
              <a:effectLst/>
            </a:endParaRPr>
          </a:p>
        </c:rich>
      </c:tx>
      <c:layout>
        <c:manualLayout>
          <c:xMode val="edge"/>
          <c:yMode val="edge"/>
          <c:x val="0.28971522309711284"/>
          <c:y val="4.6118376066669013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13wk%'!$B$79:$B$82</c:f>
              <c:numCache>
                <c:formatCode>mmm\-yy</c:formatCode>
                <c:ptCount val="4"/>
                <c:pt idx="0">
                  <c:v>45748</c:v>
                </c:pt>
                <c:pt idx="1">
                  <c:v>45778</c:v>
                </c:pt>
                <c:pt idx="2">
                  <c:v>45809</c:v>
                </c:pt>
                <c:pt idx="3">
                  <c:v>45839</c:v>
                </c:pt>
              </c:numCache>
            </c:numRef>
          </c:cat>
          <c:val>
            <c:numRef>
              <c:f>'AHP 13wk%'!$E$79:$E$90</c:f>
              <c:numCache>
                <c:formatCode>0.0%</c:formatCode>
                <c:ptCount val="12"/>
                <c:pt idx="0">
                  <c:v>0.57499999999999996</c:v>
                </c:pt>
                <c:pt idx="1">
                  <c:v>0.58199999999999996</c:v>
                </c:pt>
                <c:pt idx="2">
                  <c:v>0.57599999999999996</c:v>
                </c:pt>
                <c:pt idx="3">
                  <c:v>0.57899999999999996</c:v>
                </c:pt>
              </c:numCache>
            </c:numRef>
          </c:val>
          <c:smooth val="0"/>
          <c:extLst>
            <c:ext xmlns:c16="http://schemas.microsoft.com/office/drawing/2014/chart" uri="{C3380CC4-5D6E-409C-BE32-E72D297353CC}">
              <c16:uniqueId val="{00000000-A7D1-42F7-ACB3-73E254A63D6E}"/>
            </c:ext>
          </c:extLst>
        </c:ser>
        <c:ser>
          <c:idx val="3"/>
          <c:order val="1"/>
          <c:tx>
            <c:strRef>
              <c:f>'AHP 13wk%'!$G$6</c:f>
              <c:strCache>
                <c:ptCount val="1"/>
                <c:pt idx="0">
                  <c:v>Target</c:v>
                </c:pt>
              </c:strCache>
            </c:strRef>
          </c:tx>
          <c:spPr>
            <a:ln w="19050" cap="rnd">
              <a:solidFill>
                <a:srgbClr val="FF0000"/>
              </a:solidFill>
              <a:prstDash val="dash"/>
              <a:round/>
            </a:ln>
            <a:effectLst/>
          </c:spPr>
          <c:marker>
            <c:symbol val="none"/>
          </c:marker>
          <c:cat>
            <c:numRef>
              <c:f>'AHP 13wk%'!$B$79:$B$82</c:f>
              <c:numCache>
                <c:formatCode>mmm\-yy</c:formatCode>
                <c:ptCount val="4"/>
                <c:pt idx="0">
                  <c:v>45748</c:v>
                </c:pt>
                <c:pt idx="1">
                  <c:v>45778</c:v>
                </c:pt>
                <c:pt idx="2">
                  <c:v>45809</c:v>
                </c:pt>
                <c:pt idx="3">
                  <c:v>45839</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A7D1-42F7-ACB3-73E254A63D6E}"/>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13wk'!$B$79:$B$82</c:f>
              <c:numCache>
                <c:formatCode>mmm\-yy</c:formatCode>
                <c:ptCount val="4"/>
                <c:pt idx="0">
                  <c:v>45748</c:v>
                </c:pt>
                <c:pt idx="1">
                  <c:v>45778</c:v>
                </c:pt>
                <c:pt idx="2">
                  <c:v>45809</c:v>
                </c:pt>
                <c:pt idx="3">
                  <c:v>45839</c:v>
                </c:pt>
              </c:numCache>
            </c:numRef>
          </c:cat>
          <c:val>
            <c:numRef>
              <c:f>'AHP 13wk'!$E$79:$E$90</c:f>
              <c:numCache>
                <c:formatCode>General</c:formatCode>
                <c:ptCount val="12"/>
                <c:pt idx="0">
                  <c:v>16957</c:v>
                </c:pt>
                <c:pt idx="1">
                  <c:v>17260</c:v>
                </c:pt>
                <c:pt idx="2">
                  <c:v>17426</c:v>
                </c:pt>
                <c:pt idx="3">
                  <c:v>17492</c:v>
                </c:pt>
              </c:numCache>
            </c:numRef>
          </c:val>
          <c:smooth val="0"/>
          <c:extLst>
            <c:ext xmlns:c16="http://schemas.microsoft.com/office/drawing/2014/chart" uri="{C3380CC4-5D6E-409C-BE32-E72D297353CC}">
              <c16:uniqueId val="{00000000-4293-436C-9A87-8CA26BD5C963}"/>
            </c:ext>
          </c:extLst>
        </c:ser>
        <c:ser>
          <c:idx val="3"/>
          <c:order val="1"/>
          <c:tx>
            <c:strRef>
              <c:f>'AHP 13wk'!$G$6</c:f>
              <c:strCache>
                <c:ptCount val="1"/>
                <c:pt idx="0">
                  <c:v>Target</c:v>
                </c:pt>
              </c:strCache>
            </c:strRef>
          </c:tx>
          <c:spPr>
            <a:ln w="19050" cap="rnd">
              <a:solidFill>
                <a:srgbClr val="FF0000"/>
              </a:solidFill>
              <a:prstDash val="dash"/>
              <a:round/>
            </a:ln>
            <a:effectLst/>
          </c:spPr>
          <c:marker>
            <c:symbol val="none"/>
          </c:marker>
          <c:cat>
            <c:numRef>
              <c:f>'AHP 13wk'!$B$79:$B$82</c:f>
              <c:numCache>
                <c:formatCode>mmm\-yy</c:formatCode>
                <c:ptCount val="4"/>
                <c:pt idx="0">
                  <c:v>45748</c:v>
                </c:pt>
                <c:pt idx="1">
                  <c:v>45778</c:v>
                </c:pt>
                <c:pt idx="2">
                  <c:v>45809</c:v>
                </c:pt>
                <c:pt idx="3">
                  <c:v>45839</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4293-436C-9A87-8CA26BD5C963}"/>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8.2611602121163433E-2"/>
          <c:y val="0.88523918857373129"/>
          <c:w val="0.83477679575767316"/>
          <c:h val="8.698302359997785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April 2025 -</a:t>
            </a:r>
            <a:r>
              <a:rPr lang="en-US" baseline="0"/>
              <a:t> June</a:t>
            </a:r>
            <a:r>
              <a:rPr lang="en-US"/>
              <a:t> 2025</a:t>
            </a:r>
          </a:p>
        </c:rich>
      </c:tx>
      <c:layout>
        <c:manualLayout>
          <c:xMode val="edge"/>
          <c:yMode val="edge"/>
          <c:x val="0.17693420208863231"/>
          <c:y val="2.287060209609237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54132005558128771"/>
          <c:h val="0.68661947559585357"/>
        </c:manualLayout>
      </c:layout>
      <c:barChart>
        <c:barDir val="bar"/>
        <c:grouping val="stacked"/>
        <c:varyColors val="0"/>
        <c:ser>
          <c:idx val="0"/>
          <c:order val="0"/>
          <c:tx>
            <c:strRef>
              <c:f>'62 Day Tumour Site'!$X$4</c:f>
              <c:strCache>
                <c:ptCount val="1"/>
                <c:pt idx="0">
                  <c:v>&lt;=62 days</c:v>
                </c:pt>
              </c:strCache>
            </c:strRef>
          </c:tx>
          <c:spPr>
            <a:solidFill>
              <a:srgbClr val="5B9BD5"/>
            </a:solidFill>
            <a:ln>
              <a:noFill/>
            </a:ln>
            <a:effectLst/>
          </c:spPr>
          <c:invertIfNegative val="0"/>
          <c:cat>
            <c:strRef>
              <c:f>'62 Day Tumour Site'!$B$5:$B$24</c:f>
              <c:strCache>
                <c:ptCount val="12"/>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Neuroendocrine</c:v>
                </c:pt>
                <c:pt idx="9">
                  <c:v>Sarcomas</c:v>
                </c:pt>
                <c:pt idx="10">
                  <c:v>Skin</c:v>
                </c:pt>
                <c:pt idx="11">
                  <c:v>Upper Gastrointestinal</c:v>
                </c:pt>
              </c:strCache>
            </c:strRef>
          </c:cat>
          <c:val>
            <c:numRef>
              <c:f>'62 Day Tumour Site'!$X$5:$X$24</c:f>
              <c:numCache>
                <c:formatCode>0.0;\(0.0\)</c:formatCode>
                <c:ptCount val="12"/>
                <c:pt idx="0">
                  <c:v>2</c:v>
                </c:pt>
                <c:pt idx="1">
                  <c:v>8</c:v>
                </c:pt>
                <c:pt idx="2">
                  <c:v>2.5</c:v>
                </c:pt>
                <c:pt idx="3">
                  <c:v>10</c:v>
                </c:pt>
                <c:pt idx="4">
                  <c:v>2.5</c:v>
                </c:pt>
                <c:pt idx="5">
                  <c:v>0</c:v>
                </c:pt>
                <c:pt idx="6">
                  <c:v>7</c:v>
                </c:pt>
                <c:pt idx="7">
                  <c:v>5</c:v>
                </c:pt>
                <c:pt idx="8">
                  <c:v>0</c:v>
                </c:pt>
                <c:pt idx="9">
                  <c:v>1</c:v>
                </c:pt>
                <c:pt idx="10">
                  <c:v>18</c:v>
                </c:pt>
                <c:pt idx="11">
                  <c:v>5.5</c:v>
                </c:pt>
              </c:numCache>
            </c:numRef>
          </c:val>
          <c:extLst>
            <c:ext xmlns:c16="http://schemas.microsoft.com/office/drawing/2014/chart" uri="{C3380CC4-5D6E-409C-BE32-E72D297353CC}">
              <c16:uniqueId val="{00000000-A334-4E98-98BB-40593FE36BBE}"/>
            </c:ext>
          </c:extLst>
        </c:ser>
        <c:ser>
          <c:idx val="1"/>
          <c:order val="1"/>
          <c:tx>
            <c:strRef>
              <c:f>'62 Day Tumour Site'!$Y$4</c:f>
              <c:strCache>
                <c:ptCount val="1"/>
                <c:pt idx="0">
                  <c:v>&gt;62</c:v>
                </c:pt>
              </c:strCache>
            </c:strRef>
          </c:tx>
          <c:spPr>
            <a:solidFill>
              <a:srgbClr val="ED7D31"/>
            </a:solidFill>
            <a:ln>
              <a:noFill/>
            </a:ln>
            <a:effectLst/>
          </c:spPr>
          <c:invertIfNegative val="0"/>
          <c:cat>
            <c:strRef>
              <c:f>'62 Day Tumour Site'!$B$5:$B$24</c:f>
              <c:strCache>
                <c:ptCount val="12"/>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Neuroendocrine</c:v>
                </c:pt>
                <c:pt idx="9">
                  <c:v>Sarcomas</c:v>
                </c:pt>
                <c:pt idx="10">
                  <c:v>Skin</c:v>
                </c:pt>
                <c:pt idx="11">
                  <c:v>Upper Gastrointestinal</c:v>
                </c:pt>
              </c:strCache>
            </c:strRef>
          </c:cat>
          <c:val>
            <c:numRef>
              <c:f>'62 Day Tumour Site'!$Y$5:$Y$24</c:f>
              <c:numCache>
                <c:formatCode>0.0;\(0.0\)</c:formatCode>
                <c:ptCount val="12"/>
                <c:pt idx="0">
                  <c:v>0</c:v>
                </c:pt>
                <c:pt idx="1">
                  <c:v>34</c:v>
                </c:pt>
                <c:pt idx="2">
                  <c:v>7.5</c:v>
                </c:pt>
                <c:pt idx="3">
                  <c:v>8.5</c:v>
                </c:pt>
                <c:pt idx="4">
                  <c:v>5</c:v>
                </c:pt>
                <c:pt idx="5">
                  <c:v>1</c:v>
                </c:pt>
                <c:pt idx="6">
                  <c:v>27.5</c:v>
                </c:pt>
                <c:pt idx="7">
                  <c:v>6.5</c:v>
                </c:pt>
                <c:pt idx="8">
                  <c:v>0.5</c:v>
                </c:pt>
                <c:pt idx="9">
                  <c:v>0</c:v>
                </c:pt>
                <c:pt idx="10">
                  <c:v>29.5</c:v>
                </c:pt>
                <c:pt idx="11">
                  <c:v>3</c:v>
                </c:pt>
              </c:numCache>
            </c:numRef>
          </c:val>
          <c:extLst>
            <c:ext xmlns:c16="http://schemas.microsoft.com/office/drawing/2014/chart" uri="{C3380CC4-5D6E-409C-BE32-E72D297353CC}">
              <c16:uniqueId val="{00000001-A334-4E98-98BB-40593FE36BBE}"/>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solidFill>
          <a:schemeClr val="bg1"/>
        </a:solidFill>
        <a:ln>
          <a:noFill/>
        </a:ln>
        <a:effectLst/>
      </c:spPr>
    </c:plotArea>
    <c:legend>
      <c:legendPos val="b"/>
      <c:layout>
        <c:manualLayout>
          <c:xMode val="edge"/>
          <c:yMode val="edge"/>
          <c:x val="0.35108221614864787"/>
          <c:y val="0.90929080834592635"/>
          <c:w val="0.22213332100685881"/>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3787-4050-A049-470A3596768B}"/>
            </c:ext>
          </c:extLst>
        </c:ser>
        <c:ser>
          <c:idx val="1"/>
          <c:order val="1"/>
          <c:tx>
            <c:strRef>
              <c:f>'Amb arrivals'!$H$7</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1639</c:v>
                </c:pt>
                <c:pt idx="1">
                  <c:v>1690</c:v>
                </c:pt>
                <c:pt idx="2">
                  <c:v>1613</c:v>
                </c:pt>
                <c:pt idx="3">
                  <c:v>1579</c:v>
                </c:pt>
                <c:pt idx="4">
                  <c:v>1554</c:v>
                </c:pt>
                <c:pt idx="5">
                  <c:v>1485</c:v>
                </c:pt>
                <c:pt idx="6">
                  <c:v>1651</c:v>
                </c:pt>
                <c:pt idx="7">
                  <c:v>1409</c:v>
                </c:pt>
                <c:pt idx="8">
                  <c:v>1312</c:v>
                </c:pt>
                <c:pt idx="9">
                  <c:v>1350</c:v>
                </c:pt>
                <c:pt idx="10">
                  <c:v>1275</c:v>
                </c:pt>
                <c:pt idx="11">
                  <c:v>1588</c:v>
                </c:pt>
              </c:numCache>
            </c:numRef>
          </c:val>
          <c:smooth val="0"/>
          <c:extLst>
            <c:ext xmlns:c16="http://schemas.microsoft.com/office/drawing/2014/chart" uri="{C3380CC4-5D6E-409C-BE32-E72D297353CC}">
              <c16:uniqueId val="{00000001-3787-4050-A049-470A3596768B}"/>
            </c:ext>
          </c:extLst>
        </c:ser>
        <c:ser>
          <c:idx val="2"/>
          <c:order val="2"/>
          <c:tx>
            <c:strRef>
              <c:f>'Amb arrivals'!$I$7</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1550</c:v>
                </c:pt>
                <c:pt idx="1">
                  <c:v>1603</c:v>
                </c:pt>
                <c:pt idx="2">
                  <c:v>1511</c:v>
                </c:pt>
                <c:pt idx="3">
                  <c:v>1492</c:v>
                </c:pt>
              </c:numCache>
            </c:numRef>
          </c:val>
          <c:smooth val="0"/>
          <c:extLst>
            <c:ext xmlns:c16="http://schemas.microsoft.com/office/drawing/2014/chart" uri="{C3380CC4-5D6E-409C-BE32-E72D297353CC}">
              <c16:uniqueId val="{00000002-3787-4050-A049-470A3596768B}"/>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BA14-4CAF-BA34-92792261B3DB}"/>
            </c:ext>
          </c:extLst>
        </c:ser>
        <c:ser>
          <c:idx val="1"/>
          <c:order val="1"/>
          <c:tx>
            <c:strRef>
              <c:f>'Amb arrivals'!$H$23</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617</c:v>
                </c:pt>
                <c:pt idx="1">
                  <c:v>646</c:v>
                </c:pt>
                <c:pt idx="2">
                  <c:v>597</c:v>
                </c:pt>
                <c:pt idx="3">
                  <c:v>599</c:v>
                </c:pt>
                <c:pt idx="4">
                  <c:v>566</c:v>
                </c:pt>
                <c:pt idx="5">
                  <c:v>569</c:v>
                </c:pt>
                <c:pt idx="6">
                  <c:v>597</c:v>
                </c:pt>
                <c:pt idx="7">
                  <c:v>524</c:v>
                </c:pt>
                <c:pt idx="8">
                  <c:v>489</c:v>
                </c:pt>
                <c:pt idx="9">
                  <c:v>479</c:v>
                </c:pt>
                <c:pt idx="10">
                  <c:v>480</c:v>
                </c:pt>
                <c:pt idx="11">
                  <c:v>544</c:v>
                </c:pt>
              </c:numCache>
            </c:numRef>
          </c:val>
          <c:smooth val="0"/>
          <c:extLst>
            <c:ext xmlns:c16="http://schemas.microsoft.com/office/drawing/2014/chart" uri="{C3380CC4-5D6E-409C-BE32-E72D297353CC}">
              <c16:uniqueId val="{00000001-BA14-4CAF-BA34-92792261B3DB}"/>
            </c:ext>
          </c:extLst>
        </c:ser>
        <c:ser>
          <c:idx val="2"/>
          <c:order val="2"/>
          <c:tx>
            <c:strRef>
              <c:f>'Amb arrivals'!$I$23</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552</c:v>
                </c:pt>
                <c:pt idx="1">
                  <c:v>591</c:v>
                </c:pt>
                <c:pt idx="2">
                  <c:v>583</c:v>
                </c:pt>
                <c:pt idx="3">
                  <c:v>615</c:v>
                </c:pt>
              </c:numCache>
            </c:numRef>
          </c:val>
          <c:smooth val="0"/>
          <c:extLst>
            <c:ext xmlns:c16="http://schemas.microsoft.com/office/drawing/2014/chart" uri="{C3380CC4-5D6E-409C-BE32-E72D297353CC}">
              <c16:uniqueId val="{00000002-BA14-4CAF-BA34-92792261B3DB}"/>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&lt;15'!$F$67:$F$90</c:f>
              <c:numCache>
                <c:formatCode>0%</c:formatCode>
                <c:ptCount val="24"/>
                <c:pt idx="0">
                  <c:v>4.1087500000000027E-2</c:v>
                </c:pt>
                <c:pt idx="1">
                  <c:v>4.1087500000000027E-2</c:v>
                </c:pt>
                <c:pt idx="2">
                  <c:v>4.1087500000000027E-2</c:v>
                </c:pt>
                <c:pt idx="3">
                  <c:v>4.1087500000000027E-2</c:v>
                </c:pt>
                <c:pt idx="4">
                  <c:v>4.1087500000000027E-2</c:v>
                </c:pt>
                <c:pt idx="5">
                  <c:v>4.1087500000000027E-2</c:v>
                </c:pt>
                <c:pt idx="6">
                  <c:v>4.1087500000000027E-2</c:v>
                </c:pt>
                <c:pt idx="7">
                  <c:v>4.1087500000000027E-2</c:v>
                </c:pt>
                <c:pt idx="8">
                  <c:v>4.1087500000000027E-2</c:v>
                </c:pt>
                <c:pt idx="9">
                  <c:v>4.1087500000000027E-2</c:v>
                </c:pt>
                <c:pt idx="10">
                  <c:v>4.1087500000000027E-2</c:v>
                </c:pt>
                <c:pt idx="11">
                  <c:v>4.1087500000000027E-2</c:v>
                </c:pt>
                <c:pt idx="12">
                  <c:v>4.1087500000000027E-2</c:v>
                </c:pt>
                <c:pt idx="13">
                  <c:v>4.1087500000000027E-2</c:v>
                </c:pt>
                <c:pt idx="14">
                  <c:v>4.1087500000000027E-2</c:v>
                </c:pt>
                <c:pt idx="15">
                  <c:v>4.1087500000000027E-2</c:v>
                </c:pt>
                <c:pt idx="16">
                  <c:v>4.1087500000000027E-2</c:v>
                </c:pt>
                <c:pt idx="17">
                  <c:v>4.1087500000000027E-2</c:v>
                </c:pt>
                <c:pt idx="18">
                  <c:v>4.1087500000000027E-2</c:v>
                </c:pt>
                <c:pt idx="19">
                  <c:v>4.1087500000000027E-2</c:v>
                </c:pt>
                <c:pt idx="20">
                  <c:v>4.1087500000000027E-2</c:v>
                </c:pt>
                <c:pt idx="21">
                  <c:v>4.1087500000000027E-2</c:v>
                </c:pt>
                <c:pt idx="22">
                  <c:v>4.1087500000000027E-2</c:v>
                </c:pt>
                <c:pt idx="23">
                  <c:v>4.1087500000000027E-2</c:v>
                </c:pt>
              </c:numCache>
            </c:numRef>
          </c:val>
          <c:smooth val="0"/>
          <c:extLst>
            <c:ext xmlns:c16="http://schemas.microsoft.com/office/drawing/2014/chart" uri="{C3380CC4-5D6E-409C-BE32-E72D297353CC}">
              <c16:uniqueId val="{00000000-E1B8-4CE4-96AC-78064A3A37B2}"/>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&lt;15'!$E$67:$E$90</c:f>
              <c:numCache>
                <c:formatCode>0%</c:formatCode>
                <c:ptCount val="24"/>
                <c:pt idx="0">
                  <c:v>0.08</c:v>
                </c:pt>
                <c:pt idx="1">
                  <c:v>7.0000000000000007E-2</c:v>
                </c:pt>
                <c:pt idx="2">
                  <c:v>0.08</c:v>
                </c:pt>
                <c:pt idx="3">
                  <c:v>0.08</c:v>
                </c:pt>
                <c:pt idx="4">
                  <c:v>7.0000000000000007E-2</c:v>
                </c:pt>
                <c:pt idx="5">
                  <c:v>0.05</c:v>
                </c:pt>
                <c:pt idx="6">
                  <c:v>0.05</c:v>
                </c:pt>
                <c:pt idx="7">
                  <c:v>0.04</c:v>
                </c:pt>
                <c:pt idx="8">
                  <c:v>0.04</c:v>
                </c:pt>
                <c:pt idx="9">
                  <c:v>0.04</c:v>
                </c:pt>
                <c:pt idx="10">
                  <c:v>0.04</c:v>
                </c:pt>
                <c:pt idx="11">
                  <c:v>0.06</c:v>
                </c:pt>
                <c:pt idx="12">
                  <c:v>0.06</c:v>
                </c:pt>
                <c:pt idx="13">
                  <c:v>0.06</c:v>
                </c:pt>
                <c:pt idx="14">
                  <c:v>0.06</c:v>
                </c:pt>
                <c:pt idx="15">
                  <c:v>7.0000000000000007E-2</c:v>
                </c:pt>
              </c:numCache>
            </c:numRef>
          </c:val>
          <c:smooth val="0"/>
          <c:extLst>
            <c:ext xmlns:c16="http://schemas.microsoft.com/office/drawing/2014/chart" uri="{C3380CC4-5D6E-409C-BE32-E72D297353CC}">
              <c16:uniqueId val="{00000001-E1B8-4CE4-96AC-78064A3A37B2}"/>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&lt;15'!$D$67:$D$90</c:f>
              <c:numCache>
                <c:formatCode>0%</c:formatCode>
                <c:ptCount val="24"/>
                <c:pt idx="0">
                  <c:v>5.9375000000000025E-2</c:v>
                </c:pt>
                <c:pt idx="1">
                  <c:v>5.9375000000000025E-2</c:v>
                </c:pt>
                <c:pt idx="2">
                  <c:v>5.9375000000000025E-2</c:v>
                </c:pt>
                <c:pt idx="3">
                  <c:v>5.9375000000000025E-2</c:v>
                </c:pt>
                <c:pt idx="4">
                  <c:v>5.9375000000000025E-2</c:v>
                </c:pt>
                <c:pt idx="5">
                  <c:v>5.9375000000000025E-2</c:v>
                </c:pt>
                <c:pt idx="6">
                  <c:v>5.9375000000000025E-2</c:v>
                </c:pt>
                <c:pt idx="7">
                  <c:v>5.9375000000000025E-2</c:v>
                </c:pt>
                <c:pt idx="8">
                  <c:v>5.9375000000000025E-2</c:v>
                </c:pt>
                <c:pt idx="9">
                  <c:v>5.9375000000000025E-2</c:v>
                </c:pt>
                <c:pt idx="10">
                  <c:v>5.9375000000000025E-2</c:v>
                </c:pt>
                <c:pt idx="11">
                  <c:v>5.9375000000000025E-2</c:v>
                </c:pt>
                <c:pt idx="12">
                  <c:v>5.9375000000000025E-2</c:v>
                </c:pt>
                <c:pt idx="13">
                  <c:v>5.9375000000000025E-2</c:v>
                </c:pt>
                <c:pt idx="14">
                  <c:v>5.9375000000000025E-2</c:v>
                </c:pt>
                <c:pt idx="15">
                  <c:v>5.9375000000000025E-2</c:v>
                </c:pt>
                <c:pt idx="16">
                  <c:v>5.9375000000000025E-2</c:v>
                </c:pt>
                <c:pt idx="17">
                  <c:v>5.9375000000000025E-2</c:v>
                </c:pt>
                <c:pt idx="18">
                  <c:v>5.9375000000000025E-2</c:v>
                </c:pt>
                <c:pt idx="19">
                  <c:v>5.9375000000000025E-2</c:v>
                </c:pt>
                <c:pt idx="20">
                  <c:v>5.9375000000000025E-2</c:v>
                </c:pt>
                <c:pt idx="21">
                  <c:v>5.9375000000000025E-2</c:v>
                </c:pt>
                <c:pt idx="22">
                  <c:v>5.9375000000000025E-2</c:v>
                </c:pt>
                <c:pt idx="23">
                  <c:v>5.9375000000000025E-2</c:v>
                </c:pt>
              </c:numCache>
            </c:numRef>
          </c:val>
          <c:smooth val="0"/>
          <c:extLst>
            <c:ext xmlns:c16="http://schemas.microsoft.com/office/drawing/2014/chart" uri="{C3380CC4-5D6E-409C-BE32-E72D297353CC}">
              <c16:uniqueId val="{00000002-E1B8-4CE4-96AC-78064A3A37B2}"/>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&lt;15'!$C$67:$C$90</c:f>
              <c:numCache>
                <c:formatCode>0%</c:formatCode>
                <c:ptCount val="24"/>
                <c:pt idx="0">
                  <c:v>7.7662500000000023E-2</c:v>
                </c:pt>
                <c:pt idx="1">
                  <c:v>7.7662500000000023E-2</c:v>
                </c:pt>
                <c:pt idx="2">
                  <c:v>7.7662500000000023E-2</c:v>
                </c:pt>
                <c:pt idx="3">
                  <c:v>7.7662500000000023E-2</c:v>
                </c:pt>
                <c:pt idx="4">
                  <c:v>7.7662500000000023E-2</c:v>
                </c:pt>
                <c:pt idx="5">
                  <c:v>7.7662500000000023E-2</c:v>
                </c:pt>
                <c:pt idx="6">
                  <c:v>7.7662500000000023E-2</c:v>
                </c:pt>
                <c:pt idx="7">
                  <c:v>7.7662500000000023E-2</c:v>
                </c:pt>
                <c:pt idx="8">
                  <c:v>7.7662500000000023E-2</c:v>
                </c:pt>
                <c:pt idx="9">
                  <c:v>7.7662500000000023E-2</c:v>
                </c:pt>
                <c:pt idx="10">
                  <c:v>7.7662500000000023E-2</c:v>
                </c:pt>
                <c:pt idx="11">
                  <c:v>7.7662500000000023E-2</c:v>
                </c:pt>
                <c:pt idx="12">
                  <c:v>7.7662500000000023E-2</c:v>
                </c:pt>
                <c:pt idx="13">
                  <c:v>7.7662500000000023E-2</c:v>
                </c:pt>
                <c:pt idx="14">
                  <c:v>7.7662500000000023E-2</c:v>
                </c:pt>
                <c:pt idx="15">
                  <c:v>7.7662500000000023E-2</c:v>
                </c:pt>
                <c:pt idx="16">
                  <c:v>7.7662500000000023E-2</c:v>
                </c:pt>
                <c:pt idx="17">
                  <c:v>7.7662500000000023E-2</c:v>
                </c:pt>
                <c:pt idx="18">
                  <c:v>7.7662500000000023E-2</c:v>
                </c:pt>
                <c:pt idx="19">
                  <c:v>7.7662500000000023E-2</c:v>
                </c:pt>
                <c:pt idx="20">
                  <c:v>7.7662500000000023E-2</c:v>
                </c:pt>
                <c:pt idx="21">
                  <c:v>7.7662500000000023E-2</c:v>
                </c:pt>
                <c:pt idx="22">
                  <c:v>7.7662500000000023E-2</c:v>
                </c:pt>
                <c:pt idx="23">
                  <c:v>7.7662500000000023E-2</c:v>
                </c:pt>
              </c:numCache>
            </c:numRef>
          </c:val>
          <c:smooth val="0"/>
          <c:extLst>
            <c:ext xmlns:c16="http://schemas.microsoft.com/office/drawing/2014/chart" uri="{C3380CC4-5D6E-409C-BE32-E72D297353CC}">
              <c16:uniqueId val="{00000003-E1B8-4CE4-96AC-78064A3A37B2}"/>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&lt;15'!$I$67:$I$90</c:f>
              <c:numCache>
                <c:formatCode>0%</c:formatCode>
                <c:ptCount val="24"/>
                <c:pt idx="0">
                  <c:v>#N/A</c:v>
                </c:pt>
                <c:pt idx="1">
                  <c:v>#N/A</c:v>
                </c:pt>
                <c:pt idx="2">
                  <c:v>#N/A</c:v>
                </c:pt>
                <c:pt idx="3">
                  <c:v>#N/A</c:v>
                </c:pt>
                <c:pt idx="4">
                  <c:v>#N/A</c:v>
                </c:pt>
                <c:pt idx="5">
                  <c:v>#N/A</c:v>
                </c:pt>
                <c:pt idx="6">
                  <c:v>#N/A</c:v>
                </c:pt>
                <c:pt idx="7">
                  <c:v>0.04</c:v>
                </c:pt>
                <c:pt idx="8">
                  <c:v>0.04</c:v>
                </c:pt>
                <c:pt idx="9">
                  <c:v>0.04</c:v>
                </c:pt>
                <c:pt idx="10">
                  <c:v>0.04</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E1B8-4CE4-96AC-78064A3A37B2}"/>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&lt;15'!$B$67:$B$82</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&lt;15'!$J$67:$J$90</c:f>
              <c:numCache>
                <c:formatCode>0%</c:formatCode>
                <c:ptCount val="24"/>
                <c:pt idx="0">
                  <c:v>0.08</c:v>
                </c:pt>
                <c:pt idx="1">
                  <c:v>#N/A</c:v>
                </c:pt>
                <c:pt idx="2">
                  <c:v>0.08</c:v>
                </c:pt>
                <c:pt idx="3">
                  <c:v>0.08</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1B8-4CE4-96AC-78064A3A37B2}"/>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1"/>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(Causeway)</a:t>
            </a:r>
            <a:endParaRPr lang="en-GB" sz="1100">
              <a:effectLst/>
            </a:endParaRPr>
          </a:p>
        </c:rich>
      </c:tx>
      <c:layout>
        <c:manualLayout>
          <c:xMode val="edge"/>
          <c:yMode val="edge"/>
          <c:x val="0.24188888888888888"/>
          <c:y val="4.1506508314919283E-2"/>
        </c:manualLayout>
      </c:layout>
      <c:overlay val="0"/>
      <c:spPr>
        <a:noFill/>
        <a:ln>
          <a:noFill/>
        </a:ln>
        <a:effectLst/>
      </c:spPr>
    </c:title>
    <c:autoTitleDeleted val="0"/>
    <c:plotArea>
      <c:layout>
        <c:manualLayout>
          <c:layoutTarget val="inner"/>
          <c:xMode val="edge"/>
          <c:yMode val="edge"/>
          <c:x val="9.7122703412073491E-2"/>
          <c:y val="0.14494995070421257"/>
          <c:w val="0.86269961834771147"/>
          <c:h val="0.52377746402767977"/>
        </c:manualLayout>
      </c:layout>
      <c:lineChart>
        <c:grouping val="standard"/>
        <c:varyColors val="0"/>
        <c:ser>
          <c:idx val="0"/>
          <c:order val="0"/>
          <c:tx>
            <c:strRef>
              <c:f>'NIAS Handover &lt;15'!$F$97</c:f>
              <c:strCache>
                <c:ptCount val="1"/>
                <c:pt idx="0">
                  <c:v>LPL</c:v>
                </c:pt>
              </c:strCache>
            </c:strRef>
          </c:tx>
          <c:spPr>
            <a:ln w="15875" cap="rnd">
              <a:solidFill>
                <a:schemeClr val="tx1"/>
              </a:solidFill>
              <a:prstDash val="lgDash"/>
              <a:round/>
            </a:ln>
            <a:effectLst/>
          </c:spPr>
          <c:marker>
            <c:symbol val="none"/>
          </c:marker>
          <c:cat>
            <c:numRef>
              <c:f>'NIAS Handover &lt;15'!$B$158:$B$173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&lt;15'!$F$158:$F$181</c:f>
              <c:numCache>
                <c:formatCode>0%</c:formatCode>
                <c:ptCount val="24"/>
                <c:pt idx="0">
                  <c:v>2.6499999999999992E-2</c:v>
                </c:pt>
                <c:pt idx="1">
                  <c:v>2.6499999999999992E-2</c:v>
                </c:pt>
                <c:pt idx="2">
                  <c:v>2.6499999999999992E-2</c:v>
                </c:pt>
                <c:pt idx="3">
                  <c:v>2.6499999999999992E-2</c:v>
                </c:pt>
                <c:pt idx="4">
                  <c:v>2.6499999999999992E-2</c:v>
                </c:pt>
                <c:pt idx="5">
                  <c:v>2.6499999999999992E-2</c:v>
                </c:pt>
                <c:pt idx="6">
                  <c:v>2.6499999999999992E-2</c:v>
                </c:pt>
                <c:pt idx="7">
                  <c:v>2.6499999999999992E-2</c:v>
                </c:pt>
                <c:pt idx="8">
                  <c:v>2.6499999999999992E-2</c:v>
                </c:pt>
                <c:pt idx="9">
                  <c:v>2.6499999999999992E-2</c:v>
                </c:pt>
                <c:pt idx="10">
                  <c:v>2.6499999999999992E-2</c:v>
                </c:pt>
                <c:pt idx="11">
                  <c:v>2.6499999999999992E-2</c:v>
                </c:pt>
                <c:pt idx="12">
                  <c:v>2.6499999999999992E-2</c:v>
                </c:pt>
                <c:pt idx="13">
                  <c:v>2.6499999999999992E-2</c:v>
                </c:pt>
                <c:pt idx="14">
                  <c:v>2.6499999999999992E-2</c:v>
                </c:pt>
                <c:pt idx="15">
                  <c:v>2.6499999999999992E-2</c:v>
                </c:pt>
                <c:pt idx="16">
                  <c:v>2.6499999999999992E-2</c:v>
                </c:pt>
                <c:pt idx="17">
                  <c:v>2.6499999999999992E-2</c:v>
                </c:pt>
                <c:pt idx="18">
                  <c:v>2.6499999999999992E-2</c:v>
                </c:pt>
                <c:pt idx="19">
                  <c:v>2.6499999999999992E-2</c:v>
                </c:pt>
                <c:pt idx="20">
                  <c:v>2.6499999999999992E-2</c:v>
                </c:pt>
                <c:pt idx="21">
                  <c:v>2.6499999999999992E-2</c:v>
                </c:pt>
                <c:pt idx="22">
                  <c:v>2.6499999999999992E-2</c:v>
                </c:pt>
                <c:pt idx="23">
                  <c:v>2.6499999999999992E-2</c:v>
                </c:pt>
              </c:numCache>
            </c:numRef>
          </c:val>
          <c:smooth val="0"/>
          <c:extLst>
            <c:ext xmlns:c16="http://schemas.microsoft.com/office/drawing/2014/chart" uri="{C3380CC4-5D6E-409C-BE32-E72D297353CC}">
              <c16:uniqueId val="{00000000-AEB3-4E09-9FA8-698C3B86AFBF}"/>
            </c:ext>
          </c:extLst>
        </c:ser>
        <c:ser>
          <c:idx val="1"/>
          <c:order val="1"/>
          <c:tx>
            <c:strRef>
              <c:f>'NIAS Handover &lt;15'!$E$97</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&lt;15'!$E$158:$E$181</c:f>
              <c:numCache>
                <c:formatCode>0%</c:formatCode>
                <c:ptCount val="24"/>
                <c:pt idx="0">
                  <c:v>0.04</c:v>
                </c:pt>
                <c:pt idx="1">
                  <c:v>0.05</c:v>
                </c:pt>
                <c:pt idx="2">
                  <c:v>0.05</c:v>
                </c:pt>
                <c:pt idx="3">
                  <c:v>0.04</c:v>
                </c:pt>
                <c:pt idx="4">
                  <c:v>0.03</c:v>
                </c:pt>
                <c:pt idx="5">
                  <c:v>0.04</c:v>
                </c:pt>
                <c:pt idx="6">
                  <c:v>0.04</c:v>
                </c:pt>
                <c:pt idx="7">
                  <c:v>0.03</c:v>
                </c:pt>
                <c:pt idx="8">
                  <c:v>0.04</c:v>
                </c:pt>
                <c:pt idx="9">
                  <c:v>0.04</c:v>
                </c:pt>
                <c:pt idx="10">
                  <c:v>0.04</c:v>
                </c:pt>
                <c:pt idx="11">
                  <c:v>0.04</c:v>
                </c:pt>
                <c:pt idx="12">
                  <c:v>0.05</c:v>
                </c:pt>
                <c:pt idx="13">
                  <c:v>0.05</c:v>
                </c:pt>
                <c:pt idx="14">
                  <c:v>0.05</c:v>
                </c:pt>
                <c:pt idx="15">
                  <c:v>0.06</c:v>
                </c:pt>
              </c:numCache>
            </c:numRef>
          </c:val>
          <c:smooth val="0"/>
          <c:extLst>
            <c:ext xmlns:c16="http://schemas.microsoft.com/office/drawing/2014/chart" uri="{C3380CC4-5D6E-409C-BE32-E72D297353CC}">
              <c16:uniqueId val="{00000001-AEB3-4E09-9FA8-698C3B86AFBF}"/>
            </c:ext>
          </c:extLst>
        </c:ser>
        <c:ser>
          <c:idx val="4"/>
          <c:order val="2"/>
          <c:tx>
            <c:strRef>
              <c:f>'NIAS Handover &lt;15'!$D$97</c:f>
              <c:strCache>
                <c:ptCount val="1"/>
                <c:pt idx="0">
                  <c:v>Mean</c:v>
                </c:pt>
              </c:strCache>
            </c:strRef>
          </c:tx>
          <c:spPr>
            <a:ln w="15875" cap="rnd">
              <a:solidFill>
                <a:schemeClr val="tx1"/>
              </a:solidFill>
              <a:round/>
            </a:ln>
            <a:effectLst/>
          </c:spPr>
          <c:marker>
            <c:symbol val="none"/>
          </c:marker>
          <c:cat>
            <c:numRef>
              <c:f>'NIAS Handover &lt;15'!$B$158:$B$173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&lt;15'!$D$158:$D$181</c:f>
              <c:numCache>
                <c:formatCode>0%</c:formatCode>
                <c:ptCount val="24"/>
                <c:pt idx="0">
                  <c:v>4.3124999999999997E-2</c:v>
                </c:pt>
                <c:pt idx="1">
                  <c:v>4.3124999999999997E-2</c:v>
                </c:pt>
                <c:pt idx="2">
                  <c:v>4.3124999999999997E-2</c:v>
                </c:pt>
                <c:pt idx="3">
                  <c:v>4.3124999999999997E-2</c:v>
                </c:pt>
                <c:pt idx="4">
                  <c:v>4.3124999999999997E-2</c:v>
                </c:pt>
                <c:pt idx="5">
                  <c:v>4.3124999999999997E-2</c:v>
                </c:pt>
                <c:pt idx="6">
                  <c:v>4.3124999999999997E-2</c:v>
                </c:pt>
                <c:pt idx="7">
                  <c:v>4.3124999999999997E-2</c:v>
                </c:pt>
                <c:pt idx="8">
                  <c:v>4.3124999999999997E-2</c:v>
                </c:pt>
                <c:pt idx="9">
                  <c:v>4.3124999999999997E-2</c:v>
                </c:pt>
                <c:pt idx="10">
                  <c:v>4.3124999999999997E-2</c:v>
                </c:pt>
                <c:pt idx="11">
                  <c:v>4.3124999999999997E-2</c:v>
                </c:pt>
                <c:pt idx="12">
                  <c:v>4.3124999999999997E-2</c:v>
                </c:pt>
                <c:pt idx="13">
                  <c:v>4.3124999999999997E-2</c:v>
                </c:pt>
                <c:pt idx="14">
                  <c:v>4.3124999999999997E-2</c:v>
                </c:pt>
                <c:pt idx="15">
                  <c:v>4.3124999999999997E-2</c:v>
                </c:pt>
                <c:pt idx="16">
                  <c:v>4.3124999999999997E-2</c:v>
                </c:pt>
                <c:pt idx="17">
                  <c:v>4.3124999999999997E-2</c:v>
                </c:pt>
                <c:pt idx="18">
                  <c:v>4.3124999999999997E-2</c:v>
                </c:pt>
                <c:pt idx="19">
                  <c:v>4.3124999999999997E-2</c:v>
                </c:pt>
                <c:pt idx="20">
                  <c:v>4.3124999999999997E-2</c:v>
                </c:pt>
                <c:pt idx="21">
                  <c:v>4.3124999999999997E-2</c:v>
                </c:pt>
                <c:pt idx="22">
                  <c:v>4.3124999999999997E-2</c:v>
                </c:pt>
                <c:pt idx="23">
                  <c:v>4.3124999999999997E-2</c:v>
                </c:pt>
              </c:numCache>
            </c:numRef>
          </c:val>
          <c:smooth val="0"/>
          <c:extLst>
            <c:ext xmlns:c16="http://schemas.microsoft.com/office/drawing/2014/chart" uri="{C3380CC4-5D6E-409C-BE32-E72D297353CC}">
              <c16:uniqueId val="{00000002-AEB3-4E09-9FA8-698C3B86AFBF}"/>
            </c:ext>
          </c:extLst>
        </c:ser>
        <c:ser>
          <c:idx val="5"/>
          <c:order val="3"/>
          <c:tx>
            <c:strRef>
              <c:f>'NIAS Handover &lt;15'!$C$97</c:f>
              <c:strCache>
                <c:ptCount val="1"/>
                <c:pt idx="0">
                  <c:v>UPL</c:v>
                </c:pt>
              </c:strCache>
            </c:strRef>
          </c:tx>
          <c:spPr>
            <a:ln w="15875" cap="rnd">
              <a:solidFill>
                <a:schemeClr val="tx1"/>
              </a:solidFill>
              <a:prstDash val="lgDash"/>
              <a:round/>
            </a:ln>
            <a:effectLst/>
          </c:spPr>
          <c:marker>
            <c:symbol val="none"/>
          </c:marker>
          <c:cat>
            <c:numRef>
              <c:f>'NIAS Handover &lt;15'!$B$158:$B$173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&lt;15'!$C$158:$C$181</c:f>
              <c:numCache>
                <c:formatCode>0%</c:formatCode>
                <c:ptCount val="24"/>
                <c:pt idx="0">
                  <c:v>5.9749999999999998E-2</c:v>
                </c:pt>
                <c:pt idx="1">
                  <c:v>5.9749999999999998E-2</c:v>
                </c:pt>
                <c:pt idx="2">
                  <c:v>5.9749999999999998E-2</c:v>
                </c:pt>
                <c:pt idx="3">
                  <c:v>5.9749999999999998E-2</c:v>
                </c:pt>
                <c:pt idx="4">
                  <c:v>5.9749999999999998E-2</c:v>
                </c:pt>
                <c:pt idx="5">
                  <c:v>5.9749999999999998E-2</c:v>
                </c:pt>
                <c:pt idx="6">
                  <c:v>5.9749999999999998E-2</c:v>
                </c:pt>
                <c:pt idx="7">
                  <c:v>5.9749999999999998E-2</c:v>
                </c:pt>
                <c:pt idx="8">
                  <c:v>5.9749999999999998E-2</c:v>
                </c:pt>
                <c:pt idx="9">
                  <c:v>5.9749999999999998E-2</c:v>
                </c:pt>
                <c:pt idx="10">
                  <c:v>5.9749999999999998E-2</c:v>
                </c:pt>
                <c:pt idx="11">
                  <c:v>5.9749999999999998E-2</c:v>
                </c:pt>
                <c:pt idx="12">
                  <c:v>5.9749999999999998E-2</c:v>
                </c:pt>
                <c:pt idx="13">
                  <c:v>5.9749999999999998E-2</c:v>
                </c:pt>
                <c:pt idx="14">
                  <c:v>5.9749999999999998E-2</c:v>
                </c:pt>
                <c:pt idx="15">
                  <c:v>5.9749999999999998E-2</c:v>
                </c:pt>
                <c:pt idx="16">
                  <c:v>5.9749999999999998E-2</c:v>
                </c:pt>
                <c:pt idx="17">
                  <c:v>5.9749999999999998E-2</c:v>
                </c:pt>
                <c:pt idx="18">
                  <c:v>5.9749999999999998E-2</c:v>
                </c:pt>
                <c:pt idx="19">
                  <c:v>5.9749999999999998E-2</c:v>
                </c:pt>
                <c:pt idx="20">
                  <c:v>5.9749999999999998E-2</c:v>
                </c:pt>
                <c:pt idx="21">
                  <c:v>5.9749999999999998E-2</c:v>
                </c:pt>
                <c:pt idx="22">
                  <c:v>5.9749999999999998E-2</c:v>
                </c:pt>
                <c:pt idx="23">
                  <c:v>5.9749999999999998E-2</c:v>
                </c:pt>
              </c:numCache>
            </c:numRef>
          </c:val>
          <c:smooth val="0"/>
          <c:extLst>
            <c:ext xmlns:c16="http://schemas.microsoft.com/office/drawing/2014/chart" uri="{C3380CC4-5D6E-409C-BE32-E72D297353CC}">
              <c16:uniqueId val="{00000003-AEB3-4E09-9FA8-698C3B86AFBF}"/>
            </c:ext>
          </c:extLst>
        </c:ser>
        <c:ser>
          <c:idx val="2"/>
          <c:order val="4"/>
          <c:tx>
            <c:strRef>
              <c:f>'NIAS Handover &lt;15'!$I$97</c:f>
              <c:strCache>
                <c:ptCount val="1"/>
                <c:pt idx="0">
                  <c:v>SCL</c:v>
                </c:pt>
              </c:strCache>
            </c:strRef>
          </c:tx>
          <c:spPr>
            <a:ln>
              <a:noFill/>
            </a:ln>
          </c:spPr>
          <c:marker>
            <c:symbol val="circle"/>
            <c:size val="7"/>
            <c:spPr>
              <a:solidFill>
                <a:srgbClr val="ED7D31"/>
              </a:solidFill>
              <a:ln>
                <a:solidFill>
                  <a:srgbClr val="ED7D31"/>
                </a:solidFill>
              </a:ln>
            </c:spPr>
          </c:marker>
          <c:cat>
            <c:numRef>
              <c:f>'NIAS Handover &lt;15'!$B$158:$B$173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AEB3-4E09-9FA8-698C3B86AFBF}"/>
            </c:ext>
          </c:extLst>
        </c:ser>
        <c:ser>
          <c:idx val="6"/>
          <c:order val="5"/>
          <c:tx>
            <c:strRef>
              <c:f>'NIAS Handover &lt;15'!$J$97</c:f>
              <c:strCache>
                <c:ptCount val="1"/>
                <c:pt idx="0">
                  <c:v>SCH</c:v>
                </c:pt>
              </c:strCache>
            </c:strRef>
          </c:tx>
          <c:spPr>
            <a:ln>
              <a:noFill/>
            </a:ln>
          </c:spPr>
          <c:marker>
            <c:symbol val="circle"/>
            <c:size val="7"/>
            <c:spPr>
              <a:solidFill>
                <a:srgbClr val="5B9BD5"/>
              </a:solidFill>
              <a:ln>
                <a:solidFill>
                  <a:srgbClr val="5B9BD5"/>
                </a:solidFill>
              </a:ln>
            </c:spPr>
          </c:marker>
          <c:cat>
            <c:numRef>
              <c:f>'NIAS Handover &lt;15'!$B$158:$B$173</c:f>
              <c:numCache>
                <c:formatCode>mmm\-yy</c:formatCode>
                <c:ptCount val="16"/>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numCache>
            </c:numRef>
          </c:cat>
          <c:val>
            <c:numRef>
              <c:f>'NIAS Handover &lt;15'!$J$158:$J$181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0.06</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EB3-4E09-9FA8-698C3B86AFBF}"/>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1"/>
        <c:majorTimeUnit val="months"/>
      </c:dateAx>
      <c:valAx>
        <c:axId val="181966720"/>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5.000000000000001E-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C097029E-65ED-6032-067B-65C52E968DB9}"/>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2231"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3697" y="1"/>
            <a:ext cx="4302231" cy="341064"/>
          </a:xfrm>
          <a:prstGeom prst="rect">
            <a:avLst/>
          </a:prstGeom>
        </p:spPr>
        <p:txBody>
          <a:bodyPr vert="horz" lIns="91440" tIns="45720" rIns="91440" bIns="45720" rtlCol="0"/>
          <a:lstStyle>
            <a:lvl1pPr algn="r">
              <a:defRPr sz="1200"/>
            </a:lvl1pPr>
          </a:lstStyle>
          <a:p>
            <a:fld id="{8387E339-4487-4EFF-8EDF-DF6298BDCA96}" type="datetimeFigureOut">
              <a:rPr lang="en-GB" smtClean="0"/>
              <a:t>30/03/2026</a:t>
            </a:fld>
            <a:endParaRPr lang="en-GB"/>
          </a:p>
        </p:txBody>
      </p:sp>
      <p:sp>
        <p:nvSpPr>
          <p:cNvPr id="4" name="Slide Image Placeholder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456612"/>
            <a:ext cx="4302231" cy="34106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3697" y="6456612"/>
            <a:ext cx="4302231" cy="341063"/>
          </a:xfrm>
          <a:prstGeom prst="rect">
            <a:avLst/>
          </a:prstGeom>
        </p:spPr>
        <p:txBody>
          <a:bodyPr vert="horz" lIns="91440" tIns="45720" rIns="91440" bIns="45720"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l"/>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attending any emergency department (ED) should wait longer than 12 hours.  Whilst the official target is 0, the SOMs target for 25/26 is to reduce 12 hour ED waits by 10%.</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effectLst/>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800" b="1"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Outpatient Attendances as per Encompass Service Delivery Plan (SDP) Dashboard</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As QOAR (Quarterly Outpatient Activity Return) data confidence increases reporting of Outpatient activity will move to this source.</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800" dirty="0">
              <a:solidFill>
                <a:srgbClr val="000000"/>
              </a:solidFill>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71381"/>
            <a:ext cx="7942580" cy="169648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2823" y="3294383"/>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52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Low to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52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diagnostic test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diagnostic test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Endoscopy </a:t>
            </a:r>
            <a:r>
              <a:rPr lang="en-GB" sz="1000" dirty="0">
                <a:latin typeface="Arial" panose="020B0604020202020204" pitchFamily="34" charset="0"/>
                <a:cs typeface="Arial" panose="020B0604020202020204" pitchFamily="34" charset="0"/>
              </a:rPr>
              <a:t>as per Encompass Service Delivery Plan (SDP) Dashboard</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t>
            </a:r>
            <a:r>
              <a:rPr lang="en-GB" sz="1000" dirty="0">
                <a:latin typeface="Arial" panose="020B0604020202020204" pitchFamily="34" charset="0"/>
                <a:ea typeface="Calibri" panose="020F0502020204030204" pitchFamily="34" charset="0"/>
                <a:cs typeface="Arial" panose="020B0604020202020204" pitchFamily="34" charset="0"/>
              </a:rPr>
              <a:t>an Endoscopy</a:t>
            </a:r>
            <a:r>
              <a:rPr lang="en-GB" sz="1000" dirty="0">
                <a:effectLst/>
                <a:latin typeface="Arial" panose="020B0604020202020204" pitchFamily="34" charset="0"/>
                <a:ea typeface="Calibri" panose="020F0502020204030204" pitchFamily="34" charset="0"/>
                <a:cs typeface="Arial" panose="020B0604020202020204" pitchFamily="34" charset="0"/>
              </a:rPr>
              <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an Endoscopy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AHP New Contacts </a:t>
            </a:r>
            <a:r>
              <a:rPr lang="en-GB" sz="1000" dirty="0">
                <a:latin typeface="Arial" panose="020B0604020202020204" pitchFamily="34" charset="0"/>
                <a:cs typeface="Arial" panose="020B0604020202020204" pitchFamily="34" charset="0"/>
              </a:rPr>
              <a:t>as per Encompass Workbench Report 667793 – Regulatory Submission Returns Dashboard – AHP Activity</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13 Week Target: </a:t>
            </a:r>
            <a:r>
              <a:rPr lang="en-GB" sz="1000" dirty="0">
                <a:effectLst/>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AHP treatment. </a:t>
            </a:r>
            <a:r>
              <a:rPr lang="en-GB" sz="1000" dirty="0">
                <a:solidFill>
                  <a:srgbClr val="000000"/>
                </a:solidFill>
                <a:effectLst/>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effectLst/>
                <a:latin typeface="Arial" panose="020B0604020202020204" pitchFamily="34" charset="0"/>
                <a:ea typeface="Times New Roman" panose="02020603050405020304" pitchFamily="18" charset="0"/>
              </a:rPr>
              <a:t> </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Dietetics</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Occupational Therapy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Orthoptics</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Physiotherapy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Podiatry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Speech and Language Therapy</a:t>
            </a:r>
          </a:p>
          <a:p>
            <a:pPr marL="342900" lvl="0" indent="-34290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pPr>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ll urgent suspected breast cancer referrals should be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Target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Red Flag Referrals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31 Day Cancer Target </a:t>
            </a:r>
            <a:r>
              <a:rPr lang="en-GB" sz="100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effectLst/>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62 Day Target Description</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effectLst/>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effectLst/>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effectLst/>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br>
              <a:rPr lang="en-GB" sz="1800" dirty="0">
                <a:effectLst/>
                <a:latin typeface="Aptos" panose="020B0004020202020204" pitchFamily="34" charset="0"/>
                <a:ea typeface="Aptos" panose="020B0004020202020204" pitchFamily="34" charset="0"/>
                <a:cs typeface="Calibri" panose="020F0502020204030204" pitchFamily="34" charset="0"/>
              </a:rPr>
            </a:br>
            <a:br>
              <a:rPr lang="en-GB" sz="1800" dirty="0">
                <a:effectLst/>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898506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6418921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34.xml"/></Relationships>
</file>

<file path=ppt/slides/_rels/slide2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23.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8.xml"/></Relationships>
</file>

<file path=ppt/slides/_rels/slide24.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1.xml"/></Relationships>
</file>

<file path=ppt/slides/_rels/slide26.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2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4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21726" y="1684252"/>
            <a:ext cx="10748548" cy="3489496"/>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July 2025</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t>20 August</a:t>
            </a:r>
            <a:r>
              <a:rPr lang="en-GB" sz="2400" dirty="0">
                <a:latin typeface="Arial" panose="020B0604020202020204" pitchFamily="34" charset="0"/>
                <a:cs typeface="Arial" panose="020B0604020202020204" pitchFamily="34" charset="0"/>
              </a:rPr>
              <a:t> 2025</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252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105 over 2 hours</a:t>
            </a:r>
          </a:p>
        </p:txBody>
      </p:sp>
      <p:graphicFrame>
        <p:nvGraphicFramePr>
          <p:cNvPr id="12" name="Chart 11">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1624277519"/>
              </p:ext>
            </p:extLst>
          </p:nvPr>
        </p:nvGraphicFramePr>
        <p:xfrm>
          <a:off x="731898" y="2301403"/>
          <a:ext cx="4393780" cy="26892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2052900303"/>
              </p:ext>
            </p:extLst>
          </p:nvPr>
        </p:nvGraphicFramePr>
        <p:xfrm>
          <a:off x="6751697" y="2301403"/>
          <a:ext cx="4393780" cy="26782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Monthly Average 69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Monthly Average 72 minutes</a:t>
            </a:r>
          </a:p>
        </p:txBody>
      </p:sp>
      <p:graphicFrame>
        <p:nvGraphicFramePr>
          <p:cNvPr id="12" name="Chart 11">
            <a:extLst>
              <a:ext uri="{FF2B5EF4-FFF2-40B4-BE49-F238E27FC236}">
                <a16:creationId xmlns:a16="http://schemas.microsoft.com/office/drawing/2014/main" id="{9530C777-4EAF-4ED9-B307-ED08326E0374}"/>
              </a:ext>
            </a:extLst>
          </p:cNvPr>
          <p:cNvGraphicFramePr>
            <a:graphicFrameLocks/>
          </p:cNvGraphicFramePr>
          <p:nvPr>
            <p:extLst>
              <p:ext uri="{D42A27DB-BD31-4B8C-83A1-F6EECF244321}">
                <p14:modId xmlns:p14="http://schemas.microsoft.com/office/powerpoint/2010/main" val="645170898"/>
              </p:ext>
            </p:extLst>
          </p:nvPr>
        </p:nvGraphicFramePr>
        <p:xfrm>
          <a:off x="6751697" y="2276395"/>
          <a:ext cx="4572000" cy="26643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1452449813"/>
              </p:ext>
            </p:extLst>
          </p:nvPr>
        </p:nvGraphicFramePr>
        <p:xfrm>
          <a:off x="731898" y="2289298"/>
          <a:ext cx="4572000" cy="26514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7,748 Attendances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4082" y="504760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4,415 Attendances</a:t>
            </a:r>
          </a:p>
        </p:txBody>
      </p:sp>
      <p:graphicFrame>
        <p:nvGraphicFramePr>
          <p:cNvPr id="11" name="Chart 10">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2275253263"/>
              </p:ext>
            </p:extLst>
          </p:nvPr>
        </p:nvGraphicFramePr>
        <p:xfrm>
          <a:off x="709204" y="2304331"/>
          <a:ext cx="4411395"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325051741"/>
              </p:ext>
            </p:extLst>
          </p:nvPr>
        </p:nvGraphicFramePr>
        <p:xfrm>
          <a:off x="6751697" y="2304331"/>
          <a:ext cx="4411395"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1443 Attendances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50523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798 Attendances</a:t>
            </a:r>
          </a:p>
        </p:txBody>
      </p:sp>
      <p:graphicFrame>
        <p:nvGraphicFramePr>
          <p:cNvPr id="3" name="Chart 2">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2821285548"/>
              </p:ext>
            </p:extLst>
          </p:nvPr>
        </p:nvGraphicFramePr>
        <p:xfrm>
          <a:off x="731898" y="2312578"/>
          <a:ext cx="4389692" cy="26792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2494402044"/>
              </p:ext>
            </p:extLst>
          </p:nvPr>
        </p:nvGraphicFramePr>
        <p:xfrm>
          <a:off x="6751697" y="2289533"/>
          <a:ext cx="4389692" cy="26824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36.8%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628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45.1% within 4 hours</a:t>
            </a:r>
          </a:p>
        </p:txBody>
      </p:sp>
      <p:graphicFrame>
        <p:nvGraphicFramePr>
          <p:cNvPr id="3" name="Chart 2">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565339033"/>
              </p:ext>
            </p:extLst>
          </p:nvPr>
        </p:nvGraphicFramePr>
        <p:xfrm>
          <a:off x="671513" y="2358626"/>
          <a:ext cx="4386608" cy="26059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120849637"/>
              </p:ext>
            </p:extLst>
          </p:nvPr>
        </p:nvGraphicFramePr>
        <p:xfrm>
          <a:off x="6751697" y="2346798"/>
          <a:ext cx="4386608" cy="26019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1,274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501584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646 over 12 hours</a:t>
            </a:r>
          </a:p>
        </p:txBody>
      </p:sp>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3098003988"/>
              </p:ext>
            </p:extLst>
          </p:nvPr>
        </p:nvGraphicFramePr>
        <p:xfrm>
          <a:off x="731898" y="2316941"/>
          <a:ext cx="4391923" cy="26247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1062494877"/>
              </p:ext>
            </p:extLst>
          </p:nvPr>
        </p:nvGraphicFramePr>
        <p:xfrm>
          <a:off x="6751697" y="2297935"/>
          <a:ext cx="4391923" cy="26247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14%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6% against target of 16%</a:t>
            </a:r>
          </a:p>
        </p:txBody>
      </p:sp>
      <p:graphicFrame>
        <p:nvGraphicFramePr>
          <p:cNvPr id="3" name="Chart 2">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852432293"/>
              </p:ext>
            </p:extLst>
          </p:nvPr>
        </p:nvGraphicFramePr>
        <p:xfrm>
          <a:off x="731898" y="2372089"/>
          <a:ext cx="4391923" cy="26517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2151822123"/>
              </p:ext>
            </p:extLst>
          </p:nvPr>
        </p:nvGraphicFramePr>
        <p:xfrm>
          <a:off x="6758626" y="2331029"/>
          <a:ext cx="4391923" cy="265911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5,052 New OP Attendances (Consultant)</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3" name="Text Placeholder 1">
            <a:extLst>
              <a:ext uri="{FF2B5EF4-FFF2-40B4-BE49-F238E27FC236}">
                <a16:creationId xmlns:a16="http://schemas.microsoft.com/office/drawing/2014/main" id="{EE5B26D1-6EE4-929E-485D-B60010D2B0AF}"/>
              </a:ext>
            </a:extLst>
          </p:cNvPr>
          <p:cNvSpPr txBox="1">
            <a:spLocks/>
          </p:cNvSpPr>
          <p:nvPr/>
        </p:nvSpPr>
        <p:spPr>
          <a:xfrm>
            <a:off x="6751696" y="5046079"/>
            <a:ext cx="439105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9,230 Review OP Attendances (Consultant)</a:t>
            </a:r>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751696"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18" name="Chart 17">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615938240"/>
              </p:ext>
            </p:extLst>
          </p:nvPr>
        </p:nvGraphicFramePr>
        <p:xfrm>
          <a:off x="731898" y="2325990"/>
          <a:ext cx="4391054" cy="26101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784417941"/>
              </p:ext>
            </p:extLst>
          </p:nvPr>
        </p:nvGraphicFramePr>
        <p:xfrm>
          <a:off x="6840925" y="2341886"/>
          <a:ext cx="4391054" cy="261392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292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6436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7.07%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751697" y="503120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7.06% Review Appointment DNA rate</a:t>
            </a:r>
          </a:p>
        </p:txBody>
      </p:sp>
      <p:graphicFrame>
        <p:nvGraphicFramePr>
          <p:cNvPr id="13" name="Chart 12">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4140374423"/>
              </p:ext>
            </p:extLst>
          </p:nvPr>
        </p:nvGraphicFramePr>
        <p:xfrm>
          <a:off x="755180" y="2334866"/>
          <a:ext cx="4391055" cy="26421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1640606862"/>
              </p:ext>
            </p:extLst>
          </p:nvPr>
        </p:nvGraphicFramePr>
        <p:xfrm>
          <a:off x="6870255" y="2321660"/>
          <a:ext cx="4442443" cy="26421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13.7%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49,921 waits &gt;52 weeks against a target of 0</a:t>
            </a:r>
          </a:p>
        </p:txBody>
      </p:sp>
      <p:graphicFrame>
        <p:nvGraphicFramePr>
          <p:cNvPr id="3" name="Chart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553483867"/>
              </p:ext>
            </p:extLst>
          </p:nvPr>
        </p:nvGraphicFramePr>
        <p:xfrm>
          <a:off x="738931" y="2341924"/>
          <a:ext cx="4376488" cy="26265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732406961"/>
              </p:ext>
            </p:extLst>
          </p:nvPr>
        </p:nvGraphicFramePr>
        <p:xfrm>
          <a:off x="6751697" y="2340264"/>
          <a:ext cx="4383521" cy="26421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328825"/>
            <a:ext cx="10526786" cy="558538"/>
          </a:xfrm>
        </p:spPr>
        <p:txBody>
          <a:bodyPr/>
          <a:lstStyle/>
          <a:p>
            <a:r>
              <a:rPr lang="en-GB"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4089194839"/>
              </p:ext>
            </p:extLst>
          </p:nvPr>
        </p:nvGraphicFramePr>
        <p:xfrm>
          <a:off x="771938" y="1887363"/>
          <a:ext cx="7481108" cy="4303040"/>
        </p:xfrm>
        <a:graphic>
          <a:graphicData uri="http://schemas.openxmlformats.org/drawingml/2006/table">
            <a:tbl>
              <a:tblPr firstRow="1" bandRow="1">
                <a:tableStyleId>{5C22544A-7EE6-4342-B048-85BDC9FD1C3A}</a:tableStyleId>
              </a:tblPr>
              <a:tblGrid>
                <a:gridCol w="4647232">
                  <a:extLst>
                    <a:ext uri="{9D8B030D-6E8A-4147-A177-3AD203B41FA5}">
                      <a16:colId xmlns:a16="http://schemas.microsoft.com/office/drawing/2014/main" val="1660878418"/>
                    </a:ext>
                  </a:extLst>
                </a:gridCol>
                <a:gridCol w="2833876">
                  <a:extLst>
                    <a:ext uri="{9D8B030D-6E8A-4147-A177-3AD203B41FA5}">
                      <a16:colId xmlns:a16="http://schemas.microsoft.com/office/drawing/2014/main" val="2741459124"/>
                    </a:ext>
                  </a:extLst>
                </a:gridCol>
              </a:tblGrid>
              <a:tr h="316575">
                <a:tc>
                  <a:txBody>
                    <a:bodyPr/>
                    <a:lstStyle/>
                    <a:p>
                      <a:r>
                        <a:rPr lang="en-GB"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368440">
                <a:tc>
                  <a:txBody>
                    <a:bodyPr/>
                    <a:lstStyle/>
                    <a:p>
                      <a:r>
                        <a:rPr lang="en-GB" dirty="0">
                          <a:latin typeface="Arial" panose="020B0604020202020204" pitchFamily="34" charset="0"/>
                          <a:cs typeface="Arial" panose="020B0604020202020204" pitchFamily="34" charset="0"/>
                        </a:rPr>
                        <a:t>Introduction</a:t>
                      </a:r>
                    </a:p>
                  </a:txBody>
                  <a:tcPr>
                    <a:noFill/>
                  </a:tcPr>
                </a:tc>
                <a:tc>
                  <a:txBody>
                    <a:bodyPr/>
                    <a:lstStyle/>
                    <a:p>
                      <a:r>
                        <a:rPr lang="en-GB"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368440">
                <a:tc>
                  <a:txBody>
                    <a:bodyPr/>
                    <a:lstStyle/>
                    <a:p>
                      <a:r>
                        <a:rPr lang="en-GB" dirty="0">
                          <a:latin typeface="Arial" panose="020B0604020202020204" pitchFamily="34" charset="0"/>
                          <a:cs typeface="Arial" panose="020B0604020202020204" pitchFamily="34" charset="0"/>
                        </a:rPr>
                        <a:t>Cancer Care</a:t>
                      </a:r>
                    </a:p>
                  </a:txBody>
                  <a:tcPr>
                    <a:noFill/>
                  </a:tcPr>
                </a:tc>
                <a:tc>
                  <a:txBody>
                    <a:bodyPr/>
                    <a:lstStyle/>
                    <a:p>
                      <a:r>
                        <a:rPr lang="en-GB" dirty="0">
                          <a:latin typeface="Arial" panose="020B0604020202020204" pitchFamily="34" charset="0"/>
                          <a:cs typeface="Arial" panose="020B0604020202020204" pitchFamily="34" charset="0"/>
                        </a:rPr>
                        <a:t>4 - 6</a:t>
                      </a:r>
                    </a:p>
                  </a:txBody>
                  <a:tcPr>
                    <a:noFill/>
                  </a:tcPr>
                </a:tc>
                <a:extLst>
                  <a:ext uri="{0D108BD9-81ED-4DB2-BD59-A6C34878D82A}">
                    <a16:rowId xmlns:a16="http://schemas.microsoft.com/office/drawing/2014/main" val="2721504497"/>
                  </a:ext>
                </a:extLst>
              </a:tr>
              <a:tr h="408908">
                <a:tc>
                  <a:txBody>
                    <a:bodyPr/>
                    <a:lstStyle/>
                    <a:p>
                      <a:r>
                        <a:rPr lang="en-GB" dirty="0">
                          <a:latin typeface="Arial" panose="020B0604020202020204" pitchFamily="34" charset="0"/>
                          <a:cs typeface="Arial" panose="020B0604020202020204" pitchFamily="34" charset="0"/>
                        </a:rPr>
                        <a:t>Unscheduled Care – Ambulance Arrivals &amp; Turnaround</a:t>
                      </a:r>
                    </a:p>
                  </a:txBody>
                  <a:tcPr>
                    <a:noFill/>
                  </a:tcPr>
                </a:tc>
                <a:tc>
                  <a:txBody>
                    <a:bodyPr/>
                    <a:lstStyle/>
                    <a:p>
                      <a:r>
                        <a:rPr lang="en-GB" dirty="0">
                          <a:latin typeface="Arial" panose="020B0604020202020204" pitchFamily="34" charset="0"/>
                          <a:cs typeface="Arial" panose="020B0604020202020204" pitchFamily="34" charset="0"/>
                        </a:rPr>
                        <a:t>7 - 11</a:t>
                      </a:r>
                    </a:p>
                  </a:txBody>
                  <a:tcPr>
                    <a:noFill/>
                  </a:tcPr>
                </a:tc>
                <a:extLst>
                  <a:ext uri="{0D108BD9-81ED-4DB2-BD59-A6C34878D82A}">
                    <a16:rowId xmlns:a16="http://schemas.microsoft.com/office/drawing/2014/main" val="905307711"/>
                  </a:ext>
                </a:extLst>
              </a:tr>
              <a:tr h="363394">
                <a:tc>
                  <a:txBody>
                    <a:bodyPr/>
                    <a:lstStyle/>
                    <a:p>
                      <a:r>
                        <a:rPr lang="en-GB" dirty="0">
                          <a:latin typeface="Arial" panose="020B0604020202020204" pitchFamily="34" charset="0"/>
                          <a:cs typeface="Arial" panose="020B0604020202020204" pitchFamily="34" charset="0"/>
                        </a:rPr>
                        <a:t>Unscheduled Care – Emergency Care</a:t>
                      </a:r>
                    </a:p>
                  </a:txBody>
                  <a:tcPr>
                    <a:noFill/>
                  </a:tcPr>
                </a:tc>
                <a:tc>
                  <a:txBody>
                    <a:bodyPr/>
                    <a:lstStyle/>
                    <a:p>
                      <a:r>
                        <a:rPr lang="en-GB" dirty="0">
                          <a:latin typeface="Arial" panose="020B0604020202020204" pitchFamily="34" charset="0"/>
                          <a:cs typeface="Arial" panose="020B0604020202020204" pitchFamily="34" charset="0"/>
                        </a:rPr>
                        <a:t>12 - 15</a:t>
                      </a:r>
                    </a:p>
                  </a:txBody>
                  <a:tcPr>
                    <a:noFill/>
                  </a:tcPr>
                </a:tc>
                <a:extLst>
                  <a:ext uri="{0D108BD9-81ED-4DB2-BD59-A6C34878D82A}">
                    <a16:rowId xmlns:a16="http://schemas.microsoft.com/office/drawing/2014/main" val="2919619947"/>
                  </a:ext>
                </a:extLst>
              </a:tr>
              <a:tr h="363394">
                <a:tc>
                  <a:txBody>
                    <a:bodyPr/>
                    <a:lstStyle/>
                    <a:p>
                      <a:r>
                        <a:rPr lang="en-GB"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dirty="0">
                          <a:latin typeface="Arial" panose="020B0604020202020204" pitchFamily="34" charset="0"/>
                          <a:cs typeface="Arial" panose="020B0604020202020204" pitchFamily="34" charset="0"/>
                        </a:rPr>
                        <a:t>16</a:t>
                      </a:r>
                    </a:p>
                  </a:txBody>
                  <a:tcPr>
                    <a:noFill/>
                  </a:tcPr>
                </a:tc>
                <a:extLst>
                  <a:ext uri="{0D108BD9-81ED-4DB2-BD59-A6C34878D82A}">
                    <a16:rowId xmlns:a16="http://schemas.microsoft.com/office/drawing/2014/main" val="1511744999"/>
                  </a:ext>
                </a:extLst>
              </a:tr>
              <a:tr h="363394">
                <a:tc>
                  <a:txBody>
                    <a:bodyPr/>
                    <a:lstStyle/>
                    <a:p>
                      <a:r>
                        <a:rPr lang="en-GB" dirty="0">
                          <a:latin typeface="Arial" panose="020B0604020202020204" pitchFamily="34" charset="0"/>
                          <a:cs typeface="Arial" panose="020B0604020202020204" pitchFamily="34" charset="0"/>
                        </a:rPr>
                        <a:t>Elective Care - Outpatients</a:t>
                      </a:r>
                    </a:p>
                  </a:txBody>
                  <a:tcPr>
                    <a:noFill/>
                  </a:tcPr>
                </a:tc>
                <a:tc>
                  <a:txBody>
                    <a:bodyPr/>
                    <a:lstStyle/>
                    <a:p>
                      <a:r>
                        <a:rPr lang="en-GB" dirty="0">
                          <a:latin typeface="Arial" panose="020B0604020202020204" pitchFamily="34" charset="0"/>
                          <a:cs typeface="Arial" panose="020B0604020202020204" pitchFamily="34" charset="0"/>
                        </a:rPr>
                        <a:t>17 - 19</a:t>
                      </a:r>
                    </a:p>
                  </a:txBody>
                  <a:tcPr>
                    <a:noFill/>
                  </a:tcPr>
                </a:tc>
                <a:extLst>
                  <a:ext uri="{0D108BD9-81ED-4DB2-BD59-A6C34878D82A}">
                    <a16:rowId xmlns:a16="http://schemas.microsoft.com/office/drawing/2014/main" val="387550868"/>
                  </a:ext>
                </a:extLst>
              </a:tr>
              <a:tr h="363394">
                <a:tc>
                  <a:txBody>
                    <a:bodyPr/>
                    <a:lstStyle/>
                    <a:p>
                      <a:r>
                        <a:rPr lang="en-GB" dirty="0">
                          <a:latin typeface="Arial" panose="020B0604020202020204" pitchFamily="34" charset="0"/>
                          <a:cs typeface="Arial" panose="020B0604020202020204" pitchFamily="34" charset="0"/>
                        </a:rPr>
                        <a:t>Elective Care – Inpatients / Day Cases</a:t>
                      </a:r>
                    </a:p>
                  </a:txBody>
                  <a:tcPr>
                    <a:noFill/>
                  </a:tcPr>
                </a:tc>
                <a:tc>
                  <a:txBody>
                    <a:bodyPr/>
                    <a:lstStyle/>
                    <a:p>
                      <a:r>
                        <a:rPr lang="en-GB" dirty="0">
                          <a:latin typeface="Arial" panose="020B0604020202020204" pitchFamily="34" charset="0"/>
                          <a:cs typeface="Arial" panose="020B0604020202020204" pitchFamily="34" charset="0"/>
                        </a:rPr>
                        <a:t>20 - 21</a:t>
                      </a:r>
                    </a:p>
                  </a:txBody>
                  <a:tcPr>
                    <a:noFill/>
                  </a:tcPr>
                </a:tc>
                <a:extLst>
                  <a:ext uri="{0D108BD9-81ED-4DB2-BD59-A6C34878D82A}">
                    <a16:rowId xmlns:a16="http://schemas.microsoft.com/office/drawing/2014/main" val="566169443"/>
                  </a:ext>
                </a:extLst>
              </a:tr>
              <a:tr h="363394">
                <a:tc>
                  <a:txBody>
                    <a:bodyPr/>
                    <a:lstStyle/>
                    <a:p>
                      <a:r>
                        <a:rPr lang="en-GB" dirty="0">
                          <a:latin typeface="Arial" panose="020B0604020202020204" pitchFamily="34" charset="0"/>
                          <a:cs typeface="Arial" panose="020B0604020202020204" pitchFamily="34" charset="0"/>
                        </a:rPr>
                        <a:t>Elective Care - Diagnostics</a:t>
                      </a:r>
                    </a:p>
                  </a:txBody>
                  <a:tcPr>
                    <a:noFill/>
                  </a:tcPr>
                </a:tc>
                <a:tc>
                  <a:txBody>
                    <a:bodyPr/>
                    <a:lstStyle/>
                    <a:p>
                      <a:r>
                        <a:rPr lang="en-GB" dirty="0">
                          <a:latin typeface="Arial" panose="020B0604020202020204" pitchFamily="34" charset="0"/>
                          <a:cs typeface="Arial" panose="020B0604020202020204" pitchFamily="34" charset="0"/>
                        </a:rPr>
                        <a:t>22 - 23</a:t>
                      </a:r>
                    </a:p>
                  </a:txBody>
                  <a:tcPr>
                    <a:noFill/>
                  </a:tcPr>
                </a:tc>
                <a:extLst>
                  <a:ext uri="{0D108BD9-81ED-4DB2-BD59-A6C34878D82A}">
                    <a16:rowId xmlns:a16="http://schemas.microsoft.com/office/drawing/2014/main" val="3893195537"/>
                  </a:ext>
                </a:extLst>
              </a:tr>
              <a:tr h="363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Elective Care – Endoscopy</a:t>
                      </a:r>
                    </a:p>
                  </a:txBody>
                  <a:tcPr>
                    <a:noFill/>
                  </a:tcPr>
                </a:tc>
                <a:tc>
                  <a:txBody>
                    <a:bodyPr/>
                    <a:lstStyle/>
                    <a:p>
                      <a:r>
                        <a:rPr lang="en-GB" dirty="0">
                          <a:latin typeface="Arial" panose="020B0604020202020204" pitchFamily="34" charset="0"/>
                          <a:cs typeface="Arial" panose="020B0604020202020204" pitchFamily="34" charset="0"/>
                        </a:rPr>
                        <a:t>24 - 25</a:t>
                      </a:r>
                    </a:p>
                  </a:txBody>
                  <a:tcPr>
                    <a:noFill/>
                  </a:tcPr>
                </a:tc>
                <a:extLst>
                  <a:ext uri="{0D108BD9-81ED-4DB2-BD59-A6C34878D82A}">
                    <a16:rowId xmlns:a16="http://schemas.microsoft.com/office/drawing/2014/main" val="599563096"/>
                  </a:ext>
                </a:extLst>
              </a:tr>
              <a:tr h="363394">
                <a:tc>
                  <a:txBody>
                    <a:bodyPr/>
                    <a:lstStyle/>
                    <a:p>
                      <a:r>
                        <a:rPr lang="en-GB" dirty="0">
                          <a:latin typeface="Arial" panose="020B0604020202020204" pitchFamily="34" charset="0"/>
                          <a:cs typeface="Arial" panose="020B0604020202020204" pitchFamily="34" charset="0"/>
                        </a:rPr>
                        <a:t>Elective Care - AHPs</a:t>
                      </a:r>
                    </a:p>
                  </a:txBody>
                  <a:tcPr>
                    <a:noFill/>
                  </a:tcPr>
                </a:tc>
                <a:tc>
                  <a:txBody>
                    <a:bodyPr/>
                    <a:lstStyle/>
                    <a:p>
                      <a:r>
                        <a:rPr lang="en-GB" dirty="0">
                          <a:latin typeface="Arial" panose="020B0604020202020204" pitchFamily="34" charset="0"/>
                          <a:cs typeface="Arial" panose="020B0604020202020204" pitchFamily="34" charset="0"/>
                        </a:rPr>
                        <a:t>26 - 27</a:t>
                      </a:r>
                    </a:p>
                  </a:txBody>
                  <a:tcPr>
                    <a:noFill/>
                  </a:tcPr>
                </a:tc>
                <a:extLst>
                  <a:ext uri="{0D108BD9-81ED-4DB2-BD59-A6C34878D82A}">
                    <a16:rowId xmlns:a16="http://schemas.microsoft.com/office/drawing/2014/main" val="1549331511"/>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0312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784 Inpatients &amp; Day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9" name="Chart 8">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1771646140"/>
              </p:ext>
            </p:extLst>
          </p:nvPr>
        </p:nvGraphicFramePr>
        <p:xfrm>
          <a:off x="731898" y="2183109"/>
          <a:ext cx="4378996" cy="26421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059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33.9%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4,105 waits &gt;52 weeks against a target of 0</a:t>
            </a:r>
          </a:p>
        </p:txBody>
      </p:sp>
      <p:graphicFrame>
        <p:nvGraphicFramePr>
          <p:cNvPr id="11" name="Chart 10">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752258846"/>
              </p:ext>
            </p:extLst>
          </p:nvPr>
        </p:nvGraphicFramePr>
        <p:xfrm>
          <a:off x="793517" y="2326335"/>
          <a:ext cx="4383521" cy="26384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824203974"/>
              </p:ext>
            </p:extLst>
          </p:nvPr>
        </p:nvGraphicFramePr>
        <p:xfrm>
          <a:off x="6826034" y="2326334"/>
          <a:ext cx="4369569" cy="26384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40.3%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15,010 waits &gt;26 weeks against a target of 0</a:t>
            </a:r>
          </a:p>
        </p:txBody>
      </p:sp>
      <p:graphicFrame>
        <p:nvGraphicFramePr>
          <p:cNvPr id="3" name="Chart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2319599784"/>
              </p:ext>
            </p:extLst>
          </p:nvPr>
        </p:nvGraphicFramePr>
        <p:xfrm>
          <a:off x="731898" y="2328574"/>
          <a:ext cx="4369569" cy="26384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2476292580"/>
              </p:ext>
            </p:extLst>
          </p:nvPr>
        </p:nvGraphicFramePr>
        <p:xfrm>
          <a:off x="6826034" y="2328573"/>
          <a:ext cx="4369569" cy="26384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36.4%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5,368 waits &gt;26 weeks against a target of 0</a:t>
            </a:r>
          </a:p>
        </p:txBody>
      </p:sp>
      <p:graphicFrame>
        <p:nvGraphicFramePr>
          <p:cNvPr id="11" name="Chart 10">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199992933"/>
              </p:ext>
            </p:extLst>
          </p:nvPr>
        </p:nvGraphicFramePr>
        <p:xfrm>
          <a:off x="731898" y="2342853"/>
          <a:ext cx="4368332" cy="26384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4244869376"/>
              </p:ext>
            </p:extLst>
          </p:nvPr>
        </p:nvGraphicFramePr>
        <p:xfrm>
          <a:off x="6798217" y="2342853"/>
          <a:ext cx="4368332" cy="26384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953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919 Patients (Elective)</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9" name="Chart 8">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3103572199"/>
              </p:ext>
            </p:extLst>
          </p:nvPr>
        </p:nvGraphicFramePr>
        <p:xfrm>
          <a:off x="731898" y="2322066"/>
          <a:ext cx="4391055" cy="26064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974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3156" y="496969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40.2%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4969694"/>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1,574 waits &gt;26 weeks against a target of 0</a:t>
            </a:r>
          </a:p>
        </p:txBody>
      </p:sp>
      <p:graphicFrame>
        <p:nvGraphicFramePr>
          <p:cNvPr id="3" name="Chart 2">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4025599798"/>
              </p:ext>
            </p:extLst>
          </p:nvPr>
        </p:nvGraphicFramePr>
        <p:xfrm>
          <a:off x="731898" y="2321679"/>
          <a:ext cx="4377766" cy="26384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1718597918"/>
              </p:ext>
            </p:extLst>
          </p:nvPr>
        </p:nvGraphicFramePr>
        <p:xfrm>
          <a:off x="6751697" y="2316358"/>
          <a:ext cx="4377766" cy="26384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1145" y="493812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4,831 New AHP Contacts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1" name="Text Placeholder 1">
            <a:extLst>
              <a:ext uri="{FF2B5EF4-FFF2-40B4-BE49-F238E27FC236}">
                <a16:creationId xmlns:a16="http://schemas.microsoft.com/office/drawing/2014/main" id="{CE518AB6-5723-4D88-D7DB-52EBD48074CA}"/>
              </a:ext>
            </a:extLst>
          </p:cNvPr>
          <p:cNvSpPr txBox="1">
            <a:spLocks/>
          </p:cNvSpPr>
          <p:nvPr/>
        </p:nvSpPr>
        <p:spPr>
          <a:xfrm>
            <a:off x="6662468" y="493812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13,998 Review AHP Contacts</a:t>
            </a:r>
          </a:p>
        </p:txBody>
      </p:sp>
      <p:graphicFrame>
        <p:nvGraphicFramePr>
          <p:cNvPr id="9" name="Chart 8">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187859063"/>
              </p:ext>
            </p:extLst>
          </p:nvPr>
        </p:nvGraphicFramePr>
        <p:xfrm>
          <a:off x="703707" y="2220230"/>
          <a:ext cx="4412561" cy="26011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2109267743"/>
              </p:ext>
            </p:extLst>
          </p:nvPr>
        </p:nvGraphicFramePr>
        <p:xfrm>
          <a:off x="6777041" y="2183109"/>
          <a:ext cx="4412561" cy="26382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9714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57.9% waiting &gt;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37776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17,492 waits &gt;13 weeks against a target of 0</a:t>
            </a:r>
          </a:p>
        </p:txBody>
      </p:sp>
      <p:graphicFrame>
        <p:nvGraphicFramePr>
          <p:cNvPr id="12" name="Chart 11">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3328826703"/>
              </p:ext>
            </p:extLst>
          </p:nvPr>
        </p:nvGraphicFramePr>
        <p:xfrm>
          <a:off x="731898" y="2328187"/>
          <a:ext cx="4344711" cy="26384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4177064932"/>
              </p:ext>
            </p:extLst>
          </p:nvPr>
        </p:nvGraphicFramePr>
        <p:xfrm>
          <a:off x="6768224" y="2328186"/>
          <a:ext cx="4344711" cy="263846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444173"/>
            <a:ext cx="10748548" cy="558538"/>
          </a:xfrm>
        </p:spPr>
        <p:txBody>
          <a:bodyPr/>
          <a:lstStyle/>
          <a:p>
            <a:r>
              <a:rPr lang="en-GB"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721519" y="2177658"/>
            <a:ext cx="10748962" cy="4043755"/>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a:t>
            </a:r>
          </a:p>
          <a:p>
            <a:r>
              <a:rPr lang="en-GB" sz="1600" dirty="0"/>
              <a:t>The Director of SPPICT continues to work with the Performance team and Directors to review and reshape the Trust Board report.</a:t>
            </a:r>
          </a:p>
          <a:p>
            <a:r>
              <a:rPr lang="en-GB" sz="1600" dirty="0"/>
              <a:t>The Trust is now transitioning from monitoring performance against the Service Delivery Plan which measured rebuild following Covid, to new System Oversight Measures (SOMs). The first of these were published at end of Quarter 1 for validated metrics.</a:t>
            </a:r>
          </a:p>
          <a:p>
            <a:r>
              <a:rPr lang="en-GB" sz="1600" dirty="0"/>
              <a:t>This month’s report includes Unscheduled, Cancer and Elective metrics deemed of high enough confidence for inclusion.</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GB"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519742" y="1941568"/>
            <a:ext cx="4858019"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Waiting Time – Regional Performance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609344" y="3669888"/>
            <a:ext cx="4261375" cy="4937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100" b="0" dirty="0">
                <a:solidFill>
                  <a:schemeClr val="tx1"/>
                </a:solidFill>
              </a:rPr>
              <a:t>Breast Cancer referrals have moved to a regional waiting list hosted by South Eastern Trust.</a:t>
            </a:r>
          </a:p>
          <a:p>
            <a:pPr>
              <a:lnSpc>
                <a:spcPct val="100000"/>
              </a:lnSpc>
              <a:spcBef>
                <a:spcPts val="0"/>
              </a:spcBef>
            </a:pPr>
            <a:endParaRPr lang="en-GB" sz="1100" b="0"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pic>
        <p:nvPicPr>
          <p:cNvPr id="10" name="Picture 9">
            <a:extLst>
              <a:ext uri="{FF2B5EF4-FFF2-40B4-BE49-F238E27FC236}">
                <a16:creationId xmlns:a16="http://schemas.microsoft.com/office/drawing/2014/main" id="{B007CA82-075D-6E1B-30DA-62CB3A29417F}"/>
              </a:ext>
            </a:extLst>
          </p:cNvPr>
          <p:cNvPicPr>
            <a:picLocks noChangeAspect="1"/>
          </p:cNvPicPr>
          <p:nvPr/>
        </p:nvPicPr>
        <p:blipFill>
          <a:blip r:embed="rId3"/>
          <a:stretch>
            <a:fillRect/>
          </a:stretch>
        </p:blipFill>
        <p:spPr>
          <a:xfrm>
            <a:off x="6609344" y="2464947"/>
            <a:ext cx="3876675" cy="828675"/>
          </a:xfrm>
          <a:prstGeom prst="rect">
            <a:avLst/>
          </a:prstGeom>
        </p:spPr>
      </p:pic>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671513" y="4886570"/>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9.21%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6674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graphicFrame>
        <p:nvGraphicFramePr>
          <p:cNvPr id="13" name="Chart 12">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3951658720"/>
              </p:ext>
            </p:extLst>
          </p:nvPr>
        </p:nvGraphicFramePr>
        <p:xfrm>
          <a:off x="706320" y="2222914"/>
          <a:ext cx="4579498" cy="257408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1">
            <a:extLst>
              <a:ext uri="{FF2B5EF4-FFF2-40B4-BE49-F238E27FC236}">
                <a16:creationId xmlns:a16="http://schemas.microsoft.com/office/drawing/2014/main" id="{C1E77D25-86AF-F1AA-585F-65C0B72FF591}"/>
              </a:ext>
            </a:extLst>
          </p:cNvPr>
          <p:cNvSpPr txBox="1">
            <a:spLocks/>
          </p:cNvSpPr>
          <p:nvPr/>
        </p:nvSpPr>
        <p:spPr>
          <a:xfrm>
            <a:off x="6609343" y="3338460"/>
            <a:ext cx="387667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Average Active Wait (Weeks)</a:t>
            </a:r>
          </a:p>
        </p:txBody>
      </p:sp>
    </p:spTree>
    <p:extLst>
      <p:ext uri="{BB962C8B-B14F-4D97-AF65-F5344CB8AC3E}">
        <p14:creationId xmlns:p14="http://schemas.microsoft.com/office/powerpoint/2010/main" val="2470046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801362"/>
            <a:ext cx="4119023" cy="3467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671513" y="509675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June 2025 – 90.2%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3" name="Chart 2">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4022754485"/>
              </p:ext>
            </p:extLst>
          </p:nvPr>
        </p:nvGraphicFramePr>
        <p:xfrm>
          <a:off x="671514" y="2148072"/>
          <a:ext cx="4768790" cy="2773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2153243077"/>
              </p:ext>
            </p:extLst>
          </p:nvPr>
        </p:nvGraphicFramePr>
        <p:xfrm>
          <a:off x="6483004" y="2162427"/>
          <a:ext cx="5217247" cy="30636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119023"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518435"/>
            <a:ext cx="4119023"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830" y="487411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June 2025 – 26.1%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3" name="Chart 2">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3443307012"/>
              </p:ext>
            </p:extLst>
          </p:nvPr>
        </p:nvGraphicFramePr>
        <p:xfrm>
          <a:off x="731898" y="1955052"/>
          <a:ext cx="4628767" cy="28259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3285882530"/>
              </p:ext>
            </p:extLst>
          </p:nvPr>
        </p:nvGraphicFramePr>
        <p:xfrm>
          <a:off x="6663350" y="1907139"/>
          <a:ext cx="5105542" cy="30963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1,492 Ambulance Arrivals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66491"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615 Ambulance Arrivals</a:t>
            </a:r>
          </a:p>
        </p:txBody>
      </p:sp>
      <p:graphicFrame>
        <p:nvGraphicFramePr>
          <p:cNvPr id="3" name="Chart 2">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506365628"/>
              </p:ext>
            </p:extLst>
          </p:nvPr>
        </p:nvGraphicFramePr>
        <p:xfrm>
          <a:off x="731898" y="2337173"/>
          <a:ext cx="4571999" cy="26420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3596700496"/>
              </p:ext>
            </p:extLst>
          </p:nvPr>
        </p:nvGraphicFramePr>
        <p:xfrm>
          <a:off x="6766491" y="2290703"/>
          <a:ext cx="4571999" cy="26304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6% within 15 minutes</a:t>
            </a:r>
          </a:p>
        </p:txBody>
      </p:sp>
      <p:graphicFrame>
        <p:nvGraphicFramePr>
          <p:cNvPr id="11" name="Chart 10">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2712749160"/>
              </p:ext>
            </p:extLst>
          </p:nvPr>
        </p:nvGraphicFramePr>
        <p:xfrm>
          <a:off x="731898" y="2271037"/>
          <a:ext cx="4335948" cy="26442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D00-000006000000}"/>
              </a:ext>
            </a:extLst>
          </p:cNvPr>
          <p:cNvGraphicFramePr>
            <a:graphicFrameLocks/>
          </p:cNvGraphicFramePr>
          <p:nvPr>
            <p:extLst>
              <p:ext uri="{D42A27DB-BD31-4B8C-83A1-F6EECF244321}">
                <p14:modId xmlns:p14="http://schemas.microsoft.com/office/powerpoint/2010/main" val="2793749747"/>
              </p:ext>
            </p:extLst>
          </p:nvPr>
        </p:nvGraphicFramePr>
        <p:xfrm>
          <a:off x="6751697" y="2275299"/>
          <a:ext cx="4335948" cy="26442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72%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July 2025 – 64% within 60 minutes</a:t>
            </a:r>
          </a:p>
        </p:txBody>
      </p:sp>
      <p:graphicFrame>
        <p:nvGraphicFramePr>
          <p:cNvPr id="11" name="Chart 10">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652708805"/>
              </p:ext>
            </p:extLst>
          </p:nvPr>
        </p:nvGraphicFramePr>
        <p:xfrm>
          <a:off x="731898" y="2298533"/>
          <a:ext cx="4335948" cy="26401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1731190431"/>
              </p:ext>
            </p:extLst>
          </p:nvPr>
        </p:nvGraphicFramePr>
        <p:xfrm>
          <a:off x="6751697" y="2296943"/>
          <a:ext cx="4335948" cy="26401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4647</TotalTime>
  <Words>3026</Words>
  <Application>Microsoft Office PowerPoint</Application>
  <PresentationFormat>Widescreen</PresentationFormat>
  <Paragraphs>410</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Aptos</vt:lpstr>
      <vt:lpstr>Arial</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Robbie Campbell (NHSCT)</cp:lastModifiedBy>
  <cp:revision>110</cp:revision>
  <cp:lastPrinted>2025-08-19T07:59:04Z</cp:lastPrinted>
  <dcterms:created xsi:type="dcterms:W3CDTF">2025-04-04T07:33:11Z</dcterms:created>
  <dcterms:modified xsi:type="dcterms:W3CDTF">2026-03-30T09:08:14Z</dcterms:modified>
</cp:coreProperties>
</file>