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notesSlides/notesSlide9.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drawings/drawing2.xml" ContentType="application/vnd.openxmlformats-officedocument.drawingml.chartshapes+xml"/>
  <Override PartName="/ppt/notesSlides/notesSlide11.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chart17.xml" ContentType="application/vnd.openxmlformats-officedocument.drawingml.chart+xml"/>
  <Override PartName="/ppt/notesSlides/notesSlide13.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notesSlides/notesSlide14.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notesSlides/notesSlide15.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notesSlides/notesSlide16.xml" ContentType="application/vnd.openxmlformats-officedocument.presentationml.notesSlide+xml"/>
  <Override PartName="/ppt/charts/chart24.xml" ContentType="application/vnd.openxmlformats-officedocument.drawingml.chart+xml"/>
  <Override PartName="/ppt/charts/chart25.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26.xml" ContentType="application/vnd.openxmlformats-officedocument.drawingml.chart+xml"/>
  <Override PartName="/ppt/charts/chart27.xml" ContentType="application/vnd.openxmlformats-officedocument.drawingml.chart+xml"/>
  <Override PartName="/ppt/notesSlides/notesSlide19.xml" ContentType="application/vnd.openxmlformats-officedocument.presentationml.notesSlide+xml"/>
  <Override PartName="/ppt/charts/chart28.xml" ContentType="application/vnd.openxmlformats-officedocument.drawingml.chart+xml"/>
  <Override PartName="/ppt/charts/chart29.xml" ContentType="application/vnd.openxmlformats-officedocument.drawingml.chart+xml"/>
  <Override PartName="/ppt/notesSlides/notesSlide20.xml" ContentType="application/vnd.openxmlformats-officedocument.presentationml.notesSlide+xml"/>
  <Override PartName="/ppt/charts/chart30.xml" ContentType="application/vnd.openxmlformats-officedocument.drawingml.chart+xml"/>
  <Override PartName="/ppt/charts/chart31.xml" ContentType="application/vnd.openxmlformats-officedocument.drawingml.chart+xml"/>
  <Override PartName="/ppt/notesSlides/notesSlide21.xml" ContentType="application/vnd.openxmlformats-officedocument.presentationml.notesSlide+xml"/>
  <Override PartName="/ppt/charts/chart32.xml" ContentType="application/vnd.openxmlformats-officedocument.drawingml.chart+xml"/>
  <Override PartName="/ppt/charts/chart33.xml" ContentType="application/vnd.openxmlformats-officedocument.drawingml.chart+xml"/>
  <Override PartName="/ppt/notesSlides/notesSlide22.xml" ContentType="application/vnd.openxmlformats-officedocument.presentationml.notesSlide+xml"/>
  <Override PartName="/ppt/charts/chart34.xml" ContentType="application/vnd.openxmlformats-officedocument.drawingml.chart+xml"/>
  <Override PartName="/ppt/notesSlides/notesSlide23.xml" ContentType="application/vnd.openxmlformats-officedocument.presentationml.notesSlide+xml"/>
  <Override PartName="/ppt/charts/chart35.xml" ContentType="application/vnd.openxmlformats-officedocument.drawingml.chart+xml"/>
  <Override PartName="/ppt/charts/chart36.xml" ContentType="application/vnd.openxmlformats-officedocument.drawingml.chart+xml"/>
  <Override PartName="/ppt/notesSlides/notesSlide24.xml" ContentType="application/vnd.openxmlformats-officedocument.presentationml.notesSlide+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notesSlides/notesSlide25.xml" ContentType="application/vnd.openxmlformats-officedocument.presentationml.notesSlide+xml"/>
  <Override PartName="/ppt/charts/chart40.xml" ContentType="application/vnd.openxmlformats-officedocument.drawingml.chart+xml"/>
  <Override PartName="/ppt/charts/chart41.xml" ContentType="application/vnd.openxmlformats-officedocument.drawingml.chart+xml"/>
  <Override PartName="/ppt/notesSlides/notesSlide26.xml" ContentType="application/vnd.openxmlformats-officedocument.presentationml.notesSlide+xml"/>
  <Override PartName="/ppt/charts/chart42.xml" ContentType="application/vnd.openxmlformats-officedocument.drawingml.chart+xml"/>
  <Override PartName="/ppt/charts/chart43.xml" ContentType="application/vnd.openxmlformats-officedocument.drawingml.chart+xml"/>
  <Override PartName="/ppt/notesSlides/notesSlide27.xml" ContentType="application/vnd.openxmlformats-officedocument.presentationml.notesSlide+xml"/>
  <Override PartName="/ppt/charts/chart44.xml" ContentType="application/vnd.openxmlformats-officedocument.drawingml.chart+xml"/>
  <Override PartName="/ppt/notesSlides/notesSlide28.xml" ContentType="application/vnd.openxmlformats-officedocument.presentationml.notesSlide+xml"/>
  <Override PartName="/ppt/charts/chart45.xml" ContentType="application/vnd.openxmlformats-officedocument.drawingml.chart+xml"/>
  <Override PartName="/ppt/charts/chart46.xml" ContentType="application/vnd.openxmlformats-officedocument.drawingml.chart+xml"/>
  <Override PartName="/ppt/notesSlides/notesSlide29.xml" ContentType="application/vnd.openxmlformats-officedocument.presentationml.notesSlide+xml"/>
  <Override PartName="/ppt/charts/chart47.xml" ContentType="application/vnd.openxmlformats-officedocument.drawingml.chart+xml"/>
  <Override PartName="/ppt/charts/chart48.xml" ContentType="application/vnd.openxmlformats-officedocument.drawingml.chart+xml"/>
  <Override PartName="/ppt/notesSlides/notesSlide30.xml" ContentType="application/vnd.openxmlformats-officedocument.presentationml.notesSlide+xml"/>
  <Override PartName="/ppt/charts/chart49.xml" ContentType="application/vnd.openxmlformats-officedocument.drawingml.chart+xml"/>
  <Override PartName="/ppt/charts/chart50.xml" ContentType="application/vnd.openxmlformats-officedocument.drawingml.char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51.xml" ContentType="application/vnd.openxmlformats-officedocument.drawingml.chart+xml"/>
  <Override PartName="/ppt/charts/chart52.xml" ContentType="application/vnd.openxmlformats-officedocument.drawingml.chart+xml"/>
  <Override PartName="/ppt/notesSlides/notesSlide33.xml" ContentType="application/vnd.openxmlformats-officedocument.presentationml.notesSlide+xml"/>
  <Override PartName="/ppt/charts/chart53.xml" ContentType="application/vnd.openxmlformats-officedocument.drawingml.chart+xml"/>
  <Override PartName="/ppt/charts/chart54.xml" ContentType="application/vnd.openxmlformats-officedocument.drawingml.chart+xml"/>
  <Override PartName="/ppt/notesSlides/notesSlide34.xml" ContentType="application/vnd.openxmlformats-officedocument.presentationml.notesSlide+xml"/>
  <Override PartName="/ppt/charts/chart55.xml" ContentType="application/vnd.openxmlformats-officedocument.drawingml.chart+xml"/>
  <Override PartName="/ppt/charts/chart56.xml" ContentType="application/vnd.openxmlformats-officedocument.drawingml.chart+xml"/>
  <Override PartName="/ppt/notesSlides/notesSlide35.xml" ContentType="application/vnd.openxmlformats-officedocument.presentationml.notesSlide+xml"/>
  <Override PartName="/ppt/charts/chart57.xml" ContentType="application/vnd.openxmlformats-officedocument.drawingml.chart+xml"/>
  <Override PartName="/ppt/notesSlides/notesSlide36.xml" ContentType="application/vnd.openxmlformats-officedocument.presentationml.notesSlide+xml"/>
  <Override PartName="/ppt/charts/chart58.xml" ContentType="application/vnd.openxmlformats-officedocument.drawingml.chart+xml"/>
  <Override PartName="/ppt/charts/chart59.xml" ContentType="application/vnd.openxmlformats-officedocument.drawingml.chart+xml"/>
  <Override PartName="/ppt/notesSlides/notesSlide37.xml" ContentType="application/vnd.openxmlformats-officedocument.presentationml.notesSlide+xml"/>
  <Override PartName="/ppt/charts/chart60.xml" ContentType="application/vnd.openxmlformats-officedocument.drawingml.chart+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61.xml" ContentType="application/vnd.openxmlformats-officedocument.drawingml.chart+xml"/>
  <Override PartName="/ppt/charts/chart6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58" r:id="rId4"/>
    <p:sldId id="259" r:id="rId5"/>
    <p:sldId id="286" r:id="rId6"/>
    <p:sldId id="269" r:id="rId7"/>
    <p:sldId id="261" r:id="rId8"/>
    <p:sldId id="262" r:id="rId9"/>
    <p:sldId id="263" r:id="rId10"/>
    <p:sldId id="271" r:id="rId11"/>
    <p:sldId id="264" r:id="rId12"/>
    <p:sldId id="272" r:id="rId13"/>
    <p:sldId id="265" r:id="rId14"/>
    <p:sldId id="266" r:id="rId15"/>
    <p:sldId id="267" r:id="rId16"/>
    <p:sldId id="268" r:id="rId17"/>
    <p:sldId id="302" r:id="rId18"/>
    <p:sldId id="270" r:id="rId19"/>
    <p:sldId id="273" r:id="rId20"/>
    <p:sldId id="285" r:id="rId21"/>
    <p:sldId id="274" r:id="rId22"/>
    <p:sldId id="275" r:id="rId23"/>
    <p:sldId id="276" r:id="rId24"/>
    <p:sldId id="288" r:id="rId25"/>
    <p:sldId id="277" r:id="rId26"/>
    <p:sldId id="278" r:id="rId27"/>
    <p:sldId id="280" r:id="rId28"/>
    <p:sldId id="281" r:id="rId29"/>
    <p:sldId id="282" r:id="rId30"/>
    <p:sldId id="283" r:id="rId31"/>
    <p:sldId id="289" r:id="rId32"/>
    <p:sldId id="290" r:id="rId33"/>
    <p:sldId id="291" r:id="rId34"/>
    <p:sldId id="292" r:id="rId35"/>
    <p:sldId id="293" r:id="rId36"/>
    <p:sldId id="294" r:id="rId37"/>
    <p:sldId id="297" r:id="rId38"/>
    <p:sldId id="298" r:id="rId39"/>
    <p:sldId id="299" r:id="rId40"/>
  </p:sldIdLst>
  <p:sldSz cx="12192000" cy="6858000"/>
  <p:notesSz cx="9928225"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3E4C"/>
    <a:srgbClr val="084D85"/>
    <a:srgbClr val="EB058C"/>
    <a:srgbClr val="E6E7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88257" autoAdjust="0"/>
  </p:normalViewPr>
  <p:slideViewPr>
    <p:cSldViewPr snapToGrid="0" showGuides="1">
      <p:cViewPr varScale="1">
        <p:scale>
          <a:sx n="42" d="100"/>
          <a:sy n="42" d="100"/>
        </p:scale>
        <p:origin x="1568" y="3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12" d="100"/>
          <a:sy n="112" d="100"/>
        </p:scale>
        <p:origin x="222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3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3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3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3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3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3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3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3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3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4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4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4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4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4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4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4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4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4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4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5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5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5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5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5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5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5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5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5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5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6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6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6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2.xlsx" TargetMode="Externa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9%20September%202025\202509_graphs%20for%20report_202526_V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RF breast seen within 14 days</a:t>
            </a:r>
            <a:endParaRPr lang="en-GB" sz="1100">
              <a:effectLst/>
            </a:endParaRPr>
          </a:p>
        </c:rich>
      </c:tx>
      <c:layout>
        <c:manualLayout>
          <c:xMode val="edge"/>
          <c:yMode val="edge"/>
          <c:x val="0.32093550398430015"/>
          <c:y val="3.2863849765258218E-2"/>
        </c:manualLayout>
      </c:layout>
      <c:overlay val="0"/>
      <c:spPr>
        <a:noFill/>
        <a:ln>
          <a:noFill/>
        </a:ln>
        <a:effectLst/>
      </c:spPr>
    </c:title>
    <c:autoTitleDeleted val="0"/>
    <c:plotArea>
      <c:layout>
        <c:manualLayout>
          <c:layoutTarget val="inner"/>
          <c:xMode val="edge"/>
          <c:yMode val="edge"/>
          <c:x val="0.11666740496436945"/>
          <c:y val="0.15118886668827586"/>
          <c:w val="0.79465266297016335"/>
          <c:h val="0.49520198785015063"/>
        </c:manualLayout>
      </c:layout>
      <c:lineChart>
        <c:grouping val="standard"/>
        <c:varyColors val="0"/>
        <c:ser>
          <c:idx val="1"/>
          <c:order val="0"/>
          <c:tx>
            <c:strRef>
              <c:f>'Cancer 14 Day Breast'!$E$6</c:f>
              <c:strCache>
                <c:ptCount val="1"/>
                <c:pt idx="0">
                  <c:v>&lt; 14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14 Day Breast'!$B$79:$B$84</c:f>
              <c:numCache>
                <c:formatCode>mmm\-yy</c:formatCode>
                <c:ptCount val="6"/>
                <c:pt idx="0">
                  <c:v>45748</c:v>
                </c:pt>
                <c:pt idx="1">
                  <c:v>45778</c:v>
                </c:pt>
                <c:pt idx="2">
                  <c:v>45809</c:v>
                </c:pt>
                <c:pt idx="3">
                  <c:v>45839</c:v>
                </c:pt>
                <c:pt idx="4">
                  <c:v>45870</c:v>
                </c:pt>
                <c:pt idx="5">
                  <c:v>45901</c:v>
                </c:pt>
              </c:numCache>
            </c:numRef>
          </c:cat>
          <c:val>
            <c:numRef>
              <c:f>'Cancer 14 Day Breast'!$E$79:$E$90</c:f>
              <c:numCache>
                <c:formatCode>0.00%</c:formatCode>
                <c:ptCount val="12"/>
                <c:pt idx="0">
                  <c:v>0.31019999999999998</c:v>
                </c:pt>
                <c:pt idx="1">
                  <c:v>0.12839999999999999</c:v>
                </c:pt>
                <c:pt idx="2">
                  <c:v>9.2100000000000001E-2</c:v>
                </c:pt>
                <c:pt idx="3">
                  <c:v>8.0799999999999997E-2</c:v>
                </c:pt>
                <c:pt idx="4">
                  <c:v>5.9799999999999999E-2</c:v>
                </c:pt>
                <c:pt idx="5">
                  <c:v>6.5299999999999997E-2</c:v>
                </c:pt>
              </c:numCache>
            </c:numRef>
          </c:val>
          <c:smooth val="0"/>
          <c:extLst>
            <c:ext xmlns:c16="http://schemas.microsoft.com/office/drawing/2014/chart" uri="{C3380CC4-5D6E-409C-BE32-E72D297353CC}">
              <c16:uniqueId val="{00000000-8F1F-4510-8FC0-953BDAA05B74}"/>
            </c:ext>
          </c:extLst>
        </c:ser>
        <c:ser>
          <c:idx val="3"/>
          <c:order val="1"/>
          <c:tx>
            <c:strRef>
              <c:f>'Cancer 14 Day Breast'!$G$6</c:f>
              <c:strCache>
                <c:ptCount val="1"/>
                <c:pt idx="0">
                  <c:v>Target</c:v>
                </c:pt>
              </c:strCache>
            </c:strRef>
          </c:tx>
          <c:spPr>
            <a:ln w="19050" cap="rnd">
              <a:solidFill>
                <a:srgbClr val="FF0000"/>
              </a:solidFill>
              <a:prstDash val="dash"/>
              <a:round/>
            </a:ln>
            <a:effectLst/>
          </c:spPr>
          <c:marker>
            <c:symbol val="none"/>
          </c:marker>
          <c:cat>
            <c:numRef>
              <c:f>'Cancer 14 Day Breast'!$B$79:$B$84</c:f>
              <c:numCache>
                <c:formatCode>mmm\-yy</c:formatCode>
                <c:ptCount val="6"/>
                <c:pt idx="0">
                  <c:v>45748</c:v>
                </c:pt>
                <c:pt idx="1">
                  <c:v>45778</c:v>
                </c:pt>
                <c:pt idx="2">
                  <c:v>45809</c:v>
                </c:pt>
                <c:pt idx="3">
                  <c:v>45839</c:v>
                </c:pt>
                <c:pt idx="4">
                  <c:v>45870</c:v>
                </c:pt>
                <c:pt idx="5">
                  <c:v>45901</c:v>
                </c:pt>
              </c:numCache>
            </c:numRef>
          </c:cat>
          <c:val>
            <c:numRef>
              <c:f>'Cancer 14 Day Breast'!$G$67:$G$90</c:f>
              <c:numCache>
                <c:formatCode>0%</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extLst>
            <c:ext xmlns:c16="http://schemas.microsoft.com/office/drawing/2014/chart" uri="{C3380CC4-5D6E-409C-BE32-E72D297353CC}">
              <c16:uniqueId val="{00000001-8F1F-4510-8FC0-953BDAA05B74}"/>
            </c:ext>
          </c:extLst>
        </c:ser>
        <c:dLbls>
          <c:showLegendKey val="0"/>
          <c:showVal val="0"/>
          <c:showCatName val="0"/>
          <c:showSerName val="0"/>
          <c:showPercent val="0"/>
          <c:showBubbleSize val="0"/>
        </c:dLbls>
        <c:marker val="1"/>
        <c:smooth val="0"/>
        <c:axId val="176795648"/>
        <c:axId val="176797568"/>
        <c:extLst/>
      </c:lineChart>
      <c:dateAx>
        <c:axId val="17679564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7568"/>
        <c:crosses val="autoZero"/>
        <c:auto val="1"/>
        <c:lblOffset val="100"/>
        <c:baseTimeUnit val="months"/>
      </c:dateAx>
      <c:valAx>
        <c:axId val="176797568"/>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5648"/>
        <c:crosses val="autoZero"/>
        <c:crossBetween val="midCat"/>
        <c:majorUnit val="0.2"/>
      </c:valAx>
      <c:spPr>
        <a:noFill/>
        <a:ln>
          <a:noFill/>
        </a:ln>
        <a:effectLst/>
      </c:spPr>
    </c:plotArea>
    <c:legend>
      <c:legendPos val="b"/>
      <c:layout>
        <c:manualLayout>
          <c:xMode val="edge"/>
          <c:yMode val="edge"/>
          <c:x val="0.31323269081930988"/>
          <c:y val="0.8171558934128631"/>
          <c:w val="0.40537872164727867"/>
          <c:h val="8.4598456360807248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15 min (Antrim)</a:t>
            </a:r>
            <a:endParaRPr lang="en-GB" sz="1100">
              <a:effectLst/>
            </a:endParaRPr>
          </a:p>
        </c:rich>
      </c:tx>
      <c:layout>
        <c:manualLayout>
          <c:xMode val="edge"/>
          <c:yMode val="edge"/>
          <c:x val="0.26943044619422579"/>
          <c:y val="3.2282863246668313E-2"/>
        </c:manualLayout>
      </c:layout>
      <c:overlay val="0"/>
      <c:spPr>
        <a:noFill/>
        <a:ln>
          <a:noFill/>
        </a:ln>
        <a:effectLst/>
      </c:spPr>
    </c:title>
    <c:autoTitleDeleted val="0"/>
    <c:plotArea>
      <c:layout>
        <c:manualLayout>
          <c:layoutTarget val="inner"/>
          <c:xMode val="edge"/>
          <c:yMode val="edge"/>
          <c:x val="8.4456036745406818E-2"/>
          <c:y val="0.15069890106769651"/>
          <c:w val="0.86341185476815396"/>
          <c:h val="0.5119711210813267"/>
        </c:manualLayout>
      </c:layout>
      <c:lineChart>
        <c:grouping val="standard"/>
        <c:varyColors val="0"/>
        <c:ser>
          <c:idx val="0"/>
          <c:order val="0"/>
          <c:tx>
            <c:strRef>
              <c:f>'NIAS Handover &lt;15'!$F$6</c:f>
              <c:strCache>
                <c:ptCount val="1"/>
                <c:pt idx="0">
                  <c:v>LPL</c:v>
                </c:pt>
              </c:strCache>
            </c:strRef>
          </c:tx>
          <c:spPr>
            <a:ln w="15875" cap="rnd">
              <a:solidFill>
                <a:schemeClr val="tx1"/>
              </a:solidFill>
              <a:prstDash val="lgDash"/>
              <a:round/>
            </a:ln>
            <a:effectLst/>
          </c:spPr>
          <c:marker>
            <c:symbol val="none"/>
          </c:marker>
          <c:cat>
            <c:numRef>
              <c:f>'NIAS Handover &lt;15'!$B$67:$B$84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&lt;15'!$F$67:$F$90</c:f>
              <c:numCache>
                <c:formatCode>0%</c:formatCode>
                <c:ptCount val="24"/>
                <c:pt idx="0">
                  <c:v>4.0233333333333357E-2</c:v>
                </c:pt>
                <c:pt idx="1">
                  <c:v>4.0233333333333357E-2</c:v>
                </c:pt>
                <c:pt idx="2">
                  <c:v>4.0233333333333357E-2</c:v>
                </c:pt>
                <c:pt idx="3">
                  <c:v>4.0233333333333357E-2</c:v>
                </c:pt>
                <c:pt idx="4">
                  <c:v>4.0233333333333357E-2</c:v>
                </c:pt>
                <c:pt idx="5">
                  <c:v>4.0233333333333357E-2</c:v>
                </c:pt>
                <c:pt idx="6">
                  <c:v>4.0233333333333357E-2</c:v>
                </c:pt>
                <c:pt idx="7">
                  <c:v>4.0233333333333357E-2</c:v>
                </c:pt>
                <c:pt idx="8">
                  <c:v>4.0233333333333357E-2</c:v>
                </c:pt>
                <c:pt idx="9">
                  <c:v>4.0233333333333357E-2</c:v>
                </c:pt>
                <c:pt idx="10">
                  <c:v>4.0233333333333357E-2</c:v>
                </c:pt>
                <c:pt idx="11">
                  <c:v>4.0233333333333357E-2</c:v>
                </c:pt>
                <c:pt idx="12">
                  <c:v>4.0233333333333357E-2</c:v>
                </c:pt>
                <c:pt idx="13">
                  <c:v>4.0233333333333357E-2</c:v>
                </c:pt>
                <c:pt idx="14">
                  <c:v>4.0233333333333357E-2</c:v>
                </c:pt>
                <c:pt idx="15">
                  <c:v>4.0233333333333357E-2</c:v>
                </c:pt>
                <c:pt idx="16">
                  <c:v>4.0233333333333357E-2</c:v>
                </c:pt>
                <c:pt idx="17">
                  <c:v>4.0233333333333357E-2</c:v>
                </c:pt>
                <c:pt idx="18">
                  <c:v>4.0233333333333357E-2</c:v>
                </c:pt>
                <c:pt idx="19">
                  <c:v>4.0233333333333357E-2</c:v>
                </c:pt>
                <c:pt idx="20">
                  <c:v>4.0233333333333357E-2</c:v>
                </c:pt>
                <c:pt idx="21">
                  <c:v>4.0233333333333357E-2</c:v>
                </c:pt>
                <c:pt idx="22">
                  <c:v>4.0233333333333357E-2</c:v>
                </c:pt>
                <c:pt idx="23">
                  <c:v>4.0233333333333357E-2</c:v>
                </c:pt>
              </c:numCache>
            </c:numRef>
          </c:val>
          <c:smooth val="0"/>
          <c:extLst>
            <c:ext xmlns:c16="http://schemas.microsoft.com/office/drawing/2014/chart" uri="{C3380CC4-5D6E-409C-BE32-E72D297353CC}">
              <c16:uniqueId val="{00000000-6BAA-45AF-B9F8-7F41ACAC5EF3}"/>
            </c:ext>
          </c:extLst>
        </c:ser>
        <c:ser>
          <c:idx val="1"/>
          <c:order val="1"/>
          <c:tx>
            <c:strRef>
              <c:f>'NIAS Handover &lt;15'!$E$6</c:f>
              <c:strCache>
                <c:ptCount val="1"/>
                <c:pt idx="0">
                  <c:v>&lt; 15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&lt;15'!$B$67:$B$84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&lt;15'!$E$67:$E$90</c:f>
              <c:numCache>
                <c:formatCode>0%</c:formatCode>
                <c:ptCount val="24"/>
                <c:pt idx="0">
                  <c:v>0.08</c:v>
                </c:pt>
                <c:pt idx="1">
                  <c:v>7.0000000000000007E-2</c:v>
                </c:pt>
                <c:pt idx="2">
                  <c:v>0.08</c:v>
                </c:pt>
                <c:pt idx="3">
                  <c:v>0.08</c:v>
                </c:pt>
                <c:pt idx="4">
                  <c:v>7.0000000000000007E-2</c:v>
                </c:pt>
                <c:pt idx="5">
                  <c:v>0.05</c:v>
                </c:pt>
                <c:pt idx="6">
                  <c:v>0.05</c:v>
                </c:pt>
                <c:pt idx="7">
                  <c:v>0.04</c:v>
                </c:pt>
                <c:pt idx="8">
                  <c:v>0.04</c:v>
                </c:pt>
                <c:pt idx="9">
                  <c:v>0.04</c:v>
                </c:pt>
                <c:pt idx="10">
                  <c:v>0.04</c:v>
                </c:pt>
                <c:pt idx="11">
                  <c:v>0.06</c:v>
                </c:pt>
                <c:pt idx="12">
                  <c:v>0.06</c:v>
                </c:pt>
                <c:pt idx="13">
                  <c:v>0.06</c:v>
                </c:pt>
                <c:pt idx="14">
                  <c:v>0.06</c:v>
                </c:pt>
                <c:pt idx="15">
                  <c:v>7.0000000000000007E-2</c:v>
                </c:pt>
                <c:pt idx="16">
                  <c:v>7.0000000000000007E-2</c:v>
                </c:pt>
                <c:pt idx="17">
                  <c:v>0.05</c:v>
                </c:pt>
              </c:numCache>
            </c:numRef>
          </c:val>
          <c:smooth val="0"/>
          <c:extLst>
            <c:ext xmlns:c16="http://schemas.microsoft.com/office/drawing/2014/chart" uri="{C3380CC4-5D6E-409C-BE32-E72D297353CC}">
              <c16:uniqueId val="{00000001-6BAA-45AF-B9F8-7F41ACAC5EF3}"/>
            </c:ext>
          </c:extLst>
        </c:ser>
        <c:ser>
          <c:idx val="4"/>
          <c:order val="2"/>
          <c:tx>
            <c:strRef>
              <c:f>'NIAS Handover &lt;15'!$D$6</c:f>
              <c:strCache>
                <c:ptCount val="1"/>
                <c:pt idx="0">
                  <c:v>Mean</c:v>
                </c:pt>
              </c:strCache>
            </c:strRef>
          </c:tx>
          <c:spPr>
            <a:ln w="15875" cap="rnd">
              <a:solidFill>
                <a:schemeClr val="tx1"/>
              </a:solidFill>
              <a:round/>
            </a:ln>
            <a:effectLst/>
          </c:spPr>
          <c:marker>
            <c:symbol val="none"/>
          </c:marker>
          <c:cat>
            <c:numRef>
              <c:f>'NIAS Handover &lt;15'!$B$67:$B$84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&lt;15'!$D$67:$D$90</c:f>
              <c:numCache>
                <c:formatCode>0%</c:formatCode>
                <c:ptCount val="24"/>
                <c:pt idx="0">
                  <c:v>5.9444444444444473E-2</c:v>
                </c:pt>
                <c:pt idx="1">
                  <c:v>5.9444444444444473E-2</c:v>
                </c:pt>
                <c:pt idx="2">
                  <c:v>5.9444444444444473E-2</c:v>
                </c:pt>
                <c:pt idx="3">
                  <c:v>5.9444444444444473E-2</c:v>
                </c:pt>
                <c:pt idx="4">
                  <c:v>5.9444444444444473E-2</c:v>
                </c:pt>
                <c:pt idx="5">
                  <c:v>5.9444444444444473E-2</c:v>
                </c:pt>
                <c:pt idx="6">
                  <c:v>5.9444444444444473E-2</c:v>
                </c:pt>
                <c:pt idx="7">
                  <c:v>5.9444444444444473E-2</c:v>
                </c:pt>
                <c:pt idx="8">
                  <c:v>5.9444444444444473E-2</c:v>
                </c:pt>
                <c:pt idx="9">
                  <c:v>5.9444444444444473E-2</c:v>
                </c:pt>
                <c:pt idx="10">
                  <c:v>5.9444444444444473E-2</c:v>
                </c:pt>
                <c:pt idx="11">
                  <c:v>5.9444444444444473E-2</c:v>
                </c:pt>
                <c:pt idx="12">
                  <c:v>5.9444444444444473E-2</c:v>
                </c:pt>
                <c:pt idx="13">
                  <c:v>5.9444444444444473E-2</c:v>
                </c:pt>
                <c:pt idx="14">
                  <c:v>5.9444444444444473E-2</c:v>
                </c:pt>
                <c:pt idx="15">
                  <c:v>5.9444444444444473E-2</c:v>
                </c:pt>
                <c:pt idx="16">
                  <c:v>5.9444444444444473E-2</c:v>
                </c:pt>
                <c:pt idx="17">
                  <c:v>5.9444444444444473E-2</c:v>
                </c:pt>
                <c:pt idx="18">
                  <c:v>5.9444444444444473E-2</c:v>
                </c:pt>
                <c:pt idx="19">
                  <c:v>5.9444444444444473E-2</c:v>
                </c:pt>
                <c:pt idx="20">
                  <c:v>5.9444444444444473E-2</c:v>
                </c:pt>
                <c:pt idx="21">
                  <c:v>5.9444444444444473E-2</c:v>
                </c:pt>
                <c:pt idx="22">
                  <c:v>5.9444444444444473E-2</c:v>
                </c:pt>
                <c:pt idx="23">
                  <c:v>5.9444444444444473E-2</c:v>
                </c:pt>
              </c:numCache>
            </c:numRef>
          </c:val>
          <c:smooth val="0"/>
          <c:extLst>
            <c:ext xmlns:c16="http://schemas.microsoft.com/office/drawing/2014/chart" uri="{C3380CC4-5D6E-409C-BE32-E72D297353CC}">
              <c16:uniqueId val="{00000002-6BAA-45AF-B9F8-7F41ACAC5EF3}"/>
            </c:ext>
          </c:extLst>
        </c:ser>
        <c:ser>
          <c:idx val="5"/>
          <c:order val="3"/>
          <c:tx>
            <c:strRef>
              <c:f>'NIAS Handover &lt;15'!$C$6</c:f>
              <c:strCache>
                <c:ptCount val="1"/>
                <c:pt idx="0">
                  <c:v>UPL</c:v>
                </c:pt>
              </c:strCache>
            </c:strRef>
          </c:tx>
          <c:spPr>
            <a:ln w="15875" cap="rnd">
              <a:solidFill>
                <a:schemeClr val="tx1"/>
              </a:solidFill>
              <a:prstDash val="lgDash"/>
              <a:round/>
            </a:ln>
            <a:effectLst/>
          </c:spPr>
          <c:marker>
            <c:symbol val="none"/>
          </c:marker>
          <c:cat>
            <c:numRef>
              <c:f>'NIAS Handover &lt;15'!$B$67:$B$84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&lt;15'!$C$67:$C$90</c:f>
              <c:numCache>
                <c:formatCode>0%</c:formatCode>
                <c:ptCount val="24"/>
                <c:pt idx="0">
                  <c:v>7.865555555555559E-2</c:v>
                </c:pt>
                <c:pt idx="1">
                  <c:v>7.865555555555559E-2</c:v>
                </c:pt>
                <c:pt idx="2">
                  <c:v>7.865555555555559E-2</c:v>
                </c:pt>
                <c:pt idx="3">
                  <c:v>7.865555555555559E-2</c:v>
                </c:pt>
                <c:pt idx="4">
                  <c:v>7.865555555555559E-2</c:v>
                </c:pt>
                <c:pt idx="5">
                  <c:v>7.865555555555559E-2</c:v>
                </c:pt>
                <c:pt idx="6">
                  <c:v>7.865555555555559E-2</c:v>
                </c:pt>
                <c:pt idx="7">
                  <c:v>7.865555555555559E-2</c:v>
                </c:pt>
                <c:pt idx="8">
                  <c:v>7.865555555555559E-2</c:v>
                </c:pt>
                <c:pt idx="9">
                  <c:v>7.865555555555559E-2</c:v>
                </c:pt>
                <c:pt idx="10">
                  <c:v>7.865555555555559E-2</c:v>
                </c:pt>
                <c:pt idx="11">
                  <c:v>7.865555555555559E-2</c:v>
                </c:pt>
                <c:pt idx="12">
                  <c:v>7.865555555555559E-2</c:v>
                </c:pt>
                <c:pt idx="13">
                  <c:v>7.865555555555559E-2</c:v>
                </c:pt>
                <c:pt idx="14">
                  <c:v>7.865555555555559E-2</c:v>
                </c:pt>
                <c:pt idx="15">
                  <c:v>7.865555555555559E-2</c:v>
                </c:pt>
                <c:pt idx="16">
                  <c:v>7.865555555555559E-2</c:v>
                </c:pt>
                <c:pt idx="17">
                  <c:v>7.865555555555559E-2</c:v>
                </c:pt>
                <c:pt idx="18">
                  <c:v>7.865555555555559E-2</c:v>
                </c:pt>
                <c:pt idx="19">
                  <c:v>7.865555555555559E-2</c:v>
                </c:pt>
                <c:pt idx="20">
                  <c:v>7.865555555555559E-2</c:v>
                </c:pt>
                <c:pt idx="21">
                  <c:v>7.865555555555559E-2</c:v>
                </c:pt>
                <c:pt idx="22">
                  <c:v>7.865555555555559E-2</c:v>
                </c:pt>
                <c:pt idx="23">
                  <c:v>7.865555555555559E-2</c:v>
                </c:pt>
              </c:numCache>
            </c:numRef>
          </c:val>
          <c:smooth val="0"/>
          <c:extLst>
            <c:ext xmlns:c16="http://schemas.microsoft.com/office/drawing/2014/chart" uri="{C3380CC4-5D6E-409C-BE32-E72D297353CC}">
              <c16:uniqueId val="{00000003-6BAA-45AF-B9F8-7F41ACAC5EF3}"/>
            </c:ext>
          </c:extLst>
        </c:ser>
        <c:ser>
          <c:idx val="2"/>
          <c:order val="4"/>
          <c:tx>
            <c:strRef>
              <c:f>'NIAS Handover &lt;15'!$I$6</c:f>
              <c:strCache>
                <c:ptCount val="1"/>
                <c:pt idx="0">
                  <c:v>SCL</c:v>
                </c:pt>
              </c:strCache>
            </c:strRef>
          </c:tx>
          <c:spPr>
            <a:ln>
              <a:noFill/>
            </a:ln>
          </c:spPr>
          <c:marker>
            <c:symbol val="circle"/>
            <c:size val="7"/>
            <c:spPr>
              <a:solidFill>
                <a:srgbClr val="ED7D31"/>
              </a:solidFill>
              <a:ln>
                <a:solidFill>
                  <a:srgbClr val="ED7D31"/>
                </a:solidFill>
              </a:ln>
            </c:spPr>
          </c:marker>
          <c:cat>
            <c:numRef>
              <c:f>'NIAS Handover &lt;15'!$B$67:$B$84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&lt;15'!$I$67:$I$90</c:f>
              <c:numCache>
                <c:formatCode>0%</c:formatCode>
                <c:ptCount val="24"/>
                <c:pt idx="0">
                  <c:v>#N/A</c:v>
                </c:pt>
                <c:pt idx="1">
                  <c:v>#N/A</c:v>
                </c:pt>
                <c:pt idx="2">
                  <c:v>#N/A</c:v>
                </c:pt>
                <c:pt idx="3">
                  <c:v>#N/A</c:v>
                </c:pt>
                <c:pt idx="4">
                  <c:v>#N/A</c:v>
                </c:pt>
                <c:pt idx="5">
                  <c:v>#N/A</c:v>
                </c:pt>
                <c:pt idx="6">
                  <c:v>#N/A</c:v>
                </c:pt>
                <c:pt idx="7">
                  <c:v>0.04</c:v>
                </c:pt>
                <c:pt idx="8">
                  <c:v>0.04</c:v>
                </c:pt>
                <c:pt idx="9">
                  <c:v>0.04</c:v>
                </c:pt>
                <c:pt idx="10">
                  <c:v>0.04</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6BAA-45AF-B9F8-7F41ACAC5EF3}"/>
            </c:ext>
          </c:extLst>
        </c:ser>
        <c:ser>
          <c:idx val="6"/>
          <c:order val="5"/>
          <c:tx>
            <c:strRef>
              <c:f>'NIAS Handover &lt;15'!$J$6</c:f>
              <c:strCache>
                <c:ptCount val="1"/>
                <c:pt idx="0">
                  <c:v>SCH</c:v>
                </c:pt>
              </c:strCache>
            </c:strRef>
          </c:tx>
          <c:spPr>
            <a:ln>
              <a:noFill/>
            </a:ln>
          </c:spPr>
          <c:marker>
            <c:symbol val="circle"/>
            <c:size val="7"/>
            <c:spPr>
              <a:solidFill>
                <a:srgbClr val="5B9BD5"/>
              </a:solidFill>
              <a:ln>
                <a:solidFill>
                  <a:srgbClr val="5B9BD5"/>
                </a:solidFill>
              </a:ln>
            </c:spPr>
          </c:marker>
          <c:cat>
            <c:numRef>
              <c:f>'NIAS Handover &lt;15'!$B$67:$B$84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&lt;15'!$J$67:$J$90</c:f>
              <c:numCache>
                <c:formatCode>0%</c:formatCode>
                <c:ptCount val="24"/>
                <c:pt idx="0">
                  <c:v>0.08</c:v>
                </c:pt>
                <c:pt idx="1">
                  <c:v>#N/A</c:v>
                </c:pt>
                <c:pt idx="2">
                  <c:v>0.08</c:v>
                </c:pt>
                <c:pt idx="3">
                  <c:v>0.08</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6BAA-45AF-B9F8-7F41ACAC5EF3}"/>
            </c:ext>
          </c:extLst>
        </c:ser>
        <c:dLbls>
          <c:showLegendKey val="0"/>
          <c:showVal val="0"/>
          <c:showCatName val="0"/>
          <c:showSerName val="0"/>
          <c:showPercent val="0"/>
          <c:showBubbleSize val="0"/>
        </c:dLbls>
        <c:smooth val="0"/>
        <c:axId val="179400704"/>
        <c:axId val="179402624"/>
      </c:lineChart>
      <c:dateAx>
        <c:axId val="1794007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2624"/>
        <c:crosses val="autoZero"/>
        <c:auto val="1"/>
        <c:lblOffset val="100"/>
        <c:baseTimeUnit val="months"/>
        <c:majorUnit val="1"/>
        <c:majorTimeUnit val="months"/>
      </c:dateAx>
      <c:valAx>
        <c:axId val="179402624"/>
        <c:scaling>
          <c:orientation val="minMax"/>
          <c:max val="0.15000000000000002"/>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0704"/>
        <c:crosses val="autoZero"/>
        <c:crossBetween val="midCat"/>
        <c:majorUnit val="5.000000000000001E-2"/>
      </c:valAx>
      <c:spPr>
        <a:noFill/>
        <a:ln>
          <a:noFill/>
        </a:ln>
        <a:effectLst/>
      </c:spPr>
    </c:plotArea>
    <c:legend>
      <c:legendPos val="b"/>
      <c:layout>
        <c:manualLayout>
          <c:xMode val="edge"/>
          <c:yMode val="edge"/>
          <c:x val="5.2777777777777778E-2"/>
          <c:y val="0.8598815169241254"/>
          <c:w val="0.9"/>
          <c:h val="8.1515859268514318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15 min (Causeway)</a:t>
            </a:r>
            <a:endParaRPr lang="en-GB" sz="1100">
              <a:effectLst/>
            </a:endParaRPr>
          </a:p>
        </c:rich>
      </c:tx>
      <c:layout>
        <c:manualLayout>
          <c:xMode val="edge"/>
          <c:yMode val="edge"/>
          <c:x val="0.24188888888888888"/>
          <c:y val="4.1506508314919283E-2"/>
        </c:manualLayout>
      </c:layout>
      <c:overlay val="0"/>
      <c:spPr>
        <a:noFill/>
        <a:ln>
          <a:noFill/>
        </a:ln>
        <a:effectLst/>
      </c:spPr>
    </c:title>
    <c:autoTitleDeleted val="0"/>
    <c:plotArea>
      <c:layout>
        <c:manualLayout>
          <c:layoutTarget val="inner"/>
          <c:xMode val="edge"/>
          <c:yMode val="edge"/>
          <c:x val="9.7122703412073491E-2"/>
          <c:y val="0.14494995070421257"/>
          <c:w val="0.86269961834771147"/>
          <c:h val="0.52377746402767977"/>
        </c:manualLayout>
      </c:layout>
      <c:lineChart>
        <c:grouping val="standard"/>
        <c:varyColors val="0"/>
        <c:ser>
          <c:idx val="0"/>
          <c:order val="0"/>
          <c:tx>
            <c:strRef>
              <c:f>'NIAS Handover &lt;15'!$F$97</c:f>
              <c:strCache>
                <c:ptCount val="1"/>
                <c:pt idx="0">
                  <c:v>LPL</c:v>
                </c:pt>
              </c:strCache>
            </c:strRef>
          </c:tx>
          <c:spPr>
            <a:ln w="15875" cap="rnd">
              <a:solidFill>
                <a:schemeClr val="tx1"/>
              </a:solidFill>
              <a:prstDash val="lgDash"/>
              <a:round/>
            </a:ln>
            <a:effectLst/>
          </c:spPr>
          <c:marker>
            <c:symbol val="none"/>
          </c:marker>
          <c:cat>
            <c:numRef>
              <c:f>'NIAS Handover &lt;15'!$B$158:$B$175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&lt;15'!$F$158:$F$181</c:f>
              <c:numCache>
                <c:formatCode>0%</c:formatCode>
                <c:ptCount val="24"/>
                <c:pt idx="0">
                  <c:v>2.4122222222222219E-2</c:v>
                </c:pt>
                <c:pt idx="1">
                  <c:v>2.4122222222222219E-2</c:v>
                </c:pt>
                <c:pt idx="2">
                  <c:v>2.4122222222222219E-2</c:v>
                </c:pt>
                <c:pt idx="3">
                  <c:v>2.4122222222222219E-2</c:v>
                </c:pt>
                <c:pt idx="4">
                  <c:v>2.4122222222222219E-2</c:v>
                </c:pt>
                <c:pt idx="5">
                  <c:v>2.4122222222222219E-2</c:v>
                </c:pt>
                <c:pt idx="6">
                  <c:v>2.4122222222222219E-2</c:v>
                </c:pt>
                <c:pt idx="7">
                  <c:v>2.4122222222222219E-2</c:v>
                </c:pt>
                <c:pt idx="8">
                  <c:v>2.4122222222222219E-2</c:v>
                </c:pt>
                <c:pt idx="9">
                  <c:v>2.4122222222222219E-2</c:v>
                </c:pt>
                <c:pt idx="10">
                  <c:v>2.4122222222222219E-2</c:v>
                </c:pt>
                <c:pt idx="11">
                  <c:v>2.4122222222222219E-2</c:v>
                </c:pt>
                <c:pt idx="12">
                  <c:v>2.4122222222222219E-2</c:v>
                </c:pt>
                <c:pt idx="13">
                  <c:v>2.4122222222222219E-2</c:v>
                </c:pt>
                <c:pt idx="14">
                  <c:v>2.4122222222222219E-2</c:v>
                </c:pt>
                <c:pt idx="15">
                  <c:v>2.4122222222222219E-2</c:v>
                </c:pt>
                <c:pt idx="16">
                  <c:v>2.4122222222222219E-2</c:v>
                </c:pt>
                <c:pt idx="17">
                  <c:v>2.4122222222222219E-2</c:v>
                </c:pt>
                <c:pt idx="18">
                  <c:v>2.4122222222222219E-2</c:v>
                </c:pt>
                <c:pt idx="19">
                  <c:v>2.4122222222222219E-2</c:v>
                </c:pt>
                <c:pt idx="20">
                  <c:v>2.4122222222222219E-2</c:v>
                </c:pt>
                <c:pt idx="21">
                  <c:v>2.4122222222222219E-2</c:v>
                </c:pt>
                <c:pt idx="22">
                  <c:v>2.4122222222222219E-2</c:v>
                </c:pt>
                <c:pt idx="23">
                  <c:v>2.4122222222222219E-2</c:v>
                </c:pt>
              </c:numCache>
            </c:numRef>
          </c:val>
          <c:smooth val="0"/>
          <c:extLst>
            <c:ext xmlns:c16="http://schemas.microsoft.com/office/drawing/2014/chart" uri="{C3380CC4-5D6E-409C-BE32-E72D297353CC}">
              <c16:uniqueId val="{00000000-CE20-4128-A3FA-7480736CC218}"/>
            </c:ext>
          </c:extLst>
        </c:ser>
        <c:ser>
          <c:idx val="1"/>
          <c:order val="1"/>
          <c:tx>
            <c:strRef>
              <c:f>'NIAS Handover &lt;15'!$E$97</c:f>
              <c:strCache>
                <c:ptCount val="1"/>
                <c:pt idx="0">
                  <c:v>&lt; 15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&lt;15'!$B$158:$B$175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&lt;15'!$E$158:$E$181</c:f>
              <c:numCache>
                <c:formatCode>0%</c:formatCode>
                <c:ptCount val="24"/>
                <c:pt idx="0">
                  <c:v>0.04</c:v>
                </c:pt>
                <c:pt idx="1">
                  <c:v>0.05</c:v>
                </c:pt>
                <c:pt idx="2">
                  <c:v>0.05</c:v>
                </c:pt>
                <c:pt idx="3">
                  <c:v>0.04</c:v>
                </c:pt>
                <c:pt idx="4">
                  <c:v>0.03</c:v>
                </c:pt>
                <c:pt idx="5">
                  <c:v>0.04</c:v>
                </c:pt>
                <c:pt idx="6">
                  <c:v>0.04</c:v>
                </c:pt>
                <c:pt idx="7">
                  <c:v>0.03</c:v>
                </c:pt>
                <c:pt idx="8">
                  <c:v>0.04</c:v>
                </c:pt>
                <c:pt idx="9">
                  <c:v>0.04</c:v>
                </c:pt>
                <c:pt idx="10">
                  <c:v>0.04</c:v>
                </c:pt>
                <c:pt idx="11">
                  <c:v>0.04</c:v>
                </c:pt>
                <c:pt idx="12">
                  <c:v>0.05</c:v>
                </c:pt>
                <c:pt idx="13">
                  <c:v>0.05</c:v>
                </c:pt>
                <c:pt idx="14">
                  <c:v>0.05</c:v>
                </c:pt>
                <c:pt idx="15">
                  <c:v>0.06</c:v>
                </c:pt>
                <c:pt idx="16">
                  <c:v>0.04</c:v>
                </c:pt>
                <c:pt idx="17">
                  <c:v>0.05</c:v>
                </c:pt>
              </c:numCache>
            </c:numRef>
          </c:val>
          <c:smooth val="0"/>
          <c:extLst>
            <c:ext xmlns:c16="http://schemas.microsoft.com/office/drawing/2014/chart" uri="{C3380CC4-5D6E-409C-BE32-E72D297353CC}">
              <c16:uniqueId val="{00000001-CE20-4128-A3FA-7480736CC218}"/>
            </c:ext>
          </c:extLst>
        </c:ser>
        <c:ser>
          <c:idx val="4"/>
          <c:order val="2"/>
          <c:tx>
            <c:strRef>
              <c:f>'NIAS Handover &lt;15'!$D$97</c:f>
              <c:strCache>
                <c:ptCount val="1"/>
                <c:pt idx="0">
                  <c:v>Mean</c:v>
                </c:pt>
              </c:strCache>
            </c:strRef>
          </c:tx>
          <c:spPr>
            <a:ln w="15875" cap="rnd">
              <a:solidFill>
                <a:schemeClr val="tx1"/>
              </a:solidFill>
              <a:round/>
            </a:ln>
            <a:effectLst/>
          </c:spPr>
          <c:marker>
            <c:symbol val="none"/>
          </c:marker>
          <c:cat>
            <c:numRef>
              <c:f>'NIAS Handover &lt;15'!$B$158:$B$175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&lt;15'!$D$158:$D$181</c:f>
              <c:numCache>
                <c:formatCode>0%</c:formatCode>
                <c:ptCount val="24"/>
                <c:pt idx="0">
                  <c:v>4.3333333333333335E-2</c:v>
                </c:pt>
                <c:pt idx="1">
                  <c:v>4.3333333333333335E-2</c:v>
                </c:pt>
                <c:pt idx="2">
                  <c:v>4.3333333333333335E-2</c:v>
                </c:pt>
                <c:pt idx="3">
                  <c:v>4.3333333333333335E-2</c:v>
                </c:pt>
                <c:pt idx="4">
                  <c:v>4.3333333333333335E-2</c:v>
                </c:pt>
                <c:pt idx="5">
                  <c:v>4.3333333333333335E-2</c:v>
                </c:pt>
                <c:pt idx="6">
                  <c:v>4.3333333333333335E-2</c:v>
                </c:pt>
                <c:pt idx="7">
                  <c:v>4.3333333333333335E-2</c:v>
                </c:pt>
                <c:pt idx="8">
                  <c:v>4.3333333333333335E-2</c:v>
                </c:pt>
                <c:pt idx="9">
                  <c:v>4.3333333333333335E-2</c:v>
                </c:pt>
                <c:pt idx="10">
                  <c:v>4.3333333333333335E-2</c:v>
                </c:pt>
                <c:pt idx="11">
                  <c:v>4.3333333333333335E-2</c:v>
                </c:pt>
                <c:pt idx="12">
                  <c:v>4.3333333333333335E-2</c:v>
                </c:pt>
                <c:pt idx="13">
                  <c:v>4.3333333333333335E-2</c:v>
                </c:pt>
                <c:pt idx="14">
                  <c:v>4.3333333333333335E-2</c:v>
                </c:pt>
                <c:pt idx="15">
                  <c:v>4.3333333333333335E-2</c:v>
                </c:pt>
                <c:pt idx="16">
                  <c:v>4.3333333333333335E-2</c:v>
                </c:pt>
                <c:pt idx="17">
                  <c:v>4.3333333333333335E-2</c:v>
                </c:pt>
                <c:pt idx="18">
                  <c:v>4.3333333333333335E-2</c:v>
                </c:pt>
                <c:pt idx="19">
                  <c:v>4.3333333333333335E-2</c:v>
                </c:pt>
                <c:pt idx="20">
                  <c:v>4.3333333333333335E-2</c:v>
                </c:pt>
                <c:pt idx="21">
                  <c:v>4.3333333333333335E-2</c:v>
                </c:pt>
                <c:pt idx="22">
                  <c:v>4.3333333333333335E-2</c:v>
                </c:pt>
                <c:pt idx="23">
                  <c:v>4.3333333333333335E-2</c:v>
                </c:pt>
              </c:numCache>
            </c:numRef>
          </c:val>
          <c:smooth val="0"/>
          <c:extLst>
            <c:ext xmlns:c16="http://schemas.microsoft.com/office/drawing/2014/chart" uri="{C3380CC4-5D6E-409C-BE32-E72D297353CC}">
              <c16:uniqueId val="{00000002-CE20-4128-A3FA-7480736CC218}"/>
            </c:ext>
          </c:extLst>
        </c:ser>
        <c:ser>
          <c:idx val="5"/>
          <c:order val="3"/>
          <c:tx>
            <c:strRef>
              <c:f>'NIAS Handover &lt;15'!$C$97</c:f>
              <c:strCache>
                <c:ptCount val="1"/>
                <c:pt idx="0">
                  <c:v>UPL</c:v>
                </c:pt>
              </c:strCache>
            </c:strRef>
          </c:tx>
          <c:spPr>
            <a:ln w="15875" cap="rnd">
              <a:solidFill>
                <a:schemeClr val="tx1"/>
              </a:solidFill>
              <a:prstDash val="lgDash"/>
              <a:round/>
            </a:ln>
            <a:effectLst/>
          </c:spPr>
          <c:marker>
            <c:symbol val="none"/>
          </c:marker>
          <c:cat>
            <c:numRef>
              <c:f>'NIAS Handover &lt;15'!$B$158:$B$175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&lt;15'!$C$158:$C$181</c:f>
              <c:numCache>
                <c:formatCode>0%</c:formatCode>
                <c:ptCount val="24"/>
                <c:pt idx="0">
                  <c:v>6.2544444444444458E-2</c:v>
                </c:pt>
                <c:pt idx="1">
                  <c:v>6.2544444444444458E-2</c:v>
                </c:pt>
                <c:pt idx="2">
                  <c:v>6.2544444444444458E-2</c:v>
                </c:pt>
                <c:pt idx="3">
                  <c:v>6.2544444444444458E-2</c:v>
                </c:pt>
                <c:pt idx="4">
                  <c:v>6.2544444444444458E-2</c:v>
                </c:pt>
                <c:pt idx="5">
                  <c:v>6.2544444444444458E-2</c:v>
                </c:pt>
                <c:pt idx="6">
                  <c:v>6.2544444444444458E-2</c:v>
                </c:pt>
                <c:pt idx="7">
                  <c:v>6.2544444444444458E-2</c:v>
                </c:pt>
                <c:pt idx="8">
                  <c:v>6.2544444444444458E-2</c:v>
                </c:pt>
                <c:pt idx="9">
                  <c:v>6.2544444444444458E-2</c:v>
                </c:pt>
                <c:pt idx="10">
                  <c:v>6.2544444444444458E-2</c:v>
                </c:pt>
                <c:pt idx="11">
                  <c:v>6.2544444444444458E-2</c:v>
                </c:pt>
                <c:pt idx="12">
                  <c:v>6.2544444444444458E-2</c:v>
                </c:pt>
                <c:pt idx="13">
                  <c:v>6.2544444444444458E-2</c:v>
                </c:pt>
                <c:pt idx="14">
                  <c:v>6.2544444444444458E-2</c:v>
                </c:pt>
                <c:pt idx="15">
                  <c:v>6.2544444444444458E-2</c:v>
                </c:pt>
                <c:pt idx="16">
                  <c:v>6.2544444444444458E-2</c:v>
                </c:pt>
                <c:pt idx="17">
                  <c:v>6.2544444444444458E-2</c:v>
                </c:pt>
                <c:pt idx="18">
                  <c:v>6.2544444444444458E-2</c:v>
                </c:pt>
                <c:pt idx="19">
                  <c:v>6.2544444444444458E-2</c:v>
                </c:pt>
                <c:pt idx="20">
                  <c:v>6.2544444444444458E-2</c:v>
                </c:pt>
                <c:pt idx="21">
                  <c:v>6.2544444444444458E-2</c:v>
                </c:pt>
                <c:pt idx="22">
                  <c:v>6.2544444444444458E-2</c:v>
                </c:pt>
                <c:pt idx="23">
                  <c:v>6.2544444444444458E-2</c:v>
                </c:pt>
              </c:numCache>
            </c:numRef>
          </c:val>
          <c:smooth val="0"/>
          <c:extLst>
            <c:ext xmlns:c16="http://schemas.microsoft.com/office/drawing/2014/chart" uri="{C3380CC4-5D6E-409C-BE32-E72D297353CC}">
              <c16:uniqueId val="{00000003-CE20-4128-A3FA-7480736CC218}"/>
            </c:ext>
          </c:extLst>
        </c:ser>
        <c:ser>
          <c:idx val="2"/>
          <c:order val="4"/>
          <c:tx>
            <c:strRef>
              <c:f>'NIAS Handover &lt;15'!$I$97</c:f>
              <c:strCache>
                <c:ptCount val="1"/>
                <c:pt idx="0">
                  <c:v>SCL</c:v>
                </c:pt>
              </c:strCache>
            </c:strRef>
          </c:tx>
          <c:spPr>
            <a:ln>
              <a:noFill/>
            </a:ln>
          </c:spPr>
          <c:marker>
            <c:symbol val="circle"/>
            <c:size val="7"/>
            <c:spPr>
              <a:solidFill>
                <a:srgbClr val="ED7D31"/>
              </a:solidFill>
              <a:ln>
                <a:solidFill>
                  <a:srgbClr val="ED7D31"/>
                </a:solidFill>
              </a:ln>
            </c:spPr>
          </c:marker>
          <c:cat>
            <c:numRef>
              <c:f>'NIAS Handover &lt;15'!$B$158:$B$175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&lt;15'!$I$158:$I$181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CE20-4128-A3FA-7480736CC218}"/>
            </c:ext>
          </c:extLst>
        </c:ser>
        <c:ser>
          <c:idx val="6"/>
          <c:order val="5"/>
          <c:tx>
            <c:strRef>
              <c:f>'NIAS Handover &lt;15'!$J$97</c:f>
              <c:strCache>
                <c:ptCount val="1"/>
                <c:pt idx="0">
                  <c:v>SCH</c:v>
                </c:pt>
              </c:strCache>
            </c:strRef>
          </c:tx>
          <c:spPr>
            <a:ln>
              <a:noFill/>
            </a:ln>
          </c:spPr>
          <c:marker>
            <c:symbol val="circle"/>
            <c:size val="7"/>
            <c:spPr>
              <a:solidFill>
                <a:srgbClr val="5B9BD5"/>
              </a:solidFill>
              <a:ln>
                <a:solidFill>
                  <a:srgbClr val="5B9BD5"/>
                </a:solidFill>
              </a:ln>
            </c:spPr>
          </c:marker>
          <c:cat>
            <c:numRef>
              <c:f>'NIAS Handover &lt;15'!$B$158:$B$175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&lt;15'!$J$158:$J$181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CE20-4128-A3FA-7480736CC218}"/>
            </c:ext>
          </c:extLst>
        </c:ser>
        <c:dLbls>
          <c:showLegendKey val="0"/>
          <c:showVal val="0"/>
          <c:showCatName val="0"/>
          <c:showSerName val="0"/>
          <c:showPercent val="0"/>
          <c:showBubbleSize val="0"/>
        </c:dLbls>
        <c:smooth val="0"/>
        <c:axId val="181964800"/>
        <c:axId val="181966720"/>
      </c:lineChart>
      <c:dateAx>
        <c:axId val="18196480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6720"/>
        <c:crosses val="autoZero"/>
        <c:auto val="1"/>
        <c:lblOffset val="100"/>
        <c:baseTimeUnit val="months"/>
        <c:majorUnit val="1"/>
        <c:majorTimeUnit val="months"/>
      </c:dateAx>
      <c:valAx>
        <c:axId val="181966720"/>
        <c:scaling>
          <c:orientation val="minMax"/>
          <c:max val="0.15000000000000002"/>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4800"/>
        <c:crosses val="autoZero"/>
        <c:crossBetween val="midCat"/>
        <c:majorUnit val="5.000000000000001E-2"/>
      </c:valAx>
      <c:spPr>
        <a:noFill/>
        <a:ln>
          <a:noFill/>
        </a:ln>
        <a:effectLst/>
      </c:spPr>
    </c:plotArea>
    <c:legend>
      <c:legendPos val="b"/>
      <c:layout>
        <c:manualLayout>
          <c:xMode val="edge"/>
          <c:yMode val="edge"/>
          <c:x val="3.3409109239781458E-2"/>
          <c:y val="0.84473873041603842"/>
          <c:w val="0.92150840087714081"/>
          <c:h val="0.1137547461965063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60 min (Antrim)</a:t>
            </a:r>
            <a:endParaRPr lang="en-GB" sz="1100">
              <a:effectLst/>
            </a:endParaRPr>
          </a:p>
        </c:rich>
      </c:tx>
      <c:layout>
        <c:manualLayout>
          <c:xMode val="edge"/>
          <c:yMode val="edge"/>
          <c:x val="0.26943044619422579"/>
          <c:y val="3.2282863246668313E-2"/>
        </c:manualLayout>
      </c:layout>
      <c:overlay val="0"/>
      <c:spPr>
        <a:noFill/>
        <a:ln>
          <a:noFill/>
        </a:ln>
        <a:effectLst/>
      </c:spPr>
    </c:title>
    <c:autoTitleDeleted val="0"/>
    <c:plotArea>
      <c:layout/>
      <c:lineChart>
        <c:grouping val="standard"/>
        <c:varyColors val="0"/>
        <c:ser>
          <c:idx val="0"/>
          <c:order val="0"/>
          <c:tx>
            <c:strRef>
              <c:f>'NIAS Handover &lt;60'!$F$6</c:f>
              <c:strCache>
                <c:ptCount val="1"/>
                <c:pt idx="0">
                  <c:v>LPL</c:v>
                </c:pt>
              </c:strCache>
            </c:strRef>
          </c:tx>
          <c:spPr>
            <a:ln w="15875" cap="rnd">
              <a:solidFill>
                <a:schemeClr val="tx1"/>
              </a:solidFill>
              <a:prstDash val="lgDash"/>
              <a:round/>
            </a:ln>
            <a:effectLst/>
          </c:spPr>
          <c:marker>
            <c:symbol val="none"/>
          </c:marker>
          <c:cat>
            <c:numRef>
              <c:f>'NIAS Handover &lt;60'!$B$67:$B$84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&lt;60'!$F$67:$F$90</c:f>
              <c:numCache>
                <c:formatCode>0%</c:formatCode>
                <c:ptCount val="24"/>
                <c:pt idx="0">
                  <c:v>0.52541111111111094</c:v>
                </c:pt>
                <c:pt idx="1">
                  <c:v>0.52541111111111094</c:v>
                </c:pt>
                <c:pt idx="2">
                  <c:v>0.52541111111111094</c:v>
                </c:pt>
                <c:pt idx="3">
                  <c:v>0.52541111111111094</c:v>
                </c:pt>
                <c:pt idx="4">
                  <c:v>0.52541111111111094</c:v>
                </c:pt>
                <c:pt idx="5">
                  <c:v>0.52541111111111094</c:v>
                </c:pt>
                <c:pt idx="6">
                  <c:v>0.52541111111111094</c:v>
                </c:pt>
                <c:pt idx="7">
                  <c:v>0.52541111111111094</c:v>
                </c:pt>
                <c:pt idx="8">
                  <c:v>0.52541111111111094</c:v>
                </c:pt>
                <c:pt idx="9">
                  <c:v>0.52541111111111094</c:v>
                </c:pt>
                <c:pt idx="10">
                  <c:v>0.52541111111111094</c:v>
                </c:pt>
                <c:pt idx="11">
                  <c:v>0.52541111111111094</c:v>
                </c:pt>
                <c:pt idx="12">
                  <c:v>0.52541111111111094</c:v>
                </c:pt>
                <c:pt idx="13">
                  <c:v>0.52541111111111094</c:v>
                </c:pt>
                <c:pt idx="14">
                  <c:v>0.52541111111111094</c:v>
                </c:pt>
                <c:pt idx="15">
                  <c:v>0.52541111111111094</c:v>
                </c:pt>
                <c:pt idx="16">
                  <c:v>0.52541111111111094</c:v>
                </c:pt>
                <c:pt idx="17">
                  <c:v>0.52541111111111094</c:v>
                </c:pt>
                <c:pt idx="18">
                  <c:v>0.52541111111111094</c:v>
                </c:pt>
                <c:pt idx="19">
                  <c:v>0.52541111111111094</c:v>
                </c:pt>
                <c:pt idx="20">
                  <c:v>0.52541111111111094</c:v>
                </c:pt>
                <c:pt idx="21">
                  <c:v>0.52541111111111094</c:v>
                </c:pt>
                <c:pt idx="22">
                  <c:v>0.52541111111111094</c:v>
                </c:pt>
                <c:pt idx="23">
                  <c:v>0.52541111111111094</c:v>
                </c:pt>
              </c:numCache>
            </c:numRef>
          </c:val>
          <c:smooth val="0"/>
          <c:extLst>
            <c:ext xmlns:c16="http://schemas.microsoft.com/office/drawing/2014/chart" uri="{C3380CC4-5D6E-409C-BE32-E72D297353CC}">
              <c16:uniqueId val="{00000000-AB2F-419C-8305-21530753C05D}"/>
            </c:ext>
          </c:extLst>
        </c:ser>
        <c:ser>
          <c:idx val="1"/>
          <c:order val="1"/>
          <c:tx>
            <c:strRef>
              <c:f>'NIAS Handover &lt;60'!$E$6</c:f>
              <c:strCache>
                <c:ptCount val="1"/>
                <c:pt idx="0">
                  <c:v>&lt; 60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&lt;60'!$B$67:$B$84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&lt;60'!$E$67:$E$90</c:f>
              <c:numCache>
                <c:formatCode>0%</c:formatCode>
                <c:ptCount val="24"/>
                <c:pt idx="0">
                  <c:v>0.8</c:v>
                </c:pt>
                <c:pt idx="1">
                  <c:v>0.81</c:v>
                </c:pt>
                <c:pt idx="2">
                  <c:v>0.74</c:v>
                </c:pt>
                <c:pt idx="3">
                  <c:v>0.67</c:v>
                </c:pt>
                <c:pt idx="4">
                  <c:v>0.77</c:v>
                </c:pt>
                <c:pt idx="5">
                  <c:v>0.64</c:v>
                </c:pt>
                <c:pt idx="6">
                  <c:v>0.69</c:v>
                </c:pt>
                <c:pt idx="7">
                  <c:v>0.57999999999999996</c:v>
                </c:pt>
                <c:pt idx="8">
                  <c:v>0.51</c:v>
                </c:pt>
                <c:pt idx="9">
                  <c:v>0.57999999999999996</c:v>
                </c:pt>
                <c:pt idx="10">
                  <c:v>0.59</c:v>
                </c:pt>
                <c:pt idx="11">
                  <c:v>0.75</c:v>
                </c:pt>
                <c:pt idx="12">
                  <c:v>0.76</c:v>
                </c:pt>
                <c:pt idx="13">
                  <c:v>0.76</c:v>
                </c:pt>
                <c:pt idx="14">
                  <c:v>0.74</c:v>
                </c:pt>
                <c:pt idx="15">
                  <c:v>0.72</c:v>
                </c:pt>
                <c:pt idx="16">
                  <c:v>0.7</c:v>
                </c:pt>
                <c:pt idx="17">
                  <c:v>0.6</c:v>
                </c:pt>
              </c:numCache>
            </c:numRef>
          </c:val>
          <c:smooth val="0"/>
          <c:extLst>
            <c:ext xmlns:c16="http://schemas.microsoft.com/office/drawing/2014/chart" uri="{C3380CC4-5D6E-409C-BE32-E72D297353CC}">
              <c16:uniqueId val="{00000001-AB2F-419C-8305-21530753C05D}"/>
            </c:ext>
          </c:extLst>
        </c:ser>
        <c:ser>
          <c:idx val="4"/>
          <c:order val="2"/>
          <c:tx>
            <c:strRef>
              <c:f>'NIAS Handover &lt;60'!$D$6</c:f>
              <c:strCache>
                <c:ptCount val="1"/>
                <c:pt idx="0">
                  <c:v>Mean</c:v>
                </c:pt>
              </c:strCache>
            </c:strRef>
          </c:tx>
          <c:spPr>
            <a:ln w="15875" cap="rnd">
              <a:solidFill>
                <a:schemeClr val="tx1"/>
              </a:solidFill>
              <a:round/>
            </a:ln>
            <a:effectLst/>
          </c:spPr>
          <c:marker>
            <c:symbol val="none"/>
          </c:marker>
          <c:cat>
            <c:numRef>
              <c:f>'NIAS Handover &lt;60'!$B$67:$B$84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&lt;60'!$D$67:$D$90</c:f>
              <c:numCache>
                <c:formatCode>0%</c:formatCode>
                <c:ptCount val="24"/>
                <c:pt idx="0">
                  <c:v>0.6894444444444443</c:v>
                </c:pt>
                <c:pt idx="1">
                  <c:v>0.6894444444444443</c:v>
                </c:pt>
                <c:pt idx="2">
                  <c:v>0.6894444444444443</c:v>
                </c:pt>
                <c:pt idx="3">
                  <c:v>0.6894444444444443</c:v>
                </c:pt>
                <c:pt idx="4">
                  <c:v>0.6894444444444443</c:v>
                </c:pt>
                <c:pt idx="5">
                  <c:v>0.6894444444444443</c:v>
                </c:pt>
                <c:pt idx="6">
                  <c:v>0.6894444444444443</c:v>
                </c:pt>
                <c:pt idx="7">
                  <c:v>0.6894444444444443</c:v>
                </c:pt>
                <c:pt idx="8">
                  <c:v>0.6894444444444443</c:v>
                </c:pt>
                <c:pt idx="9">
                  <c:v>0.6894444444444443</c:v>
                </c:pt>
                <c:pt idx="10">
                  <c:v>0.6894444444444443</c:v>
                </c:pt>
                <c:pt idx="11">
                  <c:v>0.6894444444444443</c:v>
                </c:pt>
                <c:pt idx="12">
                  <c:v>0.6894444444444443</c:v>
                </c:pt>
                <c:pt idx="13">
                  <c:v>0.6894444444444443</c:v>
                </c:pt>
                <c:pt idx="14">
                  <c:v>0.6894444444444443</c:v>
                </c:pt>
                <c:pt idx="15">
                  <c:v>0.6894444444444443</c:v>
                </c:pt>
                <c:pt idx="16">
                  <c:v>0.6894444444444443</c:v>
                </c:pt>
                <c:pt idx="17">
                  <c:v>0.6894444444444443</c:v>
                </c:pt>
                <c:pt idx="18">
                  <c:v>0.6894444444444443</c:v>
                </c:pt>
                <c:pt idx="19">
                  <c:v>0.6894444444444443</c:v>
                </c:pt>
                <c:pt idx="20">
                  <c:v>0.6894444444444443</c:v>
                </c:pt>
                <c:pt idx="21">
                  <c:v>0.6894444444444443</c:v>
                </c:pt>
                <c:pt idx="22">
                  <c:v>0.6894444444444443</c:v>
                </c:pt>
                <c:pt idx="23">
                  <c:v>0.6894444444444443</c:v>
                </c:pt>
              </c:numCache>
            </c:numRef>
          </c:val>
          <c:smooth val="0"/>
          <c:extLst>
            <c:ext xmlns:c16="http://schemas.microsoft.com/office/drawing/2014/chart" uri="{C3380CC4-5D6E-409C-BE32-E72D297353CC}">
              <c16:uniqueId val="{00000002-AB2F-419C-8305-21530753C05D}"/>
            </c:ext>
          </c:extLst>
        </c:ser>
        <c:ser>
          <c:idx val="5"/>
          <c:order val="3"/>
          <c:tx>
            <c:strRef>
              <c:f>'NIAS Handover &lt;60'!$C$6</c:f>
              <c:strCache>
                <c:ptCount val="1"/>
                <c:pt idx="0">
                  <c:v>UPL</c:v>
                </c:pt>
              </c:strCache>
            </c:strRef>
          </c:tx>
          <c:spPr>
            <a:ln w="15875" cap="rnd">
              <a:solidFill>
                <a:schemeClr val="tx1"/>
              </a:solidFill>
              <a:prstDash val="lgDash"/>
              <a:round/>
            </a:ln>
            <a:effectLst/>
          </c:spPr>
          <c:marker>
            <c:symbol val="none"/>
          </c:marker>
          <c:cat>
            <c:numRef>
              <c:f>'NIAS Handover &lt;60'!$B$67:$B$84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&lt;60'!$C$67:$C$90</c:f>
              <c:numCache>
                <c:formatCode>0%</c:formatCode>
                <c:ptCount val="24"/>
                <c:pt idx="0">
                  <c:v>0.85347777777777767</c:v>
                </c:pt>
                <c:pt idx="1">
                  <c:v>0.85347777777777767</c:v>
                </c:pt>
                <c:pt idx="2">
                  <c:v>0.85347777777777767</c:v>
                </c:pt>
                <c:pt idx="3">
                  <c:v>0.85347777777777767</c:v>
                </c:pt>
                <c:pt idx="4">
                  <c:v>0.85347777777777767</c:v>
                </c:pt>
                <c:pt idx="5">
                  <c:v>0.85347777777777767</c:v>
                </c:pt>
                <c:pt idx="6">
                  <c:v>0.85347777777777767</c:v>
                </c:pt>
                <c:pt idx="7">
                  <c:v>0.85347777777777767</c:v>
                </c:pt>
                <c:pt idx="8">
                  <c:v>0.85347777777777767</c:v>
                </c:pt>
                <c:pt idx="9">
                  <c:v>0.85347777777777767</c:v>
                </c:pt>
                <c:pt idx="10">
                  <c:v>0.85347777777777767</c:v>
                </c:pt>
                <c:pt idx="11">
                  <c:v>0.85347777777777767</c:v>
                </c:pt>
                <c:pt idx="12">
                  <c:v>0.85347777777777767</c:v>
                </c:pt>
                <c:pt idx="13">
                  <c:v>0.85347777777777767</c:v>
                </c:pt>
                <c:pt idx="14">
                  <c:v>0.85347777777777767</c:v>
                </c:pt>
                <c:pt idx="15">
                  <c:v>0.85347777777777767</c:v>
                </c:pt>
                <c:pt idx="16">
                  <c:v>0.85347777777777767</c:v>
                </c:pt>
                <c:pt idx="17">
                  <c:v>0.85347777777777767</c:v>
                </c:pt>
                <c:pt idx="18">
                  <c:v>0.85347777777777767</c:v>
                </c:pt>
                <c:pt idx="19">
                  <c:v>0.85347777777777767</c:v>
                </c:pt>
                <c:pt idx="20">
                  <c:v>0.85347777777777767</c:v>
                </c:pt>
                <c:pt idx="21">
                  <c:v>0.85347777777777767</c:v>
                </c:pt>
                <c:pt idx="22">
                  <c:v>0.85347777777777767</c:v>
                </c:pt>
                <c:pt idx="23">
                  <c:v>0.85347777777777767</c:v>
                </c:pt>
              </c:numCache>
            </c:numRef>
          </c:val>
          <c:smooth val="0"/>
          <c:extLst>
            <c:ext xmlns:c16="http://schemas.microsoft.com/office/drawing/2014/chart" uri="{C3380CC4-5D6E-409C-BE32-E72D297353CC}">
              <c16:uniqueId val="{00000003-AB2F-419C-8305-21530753C05D}"/>
            </c:ext>
          </c:extLst>
        </c:ser>
        <c:ser>
          <c:idx val="2"/>
          <c:order val="4"/>
          <c:tx>
            <c:strRef>
              <c:f>'NIAS Handover &lt;60'!$I$6</c:f>
              <c:strCache>
                <c:ptCount val="1"/>
                <c:pt idx="0">
                  <c:v>SCL</c:v>
                </c:pt>
              </c:strCache>
            </c:strRef>
          </c:tx>
          <c:spPr>
            <a:ln>
              <a:noFill/>
            </a:ln>
          </c:spPr>
          <c:marker>
            <c:symbol val="circle"/>
            <c:size val="7"/>
            <c:spPr>
              <a:solidFill>
                <a:srgbClr val="ED7D31"/>
              </a:solidFill>
              <a:ln>
                <a:solidFill>
                  <a:srgbClr val="ED7D31"/>
                </a:solidFill>
              </a:ln>
            </c:spPr>
          </c:marker>
          <c:cat>
            <c:numRef>
              <c:f>'NIAS Handover &lt;60'!$B$67:$B$84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&lt;60'!$I$67:$I$90</c:f>
              <c:numCache>
                <c:formatCode>0%</c:formatCode>
                <c:ptCount val="24"/>
                <c:pt idx="0">
                  <c:v>#N/A</c:v>
                </c:pt>
                <c:pt idx="1">
                  <c:v>#N/A</c:v>
                </c:pt>
                <c:pt idx="2">
                  <c:v>#N/A</c:v>
                </c:pt>
                <c:pt idx="3">
                  <c:v>#N/A</c:v>
                </c:pt>
                <c:pt idx="4">
                  <c:v>#N/A</c:v>
                </c:pt>
                <c:pt idx="5">
                  <c:v>#N/A</c:v>
                </c:pt>
                <c:pt idx="6">
                  <c:v>#N/A</c:v>
                </c:pt>
                <c:pt idx="7">
                  <c:v>#N/A</c:v>
                </c:pt>
                <c:pt idx="8">
                  <c:v>0.51</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AB2F-419C-8305-21530753C05D}"/>
            </c:ext>
          </c:extLst>
        </c:ser>
        <c:ser>
          <c:idx val="6"/>
          <c:order val="5"/>
          <c:tx>
            <c:strRef>
              <c:f>'NIAS Handover &lt;60'!$J$6</c:f>
              <c:strCache>
                <c:ptCount val="1"/>
                <c:pt idx="0">
                  <c:v>SCH</c:v>
                </c:pt>
              </c:strCache>
            </c:strRef>
          </c:tx>
          <c:spPr>
            <a:ln>
              <a:noFill/>
            </a:ln>
          </c:spPr>
          <c:marker>
            <c:symbol val="circle"/>
            <c:size val="7"/>
            <c:spPr>
              <a:solidFill>
                <a:srgbClr val="5B9BD5"/>
              </a:solidFill>
              <a:ln>
                <a:solidFill>
                  <a:srgbClr val="5B9BD5"/>
                </a:solidFill>
              </a:ln>
            </c:spPr>
          </c:marker>
          <c:cat>
            <c:numRef>
              <c:f>'NIAS Handover &lt;60'!$B$67:$B$84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&lt;60'!$J$67:$J$90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AB2F-419C-8305-21530753C05D}"/>
            </c:ext>
          </c:extLst>
        </c:ser>
        <c:dLbls>
          <c:showLegendKey val="0"/>
          <c:showVal val="0"/>
          <c:showCatName val="0"/>
          <c:showSerName val="0"/>
          <c:showPercent val="0"/>
          <c:showBubbleSize val="0"/>
        </c:dLbls>
        <c:smooth val="0"/>
        <c:axId val="179400704"/>
        <c:axId val="179402624"/>
      </c:lineChart>
      <c:dateAx>
        <c:axId val="1794007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2624"/>
        <c:crosses val="autoZero"/>
        <c:auto val="1"/>
        <c:lblOffset val="100"/>
        <c:baseTimeUnit val="months"/>
        <c:majorUnit val="1"/>
        <c:majorTimeUnit val="months"/>
      </c:dateAx>
      <c:valAx>
        <c:axId val="179402624"/>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070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60 min (Causeway)</a:t>
            </a:r>
            <a:endParaRPr lang="en-GB" sz="1100">
              <a:effectLst/>
            </a:endParaRPr>
          </a:p>
        </c:rich>
      </c:tx>
      <c:layout>
        <c:manualLayout>
          <c:xMode val="edge"/>
          <c:yMode val="edge"/>
          <c:x val="0.2331339629634821"/>
          <c:y val="4.1506523387455224E-2"/>
        </c:manualLayout>
      </c:layout>
      <c:overlay val="0"/>
      <c:spPr>
        <a:noFill/>
        <a:ln>
          <a:noFill/>
        </a:ln>
        <a:effectLst/>
      </c:spPr>
    </c:title>
    <c:autoTitleDeleted val="0"/>
    <c:plotArea>
      <c:layout>
        <c:manualLayout>
          <c:layoutTarget val="inner"/>
          <c:xMode val="edge"/>
          <c:yMode val="edge"/>
          <c:x val="0.10587754634964716"/>
          <c:y val="0.14494995070421257"/>
          <c:w val="0.85394475520506496"/>
          <c:h val="0.52377746402767977"/>
        </c:manualLayout>
      </c:layout>
      <c:lineChart>
        <c:grouping val="standard"/>
        <c:varyColors val="0"/>
        <c:ser>
          <c:idx val="0"/>
          <c:order val="0"/>
          <c:tx>
            <c:strRef>
              <c:f>'NIAS Handover &lt;60'!$F$97</c:f>
              <c:strCache>
                <c:ptCount val="1"/>
                <c:pt idx="0">
                  <c:v>LPL</c:v>
                </c:pt>
              </c:strCache>
            </c:strRef>
          </c:tx>
          <c:spPr>
            <a:ln w="15875" cap="rnd">
              <a:solidFill>
                <a:schemeClr val="tx1"/>
              </a:solidFill>
              <a:prstDash val="lgDash"/>
              <a:round/>
            </a:ln>
            <a:effectLst/>
          </c:spPr>
          <c:marker>
            <c:symbol val="none"/>
          </c:marker>
          <c:cat>
            <c:numRef>
              <c:f>'NIAS Handover &lt;60'!$B$158:$B$175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&lt;60'!$F$158:$F$181</c:f>
              <c:numCache>
                <c:formatCode>0%</c:formatCode>
                <c:ptCount val="24"/>
                <c:pt idx="0">
                  <c:v>0.43175555555555567</c:v>
                </c:pt>
                <c:pt idx="1">
                  <c:v>0.43175555555555567</c:v>
                </c:pt>
                <c:pt idx="2">
                  <c:v>0.43175555555555567</c:v>
                </c:pt>
                <c:pt idx="3">
                  <c:v>0.43175555555555567</c:v>
                </c:pt>
                <c:pt idx="4">
                  <c:v>0.43175555555555567</c:v>
                </c:pt>
                <c:pt idx="5">
                  <c:v>0.43175555555555567</c:v>
                </c:pt>
                <c:pt idx="6">
                  <c:v>0.43175555555555567</c:v>
                </c:pt>
                <c:pt idx="7">
                  <c:v>0.43175555555555567</c:v>
                </c:pt>
                <c:pt idx="8">
                  <c:v>0.43175555555555567</c:v>
                </c:pt>
                <c:pt idx="9">
                  <c:v>0.43175555555555567</c:v>
                </c:pt>
                <c:pt idx="10">
                  <c:v>0.43175555555555567</c:v>
                </c:pt>
                <c:pt idx="11">
                  <c:v>0.43175555555555567</c:v>
                </c:pt>
                <c:pt idx="12">
                  <c:v>0.43175555555555567</c:v>
                </c:pt>
                <c:pt idx="13">
                  <c:v>0.43175555555555567</c:v>
                </c:pt>
                <c:pt idx="14">
                  <c:v>0.43175555555555567</c:v>
                </c:pt>
                <c:pt idx="15">
                  <c:v>0.43175555555555567</c:v>
                </c:pt>
                <c:pt idx="16">
                  <c:v>0.43175555555555567</c:v>
                </c:pt>
                <c:pt idx="17">
                  <c:v>0.43175555555555567</c:v>
                </c:pt>
                <c:pt idx="18">
                  <c:v>0.43175555555555567</c:v>
                </c:pt>
                <c:pt idx="19">
                  <c:v>0.43175555555555567</c:v>
                </c:pt>
                <c:pt idx="20">
                  <c:v>0.43175555555555567</c:v>
                </c:pt>
                <c:pt idx="21">
                  <c:v>0.43175555555555567</c:v>
                </c:pt>
                <c:pt idx="22">
                  <c:v>0.43175555555555567</c:v>
                </c:pt>
                <c:pt idx="23">
                  <c:v>0.43175555555555567</c:v>
                </c:pt>
              </c:numCache>
            </c:numRef>
          </c:val>
          <c:smooth val="0"/>
          <c:extLst>
            <c:ext xmlns:c16="http://schemas.microsoft.com/office/drawing/2014/chart" uri="{C3380CC4-5D6E-409C-BE32-E72D297353CC}">
              <c16:uniqueId val="{00000000-ED38-4FAB-9EE8-05CD9E11DE35}"/>
            </c:ext>
          </c:extLst>
        </c:ser>
        <c:ser>
          <c:idx val="1"/>
          <c:order val="1"/>
          <c:tx>
            <c:strRef>
              <c:f>'NIAS Handover &lt;60'!$E$97</c:f>
              <c:strCache>
                <c:ptCount val="1"/>
                <c:pt idx="0">
                  <c:v>&lt; 60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0"/>
            <c:marker>
              <c:symbol val="circle"/>
              <c:size val="6"/>
            </c:marker>
            <c:bubble3D val="0"/>
            <c:extLst>
              <c:ext xmlns:c16="http://schemas.microsoft.com/office/drawing/2014/chart" uri="{C3380CC4-5D6E-409C-BE32-E72D297353CC}">
                <c16:uniqueId val="{00000001-ED38-4FAB-9EE8-05CD9E11DE35}"/>
              </c:ext>
            </c:extLst>
          </c:dPt>
          <c:dPt>
            <c:idx val="15"/>
            <c:marker>
              <c:spPr>
                <a:solidFill>
                  <a:schemeClr val="bg1">
                    <a:lumMod val="65000"/>
                  </a:schemeClr>
                </a:solidFill>
                <a:ln>
                  <a:solidFill>
                    <a:schemeClr val="bg1">
                      <a:lumMod val="65000"/>
                    </a:schemeClr>
                  </a:solidFill>
                </a:ln>
              </c:spPr>
            </c:marker>
            <c:bubble3D val="0"/>
            <c:extLst>
              <c:ext xmlns:c16="http://schemas.microsoft.com/office/drawing/2014/chart" uri="{C3380CC4-5D6E-409C-BE32-E72D297353CC}">
                <c16:uniqueId val="{00000002-ED38-4FAB-9EE8-05CD9E11DE35}"/>
              </c:ext>
            </c:extLst>
          </c:dPt>
          <c:dPt>
            <c:idx val="16"/>
            <c:marker>
              <c:spPr>
                <a:solidFill>
                  <a:schemeClr val="bg1">
                    <a:lumMod val="65000"/>
                  </a:schemeClr>
                </a:solidFill>
                <a:ln>
                  <a:solidFill>
                    <a:schemeClr val="bg1">
                      <a:lumMod val="65000"/>
                    </a:schemeClr>
                  </a:solidFill>
                </a:ln>
              </c:spPr>
            </c:marker>
            <c:bubble3D val="0"/>
            <c:extLst>
              <c:ext xmlns:c16="http://schemas.microsoft.com/office/drawing/2014/chart" uri="{C3380CC4-5D6E-409C-BE32-E72D297353CC}">
                <c16:uniqueId val="{00000003-ED38-4FAB-9EE8-05CD9E11DE35}"/>
              </c:ext>
            </c:extLst>
          </c:dPt>
          <c:cat>
            <c:numRef>
              <c:f>'NIAS Handover &lt;60'!$B$158:$B$175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&lt;60'!$E$158:$E$181</c:f>
              <c:numCache>
                <c:formatCode>0%</c:formatCode>
                <c:ptCount val="24"/>
                <c:pt idx="0">
                  <c:v>0.61</c:v>
                </c:pt>
                <c:pt idx="1">
                  <c:v>0.6</c:v>
                </c:pt>
                <c:pt idx="2">
                  <c:v>0.54</c:v>
                </c:pt>
                <c:pt idx="3">
                  <c:v>0.5</c:v>
                </c:pt>
                <c:pt idx="4">
                  <c:v>0.55000000000000004</c:v>
                </c:pt>
                <c:pt idx="5">
                  <c:v>0.56999999999999995</c:v>
                </c:pt>
                <c:pt idx="6">
                  <c:v>0.52</c:v>
                </c:pt>
                <c:pt idx="7">
                  <c:v>0.46</c:v>
                </c:pt>
                <c:pt idx="8">
                  <c:v>0.37</c:v>
                </c:pt>
                <c:pt idx="9">
                  <c:v>0.43</c:v>
                </c:pt>
                <c:pt idx="10">
                  <c:v>0.49</c:v>
                </c:pt>
                <c:pt idx="11">
                  <c:v>0.49</c:v>
                </c:pt>
                <c:pt idx="12">
                  <c:v>0.52</c:v>
                </c:pt>
                <c:pt idx="13">
                  <c:v>0.57999999999999996</c:v>
                </c:pt>
                <c:pt idx="14">
                  <c:v>0.65</c:v>
                </c:pt>
                <c:pt idx="15">
                  <c:v>0.64</c:v>
                </c:pt>
                <c:pt idx="16">
                  <c:v>0.63</c:v>
                </c:pt>
                <c:pt idx="17">
                  <c:v>0.59</c:v>
                </c:pt>
              </c:numCache>
            </c:numRef>
          </c:val>
          <c:smooth val="0"/>
          <c:extLst>
            <c:ext xmlns:c16="http://schemas.microsoft.com/office/drawing/2014/chart" uri="{C3380CC4-5D6E-409C-BE32-E72D297353CC}">
              <c16:uniqueId val="{00000004-ED38-4FAB-9EE8-05CD9E11DE35}"/>
            </c:ext>
          </c:extLst>
        </c:ser>
        <c:ser>
          <c:idx val="4"/>
          <c:order val="2"/>
          <c:tx>
            <c:strRef>
              <c:f>'NIAS Handover &lt;60'!$D$97</c:f>
              <c:strCache>
                <c:ptCount val="1"/>
                <c:pt idx="0">
                  <c:v>Mean</c:v>
                </c:pt>
              </c:strCache>
            </c:strRef>
          </c:tx>
          <c:spPr>
            <a:ln w="15875" cap="rnd">
              <a:solidFill>
                <a:schemeClr val="tx1"/>
              </a:solidFill>
              <a:round/>
            </a:ln>
            <a:effectLst/>
          </c:spPr>
          <c:marker>
            <c:symbol val="none"/>
          </c:marker>
          <c:cat>
            <c:numRef>
              <c:f>'NIAS Handover &lt;60'!$B$158:$B$175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&lt;60'!$D$158:$D$181</c:f>
              <c:numCache>
                <c:formatCode>0%</c:formatCode>
                <c:ptCount val="24"/>
                <c:pt idx="0">
                  <c:v>0.54111111111111121</c:v>
                </c:pt>
                <c:pt idx="1">
                  <c:v>0.54111111111111121</c:v>
                </c:pt>
                <c:pt idx="2">
                  <c:v>0.54111111111111121</c:v>
                </c:pt>
                <c:pt idx="3">
                  <c:v>0.54111111111111121</c:v>
                </c:pt>
                <c:pt idx="4">
                  <c:v>0.54111111111111121</c:v>
                </c:pt>
                <c:pt idx="5">
                  <c:v>0.54111111111111121</c:v>
                </c:pt>
                <c:pt idx="6">
                  <c:v>0.54111111111111121</c:v>
                </c:pt>
                <c:pt idx="7">
                  <c:v>0.54111111111111121</c:v>
                </c:pt>
                <c:pt idx="8">
                  <c:v>0.54111111111111121</c:v>
                </c:pt>
                <c:pt idx="9">
                  <c:v>0.54111111111111121</c:v>
                </c:pt>
                <c:pt idx="10">
                  <c:v>0.54111111111111121</c:v>
                </c:pt>
                <c:pt idx="11">
                  <c:v>0.54111111111111121</c:v>
                </c:pt>
                <c:pt idx="12">
                  <c:v>0.54111111111111121</c:v>
                </c:pt>
                <c:pt idx="13">
                  <c:v>0.54111111111111121</c:v>
                </c:pt>
                <c:pt idx="14">
                  <c:v>0.54111111111111121</c:v>
                </c:pt>
                <c:pt idx="15">
                  <c:v>0.54111111111111121</c:v>
                </c:pt>
                <c:pt idx="16">
                  <c:v>0.54111111111111121</c:v>
                </c:pt>
                <c:pt idx="17">
                  <c:v>0.54111111111111121</c:v>
                </c:pt>
                <c:pt idx="18">
                  <c:v>0.54111111111111121</c:v>
                </c:pt>
                <c:pt idx="19">
                  <c:v>0.54111111111111121</c:v>
                </c:pt>
                <c:pt idx="20">
                  <c:v>0.54111111111111121</c:v>
                </c:pt>
                <c:pt idx="21">
                  <c:v>0.54111111111111121</c:v>
                </c:pt>
                <c:pt idx="22">
                  <c:v>0.54111111111111121</c:v>
                </c:pt>
                <c:pt idx="23">
                  <c:v>0.54111111111111121</c:v>
                </c:pt>
              </c:numCache>
            </c:numRef>
          </c:val>
          <c:smooth val="0"/>
          <c:extLst>
            <c:ext xmlns:c16="http://schemas.microsoft.com/office/drawing/2014/chart" uri="{C3380CC4-5D6E-409C-BE32-E72D297353CC}">
              <c16:uniqueId val="{00000005-ED38-4FAB-9EE8-05CD9E11DE35}"/>
            </c:ext>
          </c:extLst>
        </c:ser>
        <c:ser>
          <c:idx val="5"/>
          <c:order val="3"/>
          <c:tx>
            <c:strRef>
              <c:f>'NIAS Handover &lt;60'!$C$97</c:f>
              <c:strCache>
                <c:ptCount val="1"/>
                <c:pt idx="0">
                  <c:v>UPL</c:v>
                </c:pt>
              </c:strCache>
            </c:strRef>
          </c:tx>
          <c:spPr>
            <a:ln w="15875" cap="rnd">
              <a:solidFill>
                <a:schemeClr val="tx1"/>
              </a:solidFill>
              <a:prstDash val="lgDash"/>
              <a:round/>
            </a:ln>
            <a:effectLst/>
          </c:spPr>
          <c:marker>
            <c:symbol val="none"/>
          </c:marker>
          <c:dPt>
            <c:idx val="15"/>
            <c:bubble3D val="0"/>
            <c:extLst>
              <c:ext xmlns:c16="http://schemas.microsoft.com/office/drawing/2014/chart" uri="{C3380CC4-5D6E-409C-BE32-E72D297353CC}">
                <c16:uniqueId val="{00000006-ED38-4FAB-9EE8-05CD9E11DE35}"/>
              </c:ext>
            </c:extLst>
          </c:dPt>
          <c:dPt>
            <c:idx val="16"/>
            <c:bubble3D val="0"/>
            <c:extLst>
              <c:ext xmlns:c16="http://schemas.microsoft.com/office/drawing/2014/chart" uri="{C3380CC4-5D6E-409C-BE32-E72D297353CC}">
                <c16:uniqueId val="{00000007-ED38-4FAB-9EE8-05CD9E11DE35}"/>
              </c:ext>
            </c:extLst>
          </c:dPt>
          <c:cat>
            <c:numRef>
              <c:f>'NIAS Handover &lt;60'!$B$158:$B$175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&lt;60'!$C$158:$C$181</c:f>
              <c:numCache>
                <c:formatCode>0%</c:formatCode>
                <c:ptCount val="24"/>
                <c:pt idx="0">
                  <c:v>0.65046666666666675</c:v>
                </c:pt>
                <c:pt idx="1">
                  <c:v>0.65046666666666675</c:v>
                </c:pt>
                <c:pt idx="2">
                  <c:v>0.65046666666666675</c:v>
                </c:pt>
                <c:pt idx="3">
                  <c:v>0.65046666666666675</c:v>
                </c:pt>
                <c:pt idx="4">
                  <c:v>0.65046666666666675</c:v>
                </c:pt>
                <c:pt idx="5">
                  <c:v>0.65046666666666675</c:v>
                </c:pt>
                <c:pt idx="6">
                  <c:v>0.65046666666666675</c:v>
                </c:pt>
                <c:pt idx="7">
                  <c:v>0.65046666666666675</c:v>
                </c:pt>
                <c:pt idx="8">
                  <c:v>0.65046666666666675</c:v>
                </c:pt>
                <c:pt idx="9">
                  <c:v>0.65046666666666675</c:v>
                </c:pt>
                <c:pt idx="10">
                  <c:v>0.65046666666666675</c:v>
                </c:pt>
                <c:pt idx="11">
                  <c:v>0.65046666666666675</c:v>
                </c:pt>
                <c:pt idx="12">
                  <c:v>0.65046666666666675</c:v>
                </c:pt>
                <c:pt idx="13">
                  <c:v>0.65046666666666675</c:v>
                </c:pt>
                <c:pt idx="14">
                  <c:v>0.65046666666666675</c:v>
                </c:pt>
                <c:pt idx="15">
                  <c:v>0.65046666666666675</c:v>
                </c:pt>
                <c:pt idx="16">
                  <c:v>0.65046666666666675</c:v>
                </c:pt>
                <c:pt idx="17">
                  <c:v>0.65046666666666675</c:v>
                </c:pt>
                <c:pt idx="18">
                  <c:v>0.65046666666666675</c:v>
                </c:pt>
                <c:pt idx="19">
                  <c:v>0.65046666666666675</c:v>
                </c:pt>
                <c:pt idx="20">
                  <c:v>0.65046666666666675</c:v>
                </c:pt>
                <c:pt idx="21">
                  <c:v>0.65046666666666675</c:v>
                </c:pt>
                <c:pt idx="22">
                  <c:v>0.65046666666666675</c:v>
                </c:pt>
                <c:pt idx="23">
                  <c:v>0.65046666666666675</c:v>
                </c:pt>
              </c:numCache>
            </c:numRef>
          </c:val>
          <c:smooth val="0"/>
          <c:extLst>
            <c:ext xmlns:c16="http://schemas.microsoft.com/office/drawing/2014/chart" uri="{C3380CC4-5D6E-409C-BE32-E72D297353CC}">
              <c16:uniqueId val="{00000008-ED38-4FAB-9EE8-05CD9E11DE35}"/>
            </c:ext>
          </c:extLst>
        </c:ser>
        <c:ser>
          <c:idx val="2"/>
          <c:order val="4"/>
          <c:tx>
            <c:strRef>
              <c:f>'NIAS Handover &lt;60'!$I$97</c:f>
              <c:strCache>
                <c:ptCount val="1"/>
                <c:pt idx="0">
                  <c:v>SCL</c:v>
                </c:pt>
              </c:strCache>
            </c:strRef>
          </c:tx>
          <c:spPr>
            <a:ln>
              <a:noFill/>
            </a:ln>
          </c:spPr>
          <c:marker>
            <c:symbol val="circle"/>
            <c:size val="7"/>
            <c:spPr>
              <a:solidFill>
                <a:srgbClr val="ED7D31"/>
              </a:solidFill>
              <a:ln>
                <a:solidFill>
                  <a:srgbClr val="ED7D31"/>
                </a:solidFill>
              </a:ln>
            </c:spPr>
          </c:marker>
          <c:cat>
            <c:numRef>
              <c:f>'NIAS Handover &lt;60'!$B$158:$B$175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&lt;60'!$I$158:$I$181</c:f>
              <c:numCache>
                <c:formatCode>0%</c:formatCode>
                <c:ptCount val="24"/>
                <c:pt idx="0">
                  <c:v>#N/A</c:v>
                </c:pt>
                <c:pt idx="1">
                  <c:v>#N/A</c:v>
                </c:pt>
                <c:pt idx="2">
                  <c:v>#N/A</c:v>
                </c:pt>
                <c:pt idx="3">
                  <c:v>#N/A</c:v>
                </c:pt>
                <c:pt idx="4">
                  <c:v>#N/A</c:v>
                </c:pt>
                <c:pt idx="5">
                  <c:v>#N/A</c:v>
                </c:pt>
                <c:pt idx="6">
                  <c:v>#N/A</c:v>
                </c:pt>
                <c:pt idx="7">
                  <c:v>#N/A</c:v>
                </c:pt>
                <c:pt idx="8">
                  <c:v>0.37</c:v>
                </c:pt>
                <c:pt idx="9">
                  <c:v>0.43</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ED38-4FAB-9EE8-05CD9E11DE35}"/>
            </c:ext>
          </c:extLst>
        </c:ser>
        <c:ser>
          <c:idx val="6"/>
          <c:order val="5"/>
          <c:tx>
            <c:strRef>
              <c:f>'NIAS Handover &lt;60'!$J$97</c:f>
              <c:strCache>
                <c:ptCount val="1"/>
                <c:pt idx="0">
                  <c:v>SCH</c:v>
                </c:pt>
              </c:strCache>
            </c:strRef>
          </c:tx>
          <c:spPr>
            <a:ln>
              <a:noFill/>
            </a:ln>
          </c:spPr>
          <c:marker>
            <c:symbol val="circle"/>
            <c:size val="7"/>
            <c:spPr>
              <a:solidFill>
                <a:srgbClr val="5B9BD5"/>
              </a:solidFill>
              <a:ln>
                <a:solidFill>
                  <a:srgbClr val="5B9BD5"/>
                </a:solidFill>
              </a:ln>
            </c:spPr>
          </c:marker>
          <c:cat>
            <c:numRef>
              <c:f>'NIAS Handover &lt;60'!$B$158:$B$175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&lt;60'!$J$158:$J$181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0.65</c:v>
                </c:pt>
                <c:pt idx="15">
                  <c:v>0.64</c:v>
                </c:pt>
                <c:pt idx="16">
                  <c:v>0.63</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A-ED38-4FAB-9EE8-05CD9E11DE35}"/>
            </c:ext>
          </c:extLst>
        </c:ser>
        <c:dLbls>
          <c:showLegendKey val="0"/>
          <c:showVal val="0"/>
          <c:showCatName val="0"/>
          <c:showSerName val="0"/>
          <c:showPercent val="0"/>
          <c:showBubbleSize val="0"/>
        </c:dLbls>
        <c:smooth val="0"/>
        <c:axId val="181964800"/>
        <c:axId val="181966720"/>
      </c:lineChart>
      <c:dateAx>
        <c:axId val="18196480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6720"/>
        <c:crosses val="autoZero"/>
        <c:auto val="1"/>
        <c:lblOffset val="100"/>
        <c:baseTimeUnit val="months"/>
        <c:majorUnit val="1"/>
        <c:majorTimeUnit val="months"/>
      </c:dateAx>
      <c:valAx>
        <c:axId val="181966720"/>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4800"/>
        <c:crosses val="autoZero"/>
        <c:crossBetween val="midCat"/>
        <c:majorUnit val="0.2"/>
      </c:valAx>
      <c:spPr>
        <a:noFill/>
        <a:ln>
          <a:noFill/>
        </a:ln>
        <a:effectLst/>
      </c:spPr>
    </c:plotArea>
    <c:legend>
      <c:legendPos val="b"/>
      <c:layout>
        <c:manualLayout>
          <c:xMode val="edge"/>
          <c:yMode val="edge"/>
          <c:x val="3.3409109239781458E-2"/>
          <c:y val="0.84473873041603842"/>
          <c:w val="0.92150840087714081"/>
          <c:h val="0.1137547461965063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&gt; 2 Hours (Antrim)</a:t>
            </a:r>
            <a:endParaRPr lang="en-GB" sz="1100">
              <a:effectLst/>
            </a:endParaRPr>
          </a:p>
        </c:rich>
      </c:tx>
      <c:layout>
        <c:manualLayout>
          <c:xMode val="edge"/>
          <c:yMode val="edge"/>
          <c:x val="0.25957633420822396"/>
          <c:y val="5.0730283428530247E-2"/>
        </c:manualLayout>
      </c:layout>
      <c:overlay val="0"/>
      <c:spPr>
        <a:noFill/>
        <a:ln>
          <a:noFill/>
        </a:ln>
        <a:effectLst/>
      </c:spPr>
    </c:title>
    <c:autoTitleDeleted val="0"/>
    <c:plotArea>
      <c:layout/>
      <c:lineChart>
        <c:grouping val="standard"/>
        <c:varyColors val="0"/>
        <c:ser>
          <c:idx val="0"/>
          <c:order val="0"/>
          <c:tx>
            <c:strRef>
              <c:f>'NIAS Handover &gt;2Hours'!$F$6</c:f>
              <c:strCache>
                <c:ptCount val="1"/>
                <c:pt idx="0">
                  <c:v>LPL</c:v>
                </c:pt>
              </c:strCache>
            </c:strRef>
          </c:tx>
          <c:spPr>
            <a:ln w="15875" cap="rnd">
              <a:solidFill>
                <a:schemeClr val="tx1"/>
              </a:solidFill>
              <a:prstDash val="lgDash"/>
              <a:round/>
            </a:ln>
            <a:effectLst/>
          </c:spPr>
          <c:marker>
            <c:symbol val="none"/>
          </c:marker>
          <c:cat>
            <c:numRef>
              <c:f>'NIAS Handover &gt;2Hours'!$B$67:$B$84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&gt;2Hours'!$F$67:$F$90</c:f>
              <c:numCache>
                <c:formatCode>0</c:formatCode>
                <c:ptCount val="24"/>
                <c:pt idx="0">
                  <c:v>96.91</c:v>
                </c:pt>
                <c:pt idx="1">
                  <c:v>96.91</c:v>
                </c:pt>
                <c:pt idx="2">
                  <c:v>96.91</c:v>
                </c:pt>
                <c:pt idx="3">
                  <c:v>96.91</c:v>
                </c:pt>
                <c:pt idx="4">
                  <c:v>96.91</c:v>
                </c:pt>
                <c:pt idx="5">
                  <c:v>96.91</c:v>
                </c:pt>
                <c:pt idx="6">
                  <c:v>96.91</c:v>
                </c:pt>
                <c:pt idx="7">
                  <c:v>96.91</c:v>
                </c:pt>
                <c:pt idx="8">
                  <c:v>96.91</c:v>
                </c:pt>
                <c:pt idx="9">
                  <c:v>96.91</c:v>
                </c:pt>
                <c:pt idx="10">
                  <c:v>96.91</c:v>
                </c:pt>
                <c:pt idx="11">
                  <c:v>96.91</c:v>
                </c:pt>
                <c:pt idx="12">
                  <c:v>96.91</c:v>
                </c:pt>
                <c:pt idx="13">
                  <c:v>96.91</c:v>
                </c:pt>
                <c:pt idx="14">
                  <c:v>96.91</c:v>
                </c:pt>
                <c:pt idx="15">
                  <c:v>96.91</c:v>
                </c:pt>
                <c:pt idx="16">
                  <c:v>96.91</c:v>
                </c:pt>
                <c:pt idx="17">
                  <c:v>96.91</c:v>
                </c:pt>
                <c:pt idx="18">
                  <c:v>96.91</c:v>
                </c:pt>
                <c:pt idx="19">
                  <c:v>96.91</c:v>
                </c:pt>
                <c:pt idx="20">
                  <c:v>96.91</c:v>
                </c:pt>
                <c:pt idx="21">
                  <c:v>96.91</c:v>
                </c:pt>
                <c:pt idx="22">
                  <c:v>96.91</c:v>
                </c:pt>
                <c:pt idx="23">
                  <c:v>96.91</c:v>
                </c:pt>
              </c:numCache>
            </c:numRef>
          </c:val>
          <c:smooth val="0"/>
          <c:extLst>
            <c:ext xmlns:c16="http://schemas.microsoft.com/office/drawing/2014/chart" uri="{C3380CC4-5D6E-409C-BE32-E72D297353CC}">
              <c16:uniqueId val="{00000000-C75D-4091-ABBA-4FD65418B134}"/>
            </c:ext>
          </c:extLst>
        </c:ser>
        <c:ser>
          <c:idx val="1"/>
          <c:order val="1"/>
          <c:tx>
            <c:strRef>
              <c:f>'NIAS Handover &gt;2Hours'!$E$6</c:f>
              <c:strCache>
                <c:ptCount val="1"/>
                <c:pt idx="0">
                  <c:v>&gt; 2 Hours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&gt;2Hours'!$B$67:$B$84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&gt;2Hours'!$E$67:$E$90</c:f>
              <c:numCache>
                <c:formatCode>0</c:formatCode>
                <c:ptCount val="24"/>
                <c:pt idx="0">
                  <c:v>142</c:v>
                </c:pt>
                <c:pt idx="1">
                  <c:v>122</c:v>
                </c:pt>
                <c:pt idx="2">
                  <c:v>208</c:v>
                </c:pt>
                <c:pt idx="3">
                  <c:v>273</c:v>
                </c:pt>
                <c:pt idx="4">
                  <c:v>160</c:v>
                </c:pt>
                <c:pt idx="5">
                  <c:v>291</c:v>
                </c:pt>
                <c:pt idx="6">
                  <c:v>278</c:v>
                </c:pt>
                <c:pt idx="7">
                  <c:v>358</c:v>
                </c:pt>
                <c:pt idx="8">
                  <c:v>450</c:v>
                </c:pt>
                <c:pt idx="9">
                  <c:v>379</c:v>
                </c:pt>
                <c:pt idx="10">
                  <c:v>346</c:v>
                </c:pt>
                <c:pt idx="11">
                  <c:v>192</c:v>
                </c:pt>
                <c:pt idx="12">
                  <c:v>204</c:v>
                </c:pt>
                <c:pt idx="13">
                  <c:v>207</c:v>
                </c:pt>
                <c:pt idx="14">
                  <c:v>202</c:v>
                </c:pt>
                <c:pt idx="15">
                  <c:v>252</c:v>
                </c:pt>
                <c:pt idx="16">
                  <c:v>265</c:v>
                </c:pt>
                <c:pt idx="17">
                  <c:v>360</c:v>
                </c:pt>
              </c:numCache>
            </c:numRef>
          </c:val>
          <c:smooth val="0"/>
          <c:extLst>
            <c:ext xmlns:c16="http://schemas.microsoft.com/office/drawing/2014/chart" uri="{C3380CC4-5D6E-409C-BE32-E72D297353CC}">
              <c16:uniqueId val="{00000001-C75D-4091-ABBA-4FD65418B134}"/>
            </c:ext>
          </c:extLst>
        </c:ser>
        <c:ser>
          <c:idx val="3"/>
          <c:order val="2"/>
          <c:tx>
            <c:strRef>
              <c:f>'NIAS Handover &gt;2Hours'!$G$6</c:f>
              <c:strCache>
                <c:ptCount val="1"/>
                <c:pt idx="0">
                  <c:v>Target</c:v>
                </c:pt>
              </c:strCache>
            </c:strRef>
          </c:tx>
          <c:spPr>
            <a:ln w="19050" cap="rnd">
              <a:solidFill>
                <a:srgbClr val="FF0000"/>
              </a:solidFill>
              <a:prstDash val="dash"/>
              <a:round/>
            </a:ln>
            <a:effectLst/>
          </c:spPr>
          <c:marker>
            <c:symbol val="none"/>
          </c:marker>
          <c:cat>
            <c:numRef>
              <c:f>'NIAS Handover &gt;2Hours'!$B$67:$B$84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&gt;2Hours'!$G$67:$G$90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C75D-4091-ABBA-4FD65418B134}"/>
            </c:ext>
          </c:extLst>
        </c:ser>
        <c:ser>
          <c:idx val="4"/>
          <c:order val="3"/>
          <c:tx>
            <c:strRef>
              <c:f>'NIAS Handover &gt;2Hours'!$D$6</c:f>
              <c:strCache>
                <c:ptCount val="1"/>
                <c:pt idx="0">
                  <c:v>Mean</c:v>
                </c:pt>
              </c:strCache>
            </c:strRef>
          </c:tx>
          <c:spPr>
            <a:ln w="15875" cap="rnd">
              <a:solidFill>
                <a:schemeClr val="tx1"/>
              </a:solidFill>
              <a:round/>
            </a:ln>
            <a:effectLst/>
          </c:spPr>
          <c:marker>
            <c:symbol val="none"/>
          </c:marker>
          <c:cat>
            <c:numRef>
              <c:f>'NIAS Handover &gt;2Hours'!$B$67:$B$84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&gt;2Hours'!$D$67:$D$90</c:f>
              <c:numCache>
                <c:formatCode>0</c:formatCode>
                <c:ptCount val="24"/>
                <c:pt idx="0">
                  <c:v>260.5</c:v>
                </c:pt>
                <c:pt idx="1">
                  <c:v>260.5</c:v>
                </c:pt>
                <c:pt idx="2">
                  <c:v>260.5</c:v>
                </c:pt>
                <c:pt idx="3">
                  <c:v>260.5</c:v>
                </c:pt>
                <c:pt idx="4">
                  <c:v>260.5</c:v>
                </c:pt>
                <c:pt idx="5">
                  <c:v>260.5</c:v>
                </c:pt>
                <c:pt idx="6">
                  <c:v>260.5</c:v>
                </c:pt>
                <c:pt idx="7">
                  <c:v>260.5</c:v>
                </c:pt>
                <c:pt idx="8">
                  <c:v>260.5</c:v>
                </c:pt>
                <c:pt idx="9">
                  <c:v>260.5</c:v>
                </c:pt>
                <c:pt idx="10">
                  <c:v>260.5</c:v>
                </c:pt>
                <c:pt idx="11">
                  <c:v>260.5</c:v>
                </c:pt>
                <c:pt idx="12">
                  <c:v>260.5</c:v>
                </c:pt>
                <c:pt idx="13">
                  <c:v>260.5</c:v>
                </c:pt>
                <c:pt idx="14">
                  <c:v>260.5</c:v>
                </c:pt>
                <c:pt idx="15">
                  <c:v>260.5</c:v>
                </c:pt>
                <c:pt idx="16">
                  <c:v>260.5</c:v>
                </c:pt>
                <c:pt idx="17">
                  <c:v>260.5</c:v>
                </c:pt>
                <c:pt idx="18">
                  <c:v>260.5</c:v>
                </c:pt>
                <c:pt idx="19">
                  <c:v>260.5</c:v>
                </c:pt>
                <c:pt idx="20">
                  <c:v>260.5</c:v>
                </c:pt>
                <c:pt idx="21">
                  <c:v>260.5</c:v>
                </c:pt>
                <c:pt idx="22">
                  <c:v>260.5</c:v>
                </c:pt>
                <c:pt idx="23">
                  <c:v>260.5</c:v>
                </c:pt>
              </c:numCache>
            </c:numRef>
          </c:val>
          <c:smooth val="0"/>
          <c:extLst>
            <c:ext xmlns:c16="http://schemas.microsoft.com/office/drawing/2014/chart" uri="{C3380CC4-5D6E-409C-BE32-E72D297353CC}">
              <c16:uniqueId val="{00000003-C75D-4091-ABBA-4FD65418B134}"/>
            </c:ext>
          </c:extLst>
        </c:ser>
        <c:ser>
          <c:idx val="5"/>
          <c:order val="4"/>
          <c:tx>
            <c:strRef>
              <c:f>'NIAS Handover &gt;2Hours'!$C$6</c:f>
              <c:strCache>
                <c:ptCount val="1"/>
                <c:pt idx="0">
                  <c:v>UPL</c:v>
                </c:pt>
              </c:strCache>
            </c:strRef>
          </c:tx>
          <c:spPr>
            <a:ln w="15875" cap="rnd">
              <a:solidFill>
                <a:schemeClr val="tx1"/>
              </a:solidFill>
              <a:prstDash val="lgDash"/>
              <a:round/>
            </a:ln>
            <a:effectLst/>
          </c:spPr>
          <c:marker>
            <c:symbol val="none"/>
          </c:marker>
          <c:cat>
            <c:numRef>
              <c:f>'NIAS Handover &gt;2Hours'!$B$67:$B$84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&gt;2Hours'!$C$67:$C$90</c:f>
              <c:numCache>
                <c:formatCode>0</c:formatCode>
                <c:ptCount val="24"/>
                <c:pt idx="0">
                  <c:v>424.09000000000003</c:v>
                </c:pt>
                <c:pt idx="1">
                  <c:v>424.09000000000003</c:v>
                </c:pt>
                <c:pt idx="2">
                  <c:v>424.09000000000003</c:v>
                </c:pt>
                <c:pt idx="3">
                  <c:v>424.09000000000003</c:v>
                </c:pt>
                <c:pt idx="4">
                  <c:v>424.09000000000003</c:v>
                </c:pt>
                <c:pt idx="5">
                  <c:v>424.09000000000003</c:v>
                </c:pt>
                <c:pt idx="6">
                  <c:v>424.09000000000003</c:v>
                </c:pt>
                <c:pt idx="7">
                  <c:v>424.09000000000003</c:v>
                </c:pt>
                <c:pt idx="8">
                  <c:v>424.09000000000003</c:v>
                </c:pt>
                <c:pt idx="9">
                  <c:v>424.09000000000003</c:v>
                </c:pt>
                <c:pt idx="10">
                  <c:v>424.09000000000003</c:v>
                </c:pt>
                <c:pt idx="11">
                  <c:v>424.09000000000003</c:v>
                </c:pt>
                <c:pt idx="12">
                  <c:v>424.09000000000003</c:v>
                </c:pt>
                <c:pt idx="13">
                  <c:v>424.09000000000003</c:v>
                </c:pt>
                <c:pt idx="14">
                  <c:v>424.09000000000003</c:v>
                </c:pt>
                <c:pt idx="15">
                  <c:v>424.09000000000003</c:v>
                </c:pt>
                <c:pt idx="16">
                  <c:v>424.09000000000003</c:v>
                </c:pt>
                <c:pt idx="17">
                  <c:v>424.09000000000003</c:v>
                </c:pt>
                <c:pt idx="18">
                  <c:v>424.09000000000003</c:v>
                </c:pt>
                <c:pt idx="19">
                  <c:v>424.09000000000003</c:v>
                </c:pt>
                <c:pt idx="20">
                  <c:v>424.09000000000003</c:v>
                </c:pt>
                <c:pt idx="21">
                  <c:v>424.09000000000003</c:v>
                </c:pt>
                <c:pt idx="22">
                  <c:v>424.09000000000003</c:v>
                </c:pt>
                <c:pt idx="23">
                  <c:v>424.09000000000003</c:v>
                </c:pt>
              </c:numCache>
            </c:numRef>
          </c:val>
          <c:smooth val="0"/>
          <c:extLst>
            <c:ext xmlns:c16="http://schemas.microsoft.com/office/drawing/2014/chart" uri="{C3380CC4-5D6E-409C-BE32-E72D297353CC}">
              <c16:uniqueId val="{00000004-C75D-4091-ABBA-4FD65418B134}"/>
            </c:ext>
          </c:extLst>
        </c:ser>
        <c:ser>
          <c:idx val="2"/>
          <c:order val="5"/>
          <c:tx>
            <c:strRef>
              <c:f>'NIAS Handover &gt;2Hours'!$I$6</c:f>
              <c:strCache>
                <c:ptCount val="1"/>
                <c:pt idx="0">
                  <c:v>SCL</c:v>
                </c:pt>
              </c:strCache>
            </c:strRef>
          </c:tx>
          <c:spPr>
            <a:ln>
              <a:noFill/>
            </a:ln>
          </c:spPr>
          <c:marker>
            <c:symbol val="circle"/>
            <c:size val="7"/>
            <c:spPr>
              <a:solidFill>
                <a:srgbClr val="5B9BD5"/>
              </a:solidFill>
              <a:ln>
                <a:solidFill>
                  <a:srgbClr val="5B9BD5"/>
                </a:solidFill>
              </a:ln>
            </c:spPr>
          </c:marker>
          <c:cat>
            <c:numRef>
              <c:f>'NIAS Handover &gt;2Hours'!$B$67:$B$84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&gt;2Hours'!$I$67:$I$90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C75D-4091-ABBA-4FD65418B134}"/>
            </c:ext>
          </c:extLst>
        </c:ser>
        <c:ser>
          <c:idx val="6"/>
          <c:order val="6"/>
          <c:tx>
            <c:strRef>
              <c:f>'NIAS Handover &gt;2Hours'!$J$6</c:f>
              <c:strCache>
                <c:ptCount val="1"/>
                <c:pt idx="0">
                  <c:v>SCH</c:v>
                </c:pt>
              </c:strCache>
            </c:strRef>
          </c:tx>
          <c:spPr>
            <a:ln>
              <a:noFill/>
            </a:ln>
          </c:spPr>
          <c:marker>
            <c:symbol val="circle"/>
            <c:size val="7"/>
            <c:spPr>
              <a:solidFill>
                <a:srgbClr val="ED7D31"/>
              </a:solidFill>
              <a:ln>
                <a:solidFill>
                  <a:srgbClr val="ED7D31"/>
                </a:solidFill>
              </a:ln>
            </c:spPr>
          </c:marker>
          <c:cat>
            <c:numRef>
              <c:f>'NIAS Handover &gt;2Hours'!$B$67:$B$84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&gt;2Hours'!$J$67:$J$90</c:f>
              <c:numCache>
                <c:formatCode>0</c:formatCode>
                <c:ptCount val="24"/>
                <c:pt idx="0">
                  <c:v>#N/A</c:v>
                </c:pt>
                <c:pt idx="1">
                  <c:v>#N/A</c:v>
                </c:pt>
                <c:pt idx="2">
                  <c:v>#N/A</c:v>
                </c:pt>
                <c:pt idx="3">
                  <c:v>#N/A</c:v>
                </c:pt>
                <c:pt idx="4">
                  <c:v>#N/A</c:v>
                </c:pt>
                <c:pt idx="5">
                  <c:v>#N/A</c:v>
                </c:pt>
                <c:pt idx="6">
                  <c:v>#N/A</c:v>
                </c:pt>
                <c:pt idx="7">
                  <c:v>#N/A</c:v>
                </c:pt>
                <c:pt idx="8">
                  <c:v>450</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C75D-4091-ABBA-4FD65418B134}"/>
            </c:ext>
          </c:extLst>
        </c:ser>
        <c:dLbls>
          <c:showLegendKey val="0"/>
          <c:showVal val="0"/>
          <c:showCatName val="0"/>
          <c:showSerName val="0"/>
          <c:showPercent val="0"/>
          <c:showBubbleSize val="0"/>
        </c:dLbls>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1"/>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&gt; 2 Hours (Causeway)</a:t>
            </a:r>
            <a:endParaRPr lang="en-GB" sz="1100">
              <a:effectLst/>
            </a:endParaRPr>
          </a:p>
        </c:rich>
      </c:tx>
      <c:layout>
        <c:manualLayout>
          <c:xMode val="edge"/>
          <c:yMode val="edge"/>
          <c:x val="0.25957633420822396"/>
          <c:y val="5.0730283428530247E-2"/>
        </c:manualLayout>
      </c:layout>
      <c:overlay val="0"/>
      <c:spPr>
        <a:noFill/>
        <a:ln>
          <a:noFill/>
        </a:ln>
        <a:effectLst/>
      </c:spPr>
    </c:title>
    <c:autoTitleDeleted val="0"/>
    <c:plotArea>
      <c:layout>
        <c:manualLayout>
          <c:layoutTarget val="inner"/>
          <c:xMode val="edge"/>
          <c:yMode val="edge"/>
          <c:x val="8.2025371828521432E-2"/>
          <c:y val="0.15358344243003913"/>
          <c:w val="0.86584251968503945"/>
          <c:h val="0.47698080609412569"/>
        </c:manualLayout>
      </c:layout>
      <c:lineChart>
        <c:grouping val="standard"/>
        <c:varyColors val="0"/>
        <c:ser>
          <c:idx val="0"/>
          <c:order val="0"/>
          <c:tx>
            <c:strRef>
              <c:f>'NIAS Handover &gt;2Hours'!$F$98</c:f>
              <c:strCache>
                <c:ptCount val="1"/>
                <c:pt idx="0">
                  <c:v>LPL</c:v>
                </c:pt>
              </c:strCache>
            </c:strRef>
          </c:tx>
          <c:spPr>
            <a:ln w="15875" cap="rnd">
              <a:solidFill>
                <a:schemeClr val="tx1"/>
              </a:solidFill>
              <a:prstDash val="lgDash"/>
              <a:round/>
            </a:ln>
            <a:effectLst/>
          </c:spPr>
          <c:marker>
            <c:symbol val="none"/>
          </c:marker>
          <c:cat>
            <c:numRef>
              <c:f>'NIAS Handover &gt;2Hours'!$B$159:$B$176</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&gt;2Hours'!$F$159:$F$182</c:f>
              <c:numCache>
                <c:formatCode>0</c:formatCode>
                <c:ptCount val="24"/>
                <c:pt idx="0">
                  <c:v>84.476666666666659</c:v>
                </c:pt>
                <c:pt idx="1">
                  <c:v>84.476666666666659</c:v>
                </c:pt>
                <c:pt idx="2">
                  <c:v>84.476666666666659</c:v>
                </c:pt>
                <c:pt idx="3">
                  <c:v>84.476666666666659</c:v>
                </c:pt>
                <c:pt idx="4">
                  <c:v>84.476666666666659</c:v>
                </c:pt>
                <c:pt idx="5">
                  <c:v>84.476666666666659</c:v>
                </c:pt>
                <c:pt idx="6">
                  <c:v>84.476666666666659</c:v>
                </c:pt>
                <c:pt idx="7">
                  <c:v>84.476666666666659</c:v>
                </c:pt>
                <c:pt idx="8">
                  <c:v>84.476666666666659</c:v>
                </c:pt>
                <c:pt idx="9">
                  <c:v>84.476666666666659</c:v>
                </c:pt>
                <c:pt idx="10">
                  <c:v>84.476666666666659</c:v>
                </c:pt>
                <c:pt idx="11">
                  <c:v>84.476666666666659</c:v>
                </c:pt>
                <c:pt idx="12">
                  <c:v>84.476666666666659</c:v>
                </c:pt>
                <c:pt idx="13">
                  <c:v>84.476666666666659</c:v>
                </c:pt>
                <c:pt idx="14">
                  <c:v>84.476666666666659</c:v>
                </c:pt>
                <c:pt idx="15">
                  <c:v>84.476666666666659</c:v>
                </c:pt>
                <c:pt idx="16">
                  <c:v>84.476666666666659</c:v>
                </c:pt>
                <c:pt idx="17">
                  <c:v>84.476666666666659</c:v>
                </c:pt>
                <c:pt idx="18">
                  <c:v>84.476666666666659</c:v>
                </c:pt>
                <c:pt idx="19">
                  <c:v>84.476666666666659</c:v>
                </c:pt>
                <c:pt idx="20">
                  <c:v>84.476666666666659</c:v>
                </c:pt>
                <c:pt idx="21">
                  <c:v>84.476666666666659</c:v>
                </c:pt>
                <c:pt idx="22">
                  <c:v>84.476666666666659</c:v>
                </c:pt>
                <c:pt idx="23">
                  <c:v>84.476666666666659</c:v>
                </c:pt>
              </c:numCache>
            </c:numRef>
          </c:val>
          <c:smooth val="0"/>
          <c:extLst>
            <c:ext xmlns:c16="http://schemas.microsoft.com/office/drawing/2014/chart" uri="{C3380CC4-5D6E-409C-BE32-E72D297353CC}">
              <c16:uniqueId val="{00000000-3B9F-4556-A8A0-6DBA6BBFADEB}"/>
            </c:ext>
          </c:extLst>
        </c:ser>
        <c:ser>
          <c:idx val="1"/>
          <c:order val="1"/>
          <c:tx>
            <c:strRef>
              <c:f>'NIAS Handover &gt;2Hours'!$E$98</c:f>
              <c:strCache>
                <c:ptCount val="1"/>
                <c:pt idx="0">
                  <c:v>&gt; 2 Hours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&gt;2Hours'!$B$159:$B$176</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&gt;2Hours'!$E$159:$E$182</c:f>
              <c:numCache>
                <c:formatCode>0</c:formatCode>
                <c:ptCount val="24"/>
                <c:pt idx="0">
                  <c:v>98</c:v>
                </c:pt>
                <c:pt idx="1">
                  <c:v>95</c:v>
                </c:pt>
                <c:pt idx="2">
                  <c:v>104</c:v>
                </c:pt>
                <c:pt idx="3">
                  <c:v>126</c:v>
                </c:pt>
                <c:pt idx="4">
                  <c:v>108</c:v>
                </c:pt>
                <c:pt idx="5">
                  <c:v>123</c:v>
                </c:pt>
                <c:pt idx="6">
                  <c:v>128</c:v>
                </c:pt>
                <c:pt idx="7">
                  <c:v>162</c:v>
                </c:pt>
                <c:pt idx="8">
                  <c:v>184</c:v>
                </c:pt>
                <c:pt idx="9">
                  <c:v>179</c:v>
                </c:pt>
                <c:pt idx="10">
                  <c:v>147</c:v>
                </c:pt>
                <c:pt idx="11">
                  <c:v>150</c:v>
                </c:pt>
                <c:pt idx="12">
                  <c:v>145</c:v>
                </c:pt>
                <c:pt idx="13">
                  <c:v>121</c:v>
                </c:pt>
                <c:pt idx="14">
                  <c:v>87</c:v>
                </c:pt>
                <c:pt idx="15">
                  <c:v>105</c:v>
                </c:pt>
                <c:pt idx="16">
                  <c:v>100</c:v>
                </c:pt>
                <c:pt idx="17">
                  <c:v>122</c:v>
                </c:pt>
              </c:numCache>
            </c:numRef>
          </c:val>
          <c:smooth val="0"/>
          <c:extLst>
            <c:ext xmlns:c16="http://schemas.microsoft.com/office/drawing/2014/chart" uri="{C3380CC4-5D6E-409C-BE32-E72D297353CC}">
              <c16:uniqueId val="{00000001-3B9F-4556-A8A0-6DBA6BBFADEB}"/>
            </c:ext>
          </c:extLst>
        </c:ser>
        <c:ser>
          <c:idx val="3"/>
          <c:order val="2"/>
          <c:tx>
            <c:strRef>
              <c:f>'NIAS Handover &gt;2Hours'!$G$98</c:f>
              <c:strCache>
                <c:ptCount val="1"/>
                <c:pt idx="0">
                  <c:v>Target</c:v>
                </c:pt>
              </c:strCache>
            </c:strRef>
          </c:tx>
          <c:spPr>
            <a:ln w="19050" cap="rnd">
              <a:solidFill>
                <a:srgbClr val="FF0000"/>
              </a:solidFill>
              <a:prstDash val="dash"/>
              <a:round/>
            </a:ln>
            <a:effectLst/>
          </c:spPr>
          <c:marker>
            <c:symbol val="none"/>
          </c:marker>
          <c:cat>
            <c:numRef>
              <c:f>'NIAS Handover &gt;2Hours'!$B$159:$B$176</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&gt;2Hours'!$G$159:$G$182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3B9F-4556-A8A0-6DBA6BBFADEB}"/>
            </c:ext>
          </c:extLst>
        </c:ser>
        <c:ser>
          <c:idx val="4"/>
          <c:order val="3"/>
          <c:tx>
            <c:strRef>
              <c:f>'NIAS Handover &gt;2Hours'!$D$98</c:f>
              <c:strCache>
                <c:ptCount val="1"/>
                <c:pt idx="0">
                  <c:v>Mean</c:v>
                </c:pt>
              </c:strCache>
            </c:strRef>
          </c:tx>
          <c:spPr>
            <a:ln w="15875" cap="rnd">
              <a:solidFill>
                <a:schemeClr val="tx1"/>
              </a:solidFill>
              <a:round/>
            </a:ln>
            <a:effectLst/>
          </c:spPr>
          <c:marker>
            <c:symbol val="none"/>
          </c:marker>
          <c:cat>
            <c:numRef>
              <c:f>'NIAS Handover &gt;2Hours'!$B$159:$B$176</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&gt;2Hours'!$D$159:$D$182</c:f>
              <c:numCache>
                <c:formatCode>0</c:formatCode>
                <c:ptCount val="24"/>
                <c:pt idx="0">
                  <c:v>126.88888888888889</c:v>
                </c:pt>
                <c:pt idx="1">
                  <c:v>126.88888888888889</c:v>
                </c:pt>
                <c:pt idx="2">
                  <c:v>126.88888888888889</c:v>
                </c:pt>
                <c:pt idx="3">
                  <c:v>126.88888888888889</c:v>
                </c:pt>
                <c:pt idx="4">
                  <c:v>126.88888888888889</c:v>
                </c:pt>
                <c:pt idx="5">
                  <c:v>126.88888888888889</c:v>
                </c:pt>
                <c:pt idx="6">
                  <c:v>126.88888888888889</c:v>
                </c:pt>
                <c:pt idx="7">
                  <c:v>126.88888888888889</c:v>
                </c:pt>
                <c:pt idx="8">
                  <c:v>126.88888888888889</c:v>
                </c:pt>
                <c:pt idx="9">
                  <c:v>126.88888888888889</c:v>
                </c:pt>
                <c:pt idx="10">
                  <c:v>126.88888888888889</c:v>
                </c:pt>
                <c:pt idx="11">
                  <c:v>126.88888888888889</c:v>
                </c:pt>
                <c:pt idx="12">
                  <c:v>126.88888888888889</c:v>
                </c:pt>
                <c:pt idx="13">
                  <c:v>126.88888888888889</c:v>
                </c:pt>
                <c:pt idx="14">
                  <c:v>126.88888888888889</c:v>
                </c:pt>
                <c:pt idx="15">
                  <c:v>126.88888888888889</c:v>
                </c:pt>
                <c:pt idx="16">
                  <c:v>126.88888888888889</c:v>
                </c:pt>
                <c:pt idx="17">
                  <c:v>126.88888888888889</c:v>
                </c:pt>
                <c:pt idx="18">
                  <c:v>126.88888888888889</c:v>
                </c:pt>
                <c:pt idx="19">
                  <c:v>126.88888888888889</c:v>
                </c:pt>
                <c:pt idx="20">
                  <c:v>126.88888888888889</c:v>
                </c:pt>
                <c:pt idx="21">
                  <c:v>126.88888888888889</c:v>
                </c:pt>
                <c:pt idx="22">
                  <c:v>126.88888888888889</c:v>
                </c:pt>
                <c:pt idx="23">
                  <c:v>126.88888888888889</c:v>
                </c:pt>
              </c:numCache>
            </c:numRef>
          </c:val>
          <c:smooth val="0"/>
          <c:extLst>
            <c:ext xmlns:c16="http://schemas.microsoft.com/office/drawing/2014/chart" uri="{C3380CC4-5D6E-409C-BE32-E72D297353CC}">
              <c16:uniqueId val="{00000003-3B9F-4556-A8A0-6DBA6BBFADEB}"/>
            </c:ext>
          </c:extLst>
        </c:ser>
        <c:ser>
          <c:idx val="5"/>
          <c:order val="4"/>
          <c:tx>
            <c:strRef>
              <c:f>'NIAS Handover &gt;2Hours'!$C$98</c:f>
              <c:strCache>
                <c:ptCount val="1"/>
                <c:pt idx="0">
                  <c:v>UPL</c:v>
                </c:pt>
              </c:strCache>
            </c:strRef>
          </c:tx>
          <c:spPr>
            <a:ln w="15875" cap="rnd">
              <a:solidFill>
                <a:schemeClr val="tx1"/>
              </a:solidFill>
              <a:prstDash val="lgDash"/>
              <a:round/>
            </a:ln>
            <a:effectLst/>
          </c:spPr>
          <c:marker>
            <c:symbol val="none"/>
          </c:marker>
          <c:cat>
            <c:numRef>
              <c:f>'NIAS Handover &gt;2Hours'!$B$159:$B$176</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&gt;2Hours'!$C$159:$C$182</c:f>
              <c:numCache>
                <c:formatCode>0</c:formatCode>
                <c:ptCount val="24"/>
                <c:pt idx="0">
                  <c:v>169.30111111111111</c:v>
                </c:pt>
                <c:pt idx="1">
                  <c:v>169.30111111111111</c:v>
                </c:pt>
                <c:pt idx="2">
                  <c:v>169.30111111111111</c:v>
                </c:pt>
                <c:pt idx="3">
                  <c:v>169.30111111111111</c:v>
                </c:pt>
                <c:pt idx="4">
                  <c:v>169.30111111111111</c:v>
                </c:pt>
                <c:pt idx="5">
                  <c:v>169.30111111111111</c:v>
                </c:pt>
                <c:pt idx="6">
                  <c:v>169.30111111111111</c:v>
                </c:pt>
                <c:pt idx="7">
                  <c:v>169.30111111111111</c:v>
                </c:pt>
                <c:pt idx="8">
                  <c:v>169.30111111111111</c:v>
                </c:pt>
                <c:pt idx="9">
                  <c:v>169.30111111111111</c:v>
                </c:pt>
                <c:pt idx="10">
                  <c:v>169.30111111111111</c:v>
                </c:pt>
                <c:pt idx="11">
                  <c:v>169.30111111111111</c:v>
                </c:pt>
                <c:pt idx="12">
                  <c:v>169.30111111111111</c:v>
                </c:pt>
                <c:pt idx="13">
                  <c:v>169.30111111111111</c:v>
                </c:pt>
                <c:pt idx="14">
                  <c:v>169.30111111111111</c:v>
                </c:pt>
                <c:pt idx="15">
                  <c:v>169.30111111111111</c:v>
                </c:pt>
                <c:pt idx="16">
                  <c:v>169.30111111111111</c:v>
                </c:pt>
                <c:pt idx="17">
                  <c:v>169.30111111111111</c:v>
                </c:pt>
                <c:pt idx="18">
                  <c:v>169.30111111111111</c:v>
                </c:pt>
                <c:pt idx="19">
                  <c:v>169.30111111111111</c:v>
                </c:pt>
                <c:pt idx="20">
                  <c:v>169.30111111111111</c:v>
                </c:pt>
                <c:pt idx="21">
                  <c:v>169.30111111111111</c:v>
                </c:pt>
                <c:pt idx="22">
                  <c:v>169.30111111111111</c:v>
                </c:pt>
                <c:pt idx="23">
                  <c:v>169.30111111111111</c:v>
                </c:pt>
              </c:numCache>
            </c:numRef>
          </c:val>
          <c:smooth val="0"/>
          <c:extLst>
            <c:ext xmlns:c16="http://schemas.microsoft.com/office/drawing/2014/chart" uri="{C3380CC4-5D6E-409C-BE32-E72D297353CC}">
              <c16:uniqueId val="{00000004-3B9F-4556-A8A0-6DBA6BBFADEB}"/>
            </c:ext>
          </c:extLst>
        </c:ser>
        <c:ser>
          <c:idx val="2"/>
          <c:order val="5"/>
          <c:tx>
            <c:strRef>
              <c:f>'NIAS Handover &gt;2Hours'!$I$98</c:f>
              <c:strCache>
                <c:ptCount val="1"/>
                <c:pt idx="0">
                  <c:v>SCL</c:v>
                </c:pt>
              </c:strCache>
            </c:strRef>
          </c:tx>
          <c:spPr>
            <a:ln>
              <a:noFill/>
            </a:ln>
          </c:spPr>
          <c:marker>
            <c:symbol val="circle"/>
            <c:size val="7"/>
            <c:spPr>
              <a:solidFill>
                <a:srgbClr val="5B9BD5"/>
              </a:solidFill>
              <a:ln>
                <a:solidFill>
                  <a:srgbClr val="5B9BD5"/>
                </a:solidFill>
              </a:ln>
            </c:spPr>
          </c:marker>
          <c:cat>
            <c:numRef>
              <c:f>'NIAS Handover &gt;2Hours'!$B$159:$B$176</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&gt;2Hours'!$I$159:$I$182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3B9F-4556-A8A0-6DBA6BBFADEB}"/>
            </c:ext>
          </c:extLst>
        </c:ser>
        <c:ser>
          <c:idx val="6"/>
          <c:order val="6"/>
          <c:tx>
            <c:strRef>
              <c:f>'NIAS Handover &gt;2Hours'!$J$98</c:f>
              <c:strCache>
                <c:ptCount val="1"/>
                <c:pt idx="0">
                  <c:v>SCH</c:v>
                </c:pt>
              </c:strCache>
            </c:strRef>
          </c:tx>
          <c:spPr>
            <a:ln>
              <a:noFill/>
            </a:ln>
          </c:spPr>
          <c:marker>
            <c:symbol val="circle"/>
            <c:size val="7"/>
            <c:spPr>
              <a:solidFill>
                <a:srgbClr val="ED7D31"/>
              </a:solidFill>
              <a:ln>
                <a:solidFill>
                  <a:srgbClr val="ED7D31"/>
                </a:solidFill>
              </a:ln>
            </c:spPr>
          </c:marker>
          <c:cat>
            <c:numRef>
              <c:f>'NIAS Handover &gt;2Hours'!$B$159:$B$176</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'NIAS Handover &gt;2Hours'!$J$159:$J$182</c:f>
              <c:numCache>
                <c:formatCode>0</c:formatCode>
                <c:ptCount val="24"/>
                <c:pt idx="0">
                  <c:v>#N/A</c:v>
                </c:pt>
                <c:pt idx="1">
                  <c:v>#N/A</c:v>
                </c:pt>
                <c:pt idx="2">
                  <c:v>#N/A</c:v>
                </c:pt>
                <c:pt idx="3">
                  <c:v>#N/A</c:v>
                </c:pt>
                <c:pt idx="4">
                  <c:v>#N/A</c:v>
                </c:pt>
                <c:pt idx="5">
                  <c:v>#N/A</c:v>
                </c:pt>
                <c:pt idx="6">
                  <c:v>#N/A</c:v>
                </c:pt>
                <c:pt idx="7">
                  <c:v>#N/A</c:v>
                </c:pt>
                <c:pt idx="8">
                  <c:v>184</c:v>
                </c:pt>
                <c:pt idx="9">
                  <c:v>179</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3B9F-4556-A8A0-6DBA6BBFADEB}"/>
            </c:ext>
          </c:extLst>
        </c:ser>
        <c:dLbls>
          <c:showLegendKey val="0"/>
          <c:showVal val="0"/>
          <c:showCatName val="0"/>
          <c:showSerName val="0"/>
          <c:showPercent val="0"/>
          <c:showBubbleSize val="0"/>
        </c:dLbls>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1"/>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majorUnit val="4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 Handover Monthly Average (Antrim)</a:t>
            </a:r>
            <a:endParaRPr lang="en-GB" sz="1100">
              <a:effectLst/>
            </a:endParaRPr>
          </a:p>
        </c:rich>
      </c:tx>
      <c:overlay val="0"/>
      <c:spPr>
        <a:noFill/>
        <a:ln>
          <a:noFill/>
        </a:ln>
        <a:effectLst/>
      </c:spPr>
    </c:title>
    <c:autoTitleDeleted val="0"/>
    <c:plotArea>
      <c:layout>
        <c:manualLayout>
          <c:layoutTarget val="inner"/>
          <c:xMode val="edge"/>
          <c:yMode val="edge"/>
          <c:x val="7.9571723628231922E-2"/>
          <c:y val="0.12282919777051091"/>
          <c:w val="0.86829617928779979"/>
          <c:h val="0.49732415325330226"/>
        </c:manualLayout>
      </c:layout>
      <c:lineChart>
        <c:grouping val="standard"/>
        <c:varyColors val="0"/>
        <c:ser>
          <c:idx val="0"/>
          <c:order val="0"/>
          <c:tx>
            <c:strRef>
              <c:f>'Avg Ambulance Delays'!$F$6</c:f>
              <c:strCache>
                <c:ptCount val="1"/>
                <c:pt idx="0">
                  <c:v>LPL</c:v>
                </c:pt>
              </c:strCache>
            </c:strRef>
          </c:tx>
          <c:spPr>
            <a:ln w="15875" cap="rnd">
              <a:solidFill>
                <a:schemeClr val="tx1"/>
              </a:solidFill>
              <a:prstDash val="lgDash"/>
              <a:round/>
            </a:ln>
            <a:effectLst/>
          </c:spPr>
          <c:marker>
            <c:symbol val="none"/>
          </c:marker>
          <c:cat>
            <c:numRef>
              <c:f>'Avg Ambulance Delays'!$B$67:$B$84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'Avg Ambulance Delays'!$F$67:$F$90</c:f>
              <c:numCache>
                <c:formatCode>0</c:formatCode>
                <c:ptCount val="24"/>
                <c:pt idx="0">
                  <c:v>44.481176470588231</c:v>
                </c:pt>
                <c:pt idx="1">
                  <c:v>44.481176470588231</c:v>
                </c:pt>
                <c:pt idx="2">
                  <c:v>44.481176470588231</c:v>
                </c:pt>
                <c:pt idx="3">
                  <c:v>44.481176470588231</c:v>
                </c:pt>
                <c:pt idx="4">
                  <c:v>44.481176470588231</c:v>
                </c:pt>
                <c:pt idx="5">
                  <c:v>44.481176470588231</c:v>
                </c:pt>
                <c:pt idx="6">
                  <c:v>44.481176470588231</c:v>
                </c:pt>
                <c:pt idx="7">
                  <c:v>44.481176470588231</c:v>
                </c:pt>
                <c:pt idx="8">
                  <c:v>44.481176470588231</c:v>
                </c:pt>
                <c:pt idx="9">
                  <c:v>44.481176470588231</c:v>
                </c:pt>
                <c:pt idx="10">
                  <c:v>44.481176470588231</c:v>
                </c:pt>
                <c:pt idx="11">
                  <c:v>44.481176470588231</c:v>
                </c:pt>
                <c:pt idx="12">
                  <c:v>44.481176470588231</c:v>
                </c:pt>
                <c:pt idx="13">
                  <c:v>44.481176470588231</c:v>
                </c:pt>
                <c:pt idx="14">
                  <c:v>44.481176470588231</c:v>
                </c:pt>
                <c:pt idx="15">
                  <c:v>44.481176470588231</c:v>
                </c:pt>
                <c:pt idx="16">
                  <c:v>44.481176470588231</c:v>
                </c:pt>
                <c:pt idx="17">
                  <c:v>44.481176470588231</c:v>
                </c:pt>
                <c:pt idx="18">
                  <c:v>44.481176470588231</c:v>
                </c:pt>
                <c:pt idx="19">
                  <c:v>44.481176470588231</c:v>
                </c:pt>
                <c:pt idx="20">
                  <c:v>44.481176470588231</c:v>
                </c:pt>
                <c:pt idx="21">
                  <c:v>44.481176470588231</c:v>
                </c:pt>
                <c:pt idx="22">
                  <c:v>44.481176470588231</c:v>
                </c:pt>
                <c:pt idx="23">
                  <c:v>44.481176470588231</c:v>
                </c:pt>
              </c:numCache>
            </c:numRef>
          </c:val>
          <c:smooth val="0"/>
          <c:extLst>
            <c:ext xmlns:c16="http://schemas.microsoft.com/office/drawing/2014/chart" uri="{C3380CC4-5D6E-409C-BE32-E72D297353CC}">
              <c16:uniqueId val="{00000000-E9ED-4E92-B815-E91E42145AC3}"/>
            </c:ext>
          </c:extLst>
        </c:ser>
        <c:ser>
          <c:idx val="1"/>
          <c:order val="1"/>
          <c:tx>
            <c:strRef>
              <c:f>'Avg Ambulance Delays'!$E$6</c:f>
              <c:strCache>
                <c:ptCount val="1"/>
                <c:pt idx="0">
                  <c:v>Monthly Avg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'Avg Ambulance Delays'!$B$67:$B$84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'Avg Ambulance Delays'!$E$67:$E$90</c:f>
              <c:numCache>
                <c:formatCode>0</c:formatCode>
                <c:ptCount val="24"/>
                <c:pt idx="0">
                  <c:v>53</c:v>
                </c:pt>
                <c:pt idx="1">
                  <c:v>50</c:v>
                </c:pt>
                <c:pt idx="2">
                  <c:v>63</c:v>
                </c:pt>
                <c:pt idx="3">
                  <c:v>71</c:v>
                </c:pt>
                <c:pt idx="4">
                  <c:v>70</c:v>
                </c:pt>
                <c:pt idx="5">
                  <c:v>78</c:v>
                </c:pt>
                <c:pt idx="6">
                  <c:v>76</c:v>
                </c:pt>
                <c:pt idx="7">
                  <c:v>105</c:v>
                </c:pt>
                <c:pt idx="8">
                  <c:v>138</c:v>
                </c:pt>
                <c:pt idx="9">
                  <c:v>138</c:v>
                </c:pt>
                <c:pt idx="10">
                  <c:v>100</c:v>
                </c:pt>
                <c:pt idx="11">
                  <c:v>63</c:v>
                </c:pt>
                <c:pt idx="12">
                  <c:v>76</c:v>
                </c:pt>
                <c:pt idx="13">
                  <c:v>62</c:v>
                </c:pt>
                <c:pt idx="14">
                  <c:v>67</c:v>
                </c:pt>
                <c:pt idx="15">
                  <c:v>69</c:v>
                </c:pt>
                <c:pt idx="16">
                  <c:v>71</c:v>
                </c:pt>
                <c:pt idx="17">
                  <c:v>90</c:v>
                </c:pt>
              </c:numCache>
            </c:numRef>
          </c:val>
          <c:smooth val="0"/>
          <c:extLst>
            <c:ext xmlns:c16="http://schemas.microsoft.com/office/drawing/2014/chart" uri="{C3380CC4-5D6E-409C-BE32-E72D297353CC}">
              <c16:uniqueId val="{00000001-E9ED-4E92-B815-E91E42145AC3}"/>
            </c:ext>
          </c:extLst>
        </c:ser>
        <c:ser>
          <c:idx val="4"/>
          <c:order val="2"/>
          <c:tx>
            <c:strRef>
              <c:f>'Avg Ambulance Delays'!$D$6</c:f>
              <c:strCache>
                <c:ptCount val="1"/>
                <c:pt idx="0">
                  <c:v>Mean</c:v>
                </c:pt>
              </c:strCache>
            </c:strRef>
          </c:tx>
          <c:spPr>
            <a:ln w="15875" cap="rnd">
              <a:solidFill>
                <a:schemeClr val="tx1"/>
              </a:solidFill>
              <a:round/>
            </a:ln>
            <a:effectLst/>
          </c:spPr>
          <c:marker>
            <c:symbol val="none"/>
          </c:marker>
          <c:cat>
            <c:numRef>
              <c:f>'Avg Ambulance Delays'!$B$67:$B$84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'Avg Ambulance Delays'!$D$67:$D$90</c:f>
              <c:numCache>
                <c:formatCode>0</c:formatCode>
                <c:ptCount val="24"/>
                <c:pt idx="0">
                  <c:v>80</c:v>
                </c:pt>
                <c:pt idx="1">
                  <c:v>80</c:v>
                </c:pt>
                <c:pt idx="2">
                  <c:v>80</c:v>
                </c:pt>
                <c:pt idx="3">
                  <c:v>80</c:v>
                </c:pt>
                <c:pt idx="4">
                  <c:v>80</c:v>
                </c:pt>
                <c:pt idx="5">
                  <c:v>80</c:v>
                </c:pt>
                <c:pt idx="6">
                  <c:v>80</c:v>
                </c:pt>
                <c:pt idx="7">
                  <c:v>80</c:v>
                </c:pt>
                <c:pt idx="8">
                  <c:v>80</c:v>
                </c:pt>
                <c:pt idx="9">
                  <c:v>80</c:v>
                </c:pt>
                <c:pt idx="10">
                  <c:v>80</c:v>
                </c:pt>
                <c:pt idx="11">
                  <c:v>80</c:v>
                </c:pt>
                <c:pt idx="12">
                  <c:v>80</c:v>
                </c:pt>
                <c:pt idx="13">
                  <c:v>80</c:v>
                </c:pt>
                <c:pt idx="14">
                  <c:v>80</c:v>
                </c:pt>
                <c:pt idx="15">
                  <c:v>80</c:v>
                </c:pt>
                <c:pt idx="16">
                  <c:v>80</c:v>
                </c:pt>
                <c:pt idx="17">
                  <c:v>80</c:v>
                </c:pt>
                <c:pt idx="18">
                  <c:v>80</c:v>
                </c:pt>
                <c:pt idx="19">
                  <c:v>80</c:v>
                </c:pt>
                <c:pt idx="20">
                  <c:v>80</c:v>
                </c:pt>
                <c:pt idx="21">
                  <c:v>80</c:v>
                </c:pt>
                <c:pt idx="22">
                  <c:v>80</c:v>
                </c:pt>
                <c:pt idx="23">
                  <c:v>80</c:v>
                </c:pt>
              </c:numCache>
            </c:numRef>
          </c:val>
          <c:smooth val="0"/>
          <c:extLst>
            <c:ext xmlns:c16="http://schemas.microsoft.com/office/drawing/2014/chart" uri="{C3380CC4-5D6E-409C-BE32-E72D297353CC}">
              <c16:uniqueId val="{00000002-E9ED-4E92-B815-E91E42145AC3}"/>
            </c:ext>
          </c:extLst>
        </c:ser>
        <c:ser>
          <c:idx val="5"/>
          <c:order val="3"/>
          <c:tx>
            <c:strRef>
              <c:f>'Avg Ambulance Delays'!$C$6</c:f>
              <c:strCache>
                <c:ptCount val="1"/>
                <c:pt idx="0">
                  <c:v>UPL</c:v>
                </c:pt>
              </c:strCache>
            </c:strRef>
          </c:tx>
          <c:spPr>
            <a:ln w="15875" cap="rnd">
              <a:solidFill>
                <a:schemeClr val="tx1"/>
              </a:solidFill>
              <a:prstDash val="lgDash"/>
              <a:round/>
            </a:ln>
            <a:effectLst/>
          </c:spPr>
          <c:marker>
            <c:symbol val="none"/>
          </c:marker>
          <c:cat>
            <c:numRef>
              <c:f>'Avg Ambulance Delays'!$B$67:$B$84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'Avg Ambulance Delays'!$C$67:$C$90</c:f>
              <c:numCache>
                <c:formatCode>0</c:formatCode>
                <c:ptCount val="24"/>
                <c:pt idx="0">
                  <c:v>115.51882352941178</c:v>
                </c:pt>
                <c:pt idx="1">
                  <c:v>115.51882352941178</c:v>
                </c:pt>
                <c:pt idx="2">
                  <c:v>115.51882352941178</c:v>
                </c:pt>
                <c:pt idx="3">
                  <c:v>115.51882352941178</c:v>
                </c:pt>
                <c:pt idx="4">
                  <c:v>115.51882352941178</c:v>
                </c:pt>
                <c:pt idx="5">
                  <c:v>115.51882352941178</c:v>
                </c:pt>
                <c:pt idx="6">
                  <c:v>115.51882352941178</c:v>
                </c:pt>
                <c:pt idx="7">
                  <c:v>115.51882352941178</c:v>
                </c:pt>
                <c:pt idx="8">
                  <c:v>115.51882352941178</c:v>
                </c:pt>
                <c:pt idx="9">
                  <c:v>115.51882352941178</c:v>
                </c:pt>
                <c:pt idx="10">
                  <c:v>115.51882352941178</c:v>
                </c:pt>
                <c:pt idx="11">
                  <c:v>115.51882352941178</c:v>
                </c:pt>
                <c:pt idx="12">
                  <c:v>115.51882352941178</c:v>
                </c:pt>
                <c:pt idx="13">
                  <c:v>115.51882352941178</c:v>
                </c:pt>
                <c:pt idx="14">
                  <c:v>115.51882352941178</c:v>
                </c:pt>
                <c:pt idx="15">
                  <c:v>115.51882352941178</c:v>
                </c:pt>
                <c:pt idx="16">
                  <c:v>115.51882352941178</c:v>
                </c:pt>
                <c:pt idx="17">
                  <c:v>115.51882352941178</c:v>
                </c:pt>
                <c:pt idx="18">
                  <c:v>115.51882352941178</c:v>
                </c:pt>
                <c:pt idx="19">
                  <c:v>115.51882352941178</c:v>
                </c:pt>
                <c:pt idx="20">
                  <c:v>115.51882352941178</c:v>
                </c:pt>
                <c:pt idx="21">
                  <c:v>115.51882352941178</c:v>
                </c:pt>
                <c:pt idx="22">
                  <c:v>115.51882352941178</c:v>
                </c:pt>
                <c:pt idx="23">
                  <c:v>115.51882352941178</c:v>
                </c:pt>
              </c:numCache>
            </c:numRef>
          </c:val>
          <c:smooth val="0"/>
          <c:extLst>
            <c:ext xmlns:c16="http://schemas.microsoft.com/office/drawing/2014/chart" uri="{C3380CC4-5D6E-409C-BE32-E72D297353CC}">
              <c16:uniqueId val="{00000003-E9ED-4E92-B815-E91E42145AC3}"/>
            </c:ext>
          </c:extLst>
        </c:ser>
        <c:ser>
          <c:idx val="2"/>
          <c:order val="4"/>
          <c:tx>
            <c:strRef>
              <c:f>'Avg Ambulance Delays'!$I$6</c:f>
              <c:strCache>
                <c:ptCount val="1"/>
                <c:pt idx="0">
                  <c:v>SCL</c:v>
                </c:pt>
              </c:strCache>
            </c:strRef>
          </c:tx>
          <c:spPr>
            <a:ln>
              <a:noFill/>
            </a:ln>
          </c:spPr>
          <c:marker>
            <c:symbol val="circle"/>
            <c:size val="7"/>
            <c:spPr>
              <a:solidFill>
                <a:srgbClr val="5B9BD5"/>
              </a:solidFill>
              <a:ln>
                <a:solidFill>
                  <a:srgbClr val="5B9BD5"/>
                </a:solidFill>
              </a:ln>
            </c:spPr>
          </c:marker>
          <c:cat>
            <c:numRef>
              <c:f>'Avg Ambulance Delays'!$B$67:$B$84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'Avg Ambulance Delays'!$I$67:$I$90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E9ED-4E92-B815-E91E42145AC3}"/>
            </c:ext>
          </c:extLst>
        </c:ser>
        <c:ser>
          <c:idx val="6"/>
          <c:order val="5"/>
          <c:tx>
            <c:strRef>
              <c:f>'Avg Ambulance Delays'!$J$6</c:f>
              <c:strCache>
                <c:ptCount val="1"/>
                <c:pt idx="0">
                  <c:v>SCH</c:v>
                </c:pt>
              </c:strCache>
            </c:strRef>
          </c:tx>
          <c:spPr>
            <a:ln>
              <a:noFill/>
            </a:ln>
          </c:spPr>
          <c:marker>
            <c:symbol val="circle"/>
            <c:size val="7"/>
            <c:spPr>
              <a:solidFill>
                <a:srgbClr val="ED7D31"/>
              </a:solidFill>
              <a:ln>
                <a:solidFill>
                  <a:srgbClr val="ED7D31"/>
                </a:solidFill>
              </a:ln>
            </c:spPr>
          </c:marker>
          <c:cat>
            <c:numRef>
              <c:f>'Avg Ambulance Delays'!$B$67:$B$84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'Avg Ambulance Delays'!$J$67:$J$90</c:f>
              <c:numCache>
                <c:formatCode>0</c:formatCode>
                <c:ptCount val="24"/>
                <c:pt idx="0">
                  <c:v>#N/A</c:v>
                </c:pt>
                <c:pt idx="1">
                  <c:v>#N/A</c:v>
                </c:pt>
                <c:pt idx="2">
                  <c:v>#N/A</c:v>
                </c:pt>
                <c:pt idx="3">
                  <c:v>#N/A</c:v>
                </c:pt>
                <c:pt idx="4">
                  <c:v>#N/A</c:v>
                </c:pt>
                <c:pt idx="5">
                  <c:v>#N/A</c:v>
                </c:pt>
                <c:pt idx="6">
                  <c:v>#N/A</c:v>
                </c:pt>
                <c:pt idx="7">
                  <c:v>#N/A</c:v>
                </c:pt>
                <c:pt idx="8">
                  <c:v>138</c:v>
                </c:pt>
                <c:pt idx="9">
                  <c:v>138</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E9ED-4E92-B815-E91E42145AC3}"/>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1"/>
        <c:majorTimeUnit val="months"/>
      </c:dateAx>
      <c:valAx>
        <c:axId val="186795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majorUnit val="40"/>
      </c:valAx>
      <c:spPr>
        <a:noFill/>
        <a:ln>
          <a:noFill/>
        </a:ln>
        <a:effectLst/>
      </c:spPr>
    </c:plotArea>
    <c:legend>
      <c:legendPos val="b"/>
      <c:layout>
        <c:manualLayout>
          <c:xMode val="edge"/>
          <c:yMode val="edge"/>
          <c:x val="7.338845144356955E-2"/>
          <c:y val="0.82221570745033623"/>
          <c:w val="0.89211198600174979"/>
          <c:h val="0.10286288383137125"/>
        </c:manualLayout>
      </c:layout>
      <c:overlay val="0"/>
      <c:txPr>
        <a:bodyPr rot="0" vert="horz"/>
        <a:lstStyle/>
        <a:p>
          <a:pPr>
            <a:defRPr sz="900"/>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 Handover Monthly Average (Causeway)</a:t>
            </a:r>
            <a:endParaRPr lang="en-GB" sz="1100">
              <a:effectLst/>
            </a:endParaRPr>
          </a:p>
        </c:rich>
      </c:tx>
      <c:overlay val="0"/>
      <c:spPr>
        <a:noFill/>
        <a:ln>
          <a:noFill/>
        </a:ln>
        <a:effectLst/>
      </c:spPr>
    </c:title>
    <c:autoTitleDeleted val="0"/>
    <c:plotArea>
      <c:layout>
        <c:manualLayout>
          <c:layoutTarget val="inner"/>
          <c:xMode val="edge"/>
          <c:yMode val="edge"/>
          <c:x val="7.9571723628231922E-2"/>
          <c:y val="0.12282919777051091"/>
          <c:w val="0.86829617928779979"/>
          <c:h val="0.49732415325330226"/>
        </c:manualLayout>
      </c:layout>
      <c:lineChart>
        <c:grouping val="standard"/>
        <c:varyColors val="0"/>
        <c:ser>
          <c:idx val="0"/>
          <c:order val="0"/>
          <c:tx>
            <c:strRef>
              <c:f>'Avg Ambulance Delays'!$F$97</c:f>
              <c:strCache>
                <c:ptCount val="1"/>
                <c:pt idx="0">
                  <c:v>LPL</c:v>
                </c:pt>
              </c:strCache>
            </c:strRef>
          </c:tx>
          <c:spPr>
            <a:ln w="15875" cap="rnd">
              <a:solidFill>
                <a:schemeClr val="tx1"/>
              </a:solidFill>
              <a:prstDash val="lgDash"/>
              <a:round/>
            </a:ln>
            <a:effectLst/>
          </c:spPr>
          <c:marker>
            <c:symbol val="none"/>
          </c:marker>
          <c:cat>
            <c:numRef>
              <c:f>'Avg Ambulance Delays'!$B$158:$B$175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'Avg Ambulance Delays'!$F$158:$F$181</c:f>
              <c:numCache>
                <c:formatCode>0</c:formatCode>
                <c:ptCount val="24"/>
                <c:pt idx="0">
                  <c:v>64.452026143790846</c:v>
                </c:pt>
                <c:pt idx="1">
                  <c:v>64.452026143790846</c:v>
                </c:pt>
                <c:pt idx="2">
                  <c:v>64.452026143790846</c:v>
                </c:pt>
                <c:pt idx="3">
                  <c:v>64.452026143790846</c:v>
                </c:pt>
                <c:pt idx="4">
                  <c:v>64.452026143790846</c:v>
                </c:pt>
                <c:pt idx="5">
                  <c:v>64.452026143790846</c:v>
                </c:pt>
                <c:pt idx="6">
                  <c:v>64.452026143790846</c:v>
                </c:pt>
                <c:pt idx="7">
                  <c:v>64.452026143790846</c:v>
                </c:pt>
                <c:pt idx="8">
                  <c:v>64.452026143790846</c:v>
                </c:pt>
                <c:pt idx="9">
                  <c:v>64.452026143790846</c:v>
                </c:pt>
                <c:pt idx="10">
                  <c:v>64.452026143790846</c:v>
                </c:pt>
                <c:pt idx="11">
                  <c:v>64.452026143790846</c:v>
                </c:pt>
                <c:pt idx="12">
                  <c:v>64.452026143790846</c:v>
                </c:pt>
                <c:pt idx="13">
                  <c:v>64.452026143790846</c:v>
                </c:pt>
                <c:pt idx="14">
                  <c:v>64.452026143790846</c:v>
                </c:pt>
                <c:pt idx="15">
                  <c:v>64.452026143790846</c:v>
                </c:pt>
                <c:pt idx="16">
                  <c:v>64.452026143790846</c:v>
                </c:pt>
                <c:pt idx="17">
                  <c:v>64.452026143790846</c:v>
                </c:pt>
                <c:pt idx="18">
                  <c:v>64.452026143790846</c:v>
                </c:pt>
                <c:pt idx="19">
                  <c:v>64.452026143790846</c:v>
                </c:pt>
                <c:pt idx="20">
                  <c:v>64.452026143790846</c:v>
                </c:pt>
                <c:pt idx="21">
                  <c:v>64.452026143790846</c:v>
                </c:pt>
                <c:pt idx="22">
                  <c:v>64.452026143790846</c:v>
                </c:pt>
                <c:pt idx="23">
                  <c:v>64.452026143790846</c:v>
                </c:pt>
              </c:numCache>
            </c:numRef>
          </c:val>
          <c:smooth val="0"/>
          <c:extLst>
            <c:ext xmlns:c16="http://schemas.microsoft.com/office/drawing/2014/chart" uri="{C3380CC4-5D6E-409C-BE32-E72D297353CC}">
              <c16:uniqueId val="{00000000-703C-4833-A603-50C6E4AA8292}"/>
            </c:ext>
          </c:extLst>
        </c:ser>
        <c:ser>
          <c:idx val="1"/>
          <c:order val="1"/>
          <c:tx>
            <c:strRef>
              <c:f>'Avg Ambulance Delays'!$E$97</c:f>
              <c:strCache>
                <c:ptCount val="1"/>
                <c:pt idx="0">
                  <c:v>Monthly Avg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'Avg Ambulance Delays'!$B$158:$B$175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'Avg Ambulance Delays'!$E$158:$E$181</c:f>
              <c:numCache>
                <c:formatCode>0</c:formatCode>
                <c:ptCount val="24"/>
                <c:pt idx="0">
                  <c:v>75</c:v>
                </c:pt>
                <c:pt idx="1">
                  <c:v>71</c:v>
                </c:pt>
                <c:pt idx="2">
                  <c:v>76</c:v>
                </c:pt>
                <c:pt idx="3">
                  <c:v>83</c:v>
                </c:pt>
                <c:pt idx="4">
                  <c:v>91</c:v>
                </c:pt>
                <c:pt idx="5">
                  <c:v>86</c:v>
                </c:pt>
                <c:pt idx="6">
                  <c:v>90</c:v>
                </c:pt>
                <c:pt idx="7">
                  <c:v>113</c:v>
                </c:pt>
                <c:pt idx="8">
                  <c:v>133</c:v>
                </c:pt>
                <c:pt idx="9">
                  <c:v>140</c:v>
                </c:pt>
                <c:pt idx="10">
                  <c:v>116</c:v>
                </c:pt>
                <c:pt idx="11">
                  <c:v>111</c:v>
                </c:pt>
                <c:pt idx="12">
                  <c:v>118</c:v>
                </c:pt>
                <c:pt idx="13">
                  <c:v>82</c:v>
                </c:pt>
                <c:pt idx="14">
                  <c:v>68</c:v>
                </c:pt>
                <c:pt idx="15">
                  <c:v>72</c:v>
                </c:pt>
                <c:pt idx="16">
                  <c:v>74</c:v>
                </c:pt>
                <c:pt idx="17">
                  <c:v>85</c:v>
                </c:pt>
              </c:numCache>
            </c:numRef>
          </c:val>
          <c:smooth val="0"/>
          <c:extLst>
            <c:ext xmlns:c16="http://schemas.microsoft.com/office/drawing/2014/chart" uri="{C3380CC4-5D6E-409C-BE32-E72D297353CC}">
              <c16:uniqueId val="{00000001-703C-4833-A603-50C6E4AA8292}"/>
            </c:ext>
          </c:extLst>
        </c:ser>
        <c:ser>
          <c:idx val="4"/>
          <c:order val="2"/>
          <c:tx>
            <c:strRef>
              <c:f>'Avg Ambulance Delays'!$D$97</c:f>
              <c:strCache>
                <c:ptCount val="1"/>
                <c:pt idx="0">
                  <c:v>Mean</c:v>
                </c:pt>
              </c:strCache>
            </c:strRef>
          </c:tx>
          <c:spPr>
            <a:ln w="15875" cap="rnd">
              <a:solidFill>
                <a:schemeClr val="tx1"/>
              </a:solidFill>
              <a:round/>
            </a:ln>
            <a:effectLst/>
          </c:spPr>
          <c:marker>
            <c:symbol val="none"/>
          </c:marker>
          <c:cat>
            <c:numRef>
              <c:f>'Avg Ambulance Delays'!$B$158:$B$175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'Avg Ambulance Delays'!$D$158:$D$181</c:f>
              <c:numCache>
                <c:formatCode>0</c:formatCode>
                <c:ptCount val="24"/>
                <c:pt idx="0">
                  <c:v>93.555555555555557</c:v>
                </c:pt>
                <c:pt idx="1">
                  <c:v>93.555555555555557</c:v>
                </c:pt>
                <c:pt idx="2">
                  <c:v>93.555555555555557</c:v>
                </c:pt>
                <c:pt idx="3">
                  <c:v>93.555555555555557</c:v>
                </c:pt>
                <c:pt idx="4">
                  <c:v>93.555555555555557</c:v>
                </c:pt>
                <c:pt idx="5">
                  <c:v>93.555555555555557</c:v>
                </c:pt>
                <c:pt idx="6">
                  <c:v>93.555555555555557</c:v>
                </c:pt>
                <c:pt idx="7">
                  <c:v>93.555555555555557</c:v>
                </c:pt>
                <c:pt idx="8">
                  <c:v>93.555555555555557</c:v>
                </c:pt>
                <c:pt idx="9">
                  <c:v>93.555555555555557</c:v>
                </c:pt>
                <c:pt idx="10">
                  <c:v>93.555555555555557</c:v>
                </c:pt>
                <c:pt idx="11">
                  <c:v>93.555555555555557</c:v>
                </c:pt>
                <c:pt idx="12">
                  <c:v>93.555555555555557</c:v>
                </c:pt>
                <c:pt idx="13">
                  <c:v>93.555555555555557</c:v>
                </c:pt>
                <c:pt idx="14">
                  <c:v>93.555555555555557</c:v>
                </c:pt>
                <c:pt idx="15">
                  <c:v>93.555555555555557</c:v>
                </c:pt>
                <c:pt idx="16">
                  <c:v>93.555555555555557</c:v>
                </c:pt>
                <c:pt idx="17">
                  <c:v>93.555555555555557</c:v>
                </c:pt>
                <c:pt idx="18">
                  <c:v>93.555555555555557</c:v>
                </c:pt>
                <c:pt idx="19">
                  <c:v>93.555555555555557</c:v>
                </c:pt>
                <c:pt idx="20">
                  <c:v>93.555555555555557</c:v>
                </c:pt>
                <c:pt idx="21">
                  <c:v>93.555555555555557</c:v>
                </c:pt>
                <c:pt idx="22">
                  <c:v>93.555555555555557</c:v>
                </c:pt>
                <c:pt idx="23">
                  <c:v>93.555555555555557</c:v>
                </c:pt>
              </c:numCache>
            </c:numRef>
          </c:val>
          <c:smooth val="0"/>
          <c:extLst>
            <c:ext xmlns:c16="http://schemas.microsoft.com/office/drawing/2014/chart" uri="{C3380CC4-5D6E-409C-BE32-E72D297353CC}">
              <c16:uniqueId val="{00000002-703C-4833-A603-50C6E4AA8292}"/>
            </c:ext>
          </c:extLst>
        </c:ser>
        <c:ser>
          <c:idx val="5"/>
          <c:order val="3"/>
          <c:tx>
            <c:strRef>
              <c:f>'Avg Ambulance Delays'!$C$97</c:f>
              <c:strCache>
                <c:ptCount val="1"/>
                <c:pt idx="0">
                  <c:v>UPL</c:v>
                </c:pt>
              </c:strCache>
            </c:strRef>
          </c:tx>
          <c:spPr>
            <a:ln w="15875" cap="rnd">
              <a:solidFill>
                <a:schemeClr val="tx1"/>
              </a:solidFill>
              <a:prstDash val="lgDash"/>
              <a:round/>
            </a:ln>
            <a:effectLst/>
          </c:spPr>
          <c:marker>
            <c:symbol val="none"/>
          </c:marker>
          <c:cat>
            <c:numRef>
              <c:f>'Avg Ambulance Delays'!$B$158:$B$175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'Avg Ambulance Delays'!$C$158:$C$181</c:f>
              <c:numCache>
                <c:formatCode>0</c:formatCode>
                <c:ptCount val="24"/>
                <c:pt idx="0">
                  <c:v>122.65908496732027</c:v>
                </c:pt>
                <c:pt idx="1">
                  <c:v>122.65908496732027</c:v>
                </c:pt>
                <c:pt idx="2">
                  <c:v>122.65908496732027</c:v>
                </c:pt>
                <c:pt idx="3">
                  <c:v>122.65908496732027</c:v>
                </c:pt>
                <c:pt idx="4">
                  <c:v>122.65908496732027</c:v>
                </c:pt>
                <c:pt idx="5">
                  <c:v>122.65908496732027</c:v>
                </c:pt>
                <c:pt idx="6">
                  <c:v>122.65908496732027</c:v>
                </c:pt>
                <c:pt idx="7">
                  <c:v>122.65908496732027</c:v>
                </c:pt>
                <c:pt idx="8">
                  <c:v>122.65908496732027</c:v>
                </c:pt>
                <c:pt idx="9">
                  <c:v>122.65908496732027</c:v>
                </c:pt>
                <c:pt idx="10">
                  <c:v>122.65908496732027</c:v>
                </c:pt>
                <c:pt idx="11">
                  <c:v>122.65908496732027</c:v>
                </c:pt>
                <c:pt idx="12">
                  <c:v>122.65908496732027</c:v>
                </c:pt>
                <c:pt idx="13">
                  <c:v>122.65908496732027</c:v>
                </c:pt>
                <c:pt idx="14">
                  <c:v>122.65908496732027</c:v>
                </c:pt>
                <c:pt idx="15">
                  <c:v>122.65908496732027</c:v>
                </c:pt>
                <c:pt idx="16">
                  <c:v>122.65908496732027</c:v>
                </c:pt>
                <c:pt idx="17">
                  <c:v>122.65908496732027</c:v>
                </c:pt>
                <c:pt idx="18">
                  <c:v>122.65908496732027</c:v>
                </c:pt>
                <c:pt idx="19">
                  <c:v>122.65908496732027</c:v>
                </c:pt>
                <c:pt idx="20">
                  <c:v>122.65908496732027</c:v>
                </c:pt>
                <c:pt idx="21">
                  <c:v>122.65908496732027</c:v>
                </c:pt>
                <c:pt idx="22">
                  <c:v>122.65908496732027</c:v>
                </c:pt>
                <c:pt idx="23">
                  <c:v>122.65908496732027</c:v>
                </c:pt>
              </c:numCache>
            </c:numRef>
          </c:val>
          <c:smooth val="0"/>
          <c:extLst>
            <c:ext xmlns:c16="http://schemas.microsoft.com/office/drawing/2014/chart" uri="{C3380CC4-5D6E-409C-BE32-E72D297353CC}">
              <c16:uniqueId val="{00000003-703C-4833-A603-50C6E4AA8292}"/>
            </c:ext>
          </c:extLst>
        </c:ser>
        <c:ser>
          <c:idx val="2"/>
          <c:order val="4"/>
          <c:tx>
            <c:strRef>
              <c:f>'Avg Ambulance Delays'!$I$97</c:f>
              <c:strCache>
                <c:ptCount val="1"/>
                <c:pt idx="0">
                  <c:v>SCL</c:v>
                </c:pt>
              </c:strCache>
            </c:strRef>
          </c:tx>
          <c:spPr>
            <a:ln>
              <a:noFill/>
            </a:ln>
          </c:spPr>
          <c:marker>
            <c:symbol val="circle"/>
            <c:size val="7"/>
            <c:spPr>
              <a:solidFill>
                <a:srgbClr val="5B9BD5"/>
              </a:solidFill>
              <a:ln>
                <a:solidFill>
                  <a:srgbClr val="5B9BD5"/>
                </a:solidFill>
              </a:ln>
            </c:spPr>
          </c:marker>
          <c:cat>
            <c:numRef>
              <c:f>'Avg Ambulance Delays'!$B$158:$B$175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'Avg Ambulance Delays'!$I$158:$I$181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703C-4833-A603-50C6E4AA8292}"/>
            </c:ext>
          </c:extLst>
        </c:ser>
        <c:ser>
          <c:idx val="6"/>
          <c:order val="5"/>
          <c:tx>
            <c:strRef>
              <c:f>'Avg Ambulance Delays'!$J$97</c:f>
              <c:strCache>
                <c:ptCount val="1"/>
                <c:pt idx="0">
                  <c:v>SCH</c:v>
                </c:pt>
              </c:strCache>
            </c:strRef>
          </c:tx>
          <c:spPr>
            <a:ln>
              <a:noFill/>
            </a:ln>
          </c:spPr>
          <c:marker>
            <c:symbol val="circle"/>
            <c:size val="7"/>
            <c:spPr>
              <a:solidFill>
                <a:srgbClr val="ED7D31"/>
              </a:solidFill>
              <a:ln>
                <a:solidFill>
                  <a:srgbClr val="ED7D31"/>
                </a:solidFill>
              </a:ln>
            </c:spPr>
          </c:marker>
          <c:cat>
            <c:numRef>
              <c:f>'Avg Ambulance Delays'!$B$158:$B$175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'Avg Ambulance Delays'!$J$158:$J$181</c:f>
              <c:numCache>
                <c:formatCode>0</c:formatCode>
                <c:ptCount val="24"/>
                <c:pt idx="0">
                  <c:v>#N/A</c:v>
                </c:pt>
                <c:pt idx="1">
                  <c:v>#N/A</c:v>
                </c:pt>
                <c:pt idx="2">
                  <c:v>#N/A</c:v>
                </c:pt>
                <c:pt idx="3">
                  <c:v>#N/A</c:v>
                </c:pt>
                <c:pt idx="4">
                  <c:v>#N/A</c:v>
                </c:pt>
                <c:pt idx="5">
                  <c:v>#N/A</c:v>
                </c:pt>
                <c:pt idx="6">
                  <c:v>#N/A</c:v>
                </c:pt>
                <c:pt idx="7">
                  <c:v>#N/A</c:v>
                </c:pt>
                <c:pt idx="8">
                  <c:v>133</c:v>
                </c:pt>
                <c:pt idx="9">
                  <c:v>140</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703C-4833-A603-50C6E4AA8292}"/>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1"/>
        <c:majorTimeUnit val="months"/>
      </c:dateAx>
      <c:valAx>
        <c:axId val="186795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majorUnit val="40"/>
      </c:valAx>
      <c:spPr>
        <a:noFill/>
        <a:ln>
          <a:noFill/>
        </a:ln>
        <a:effectLst/>
      </c:spPr>
    </c:plotArea>
    <c:legend>
      <c:legendPos val="b"/>
      <c:layout>
        <c:manualLayout>
          <c:xMode val="edge"/>
          <c:yMode val="edge"/>
          <c:x val="7.338845144356955E-2"/>
          <c:y val="0.82221570745033623"/>
          <c:w val="0.89211198600174979"/>
          <c:h val="0.10286288383137125"/>
        </c:manualLayout>
      </c:layout>
      <c:overlay val="0"/>
      <c:txPr>
        <a:bodyPr rot="0" vert="horz"/>
        <a:lstStyle/>
        <a:p>
          <a:pPr>
            <a:defRPr sz="900"/>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a:t>ED </a:t>
            </a:r>
            <a:r>
              <a:rPr lang="en-GB" sz="1100" baseline="0"/>
              <a:t>attendances (Antrim)</a:t>
            </a:r>
          </a:p>
        </c:rich>
      </c:tx>
      <c:overlay val="0"/>
      <c:spPr>
        <a:noFill/>
        <a:ln>
          <a:noFill/>
        </a:ln>
        <a:effectLst/>
      </c:spPr>
    </c:title>
    <c:autoTitleDeleted val="0"/>
    <c:plotArea>
      <c:layout/>
      <c:lineChart>
        <c:grouping val="standard"/>
        <c:varyColors val="0"/>
        <c:ser>
          <c:idx val="1"/>
          <c:order val="0"/>
          <c:tx>
            <c:strRef>
              <c:f>'ED attendances'!$C$6</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attendances'!$C$7:$C$18</c:f>
              <c:numCache>
                <c:formatCode>#,##0</c:formatCode>
                <c:ptCount val="12"/>
                <c:pt idx="0">
                  <c:v>8314</c:v>
                </c:pt>
                <c:pt idx="1">
                  <c:v>8516</c:v>
                </c:pt>
                <c:pt idx="2">
                  <c:v>8215</c:v>
                </c:pt>
                <c:pt idx="3">
                  <c:v>7966</c:v>
                </c:pt>
                <c:pt idx="4">
                  <c:v>7865</c:v>
                </c:pt>
                <c:pt idx="5">
                  <c:v>8202</c:v>
                </c:pt>
                <c:pt idx="6">
                  <c:v>8565</c:v>
                </c:pt>
                <c:pt idx="7">
                  <c:v>7717</c:v>
                </c:pt>
                <c:pt idx="8">
                  <c:v>8075</c:v>
                </c:pt>
                <c:pt idx="9">
                  <c:v>7175</c:v>
                </c:pt>
                <c:pt idx="10">
                  <c:v>7017</c:v>
                </c:pt>
                <c:pt idx="11">
                  <c:v>8349</c:v>
                </c:pt>
              </c:numCache>
            </c:numRef>
          </c:val>
          <c:smooth val="0"/>
          <c:extLst>
            <c:ext xmlns:c16="http://schemas.microsoft.com/office/drawing/2014/chart" uri="{C3380CC4-5D6E-409C-BE32-E72D297353CC}">
              <c16:uniqueId val="{00000000-E340-4F0A-8FB6-9DBF1092770D}"/>
            </c:ext>
          </c:extLst>
        </c:ser>
        <c:ser>
          <c:idx val="2"/>
          <c:order val="1"/>
          <c:tx>
            <c:strRef>
              <c:f>'ED attendances'!$D$6</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attendances'!$D$7:$D$18</c:f>
              <c:numCache>
                <c:formatCode>#,##0</c:formatCode>
                <c:ptCount val="12"/>
                <c:pt idx="0">
                  <c:v>8109</c:v>
                </c:pt>
                <c:pt idx="1">
                  <c:v>8307</c:v>
                </c:pt>
                <c:pt idx="2">
                  <c:v>7998</c:v>
                </c:pt>
                <c:pt idx="3">
                  <c:v>7748</c:v>
                </c:pt>
                <c:pt idx="4">
                  <c:v>7908</c:v>
                </c:pt>
                <c:pt idx="5">
                  <c:v>7872</c:v>
                </c:pt>
              </c:numCache>
            </c:numRef>
          </c:val>
          <c:smooth val="0"/>
          <c:extLst>
            <c:ext xmlns:c16="http://schemas.microsoft.com/office/drawing/2014/chart" uri="{C3380CC4-5D6E-409C-BE32-E72D297353CC}">
              <c16:uniqueId val="{00000001-E340-4F0A-8FB6-9DBF1092770D}"/>
            </c:ext>
          </c:extLst>
        </c:ser>
        <c:dLbls>
          <c:showLegendKey val="0"/>
          <c:showVal val="0"/>
          <c:showCatName val="0"/>
          <c:showSerName val="0"/>
          <c:showPercent val="0"/>
          <c:showBubbleSize val="0"/>
        </c:dLbls>
        <c:marker val="1"/>
        <c:smooth val="0"/>
        <c:axId val="175572480"/>
        <c:axId val="175574016"/>
      </c:lineChart>
      <c:catAx>
        <c:axId val="175572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74016"/>
        <c:crosses val="autoZero"/>
        <c:auto val="1"/>
        <c:lblAlgn val="ctr"/>
        <c:lblOffset val="100"/>
        <c:noMultiLvlLbl val="0"/>
      </c:catAx>
      <c:valAx>
        <c:axId val="1755740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72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a:t>ED </a:t>
            </a:r>
            <a:r>
              <a:rPr lang="en-GB" sz="1100" baseline="0"/>
              <a:t>attendances (Causeway)</a:t>
            </a:r>
            <a:endParaRPr lang="en-GB" sz="1100"/>
          </a:p>
        </c:rich>
      </c:tx>
      <c:overlay val="0"/>
      <c:spPr>
        <a:noFill/>
        <a:ln>
          <a:noFill/>
        </a:ln>
        <a:effectLst/>
      </c:spPr>
    </c:title>
    <c:autoTitleDeleted val="0"/>
    <c:plotArea>
      <c:layout/>
      <c:lineChart>
        <c:grouping val="standard"/>
        <c:varyColors val="0"/>
        <c:ser>
          <c:idx val="1"/>
          <c:order val="0"/>
          <c:tx>
            <c:strRef>
              <c:f>'ED attendances'!$C$22</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attendances'!$C$23:$C$34</c:f>
              <c:numCache>
                <c:formatCode>#,##0</c:formatCode>
                <c:ptCount val="12"/>
                <c:pt idx="0">
                  <c:v>4192</c:v>
                </c:pt>
                <c:pt idx="1">
                  <c:v>4427</c:v>
                </c:pt>
                <c:pt idx="2">
                  <c:v>3993</c:v>
                </c:pt>
                <c:pt idx="3">
                  <c:v>4246</c:v>
                </c:pt>
                <c:pt idx="4">
                  <c:v>4088</c:v>
                </c:pt>
                <c:pt idx="5">
                  <c:v>4115</c:v>
                </c:pt>
                <c:pt idx="6">
                  <c:v>4045</c:v>
                </c:pt>
                <c:pt idx="7">
                  <c:v>3755</c:v>
                </c:pt>
                <c:pt idx="8">
                  <c:v>3889</c:v>
                </c:pt>
                <c:pt idx="9">
                  <c:v>3502</c:v>
                </c:pt>
                <c:pt idx="10">
                  <c:v>3613</c:v>
                </c:pt>
                <c:pt idx="11">
                  <c:v>4277</c:v>
                </c:pt>
              </c:numCache>
            </c:numRef>
          </c:val>
          <c:smooth val="0"/>
          <c:extLst>
            <c:ext xmlns:c16="http://schemas.microsoft.com/office/drawing/2014/chart" uri="{C3380CC4-5D6E-409C-BE32-E72D297353CC}">
              <c16:uniqueId val="{00000000-C47F-47DA-A641-9149FF8305AE}"/>
            </c:ext>
          </c:extLst>
        </c:ser>
        <c:ser>
          <c:idx val="2"/>
          <c:order val="1"/>
          <c:tx>
            <c:strRef>
              <c:f>'ED attendances'!$D$22</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attendances'!$D$23:$D$34</c:f>
              <c:numCache>
                <c:formatCode>#,##0</c:formatCode>
                <c:ptCount val="12"/>
                <c:pt idx="0">
                  <c:v>4373</c:v>
                </c:pt>
                <c:pt idx="1">
                  <c:v>4509</c:v>
                </c:pt>
                <c:pt idx="2">
                  <c:v>4239</c:v>
                </c:pt>
                <c:pt idx="3">
                  <c:v>4415</c:v>
                </c:pt>
                <c:pt idx="4">
                  <c:v>4500</c:v>
                </c:pt>
                <c:pt idx="5">
                  <c:v>4273</c:v>
                </c:pt>
              </c:numCache>
            </c:numRef>
          </c:val>
          <c:smooth val="0"/>
          <c:extLst>
            <c:ext xmlns:c16="http://schemas.microsoft.com/office/drawing/2014/chart" uri="{C3380CC4-5D6E-409C-BE32-E72D297353CC}">
              <c16:uniqueId val="{00000001-C47F-47DA-A641-9149FF8305AE}"/>
            </c:ext>
          </c:extLst>
        </c:ser>
        <c:dLbls>
          <c:showLegendKey val="0"/>
          <c:showVal val="0"/>
          <c:showCatName val="0"/>
          <c:showSerName val="0"/>
          <c:showPercent val="0"/>
          <c:showBubbleSize val="0"/>
        </c:dLbls>
        <c:marker val="1"/>
        <c:smooth val="0"/>
        <c:axId val="175625728"/>
        <c:axId val="175627648"/>
      </c:lineChart>
      <c:catAx>
        <c:axId val="175625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627648"/>
        <c:crosses val="autoZero"/>
        <c:auto val="1"/>
        <c:lblAlgn val="ctr"/>
        <c:lblOffset val="100"/>
        <c:noMultiLvlLbl val="0"/>
      </c:catAx>
      <c:valAx>
        <c:axId val="1756276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625728"/>
        <c:crosses val="autoZero"/>
        <c:crossBetween val="between"/>
        <c:majorUnit val="1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RF Non-breast seen within 14 days</a:t>
            </a:r>
            <a:endParaRPr lang="en-GB" sz="1100">
              <a:effectLst/>
            </a:endParaRPr>
          </a:p>
        </c:rich>
      </c:tx>
      <c:layout>
        <c:manualLayout>
          <c:xMode val="edge"/>
          <c:yMode val="edge"/>
          <c:x val="0.29439857711923478"/>
          <c:y val="3.2863841148189764E-2"/>
        </c:manualLayout>
      </c:layout>
      <c:overlay val="0"/>
      <c:spPr>
        <a:noFill/>
        <a:ln>
          <a:noFill/>
        </a:ln>
        <a:effectLst/>
      </c:spPr>
    </c:title>
    <c:autoTitleDeleted val="0"/>
    <c:plotArea>
      <c:layout>
        <c:manualLayout>
          <c:layoutTarget val="inner"/>
          <c:xMode val="edge"/>
          <c:yMode val="edge"/>
          <c:x val="0.11666740496436945"/>
          <c:y val="0.15118886668827586"/>
          <c:w val="0.79465266297016335"/>
          <c:h val="0.54648405795718213"/>
        </c:manualLayout>
      </c:layout>
      <c:lineChart>
        <c:grouping val="standard"/>
        <c:varyColors val="0"/>
        <c:ser>
          <c:idx val="1"/>
          <c:order val="0"/>
          <c:tx>
            <c:strRef>
              <c:f>'Cancer 14 Day Non Breast'!$E$6</c:f>
              <c:strCache>
                <c:ptCount val="1"/>
                <c:pt idx="0">
                  <c:v>&lt; 14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14 Day Non Breast'!$B$79:$B$84</c:f>
              <c:numCache>
                <c:formatCode>mmm\-yy</c:formatCode>
                <c:ptCount val="6"/>
                <c:pt idx="0">
                  <c:v>45748</c:v>
                </c:pt>
                <c:pt idx="1">
                  <c:v>45778</c:v>
                </c:pt>
                <c:pt idx="2">
                  <c:v>45809</c:v>
                </c:pt>
                <c:pt idx="3">
                  <c:v>45839</c:v>
                </c:pt>
                <c:pt idx="4">
                  <c:v>45870</c:v>
                </c:pt>
                <c:pt idx="5">
                  <c:v>45901</c:v>
                </c:pt>
              </c:numCache>
            </c:numRef>
          </c:cat>
          <c:val>
            <c:numRef>
              <c:f>'Cancer 14 Day Non Breast'!$E$79:$E$90</c:f>
              <c:numCache>
                <c:formatCode>0.00%</c:formatCode>
                <c:ptCount val="12"/>
                <c:pt idx="0">
                  <c:v>0.19515079834417504</c:v>
                </c:pt>
                <c:pt idx="1">
                  <c:v>0.16860465116279069</c:v>
                </c:pt>
                <c:pt idx="2">
                  <c:v>0.21222606689734719</c:v>
                </c:pt>
                <c:pt idx="3">
                  <c:v>0.20934825543120475</c:v>
                </c:pt>
                <c:pt idx="4">
                  <c:v>0.21650211565585331</c:v>
                </c:pt>
                <c:pt idx="5">
                  <c:v>0.19449326303456357</c:v>
                </c:pt>
              </c:numCache>
            </c:numRef>
          </c:val>
          <c:smooth val="0"/>
          <c:extLst>
            <c:ext xmlns:c16="http://schemas.microsoft.com/office/drawing/2014/chart" uri="{C3380CC4-5D6E-409C-BE32-E72D297353CC}">
              <c16:uniqueId val="{00000000-0FEC-43B9-9C9E-8200C3299253}"/>
            </c:ext>
          </c:extLst>
        </c:ser>
        <c:ser>
          <c:idx val="3"/>
          <c:order val="1"/>
          <c:tx>
            <c:strRef>
              <c:f>'Cancer 14 Day Non Breast'!$G$6</c:f>
              <c:strCache>
                <c:ptCount val="1"/>
                <c:pt idx="0">
                  <c:v>Target</c:v>
                </c:pt>
              </c:strCache>
            </c:strRef>
          </c:tx>
          <c:spPr>
            <a:ln w="19050" cap="rnd">
              <a:solidFill>
                <a:srgbClr val="FF0000"/>
              </a:solidFill>
              <a:prstDash val="dash"/>
              <a:round/>
            </a:ln>
            <a:effectLst/>
          </c:spPr>
          <c:marker>
            <c:symbol val="none"/>
          </c:marker>
          <c:cat>
            <c:numRef>
              <c:f>'Cancer 14 Day Non Breast'!$B$79:$B$84</c:f>
              <c:numCache>
                <c:formatCode>mmm\-yy</c:formatCode>
                <c:ptCount val="6"/>
                <c:pt idx="0">
                  <c:v>45748</c:v>
                </c:pt>
                <c:pt idx="1">
                  <c:v>45778</c:v>
                </c:pt>
                <c:pt idx="2">
                  <c:v>45809</c:v>
                </c:pt>
                <c:pt idx="3">
                  <c:v>45839</c:v>
                </c:pt>
                <c:pt idx="4">
                  <c:v>45870</c:v>
                </c:pt>
                <c:pt idx="5">
                  <c:v>45901</c:v>
                </c:pt>
              </c:numCache>
            </c:numRef>
          </c:cat>
          <c:val>
            <c:numRef>
              <c:f>'Cancer 14 Day Non Breast'!$G$67:$G$90</c:f>
              <c:numCache>
                <c:formatCode>General</c:formatCode>
                <c:ptCount val="24"/>
                <c:pt idx="12" formatCode="0%">
                  <c:v>1</c:v>
                </c:pt>
                <c:pt idx="13" formatCode="0%">
                  <c:v>1</c:v>
                </c:pt>
                <c:pt idx="14" formatCode="0%">
                  <c:v>1</c:v>
                </c:pt>
                <c:pt idx="15" formatCode="0%">
                  <c:v>1</c:v>
                </c:pt>
                <c:pt idx="16" formatCode="0%">
                  <c:v>1</c:v>
                </c:pt>
                <c:pt idx="17" formatCode="0%">
                  <c:v>1</c:v>
                </c:pt>
                <c:pt idx="18" formatCode="0%">
                  <c:v>1</c:v>
                </c:pt>
                <c:pt idx="19" formatCode="0%">
                  <c:v>1</c:v>
                </c:pt>
                <c:pt idx="20" formatCode="0%">
                  <c:v>1</c:v>
                </c:pt>
                <c:pt idx="21" formatCode="0%">
                  <c:v>1</c:v>
                </c:pt>
                <c:pt idx="22" formatCode="0%">
                  <c:v>1</c:v>
                </c:pt>
                <c:pt idx="23" formatCode="0%">
                  <c:v>1</c:v>
                </c:pt>
              </c:numCache>
            </c:numRef>
          </c:val>
          <c:smooth val="0"/>
          <c:extLst>
            <c:ext xmlns:c16="http://schemas.microsoft.com/office/drawing/2014/chart" uri="{C3380CC4-5D6E-409C-BE32-E72D297353CC}">
              <c16:uniqueId val="{00000001-0FEC-43B9-9C9E-8200C3299253}"/>
            </c:ext>
          </c:extLst>
        </c:ser>
        <c:dLbls>
          <c:showLegendKey val="0"/>
          <c:showVal val="0"/>
          <c:showCatName val="0"/>
          <c:showSerName val="0"/>
          <c:showPercent val="0"/>
          <c:showBubbleSize val="0"/>
        </c:dLbls>
        <c:marker val="1"/>
        <c:smooth val="0"/>
        <c:axId val="176795648"/>
        <c:axId val="176797568"/>
        <c:extLst/>
      </c:lineChart>
      <c:dateAx>
        <c:axId val="17679564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7568"/>
        <c:crosses val="autoZero"/>
        <c:auto val="1"/>
        <c:lblOffset val="100"/>
        <c:baseTimeUnit val="months"/>
      </c:dateAx>
      <c:valAx>
        <c:axId val="176797568"/>
        <c:scaling>
          <c:orientation val="minMax"/>
          <c:max val="0.5"/>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5648"/>
        <c:crosses val="autoZero"/>
        <c:crossBetween val="midCat"/>
        <c:majorUnit val="0.1"/>
      </c:valAx>
      <c:spPr>
        <a:noFill/>
        <a:ln>
          <a:noFill/>
        </a:ln>
        <a:effectLst/>
      </c:spPr>
    </c:plotArea>
    <c:legend>
      <c:legendPos val="b"/>
      <c:legendEntry>
        <c:idx val="1"/>
        <c:delete val="1"/>
      </c:legendEntry>
      <c:layout>
        <c:manualLayout>
          <c:xMode val="edge"/>
          <c:yMode val="edge"/>
          <c:x val="0.31323269081930988"/>
          <c:y val="0.8451277811896486"/>
          <c:w val="0.40537872164727867"/>
          <c:h val="8.4598456360807248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Over-75  Attendances (Antrim)</a:t>
            </a:r>
            <a:endParaRPr lang="en-GB" sz="1100"/>
          </a:p>
        </c:rich>
      </c:tx>
      <c:overlay val="0"/>
      <c:spPr>
        <a:noFill/>
        <a:ln>
          <a:noFill/>
        </a:ln>
        <a:effectLst/>
      </c:spPr>
    </c:title>
    <c:autoTitleDeleted val="0"/>
    <c:plotArea>
      <c:layout/>
      <c:lineChart>
        <c:grouping val="standard"/>
        <c:varyColors val="0"/>
        <c:ser>
          <c:idx val="1"/>
          <c:order val="0"/>
          <c:tx>
            <c:strRef>
              <c:f>'Over-75 ED attendances'!$C$6</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'Over-75 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attendances'!$C$7:$C$18</c:f>
              <c:numCache>
                <c:formatCode>#,##0</c:formatCode>
                <c:ptCount val="12"/>
                <c:pt idx="0">
                  <c:v>1389</c:v>
                </c:pt>
                <c:pt idx="1">
                  <c:v>1447</c:v>
                </c:pt>
                <c:pt idx="2">
                  <c:v>1351</c:v>
                </c:pt>
                <c:pt idx="3">
                  <c:v>1389</c:v>
                </c:pt>
                <c:pt idx="4">
                  <c:v>1412</c:v>
                </c:pt>
                <c:pt idx="5">
                  <c:v>1332</c:v>
                </c:pt>
                <c:pt idx="6">
                  <c:v>1442</c:v>
                </c:pt>
                <c:pt idx="7">
                  <c:v>1327</c:v>
                </c:pt>
                <c:pt idx="8">
                  <c:v>1508</c:v>
                </c:pt>
                <c:pt idx="9">
                  <c:v>1388</c:v>
                </c:pt>
                <c:pt idx="10">
                  <c:v>1302</c:v>
                </c:pt>
                <c:pt idx="11">
                  <c:v>1464</c:v>
                </c:pt>
              </c:numCache>
            </c:numRef>
          </c:val>
          <c:smooth val="0"/>
          <c:extLst>
            <c:ext xmlns:c16="http://schemas.microsoft.com/office/drawing/2014/chart" uri="{C3380CC4-5D6E-409C-BE32-E72D297353CC}">
              <c16:uniqueId val="{00000000-BC39-4AC5-A304-EE2A2C83A4C6}"/>
            </c:ext>
          </c:extLst>
        </c:ser>
        <c:ser>
          <c:idx val="2"/>
          <c:order val="1"/>
          <c:tx>
            <c:strRef>
              <c:f>'Over-75 ED attendances'!$D$6</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'Over-75 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attendances'!$D$7:$D$18</c:f>
              <c:numCache>
                <c:formatCode>#,##0</c:formatCode>
                <c:ptCount val="12"/>
                <c:pt idx="0">
                  <c:v>1470</c:v>
                </c:pt>
                <c:pt idx="1">
                  <c:v>1483</c:v>
                </c:pt>
                <c:pt idx="2">
                  <c:v>1455</c:v>
                </c:pt>
                <c:pt idx="3">
                  <c:v>1451</c:v>
                </c:pt>
                <c:pt idx="4">
                  <c:v>1479</c:v>
                </c:pt>
                <c:pt idx="5">
                  <c:v>1380</c:v>
                </c:pt>
              </c:numCache>
            </c:numRef>
          </c:val>
          <c:smooth val="0"/>
          <c:extLst>
            <c:ext xmlns:c16="http://schemas.microsoft.com/office/drawing/2014/chart" uri="{C3380CC4-5D6E-409C-BE32-E72D297353CC}">
              <c16:uniqueId val="{00000001-BC39-4AC5-A304-EE2A2C83A4C6}"/>
            </c:ext>
          </c:extLst>
        </c:ser>
        <c:dLbls>
          <c:showLegendKey val="0"/>
          <c:showVal val="0"/>
          <c:showCatName val="0"/>
          <c:showSerName val="0"/>
          <c:showPercent val="0"/>
          <c:showBubbleSize val="0"/>
        </c:dLbls>
        <c:marker val="1"/>
        <c:smooth val="0"/>
        <c:axId val="130623744"/>
        <c:axId val="130642304"/>
      </c:lineChart>
      <c:catAx>
        <c:axId val="130623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42304"/>
        <c:crosses val="autoZero"/>
        <c:auto val="1"/>
        <c:lblAlgn val="ctr"/>
        <c:lblOffset val="100"/>
        <c:noMultiLvlLbl val="0"/>
      </c:catAx>
      <c:valAx>
        <c:axId val="13064230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23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Over-75  Attendances (Causeway)</a:t>
            </a:r>
            <a:endParaRPr lang="en-GB" sz="1100"/>
          </a:p>
        </c:rich>
      </c:tx>
      <c:overlay val="0"/>
      <c:spPr>
        <a:noFill/>
        <a:ln>
          <a:noFill/>
        </a:ln>
        <a:effectLst/>
      </c:spPr>
    </c:title>
    <c:autoTitleDeleted val="0"/>
    <c:plotArea>
      <c:layout/>
      <c:lineChart>
        <c:grouping val="standard"/>
        <c:varyColors val="0"/>
        <c:ser>
          <c:idx val="1"/>
          <c:order val="0"/>
          <c:tx>
            <c:strRef>
              <c:f>'Over-75 ED attendances'!$C$22</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'Over-75 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attendances'!$C$23:$C$34</c:f>
              <c:numCache>
                <c:formatCode>General</c:formatCode>
                <c:ptCount val="12"/>
                <c:pt idx="0" formatCode="#,##0">
                  <c:v>662</c:v>
                </c:pt>
                <c:pt idx="1">
                  <c:v>725</c:v>
                </c:pt>
                <c:pt idx="2">
                  <c:v>661</c:v>
                </c:pt>
                <c:pt idx="3">
                  <c:v>708</c:v>
                </c:pt>
                <c:pt idx="4">
                  <c:v>669</c:v>
                </c:pt>
                <c:pt idx="5">
                  <c:v>714</c:v>
                </c:pt>
                <c:pt idx="6">
                  <c:v>645</c:v>
                </c:pt>
                <c:pt idx="7">
                  <c:v>653</c:v>
                </c:pt>
                <c:pt idx="8">
                  <c:v>718</c:v>
                </c:pt>
                <c:pt idx="9">
                  <c:v>644</c:v>
                </c:pt>
                <c:pt idx="10">
                  <c:v>686</c:v>
                </c:pt>
                <c:pt idx="11">
                  <c:v>741</c:v>
                </c:pt>
              </c:numCache>
            </c:numRef>
          </c:val>
          <c:smooth val="0"/>
          <c:extLst>
            <c:ext xmlns:c16="http://schemas.microsoft.com/office/drawing/2014/chart" uri="{C3380CC4-5D6E-409C-BE32-E72D297353CC}">
              <c16:uniqueId val="{00000000-0611-4674-ACF2-7417255929D8}"/>
            </c:ext>
          </c:extLst>
        </c:ser>
        <c:ser>
          <c:idx val="2"/>
          <c:order val="1"/>
          <c:tx>
            <c:strRef>
              <c:f>'Over-75 ED attendances'!$D$22</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'Over-75 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attendances'!$D$23:$D$34</c:f>
              <c:numCache>
                <c:formatCode>General</c:formatCode>
                <c:ptCount val="12"/>
                <c:pt idx="0">
                  <c:v>742</c:v>
                </c:pt>
                <c:pt idx="1">
                  <c:v>776</c:v>
                </c:pt>
                <c:pt idx="2">
                  <c:v>716</c:v>
                </c:pt>
                <c:pt idx="3">
                  <c:v>799</c:v>
                </c:pt>
                <c:pt idx="4">
                  <c:v>729</c:v>
                </c:pt>
                <c:pt idx="5">
                  <c:v>750</c:v>
                </c:pt>
              </c:numCache>
            </c:numRef>
          </c:val>
          <c:smooth val="0"/>
          <c:extLst>
            <c:ext xmlns:c16="http://schemas.microsoft.com/office/drawing/2014/chart" uri="{C3380CC4-5D6E-409C-BE32-E72D297353CC}">
              <c16:uniqueId val="{00000001-0611-4674-ACF2-7417255929D8}"/>
            </c:ext>
          </c:extLst>
        </c:ser>
        <c:dLbls>
          <c:showLegendKey val="0"/>
          <c:showVal val="0"/>
          <c:showCatName val="0"/>
          <c:showSerName val="0"/>
          <c:showPercent val="0"/>
          <c:showBubbleSize val="0"/>
        </c:dLbls>
        <c:marker val="1"/>
        <c:smooth val="0"/>
        <c:axId val="130673280"/>
        <c:axId val="177672960"/>
      </c:lineChart>
      <c:catAx>
        <c:axId val="130673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672960"/>
        <c:crosses val="autoZero"/>
        <c:auto val="1"/>
        <c:lblAlgn val="ctr"/>
        <c:lblOffset val="100"/>
        <c:noMultiLvlLbl val="0"/>
      </c:catAx>
      <c:valAx>
        <c:axId val="177672960"/>
        <c:scaling>
          <c:orientation val="minMax"/>
          <c:max val="8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73280"/>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4-hour performance </a:t>
            </a:r>
            <a:r>
              <a:rPr lang="en-GB" sz="1100" b="0" i="0" baseline="0">
                <a:effectLst/>
              </a:rPr>
              <a:t>(Antrim)</a:t>
            </a:r>
            <a:endParaRPr lang="en-GB" sz="1100">
              <a:effectLst/>
            </a:endParaRPr>
          </a:p>
        </c:rich>
      </c:tx>
      <c:layout>
        <c:manualLayout>
          <c:xMode val="edge"/>
          <c:yMode val="edge"/>
          <c:x val="0.31000678040244967"/>
          <c:y val="3.7037037037037035E-2"/>
        </c:manualLayout>
      </c:layout>
      <c:overlay val="0"/>
      <c:spPr>
        <a:noFill/>
        <a:ln>
          <a:noFill/>
        </a:ln>
        <a:effectLst/>
      </c:spPr>
    </c:title>
    <c:autoTitleDeleted val="0"/>
    <c:plotArea>
      <c:layout/>
      <c:lineChart>
        <c:grouping val="standard"/>
        <c:varyColors val="0"/>
        <c:ser>
          <c:idx val="0"/>
          <c:order val="0"/>
          <c:tx>
            <c:strRef>
              <c:f>'4 hr'!$F$6</c:f>
              <c:strCache>
                <c:ptCount val="1"/>
                <c:pt idx="0">
                  <c:v>LPL</c:v>
                </c:pt>
              </c:strCache>
            </c:strRef>
          </c:tx>
          <c:spPr>
            <a:ln w="15875" cap="rnd">
              <a:solidFill>
                <a:schemeClr val="tx1"/>
              </a:solidFill>
              <a:prstDash val="lgDash"/>
              <a:round/>
            </a:ln>
            <a:effectLst/>
          </c:spPr>
          <c:marker>
            <c:symbol val="none"/>
          </c:marker>
          <c:cat>
            <c:numRef>
              <c:f>'4 hr'!$B$67:$B$84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'4 hr'!$F$67:$F$90</c:f>
              <c:numCache>
                <c:formatCode>0%</c:formatCode>
                <c:ptCount val="24"/>
                <c:pt idx="0">
                  <c:v>0.29074111111111117</c:v>
                </c:pt>
                <c:pt idx="1">
                  <c:v>0.29074111111111117</c:v>
                </c:pt>
                <c:pt idx="2">
                  <c:v>0.29074111111111117</c:v>
                </c:pt>
                <c:pt idx="3">
                  <c:v>0.29074111111111117</c:v>
                </c:pt>
                <c:pt idx="4">
                  <c:v>0.29074111111111117</c:v>
                </c:pt>
                <c:pt idx="5">
                  <c:v>0.29074111111111117</c:v>
                </c:pt>
                <c:pt idx="6">
                  <c:v>0.29074111111111117</c:v>
                </c:pt>
                <c:pt idx="7">
                  <c:v>0.29074111111111117</c:v>
                </c:pt>
                <c:pt idx="8">
                  <c:v>0.29074111111111117</c:v>
                </c:pt>
                <c:pt idx="9">
                  <c:v>0.29074111111111117</c:v>
                </c:pt>
                <c:pt idx="10">
                  <c:v>0.29074111111111117</c:v>
                </c:pt>
                <c:pt idx="11">
                  <c:v>0.29074111111111117</c:v>
                </c:pt>
                <c:pt idx="12">
                  <c:v>0.29074111111111117</c:v>
                </c:pt>
                <c:pt idx="13">
                  <c:v>0.29074111111111117</c:v>
                </c:pt>
                <c:pt idx="14">
                  <c:v>0.29074111111111117</c:v>
                </c:pt>
                <c:pt idx="15">
                  <c:v>0.29074111111111117</c:v>
                </c:pt>
                <c:pt idx="16">
                  <c:v>0.29074111111111117</c:v>
                </c:pt>
                <c:pt idx="17">
                  <c:v>0.29074111111111117</c:v>
                </c:pt>
                <c:pt idx="18">
                  <c:v>0.29074111111111117</c:v>
                </c:pt>
                <c:pt idx="19">
                  <c:v>0.29074111111111117</c:v>
                </c:pt>
                <c:pt idx="20">
                  <c:v>0.29074111111111117</c:v>
                </c:pt>
                <c:pt idx="21">
                  <c:v>0.29074111111111117</c:v>
                </c:pt>
                <c:pt idx="22">
                  <c:v>0.29074111111111117</c:v>
                </c:pt>
                <c:pt idx="23">
                  <c:v>0.29074111111111117</c:v>
                </c:pt>
              </c:numCache>
            </c:numRef>
          </c:val>
          <c:smooth val="0"/>
          <c:extLst>
            <c:ext xmlns:c16="http://schemas.microsoft.com/office/drawing/2014/chart" uri="{C3380CC4-5D6E-409C-BE32-E72D297353CC}">
              <c16:uniqueId val="{00000000-38BE-400C-AF8B-7D101D455904}"/>
            </c:ext>
          </c:extLst>
        </c:ser>
        <c:ser>
          <c:idx val="1"/>
          <c:order val="1"/>
          <c:tx>
            <c:strRef>
              <c:f>'4 hr'!$E$6</c:f>
              <c:strCache>
                <c:ptCount val="1"/>
                <c:pt idx="0">
                  <c:v>&lt; 4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25"/>
            <c:bubble3D val="0"/>
            <c:extLst>
              <c:ext xmlns:c16="http://schemas.microsoft.com/office/drawing/2014/chart" uri="{C3380CC4-5D6E-409C-BE32-E72D297353CC}">
                <c16:uniqueId val="{00000001-38BE-400C-AF8B-7D101D455904}"/>
              </c:ext>
            </c:extLst>
          </c:dPt>
          <c:cat>
            <c:numRef>
              <c:f>'4 hr'!$B$67:$B$84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'4 hr'!$E$67:$E$90</c:f>
              <c:numCache>
                <c:formatCode>0.0%</c:formatCode>
                <c:ptCount val="24"/>
                <c:pt idx="0">
                  <c:v>0.35499999999999998</c:v>
                </c:pt>
                <c:pt idx="1">
                  <c:v>0.376</c:v>
                </c:pt>
                <c:pt idx="2">
                  <c:v>0.41499999999999998</c:v>
                </c:pt>
                <c:pt idx="3">
                  <c:v>0.40799999999999997</c:v>
                </c:pt>
                <c:pt idx="4">
                  <c:v>0.38500000000000001</c:v>
                </c:pt>
                <c:pt idx="5">
                  <c:v>0.38900000000000001</c:v>
                </c:pt>
                <c:pt idx="6">
                  <c:v>0.374</c:v>
                </c:pt>
                <c:pt idx="7">
                  <c:v>0.29780000000000001</c:v>
                </c:pt>
                <c:pt idx="8">
                  <c:v>0.28100000000000003</c:v>
                </c:pt>
                <c:pt idx="9">
                  <c:v>0.31900000000000001</c:v>
                </c:pt>
                <c:pt idx="10">
                  <c:v>0.30499999999999999</c:v>
                </c:pt>
                <c:pt idx="11">
                  <c:v>0.29699999999999999</c:v>
                </c:pt>
                <c:pt idx="12">
                  <c:v>0.33200000000000002</c:v>
                </c:pt>
                <c:pt idx="13">
                  <c:v>0.32700000000000001</c:v>
                </c:pt>
                <c:pt idx="14">
                  <c:v>0.32600000000000001</c:v>
                </c:pt>
                <c:pt idx="15">
                  <c:v>0.36799999999999999</c:v>
                </c:pt>
                <c:pt idx="16">
                  <c:v>0.35599999999999998</c:v>
                </c:pt>
                <c:pt idx="17">
                  <c:v>0.33600000000000002</c:v>
                </c:pt>
              </c:numCache>
            </c:numRef>
          </c:val>
          <c:smooth val="0"/>
          <c:extLst>
            <c:ext xmlns:c16="http://schemas.microsoft.com/office/drawing/2014/chart" uri="{C3380CC4-5D6E-409C-BE32-E72D297353CC}">
              <c16:uniqueId val="{00000002-38BE-400C-AF8B-7D101D455904}"/>
            </c:ext>
          </c:extLst>
        </c:ser>
        <c:ser>
          <c:idx val="3"/>
          <c:order val="2"/>
          <c:tx>
            <c:strRef>
              <c:f>'4 hr'!$G$6</c:f>
              <c:strCache>
                <c:ptCount val="1"/>
                <c:pt idx="0">
                  <c:v>Target</c:v>
                </c:pt>
              </c:strCache>
            </c:strRef>
          </c:tx>
          <c:spPr>
            <a:ln w="19050" cap="rnd">
              <a:solidFill>
                <a:srgbClr val="FF0000"/>
              </a:solidFill>
              <a:prstDash val="dash"/>
              <a:round/>
            </a:ln>
            <a:effectLst/>
          </c:spPr>
          <c:marker>
            <c:symbol val="none"/>
          </c:marker>
          <c:cat>
            <c:numRef>
              <c:f>'4 hr'!$B$67:$B$84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'4 hr'!$G$67:$G$90</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3-38BE-400C-AF8B-7D101D455904}"/>
            </c:ext>
          </c:extLst>
        </c:ser>
        <c:ser>
          <c:idx val="4"/>
          <c:order val="3"/>
          <c:tx>
            <c:strRef>
              <c:f>'4 hr'!$D$6</c:f>
              <c:strCache>
                <c:ptCount val="1"/>
                <c:pt idx="0">
                  <c:v>Mean</c:v>
                </c:pt>
              </c:strCache>
            </c:strRef>
          </c:tx>
          <c:spPr>
            <a:ln w="15875" cap="rnd">
              <a:solidFill>
                <a:schemeClr val="tx1"/>
              </a:solidFill>
              <a:round/>
            </a:ln>
            <a:effectLst/>
          </c:spPr>
          <c:marker>
            <c:symbol val="none"/>
          </c:marker>
          <c:cat>
            <c:numRef>
              <c:f>'4 hr'!$B$67:$B$84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'4 hr'!$D$67:$D$90</c:f>
              <c:numCache>
                <c:formatCode>0%</c:formatCode>
                <c:ptCount val="24"/>
                <c:pt idx="0">
                  <c:v>0.34704444444444449</c:v>
                </c:pt>
                <c:pt idx="1">
                  <c:v>0.34704444444444449</c:v>
                </c:pt>
                <c:pt idx="2">
                  <c:v>0.34704444444444449</c:v>
                </c:pt>
                <c:pt idx="3">
                  <c:v>0.34704444444444449</c:v>
                </c:pt>
                <c:pt idx="4">
                  <c:v>0.34704444444444449</c:v>
                </c:pt>
                <c:pt idx="5">
                  <c:v>0.34704444444444449</c:v>
                </c:pt>
                <c:pt idx="6">
                  <c:v>0.34704444444444449</c:v>
                </c:pt>
                <c:pt idx="7">
                  <c:v>0.34704444444444449</c:v>
                </c:pt>
                <c:pt idx="8">
                  <c:v>0.34704444444444449</c:v>
                </c:pt>
                <c:pt idx="9">
                  <c:v>0.34704444444444449</c:v>
                </c:pt>
                <c:pt idx="10">
                  <c:v>0.34704444444444449</c:v>
                </c:pt>
                <c:pt idx="11">
                  <c:v>0.34704444444444449</c:v>
                </c:pt>
                <c:pt idx="12">
                  <c:v>0.34704444444444449</c:v>
                </c:pt>
                <c:pt idx="13">
                  <c:v>0.34704444444444449</c:v>
                </c:pt>
                <c:pt idx="14">
                  <c:v>0.34704444444444449</c:v>
                </c:pt>
                <c:pt idx="15">
                  <c:v>0.34704444444444449</c:v>
                </c:pt>
                <c:pt idx="16">
                  <c:v>0.34704444444444449</c:v>
                </c:pt>
                <c:pt idx="17">
                  <c:v>0.34704444444444449</c:v>
                </c:pt>
                <c:pt idx="18">
                  <c:v>0.34704444444444449</c:v>
                </c:pt>
                <c:pt idx="19">
                  <c:v>0.34704444444444449</c:v>
                </c:pt>
                <c:pt idx="20">
                  <c:v>0.34704444444444449</c:v>
                </c:pt>
                <c:pt idx="21">
                  <c:v>0.34704444444444449</c:v>
                </c:pt>
                <c:pt idx="22">
                  <c:v>0.34704444444444449</c:v>
                </c:pt>
                <c:pt idx="23">
                  <c:v>0.34704444444444449</c:v>
                </c:pt>
              </c:numCache>
            </c:numRef>
          </c:val>
          <c:smooth val="0"/>
          <c:extLst>
            <c:ext xmlns:c16="http://schemas.microsoft.com/office/drawing/2014/chart" uri="{C3380CC4-5D6E-409C-BE32-E72D297353CC}">
              <c16:uniqueId val="{00000004-38BE-400C-AF8B-7D101D455904}"/>
            </c:ext>
          </c:extLst>
        </c:ser>
        <c:ser>
          <c:idx val="5"/>
          <c:order val="4"/>
          <c:tx>
            <c:strRef>
              <c:f>'4 hr'!$C$6</c:f>
              <c:strCache>
                <c:ptCount val="1"/>
                <c:pt idx="0">
                  <c:v>UPL</c:v>
                </c:pt>
              </c:strCache>
            </c:strRef>
          </c:tx>
          <c:spPr>
            <a:ln w="15875" cap="rnd">
              <a:solidFill>
                <a:schemeClr val="tx1"/>
              </a:solidFill>
              <a:prstDash val="lgDash"/>
              <a:round/>
            </a:ln>
            <a:effectLst/>
          </c:spPr>
          <c:marker>
            <c:symbol val="none"/>
          </c:marker>
          <c:cat>
            <c:numRef>
              <c:f>'4 hr'!$B$67:$B$84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'4 hr'!$C$67:$C$90</c:f>
              <c:numCache>
                <c:formatCode>0%</c:formatCode>
                <c:ptCount val="24"/>
                <c:pt idx="0">
                  <c:v>0.40334777777777781</c:v>
                </c:pt>
                <c:pt idx="1">
                  <c:v>0.40334777777777781</c:v>
                </c:pt>
                <c:pt idx="2">
                  <c:v>0.40334777777777781</c:v>
                </c:pt>
                <c:pt idx="3">
                  <c:v>0.40334777777777781</c:v>
                </c:pt>
                <c:pt idx="4">
                  <c:v>0.40334777777777781</c:v>
                </c:pt>
                <c:pt idx="5">
                  <c:v>0.40334777777777781</c:v>
                </c:pt>
                <c:pt idx="6">
                  <c:v>0.40334777777777781</c:v>
                </c:pt>
                <c:pt idx="7">
                  <c:v>0.40334777777777781</c:v>
                </c:pt>
                <c:pt idx="8">
                  <c:v>0.40334777777777781</c:v>
                </c:pt>
                <c:pt idx="9">
                  <c:v>0.40334777777777781</c:v>
                </c:pt>
                <c:pt idx="10">
                  <c:v>0.40334777777777781</c:v>
                </c:pt>
                <c:pt idx="11">
                  <c:v>0.40334777777777781</c:v>
                </c:pt>
                <c:pt idx="12">
                  <c:v>0.40334777777777781</c:v>
                </c:pt>
                <c:pt idx="13">
                  <c:v>0.40334777777777781</c:v>
                </c:pt>
                <c:pt idx="14">
                  <c:v>0.40334777777777781</c:v>
                </c:pt>
                <c:pt idx="15">
                  <c:v>0.40334777777777781</c:v>
                </c:pt>
                <c:pt idx="16">
                  <c:v>0.40334777777777781</c:v>
                </c:pt>
                <c:pt idx="17">
                  <c:v>0.40334777777777781</c:v>
                </c:pt>
                <c:pt idx="18">
                  <c:v>0.40334777777777781</c:v>
                </c:pt>
                <c:pt idx="19">
                  <c:v>0.40334777777777781</c:v>
                </c:pt>
                <c:pt idx="20">
                  <c:v>0.40334777777777781</c:v>
                </c:pt>
                <c:pt idx="21">
                  <c:v>0.40334777777777781</c:v>
                </c:pt>
                <c:pt idx="22">
                  <c:v>0.40334777777777781</c:v>
                </c:pt>
                <c:pt idx="23">
                  <c:v>0.40334777777777781</c:v>
                </c:pt>
              </c:numCache>
            </c:numRef>
          </c:val>
          <c:smooth val="0"/>
          <c:extLst>
            <c:ext xmlns:c16="http://schemas.microsoft.com/office/drawing/2014/chart" uri="{C3380CC4-5D6E-409C-BE32-E72D297353CC}">
              <c16:uniqueId val="{00000005-38BE-400C-AF8B-7D101D455904}"/>
            </c:ext>
          </c:extLst>
        </c:ser>
        <c:ser>
          <c:idx val="2"/>
          <c:order val="5"/>
          <c:tx>
            <c:strRef>
              <c:f>'4 hr'!$I$6</c:f>
              <c:strCache>
                <c:ptCount val="1"/>
                <c:pt idx="0">
                  <c:v>SCL</c:v>
                </c:pt>
              </c:strCache>
            </c:strRef>
          </c:tx>
          <c:spPr>
            <a:ln>
              <a:noFill/>
            </a:ln>
          </c:spPr>
          <c:marker>
            <c:symbol val="circle"/>
            <c:size val="7"/>
            <c:spPr>
              <a:solidFill>
                <a:srgbClr val="ED7D31"/>
              </a:solidFill>
              <a:ln>
                <a:solidFill>
                  <a:srgbClr val="ED7D31"/>
                </a:solidFill>
              </a:ln>
            </c:spPr>
          </c:marker>
          <c:dPt>
            <c:idx val="24"/>
            <c:marker>
              <c:spPr>
                <a:solidFill>
                  <a:schemeClr val="accent6">
                    <a:lumMod val="75000"/>
                  </a:schemeClr>
                </a:solidFill>
                <a:ln>
                  <a:solidFill>
                    <a:schemeClr val="accent6">
                      <a:lumMod val="75000"/>
                    </a:schemeClr>
                  </a:solidFill>
                </a:ln>
              </c:spPr>
            </c:marker>
            <c:bubble3D val="0"/>
            <c:spPr>
              <a:ln>
                <a:solidFill>
                  <a:schemeClr val="bg1">
                    <a:lumMod val="65000"/>
                  </a:schemeClr>
                </a:solidFill>
              </a:ln>
            </c:spPr>
            <c:extLst>
              <c:ext xmlns:c16="http://schemas.microsoft.com/office/drawing/2014/chart" uri="{C3380CC4-5D6E-409C-BE32-E72D297353CC}">
                <c16:uniqueId val="{00000007-38BE-400C-AF8B-7D101D455904}"/>
              </c:ext>
            </c:extLst>
          </c:dPt>
          <c:cat>
            <c:numRef>
              <c:f>'4 hr'!$B$67:$B$84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'4 hr'!$I$67:$I$90</c:f>
              <c:numCache>
                <c:formatCode>0%</c:formatCode>
                <c:ptCount val="24"/>
                <c:pt idx="0">
                  <c:v>#N/A</c:v>
                </c:pt>
                <c:pt idx="1">
                  <c:v>#N/A</c:v>
                </c:pt>
                <c:pt idx="2">
                  <c:v>#N/A</c:v>
                </c:pt>
                <c:pt idx="3">
                  <c:v>#N/A</c:v>
                </c:pt>
                <c:pt idx="4">
                  <c:v>#N/A</c:v>
                </c:pt>
                <c:pt idx="5">
                  <c:v>#N/A</c:v>
                </c:pt>
                <c:pt idx="6">
                  <c:v>#N/A</c:v>
                </c:pt>
                <c:pt idx="7">
                  <c:v>#N/A</c:v>
                </c:pt>
                <c:pt idx="8">
                  <c:v>0.28100000000000003</c:v>
                </c:pt>
                <c:pt idx="9">
                  <c:v>#N/A</c:v>
                </c:pt>
                <c:pt idx="10">
                  <c:v>0.30499999999999999</c:v>
                </c:pt>
                <c:pt idx="11">
                  <c:v>0.29699999999999999</c:v>
                </c:pt>
                <c:pt idx="12">
                  <c:v>0.33200000000000002</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8-38BE-400C-AF8B-7D101D455904}"/>
            </c:ext>
          </c:extLst>
        </c:ser>
        <c:ser>
          <c:idx val="6"/>
          <c:order val="6"/>
          <c:tx>
            <c:strRef>
              <c:f>'4 hr'!$J$6</c:f>
              <c:strCache>
                <c:ptCount val="1"/>
                <c:pt idx="0">
                  <c:v>SCH</c:v>
                </c:pt>
              </c:strCache>
            </c:strRef>
          </c:tx>
          <c:spPr>
            <a:ln>
              <a:noFill/>
            </a:ln>
          </c:spPr>
          <c:marker>
            <c:symbol val="circle"/>
            <c:size val="7"/>
            <c:spPr>
              <a:solidFill>
                <a:srgbClr val="5B9BD5"/>
              </a:solidFill>
              <a:ln>
                <a:solidFill>
                  <a:srgbClr val="5B9BD5"/>
                </a:solidFill>
              </a:ln>
            </c:spPr>
          </c:marker>
          <c:cat>
            <c:numRef>
              <c:f>'4 hr'!$B$67:$B$84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'4 hr'!$J$67:$J$90</c:f>
              <c:numCache>
                <c:formatCode>0%</c:formatCode>
                <c:ptCount val="24"/>
                <c:pt idx="0">
                  <c:v>#N/A</c:v>
                </c:pt>
                <c:pt idx="1">
                  <c:v>#N/A</c:v>
                </c:pt>
                <c:pt idx="2">
                  <c:v>0.41499999999999998</c:v>
                </c:pt>
                <c:pt idx="3">
                  <c:v>0.40799999999999997</c:v>
                </c:pt>
                <c:pt idx="4">
                  <c:v>0.38500000000000001</c:v>
                </c:pt>
                <c:pt idx="5">
                  <c:v>0.38900000000000001</c:v>
                </c:pt>
                <c:pt idx="6">
                  <c:v>0.374</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38BE-400C-AF8B-7D101D455904}"/>
            </c:ext>
          </c:extLst>
        </c:ser>
        <c:dLbls>
          <c:showLegendKey val="0"/>
          <c:showVal val="0"/>
          <c:showCatName val="0"/>
          <c:showSerName val="0"/>
          <c:showPercent val="0"/>
          <c:showBubbleSize val="0"/>
        </c:dLbls>
        <c:smooth val="0"/>
        <c:axId val="183526144"/>
        <c:axId val="183528064"/>
      </c:lineChart>
      <c:dateAx>
        <c:axId val="1835261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28064"/>
        <c:crosses val="autoZero"/>
        <c:auto val="1"/>
        <c:lblOffset val="100"/>
        <c:baseTimeUnit val="months"/>
        <c:majorUnit val="1"/>
        <c:majorTimeUnit val="months"/>
      </c:dateAx>
      <c:valAx>
        <c:axId val="18352806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2614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4-hour performance </a:t>
            </a:r>
            <a:r>
              <a:rPr lang="en-GB" sz="1100" b="0" i="0" baseline="0">
                <a:effectLst/>
              </a:rPr>
              <a:t>(Causeway)</a:t>
            </a:r>
            <a:endParaRPr lang="en-GB" sz="1100">
              <a:effectLst/>
            </a:endParaRPr>
          </a:p>
        </c:rich>
      </c:tx>
      <c:layout>
        <c:manualLayout>
          <c:xMode val="edge"/>
          <c:yMode val="edge"/>
          <c:x val="0.27690966754155732"/>
          <c:y val="4.1666666666666664E-2"/>
        </c:manualLayout>
      </c:layout>
      <c:overlay val="0"/>
      <c:spPr>
        <a:noFill/>
        <a:ln>
          <a:noFill/>
        </a:ln>
        <a:effectLst/>
      </c:spPr>
    </c:title>
    <c:autoTitleDeleted val="0"/>
    <c:plotArea>
      <c:layout/>
      <c:lineChart>
        <c:grouping val="standard"/>
        <c:varyColors val="0"/>
        <c:ser>
          <c:idx val="0"/>
          <c:order val="0"/>
          <c:tx>
            <c:strRef>
              <c:f>'4 hr'!$F$97</c:f>
              <c:strCache>
                <c:ptCount val="1"/>
                <c:pt idx="0">
                  <c:v>LPL</c:v>
                </c:pt>
              </c:strCache>
            </c:strRef>
          </c:tx>
          <c:spPr>
            <a:ln w="15875" cap="rnd">
              <a:solidFill>
                <a:schemeClr val="tx1"/>
              </a:solidFill>
              <a:prstDash val="lgDash"/>
              <a:round/>
            </a:ln>
            <a:effectLst/>
          </c:spPr>
          <c:marker>
            <c:symbol val="none"/>
          </c:marker>
          <c:cat>
            <c:numRef>
              <c:f>'4 hr'!$B$158:$B$175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'4 hr'!$F$158:$F$181</c:f>
              <c:numCache>
                <c:formatCode>0%</c:formatCode>
                <c:ptCount val="24"/>
                <c:pt idx="0">
                  <c:v>0.42326999999999992</c:v>
                </c:pt>
                <c:pt idx="1">
                  <c:v>0.42326999999999992</c:v>
                </c:pt>
                <c:pt idx="2">
                  <c:v>0.42326999999999992</c:v>
                </c:pt>
                <c:pt idx="3">
                  <c:v>0.42326999999999992</c:v>
                </c:pt>
                <c:pt idx="4">
                  <c:v>0.42326999999999992</c:v>
                </c:pt>
                <c:pt idx="5">
                  <c:v>0.42326999999999992</c:v>
                </c:pt>
                <c:pt idx="6">
                  <c:v>0.42326999999999992</c:v>
                </c:pt>
                <c:pt idx="7">
                  <c:v>0.42326999999999992</c:v>
                </c:pt>
                <c:pt idx="8">
                  <c:v>0.42326999999999992</c:v>
                </c:pt>
                <c:pt idx="9">
                  <c:v>0.42326999999999992</c:v>
                </c:pt>
                <c:pt idx="10">
                  <c:v>0.42326999999999992</c:v>
                </c:pt>
                <c:pt idx="11">
                  <c:v>0.42326999999999992</c:v>
                </c:pt>
                <c:pt idx="12">
                  <c:v>0.42326999999999992</c:v>
                </c:pt>
                <c:pt idx="13">
                  <c:v>0.42326999999999992</c:v>
                </c:pt>
                <c:pt idx="14">
                  <c:v>0.42326999999999992</c:v>
                </c:pt>
                <c:pt idx="15">
                  <c:v>0.42326999999999992</c:v>
                </c:pt>
                <c:pt idx="16">
                  <c:v>0.42326999999999992</c:v>
                </c:pt>
                <c:pt idx="17">
                  <c:v>0.42326999999999992</c:v>
                </c:pt>
                <c:pt idx="18">
                  <c:v>0.42326999999999992</c:v>
                </c:pt>
                <c:pt idx="19">
                  <c:v>0.42326999999999992</c:v>
                </c:pt>
                <c:pt idx="20">
                  <c:v>0.42326999999999992</c:v>
                </c:pt>
                <c:pt idx="21">
                  <c:v>0.42326999999999992</c:v>
                </c:pt>
                <c:pt idx="22">
                  <c:v>0.42326999999999992</c:v>
                </c:pt>
                <c:pt idx="23">
                  <c:v>0.42326999999999992</c:v>
                </c:pt>
              </c:numCache>
            </c:numRef>
          </c:val>
          <c:smooth val="0"/>
          <c:extLst>
            <c:ext xmlns:c16="http://schemas.microsoft.com/office/drawing/2014/chart" uri="{C3380CC4-5D6E-409C-BE32-E72D297353CC}">
              <c16:uniqueId val="{00000000-1467-4170-8977-60A09FD7F1A1}"/>
            </c:ext>
          </c:extLst>
        </c:ser>
        <c:ser>
          <c:idx val="1"/>
          <c:order val="1"/>
          <c:tx>
            <c:strRef>
              <c:f>'4 hr'!$E$97</c:f>
              <c:strCache>
                <c:ptCount val="1"/>
                <c:pt idx="0">
                  <c:v>&lt; 4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14"/>
            <c:bubble3D val="0"/>
            <c:extLst>
              <c:ext xmlns:c16="http://schemas.microsoft.com/office/drawing/2014/chart" uri="{C3380CC4-5D6E-409C-BE32-E72D297353CC}">
                <c16:uniqueId val="{00000001-1467-4170-8977-60A09FD7F1A1}"/>
              </c:ext>
            </c:extLst>
          </c:dPt>
          <c:dPt>
            <c:idx val="15"/>
            <c:bubble3D val="0"/>
            <c:extLst>
              <c:ext xmlns:c16="http://schemas.microsoft.com/office/drawing/2014/chart" uri="{C3380CC4-5D6E-409C-BE32-E72D297353CC}">
                <c16:uniqueId val="{00000002-1467-4170-8977-60A09FD7F1A1}"/>
              </c:ext>
            </c:extLst>
          </c:dPt>
          <c:cat>
            <c:numRef>
              <c:f>'4 hr'!$B$158:$B$175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'4 hr'!$E$158:$E$181</c:f>
              <c:numCache>
                <c:formatCode>0.0%</c:formatCode>
                <c:ptCount val="24"/>
                <c:pt idx="0">
                  <c:v>0.498</c:v>
                </c:pt>
                <c:pt idx="1">
                  <c:v>0.49199999999999999</c:v>
                </c:pt>
                <c:pt idx="2">
                  <c:v>0.53100000000000003</c:v>
                </c:pt>
                <c:pt idx="3">
                  <c:v>0.497</c:v>
                </c:pt>
                <c:pt idx="4">
                  <c:v>0.55400000000000005</c:v>
                </c:pt>
                <c:pt idx="5">
                  <c:v>0.51400000000000001</c:v>
                </c:pt>
                <c:pt idx="6">
                  <c:v>0.53900000000000003</c:v>
                </c:pt>
                <c:pt idx="7">
                  <c:v>0.46129999999999999</c:v>
                </c:pt>
                <c:pt idx="8">
                  <c:v>0.441</c:v>
                </c:pt>
                <c:pt idx="9">
                  <c:v>0.48599999999999999</c:v>
                </c:pt>
                <c:pt idx="10">
                  <c:v>0.48599999999999999</c:v>
                </c:pt>
                <c:pt idx="11">
                  <c:v>0.47899999999999998</c:v>
                </c:pt>
                <c:pt idx="12">
                  <c:v>0.47299999999999998</c:v>
                </c:pt>
                <c:pt idx="13">
                  <c:v>0.44900000000000001</c:v>
                </c:pt>
                <c:pt idx="14">
                  <c:v>0.44600000000000001</c:v>
                </c:pt>
                <c:pt idx="15">
                  <c:v>0.45100000000000001</c:v>
                </c:pt>
                <c:pt idx="16">
                  <c:v>0.48199999999999998</c:v>
                </c:pt>
                <c:pt idx="17">
                  <c:v>0.49399999999999999</c:v>
                </c:pt>
              </c:numCache>
            </c:numRef>
          </c:val>
          <c:smooth val="0"/>
          <c:extLst>
            <c:ext xmlns:c16="http://schemas.microsoft.com/office/drawing/2014/chart" uri="{C3380CC4-5D6E-409C-BE32-E72D297353CC}">
              <c16:uniqueId val="{00000003-1467-4170-8977-60A09FD7F1A1}"/>
            </c:ext>
          </c:extLst>
        </c:ser>
        <c:ser>
          <c:idx val="3"/>
          <c:order val="2"/>
          <c:tx>
            <c:strRef>
              <c:f>'4 hr'!$G$97</c:f>
              <c:strCache>
                <c:ptCount val="1"/>
                <c:pt idx="0">
                  <c:v>Target</c:v>
                </c:pt>
              </c:strCache>
            </c:strRef>
          </c:tx>
          <c:spPr>
            <a:ln w="19050" cap="rnd">
              <a:solidFill>
                <a:srgbClr val="FF0000"/>
              </a:solidFill>
              <a:prstDash val="dash"/>
              <a:round/>
            </a:ln>
            <a:effectLst/>
          </c:spPr>
          <c:marker>
            <c:symbol val="none"/>
          </c:marker>
          <c:cat>
            <c:numRef>
              <c:f>'4 hr'!$B$158:$B$175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'4 hr'!$G$158:$G$181</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4-1467-4170-8977-60A09FD7F1A1}"/>
            </c:ext>
          </c:extLst>
        </c:ser>
        <c:ser>
          <c:idx val="4"/>
          <c:order val="3"/>
          <c:tx>
            <c:strRef>
              <c:f>'4 hr'!$D$97</c:f>
              <c:strCache>
                <c:ptCount val="1"/>
                <c:pt idx="0">
                  <c:v>Mean</c:v>
                </c:pt>
              </c:strCache>
            </c:strRef>
          </c:tx>
          <c:spPr>
            <a:ln w="15875" cap="rnd">
              <a:solidFill>
                <a:schemeClr val="tx1"/>
              </a:solidFill>
              <a:round/>
            </a:ln>
            <a:effectLst/>
          </c:spPr>
          <c:marker>
            <c:symbol val="none"/>
          </c:marker>
          <c:dPt>
            <c:idx val="15"/>
            <c:bubble3D val="0"/>
            <c:extLst>
              <c:ext xmlns:c16="http://schemas.microsoft.com/office/drawing/2014/chart" uri="{C3380CC4-5D6E-409C-BE32-E72D297353CC}">
                <c16:uniqueId val="{00000005-1467-4170-8977-60A09FD7F1A1}"/>
              </c:ext>
            </c:extLst>
          </c:dPt>
          <c:cat>
            <c:numRef>
              <c:f>'4 hr'!$B$158:$B$175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'4 hr'!$D$158:$D$181</c:f>
              <c:numCache>
                <c:formatCode>0%</c:formatCode>
                <c:ptCount val="24"/>
                <c:pt idx="0">
                  <c:v>0.48740555555555548</c:v>
                </c:pt>
                <c:pt idx="1">
                  <c:v>0.48740555555555548</c:v>
                </c:pt>
                <c:pt idx="2">
                  <c:v>0.48740555555555548</c:v>
                </c:pt>
                <c:pt idx="3">
                  <c:v>0.48740555555555548</c:v>
                </c:pt>
                <c:pt idx="4">
                  <c:v>0.48740555555555548</c:v>
                </c:pt>
                <c:pt idx="5">
                  <c:v>0.48740555555555548</c:v>
                </c:pt>
                <c:pt idx="6">
                  <c:v>0.48740555555555548</c:v>
                </c:pt>
                <c:pt idx="7">
                  <c:v>0.48740555555555548</c:v>
                </c:pt>
                <c:pt idx="8">
                  <c:v>0.48740555555555548</c:v>
                </c:pt>
                <c:pt idx="9">
                  <c:v>0.48740555555555548</c:v>
                </c:pt>
                <c:pt idx="10">
                  <c:v>0.48740555555555548</c:v>
                </c:pt>
                <c:pt idx="11">
                  <c:v>0.48740555555555548</c:v>
                </c:pt>
                <c:pt idx="12">
                  <c:v>0.48740555555555548</c:v>
                </c:pt>
                <c:pt idx="13">
                  <c:v>0.48740555555555548</c:v>
                </c:pt>
                <c:pt idx="14">
                  <c:v>0.48740555555555548</c:v>
                </c:pt>
                <c:pt idx="15">
                  <c:v>0.48740555555555548</c:v>
                </c:pt>
                <c:pt idx="16">
                  <c:v>0.48740555555555548</c:v>
                </c:pt>
                <c:pt idx="17">
                  <c:v>0.48740555555555548</c:v>
                </c:pt>
                <c:pt idx="18">
                  <c:v>0.48740555555555548</c:v>
                </c:pt>
                <c:pt idx="19">
                  <c:v>0.48740555555555548</c:v>
                </c:pt>
                <c:pt idx="20">
                  <c:v>0.48740555555555548</c:v>
                </c:pt>
                <c:pt idx="21">
                  <c:v>0.48740555555555548</c:v>
                </c:pt>
                <c:pt idx="22">
                  <c:v>0.48740555555555548</c:v>
                </c:pt>
                <c:pt idx="23">
                  <c:v>0.48740555555555548</c:v>
                </c:pt>
              </c:numCache>
            </c:numRef>
          </c:val>
          <c:smooth val="0"/>
          <c:extLst>
            <c:ext xmlns:c16="http://schemas.microsoft.com/office/drawing/2014/chart" uri="{C3380CC4-5D6E-409C-BE32-E72D297353CC}">
              <c16:uniqueId val="{00000006-1467-4170-8977-60A09FD7F1A1}"/>
            </c:ext>
          </c:extLst>
        </c:ser>
        <c:ser>
          <c:idx val="5"/>
          <c:order val="4"/>
          <c:tx>
            <c:strRef>
              <c:f>'4 hr'!$C$97</c:f>
              <c:strCache>
                <c:ptCount val="1"/>
                <c:pt idx="0">
                  <c:v>UPL</c:v>
                </c:pt>
              </c:strCache>
            </c:strRef>
          </c:tx>
          <c:spPr>
            <a:ln w="15875" cap="rnd">
              <a:solidFill>
                <a:schemeClr val="tx1"/>
              </a:solidFill>
              <a:prstDash val="lgDash"/>
              <a:round/>
            </a:ln>
            <a:effectLst/>
          </c:spPr>
          <c:marker>
            <c:symbol val="none"/>
          </c:marker>
          <c:cat>
            <c:numRef>
              <c:f>'4 hr'!$B$158:$B$175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'4 hr'!$C$158:$C$181</c:f>
              <c:numCache>
                <c:formatCode>0%</c:formatCode>
                <c:ptCount val="24"/>
                <c:pt idx="0">
                  <c:v>0.55154111111111104</c:v>
                </c:pt>
                <c:pt idx="1">
                  <c:v>0.55154111111111104</c:v>
                </c:pt>
                <c:pt idx="2">
                  <c:v>0.55154111111111104</c:v>
                </c:pt>
                <c:pt idx="3">
                  <c:v>0.55154111111111104</c:v>
                </c:pt>
                <c:pt idx="4">
                  <c:v>0.55154111111111104</c:v>
                </c:pt>
                <c:pt idx="5">
                  <c:v>0.55154111111111104</c:v>
                </c:pt>
                <c:pt idx="6">
                  <c:v>0.55154111111111104</c:v>
                </c:pt>
                <c:pt idx="7">
                  <c:v>0.55154111111111104</c:v>
                </c:pt>
                <c:pt idx="8">
                  <c:v>0.55154111111111104</c:v>
                </c:pt>
                <c:pt idx="9">
                  <c:v>0.55154111111111104</c:v>
                </c:pt>
                <c:pt idx="10">
                  <c:v>0.55154111111111104</c:v>
                </c:pt>
                <c:pt idx="11">
                  <c:v>0.55154111111111104</c:v>
                </c:pt>
                <c:pt idx="12">
                  <c:v>0.55154111111111104</c:v>
                </c:pt>
                <c:pt idx="13">
                  <c:v>0.55154111111111104</c:v>
                </c:pt>
                <c:pt idx="14">
                  <c:v>0.55154111111111104</c:v>
                </c:pt>
                <c:pt idx="15">
                  <c:v>0.55154111111111104</c:v>
                </c:pt>
                <c:pt idx="16">
                  <c:v>0.55154111111111104</c:v>
                </c:pt>
                <c:pt idx="17">
                  <c:v>0.55154111111111104</c:v>
                </c:pt>
                <c:pt idx="18">
                  <c:v>0.55154111111111104</c:v>
                </c:pt>
                <c:pt idx="19">
                  <c:v>0.55154111111111104</c:v>
                </c:pt>
                <c:pt idx="20">
                  <c:v>0.55154111111111104</c:v>
                </c:pt>
                <c:pt idx="21">
                  <c:v>0.55154111111111104</c:v>
                </c:pt>
                <c:pt idx="22">
                  <c:v>0.55154111111111104</c:v>
                </c:pt>
                <c:pt idx="23">
                  <c:v>0.55154111111111104</c:v>
                </c:pt>
              </c:numCache>
            </c:numRef>
          </c:val>
          <c:smooth val="0"/>
          <c:extLst>
            <c:ext xmlns:c16="http://schemas.microsoft.com/office/drawing/2014/chart" uri="{C3380CC4-5D6E-409C-BE32-E72D297353CC}">
              <c16:uniqueId val="{00000007-1467-4170-8977-60A09FD7F1A1}"/>
            </c:ext>
          </c:extLst>
        </c:ser>
        <c:ser>
          <c:idx val="2"/>
          <c:order val="5"/>
          <c:tx>
            <c:strRef>
              <c:f>'4 hr'!$I$97</c:f>
              <c:strCache>
                <c:ptCount val="1"/>
                <c:pt idx="0">
                  <c:v>SCL</c:v>
                </c:pt>
              </c:strCache>
            </c:strRef>
          </c:tx>
          <c:spPr>
            <a:ln>
              <a:noFill/>
            </a:ln>
          </c:spPr>
          <c:marker>
            <c:symbol val="circle"/>
            <c:size val="7"/>
            <c:spPr>
              <a:solidFill>
                <a:srgbClr val="ED7D31"/>
              </a:solidFill>
              <a:ln>
                <a:solidFill>
                  <a:srgbClr val="ED7D31"/>
                </a:solidFill>
              </a:ln>
            </c:spPr>
          </c:marker>
          <c:cat>
            <c:numRef>
              <c:f>'4 hr'!$B$158:$B$175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'4 hr'!$I$158:$I$181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8-1467-4170-8977-60A09FD7F1A1}"/>
            </c:ext>
          </c:extLst>
        </c:ser>
        <c:ser>
          <c:idx val="6"/>
          <c:order val="6"/>
          <c:tx>
            <c:strRef>
              <c:f>'4 hr'!$J$97</c:f>
              <c:strCache>
                <c:ptCount val="1"/>
                <c:pt idx="0">
                  <c:v>SCH</c:v>
                </c:pt>
              </c:strCache>
            </c:strRef>
          </c:tx>
          <c:spPr>
            <a:ln>
              <a:noFill/>
            </a:ln>
          </c:spPr>
          <c:marker>
            <c:symbol val="circle"/>
            <c:size val="7"/>
            <c:spPr>
              <a:solidFill>
                <a:srgbClr val="5B9BD5"/>
              </a:solidFill>
              <a:ln>
                <a:solidFill>
                  <a:srgbClr val="5B9BD5"/>
                </a:solidFill>
              </a:ln>
            </c:spPr>
          </c:marker>
          <c:cat>
            <c:numRef>
              <c:f>'4 hr'!$B$158:$B$175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'4 hr'!$J$158:$J$181</c:f>
              <c:numCache>
                <c:formatCode>0%</c:formatCode>
                <c:ptCount val="24"/>
                <c:pt idx="0">
                  <c:v>#N/A</c:v>
                </c:pt>
                <c:pt idx="1">
                  <c:v>#N/A</c:v>
                </c:pt>
                <c:pt idx="2">
                  <c:v>#N/A</c:v>
                </c:pt>
                <c:pt idx="3">
                  <c:v>#N/A</c:v>
                </c:pt>
                <c:pt idx="4">
                  <c:v>0.55400000000000005</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1467-4170-8977-60A09FD7F1A1}"/>
            </c:ext>
          </c:extLst>
        </c:ser>
        <c:dLbls>
          <c:showLegendKey val="0"/>
          <c:showVal val="0"/>
          <c:showCatName val="0"/>
          <c:showSerName val="0"/>
          <c:showPercent val="0"/>
          <c:showBubbleSize val="0"/>
        </c:dLbls>
        <c:smooth val="0"/>
        <c:axId val="184633216"/>
        <c:axId val="184655872"/>
      </c:lineChart>
      <c:dateAx>
        <c:axId val="18463321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55872"/>
        <c:crosses val="autoZero"/>
        <c:auto val="1"/>
        <c:lblOffset val="100"/>
        <c:baseTimeUnit val="months"/>
        <c:majorUnit val="1"/>
        <c:majorTimeUnit val="months"/>
      </c:dateAx>
      <c:valAx>
        <c:axId val="1846558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33216"/>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12-hour waits (Causeway)</a:t>
            </a:r>
            <a:endParaRPr lang="en-GB" sz="1100">
              <a:effectLst/>
            </a:endParaRPr>
          </a:p>
        </c:rich>
      </c:tx>
      <c:overlay val="0"/>
      <c:spPr>
        <a:noFill/>
        <a:ln>
          <a:noFill/>
        </a:ln>
        <a:effectLst/>
      </c:spPr>
    </c:title>
    <c:autoTitleDeleted val="0"/>
    <c:plotArea>
      <c:layout/>
      <c:lineChart>
        <c:grouping val="standard"/>
        <c:varyColors val="0"/>
        <c:ser>
          <c:idx val="0"/>
          <c:order val="0"/>
          <c:tx>
            <c:strRef>
              <c:f>'12hr'!$F$97</c:f>
              <c:strCache>
                <c:ptCount val="1"/>
                <c:pt idx="0">
                  <c:v>LPL</c:v>
                </c:pt>
              </c:strCache>
            </c:strRef>
          </c:tx>
          <c:spPr>
            <a:ln w="15875" cap="rnd">
              <a:solidFill>
                <a:schemeClr val="tx1"/>
              </a:solidFill>
              <a:prstDash val="lgDash"/>
              <a:round/>
            </a:ln>
            <a:effectLst/>
          </c:spPr>
          <c:marker>
            <c:symbol val="none"/>
          </c:marker>
          <c:cat>
            <c:numRef>
              <c:f>'12hr'!$B$158:$B$175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'12hr'!$F$158:$F$181</c:f>
              <c:numCache>
                <c:formatCode>0</c:formatCode>
                <c:ptCount val="24"/>
                <c:pt idx="0">
                  <c:v>481.73333333333335</c:v>
                </c:pt>
                <c:pt idx="1">
                  <c:v>481.73333333333335</c:v>
                </c:pt>
                <c:pt idx="2">
                  <c:v>481.73333333333335</c:v>
                </c:pt>
                <c:pt idx="3">
                  <c:v>481.73333333333335</c:v>
                </c:pt>
                <c:pt idx="4">
                  <c:v>481.73333333333335</c:v>
                </c:pt>
                <c:pt idx="5">
                  <c:v>481.73333333333335</c:v>
                </c:pt>
                <c:pt idx="6">
                  <c:v>481.73333333333335</c:v>
                </c:pt>
                <c:pt idx="7">
                  <c:v>481.73333333333335</c:v>
                </c:pt>
                <c:pt idx="8">
                  <c:v>481.73333333333335</c:v>
                </c:pt>
                <c:pt idx="9">
                  <c:v>481.73333333333335</c:v>
                </c:pt>
                <c:pt idx="10">
                  <c:v>481.73333333333335</c:v>
                </c:pt>
                <c:pt idx="11">
                  <c:v>481.73333333333335</c:v>
                </c:pt>
                <c:pt idx="12">
                  <c:v>481.73333333333335</c:v>
                </c:pt>
                <c:pt idx="13">
                  <c:v>481.73333333333335</c:v>
                </c:pt>
                <c:pt idx="14">
                  <c:v>481.73333333333335</c:v>
                </c:pt>
                <c:pt idx="15">
                  <c:v>481.73333333333335</c:v>
                </c:pt>
                <c:pt idx="16">
                  <c:v>481.73333333333335</c:v>
                </c:pt>
                <c:pt idx="17">
                  <c:v>481.73333333333335</c:v>
                </c:pt>
                <c:pt idx="18">
                  <c:v>481.73333333333335</c:v>
                </c:pt>
                <c:pt idx="19">
                  <c:v>481.73333333333335</c:v>
                </c:pt>
                <c:pt idx="20">
                  <c:v>481.73333333333335</c:v>
                </c:pt>
                <c:pt idx="21">
                  <c:v>481.73333333333335</c:v>
                </c:pt>
                <c:pt idx="22">
                  <c:v>481.73333333333335</c:v>
                </c:pt>
                <c:pt idx="23">
                  <c:v>481.73333333333335</c:v>
                </c:pt>
              </c:numCache>
            </c:numRef>
          </c:val>
          <c:smooth val="0"/>
          <c:extLst>
            <c:ext xmlns:c16="http://schemas.microsoft.com/office/drawing/2014/chart" uri="{C3380CC4-5D6E-409C-BE32-E72D297353CC}">
              <c16:uniqueId val="{00000000-A33F-454E-AFB6-E03AB105C671}"/>
            </c:ext>
          </c:extLst>
        </c:ser>
        <c:ser>
          <c:idx val="1"/>
          <c:order val="1"/>
          <c:tx>
            <c:strRef>
              <c:f>'12hr'!$E$97</c:f>
              <c:strCache>
                <c:ptCount val="1"/>
                <c:pt idx="0">
                  <c:v>&gt; 12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'12hr'!$B$158:$B$175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'12hr'!$E$158:$E$181</c:f>
              <c:numCache>
                <c:formatCode>0</c:formatCode>
                <c:ptCount val="24"/>
                <c:pt idx="0">
                  <c:v>568</c:v>
                </c:pt>
                <c:pt idx="1">
                  <c:v>619</c:v>
                </c:pt>
                <c:pt idx="2">
                  <c:v>574</c:v>
                </c:pt>
                <c:pt idx="3">
                  <c:v>581</c:v>
                </c:pt>
                <c:pt idx="4">
                  <c:v>555</c:v>
                </c:pt>
                <c:pt idx="5">
                  <c:v>588</c:v>
                </c:pt>
                <c:pt idx="6">
                  <c:v>580</c:v>
                </c:pt>
                <c:pt idx="7">
                  <c:v>558</c:v>
                </c:pt>
                <c:pt idx="8">
                  <c:v>666</c:v>
                </c:pt>
                <c:pt idx="9">
                  <c:v>590</c:v>
                </c:pt>
                <c:pt idx="10">
                  <c:v>518</c:v>
                </c:pt>
                <c:pt idx="11">
                  <c:v>582</c:v>
                </c:pt>
                <c:pt idx="12">
                  <c:v>636</c:v>
                </c:pt>
                <c:pt idx="13">
                  <c:v>672</c:v>
                </c:pt>
                <c:pt idx="14">
                  <c:v>600</c:v>
                </c:pt>
                <c:pt idx="15">
                  <c:v>646</c:v>
                </c:pt>
                <c:pt idx="16">
                  <c:v>611</c:v>
                </c:pt>
                <c:pt idx="17">
                  <c:v>602</c:v>
                </c:pt>
              </c:numCache>
            </c:numRef>
          </c:val>
          <c:smooth val="0"/>
          <c:extLst>
            <c:ext xmlns:c16="http://schemas.microsoft.com/office/drawing/2014/chart" uri="{C3380CC4-5D6E-409C-BE32-E72D297353CC}">
              <c16:uniqueId val="{00000001-A33F-454E-AFB6-E03AB105C671}"/>
            </c:ext>
          </c:extLst>
        </c:ser>
        <c:ser>
          <c:idx val="3"/>
          <c:order val="2"/>
          <c:tx>
            <c:strRef>
              <c:f>'12hr'!$G$97</c:f>
              <c:strCache>
                <c:ptCount val="1"/>
                <c:pt idx="0">
                  <c:v>Target</c:v>
                </c:pt>
              </c:strCache>
            </c:strRef>
          </c:tx>
          <c:spPr>
            <a:ln w="19050" cap="rnd">
              <a:solidFill>
                <a:srgbClr val="FF0000"/>
              </a:solidFill>
              <a:prstDash val="dash"/>
              <a:round/>
            </a:ln>
            <a:effectLst/>
          </c:spPr>
          <c:marker>
            <c:symbol val="none"/>
          </c:marker>
          <c:cat>
            <c:numRef>
              <c:f>'12hr'!$B$158:$B$175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'12hr'!$G$158:$G$181</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A33F-454E-AFB6-E03AB105C671}"/>
            </c:ext>
          </c:extLst>
        </c:ser>
        <c:ser>
          <c:idx val="4"/>
          <c:order val="3"/>
          <c:tx>
            <c:strRef>
              <c:f>'12hr'!$D$97</c:f>
              <c:strCache>
                <c:ptCount val="1"/>
                <c:pt idx="0">
                  <c:v>Mean</c:v>
                </c:pt>
              </c:strCache>
            </c:strRef>
          </c:tx>
          <c:spPr>
            <a:ln w="15875" cap="rnd">
              <a:solidFill>
                <a:schemeClr val="tx1"/>
              </a:solidFill>
              <a:round/>
            </a:ln>
            <a:effectLst/>
          </c:spPr>
          <c:marker>
            <c:symbol val="none"/>
          </c:marker>
          <c:cat>
            <c:numRef>
              <c:f>'12hr'!$B$158:$B$175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'12hr'!$D$158:$D$181</c:f>
              <c:numCache>
                <c:formatCode>0</c:formatCode>
                <c:ptCount val="24"/>
                <c:pt idx="0">
                  <c:v>597</c:v>
                </c:pt>
                <c:pt idx="1">
                  <c:v>597</c:v>
                </c:pt>
                <c:pt idx="2">
                  <c:v>597</c:v>
                </c:pt>
                <c:pt idx="3">
                  <c:v>597</c:v>
                </c:pt>
                <c:pt idx="4">
                  <c:v>597</c:v>
                </c:pt>
                <c:pt idx="5">
                  <c:v>597</c:v>
                </c:pt>
                <c:pt idx="6">
                  <c:v>597</c:v>
                </c:pt>
                <c:pt idx="7">
                  <c:v>597</c:v>
                </c:pt>
                <c:pt idx="8">
                  <c:v>597</c:v>
                </c:pt>
                <c:pt idx="9">
                  <c:v>597</c:v>
                </c:pt>
                <c:pt idx="10">
                  <c:v>597</c:v>
                </c:pt>
                <c:pt idx="11">
                  <c:v>597</c:v>
                </c:pt>
                <c:pt idx="12">
                  <c:v>597</c:v>
                </c:pt>
                <c:pt idx="13">
                  <c:v>597</c:v>
                </c:pt>
                <c:pt idx="14">
                  <c:v>597</c:v>
                </c:pt>
                <c:pt idx="15">
                  <c:v>597</c:v>
                </c:pt>
                <c:pt idx="16">
                  <c:v>597</c:v>
                </c:pt>
                <c:pt idx="17">
                  <c:v>597</c:v>
                </c:pt>
                <c:pt idx="18">
                  <c:v>597</c:v>
                </c:pt>
                <c:pt idx="19">
                  <c:v>597</c:v>
                </c:pt>
                <c:pt idx="20">
                  <c:v>597</c:v>
                </c:pt>
                <c:pt idx="21">
                  <c:v>597</c:v>
                </c:pt>
                <c:pt idx="22">
                  <c:v>597</c:v>
                </c:pt>
                <c:pt idx="23">
                  <c:v>597</c:v>
                </c:pt>
              </c:numCache>
            </c:numRef>
          </c:val>
          <c:smooth val="0"/>
          <c:extLst>
            <c:ext xmlns:c16="http://schemas.microsoft.com/office/drawing/2014/chart" uri="{C3380CC4-5D6E-409C-BE32-E72D297353CC}">
              <c16:uniqueId val="{00000003-A33F-454E-AFB6-E03AB105C671}"/>
            </c:ext>
          </c:extLst>
        </c:ser>
        <c:ser>
          <c:idx val="5"/>
          <c:order val="4"/>
          <c:tx>
            <c:strRef>
              <c:f>'12hr'!$C$97</c:f>
              <c:strCache>
                <c:ptCount val="1"/>
                <c:pt idx="0">
                  <c:v>UPL</c:v>
                </c:pt>
              </c:strCache>
            </c:strRef>
          </c:tx>
          <c:spPr>
            <a:ln w="15875" cap="rnd">
              <a:solidFill>
                <a:schemeClr val="tx1"/>
              </a:solidFill>
              <a:prstDash val="lgDash"/>
              <a:round/>
            </a:ln>
            <a:effectLst/>
          </c:spPr>
          <c:marker>
            <c:symbol val="none"/>
          </c:marker>
          <c:cat>
            <c:numRef>
              <c:f>'12hr'!$B$158:$B$175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'12hr'!$C$158:$C$181</c:f>
              <c:numCache>
                <c:formatCode>0</c:formatCode>
                <c:ptCount val="24"/>
                <c:pt idx="0">
                  <c:v>712.26666666666665</c:v>
                </c:pt>
                <c:pt idx="1">
                  <c:v>712.26666666666665</c:v>
                </c:pt>
                <c:pt idx="2">
                  <c:v>712.26666666666665</c:v>
                </c:pt>
                <c:pt idx="3">
                  <c:v>712.26666666666665</c:v>
                </c:pt>
                <c:pt idx="4">
                  <c:v>712.26666666666665</c:v>
                </c:pt>
                <c:pt idx="5">
                  <c:v>712.26666666666665</c:v>
                </c:pt>
                <c:pt idx="6">
                  <c:v>712.26666666666665</c:v>
                </c:pt>
                <c:pt idx="7">
                  <c:v>712.26666666666665</c:v>
                </c:pt>
                <c:pt idx="8">
                  <c:v>712.26666666666665</c:v>
                </c:pt>
                <c:pt idx="9">
                  <c:v>712.26666666666665</c:v>
                </c:pt>
                <c:pt idx="10">
                  <c:v>712.26666666666665</c:v>
                </c:pt>
                <c:pt idx="11">
                  <c:v>712.26666666666665</c:v>
                </c:pt>
                <c:pt idx="12">
                  <c:v>712.26666666666665</c:v>
                </c:pt>
                <c:pt idx="13">
                  <c:v>712.26666666666665</c:v>
                </c:pt>
                <c:pt idx="14">
                  <c:v>712.26666666666665</c:v>
                </c:pt>
                <c:pt idx="15">
                  <c:v>712.26666666666665</c:v>
                </c:pt>
                <c:pt idx="16">
                  <c:v>712.26666666666665</c:v>
                </c:pt>
                <c:pt idx="17">
                  <c:v>712.26666666666665</c:v>
                </c:pt>
                <c:pt idx="18">
                  <c:v>712.26666666666665</c:v>
                </c:pt>
                <c:pt idx="19">
                  <c:v>712.26666666666665</c:v>
                </c:pt>
                <c:pt idx="20">
                  <c:v>712.26666666666665</c:v>
                </c:pt>
                <c:pt idx="21">
                  <c:v>712.26666666666665</c:v>
                </c:pt>
                <c:pt idx="22">
                  <c:v>712.26666666666665</c:v>
                </c:pt>
                <c:pt idx="23">
                  <c:v>712.26666666666665</c:v>
                </c:pt>
              </c:numCache>
            </c:numRef>
          </c:val>
          <c:smooth val="0"/>
          <c:extLst>
            <c:ext xmlns:c16="http://schemas.microsoft.com/office/drawing/2014/chart" uri="{C3380CC4-5D6E-409C-BE32-E72D297353CC}">
              <c16:uniqueId val="{00000004-A33F-454E-AFB6-E03AB105C671}"/>
            </c:ext>
          </c:extLst>
        </c:ser>
        <c:ser>
          <c:idx val="2"/>
          <c:order val="5"/>
          <c:tx>
            <c:strRef>
              <c:f>'12hr'!$I$97</c:f>
              <c:strCache>
                <c:ptCount val="1"/>
                <c:pt idx="0">
                  <c:v>SCL</c:v>
                </c:pt>
              </c:strCache>
            </c:strRef>
          </c:tx>
          <c:spPr>
            <a:ln>
              <a:noFill/>
            </a:ln>
          </c:spPr>
          <c:marker>
            <c:symbol val="circle"/>
            <c:size val="7"/>
            <c:spPr>
              <a:solidFill>
                <a:srgbClr val="5B9BD5"/>
              </a:solidFill>
              <a:ln>
                <a:solidFill>
                  <a:srgbClr val="5B9BD5"/>
                </a:solidFill>
              </a:ln>
            </c:spPr>
          </c:marker>
          <c:cat>
            <c:numRef>
              <c:f>'12hr'!$B$158:$B$175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'12hr'!$I$158:$I$181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A33F-454E-AFB6-E03AB105C671}"/>
            </c:ext>
          </c:extLst>
        </c:ser>
        <c:ser>
          <c:idx val="6"/>
          <c:order val="6"/>
          <c:tx>
            <c:strRef>
              <c:f>'12hr'!$J$97</c:f>
              <c:strCache>
                <c:ptCount val="1"/>
                <c:pt idx="0">
                  <c:v>SCH</c:v>
                </c:pt>
              </c:strCache>
            </c:strRef>
          </c:tx>
          <c:spPr>
            <a:ln>
              <a:noFill/>
            </a:ln>
          </c:spPr>
          <c:marker>
            <c:symbol val="circle"/>
            <c:size val="7"/>
            <c:spPr>
              <a:solidFill>
                <a:srgbClr val="ED7D31"/>
              </a:solidFill>
              <a:ln>
                <a:solidFill>
                  <a:srgbClr val="ED7D31"/>
                </a:solidFill>
              </a:ln>
            </c:spPr>
          </c:marker>
          <c:cat>
            <c:numRef>
              <c:f>'12hr'!$B$158:$B$175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'12hr'!$J$158:$J$181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A33F-454E-AFB6-E03AB105C671}"/>
            </c:ext>
          </c:extLst>
        </c:ser>
        <c:dLbls>
          <c:showLegendKey val="0"/>
          <c:showVal val="0"/>
          <c:showCatName val="0"/>
          <c:showSerName val="0"/>
          <c:showPercent val="0"/>
          <c:showBubbleSize val="0"/>
        </c:dLbls>
        <c:smooth val="0"/>
        <c:axId val="188306176"/>
        <c:axId val="188308096"/>
      </c:lineChart>
      <c:dateAx>
        <c:axId val="18830617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8096"/>
        <c:crosses val="autoZero"/>
        <c:auto val="1"/>
        <c:lblOffset val="100"/>
        <c:baseTimeUnit val="months"/>
        <c:majorUnit val="1"/>
        <c:majorTimeUnit val="months"/>
      </c:dateAx>
      <c:valAx>
        <c:axId val="18830809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6176"/>
        <c:crosses val="autoZero"/>
        <c:crossBetween val="midCat"/>
        <c:majorUnit val="10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12-hour waits (Antrim)</a:t>
            </a:r>
            <a:endParaRPr lang="en-GB" sz="1100">
              <a:effectLst/>
            </a:endParaRPr>
          </a:p>
        </c:rich>
      </c:tx>
      <c:overlay val="0"/>
      <c:spPr>
        <a:noFill/>
        <a:ln>
          <a:noFill/>
        </a:ln>
        <a:effectLst/>
      </c:spPr>
    </c:title>
    <c:autoTitleDeleted val="0"/>
    <c:plotArea>
      <c:layout/>
      <c:lineChart>
        <c:grouping val="standard"/>
        <c:varyColors val="0"/>
        <c:ser>
          <c:idx val="0"/>
          <c:order val="0"/>
          <c:tx>
            <c:strRef>
              <c:f>'12hr'!$F$6</c:f>
              <c:strCache>
                <c:ptCount val="1"/>
                <c:pt idx="0">
                  <c:v>LPL</c:v>
                </c:pt>
              </c:strCache>
            </c:strRef>
          </c:tx>
          <c:spPr>
            <a:ln w="15875" cap="rnd">
              <a:solidFill>
                <a:schemeClr val="tx1"/>
              </a:solidFill>
              <a:prstDash val="lgDash"/>
              <a:round/>
            </a:ln>
            <a:effectLst/>
          </c:spPr>
          <c:marker>
            <c:symbol val="none"/>
          </c:marker>
          <c:cat>
            <c:numRef>
              <c:f>'12hr'!$B$67:$B$84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'12hr'!$F$67:$F$90</c:f>
              <c:numCache>
                <c:formatCode>0</c:formatCode>
                <c:ptCount val="24"/>
                <c:pt idx="0">
                  <c:v>1208.7111111111112</c:v>
                </c:pt>
                <c:pt idx="1">
                  <c:v>1208.7111111111112</c:v>
                </c:pt>
                <c:pt idx="2">
                  <c:v>1208.7111111111112</c:v>
                </c:pt>
                <c:pt idx="3">
                  <c:v>1208.7111111111112</c:v>
                </c:pt>
                <c:pt idx="4">
                  <c:v>1208.7111111111112</c:v>
                </c:pt>
                <c:pt idx="5">
                  <c:v>1208.7111111111112</c:v>
                </c:pt>
                <c:pt idx="6">
                  <c:v>1208.7111111111112</c:v>
                </c:pt>
                <c:pt idx="7">
                  <c:v>1208.7111111111112</c:v>
                </c:pt>
                <c:pt idx="8">
                  <c:v>1208.7111111111112</c:v>
                </c:pt>
                <c:pt idx="9">
                  <c:v>1208.7111111111112</c:v>
                </c:pt>
                <c:pt idx="10">
                  <c:v>1208.7111111111112</c:v>
                </c:pt>
                <c:pt idx="11">
                  <c:v>1208.7111111111112</c:v>
                </c:pt>
                <c:pt idx="12">
                  <c:v>1208.7111111111112</c:v>
                </c:pt>
                <c:pt idx="13">
                  <c:v>1208.7111111111112</c:v>
                </c:pt>
                <c:pt idx="14">
                  <c:v>1208.7111111111112</c:v>
                </c:pt>
                <c:pt idx="15">
                  <c:v>1208.7111111111112</c:v>
                </c:pt>
                <c:pt idx="16">
                  <c:v>1208.7111111111112</c:v>
                </c:pt>
                <c:pt idx="17">
                  <c:v>1208.7111111111112</c:v>
                </c:pt>
                <c:pt idx="18">
                  <c:v>1208.7111111111112</c:v>
                </c:pt>
                <c:pt idx="19">
                  <c:v>1208.7111111111112</c:v>
                </c:pt>
                <c:pt idx="20">
                  <c:v>1208.7111111111112</c:v>
                </c:pt>
                <c:pt idx="21">
                  <c:v>1208.7111111111112</c:v>
                </c:pt>
                <c:pt idx="22">
                  <c:v>1208.7111111111112</c:v>
                </c:pt>
                <c:pt idx="23">
                  <c:v>1208.7111111111112</c:v>
                </c:pt>
              </c:numCache>
            </c:numRef>
          </c:val>
          <c:smooth val="0"/>
          <c:extLst>
            <c:ext xmlns:c16="http://schemas.microsoft.com/office/drawing/2014/chart" uri="{C3380CC4-5D6E-409C-BE32-E72D297353CC}">
              <c16:uniqueId val="{00000000-88E0-4176-B61D-1C974888756D}"/>
            </c:ext>
          </c:extLst>
        </c:ser>
        <c:ser>
          <c:idx val="1"/>
          <c:order val="1"/>
          <c:tx>
            <c:strRef>
              <c:f>'12hr'!$E$6</c:f>
              <c:strCache>
                <c:ptCount val="1"/>
                <c:pt idx="0">
                  <c:v>&gt; 12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'12hr'!$B$67:$B$84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'12hr'!$E$67:$E$90</c:f>
              <c:numCache>
                <c:formatCode>0</c:formatCode>
                <c:ptCount val="24"/>
                <c:pt idx="0">
                  <c:v>1646</c:v>
                </c:pt>
                <c:pt idx="1">
                  <c:v>1504</c:v>
                </c:pt>
                <c:pt idx="2">
                  <c:v>1422</c:v>
                </c:pt>
                <c:pt idx="3">
                  <c:v>1510</c:v>
                </c:pt>
                <c:pt idx="4">
                  <c:v>1437</c:v>
                </c:pt>
                <c:pt idx="5">
                  <c:v>1515</c:v>
                </c:pt>
                <c:pt idx="6">
                  <c:v>1595</c:v>
                </c:pt>
                <c:pt idx="7">
                  <c:v>1889</c:v>
                </c:pt>
                <c:pt idx="8">
                  <c:v>2118</c:v>
                </c:pt>
                <c:pt idx="9">
                  <c:v>1734</c:v>
                </c:pt>
                <c:pt idx="10">
                  <c:v>1739</c:v>
                </c:pt>
                <c:pt idx="11">
                  <c:v>1785</c:v>
                </c:pt>
                <c:pt idx="12">
                  <c:v>1655</c:v>
                </c:pt>
                <c:pt idx="13">
                  <c:v>1439</c:v>
                </c:pt>
                <c:pt idx="14">
                  <c:v>1598</c:v>
                </c:pt>
                <c:pt idx="15">
                  <c:v>1274</c:v>
                </c:pt>
                <c:pt idx="16">
                  <c:v>1453</c:v>
                </c:pt>
                <c:pt idx="17">
                  <c:v>1546</c:v>
                </c:pt>
              </c:numCache>
            </c:numRef>
          </c:val>
          <c:smooth val="0"/>
          <c:extLst>
            <c:ext xmlns:c16="http://schemas.microsoft.com/office/drawing/2014/chart" uri="{C3380CC4-5D6E-409C-BE32-E72D297353CC}">
              <c16:uniqueId val="{00000001-88E0-4176-B61D-1C974888756D}"/>
            </c:ext>
          </c:extLst>
        </c:ser>
        <c:ser>
          <c:idx val="3"/>
          <c:order val="2"/>
          <c:tx>
            <c:strRef>
              <c:f>'12hr'!$G$6</c:f>
              <c:strCache>
                <c:ptCount val="1"/>
                <c:pt idx="0">
                  <c:v>Target</c:v>
                </c:pt>
              </c:strCache>
            </c:strRef>
          </c:tx>
          <c:spPr>
            <a:ln w="19050" cap="rnd">
              <a:solidFill>
                <a:srgbClr val="FF0000"/>
              </a:solidFill>
              <a:prstDash val="dash"/>
              <a:round/>
            </a:ln>
            <a:effectLst/>
          </c:spPr>
          <c:marker>
            <c:symbol val="none"/>
          </c:marker>
          <c:cat>
            <c:numRef>
              <c:f>'12hr'!$B$67:$B$84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'12hr'!$G$67:$G$90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88E0-4176-B61D-1C974888756D}"/>
            </c:ext>
          </c:extLst>
        </c:ser>
        <c:ser>
          <c:idx val="4"/>
          <c:order val="3"/>
          <c:tx>
            <c:strRef>
              <c:f>'12hr'!$D$6</c:f>
              <c:strCache>
                <c:ptCount val="1"/>
                <c:pt idx="0">
                  <c:v>Mean</c:v>
                </c:pt>
              </c:strCache>
            </c:strRef>
          </c:tx>
          <c:spPr>
            <a:ln w="15875" cap="rnd">
              <a:solidFill>
                <a:schemeClr val="tx1"/>
              </a:solidFill>
              <a:round/>
            </a:ln>
            <a:effectLst/>
          </c:spPr>
          <c:marker>
            <c:symbol val="none"/>
          </c:marker>
          <c:cat>
            <c:numRef>
              <c:f>'12hr'!$B$67:$B$84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'12hr'!$D$67:$D$90</c:f>
              <c:numCache>
                <c:formatCode>0</c:formatCode>
                <c:ptCount val="24"/>
                <c:pt idx="0">
                  <c:v>1603.2777777777778</c:v>
                </c:pt>
                <c:pt idx="1">
                  <c:v>1603.2777777777778</c:v>
                </c:pt>
                <c:pt idx="2">
                  <c:v>1603.2777777777778</c:v>
                </c:pt>
                <c:pt idx="3">
                  <c:v>1603.2777777777778</c:v>
                </c:pt>
                <c:pt idx="4">
                  <c:v>1603.2777777777778</c:v>
                </c:pt>
                <c:pt idx="5">
                  <c:v>1603.2777777777778</c:v>
                </c:pt>
                <c:pt idx="6">
                  <c:v>1603.2777777777778</c:v>
                </c:pt>
                <c:pt idx="7">
                  <c:v>1603.2777777777778</c:v>
                </c:pt>
                <c:pt idx="8">
                  <c:v>1603.2777777777778</c:v>
                </c:pt>
                <c:pt idx="9">
                  <c:v>1603.2777777777778</c:v>
                </c:pt>
                <c:pt idx="10">
                  <c:v>1603.2777777777778</c:v>
                </c:pt>
                <c:pt idx="11">
                  <c:v>1603.2777777777778</c:v>
                </c:pt>
                <c:pt idx="12">
                  <c:v>1603.2777777777778</c:v>
                </c:pt>
                <c:pt idx="13">
                  <c:v>1603.2777777777778</c:v>
                </c:pt>
                <c:pt idx="14">
                  <c:v>1603.2777777777778</c:v>
                </c:pt>
                <c:pt idx="15">
                  <c:v>1603.2777777777778</c:v>
                </c:pt>
                <c:pt idx="16">
                  <c:v>1603.2777777777778</c:v>
                </c:pt>
                <c:pt idx="17">
                  <c:v>1603.2777777777778</c:v>
                </c:pt>
                <c:pt idx="18">
                  <c:v>1603.2777777777778</c:v>
                </c:pt>
                <c:pt idx="19">
                  <c:v>1603.2777777777778</c:v>
                </c:pt>
                <c:pt idx="20">
                  <c:v>1603.2777777777778</c:v>
                </c:pt>
                <c:pt idx="21">
                  <c:v>1603.2777777777778</c:v>
                </c:pt>
                <c:pt idx="22">
                  <c:v>1603.2777777777778</c:v>
                </c:pt>
                <c:pt idx="23">
                  <c:v>1603.2777777777778</c:v>
                </c:pt>
              </c:numCache>
            </c:numRef>
          </c:val>
          <c:smooth val="0"/>
          <c:extLst>
            <c:ext xmlns:c16="http://schemas.microsoft.com/office/drawing/2014/chart" uri="{C3380CC4-5D6E-409C-BE32-E72D297353CC}">
              <c16:uniqueId val="{00000003-88E0-4176-B61D-1C974888756D}"/>
            </c:ext>
          </c:extLst>
        </c:ser>
        <c:ser>
          <c:idx val="5"/>
          <c:order val="4"/>
          <c:tx>
            <c:strRef>
              <c:f>'12hr'!$C$6</c:f>
              <c:strCache>
                <c:ptCount val="1"/>
                <c:pt idx="0">
                  <c:v>UPL</c:v>
                </c:pt>
              </c:strCache>
            </c:strRef>
          </c:tx>
          <c:spPr>
            <a:ln w="15875" cap="rnd">
              <a:solidFill>
                <a:schemeClr val="tx1"/>
              </a:solidFill>
              <a:prstDash val="lgDash"/>
              <a:round/>
            </a:ln>
            <a:effectLst/>
          </c:spPr>
          <c:marker>
            <c:symbol val="none"/>
          </c:marker>
          <c:cat>
            <c:numRef>
              <c:f>'12hr'!$B$67:$B$84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'12hr'!$C$67:$C$90</c:f>
              <c:numCache>
                <c:formatCode>0</c:formatCode>
                <c:ptCount val="24"/>
                <c:pt idx="0">
                  <c:v>1997.8444444444444</c:v>
                </c:pt>
                <c:pt idx="1">
                  <c:v>1997.8444444444444</c:v>
                </c:pt>
                <c:pt idx="2">
                  <c:v>1997.8444444444444</c:v>
                </c:pt>
                <c:pt idx="3">
                  <c:v>1997.8444444444444</c:v>
                </c:pt>
                <c:pt idx="4">
                  <c:v>1997.8444444444444</c:v>
                </c:pt>
                <c:pt idx="5">
                  <c:v>1997.8444444444444</c:v>
                </c:pt>
                <c:pt idx="6">
                  <c:v>1997.8444444444444</c:v>
                </c:pt>
                <c:pt idx="7">
                  <c:v>1997.8444444444444</c:v>
                </c:pt>
                <c:pt idx="8">
                  <c:v>1997.8444444444444</c:v>
                </c:pt>
                <c:pt idx="9">
                  <c:v>1997.8444444444444</c:v>
                </c:pt>
                <c:pt idx="10">
                  <c:v>1997.8444444444444</c:v>
                </c:pt>
                <c:pt idx="11">
                  <c:v>1997.8444444444444</c:v>
                </c:pt>
                <c:pt idx="12">
                  <c:v>1997.8444444444444</c:v>
                </c:pt>
                <c:pt idx="13">
                  <c:v>1997.8444444444444</c:v>
                </c:pt>
                <c:pt idx="14">
                  <c:v>1997.8444444444444</c:v>
                </c:pt>
                <c:pt idx="15">
                  <c:v>1997.8444444444444</c:v>
                </c:pt>
                <c:pt idx="16">
                  <c:v>1997.8444444444444</c:v>
                </c:pt>
                <c:pt idx="17">
                  <c:v>1997.8444444444444</c:v>
                </c:pt>
                <c:pt idx="18">
                  <c:v>1997.8444444444444</c:v>
                </c:pt>
                <c:pt idx="19">
                  <c:v>1997.8444444444444</c:v>
                </c:pt>
                <c:pt idx="20">
                  <c:v>1997.8444444444444</c:v>
                </c:pt>
                <c:pt idx="21">
                  <c:v>1997.8444444444444</c:v>
                </c:pt>
                <c:pt idx="22">
                  <c:v>1997.8444444444444</c:v>
                </c:pt>
                <c:pt idx="23">
                  <c:v>1997.8444444444444</c:v>
                </c:pt>
              </c:numCache>
            </c:numRef>
          </c:val>
          <c:smooth val="0"/>
          <c:extLst>
            <c:ext xmlns:c16="http://schemas.microsoft.com/office/drawing/2014/chart" uri="{C3380CC4-5D6E-409C-BE32-E72D297353CC}">
              <c16:uniqueId val="{00000004-88E0-4176-B61D-1C974888756D}"/>
            </c:ext>
          </c:extLst>
        </c:ser>
        <c:ser>
          <c:idx val="2"/>
          <c:order val="5"/>
          <c:tx>
            <c:strRef>
              <c:f>'12hr'!$I$6</c:f>
              <c:strCache>
                <c:ptCount val="1"/>
                <c:pt idx="0">
                  <c:v>SCL</c:v>
                </c:pt>
              </c:strCache>
            </c:strRef>
          </c:tx>
          <c:spPr>
            <a:ln>
              <a:noFill/>
            </a:ln>
          </c:spPr>
          <c:marker>
            <c:symbol val="circle"/>
            <c:size val="7"/>
            <c:spPr>
              <a:solidFill>
                <a:srgbClr val="5B9BD5"/>
              </a:solidFill>
              <a:ln>
                <a:solidFill>
                  <a:srgbClr val="5B9BD5"/>
                </a:solidFill>
              </a:ln>
            </c:spPr>
          </c:marker>
          <c:cat>
            <c:numRef>
              <c:f>'12hr'!$B$67:$B$84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'12hr'!$I$67:$I$90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88E0-4176-B61D-1C974888756D}"/>
            </c:ext>
          </c:extLst>
        </c:ser>
        <c:ser>
          <c:idx val="6"/>
          <c:order val="6"/>
          <c:tx>
            <c:strRef>
              <c:f>'12hr'!$J$6</c:f>
              <c:strCache>
                <c:ptCount val="1"/>
                <c:pt idx="0">
                  <c:v>SCH</c:v>
                </c:pt>
              </c:strCache>
            </c:strRef>
          </c:tx>
          <c:spPr>
            <a:ln>
              <a:noFill/>
            </a:ln>
          </c:spPr>
          <c:marker>
            <c:symbol val="circle"/>
            <c:size val="7"/>
            <c:spPr>
              <a:solidFill>
                <a:srgbClr val="ED7D31"/>
              </a:solidFill>
              <a:ln>
                <a:solidFill>
                  <a:srgbClr val="ED7D31"/>
                </a:solidFill>
              </a:ln>
            </c:spPr>
          </c:marker>
          <c:cat>
            <c:numRef>
              <c:f>'12hr'!$B$67:$B$84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'12hr'!$J$67:$J$90</c:f>
              <c:numCache>
                <c:formatCode>0</c:formatCode>
                <c:ptCount val="24"/>
                <c:pt idx="0">
                  <c:v>#N/A</c:v>
                </c:pt>
                <c:pt idx="1">
                  <c:v>#N/A</c:v>
                </c:pt>
                <c:pt idx="2">
                  <c:v>#N/A</c:v>
                </c:pt>
                <c:pt idx="3">
                  <c:v>#N/A</c:v>
                </c:pt>
                <c:pt idx="4">
                  <c:v>#N/A</c:v>
                </c:pt>
                <c:pt idx="5">
                  <c:v>#N/A</c:v>
                </c:pt>
                <c:pt idx="6">
                  <c:v>#N/A</c:v>
                </c:pt>
                <c:pt idx="7">
                  <c:v>#N/A</c:v>
                </c:pt>
                <c:pt idx="8">
                  <c:v>2118</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88E0-4176-B61D-1C974888756D}"/>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1"/>
        <c:majorTimeUnit val="months"/>
      </c:dateAx>
      <c:valAx>
        <c:axId val="1867955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valAx>
      <c:spPr>
        <a:noFill/>
        <a:ln>
          <a:noFill/>
        </a:ln>
        <a:effectLst/>
      </c:spPr>
    </c:plotArea>
    <c:legend>
      <c:legendPos val="b"/>
      <c:layout>
        <c:manualLayout>
          <c:xMode val="edge"/>
          <c:yMode val="edge"/>
          <c:x val="0.14561067366579181"/>
          <c:y val="0.81173228346456694"/>
          <c:w val="0.75322309711286084"/>
          <c:h val="0.160489938757655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r>
              <a:rPr lang="en-GB" sz="1100" b="0" i="0" baseline="0">
                <a:effectLst/>
              </a:rPr>
              <a:t>Stroke receiving thrombolysis (Antrim)</a:t>
            </a:r>
            <a:endParaRPr lang="en-GB" sz="1100">
              <a:effectLst/>
            </a:endParaRPr>
          </a:p>
          <a:p>
            <a:pPr marL="0" marR="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endParaRPr lang="en-GB" sz="1100">
              <a:effectLst/>
            </a:endParaRPr>
          </a:p>
        </c:rich>
      </c:tx>
      <c:overlay val="0"/>
      <c:spPr>
        <a:noFill/>
        <a:ln>
          <a:noFill/>
        </a:ln>
        <a:effectLst/>
      </c:spPr>
    </c:title>
    <c:autoTitleDeleted val="0"/>
    <c:plotArea>
      <c:layout>
        <c:manualLayout>
          <c:layoutTarget val="inner"/>
          <c:xMode val="edge"/>
          <c:yMode val="edge"/>
          <c:x val="9.6212817147856525E-2"/>
          <c:y val="0.15212962962962964"/>
          <c:w val="0.86554396325459315"/>
          <c:h val="0.50722704565024257"/>
        </c:manualLayout>
      </c:layout>
      <c:lineChart>
        <c:grouping val="standard"/>
        <c:varyColors val="0"/>
        <c:ser>
          <c:idx val="0"/>
          <c:order val="0"/>
          <c:tx>
            <c:strRef>
              <c:f>Stroke!$F$6</c:f>
              <c:strCache>
                <c:ptCount val="1"/>
                <c:pt idx="0">
                  <c:v>LPL</c:v>
                </c:pt>
              </c:strCache>
            </c:strRef>
          </c:tx>
          <c:spPr>
            <a:ln w="15875" cap="rnd">
              <a:solidFill>
                <a:schemeClr val="tx1"/>
              </a:solidFill>
              <a:prstDash val="lgDash"/>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Stroke!$F$67:$F$90</c:f>
              <c:numCache>
                <c:formatCode>0%</c:formatCode>
                <c:ptCount val="24"/>
                <c:pt idx="0">
                  <c:v>-2.4275555555555578E-2</c:v>
                </c:pt>
                <c:pt idx="1">
                  <c:v>-2.4275555555555578E-2</c:v>
                </c:pt>
                <c:pt idx="2">
                  <c:v>-2.4275555555555578E-2</c:v>
                </c:pt>
                <c:pt idx="3">
                  <c:v>-2.4275555555555578E-2</c:v>
                </c:pt>
                <c:pt idx="4">
                  <c:v>-2.4275555555555578E-2</c:v>
                </c:pt>
                <c:pt idx="5">
                  <c:v>-2.4275555555555578E-2</c:v>
                </c:pt>
                <c:pt idx="6">
                  <c:v>-2.4275555555555578E-2</c:v>
                </c:pt>
                <c:pt idx="7">
                  <c:v>-2.4275555555555578E-2</c:v>
                </c:pt>
                <c:pt idx="8">
                  <c:v>-2.4275555555555578E-2</c:v>
                </c:pt>
                <c:pt idx="9">
                  <c:v>-2.4275555555555578E-2</c:v>
                </c:pt>
                <c:pt idx="10">
                  <c:v>-2.4275555555555578E-2</c:v>
                </c:pt>
                <c:pt idx="11">
                  <c:v>-2.4275555555555578E-2</c:v>
                </c:pt>
                <c:pt idx="12">
                  <c:v>-2.4275555555555578E-2</c:v>
                </c:pt>
                <c:pt idx="13">
                  <c:v>-2.4275555555555578E-2</c:v>
                </c:pt>
                <c:pt idx="14">
                  <c:v>-2.4275555555555578E-2</c:v>
                </c:pt>
                <c:pt idx="15">
                  <c:v>-2.4275555555555578E-2</c:v>
                </c:pt>
                <c:pt idx="16">
                  <c:v>-2.4275555555555578E-2</c:v>
                </c:pt>
                <c:pt idx="17">
                  <c:v>-2.4275555555555578E-2</c:v>
                </c:pt>
                <c:pt idx="18">
                  <c:v>-2.4275555555555578E-2</c:v>
                </c:pt>
                <c:pt idx="19">
                  <c:v>-2.4275555555555578E-2</c:v>
                </c:pt>
                <c:pt idx="20">
                  <c:v>-2.4275555555555578E-2</c:v>
                </c:pt>
                <c:pt idx="21">
                  <c:v>-2.4275555555555578E-2</c:v>
                </c:pt>
                <c:pt idx="22">
                  <c:v>-2.4275555555555578E-2</c:v>
                </c:pt>
                <c:pt idx="23">
                  <c:v>-2.4275555555555578E-2</c:v>
                </c:pt>
              </c:numCache>
            </c:numRef>
          </c:val>
          <c:smooth val="0"/>
          <c:extLst>
            <c:ext xmlns:c16="http://schemas.microsoft.com/office/drawing/2014/chart" uri="{C3380CC4-5D6E-409C-BE32-E72D297353CC}">
              <c16:uniqueId val="{00000000-C7F9-4F1F-9730-949C70C68307}"/>
            </c:ext>
          </c:extLst>
        </c:ser>
        <c:ser>
          <c:idx val="1"/>
          <c:order val="1"/>
          <c:tx>
            <c:strRef>
              <c:f>Stroke!$E$6</c:f>
              <c:strCache>
                <c:ptCount val="1"/>
                <c:pt idx="0">
                  <c:v>% thrombolysis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Stroke!$E$67:$E$90</c:f>
              <c:numCache>
                <c:formatCode>0%</c:formatCode>
                <c:ptCount val="24"/>
                <c:pt idx="0">
                  <c:v>0.13500000000000001</c:v>
                </c:pt>
                <c:pt idx="1">
                  <c:v>0.2</c:v>
                </c:pt>
                <c:pt idx="2">
                  <c:v>0.17100000000000001</c:v>
                </c:pt>
                <c:pt idx="3">
                  <c:v>0.108</c:v>
                </c:pt>
                <c:pt idx="4">
                  <c:v>0.11799999999999999</c:v>
                </c:pt>
                <c:pt idx="5">
                  <c:v>0.16</c:v>
                </c:pt>
                <c:pt idx="6">
                  <c:v>2.5999999999999999E-2</c:v>
                </c:pt>
                <c:pt idx="7">
                  <c:v>5.6000000000000001E-2</c:v>
                </c:pt>
                <c:pt idx="8">
                  <c:v>0.17899999999999999</c:v>
                </c:pt>
                <c:pt idx="9">
                  <c:v>0.10299999999999999</c:v>
                </c:pt>
                <c:pt idx="10">
                  <c:v>9.4E-2</c:v>
                </c:pt>
                <c:pt idx="11">
                  <c:v>0.105</c:v>
                </c:pt>
                <c:pt idx="12">
                  <c:v>0.2</c:v>
                </c:pt>
                <c:pt idx="13">
                  <c:v>0.125</c:v>
                </c:pt>
                <c:pt idx="14">
                  <c:v>0.105</c:v>
                </c:pt>
                <c:pt idx="15">
                  <c:v>0.13500000000000001</c:v>
                </c:pt>
                <c:pt idx="16">
                  <c:v>0.23300000000000001</c:v>
                </c:pt>
                <c:pt idx="17">
                  <c:v>0.11899999999999999</c:v>
                </c:pt>
              </c:numCache>
            </c:numRef>
          </c:val>
          <c:smooth val="0"/>
          <c:extLst>
            <c:ext xmlns:c16="http://schemas.microsoft.com/office/drawing/2014/chart" uri="{C3380CC4-5D6E-409C-BE32-E72D297353CC}">
              <c16:uniqueId val="{00000001-C7F9-4F1F-9730-949C70C68307}"/>
            </c:ext>
          </c:extLst>
        </c:ser>
        <c:ser>
          <c:idx val="3"/>
          <c:order val="2"/>
          <c:tx>
            <c:strRef>
              <c:f>Stroke!$G$6</c:f>
              <c:strCache>
                <c:ptCount val="1"/>
                <c:pt idx="0">
                  <c:v>Target</c:v>
                </c:pt>
              </c:strCache>
            </c:strRef>
          </c:tx>
          <c:spPr>
            <a:ln w="19050" cap="rnd">
              <a:solidFill>
                <a:srgbClr val="FF0000"/>
              </a:solidFill>
              <a:prstDash val="dash"/>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Stroke!$G$67:$G$90</c:f>
              <c:numCache>
                <c:formatCode>0%</c:formatCode>
                <c:ptCount val="24"/>
                <c:pt idx="0">
                  <c:v>0.16</c:v>
                </c:pt>
                <c:pt idx="1">
                  <c:v>0.16</c:v>
                </c:pt>
                <c:pt idx="2">
                  <c:v>0.16</c:v>
                </c:pt>
                <c:pt idx="3">
                  <c:v>0.16</c:v>
                </c:pt>
                <c:pt idx="4">
                  <c:v>0.16</c:v>
                </c:pt>
                <c:pt idx="5">
                  <c:v>0.16</c:v>
                </c:pt>
                <c:pt idx="6">
                  <c:v>0.16</c:v>
                </c:pt>
                <c:pt idx="7">
                  <c:v>0.16</c:v>
                </c:pt>
                <c:pt idx="8">
                  <c:v>0.16</c:v>
                </c:pt>
                <c:pt idx="9">
                  <c:v>0.16</c:v>
                </c:pt>
                <c:pt idx="10">
                  <c:v>0.16</c:v>
                </c:pt>
                <c:pt idx="11">
                  <c:v>0.16</c:v>
                </c:pt>
                <c:pt idx="12">
                  <c:v>0.16</c:v>
                </c:pt>
                <c:pt idx="13">
                  <c:v>0.16</c:v>
                </c:pt>
                <c:pt idx="14">
                  <c:v>0.16</c:v>
                </c:pt>
                <c:pt idx="15">
                  <c:v>0.16</c:v>
                </c:pt>
                <c:pt idx="16">
                  <c:v>0.16</c:v>
                </c:pt>
                <c:pt idx="17">
                  <c:v>0.16</c:v>
                </c:pt>
                <c:pt idx="18">
                  <c:v>0.16</c:v>
                </c:pt>
                <c:pt idx="19">
                  <c:v>0.16</c:v>
                </c:pt>
                <c:pt idx="20">
                  <c:v>0.16</c:v>
                </c:pt>
                <c:pt idx="21">
                  <c:v>0.16</c:v>
                </c:pt>
                <c:pt idx="22">
                  <c:v>0.16</c:v>
                </c:pt>
                <c:pt idx="23">
                  <c:v>0.16</c:v>
                </c:pt>
              </c:numCache>
            </c:numRef>
          </c:val>
          <c:smooth val="0"/>
          <c:extLst>
            <c:ext xmlns:c16="http://schemas.microsoft.com/office/drawing/2014/chart" uri="{C3380CC4-5D6E-409C-BE32-E72D297353CC}">
              <c16:uniqueId val="{00000002-C7F9-4F1F-9730-949C70C68307}"/>
            </c:ext>
          </c:extLst>
        </c:ser>
        <c:ser>
          <c:idx val="4"/>
          <c:order val="3"/>
          <c:tx>
            <c:strRef>
              <c:f>Stroke!$D$6</c:f>
              <c:strCache>
                <c:ptCount val="1"/>
                <c:pt idx="0">
                  <c:v>Mean</c:v>
                </c:pt>
              </c:strCache>
            </c:strRef>
          </c:tx>
          <c:spPr>
            <a:ln w="15875" cap="rnd">
              <a:solidFill>
                <a:schemeClr val="tx1"/>
              </a:solidFill>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Stroke!$D$67:$D$90</c:f>
              <c:numCache>
                <c:formatCode>0%</c:formatCode>
                <c:ptCount val="24"/>
                <c:pt idx="0">
                  <c:v>0.13177777777777777</c:v>
                </c:pt>
                <c:pt idx="1">
                  <c:v>0.13177777777777777</c:v>
                </c:pt>
                <c:pt idx="2">
                  <c:v>0.13177777777777777</c:v>
                </c:pt>
                <c:pt idx="3">
                  <c:v>0.13177777777777777</c:v>
                </c:pt>
                <c:pt idx="4">
                  <c:v>0.13177777777777777</c:v>
                </c:pt>
                <c:pt idx="5">
                  <c:v>0.13177777777777777</c:v>
                </c:pt>
                <c:pt idx="6">
                  <c:v>0.13177777777777777</c:v>
                </c:pt>
                <c:pt idx="7">
                  <c:v>0.13177777777777777</c:v>
                </c:pt>
                <c:pt idx="8">
                  <c:v>0.13177777777777777</c:v>
                </c:pt>
                <c:pt idx="9">
                  <c:v>0.13177777777777777</c:v>
                </c:pt>
                <c:pt idx="10">
                  <c:v>0.13177777777777777</c:v>
                </c:pt>
                <c:pt idx="11">
                  <c:v>0.13177777777777777</c:v>
                </c:pt>
                <c:pt idx="12">
                  <c:v>0.13177777777777777</c:v>
                </c:pt>
                <c:pt idx="13">
                  <c:v>0.13177777777777777</c:v>
                </c:pt>
                <c:pt idx="14">
                  <c:v>0.13177777777777777</c:v>
                </c:pt>
                <c:pt idx="15">
                  <c:v>0.13177777777777777</c:v>
                </c:pt>
                <c:pt idx="16">
                  <c:v>0.13177777777777777</c:v>
                </c:pt>
                <c:pt idx="17">
                  <c:v>0.13177777777777777</c:v>
                </c:pt>
                <c:pt idx="18">
                  <c:v>0.13177777777777777</c:v>
                </c:pt>
                <c:pt idx="19">
                  <c:v>0.13177777777777777</c:v>
                </c:pt>
                <c:pt idx="20">
                  <c:v>0.13177777777777777</c:v>
                </c:pt>
                <c:pt idx="21">
                  <c:v>0.13177777777777777</c:v>
                </c:pt>
                <c:pt idx="22">
                  <c:v>0.13177777777777777</c:v>
                </c:pt>
                <c:pt idx="23">
                  <c:v>0.13177777777777777</c:v>
                </c:pt>
              </c:numCache>
            </c:numRef>
          </c:val>
          <c:smooth val="0"/>
          <c:extLst>
            <c:ext xmlns:c16="http://schemas.microsoft.com/office/drawing/2014/chart" uri="{C3380CC4-5D6E-409C-BE32-E72D297353CC}">
              <c16:uniqueId val="{00000003-C7F9-4F1F-9730-949C70C68307}"/>
            </c:ext>
          </c:extLst>
        </c:ser>
        <c:ser>
          <c:idx val="5"/>
          <c:order val="4"/>
          <c:tx>
            <c:strRef>
              <c:f>Stroke!$C$6</c:f>
              <c:strCache>
                <c:ptCount val="1"/>
                <c:pt idx="0">
                  <c:v>UPL</c:v>
                </c:pt>
              </c:strCache>
            </c:strRef>
          </c:tx>
          <c:spPr>
            <a:ln w="15875" cap="rnd">
              <a:solidFill>
                <a:schemeClr val="tx1"/>
              </a:solidFill>
              <a:prstDash val="lgDash"/>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Stroke!$C$67:$C$90</c:f>
              <c:numCache>
                <c:formatCode>0%</c:formatCode>
                <c:ptCount val="24"/>
                <c:pt idx="0">
                  <c:v>0.28783111111111115</c:v>
                </c:pt>
                <c:pt idx="1">
                  <c:v>0.28783111111111115</c:v>
                </c:pt>
                <c:pt idx="2">
                  <c:v>0.28783111111111115</c:v>
                </c:pt>
                <c:pt idx="3">
                  <c:v>0.28783111111111115</c:v>
                </c:pt>
                <c:pt idx="4">
                  <c:v>0.28783111111111115</c:v>
                </c:pt>
                <c:pt idx="5">
                  <c:v>0.28783111111111115</c:v>
                </c:pt>
                <c:pt idx="6">
                  <c:v>0.28783111111111115</c:v>
                </c:pt>
                <c:pt idx="7">
                  <c:v>0.28783111111111115</c:v>
                </c:pt>
                <c:pt idx="8">
                  <c:v>0.28783111111111115</c:v>
                </c:pt>
                <c:pt idx="9">
                  <c:v>0.28783111111111115</c:v>
                </c:pt>
                <c:pt idx="10">
                  <c:v>0.28783111111111115</c:v>
                </c:pt>
                <c:pt idx="11">
                  <c:v>0.28783111111111115</c:v>
                </c:pt>
                <c:pt idx="12">
                  <c:v>0.28783111111111115</c:v>
                </c:pt>
                <c:pt idx="13">
                  <c:v>0.28783111111111115</c:v>
                </c:pt>
                <c:pt idx="14">
                  <c:v>0.28783111111111115</c:v>
                </c:pt>
                <c:pt idx="15">
                  <c:v>0.28783111111111115</c:v>
                </c:pt>
                <c:pt idx="16">
                  <c:v>0.28783111111111115</c:v>
                </c:pt>
                <c:pt idx="17">
                  <c:v>0.28783111111111115</c:v>
                </c:pt>
                <c:pt idx="18">
                  <c:v>0.28783111111111115</c:v>
                </c:pt>
                <c:pt idx="19">
                  <c:v>0.28783111111111115</c:v>
                </c:pt>
                <c:pt idx="20">
                  <c:v>0.28783111111111115</c:v>
                </c:pt>
                <c:pt idx="21">
                  <c:v>0.28783111111111115</c:v>
                </c:pt>
                <c:pt idx="22">
                  <c:v>0.28783111111111115</c:v>
                </c:pt>
                <c:pt idx="23">
                  <c:v>0.28783111111111115</c:v>
                </c:pt>
              </c:numCache>
            </c:numRef>
          </c:val>
          <c:smooth val="0"/>
          <c:extLst>
            <c:ext xmlns:c16="http://schemas.microsoft.com/office/drawing/2014/chart" uri="{C3380CC4-5D6E-409C-BE32-E72D297353CC}">
              <c16:uniqueId val="{00000004-C7F9-4F1F-9730-949C70C68307}"/>
            </c:ext>
          </c:extLst>
        </c:ser>
        <c:ser>
          <c:idx val="2"/>
          <c:order val="5"/>
          <c:tx>
            <c:strRef>
              <c:f>Stroke!$I$6</c:f>
              <c:strCache>
                <c:ptCount val="1"/>
                <c:pt idx="0">
                  <c:v>SCL</c:v>
                </c:pt>
              </c:strCache>
            </c:strRef>
          </c:tx>
          <c:spPr>
            <a:ln>
              <a:noFill/>
            </a:ln>
          </c:spPr>
          <c:marker>
            <c:symbol val="circle"/>
            <c:size val="7"/>
            <c:spPr>
              <a:solidFill>
                <a:srgbClr val="ED7D31"/>
              </a:solidFill>
              <a:ln>
                <a:solidFill>
                  <a:srgbClr val="ED7D31"/>
                </a:solidFill>
              </a:ln>
            </c:spPr>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C7F9-4F1F-9730-949C70C68307}"/>
            </c:ext>
          </c:extLst>
        </c:ser>
        <c:ser>
          <c:idx val="6"/>
          <c:order val="6"/>
          <c:tx>
            <c:strRef>
              <c:f>Stroke!$J$6</c:f>
              <c:strCache>
                <c:ptCount val="1"/>
                <c:pt idx="0">
                  <c:v>SCH</c:v>
                </c:pt>
              </c:strCache>
            </c:strRef>
          </c:tx>
          <c:spPr>
            <a:ln>
              <a:noFill/>
            </a:ln>
          </c:spPr>
          <c:marker>
            <c:symbol val="circle"/>
            <c:size val="7"/>
            <c:spPr>
              <a:solidFill>
                <a:srgbClr val="5B9BD5"/>
              </a:solidFill>
              <a:ln>
                <a:solidFill>
                  <a:srgbClr val="5B9BD5"/>
                </a:solidFill>
              </a:ln>
            </c:spPr>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Stroke!$J$67:$J$90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C7F9-4F1F-9730-949C70C68307}"/>
            </c:ext>
          </c:extLst>
        </c:ser>
        <c:dLbls>
          <c:showLegendKey val="0"/>
          <c:showVal val="0"/>
          <c:showCatName val="0"/>
          <c:showSerName val="0"/>
          <c:showPercent val="0"/>
          <c:showBubbleSize val="0"/>
        </c:dLbls>
        <c:smooth val="0"/>
        <c:axId val="189147008"/>
        <c:axId val="189149184"/>
      </c:lineChart>
      <c:dateAx>
        <c:axId val="189147008"/>
        <c:scaling>
          <c:orientation val="minMax"/>
          <c:max val="45901"/>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49184"/>
        <c:crosses val="autoZero"/>
        <c:auto val="1"/>
        <c:lblOffset val="100"/>
        <c:baseTimeUnit val="months"/>
        <c:majorUnit val="1"/>
        <c:majorTimeUnit val="months"/>
        <c:minorUnit val="1"/>
        <c:minorTimeUnit val="months"/>
      </c:dateAx>
      <c:valAx>
        <c:axId val="189149184"/>
        <c:scaling>
          <c:orientation val="minMax"/>
          <c:max val="0.35000000000000003"/>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47008"/>
        <c:crosses val="autoZero"/>
        <c:crossBetween val="midCat"/>
        <c:majorUnit val="5.000000000000001E-2"/>
      </c:valAx>
      <c:spPr>
        <a:noFill/>
        <a:ln>
          <a:noFill/>
        </a:ln>
        <a:effectLst/>
      </c:spPr>
    </c:plotArea>
    <c:legend>
      <c:legendPos val="b"/>
      <c:layout>
        <c:manualLayout>
          <c:xMode val="edge"/>
          <c:yMode val="edge"/>
          <c:x val="3.9251531058617672E-2"/>
          <c:y val="0.8247375328083989"/>
          <c:w val="0.95163578812544214"/>
          <c:h val="0.16600293453871329"/>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Stroke receiving thrombolysis </a:t>
            </a:r>
            <a:r>
              <a:rPr lang="en-GB" sz="1100" b="0" i="0" baseline="0">
                <a:effectLst/>
              </a:rPr>
              <a:t>(Causeway)</a:t>
            </a:r>
            <a:endParaRPr lang="en-GB" sz="1100">
              <a:effectLst/>
            </a:endParaRPr>
          </a:p>
        </c:rich>
      </c:tx>
      <c:overlay val="0"/>
      <c:spPr>
        <a:noFill/>
        <a:ln>
          <a:noFill/>
        </a:ln>
        <a:effectLst/>
      </c:spPr>
    </c:title>
    <c:autoTitleDeleted val="0"/>
    <c:plotArea>
      <c:layout>
        <c:manualLayout>
          <c:layoutTarget val="inner"/>
          <c:xMode val="edge"/>
          <c:yMode val="edge"/>
          <c:x val="8.5086395450568689E-2"/>
          <c:y val="0.12995189102506352"/>
          <c:w val="0.86239256046648249"/>
          <c:h val="0.51464143733034351"/>
        </c:manualLayout>
      </c:layout>
      <c:lineChart>
        <c:grouping val="standard"/>
        <c:varyColors val="0"/>
        <c:ser>
          <c:idx val="0"/>
          <c:order val="0"/>
          <c:tx>
            <c:strRef>
              <c:f>Stroke!$F$97</c:f>
              <c:strCache>
                <c:ptCount val="1"/>
                <c:pt idx="0">
                  <c:v>LPL</c:v>
                </c:pt>
              </c:strCache>
            </c:strRef>
          </c:tx>
          <c:spPr>
            <a:ln w="15875" cap="rnd">
              <a:solidFill>
                <a:schemeClr val="tx1"/>
              </a:solidFill>
              <a:prstDash val="lgDash"/>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Stroke!$F$158:$F$181</c:f>
              <c:numCache>
                <c:formatCode>0%</c:formatCode>
                <c:ptCount val="24"/>
                <c:pt idx="0">
                  <c:v>-6.5670000000000062E-2</c:v>
                </c:pt>
                <c:pt idx="1">
                  <c:v>-6.5670000000000062E-2</c:v>
                </c:pt>
                <c:pt idx="2">
                  <c:v>-6.5670000000000062E-2</c:v>
                </c:pt>
                <c:pt idx="3">
                  <c:v>-6.5670000000000062E-2</c:v>
                </c:pt>
                <c:pt idx="4">
                  <c:v>-6.5670000000000062E-2</c:v>
                </c:pt>
                <c:pt idx="5">
                  <c:v>-6.5670000000000062E-2</c:v>
                </c:pt>
                <c:pt idx="6">
                  <c:v>-6.5670000000000062E-2</c:v>
                </c:pt>
                <c:pt idx="7">
                  <c:v>-6.5670000000000062E-2</c:v>
                </c:pt>
                <c:pt idx="8">
                  <c:v>-6.5670000000000062E-2</c:v>
                </c:pt>
                <c:pt idx="9">
                  <c:v>-6.5670000000000062E-2</c:v>
                </c:pt>
                <c:pt idx="10">
                  <c:v>-6.5670000000000062E-2</c:v>
                </c:pt>
                <c:pt idx="11">
                  <c:v>-6.5670000000000062E-2</c:v>
                </c:pt>
                <c:pt idx="12">
                  <c:v>-6.5670000000000062E-2</c:v>
                </c:pt>
                <c:pt idx="13">
                  <c:v>-6.5670000000000062E-2</c:v>
                </c:pt>
                <c:pt idx="14">
                  <c:v>-6.5670000000000062E-2</c:v>
                </c:pt>
                <c:pt idx="15">
                  <c:v>-6.5670000000000062E-2</c:v>
                </c:pt>
                <c:pt idx="16">
                  <c:v>-6.5670000000000062E-2</c:v>
                </c:pt>
                <c:pt idx="17">
                  <c:v>-6.5670000000000062E-2</c:v>
                </c:pt>
                <c:pt idx="18">
                  <c:v>-6.5670000000000062E-2</c:v>
                </c:pt>
                <c:pt idx="19">
                  <c:v>-6.5670000000000062E-2</c:v>
                </c:pt>
                <c:pt idx="20">
                  <c:v>-6.5670000000000062E-2</c:v>
                </c:pt>
                <c:pt idx="21">
                  <c:v>-6.5670000000000062E-2</c:v>
                </c:pt>
                <c:pt idx="22">
                  <c:v>-6.5670000000000062E-2</c:v>
                </c:pt>
                <c:pt idx="23">
                  <c:v>-6.5670000000000062E-2</c:v>
                </c:pt>
              </c:numCache>
            </c:numRef>
          </c:val>
          <c:smooth val="0"/>
          <c:extLst>
            <c:ext xmlns:c16="http://schemas.microsoft.com/office/drawing/2014/chart" uri="{C3380CC4-5D6E-409C-BE32-E72D297353CC}">
              <c16:uniqueId val="{00000000-AA84-4CAC-B056-C5F97826D890}"/>
            </c:ext>
          </c:extLst>
        </c:ser>
        <c:ser>
          <c:idx val="1"/>
          <c:order val="1"/>
          <c:tx>
            <c:strRef>
              <c:f>Stroke!$E$97</c:f>
              <c:strCache>
                <c:ptCount val="1"/>
                <c:pt idx="0">
                  <c:v>% thrombolysis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Stroke!$E$158:$E$181</c:f>
              <c:numCache>
                <c:formatCode>0%</c:formatCode>
                <c:ptCount val="24"/>
                <c:pt idx="0">
                  <c:v>0.16700000000000001</c:v>
                </c:pt>
                <c:pt idx="1">
                  <c:v>0.13300000000000001</c:v>
                </c:pt>
                <c:pt idx="2">
                  <c:v>0.17599999999999999</c:v>
                </c:pt>
                <c:pt idx="3">
                  <c:v>0</c:v>
                </c:pt>
                <c:pt idx="4">
                  <c:v>0.111</c:v>
                </c:pt>
                <c:pt idx="5">
                  <c:v>9.5000000000000001E-2</c:v>
                </c:pt>
                <c:pt idx="6">
                  <c:v>0.111</c:v>
                </c:pt>
                <c:pt idx="7">
                  <c:v>0.2</c:v>
                </c:pt>
                <c:pt idx="8">
                  <c:v>0.105</c:v>
                </c:pt>
                <c:pt idx="9">
                  <c:v>5.6000000000000001E-2</c:v>
                </c:pt>
                <c:pt idx="10">
                  <c:v>0.111</c:v>
                </c:pt>
                <c:pt idx="11">
                  <c:v>0.16700000000000001</c:v>
                </c:pt>
                <c:pt idx="12">
                  <c:v>0.125</c:v>
                </c:pt>
                <c:pt idx="13">
                  <c:v>0.27800000000000002</c:v>
                </c:pt>
                <c:pt idx="14">
                  <c:v>0.12</c:v>
                </c:pt>
                <c:pt idx="15">
                  <c:v>6.3E-2</c:v>
                </c:pt>
                <c:pt idx="16">
                  <c:v>0.14299999999999999</c:v>
                </c:pt>
                <c:pt idx="17">
                  <c:v>9.0999999999999998E-2</c:v>
                </c:pt>
              </c:numCache>
            </c:numRef>
          </c:val>
          <c:smooth val="0"/>
          <c:extLst>
            <c:ext xmlns:c16="http://schemas.microsoft.com/office/drawing/2014/chart" uri="{C3380CC4-5D6E-409C-BE32-E72D297353CC}">
              <c16:uniqueId val="{00000001-AA84-4CAC-B056-C5F97826D890}"/>
            </c:ext>
          </c:extLst>
        </c:ser>
        <c:ser>
          <c:idx val="3"/>
          <c:order val="2"/>
          <c:tx>
            <c:strRef>
              <c:f>Stroke!$G$97</c:f>
              <c:strCache>
                <c:ptCount val="1"/>
                <c:pt idx="0">
                  <c:v>Target</c:v>
                </c:pt>
              </c:strCache>
            </c:strRef>
          </c:tx>
          <c:spPr>
            <a:ln w="19050" cap="rnd">
              <a:solidFill>
                <a:srgbClr val="FF0000"/>
              </a:solidFill>
              <a:prstDash val="dash"/>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Stroke!$G$158:$G$181</c:f>
              <c:numCache>
                <c:formatCode>0%</c:formatCode>
                <c:ptCount val="24"/>
                <c:pt idx="0">
                  <c:v>0.16</c:v>
                </c:pt>
                <c:pt idx="1">
                  <c:v>0.16</c:v>
                </c:pt>
                <c:pt idx="2">
                  <c:v>0.16</c:v>
                </c:pt>
                <c:pt idx="3">
                  <c:v>0.16</c:v>
                </c:pt>
                <c:pt idx="4">
                  <c:v>0.16</c:v>
                </c:pt>
                <c:pt idx="5">
                  <c:v>0.16</c:v>
                </c:pt>
                <c:pt idx="6">
                  <c:v>0.16</c:v>
                </c:pt>
                <c:pt idx="7">
                  <c:v>0.16</c:v>
                </c:pt>
                <c:pt idx="8">
                  <c:v>0.16</c:v>
                </c:pt>
                <c:pt idx="9">
                  <c:v>0.16</c:v>
                </c:pt>
                <c:pt idx="10">
                  <c:v>0.16</c:v>
                </c:pt>
                <c:pt idx="11">
                  <c:v>0.16</c:v>
                </c:pt>
                <c:pt idx="12">
                  <c:v>0.16</c:v>
                </c:pt>
                <c:pt idx="13">
                  <c:v>0.16</c:v>
                </c:pt>
                <c:pt idx="14">
                  <c:v>0.16</c:v>
                </c:pt>
                <c:pt idx="15">
                  <c:v>0.16</c:v>
                </c:pt>
                <c:pt idx="16">
                  <c:v>0.16</c:v>
                </c:pt>
                <c:pt idx="17">
                  <c:v>0.16</c:v>
                </c:pt>
                <c:pt idx="18">
                  <c:v>0.16</c:v>
                </c:pt>
                <c:pt idx="19">
                  <c:v>0.16</c:v>
                </c:pt>
                <c:pt idx="20">
                  <c:v>0.16</c:v>
                </c:pt>
                <c:pt idx="21">
                  <c:v>0.16</c:v>
                </c:pt>
                <c:pt idx="22">
                  <c:v>0.16</c:v>
                </c:pt>
                <c:pt idx="23">
                  <c:v>0.16</c:v>
                </c:pt>
              </c:numCache>
            </c:numRef>
          </c:val>
          <c:smooth val="0"/>
          <c:extLst>
            <c:ext xmlns:c16="http://schemas.microsoft.com/office/drawing/2014/chart" uri="{C3380CC4-5D6E-409C-BE32-E72D297353CC}">
              <c16:uniqueId val="{00000002-AA84-4CAC-B056-C5F97826D890}"/>
            </c:ext>
          </c:extLst>
        </c:ser>
        <c:ser>
          <c:idx val="4"/>
          <c:order val="3"/>
          <c:tx>
            <c:strRef>
              <c:f>Stroke!$D$97</c:f>
              <c:strCache>
                <c:ptCount val="1"/>
                <c:pt idx="0">
                  <c:v>Mean</c:v>
                </c:pt>
              </c:strCache>
            </c:strRef>
          </c:tx>
          <c:spPr>
            <a:ln w="15875" cap="rnd">
              <a:solidFill>
                <a:schemeClr val="tx1"/>
              </a:solidFill>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Stroke!$D$158:$D$181</c:f>
              <c:numCache>
                <c:formatCode>0%</c:formatCode>
                <c:ptCount val="24"/>
                <c:pt idx="0">
                  <c:v>0.12511111111111112</c:v>
                </c:pt>
                <c:pt idx="1">
                  <c:v>0.12511111111111112</c:v>
                </c:pt>
                <c:pt idx="2">
                  <c:v>0.12511111111111112</c:v>
                </c:pt>
                <c:pt idx="3">
                  <c:v>0.12511111111111112</c:v>
                </c:pt>
                <c:pt idx="4">
                  <c:v>0.12511111111111112</c:v>
                </c:pt>
                <c:pt idx="5">
                  <c:v>0.12511111111111112</c:v>
                </c:pt>
                <c:pt idx="6">
                  <c:v>0.12511111111111112</c:v>
                </c:pt>
                <c:pt idx="7">
                  <c:v>0.12511111111111112</c:v>
                </c:pt>
                <c:pt idx="8">
                  <c:v>0.12511111111111112</c:v>
                </c:pt>
                <c:pt idx="9">
                  <c:v>0.12511111111111112</c:v>
                </c:pt>
                <c:pt idx="10">
                  <c:v>0.12511111111111112</c:v>
                </c:pt>
                <c:pt idx="11">
                  <c:v>0.12511111111111112</c:v>
                </c:pt>
                <c:pt idx="12">
                  <c:v>0.12511111111111112</c:v>
                </c:pt>
                <c:pt idx="13">
                  <c:v>0.12511111111111112</c:v>
                </c:pt>
                <c:pt idx="14">
                  <c:v>0.12511111111111112</c:v>
                </c:pt>
                <c:pt idx="15">
                  <c:v>0.12511111111111112</c:v>
                </c:pt>
                <c:pt idx="16">
                  <c:v>0.12511111111111112</c:v>
                </c:pt>
                <c:pt idx="17">
                  <c:v>0.12511111111111112</c:v>
                </c:pt>
                <c:pt idx="18">
                  <c:v>0.12511111111111112</c:v>
                </c:pt>
                <c:pt idx="19">
                  <c:v>0.12511111111111112</c:v>
                </c:pt>
                <c:pt idx="20">
                  <c:v>0.12511111111111112</c:v>
                </c:pt>
                <c:pt idx="21">
                  <c:v>0.12511111111111112</c:v>
                </c:pt>
                <c:pt idx="22">
                  <c:v>0.12511111111111112</c:v>
                </c:pt>
                <c:pt idx="23">
                  <c:v>0.12511111111111112</c:v>
                </c:pt>
              </c:numCache>
            </c:numRef>
          </c:val>
          <c:smooth val="0"/>
          <c:extLst>
            <c:ext xmlns:c16="http://schemas.microsoft.com/office/drawing/2014/chart" uri="{C3380CC4-5D6E-409C-BE32-E72D297353CC}">
              <c16:uniqueId val="{00000003-AA84-4CAC-B056-C5F97826D890}"/>
            </c:ext>
          </c:extLst>
        </c:ser>
        <c:ser>
          <c:idx val="5"/>
          <c:order val="4"/>
          <c:tx>
            <c:strRef>
              <c:f>Stroke!$C$97</c:f>
              <c:strCache>
                <c:ptCount val="1"/>
                <c:pt idx="0">
                  <c:v>UPL</c:v>
                </c:pt>
              </c:strCache>
            </c:strRef>
          </c:tx>
          <c:spPr>
            <a:ln w="15875" cap="rnd">
              <a:solidFill>
                <a:schemeClr val="tx1"/>
              </a:solidFill>
              <a:prstDash val="lgDash"/>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Stroke!$C$158:$C$181</c:f>
              <c:numCache>
                <c:formatCode>0%</c:formatCode>
                <c:ptCount val="24"/>
                <c:pt idx="0">
                  <c:v>0.3158922222222223</c:v>
                </c:pt>
                <c:pt idx="1">
                  <c:v>0.3158922222222223</c:v>
                </c:pt>
                <c:pt idx="2">
                  <c:v>0.3158922222222223</c:v>
                </c:pt>
                <c:pt idx="3">
                  <c:v>0.3158922222222223</c:v>
                </c:pt>
                <c:pt idx="4">
                  <c:v>0.3158922222222223</c:v>
                </c:pt>
                <c:pt idx="5">
                  <c:v>0.3158922222222223</c:v>
                </c:pt>
                <c:pt idx="6">
                  <c:v>0.3158922222222223</c:v>
                </c:pt>
                <c:pt idx="7">
                  <c:v>0.3158922222222223</c:v>
                </c:pt>
                <c:pt idx="8">
                  <c:v>0.3158922222222223</c:v>
                </c:pt>
                <c:pt idx="9">
                  <c:v>0.3158922222222223</c:v>
                </c:pt>
                <c:pt idx="10">
                  <c:v>0.3158922222222223</c:v>
                </c:pt>
                <c:pt idx="11">
                  <c:v>0.3158922222222223</c:v>
                </c:pt>
                <c:pt idx="12">
                  <c:v>0.3158922222222223</c:v>
                </c:pt>
                <c:pt idx="13">
                  <c:v>0.3158922222222223</c:v>
                </c:pt>
                <c:pt idx="14">
                  <c:v>0.3158922222222223</c:v>
                </c:pt>
                <c:pt idx="15">
                  <c:v>0.3158922222222223</c:v>
                </c:pt>
                <c:pt idx="16">
                  <c:v>0.3158922222222223</c:v>
                </c:pt>
                <c:pt idx="17">
                  <c:v>0.3158922222222223</c:v>
                </c:pt>
                <c:pt idx="18">
                  <c:v>0.3158922222222223</c:v>
                </c:pt>
                <c:pt idx="19">
                  <c:v>0.3158922222222223</c:v>
                </c:pt>
                <c:pt idx="20">
                  <c:v>0.3158922222222223</c:v>
                </c:pt>
                <c:pt idx="21">
                  <c:v>0.3158922222222223</c:v>
                </c:pt>
                <c:pt idx="22">
                  <c:v>0.3158922222222223</c:v>
                </c:pt>
                <c:pt idx="23">
                  <c:v>0.3158922222222223</c:v>
                </c:pt>
              </c:numCache>
            </c:numRef>
          </c:val>
          <c:smooth val="0"/>
          <c:extLst>
            <c:ext xmlns:c16="http://schemas.microsoft.com/office/drawing/2014/chart" uri="{C3380CC4-5D6E-409C-BE32-E72D297353CC}">
              <c16:uniqueId val="{00000004-AA84-4CAC-B056-C5F97826D890}"/>
            </c:ext>
          </c:extLst>
        </c:ser>
        <c:ser>
          <c:idx val="2"/>
          <c:order val="5"/>
          <c:tx>
            <c:strRef>
              <c:f>Stroke!$I$97</c:f>
              <c:strCache>
                <c:ptCount val="1"/>
                <c:pt idx="0">
                  <c:v>SCL</c:v>
                </c:pt>
              </c:strCache>
            </c:strRef>
          </c:tx>
          <c:spPr>
            <a:ln>
              <a:noFill/>
            </a:ln>
          </c:spPr>
          <c:marker>
            <c:symbol val="circle"/>
            <c:size val="7"/>
            <c:spPr>
              <a:solidFill>
                <a:srgbClr val="ED7D31"/>
              </a:solidFill>
              <a:ln>
                <a:solidFill>
                  <a:srgbClr val="ED7D31"/>
                </a:solidFill>
              </a:ln>
            </c:spPr>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AA84-4CAC-B056-C5F97826D890}"/>
            </c:ext>
          </c:extLst>
        </c:ser>
        <c:ser>
          <c:idx val="6"/>
          <c:order val="6"/>
          <c:tx>
            <c:strRef>
              <c:f>Stroke!$J$97</c:f>
              <c:strCache>
                <c:ptCount val="1"/>
                <c:pt idx="0">
                  <c:v>SCH</c:v>
                </c:pt>
              </c:strCache>
            </c:strRef>
          </c:tx>
          <c:spPr>
            <a:ln>
              <a:noFill/>
            </a:ln>
          </c:spPr>
          <c:marker>
            <c:symbol val="circle"/>
            <c:size val="7"/>
            <c:spPr>
              <a:solidFill>
                <a:srgbClr val="5B9BD5"/>
              </a:solidFill>
              <a:ln>
                <a:solidFill>
                  <a:srgbClr val="5B9BD5"/>
                </a:solidFill>
              </a:ln>
            </c:spPr>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AA84-4CAC-B056-C5F97826D890}"/>
            </c:ext>
          </c:extLst>
        </c:ser>
        <c:dLbls>
          <c:showLegendKey val="0"/>
          <c:showVal val="0"/>
          <c:showCatName val="0"/>
          <c:showSerName val="0"/>
          <c:showPercent val="0"/>
          <c:showBubbleSize val="0"/>
        </c:dLbls>
        <c:smooth val="0"/>
        <c:axId val="189189504"/>
        <c:axId val="189199872"/>
      </c:lineChart>
      <c:dateAx>
        <c:axId val="189189504"/>
        <c:scaling>
          <c:orientation val="minMax"/>
          <c:max val="45901"/>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99872"/>
        <c:crosses val="autoZero"/>
        <c:auto val="1"/>
        <c:lblOffset val="100"/>
        <c:baseTimeUnit val="months"/>
        <c:majorUnit val="1"/>
        <c:majorTimeUnit val="months"/>
        <c:minorUnit val="1"/>
        <c:minorTimeUnit val="months"/>
      </c:dateAx>
      <c:valAx>
        <c:axId val="1891998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89504"/>
        <c:crosses val="autoZero"/>
        <c:crossBetween val="midCat"/>
      </c:valAx>
      <c:spPr>
        <a:noFill/>
        <a:ln>
          <a:noFill/>
        </a:ln>
        <a:effectLst/>
      </c:spPr>
    </c:plotArea>
    <c:legend>
      <c:legendPos val="b"/>
      <c:layout>
        <c:manualLayout>
          <c:xMode val="edge"/>
          <c:yMode val="edge"/>
          <c:x val="2.2371391076115486E-2"/>
          <c:y val="0.81051298221589574"/>
          <c:w val="0.95459345184606714"/>
          <c:h val="0.17543936833705207"/>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New OP Activity</a:t>
            </a:r>
          </a:p>
        </c:rich>
      </c:tx>
      <c:overlay val="0"/>
      <c:spPr>
        <a:noFill/>
        <a:ln>
          <a:noFill/>
        </a:ln>
        <a:effectLst/>
      </c:spPr>
    </c:title>
    <c:autoTitleDeleted val="0"/>
    <c:plotArea>
      <c:layout/>
      <c:lineChart>
        <c:grouping val="standard"/>
        <c:varyColors val="0"/>
        <c:ser>
          <c:idx val="1"/>
          <c:order val="0"/>
          <c:tx>
            <c:strRef>
              <c:f>'OP Activity'!$C$6</c:f>
              <c:strCache>
                <c:ptCount val="1"/>
                <c:pt idx="0">
                  <c:v>New OP Att</c:v>
                </c:pt>
              </c:strCache>
            </c:strRef>
          </c:tx>
          <c:spPr>
            <a:ln>
              <a:solidFill>
                <a:srgbClr val="00B5CC"/>
              </a:solidFill>
            </a:ln>
            <a:effectLst/>
          </c:spPr>
          <c:marker>
            <c:symbol val="diamond"/>
            <c:size val="5"/>
            <c:spPr>
              <a:solidFill>
                <a:srgbClr val="00B5CC"/>
              </a:solidFill>
              <a:ln>
                <a:solidFill>
                  <a:srgbClr val="00B5CC"/>
                </a:solidFill>
              </a:ln>
            </c:spPr>
          </c:marker>
          <c:cat>
            <c:numRef>
              <c:f>'OP Activity'!$B$7:$B$12</c:f>
              <c:numCache>
                <c:formatCode>mmm\-yy</c:formatCode>
                <c:ptCount val="6"/>
                <c:pt idx="0">
                  <c:v>45748</c:v>
                </c:pt>
                <c:pt idx="1">
                  <c:v>45778</c:v>
                </c:pt>
                <c:pt idx="2">
                  <c:v>45809</c:v>
                </c:pt>
                <c:pt idx="3">
                  <c:v>45839</c:v>
                </c:pt>
                <c:pt idx="4">
                  <c:v>45870</c:v>
                </c:pt>
                <c:pt idx="5">
                  <c:v>45901</c:v>
                </c:pt>
              </c:numCache>
            </c:numRef>
          </c:cat>
          <c:val>
            <c:numRef>
              <c:f>'OP Activity'!$C$7:$C$12</c:f>
              <c:numCache>
                <c:formatCode>General</c:formatCode>
                <c:ptCount val="6"/>
                <c:pt idx="0">
                  <c:v>5215</c:v>
                </c:pt>
                <c:pt idx="1">
                  <c:v>5447</c:v>
                </c:pt>
                <c:pt idx="2">
                  <c:v>5568</c:v>
                </c:pt>
                <c:pt idx="3">
                  <c:v>5054</c:v>
                </c:pt>
                <c:pt idx="4">
                  <c:v>4570</c:v>
                </c:pt>
                <c:pt idx="5">
                  <c:v>6291</c:v>
                </c:pt>
              </c:numCache>
            </c:numRef>
          </c:val>
          <c:smooth val="0"/>
          <c:extLst>
            <c:ext xmlns:c16="http://schemas.microsoft.com/office/drawing/2014/chart" uri="{C3380CC4-5D6E-409C-BE32-E72D297353CC}">
              <c16:uniqueId val="{00000000-36F6-4EA0-AF0A-F12C551335C1}"/>
            </c:ext>
          </c:extLst>
        </c:ser>
        <c:dLbls>
          <c:showLegendKey val="0"/>
          <c:showVal val="0"/>
          <c:showCatName val="0"/>
          <c:showSerName val="0"/>
          <c:showPercent val="0"/>
          <c:showBubbleSize val="0"/>
        </c:dLbls>
        <c:marker val="1"/>
        <c:smooth val="0"/>
        <c:axId val="166374400"/>
        <c:axId val="166384384"/>
      </c:lineChart>
      <c:dateAx>
        <c:axId val="166374400"/>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84384"/>
        <c:crosses val="autoZero"/>
        <c:auto val="1"/>
        <c:lblOffset val="100"/>
        <c:baseTimeUnit val="months"/>
      </c:dateAx>
      <c:valAx>
        <c:axId val="1663843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74400"/>
        <c:crosses val="autoZero"/>
        <c:crossBetween val="between"/>
      </c:valAx>
      <c:spPr>
        <a:noFill/>
        <a:ln>
          <a:noFill/>
        </a:ln>
        <a:effectLst/>
      </c:spPr>
    </c:plotArea>
    <c:legend>
      <c:legendPos val="b"/>
      <c:layout>
        <c:manualLayout>
          <c:xMode val="edge"/>
          <c:yMode val="edge"/>
          <c:x val="0.37042475940507436"/>
          <c:y val="0.87877113062016676"/>
          <c:w val="0.22215048118985126"/>
          <c:h val="7.812554680664918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bg1">
          <a:lumMod val="75000"/>
        </a:schemeClr>
      </a:solidFill>
      <a:round/>
    </a:ln>
    <a:effectLst/>
  </c:spPr>
  <c:txPr>
    <a:bodyPr/>
    <a:lstStyle/>
    <a:p>
      <a:pPr>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Review OP Activity</a:t>
            </a:r>
          </a:p>
        </c:rich>
      </c:tx>
      <c:layout>
        <c:manualLayout>
          <c:xMode val="edge"/>
          <c:yMode val="edge"/>
          <c:x val="0.37554155730533684"/>
          <c:y val="3.7037037037037035E-2"/>
        </c:manualLayout>
      </c:layout>
      <c:overlay val="0"/>
      <c:spPr>
        <a:noFill/>
        <a:ln>
          <a:noFill/>
        </a:ln>
        <a:effectLst/>
      </c:spPr>
    </c:title>
    <c:autoTitleDeleted val="0"/>
    <c:plotArea>
      <c:layout/>
      <c:lineChart>
        <c:grouping val="standard"/>
        <c:varyColors val="0"/>
        <c:ser>
          <c:idx val="1"/>
          <c:order val="0"/>
          <c:tx>
            <c:strRef>
              <c:f>'OP Activity'!$C$25</c:f>
              <c:strCache>
                <c:ptCount val="1"/>
                <c:pt idx="0">
                  <c:v>Review OP Att</c:v>
                </c:pt>
              </c:strCache>
            </c:strRef>
          </c:tx>
          <c:spPr>
            <a:ln>
              <a:solidFill>
                <a:srgbClr val="00B5CC"/>
              </a:solidFill>
            </a:ln>
            <a:effectLst/>
          </c:spPr>
          <c:marker>
            <c:symbol val="diamond"/>
            <c:size val="5"/>
            <c:spPr>
              <a:solidFill>
                <a:srgbClr val="00B5CC"/>
              </a:solidFill>
              <a:ln>
                <a:solidFill>
                  <a:srgbClr val="00B5CC"/>
                </a:solidFill>
              </a:ln>
            </c:spPr>
          </c:marker>
          <c:cat>
            <c:numRef>
              <c:f>'OP Activity'!$B$26:$B$31</c:f>
              <c:numCache>
                <c:formatCode>mmm\-yy</c:formatCode>
                <c:ptCount val="6"/>
                <c:pt idx="0">
                  <c:v>45748</c:v>
                </c:pt>
                <c:pt idx="1">
                  <c:v>45778</c:v>
                </c:pt>
                <c:pt idx="2">
                  <c:v>45809</c:v>
                </c:pt>
                <c:pt idx="3">
                  <c:v>45839</c:v>
                </c:pt>
                <c:pt idx="4">
                  <c:v>45870</c:v>
                </c:pt>
                <c:pt idx="5">
                  <c:v>45901</c:v>
                </c:pt>
              </c:numCache>
            </c:numRef>
          </c:cat>
          <c:val>
            <c:numRef>
              <c:f>'OP Activity'!$C$26:$C$31</c:f>
              <c:numCache>
                <c:formatCode>General</c:formatCode>
                <c:ptCount val="6"/>
                <c:pt idx="0">
                  <c:v>9390</c:v>
                </c:pt>
                <c:pt idx="1">
                  <c:v>9662</c:v>
                </c:pt>
                <c:pt idx="2">
                  <c:v>10091</c:v>
                </c:pt>
                <c:pt idx="3">
                  <c:v>9229</c:v>
                </c:pt>
                <c:pt idx="4">
                  <c:v>8565</c:v>
                </c:pt>
                <c:pt idx="5">
                  <c:v>10999</c:v>
                </c:pt>
              </c:numCache>
            </c:numRef>
          </c:val>
          <c:smooth val="0"/>
          <c:extLst>
            <c:ext xmlns:c16="http://schemas.microsoft.com/office/drawing/2014/chart" uri="{C3380CC4-5D6E-409C-BE32-E72D297353CC}">
              <c16:uniqueId val="{00000000-968C-4CAC-93B1-05F9B1B799A2}"/>
            </c:ext>
          </c:extLst>
        </c:ser>
        <c:dLbls>
          <c:showLegendKey val="0"/>
          <c:showVal val="0"/>
          <c:showCatName val="0"/>
          <c:showSerName val="0"/>
          <c:showPercent val="0"/>
          <c:showBubbleSize val="0"/>
        </c:dLbls>
        <c:marker val="1"/>
        <c:smooth val="0"/>
        <c:axId val="166374400"/>
        <c:axId val="166384384"/>
      </c:lineChart>
      <c:dateAx>
        <c:axId val="166374400"/>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84384"/>
        <c:crosses val="autoZero"/>
        <c:auto val="1"/>
        <c:lblOffset val="100"/>
        <c:baseTimeUnit val="months"/>
      </c:dateAx>
      <c:valAx>
        <c:axId val="1663843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74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bg1">
          <a:lumMod val="6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100">
                <a:latin typeface="Arial" panose="020B0604020202020204" pitchFamily="34" charset="0"/>
                <a:cs typeface="Arial" panose="020B0604020202020204" pitchFamily="34" charset="0"/>
              </a:rPr>
              <a:t>14-day</a:t>
            </a:r>
            <a:r>
              <a:rPr lang="en-US" sz="1100" baseline="0">
                <a:latin typeface="Arial" panose="020B0604020202020204" pitchFamily="34" charset="0"/>
                <a:cs typeface="Arial" panose="020B0604020202020204" pitchFamily="34" charset="0"/>
              </a:rPr>
              <a:t> Non Breast</a:t>
            </a:r>
            <a:r>
              <a:rPr lang="en-US" sz="1100">
                <a:latin typeface="Arial" panose="020B0604020202020204" pitchFamily="34" charset="0"/>
                <a:cs typeface="Arial" panose="020B0604020202020204" pitchFamily="34" charset="0"/>
              </a:rPr>
              <a:t> tumour site April 2025 -</a:t>
            </a:r>
            <a:r>
              <a:rPr lang="en-US" sz="1100" baseline="0">
                <a:latin typeface="Arial" panose="020B0604020202020204" pitchFamily="34" charset="0"/>
                <a:cs typeface="Arial" panose="020B0604020202020204" pitchFamily="34" charset="0"/>
              </a:rPr>
              <a:t> September </a:t>
            </a:r>
            <a:r>
              <a:rPr lang="en-US" sz="1100">
                <a:latin typeface="Arial" panose="020B0604020202020204" pitchFamily="34" charset="0"/>
                <a:cs typeface="Arial" panose="020B0604020202020204" pitchFamily="34" charset="0"/>
              </a:rPr>
              <a:t>2025</a:t>
            </a:r>
          </a:p>
        </c:rich>
      </c:tx>
      <c:layout>
        <c:manualLayout>
          <c:xMode val="edge"/>
          <c:yMode val="edge"/>
          <c:x val="0.14235079148678331"/>
          <c:y val="6.4731513520440865E-3"/>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36538412804500231"/>
          <c:y val="0.1820822748513983"/>
          <c:w val="0.60589346756058671"/>
          <c:h val="0.71011016419061057"/>
        </c:manualLayout>
      </c:layout>
      <c:barChart>
        <c:barDir val="bar"/>
        <c:grouping val="stacked"/>
        <c:varyColors val="0"/>
        <c:ser>
          <c:idx val="0"/>
          <c:order val="0"/>
          <c:tx>
            <c:strRef>
              <c:f>'14 Day Non Breast Tumour Site'!$AB$4</c:f>
              <c:strCache>
                <c:ptCount val="1"/>
                <c:pt idx="0">
                  <c:v>&lt;=14 days</c:v>
                </c:pt>
              </c:strCache>
            </c:strRef>
          </c:tx>
          <c:spPr>
            <a:solidFill>
              <a:srgbClr val="5B9BD5"/>
            </a:solidFill>
            <a:ln>
              <a:noFill/>
            </a:ln>
            <a:effectLst/>
          </c:spPr>
          <c:invertIfNegative val="0"/>
          <c:cat>
            <c:strRef>
              <c:f>'14 Day Non Breast Tumour Site'!$B$5:$B$23</c:f>
              <c:strCache>
                <c:ptCount val="12"/>
                <c:pt idx="0">
                  <c:v>03 Suspected lung cancer</c:v>
                </c:pt>
                <c:pt idx="1">
                  <c:v>04 Suspected haematological malignancies excluding acute leukaemia</c:v>
                </c:pt>
                <c:pt idx="2">
                  <c:v>05 Suspected acute leukaemia</c:v>
                </c:pt>
                <c:pt idx="3">
                  <c:v>06 Suspected upper gastrointestinal cancers</c:v>
                </c:pt>
                <c:pt idx="4">
                  <c:v>07 Suspected lower gastrointestinal cancers</c:v>
                </c:pt>
                <c:pt idx="5">
                  <c:v>08 Suspected skin cancers</c:v>
                </c:pt>
                <c:pt idx="6">
                  <c:v>09 Suspected gynaecological cancers</c:v>
                </c:pt>
                <c:pt idx="7">
                  <c:v>10 Suspected brain or central nervous system tumours</c:v>
                </c:pt>
                <c:pt idx="8">
                  <c:v>13 Suspected head and neck cancers</c:v>
                </c:pt>
                <c:pt idx="9">
                  <c:v>18 Other suspected cancer (not listed)</c:v>
                </c:pt>
                <c:pt idx="10">
                  <c:v>19 Suspected Dental Cancers</c:v>
                </c:pt>
                <c:pt idx="11">
                  <c:v>21 Suspected Endocrine Cancer</c:v>
                </c:pt>
              </c:strCache>
            </c:strRef>
          </c:cat>
          <c:val>
            <c:numRef>
              <c:f>'14 Day Non Breast Tumour Site'!$AB$5:$AB$23</c:f>
              <c:numCache>
                <c:formatCode>0.0;\(0.0\)</c:formatCode>
                <c:ptCount val="12"/>
                <c:pt idx="0">
                  <c:v>89</c:v>
                </c:pt>
                <c:pt idx="1">
                  <c:v>21</c:v>
                </c:pt>
                <c:pt idx="2">
                  <c:v>2</c:v>
                </c:pt>
                <c:pt idx="3">
                  <c:v>617</c:v>
                </c:pt>
                <c:pt idx="4">
                  <c:v>315</c:v>
                </c:pt>
                <c:pt idx="5">
                  <c:v>195</c:v>
                </c:pt>
                <c:pt idx="6">
                  <c:v>56</c:v>
                </c:pt>
                <c:pt idx="7">
                  <c:v>2</c:v>
                </c:pt>
                <c:pt idx="8">
                  <c:v>464</c:v>
                </c:pt>
                <c:pt idx="9">
                  <c:v>169</c:v>
                </c:pt>
                <c:pt idx="10">
                  <c:v>3</c:v>
                </c:pt>
                <c:pt idx="11">
                  <c:v>5</c:v>
                </c:pt>
              </c:numCache>
            </c:numRef>
          </c:val>
          <c:extLst>
            <c:ext xmlns:c16="http://schemas.microsoft.com/office/drawing/2014/chart" uri="{C3380CC4-5D6E-409C-BE32-E72D297353CC}">
              <c16:uniqueId val="{00000000-5441-4898-8402-42C6D5F458AD}"/>
            </c:ext>
          </c:extLst>
        </c:ser>
        <c:ser>
          <c:idx val="1"/>
          <c:order val="1"/>
          <c:tx>
            <c:strRef>
              <c:f>'14 Day Non Breast Tumour Site'!$AC$4</c:f>
              <c:strCache>
                <c:ptCount val="1"/>
                <c:pt idx="0">
                  <c:v>&gt;14</c:v>
                </c:pt>
              </c:strCache>
            </c:strRef>
          </c:tx>
          <c:spPr>
            <a:solidFill>
              <a:srgbClr val="ED7D31"/>
            </a:solidFill>
            <a:ln>
              <a:noFill/>
            </a:ln>
            <a:effectLst/>
          </c:spPr>
          <c:invertIfNegative val="0"/>
          <c:cat>
            <c:strRef>
              <c:f>'14 Day Non Breast Tumour Site'!$B$5:$B$23</c:f>
              <c:strCache>
                <c:ptCount val="12"/>
                <c:pt idx="0">
                  <c:v>03 Suspected lung cancer</c:v>
                </c:pt>
                <c:pt idx="1">
                  <c:v>04 Suspected haematological malignancies excluding acute leukaemia</c:v>
                </c:pt>
                <c:pt idx="2">
                  <c:v>05 Suspected acute leukaemia</c:v>
                </c:pt>
                <c:pt idx="3">
                  <c:v>06 Suspected upper gastrointestinal cancers</c:v>
                </c:pt>
                <c:pt idx="4">
                  <c:v>07 Suspected lower gastrointestinal cancers</c:v>
                </c:pt>
                <c:pt idx="5">
                  <c:v>08 Suspected skin cancers</c:v>
                </c:pt>
                <c:pt idx="6">
                  <c:v>09 Suspected gynaecological cancers</c:v>
                </c:pt>
                <c:pt idx="7">
                  <c:v>10 Suspected brain or central nervous system tumours</c:v>
                </c:pt>
                <c:pt idx="8">
                  <c:v>13 Suspected head and neck cancers</c:v>
                </c:pt>
                <c:pt idx="9">
                  <c:v>18 Other suspected cancer (not listed)</c:v>
                </c:pt>
                <c:pt idx="10">
                  <c:v>19 Suspected Dental Cancers</c:v>
                </c:pt>
                <c:pt idx="11">
                  <c:v>21 Suspected Endocrine Cancer</c:v>
                </c:pt>
              </c:strCache>
            </c:strRef>
          </c:cat>
          <c:val>
            <c:numRef>
              <c:f>'14 Day Non Breast Tumour Site'!$AC$5:$AC$23</c:f>
              <c:numCache>
                <c:formatCode>General</c:formatCode>
                <c:ptCount val="12"/>
                <c:pt idx="0">
                  <c:v>195</c:v>
                </c:pt>
                <c:pt idx="1">
                  <c:v>244</c:v>
                </c:pt>
                <c:pt idx="2" formatCode="0.0">
                  <c:v>4</c:v>
                </c:pt>
                <c:pt idx="3">
                  <c:v>875</c:v>
                </c:pt>
                <c:pt idx="4">
                  <c:v>1938</c:v>
                </c:pt>
                <c:pt idx="5">
                  <c:v>2957</c:v>
                </c:pt>
                <c:pt idx="6">
                  <c:v>950</c:v>
                </c:pt>
                <c:pt idx="7">
                  <c:v>21</c:v>
                </c:pt>
                <c:pt idx="8">
                  <c:v>535</c:v>
                </c:pt>
                <c:pt idx="9">
                  <c:v>76</c:v>
                </c:pt>
                <c:pt idx="10">
                  <c:v>29</c:v>
                </c:pt>
                <c:pt idx="11">
                  <c:v>5</c:v>
                </c:pt>
              </c:numCache>
            </c:numRef>
          </c:val>
          <c:extLst>
            <c:ext xmlns:c16="http://schemas.microsoft.com/office/drawing/2014/chart" uri="{C3380CC4-5D6E-409C-BE32-E72D297353CC}">
              <c16:uniqueId val="{00000001-5441-4898-8402-42C6D5F458AD}"/>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valAx>
      <c:spPr>
        <a:noFill/>
        <a:ln>
          <a:noFill/>
        </a:ln>
        <a:effectLst/>
      </c:spPr>
    </c:plotArea>
    <c:legend>
      <c:legendPos val="b"/>
      <c:layout>
        <c:manualLayout>
          <c:xMode val="edge"/>
          <c:yMode val="edge"/>
          <c:x val="0.42669479312433428"/>
          <c:y val="0.92254896928228725"/>
          <c:w val="0.18683917728074095"/>
          <c:h val="4.756904329876313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DNA / on the day cancellation rates (NEW)</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DNAs!$B$9:$B$14</c:f>
              <c:strCache>
                <c:ptCount val="6"/>
                <c:pt idx="0">
                  <c:v>Apr</c:v>
                </c:pt>
                <c:pt idx="1">
                  <c:v>May</c:v>
                </c:pt>
                <c:pt idx="2">
                  <c:v>Jun</c:v>
                </c:pt>
                <c:pt idx="3">
                  <c:v>Jul</c:v>
                </c:pt>
                <c:pt idx="4">
                  <c:v>Aug</c:v>
                </c:pt>
                <c:pt idx="5">
                  <c:v>Sep</c:v>
                </c:pt>
              </c:strCache>
            </c:strRef>
          </c:cat>
          <c:val>
            <c:numRef>
              <c:f>'Amb arrivals'!$G$8:$G$19</c:f>
            </c:numRef>
          </c:val>
          <c:smooth val="0"/>
          <c:extLst>
            <c:ext xmlns:c16="http://schemas.microsoft.com/office/drawing/2014/chart" uri="{C3380CC4-5D6E-409C-BE32-E72D297353CC}">
              <c16:uniqueId val="{00000000-A423-48CD-891E-C8071273CBF7}"/>
            </c:ext>
          </c:extLst>
        </c:ser>
        <c:ser>
          <c:idx val="2"/>
          <c:order val="1"/>
          <c:tx>
            <c:strRef>
              <c:f>DNAs!$C$8</c:f>
              <c:strCache>
                <c:ptCount val="1"/>
                <c:pt idx="0">
                  <c:v>Target</c:v>
                </c:pt>
              </c:strCache>
            </c:strRef>
          </c:tx>
          <c:spPr>
            <a:ln w="19050" cap="rnd">
              <a:solidFill>
                <a:srgbClr val="FF0000"/>
              </a:solidFill>
              <a:prstDash val="dash"/>
              <a:round/>
            </a:ln>
            <a:effectLst/>
          </c:spPr>
          <c:marker>
            <c:symbol val="none"/>
          </c:marker>
          <c:cat>
            <c:strRef>
              <c:f>DNAs!$B$9:$B$14</c:f>
              <c:strCache>
                <c:ptCount val="6"/>
                <c:pt idx="0">
                  <c:v>Apr</c:v>
                </c:pt>
                <c:pt idx="1">
                  <c:v>May</c:v>
                </c:pt>
                <c:pt idx="2">
                  <c:v>Jun</c:v>
                </c:pt>
                <c:pt idx="3">
                  <c:v>Jul</c:v>
                </c:pt>
                <c:pt idx="4">
                  <c:v>Aug</c:v>
                </c:pt>
                <c:pt idx="5">
                  <c:v>Sep</c:v>
                </c:pt>
              </c:strCache>
            </c:strRef>
          </c:cat>
          <c:val>
            <c:numRef>
              <c:f>DNAs!$C$9:$C$14</c:f>
              <c:numCache>
                <c:formatCode>0.0%</c:formatCode>
                <c:ptCount val="6"/>
                <c:pt idx="0">
                  <c:v>0.05</c:v>
                </c:pt>
                <c:pt idx="1">
                  <c:v>0.05</c:v>
                </c:pt>
                <c:pt idx="2">
                  <c:v>0.05</c:v>
                </c:pt>
                <c:pt idx="3">
                  <c:v>0.05</c:v>
                </c:pt>
                <c:pt idx="4">
                  <c:v>0.05</c:v>
                </c:pt>
                <c:pt idx="5">
                  <c:v>0.05</c:v>
                </c:pt>
              </c:numCache>
            </c:numRef>
          </c:val>
          <c:smooth val="0"/>
          <c:extLst>
            <c:ext xmlns:c16="http://schemas.microsoft.com/office/drawing/2014/chart" uri="{C3380CC4-5D6E-409C-BE32-E72D297353CC}">
              <c16:uniqueId val="{00000001-A423-48CD-891E-C8071273CBF7}"/>
            </c:ext>
          </c:extLst>
        </c:ser>
        <c:ser>
          <c:idx val="3"/>
          <c:order val="2"/>
          <c:tx>
            <c:strRef>
              <c:f>DNAs!$D$8</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strRef>
              <c:f>DNAs!$B$9:$B$14</c:f>
              <c:strCache>
                <c:ptCount val="6"/>
                <c:pt idx="0">
                  <c:v>Apr</c:v>
                </c:pt>
                <c:pt idx="1">
                  <c:v>May</c:v>
                </c:pt>
                <c:pt idx="2">
                  <c:v>Jun</c:v>
                </c:pt>
                <c:pt idx="3">
                  <c:v>Jul</c:v>
                </c:pt>
                <c:pt idx="4">
                  <c:v>Aug</c:v>
                </c:pt>
                <c:pt idx="5">
                  <c:v>Sep</c:v>
                </c:pt>
              </c:strCache>
            </c:strRef>
          </c:cat>
          <c:val>
            <c:numRef>
              <c:f>DNAs!$D$9:$D$14</c:f>
              <c:numCache>
                <c:formatCode>0.00%</c:formatCode>
                <c:ptCount val="6"/>
                <c:pt idx="0">
                  <c:v>8.3099999999999993E-2</c:v>
                </c:pt>
                <c:pt idx="1">
                  <c:v>7.6799999999999993E-2</c:v>
                </c:pt>
                <c:pt idx="2">
                  <c:v>6.83E-2</c:v>
                </c:pt>
                <c:pt idx="3">
                  <c:v>7.1499999999999994E-2</c:v>
                </c:pt>
                <c:pt idx="4">
                  <c:v>6.3899999999999998E-2</c:v>
                </c:pt>
                <c:pt idx="5">
                  <c:v>6.0699999999999997E-2</c:v>
                </c:pt>
              </c:numCache>
            </c:numRef>
          </c:val>
          <c:smooth val="0"/>
          <c:extLst>
            <c:ext xmlns:c16="http://schemas.microsoft.com/office/drawing/2014/chart" uri="{C3380CC4-5D6E-409C-BE32-E72D297353CC}">
              <c16:uniqueId val="{00000002-A423-48CD-891E-C8071273CBF7}"/>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DNA / on the day cancellation rates (REVIEW)</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DNAs!$B$25:$B$30</c:f>
              <c:strCache>
                <c:ptCount val="6"/>
                <c:pt idx="0">
                  <c:v>Apr</c:v>
                </c:pt>
                <c:pt idx="1">
                  <c:v>May</c:v>
                </c:pt>
                <c:pt idx="2">
                  <c:v>Jun</c:v>
                </c:pt>
                <c:pt idx="3">
                  <c:v>Jul</c:v>
                </c:pt>
                <c:pt idx="4">
                  <c:v>Aug</c:v>
                </c:pt>
                <c:pt idx="5">
                  <c:v>Sep</c:v>
                </c:pt>
              </c:strCache>
            </c:strRef>
          </c:cat>
          <c:val>
            <c:numRef>
              <c:f>'Amb arrivals'!$G$8:$G$19</c:f>
            </c:numRef>
          </c:val>
          <c:smooth val="0"/>
          <c:extLst>
            <c:ext xmlns:c16="http://schemas.microsoft.com/office/drawing/2014/chart" uri="{C3380CC4-5D6E-409C-BE32-E72D297353CC}">
              <c16:uniqueId val="{00000000-C248-4455-B9F1-2BC90856DF99}"/>
            </c:ext>
          </c:extLst>
        </c:ser>
        <c:ser>
          <c:idx val="2"/>
          <c:order val="1"/>
          <c:tx>
            <c:strRef>
              <c:f>DNAs!$C$24</c:f>
              <c:strCache>
                <c:ptCount val="1"/>
                <c:pt idx="0">
                  <c:v>Target</c:v>
                </c:pt>
              </c:strCache>
            </c:strRef>
          </c:tx>
          <c:spPr>
            <a:ln w="19050" cap="rnd">
              <a:solidFill>
                <a:srgbClr val="FF0000"/>
              </a:solidFill>
              <a:prstDash val="dash"/>
              <a:round/>
            </a:ln>
            <a:effectLst/>
          </c:spPr>
          <c:marker>
            <c:symbol val="none"/>
          </c:marker>
          <c:cat>
            <c:strRef>
              <c:f>DNAs!$B$25:$B$30</c:f>
              <c:strCache>
                <c:ptCount val="6"/>
                <c:pt idx="0">
                  <c:v>Apr</c:v>
                </c:pt>
                <c:pt idx="1">
                  <c:v>May</c:v>
                </c:pt>
                <c:pt idx="2">
                  <c:v>Jun</c:v>
                </c:pt>
                <c:pt idx="3">
                  <c:v>Jul</c:v>
                </c:pt>
                <c:pt idx="4">
                  <c:v>Aug</c:v>
                </c:pt>
                <c:pt idx="5">
                  <c:v>Sep</c:v>
                </c:pt>
              </c:strCache>
            </c:strRef>
          </c:cat>
          <c:val>
            <c:numRef>
              <c:f>DNAs!$C$25:$C$30</c:f>
              <c:numCache>
                <c:formatCode>0.0%</c:formatCode>
                <c:ptCount val="6"/>
                <c:pt idx="0">
                  <c:v>0.08</c:v>
                </c:pt>
                <c:pt idx="1">
                  <c:v>0.08</c:v>
                </c:pt>
                <c:pt idx="2">
                  <c:v>0.08</c:v>
                </c:pt>
                <c:pt idx="3">
                  <c:v>0.08</c:v>
                </c:pt>
                <c:pt idx="4">
                  <c:v>0.08</c:v>
                </c:pt>
                <c:pt idx="5">
                  <c:v>0.08</c:v>
                </c:pt>
              </c:numCache>
            </c:numRef>
          </c:val>
          <c:smooth val="0"/>
          <c:extLst>
            <c:ext xmlns:c16="http://schemas.microsoft.com/office/drawing/2014/chart" uri="{C3380CC4-5D6E-409C-BE32-E72D297353CC}">
              <c16:uniqueId val="{00000001-C248-4455-B9F1-2BC90856DF99}"/>
            </c:ext>
          </c:extLst>
        </c:ser>
        <c:ser>
          <c:idx val="3"/>
          <c:order val="2"/>
          <c:tx>
            <c:strRef>
              <c:f>DNAs!$D$24</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strRef>
              <c:f>DNAs!$B$25:$B$30</c:f>
              <c:strCache>
                <c:ptCount val="6"/>
                <c:pt idx="0">
                  <c:v>Apr</c:v>
                </c:pt>
                <c:pt idx="1">
                  <c:v>May</c:v>
                </c:pt>
                <c:pt idx="2">
                  <c:v>Jun</c:v>
                </c:pt>
                <c:pt idx="3">
                  <c:v>Jul</c:v>
                </c:pt>
                <c:pt idx="4">
                  <c:v>Aug</c:v>
                </c:pt>
                <c:pt idx="5">
                  <c:v>Sep</c:v>
                </c:pt>
              </c:strCache>
            </c:strRef>
          </c:cat>
          <c:val>
            <c:numRef>
              <c:f>DNAs!$D$25:$D$30</c:f>
              <c:numCache>
                <c:formatCode>0.00%</c:formatCode>
                <c:ptCount val="6"/>
                <c:pt idx="0">
                  <c:v>8.0600000000000005E-2</c:v>
                </c:pt>
                <c:pt idx="1">
                  <c:v>7.9399999999999998E-2</c:v>
                </c:pt>
                <c:pt idx="2">
                  <c:v>7.4700000000000003E-2</c:v>
                </c:pt>
                <c:pt idx="3">
                  <c:v>6.8199999999999997E-2</c:v>
                </c:pt>
                <c:pt idx="4">
                  <c:v>7.0400000000000004E-2</c:v>
                </c:pt>
                <c:pt idx="5">
                  <c:v>6.6199999999999995E-2</c:v>
                </c:pt>
              </c:numCache>
            </c:numRef>
          </c:val>
          <c:smooth val="0"/>
          <c:extLst>
            <c:ext xmlns:c16="http://schemas.microsoft.com/office/drawing/2014/chart" uri="{C3380CC4-5D6E-409C-BE32-E72D297353CC}">
              <c16:uniqueId val="{00000002-C248-4455-B9F1-2BC90856DF99}"/>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GB"/>
              <a:t>OP waiting &lt; 9 weeks</a:t>
            </a:r>
          </a:p>
        </c:rich>
      </c:tx>
      <c:overlay val="0"/>
      <c:spPr>
        <a:noFill/>
        <a:ln>
          <a:noFill/>
        </a:ln>
        <a:effectLst/>
      </c:spPr>
    </c:title>
    <c:autoTitleDeleted val="0"/>
    <c:plotArea>
      <c:layout/>
      <c:lineChart>
        <c:grouping val="standard"/>
        <c:varyColors val="0"/>
        <c:ser>
          <c:idx val="1"/>
          <c:order val="0"/>
          <c:tx>
            <c:strRef>
              <c:f>'OP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'OP 9wk'!$B$79:$B$84</c:f>
              <c:numCache>
                <c:formatCode>mmm\-yy</c:formatCode>
                <c:ptCount val="6"/>
                <c:pt idx="0">
                  <c:v>45748</c:v>
                </c:pt>
                <c:pt idx="1">
                  <c:v>45778</c:v>
                </c:pt>
                <c:pt idx="2">
                  <c:v>45809</c:v>
                </c:pt>
                <c:pt idx="3">
                  <c:v>45839</c:v>
                </c:pt>
                <c:pt idx="4">
                  <c:v>45870</c:v>
                </c:pt>
                <c:pt idx="5">
                  <c:v>45901</c:v>
                </c:pt>
              </c:numCache>
            </c:numRef>
          </c:cat>
          <c:val>
            <c:numRef>
              <c:f>'OP 9wk'!$E$79:$E$90</c:f>
              <c:numCache>
                <c:formatCode>0.0%</c:formatCode>
                <c:ptCount val="12"/>
                <c:pt idx="0">
                  <c:v>0.14099999999999999</c:v>
                </c:pt>
                <c:pt idx="1">
                  <c:v>0.13500000000000001</c:v>
                </c:pt>
                <c:pt idx="2">
                  <c:v>0.13700000000000001</c:v>
                </c:pt>
                <c:pt idx="3">
                  <c:v>0.13700000000000001</c:v>
                </c:pt>
                <c:pt idx="4">
                  <c:v>0.122</c:v>
                </c:pt>
                <c:pt idx="5">
                  <c:v>0.127</c:v>
                </c:pt>
              </c:numCache>
            </c:numRef>
          </c:val>
          <c:smooth val="0"/>
          <c:extLst>
            <c:ext xmlns:c16="http://schemas.microsoft.com/office/drawing/2014/chart" uri="{C3380CC4-5D6E-409C-BE32-E72D297353CC}">
              <c16:uniqueId val="{00000000-C173-4B67-B828-8119224E6E00}"/>
            </c:ext>
          </c:extLst>
        </c:ser>
        <c:ser>
          <c:idx val="3"/>
          <c:order val="1"/>
          <c:tx>
            <c:strRef>
              <c:f>'OP 9wk'!$G$6</c:f>
              <c:strCache>
                <c:ptCount val="1"/>
                <c:pt idx="0">
                  <c:v>Target</c:v>
                </c:pt>
              </c:strCache>
            </c:strRef>
          </c:tx>
          <c:spPr>
            <a:ln w="19050" cap="rnd">
              <a:solidFill>
                <a:srgbClr val="FF0000"/>
              </a:solidFill>
              <a:prstDash val="dash"/>
              <a:round/>
            </a:ln>
            <a:effectLst/>
          </c:spPr>
          <c:marker>
            <c:symbol val="none"/>
          </c:marker>
          <c:cat>
            <c:numRef>
              <c:f>'OP 9wk'!$B$79:$B$84</c:f>
              <c:numCache>
                <c:formatCode>mmm\-yy</c:formatCode>
                <c:ptCount val="6"/>
                <c:pt idx="0">
                  <c:v>45748</c:v>
                </c:pt>
                <c:pt idx="1">
                  <c:v>45778</c:v>
                </c:pt>
                <c:pt idx="2">
                  <c:v>45809</c:v>
                </c:pt>
                <c:pt idx="3">
                  <c:v>45839</c:v>
                </c:pt>
                <c:pt idx="4">
                  <c:v>45870</c:v>
                </c:pt>
                <c:pt idx="5">
                  <c:v>45901</c:v>
                </c:pt>
              </c:numCache>
            </c:numRef>
          </c:cat>
          <c:val>
            <c:numRef>
              <c:f>'OP 9wk'!$G$79:$G$90</c:f>
              <c:numCache>
                <c:formatCode>0%</c:formatCode>
                <c:ptCount val="12"/>
                <c:pt idx="0">
                  <c:v>0.5</c:v>
                </c:pt>
                <c:pt idx="1">
                  <c:v>0.5</c:v>
                </c:pt>
                <c:pt idx="2">
                  <c:v>0.5</c:v>
                </c:pt>
                <c:pt idx="3">
                  <c:v>0.5</c:v>
                </c:pt>
                <c:pt idx="4">
                  <c:v>0.5</c:v>
                </c:pt>
                <c:pt idx="5">
                  <c:v>0.5</c:v>
                </c:pt>
                <c:pt idx="6">
                  <c:v>0.5</c:v>
                </c:pt>
                <c:pt idx="7">
                  <c:v>0.5</c:v>
                </c:pt>
                <c:pt idx="8">
                  <c:v>0.5</c:v>
                </c:pt>
                <c:pt idx="9">
                  <c:v>0.5</c:v>
                </c:pt>
                <c:pt idx="10">
                  <c:v>0.5</c:v>
                </c:pt>
                <c:pt idx="11">
                  <c:v>0.5</c:v>
                </c:pt>
              </c:numCache>
            </c:numRef>
          </c:val>
          <c:smooth val="0"/>
          <c:extLst>
            <c:ext xmlns:c16="http://schemas.microsoft.com/office/drawing/2014/chart" uri="{C3380CC4-5D6E-409C-BE32-E72D297353CC}">
              <c16:uniqueId val="{00000001-C173-4B67-B828-8119224E6E00}"/>
            </c:ext>
          </c:extLst>
        </c:ser>
        <c:dLbls>
          <c:showLegendKey val="0"/>
          <c:showVal val="0"/>
          <c:showCatName val="0"/>
          <c:showSerName val="0"/>
          <c:showPercent val="0"/>
          <c:showBubbleSize val="0"/>
        </c:dLbls>
        <c:marker val="1"/>
        <c:smooth val="0"/>
        <c:axId val="164876672"/>
        <c:axId val="164878592"/>
      </c:lineChart>
      <c:dateAx>
        <c:axId val="1648766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vert="horz"/>
          <a:lstStyle/>
          <a:p>
            <a:pPr algn="ctr">
              <a:defRPr lang="en-GB" sz="900" b="0" i="0" u="none" strike="noStrike" kern="1200" baseline="0">
                <a:solidFill>
                  <a:sysClr val="windowText" lastClr="000000">
                    <a:lumMod val="65000"/>
                    <a:lumOff val="35000"/>
                  </a:sysClr>
                </a:solidFill>
                <a:latin typeface="+mn-lt"/>
                <a:ea typeface="+mn-ea"/>
                <a:cs typeface="+mn-cs"/>
              </a:defRPr>
            </a:pPr>
            <a:endParaRPr lang="en-US"/>
          </a:p>
        </c:txPr>
        <c:crossAx val="164878592"/>
        <c:crosses val="autoZero"/>
        <c:auto val="1"/>
        <c:lblOffset val="100"/>
        <c:baseTimeUnit val="months"/>
        <c:majorUnit val="1"/>
        <c:majorTimeUnit val="months"/>
      </c:dateAx>
      <c:valAx>
        <c:axId val="16487859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vert="horz"/>
          <a:lstStyle/>
          <a:p>
            <a:pPr>
              <a:defRPr/>
            </a:pPr>
            <a:endParaRPr lang="en-US"/>
          </a:p>
        </c:txPr>
        <c:crossAx val="1648766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lgn="ctr">
        <a:defRPr lang="en-GB" sz="900" b="0" i="0" u="none" strike="noStrike" kern="1200" baseline="0">
          <a:solidFill>
            <a:sysClr val="windowText" lastClr="000000">
              <a:lumMod val="65000"/>
              <a:lumOff val="35000"/>
            </a:sysClr>
          </a:solidFill>
          <a:latin typeface="+mn-lt"/>
          <a:ea typeface="+mn-ea"/>
          <a:cs typeface="+mn-cs"/>
        </a:defRPr>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OP waiting &gt; 52 weeks</a:t>
            </a:r>
            <a:endParaRPr lang="en-GB" sz="1100">
              <a:effectLst/>
            </a:endParaRPr>
          </a:p>
        </c:rich>
      </c:tx>
      <c:overlay val="0"/>
      <c:spPr>
        <a:noFill/>
        <a:ln>
          <a:noFill/>
        </a:ln>
        <a:effectLst/>
      </c:spPr>
    </c:title>
    <c:autoTitleDeleted val="0"/>
    <c:plotArea>
      <c:layout>
        <c:manualLayout>
          <c:layoutTarget val="inner"/>
          <c:xMode val="edge"/>
          <c:yMode val="edge"/>
          <c:x val="0.11846984218500485"/>
          <c:y val="0.15013888888888888"/>
          <c:w val="0.83773137308210255"/>
          <c:h val="0.54701917468649752"/>
        </c:manualLayout>
      </c:layout>
      <c:lineChart>
        <c:grouping val="standard"/>
        <c:varyColors val="0"/>
        <c:ser>
          <c:idx val="1"/>
          <c:order val="0"/>
          <c:tx>
            <c:strRef>
              <c:f>'OP 52wk'!$E$6</c:f>
              <c:strCache>
                <c:ptCount val="1"/>
                <c:pt idx="0">
                  <c:v>&gt; 52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'OP 52wk'!$B$79:$B$84</c:f>
              <c:numCache>
                <c:formatCode>mmm\-yy</c:formatCode>
                <c:ptCount val="6"/>
                <c:pt idx="0">
                  <c:v>45748</c:v>
                </c:pt>
                <c:pt idx="1">
                  <c:v>45778</c:v>
                </c:pt>
                <c:pt idx="2">
                  <c:v>45809</c:v>
                </c:pt>
                <c:pt idx="3">
                  <c:v>45839</c:v>
                </c:pt>
                <c:pt idx="4">
                  <c:v>45870</c:v>
                </c:pt>
                <c:pt idx="5">
                  <c:v>45901</c:v>
                </c:pt>
              </c:numCache>
            </c:numRef>
          </c:cat>
          <c:val>
            <c:numRef>
              <c:f>'OP 52wk'!$E$79:$E$90</c:f>
              <c:numCache>
                <c:formatCode>0</c:formatCode>
                <c:ptCount val="12"/>
                <c:pt idx="0">
                  <c:v>46337</c:v>
                </c:pt>
                <c:pt idx="1">
                  <c:v>47526</c:v>
                </c:pt>
                <c:pt idx="2">
                  <c:v>48788</c:v>
                </c:pt>
                <c:pt idx="3">
                  <c:v>49921</c:v>
                </c:pt>
                <c:pt idx="4">
                  <c:v>51165</c:v>
                </c:pt>
                <c:pt idx="5">
                  <c:v>52505</c:v>
                </c:pt>
              </c:numCache>
            </c:numRef>
          </c:val>
          <c:smooth val="0"/>
          <c:extLst>
            <c:ext xmlns:c16="http://schemas.microsoft.com/office/drawing/2014/chart" uri="{C3380CC4-5D6E-409C-BE32-E72D297353CC}">
              <c16:uniqueId val="{00000000-9E91-43EC-B7B0-B737468DE6BE}"/>
            </c:ext>
          </c:extLst>
        </c:ser>
        <c:ser>
          <c:idx val="3"/>
          <c:order val="1"/>
          <c:tx>
            <c:strRef>
              <c:f>'OP 52wk'!$G$6</c:f>
              <c:strCache>
                <c:ptCount val="1"/>
                <c:pt idx="0">
                  <c:v>Target</c:v>
                </c:pt>
              </c:strCache>
            </c:strRef>
          </c:tx>
          <c:spPr>
            <a:ln w="19050" cap="rnd">
              <a:solidFill>
                <a:srgbClr val="FF0000"/>
              </a:solidFill>
              <a:prstDash val="dash"/>
              <a:round/>
            </a:ln>
            <a:effectLst/>
          </c:spPr>
          <c:marker>
            <c:symbol val="none"/>
          </c:marker>
          <c:cat>
            <c:numRef>
              <c:f>'OP 52wk'!$B$79:$B$84</c:f>
              <c:numCache>
                <c:formatCode>mmm\-yy</c:formatCode>
                <c:ptCount val="6"/>
                <c:pt idx="0">
                  <c:v>45748</c:v>
                </c:pt>
                <c:pt idx="1">
                  <c:v>45778</c:v>
                </c:pt>
                <c:pt idx="2">
                  <c:v>45809</c:v>
                </c:pt>
                <c:pt idx="3">
                  <c:v>45839</c:v>
                </c:pt>
                <c:pt idx="4">
                  <c:v>45870</c:v>
                </c:pt>
                <c:pt idx="5">
                  <c:v>45901</c:v>
                </c:pt>
              </c:numCache>
            </c:numRef>
          </c:cat>
          <c:val>
            <c:numRef>
              <c:f>'OP 52wk'!$G$79:$G$90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9E91-43EC-B7B0-B737468DE6BE}"/>
            </c:ext>
          </c:extLst>
        </c:ser>
        <c:dLbls>
          <c:showLegendKey val="0"/>
          <c:showVal val="0"/>
          <c:showCatName val="0"/>
          <c:showSerName val="0"/>
          <c:showPercent val="0"/>
          <c:showBubbleSize val="0"/>
        </c:dLbls>
        <c:marker val="1"/>
        <c:smooth val="0"/>
        <c:axId val="168725888"/>
        <c:axId val="168728064"/>
      </c:lineChart>
      <c:dateAx>
        <c:axId val="16872588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728064"/>
        <c:crosses val="autoZero"/>
        <c:auto val="1"/>
        <c:lblOffset val="100"/>
        <c:baseTimeUnit val="months"/>
        <c:majorUnit val="1"/>
        <c:majorTimeUnit val="months"/>
      </c:dateAx>
      <c:valAx>
        <c:axId val="168728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725888"/>
        <c:crosses val="autoZero"/>
        <c:crossBetween val="midCat"/>
      </c:valAx>
      <c:spPr>
        <a:noFill/>
        <a:ln>
          <a:noFill/>
        </a:ln>
        <a:effectLst/>
      </c:spPr>
    </c:plotArea>
    <c:legend>
      <c:legendPos val="b"/>
      <c:layout>
        <c:manualLayout>
          <c:xMode val="edge"/>
          <c:yMode val="edge"/>
          <c:x val="5.169358086036327E-2"/>
          <c:y val="0.81173228346456694"/>
          <c:w val="0.91050151148327019"/>
          <c:h val="0.1604899387576553"/>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IPDC</a:t>
            </a:r>
            <a:r>
              <a:rPr lang="en-GB" sz="1100" baseline="0"/>
              <a:t> A</a:t>
            </a:r>
            <a:r>
              <a:rPr lang="en-GB" sz="1100"/>
              <a:t>ctivity</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'IPDC Activity'!$C$6</c:f>
              <c:strCache>
                <c:ptCount val="1"/>
                <c:pt idx="0">
                  <c:v>IPDC</c:v>
                </c:pt>
              </c:strCache>
            </c:strRef>
          </c:tx>
          <c:spPr>
            <a:ln>
              <a:solidFill>
                <a:srgbClr val="00B5CC"/>
              </a:solidFill>
            </a:ln>
            <a:effectLst/>
          </c:spPr>
          <c:marker>
            <c:symbol val="diamond"/>
            <c:size val="5"/>
            <c:spPr>
              <a:solidFill>
                <a:srgbClr val="00B5CC"/>
              </a:solidFill>
              <a:ln>
                <a:solidFill>
                  <a:srgbClr val="00B5CC"/>
                </a:solidFill>
              </a:ln>
            </c:spPr>
          </c:marker>
          <c:cat>
            <c:numRef>
              <c:f>'IPDC Activity'!$B$7:$B$12</c:f>
              <c:numCache>
                <c:formatCode>mmm\-yy</c:formatCode>
                <c:ptCount val="6"/>
                <c:pt idx="0">
                  <c:v>45748</c:v>
                </c:pt>
                <c:pt idx="1">
                  <c:v>45778</c:v>
                </c:pt>
                <c:pt idx="2">
                  <c:v>45809</c:v>
                </c:pt>
                <c:pt idx="3">
                  <c:v>45839</c:v>
                </c:pt>
                <c:pt idx="4">
                  <c:v>45870</c:v>
                </c:pt>
                <c:pt idx="5">
                  <c:v>45901</c:v>
                </c:pt>
              </c:numCache>
            </c:numRef>
          </c:cat>
          <c:val>
            <c:numRef>
              <c:f>'IPDC Activity'!$C$7:$C$12</c:f>
              <c:numCache>
                <c:formatCode>General</c:formatCode>
                <c:ptCount val="6"/>
                <c:pt idx="0">
                  <c:v>847</c:v>
                </c:pt>
                <c:pt idx="1">
                  <c:v>865</c:v>
                </c:pt>
                <c:pt idx="2">
                  <c:v>798</c:v>
                </c:pt>
                <c:pt idx="3">
                  <c:v>786</c:v>
                </c:pt>
                <c:pt idx="4">
                  <c:v>718</c:v>
                </c:pt>
                <c:pt idx="5">
                  <c:v>871</c:v>
                </c:pt>
              </c:numCache>
            </c:numRef>
          </c:val>
          <c:smooth val="0"/>
          <c:extLst>
            <c:ext xmlns:c16="http://schemas.microsoft.com/office/drawing/2014/chart" uri="{C3380CC4-5D6E-409C-BE32-E72D297353CC}">
              <c16:uniqueId val="{00000000-75FA-4601-ADAD-C5B901717055}"/>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IPDC waiting &lt; 13 weeks</a:t>
            </a:r>
            <a:endParaRPr lang="en-GB" sz="1100">
              <a:effectLst/>
            </a:endParaRPr>
          </a:p>
        </c:rich>
      </c:tx>
      <c:overlay val="0"/>
      <c:spPr>
        <a:noFill/>
        <a:ln>
          <a:noFill/>
        </a:ln>
        <a:effectLst/>
      </c:spPr>
    </c:title>
    <c:autoTitleDeleted val="0"/>
    <c:plotArea>
      <c:layout/>
      <c:lineChart>
        <c:grouping val="standard"/>
        <c:varyColors val="0"/>
        <c:ser>
          <c:idx val="1"/>
          <c:order val="0"/>
          <c:tx>
            <c:strRef>
              <c:f>'IP 13wk'!$E$6</c:f>
              <c:strCache>
                <c:ptCount val="1"/>
                <c:pt idx="0">
                  <c:v>&lt;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'IP 13wk'!$B$79:$B$84</c:f>
              <c:numCache>
                <c:formatCode>mmm\-yy</c:formatCode>
                <c:ptCount val="6"/>
                <c:pt idx="0">
                  <c:v>45748</c:v>
                </c:pt>
                <c:pt idx="1">
                  <c:v>45778</c:v>
                </c:pt>
                <c:pt idx="2">
                  <c:v>45809</c:v>
                </c:pt>
                <c:pt idx="3">
                  <c:v>45839</c:v>
                </c:pt>
                <c:pt idx="4">
                  <c:v>45870</c:v>
                </c:pt>
                <c:pt idx="5">
                  <c:v>45901</c:v>
                </c:pt>
              </c:numCache>
            </c:numRef>
          </c:cat>
          <c:val>
            <c:numRef>
              <c:f>'IP 13wk'!$E$79:$E$90</c:f>
              <c:numCache>
                <c:formatCode>0.0%</c:formatCode>
                <c:ptCount val="12"/>
                <c:pt idx="0">
                  <c:v>0.36399999999999999</c:v>
                </c:pt>
                <c:pt idx="1">
                  <c:v>0.34100000000000003</c:v>
                </c:pt>
                <c:pt idx="2">
                  <c:v>0.35599999999999998</c:v>
                </c:pt>
                <c:pt idx="3">
                  <c:v>0.34599999999999997</c:v>
                </c:pt>
                <c:pt idx="4">
                  <c:v>0.33700000000000002</c:v>
                </c:pt>
                <c:pt idx="5">
                  <c:v>0.36399999999999999</c:v>
                </c:pt>
              </c:numCache>
            </c:numRef>
          </c:val>
          <c:smooth val="0"/>
          <c:extLst>
            <c:ext xmlns:c16="http://schemas.microsoft.com/office/drawing/2014/chart" uri="{C3380CC4-5D6E-409C-BE32-E72D297353CC}">
              <c16:uniqueId val="{00000000-A331-4D37-872E-FEED3FA76661}"/>
            </c:ext>
          </c:extLst>
        </c:ser>
        <c:ser>
          <c:idx val="3"/>
          <c:order val="1"/>
          <c:tx>
            <c:strRef>
              <c:f>'IP 13wk'!$G$6</c:f>
              <c:strCache>
                <c:ptCount val="1"/>
                <c:pt idx="0">
                  <c:v>Target</c:v>
                </c:pt>
              </c:strCache>
            </c:strRef>
          </c:tx>
          <c:spPr>
            <a:ln w="19050" cap="rnd">
              <a:solidFill>
                <a:srgbClr val="FF0000"/>
              </a:solidFill>
              <a:prstDash val="dash"/>
              <a:round/>
            </a:ln>
            <a:effectLst/>
          </c:spPr>
          <c:marker>
            <c:symbol val="none"/>
          </c:marker>
          <c:cat>
            <c:numRef>
              <c:f>'IP 13wk'!$B$79:$B$84</c:f>
              <c:numCache>
                <c:formatCode>mmm\-yy</c:formatCode>
                <c:ptCount val="6"/>
                <c:pt idx="0">
                  <c:v>45748</c:v>
                </c:pt>
                <c:pt idx="1">
                  <c:v>45778</c:v>
                </c:pt>
                <c:pt idx="2">
                  <c:v>45809</c:v>
                </c:pt>
                <c:pt idx="3">
                  <c:v>45839</c:v>
                </c:pt>
                <c:pt idx="4">
                  <c:v>45870</c:v>
                </c:pt>
                <c:pt idx="5">
                  <c:v>45901</c:v>
                </c:pt>
              </c:numCache>
            </c:numRef>
          </c:cat>
          <c:val>
            <c:numRef>
              <c:f>'IP 13wk'!$G$79:$G$90</c:f>
              <c:numCache>
                <c:formatCode>0%</c:formatCode>
                <c:ptCount val="12"/>
                <c:pt idx="0">
                  <c:v>0.55000000000000004</c:v>
                </c:pt>
                <c:pt idx="1">
                  <c:v>0.55000000000000004</c:v>
                </c:pt>
                <c:pt idx="2">
                  <c:v>0.55000000000000004</c:v>
                </c:pt>
                <c:pt idx="3">
                  <c:v>0.55000000000000004</c:v>
                </c:pt>
                <c:pt idx="4">
                  <c:v>0.55000000000000004</c:v>
                </c:pt>
                <c:pt idx="5">
                  <c:v>0.55000000000000004</c:v>
                </c:pt>
                <c:pt idx="6">
                  <c:v>0.55000000000000004</c:v>
                </c:pt>
                <c:pt idx="7">
                  <c:v>0.55000000000000004</c:v>
                </c:pt>
                <c:pt idx="8">
                  <c:v>0.55000000000000004</c:v>
                </c:pt>
                <c:pt idx="9">
                  <c:v>0.55000000000000004</c:v>
                </c:pt>
                <c:pt idx="10">
                  <c:v>0.55000000000000004</c:v>
                </c:pt>
                <c:pt idx="11">
                  <c:v>0.55000000000000004</c:v>
                </c:pt>
              </c:numCache>
            </c:numRef>
          </c:val>
          <c:smooth val="0"/>
          <c:extLst>
            <c:ext xmlns:c16="http://schemas.microsoft.com/office/drawing/2014/chart" uri="{C3380CC4-5D6E-409C-BE32-E72D297353CC}">
              <c16:uniqueId val="{00000001-A331-4D37-872E-FEED3FA76661}"/>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IPDC waiting &gt; 52 weeks</a:t>
            </a:r>
            <a:endParaRPr lang="en-GB" sz="1100">
              <a:effectLst/>
            </a:endParaRPr>
          </a:p>
        </c:rich>
      </c:tx>
      <c:overlay val="0"/>
      <c:spPr>
        <a:noFill/>
        <a:ln>
          <a:noFill/>
        </a:ln>
        <a:effectLst/>
      </c:spPr>
    </c:title>
    <c:autoTitleDeleted val="0"/>
    <c:plotArea>
      <c:layout/>
      <c:lineChart>
        <c:grouping val="standard"/>
        <c:varyColors val="0"/>
        <c:ser>
          <c:idx val="1"/>
          <c:order val="0"/>
          <c:tx>
            <c:strRef>
              <c:f>'IP 52wk'!$E$6</c:f>
              <c:strCache>
                <c:ptCount val="1"/>
                <c:pt idx="0">
                  <c:v>&gt; 52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'IP 52wk'!$B$79:$B$84</c:f>
              <c:numCache>
                <c:formatCode>mmm\-yy</c:formatCode>
                <c:ptCount val="6"/>
                <c:pt idx="0">
                  <c:v>45748</c:v>
                </c:pt>
                <c:pt idx="1">
                  <c:v>45778</c:v>
                </c:pt>
                <c:pt idx="2">
                  <c:v>45809</c:v>
                </c:pt>
                <c:pt idx="3">
                  <c:v>45839</c:v>
                </c:pt>
                <c:pt idx="4">
                  <c:v>45870</c:v>
                </c:pt>
                <c:pt idx="5">
                  <c:v>45901</c:v>
                </c:pt>
              </c:numCache>
            </c:numRef>
          </c:cat>
          <c:val>
            <c:numRef>
              <c:f>'IP 52wk'!$E$79:$E$90</c:f>
              <c:numCache>
                <c:formatCode>0</c:formatCode>
                <c:ptCount val="12"/>
                <c:pt idx="0">
                  <c:v>4266</c:v>
                </c:pt>
                <c:pt idx="1">
                  <c:v>4164</c:v>
                </c:pt>
                <c:pt idx="2">
                  <c:v>4140</c:v>
                </c:pt>
                <c:pt idx="3">
                  <c:v>4106</c:v>
                </c:pt>
                <c:pt idx="4">
                  <c:v>3994</c:v>
                </c:pt>
                <c:pt idx="5">
                  <c:v>3619</c:v>
                </c:pt>
              </c:numCache>
            </c:numRef>
          </c:val>
          <c:smooth val="0"/>
          <c:extLst>
            <c:ext xmlns:c16="http://schemas.microsoft.com/office/drawing/2014/chart" uri="{C3380CC4-5D6E-409C-BE32-E72D297353CC}">
              <c16:uniqueId val="{00000000-1ED2-41BC-A0DF-82E9E8827752}"/>
            </c:ext>
          </c:extLst>
        </c:ser>
        <c:ser>
          <c:idx val="3"/>
          <c:order val="1"/>
          <c:tx>
            <c:strRef>
              <c:f>'IP 52wk'!$G$6</c:f>
              <c:strCache>
                <c:ptCount val="1"/>
                <c:pt idx="0">
                  <c:v>Target</c:v>
                </c:pt>
              </c:strCache>
            </c:strRef>
          </c:tx>
          <c:spPr>
            <a:ln w="19050" cap="rnd">
              <a:solidFill>
                <a:srgbClr val="FF0000"/>
              </a:solidFill>
              <a:prstDash val="dash"/>
              <a:round/>
            </a:ln>
            <a:effectLst/>
          </c:spPr>
          <c:marker>
            <c:symbol val="none"/>
          </c:marker>
          <c:cat>
            <c:numRef>
              <c:f>'IP 52wk'!$B$79:$B$84</c:f>
              <c:numCache>
                <c:formatCode>mmm\-yy</c:formatCode>
                <c:ptCount val="6"/>
                <c:pt idx="0">
                  <c:v>45748</c:v>
                </c:pt>
                <c:pt idx="1">
                  <c:v>45778</c:v>
                </c:pt>
                <c:pt idx="2">
                  <c:v>45809</c:v>
                </c:pt>
                <c:pt idx="3">
                  <c:v>45839</c:v>
                </c:pt>
                <c:pt idx="4">
                  <c:v>45870</c:v>
                </c:pt>
                <c:pt idx="5">
                  <c:v>45901</c:v>
                </c:pt>
              </c:numCache>
            </c:numRef>
          </c:cat>
          <c:val>
            <c:numRef>
              <c:f>'IP 52wk'!$G$79:$G$90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1ED2-41BC-A0DF-82E9E8827752}"/>
            </c:ext>
          </c:extLst>
        </c:ser>
        <c:dLbls>
          <c:showLegendKey val="0"/>
          <c:showVal val="0"/>
          <c:showCatName val="0"/>
          <c:showSerName val="0"/>
          <c:showPercent val="0"/>
          <c:showBubbleSize val="0"/>
        </c:dLbls>
        <c:marker val="1"/>
        <c:smooth val="0"/>
        <c:axId val="172275584"/>
        <c:axId val="170987520"/>
      </c:lineChart>
      <c:dateAx>
        <c:axId val="17227558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87520"/>
        <c:crosses val="autoZero"/>
        <c:auto val="1"/>
        <c:lblOffset val="100"/>
        <c:baseTimeUnit val="months"/>
        <c:majorUnit val="1"/>
        <c:majorTimeUnit val="months"/>
      </c:dateAx>
      <c:valAx>
        <c:axId val="170987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27558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General Surgery LOS</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'Avg LOS'!$C$8</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LOS'!$D$6:$I$6</c:f>
              <c:numCache>
                <c:formatCode>mmm\-yy</c:formatCode>
                <c:ptCount val="6"/>
                <c:pt idx="0">
                  <c:v>45748</c:v>
                </c:pt>
                <c:pt idx="1">
                  <c:v>45778</c:v>
                </c:pt>
                <c:pt idx="2">
                  <c:v>45809</c:v>
                </c:pt>
                <c:pt idx="3">
                  <c:v>45839</c:v>
                </c:pt>
                <c:pt idx="4">
                  <c:v>45870</c:v>
                </c:pt>
                <c:pt idx="5">
                  <c:v>45901</c:v>
                </c:pt>
              </c:numCache>
            </c:numRef>
          </c:cat>
          <c:val>
            <c:numRef>
              <c:f>'Avg LOS'!$D$8:$I$8</c:f>
              <c:numCache>
                <c:formatCode>General</c:formatCode>
                <c:ptCount val="6"/>
                <c:pt idx="0">
                  <c:v>3.39</c:v>
                </c:pt>
                <c:pt idx="1">
                  <c:v>3.55</c:v>
                </c:pt>
                <c:pt idx="2">
                  <c:v>3.63</c:v>
                </c:pt>
                <c:pt idx="3">
                  <c:v>3.06</c:v>
                </c:pt>
                <c:pt idx="4">
                  <c:v>3.01</c:v>
                </c:pt>
                <c:pt idx="5">
                  <c:v>3.25</c:v>
                </c:pt>
              </c:numCache>
            </c:numRef>
          </c:val>
          <c:smooth val="0"/>
          <c:extLst>
            <c:ext xmlns:c16="http://schemas.microsoft.com/office/drawing/2014/chart" uri="{C3380CC4-5D6E-409C-BE32-E72D297353CC}">
              <c16:uniqueId val="{00000000-4D33-42E6-8A6E-4A070EA4FEFB}"/>
            </c:ext>
          </c:extLst>
        </c:ser>
        <c:ser>
          <c:idx val="0"/>
          <c:order val="1"/>
          <c:tx>
            <c:strRef>
              <c:f>'Avg LOS'!$C$7</c:f>
              <c:strCache>
                <c:ptCount val="1"/>
                <c:pt idx="0">
                  <c:v>Peer</c:v>
                </c:pt>
              </c:strCache>
            </c:strRef>
          </c:tx>
          <c:spPr>
            <a:ln w="15875">
              <a:solidFill>
                <a:srgbClr val="FF0000"/>
              </a:solidFill>
              <a:prstDash val="dash"/>
            </a:ln>
          </c:spPr>
          <c:marker>
            <c:symbol val="none"/>
          </c:marker>
          <c:cat>
            <c:numRef>
              <c:f>'Avg LOS'!$D$6:$I$6</c:f>
              <c:numCache>
                <c:formatCode>mmm\-yy</c:formatCode>
                <c:ptCount val="6"/>
                <c:pt idx="0">
                  <c:v>45748</c:v>
                </c:pt>
                <c:pt idx="1">
                  <c:v>45778</c:v>
                </c:pt>
                <c:pt idx="2">
                  <c:v>45809</c:v>
                </c:pt>
                <c:pt idx="3">
                  <c:v>45839</c:v>
                </c:pt>
                <c:pt idx="4">
                  <c:v>45870</c:v>
                </c:pt>
                <c:pt idx="5">
                  <c:v>45901</c:v>
                </c:pt>
              </c:numCache>
            </c:numRef>
          </c:cat>
          <c:val>
            <c:numRef>
              <c:f>'Avg LOS'!$D$7:$I$7</c:f>
              <c:numCache>
                <c:formatCode>0.00</c:formatCode>
                <c:ptCount val="6"/>
                <c:pt idx="0">
                  <c:v>4.3</c:v>
                </c:pt>
                <c:pt idx="1">
                  <c:v>4.3</c:v>
                </c:pt>
                <c:pt idx="2">
                  <c:v>4.3</c:v>
                </c:pt>
                <c:pt idx="3">
                  <c:v>4.3</c:v>
                </c:pt>
                <c:pt idx="4">
                  <c:v>4.3</c:v>
                </c:pt>
                <c:pt idx="5">
                  <c:v>4.3</c:v>
                </c:pt>
              </c:numCache>
            </c:numRef>
          </c:val>
          <c:smooth val="0"/>
          <c:extLst>
            <c:ext xmlns:c16="http://schemas.microsoft.com/office/drawing/2014/chart" uri="{C3380CC4-5D6E-409C-BE32-E72D297353CC}">
              <c16:uniqueId val="{00000001-4D33-42E6-8A6E-4A070EA4FEFB}"/>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Gynaecology</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'Avg LOS'!$C$10</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LOS'!$D$6:$I$6</c:f>
              <c:numCache>
                <c:formatCode>mmm\-yy</c:formatCode>
                <c:ptCount val="6"/>
                <c:pt idx="0">
                  <c:v>45748</c:v>
                </c:pt>
                <c:pt idx="1">
                  <c:v>45778</c:v>
                </c:pt>
                <c:pt idx="2">
                  <c:v>45809</c:v>
                </c:pt>
                <c:pt idx="3">
                  <c:v>45839</c:v>
                </c:pt>
                <c:pt idx="4">
                  <c:v>45870</c:v>
                </c:pt>
                <c:pt idx="5">
                  <c:v>45901</c:v>
                </c:pt>
              </c:numCache>
            </c:numRef>
          </c:cat>
          <c:val>
            <c:numRef>
              <c:f>'Avg LOS'!$D$10:$I$10</c:f>
              <c:numCache>
                <c:formatCode>General</c:formatCode>
                <c:ptCount val="6"/>
                <c:pt idx="0">
                  <c:v>2.2200000000000002</c:v>
                </c:pt>
                <c:pt idx="1">
                  <c:v>2.6</c:v>
                </c:pt>
                <c:pt idx="2">
                  <c:v>2.25</c:v>
                </c:pt>
                <c:pt idx="3">
                  <c:v>2.3199999999999998</c:v>
                </c:pt>
                <c:pt idx="4">
                  <c:v>2.35</c:v>
                </c:pt>
                <c:pt idx="5">
                  <c:v>2.38</c:v>
                </c:pt>
              </c:numCache>
            </c:numRef>
          </c:val>
          <c:smooth val="0"/>
          <c:extLst>
            <c:ext xmlns:c16="http://schemas.microsoft.com/office/drawing/2014/chart" uri="{C3380CC4-5D6E-409C-BE32-E72D297353CC}">
              <c16:uniqueId val="{00000000-4D76-4405-8257-782E720AF2EA}"/>
            </c:ext>
          </c:extLst>
        </c:ser>
        <c:ser>
          <c:idx val="0"/>
          <c:order val="1"/>
          <c:tx>
            <c:strRef>
              <c:f>'Avg LOS'!$C$9</c:f>
              <c:strCache>
                <c:ptCount val="1"/>
                <c:pt idx="0">
                  <c:v>Peer</c:v>
                </c:pt>
              </c:strCache>
            </c:strRef>
          </c:tx>
          <c:spPr>
            <a:ln w="15875">
              <a:solidFill>
                <a:srgbClr val="FF0000"/>
              </a:solidFill>
              <a:prstDash val="dash"/>
            </a:ln>
          </c:spPr>
          <c:marker>
            <c:symbol val="none"/>
          </c:marker>
          <c:cat>
            <c:numRef>
              <c:f>'Avg LOS'!$D$6:$I$6</c:f>
              <c:numCache>
                <c:formatCode>mmm\-yy</c:formatCode>
                <c:ptCount val="6"/>
                <c:pt idx="0">
                  <c:v>45748</c:v>
                </c:pt>
                <c:pt idx="1">
                  <c:v>45778</c:v>
                </c:pt>
                <c:pt idx="2">
                  <c:v>45809</c:v>
                </c:pt>
                <c:pt idx="3">
                  <c:v>45839</c:v>
                </c:pt>
                <c:pt idx="4">
                  <c:v>45870</c:v>
                </c:pt>
                <c:pt idx="5">
                  <c:v>45901</c:v>
                </c:pt>
              </c:numCache>
            </c:numRef>
          </c:cat>
          <c:val>
            <c:numRef>
              <c:f>'Avg LOS'!$D$9:$I$9</c:f>
              <c:numCache>
                <c:formatCode>General</c:formatCode>
                <c:ptCount val="6"/>
                <c:pt idx="0">
                  <c:v>1.91</c:v>
                </c:pt>
                <c:pt idx="1">
                  <c:v>1.91</c:v>
                </c:pt>
                <c:pt idx="2">
                  <c:v>1.91</c:v>
                </c:pt>
                <c:pt idx="3">
                  <c:v>1.91</c:v>
                </c:pt>
                <c:pt idx="4">
                  <c:v>1.91</c:v>
                </c:pt>
                <c:pt idx="5">
                  <c:v>1.91</c:v>
                </c:pt>
              </c:numCache>
            </c:numRef>
          </c:val>
          <c:smooth val="0"/>
          <c:extLst>
            <c:ext xmlns:c16="http://schemas.microsoft.com/office/drawing/2014/chart" uri="{C3380CC4-5D6E-409C-BE32-E72D297353CC}">
              <c16:uniqueId val="{00000001-4D76-4405-8257-782E720AF2EA}"/>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Haematology</a:t>
            </a:r>
          </a:p>
        </c:rich>
      </c:tx>
      <c:layout>
        <c:manualLayout>
          <c:xMode val="edge"/>
          <c:yMode val="edge"/>
          <c:x val="0.41476481414926869"/>
          <c:y val="4.1666666666666664E-2"/>
        </c:manualLayout>
      </c:layout>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'Avg LOS'!$C$12</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LOS'!$D$6:$I$6</c:f>
              <c:numCache>
                <c:formatCode>mmm\-yy</c:formatCode>
                <c:ptCount val="6"/>
                <c:pt idx="0">
                  <c:v>45748</c:v>
                </c:pt>
                <c:pt idx="1">
                  <c:v>45778</c:v>
                </c:pt>
                <c:pt idx="2">
                  <c:v>45809</c:v>
                </c:pt>
                <c:pt idx="3">
                  <c:v>45839</c:v>
                </c:pt>
                <c:pt idx="4">
                  <c:v>45870</c:v>
                </c:pt>
                <c:pt idx="5">
                  <c:v>45901</c:v>
                </c:pt>
              </c:numCache>
            </c:numRef>
          </c:cat>
          <c:val>
            <c:numRef>
              <c:f>'Avg LOS'!$D$12:$I$12</c:f>
              <c:numCache>
                <c:formatCode>General</c:formatCode>
                <c:ptCount val="6"/>
                <c:pt idx="0">
                  <c:v>5.33</c:v>
                </c:pt>
                <c:pt idx="1">
                  <c:v>8.6</c:v>
                </c:pt>
                <c:pt idx="2">
                  <c:v>12.31</c:v>
                </c:pt>
                <c:pt idx="3">
                  <c:v>10.08</c:v>
                </c:pt>
                <c:pt idx="4">
                  <c:v>6.5</c:v>
                </c:pt>
                <c:pt idx="5">
                  <c:v>18.29</c:v>
                </c:pt>
              </c:numCache>
            </c:numRef>
          </c:val>
          <c:smooth val="0"/>
          <c:extLst>
            <c:ext xmlns:c16="http://schemas.microsoft.com/office/drawing/2014/chart" uri="{C3380CC4-5D6E-409C-BE32-E72D297353CC}">
              <c16:uniqueId val="{00000000-D7F1-4B34-B224-32D4BE87B2F3}"/>
            </c:ext>
          </c:extLst>
        </c:ser>
        <c:ser>
          <c:idx val="0"/>
          <c:order val="1"/>
          <c:tx>
            <c:strRef>
              <c:f>'Avg LOS'!$C$11</c:f>
              <c:strCache>
                <c:ptCount val="1"/>
                <c:pt idx="0">
                  <c:v>Peer</c:v>
                </c:pt>
              </c:strCache>
            </c:strRef>
          </c:tx>
          <c:spPr>
            <a:ln w="15875">
              <a:solidFill>
                <a:srgbClr val="FF0000"/>
              </a:solidFill>
              <a:prstDash val="dash"/>
            </a:ln>
          </c:spPr>
          <c:marker>
            <c:symbol val="none"/>
          </c:marker>
          <c:cat>
            <c:numRef>
              <c:f>'Avg LOS'!$D$6:$I$6</c:f>
              <c:numCache>
                <c:formatCode>mmm\-yy</c:formatCode>
                <c:ptCount val="6"/>
                <c:pt idx="0">
                  <c:v>45748</c:v>
                </c:pt>
                <c:pt idx="1">
                  <c:v>45778</c:v>
                </c:pt>
                <c:pt idx="2">
                  <c:v>45809</c:v>
                </c:pt>
                <c:pt idx="3">
                  <c:v>45839</c:v>
                </c:pt>
                <c:pt idx="4">
                  <c:v>45870</c:v>
                </c:pt>
                <c:pt idx="5">
                  <c:v>45901</c:v>
                </c:pt>
              </c:numCache>
            </c:numRef>
          </c:cat>
          <c:val>
            <c:numRef>
              <c:f>'Avg LOS'!$D$11:$I$11</c:f>
              <c:numCache>
                <c:formatCode>General</c:formatCode>
                <c:ptCount val="6"/>
                <c:pt idx="0">
                  <c:v>10.199999999999999</c:v>
                </c:pt>
                <c:pt idx="1">
                  <c:v>10.199999999999999</c:v>
                </c:pt>
                <c:pt idx="2">
                  <c:v>10.199999999999999</c:v>
                </c:pt>
                <c:pt idx="3">
                  <c:v>10.199999999999999</c:v>
                </c:pt>
                <c:pt idx="4">
                  <c:v>10.199999999999999</c:v>
                </c:pt>
                <c:pt idx="5">
                  <c:v>10.199999999999999</c:v>
                </c:pt>
              </c:numCache>
            </c:numRef>
          </c:val>
          <c:smooth val="0"/>
          <c:extLst>
            <c:ext xmlns:c16="http://schemas.microsoft.com/office/drawing/2014/chart" uri="{C3380CC4-5D6E-409C-BE32-E72D297353CC}">
              <c16:uniqueId val="{00000001-D7F1-4B34-B224-32D4BE87B2F3}"/>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Cancer 31 Day Target</a:t>
            </a:r>
            <a:endParaRPr lang="en-GB" sz="1100">
              <a:effectLst/>
            </a:endParaRPr>
          </a:p>
        </c:rich>
      </c:tx>
      <c:layout>
        <c:manualLayout>
          <c:xMode val="edge"/>
          <c:yMode val="edge"/>
          <c:x val="0.36943653107763741"/>
          <c:y val="5.4298642533936653E-2"/>
        </c:manualLayout>
      </c:layout>
      <c:overlay val="0"/>
      <c:spPr>
        <a:noFill/>
        <a:ln>
          <a:noFill/>
        </a:ln>
        <a:effectLst/>
      </c:spPr>
    </c:title>
    <c:autoTitleDeleted val="0"/>
    <c:plotArea>
      <c:layout>
        <c:manualLayout>
          <c:layoutTarget val="inner"/>
          <c:xMode val="edge"/>
          <c:yMode val="edge"/>
          <c:x val="0.10842151390386674"/>
          <c:y val="0.15126696832579187"/>
          <c:w val="0.83471145190004203"/>
          <c:h val="0.51004916806213707"/>
        </c:manualLayout>
      </c:layout>
      <c:lineChart>
        <c:grouping val="standard"/>
        <c:varyColors val="0"/>
        <c:ser>
          <c:idx val="0"/>
          <c:order val="0"/>
          <c:tx>
            <c:strRef>
              <c:f>'Cancer 31 Day'!$F$6</c:f>
              <c:strCache>
                <c:ptCount val="1"/>
                <c:pt idx="0">
                  <c:v>LPL</c:v>
                </c:pt>
              </c:strCache>
              <c:extLst xmlns:c15="http://schemas.microsoft.com/office/drawing/2012/chart"/>
            </c:strRef>
          </c:tx>
          <c:spPr>
            <a:ln w="15875" cap="rnd">
              <a:solidFill>
                <a:schemeClr val="tx1"/>
              </a:solidFill>
              <a:prstDash val="lgDash"/>
              <a:round/>
            </a:ln>
            <a:effectLst/>
          </c:spPr>
          <c:marker>
            <c:symbol val="none"/>
          </c:marker>
          <c:cat>
            <c:numRef>
              <c:f>'Cancer 31 Day'!$B$67:$B$83</c:f>
              <c:numCache>
                <c:formatCode>mmm\-yy</c:formatCode>
                <c:ptCount val="17"/>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numCache>
              <c:extLst/>
            </c:numRef>
          </c:cat>
          <c:val>
            <c:numRef>
              <c:f>'Cancer 31 Day'!$F$67:$F$83</c:f>
              <c:numCache>
                <c:formatCode>0%</c:formatCode>
                <c:ptCount val="17"/>
                <c:pt idx="0">
                  <c:v>0.77040372375190147</c:v>
                </c:pt>
                <c:pt idx="1">
                  <c:v>0.77040372375190147</c:v>
                </c:pt>
                <c:pt idx="2">
                  <c:v>0.77040372375190147</c:v>
                </c:pt>
                <c:pt idx="3">
                  <c:v>0.77040372375190147</c:v>
                </c:pt>
                <c:pt idx="4">
                  <c:v>0.77040372375190147</c:v>
                </c:pt>
                <c:pt idx="5">
                  <c:v>0.77040372375190147</c:v>
                </c:pt>
                <c:pt idx="6">
                  <c:v>0.77040372375190147</c:v>
                </c:pt>
                <c:pt idx="7">
                  <c:v>0.77040372375190147</c:v>
                </c:pt>
                <c:pt idx="8">
                  <c:v>0.77040372375190147</c:v>
                </c:pt>
                <c:pt idx="9">
                  <c:v>0.77040372375190147</c:v>
                </c:pt>
                <c:pt idx="10">
                  <c:v>0.77040372375190147</c:v>
                </c:pt>
                <c:pt idx="11">
                  <c:v>0.77040372375190147</c:v>
                </c:pt>
                <c:pt idx="12">
                  <c:v>0.77040372375190147</c:v>
                </c:pt>
                <c:pt idx="13">
                  <c:v>0.77040372375190147</c:v>
                </c:pt>
                <c:pt idx="14">
                  <c:v>0.77040372375190147</c:v>
                </c:pt>
                <c:pt idx="15">
                  <c:v>0.77040372375190147</c:v>
                </c:pt>
                <c:pt idx="16">
                  <c:v>0.77040372375190147</c:v>
                </c:pt>
              </c:numCache>
              <c:extLst/>
            </c:numRef>
          </c:val>
          <c:smooth val="0"/>
          <c:extLst xmlns:c15="http://schemas.microsoft.com/office/drawing/2012/chart">
            <c:ext xmlns:c16="http://schemas.microsoft.com/office/drawing/2014/chart" uri="{C3380CC4-5D6E-409C-BE32-E72D297353CC}">
              <c16:uniqueId val="{00000000-57A7-4341-BC98-2DD356FF6DFF}"/>
            </c:ext>
          </c:extLst>
        </c:ser>
        <c:ser>
          <c:idx val="1"/>
          <c:order val="1"/>
          <c:tx>
            <c:strRef>
              <c:f>'Cancer 31 Day'!$E$6</c:f>
              <c:strCache>
                <c:ptCount val="1"/>
                <c:pt idx="0">
                  <c:v>&lt; 31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31 Day'!$B$67:$B$83</c:f>
              <c:numCache>
                <c:formatCode>mmm\-yy</c:formatCode>
                <c:ptCount val="17"/>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numCache>
              <c:extLst/>
            </c:numRef>
          </c:cat>
          <c:val>
            <c:numRef>
              <c:f>'Cancer 31 Day'!$E$67:$E$83</c:f>
              <c:numCache>
                <c:formatCode>0.0%</c:formatCode>
                <c:ptCount val="17"/>
                <c:pt idx="0">
                  <c:v>0.93</c:v>
                </c:pt>
                <c:pt idx="1">
                  <c:v>0.91500000000000004</c:v>
                </c:pt>
                <c:pt idx="2">
                  <c:v>0.91700000000000004</c:v>
                </c:pt>
                <c:pt idx="3">
                  <c:v>0.82499999999999996</c:v>
                </c:pt>
                <c:pt idx="4">
                  <c:v>0.876</c:v>
                </c:pt>
                <c:pt idx="5">
                  <c:v>0.83699999999999997</c:v>
                </c:pt>
                <c:pt idx="6">
                  <c:v>0.89</c:v>
                </c:pt>
                <c:pt idx="7">
                  <c:v>0.81538461538461537</c:v>
                </c:pt>
                <c:pt idx="8">
                  <c:v>0.8571428571428571</c:v>
                </c:pt>
                <c:pt idx="9">
                  <c:v>0.90476190476190477</c:v>
                </c:pt>
                <c:pt idx="10">
                  <c:v>0.97435897435897434</c:v>
                </c:pt>
                <c:pt idx="11">
                  <c:v>0.89690000000000003</c:v>
                </c:pt>
                <c:pt idx="12">
                  <c:v>0.91919191919191923</c:v>
                </c:pt>
                <c:pt idx="13">
                  <c:v>0.97247706422018354</c:v>
                </c:pt>
                <c:pt idx="14">
                  <c:v>0.93877551020408168</c:v>
                </c:pt>
                <c:pt idx="15">
                  <c:v>0.91566265060240959</c:v>
                </c:pt>
                <c:pt idx="16">
                  <c:v>0.87356321839080464</c:v>
                </c:pt>
              </c:numCache>
              <c:extLst/>
            </c:numRef>
          </c:val>
          <c:smooth val="0"/>
          <c:extLst>
            <c:ext xmlns:c16="http://schemas.microsoft.com/office/drawing/2014/chart" uri="{C3380CC4-5D6E-409C-BE32-E72D297353CC}">
              <c16:uniqueId val="{00000001-57A7-4341-BC98-2DD356FF6DFF}"/>
            </c:ext>
          </c:extLst>
        </c:ser>
        <c:ser>
          <c:idx val="3"/>
          <c:order val="2"/>
          <c:tx>
            <c:strRef>
              <c:f>'Cancer 31 Day'!$G$6</c:f>
              <c:strCache>
                <c:ptCount val="1"/>
                <c:pt idx="0">
                  <c:v>Target</c:v>
                </c:pt>
              </c:strCache>
            </c:strRef>
          </c:tx>
          <c:spPr>
            <a:ln w="19050" cap="rnd">
              <a:solidFill>
                <a:srgbClr val="FF0000"/>
              </a:solidFill>
              <a:prstDash val="dash"/>
              <a:round/>
            </a:ln>
            <a:effectLst/>
          </c:spPr>
          <c:marker>
            <c:symbol val="none"/>
          </c:marker>
          <c:cat>
            <c:numRef>
              <c:f>'Cancer 31 Day'!$B$67:$B$83</c:f>
              <c:numCache>
                <c:formatCode>mmm\-yy</c:formatCode>
                <c:ptCount val="17"/>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numCache>
              <c:extLst/>
            </c:numRef>
          </c:cat>
          <c:val>
            <c:numRef>
              <c:f>'Cancer 31 Day'!$G$67:$G$83</c:f>
              <c:numCache>
                <c:formatCode>0%</c:formatCode>
                <c:ptCount val="17"/>
                <c:pt idx="0">
                  <c:v>0.98</c:v>
                </c:pt>
                <c:pt idx="1">
                  <c:v>0.98</c:v>
                </c:pt>
                <c:pt idx="2">
                  <c:v>0.98</c:v>
                </c:pt>
                <c:pt idx="3">
                  <c:v>0.98</c:v>
                </c:pt>
                <c:pt idx="4">
                  <c:v>0.98</c:v>
                </c:pt>
                <c:pt idx="5">
                  <c:v>0.98</c:v>
                </c:pt>
                <c:pt idx="6">
                  <c:v>0.98</c:v>
                </c:pt>
                <c:pt idx="7">
                  <c:v>0.98</c:v>
                </c:pt>
                <c:pt idx="8">
                  <c:v>0.98</c:v>
                </c:pt>
                <c:pt idx="9">
                  <c:v>0.98</c:v>
                </c:pt>
                <c:pt idx="10">
                  <c:v>0.98</c:v>
                </c:pt>
                <c:pt idx="11">
                  <c:v>0.98</c:v>
                </c:pt>
                <c:pt idx="12">
                  <c:v>0.98</c:v>
                </c:pt>
                <c:pt idx="13">
                  <c:v>0.98</c:v>
                </c:pt>
                <c:pt idx="14">
                  <c:v>0.98</c:v>
                </c:pt>
                <c:pt idx="15">
                  <c:v>0.98</c:v>
                </c:pt>
                <c:pt idx="16">
                  <c:v>0.98</c:v>
                </c:pt>
              </c:numCache>
              <c:extLst/>
            </c:numRef>
          </c:val>
          <c:smooth val="0"/>
          <c:extLst>
            <c:ext xmlns:c16="http://schemas.microsoft.com/office/drawing/2014/chart" uri="{C3380CC4-5D6E-409C-BE32-E72D297353CC}">
              <c16:uniqueId val="{00000002-57A7-4341-BC98-2DD356FF6DFF}"/>
            </c:ext>
          </c:extLst>
        </c:ser>
        <c:ser>
          <c:idx val="4"/>
          <c:order val="3"/>
          <c:tx>
            <c:strRef>
              <c:f>'Cancer 31 Day'!$D$6</c:f>
              <c:strCache>
                <c:ptCount val="1"/>
                <c:pt idx="0">
                  <c:v>Mean</c:v>
                </c:pt>
              </c:strCache>
              <c:extLst xmlns:c15="http://schemas.microsoft.com/office/drawing/2012/chart"/>
            </c:strRef>
          </c:tx>
          <c:spPr>
            <a:ln w="15875" cap="rnd">
              <a:solidFill>
                <a:schemeClr val="tx1"/>
              </a:solidFill>
              <a:round/>
            </a:ln>
            <a:effectLst/>
          </c:spPr>
          <c:marker>
            <c:symbol val="none"/>
          </c:marker>
          <c:cat>
            <c:numRef>
              <c:f>'Cancer 31 Day'!$B$67:$B$83</c:f>
              <c:numCache>
                <c:formatCode>mmm\-yy</c:formatCode>
                <c:ptCount val="17"/>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numCache>
              <c:extLst/>
            </c:numRef>
          </c:cat>
          <c:val>
            <c:numRef>
              <c:f>'Cancer 31 Day'!$D$67:$D$83</c:f>
              <c:numCache>
                <c:formatCode>0%</c:formatCode>
                <c:ptCount val="17"/>
                <c:pt idx="0">
                  <c:v>0.89754227730927949</c:v>
                </c:pt>
                <c:pt idx="1">
                  <c:v>0.89754227730927949</c:v>
                </c:pt>
                <c:pt idx="2">
                  <c:v>0.89754227730927949</c:v>
                </c:pt>
                <c:pt idx="3">
                  <c:v>0.89754227730927949</c:v>
                </c:pt>
                <c:pt idx="4">
                  <c:v>0.89754227730927949</c:v>
                </c:pt>
                <c:pt idx="5">
                  <c:v>0.89754227730927949</c:v>
                </c:pt>
                <c:pt idx="6">
                  <c:v>0.89754227730927949</c:v>
                </c:pt>
                <c:pt idx="7">
                  <c:v>0.89754227730927949</c:v>
                </c:pt>
                <c:pt idx="8">
                  <c:v>0.89754227730927949</c:v>
                </c:pt>
                <c:pt idx="9">
                  <c:v>0.89754227730927949</c:v>
                </c:pt>
                <c:pt idx="10">
                  <c:v>0.89754227730927949</c:v>
                </c:pt>
                <c:pt idx="11">
                  <c:v>0.89754227730927949</c:v>
                </c:pt>
                <c:pt idx="12">
                  <c:v>0.89754227730927949</c:v>
                </c:pt>
                <c:pt idx="13">
                  <c:v>0.89754227730927949</c:v>
                </c:pt>
                <c:pt idx="14">
                  <c:v>0.89754227730927949</c:v>
                </c:pt>
                <c:pt idx="15">
                  <c:v>0.89754227730927949</c:v>
                </c:pt>
                <c:pt idx="16">
                  <c:v>0.89754227730927949</c:v>
                </c:pt>
              </c:numCache>
              <c:extLst/>
            </c:numRef>
          </c:val>
          <c:smooth val="0"/>
          <c:extLst xmlns:c15="http://schemas.microsoft.com/office/drawing/2012/chart">
            <c:ext xmlns:c16="http://schemas.microsoft.com/office/drawing/2014/chart" uri="{C3380CC4-5D6E-409C-BE32-E72D297353CC}">
              <c16:uniqueId val="{00000003-57A7-4341-BC98-2DD356FF6DFF}"/>
            </c:ext>
          </c:extLst>
        </c:ser>
        <c:ser>
          <c:idx val="5"/>
          <c:order val="4"/>
          <c:tx>
            <c:strRef>
              <c:f>'Cancer 31 Day'!$C$6</c:f>
              <c:strCache>
                <c:ptCount val="1"/>
                <c:pt idx="0">
                  <c:v>UPL</c:v>
                </c:pt>
              </c:strCache>
              <c:extLst xmlns:c15="http://schemas.microsoft.com/office/drawing/2012/chart"/>
            </c:strRef>
          </c:tx>
          <c:spPr>
            <a:ln w="15875" cap="rnd">
              <a:solidFill>
                <a:schemeClr val="tx1"/>
              </a:solidFill>
              <a:prstDash val="lgDash"/>
              <a:round/>
            </a:ln>
            <a:effectLst/>
          </c:spPr>
          <c:marker>
            <c:symbol val="none"/>
          </c:marker>
          <c:cat>
            <c:numRef>
              <c:f>'Cancer 31 Day'!$B$67:$B$83</c:f>
              <c:numCache>
                <c:formatCode>mmm\-yy</c:formatCode>
                <c:ptCount val="17"/>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numCache>
              <c:extLst/>
            </c:numRef>
          </c:cat>
          <c:val>
            <c:numRef>
              <c:f>'Cancer 31 Day'!$C$67:$C$83</c:f>
              <c:numCache>
                <c:formatCode>0%</c:formatCode>
                <c:ptCount val="17"/>
                <c:pt idx="0">
                  <c:v>1.0246808308666575</c:v>
                </c:pt>
                <c:pt idx="1">
                  <c:v>1.0246808308666575</c:v>
                </c:pt>
                <c:pt idx="2">
                  <c:v>1.0246808308666575</c:v>
                </c:pt>
                <c:pt idx="3">
                  <c:v>1.0246808308666575</c:v>
                </c:pt>
                <c:pt idx="4">
                  <c:v>1.0246808308666575</c:v>
                </c:pt>
                <c:pt idx="5">
                  <c:v>1.0246808308666575</c:v>
                </c:pt>
                <c:pt idx="6">
                  <c:v>1.0246808308666575</c:v>
                </c:pt>
                <c:pt idx="7">
                  <c:v>1.0246808308666575</c:v>
                </c:pt>
                <c:pt idx="8">
                  <c:v>1.0246808308666575</c:v>
                </c:pt>
                <c:pt idx="9">
                  <c:v>1.0246808308666575</c:v>
                </c:pt>
                <c:pt idx="10">
                  <c:v>1.0246808308666575</c:v>
                </c:pt>
                <c:pt idx="11">
                  <c:v>1.0246808308666575</c:v>
                </c:pt>
                <c:pt idx="12">
                  <c:v>1.0246808308666575</c:v>
                </c:pt>
                <c:pt idx="13">
                  <c:v>1.0246808308666575</c:v>
                </c:pt>
                <c:pt idx="14">
                  <c:v>1.0246808308666575</c:v>
                </c:pt>
                <c:pt idx="15">
                  <c:v>1.0246808308666575</c:v>
                </c:pt>
                <c:pt idx="16">
                  <c:v>1.0246808308666575</c:v>
                </c:pt>
              </c:numCache>
              <c:extLst/>
            </c:numRef>
          </c:val>
          <c:smooth val="0"/>
          <c:extLst xmlns:c15="http://schemas.microsoft.com/office/drawing/2012/chart">
            <c:ext xmlns:c16="http://schemas.microsoft.com/office/drawing/2014/chart" uri="{C3380CC4-5D6E-409C-BE32-E72D297353CC}">
              <c16:uniqueId val="{00000004-57A7-4341-BC98-2DD356FF6DFF}"/>
            </c:ext>
          </c:extLst>
        </c:ser>
        <c:ser>
          <c:idx val="2"/>
          <c:order val="5"/>
          <c:tx>
            <c:strRef>
              <c:f>'Cancer 31 Day'!$I$6</c:f>
              <c:strCache>
                <c:ptCount val="1"/>
                <c:pt idx="0">
                  <c:v>SCL</c:v>
                </c:pt>
              </c:strCache>
              <c:extLst xmlns:c15="http://schemas.microsoft.com/office/drawing/2012/chart"/>
            </c:strRef>
          </c:tx>
          <c:spPr>
            <a:ln>
              <a:noFill/>
            </a:ln>
          </c:spPr>
          <c:marker>
            <c:symbol val="circle"/>
            <c:size val="7"/>
            <c:spPr>
              <a:solidFill>
                <a:srgbClr val="ED7D31"/>
              </a:solidFill>
              <a:ln>
                <a:solidFill>
                  <a:srgbClr val="ED7D31"/>
                </a:solidFill>
              </a:ln>
            </c:spPr>
          </c:marker>
          <c:cat>
            <c:numRef>
              <c:f>'Cancer 31 Day'!$B$67:$B$83</c:f>
              <c:numCache>
                <c:formatCode>mmm\-yy</c:formatCode>
                <c:ptCount val="17"/>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numCache>
              <c:extLst/>
            </c:numRef>
          </c:cat>
          <c:val>
            <c:numRef>
              <c:f>'Cancer 31 Day'!$I$67:$I$83</c:f>
              <c:numCache>
                <c:formatCode>0%</c:formatCode>
                <c:ptCount val="17"/>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numCache>
              <c:extLst/>
            </c:numRef>
          </c:val>
          <c:smooth val="0"/>
          <c:extLst xmlns:c15="http://schemas.microsoft.com/office/drawing/2012/chart">
            <c:ext xmlns:c16="http://schemas.microsoft.com/office/drawing/2014/chart" uri="{C3380CC4-5D6E-409C-BE32-E72D297353CC}">
              <c16:uniqueId val="{00000005-57A7-4341-BC98-2DD356FF6DFF}"/>
            </c:ext>
          </c:extLst>
        </c:ser>
        <c:ser>
          <c:idx val="6"/>
          <c:order val="6"/>
          <c:tx>
            <c:strRef>
              <c:f>'Cancer 31 Day'!$J$6</c:f>
              <c:strCache>
                <c:ptCount val="1"/>
                <c:pt idx="0">
                  <c:v>SCH</c:v>
                </c:pt>
              </c:strCache>
              <c:extLst xmlns:c15="http://schemas.microsoft.com/office/drawing/2012/chart"/>
            </c:strRef>
          </c:tx>
          <c:spPr>
            <a:ln>
              <a:noFill/>
            </a:ln>
          </c:spPr>
          <c:marker>
            <c:symbol val="circle"/>
            <c:size val="7"/>
            <c:spPr>
              <a:solidFill>
                <a:srgbClr val="5B9BD5"/>
              </a:solidFill>
              <a:ln>
                <a:solidFill>
                  <a:srgbClr val="5B9BD5"/>
                </a:solidFill>
              </a:ln>
            </c:spPr>
          </c:marker>
          <c:cat>
            <c:numRef>
              <c:f>'Cancer 31 Day'!$B$67:$B$83</c:f>
              <c:numCache>
                <c:formatCode>mmm\-yy</c:formatCode>
                <c:ptCount val="17"/>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numCache>
              <c:extLst/>
            </c:numRef>
          </c:cat>
          <c:val>
            <c:numRef>
              <c:f>'Cancer 31 Day'!$J$67:$J$83</c:f>
              <c:numCache>
                <c:formatCode>0%</c:formatCode>
                <c:ptCount val="17"/>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numCache>
              <c:extLst/>
            </c:numRef>
          </c:val>
          <c:smooth val="0"/>
          <c:extLst xmlns:c15="http://schemas.microsoft.com/office/drawing/2012/chart">
            <c:ext xmlns:c16="http://schemas.microsoft.com/office/drawing/2014/chart" uri="{C3380CC4-5D6E-409C-BE32-E72D297353CC}">
              <c16:uniqueId val="{00000006-57A7-4341-BC98-2DD356FF6DFF}"/>
            </c:ext>
          </c:extLst>
        </c:ser>
        <c:dLbls>
          <c:showLegendKey val="0"/>
          <c:showVal val="0"/>
          <c:showCatName val="0"/>
          <c:showSerName val="0"/>
          <c:showPercent val="0"/>
          <c:showBubbleSize val="0"/>
        </c:dLbls>
        <c:smooth val="0"/>
        <c:axId val="176899200"/>
        <c:axId val="176901120"/>
        <c:extLst/>
      </c:lineChart>
      <c:dateAx>
        <c:axId val="176899200"/>
        <c:scaling>
          <c:orientation val="minMax"/>
          <c:max val="45870"/>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901120"/>
        <c:crosses val="autoZero"/>
        <c:auto val="1"/>
        <c:lblOffset val="100"/>
        <c:baseTimeUnit val="months"/>
      </c:dateAx>
      <c:valAx>
        <c:axId val="176901120"/>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899200"/>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Imaging patients  waiting &lt; 9 weeks</a:t>
            </a:r>
            <a:endParaRPr lang="en-GB" sz="1100">
              <a:effectLst/>
            </a:endParaRPr>
          </a:p>
        </c:rich>
      </c:tx>
      <c:layout>
        <c:manualLayout>
          <c:xMode val="edge"/>
          <c:yMode val="edge"/>
          <c:x val="0.20573600174978124"/>
          <c:y val="4.169883155715038E-2"/>
        </c:manualLayout>
      </c:layout>
      <c:overlay val="0"/>
      <c:spPr>
        <a:noFill/>
        <a:ln>
          <a:noFill/>
        </a:ln>
        <a:effectLst/>
      </c:spPr>
    </c:title>
    <c:autoTitleDeleted val="0"/>
    <c:plotArea>
      <c:layout/>
      <c:lineChart>
        <c:grouping val="standard"/>
        <c:varyColors val="0"/>
        <c:ser>
          <c:idx val="1"/>
          <c:order val="0"/>
          <c:tx>
            <c:strRef>
              <c:f>'Diag IMG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IMG 9wk'!$B$79:$B$84</c:f>
              <c:numCache>
                <c:formatCode>mmm\-yy</c:formatCode>
                <c:ptCount val="6"/>
                <c:pt idx="0">
                  <c:v>45748</c:v>
                </c:pt>
                <c:pt idx="1">
                  <c:v>45778</c:v>
                </c:pt>
                <c:pt idx="2">
                  <c:v>45809</c:v>
                </c:pt>
                <c:pt idx="3">
                  <c:v>45839</c:v>
                </c:pt>
                <c:pt idx="4">
                  <c:v>45870</c:v>
                </c:pt>
                <c:pt idx="5">
                  <c:v>45901</c:v>
                </c:pt>
              </c:numCache>
            </c:numRef>
          </c:cat>
          <c:val>
            <c:numRef>
              <c:f>'Diag IMG 9wk'!$E$79:$E$90</c:f>
              <c:numCache>
                <c:formatCode>0.0%</c:formatCode>
                <c:ptCount val="12"/>
                <c:pt idx="0">
                  <c:v>0.41399999999999998</c:v>
                </c:pt>
                <c:pt idx="1">
                  <c:v>0.43</c:v>
                </c:pt>
                <c:pt idx="2">
                  <c:v>0.40400000000000003</c:v>
                </c:pt>
                <c:pt idx="3">
                  <c:v>0.40300000000000002</c:v>
                </c:pt>
                <c:pt idx="4">
                  <c:v>0.374</c:v>
                </c:pt>
                <c:pt idx="5">
                  <c:v>0.38</c:v>
                </c:pt>
              </c:numCache>
            </c:numRef>
          </c:val>
          <c:smooth val="0"/>
          <c:extLst>
            <c:ext xmlns:c16="http://schemas.microsoft.com/office/drawing/2014/chart" uri="{C3380CC4-5D6E-409C-BE32-E72D297353CC}">
              <c16:uniqueId val="{00000000-4D87-41EE-8B3B-8467DC42C7A9}"/>
            </c:ext>
          </c:extLst>
        </c:ser>
        <c:ser>
          <c:idx val="3"/>
          <c:order val="1"/>
          <c:tx>
            <c:strRef>
              <c:f>'Diag IMG 9wk'!$G$6</c:f>
              <c:strCache>
                <c:ptCount val="1"/>
                <c:pt idx="0">
                  <c:v>Target</c:v>
                </c:pt>
              </c:strCache>
            </c:strRef>
          </c:tx>
          <c:spPr>
            <a:ln w="19050" cap="rnd">
              <a:solidFill>
                <a:srgbClr val="FF0000"/>
              </a:solidFill>
              <a:prstDash val="dash"/>
              <a:round/>
            </a:ln>
            <a:effectLst/>
          </c:spPr>
          <c:marker>
            <c:symbol val="none"/>
          </c:marker>
          <c:cat>
            <c:numRef>
              <c:f>'Diag IMG 9wk'!$B$79:$B$84</c:f>
              <c:numCache>
                <c:formatCode>mmm\-yy</c:formatCode>
                <c:ptCount val="6"/>
                <c:pt idx="0">
                  <c:v>45748</c:v>
                </c:pt>
                <c:pt idx="1">
                  <c:v>45778</c:v>
                </c:pt>
                <c:pt idx="2">
                  <c:v>45809</c:v>
                </c:pt>
                <c:pt idx="3">
                  <c:v>45839</c:v>
                </c:pt>
                <c:pt idx="4">
                  <c:v>45870</c:v>
                </c:pt>
                <c:pt idx="5">
                  <c:v>45901</c:v>
                </c:pt>
              </c:numCache>
            </c:numRef>
          </c:cat>
          <c:val>
            <c:numRef>
              <c:f>'Diag IMG 9wk'!$G$79:$G$90</c:f>
              <c:numCache>
                <c:formatCode>0%</c:formatCode>
                <c:ptCount val="12"/>
                <c:pt idx="0">
                  <c:v>0.75</c:v>
                </c:pt>
                <c:pt idx="1">
                  <c:v>0.75</c:v>
                </c:pt>
                <c:pt idx="2">
                  <c:v>0.75</c:v>
                </c:pt>
                <c:pt idx="3">
                  <c:v>0.75</c:v>
                </c:pt>
                <c:pt idx="4">
                  <c:v>0.75</c:v>
                </c:pt>
                <c:pt idx="5">
                  <c:v>0.75</c:v>
                </c:pt>
                <c:pt idx="6">
                  <c:v>0.75</c:v>
                </c:pt>
                <c:pt idx="7">
                  <c:v>0.75</c:v>
                </c:pt>
                <c:pt idx="8">
                  <c:v>0.75</c:v>
                </c:pt>
                <c:pt idx="9">
                  <c:v>0.75</c:v>
                </c:pt>
                <c:pt idx="10">
                  <c:v>0.75</c:v>
                </c:pt>
                <c:pt idx="11">
                  <c:v>0.75</c:v>
                </c:pt>
              </c:numCache>
            </c:numRef>
          </c:val>
          <c:smooth val="0"/>
          <c:extLst>
            <c:ext xmlns:c16="http://schemas.microsoft.com/office/drawing/2014/chart" uri="{C3380CC4-5D6E-409C-BE32-E72D297353CC}">
              <c16:uniqueId val="{00000001-4D87-41EE-8B3B-8467DC42C7A9}"/>
            </c:ext>
          </c:extLst>
        </c:ser>
        <c:dLbls>
          <c:showLegendKey val="0"/>
          <c:showVal val="0"/>
          <c:showCatName val="0"/>
          <c:showSerName val="0"/>
          <c:showPercent val="0"/>
          <c:showBubbleSize val="0"/>
        </c:dLbls>
        <c:marker val="1"/>
        <c:smooth val="0"/>
        <c:axId val="171044224"/>
        <c:axId val="172176896"/>
      </c:lineChart>
      <c:dateAx>
        <c:axId val="1710442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176896"/>
        <c:crosses val="autoZero"/>
        <c:auto val="1"/>
        <c:lblOffset val="100"/>
        <c:baseTimeUnit val="months"/>
        <c:majorUnit val="1"/>
        <c:majorTimeUnit val="months"/>
      </c:dateAx>
      <c:valAx>
        <c:axId val="17217689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4422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Imaging patients waiting &gt; 26 weeks</a:t>
            </a:r>
            <a:endParaRPr lang="en-GB" sz="1100">
              <a:effectLst/>
            </a:endParaRPr>
          </a:p>
        </c:rich>
      </c:tx>
      <c:layout>
        <c:manualLayout>
          <c:xMode val="edge"/>
          <c:yMode val="edge"/>
          <c:x val="0.22085411198600172"/>
          <c:y val="4.6296296296296294E-2"/>
        </c:manualLayout>
      </c:layout>
      <c:overlay val="0"/>
      <c:spPr>
        <a:noFill/>
        <a:ln>
          <a:noFill/>
        </a:ln>
        <a:effectLst/>
      </c:spPr>
    </c:title>
    <c:autoTitleDeleted val="0"/>
    <c:plotArea>
      <c:layout/>
      <c:lineChart>
        <c:grouping val="standard"/>
        <c:varyColors val="0"/>
        <c:ser>
          <c:idx val="1"/>
          <c:order val="0"/>
          <c:tx>
            <c:strRef>
              <c:f>'Diag IMG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IMG 26wk'!$B$79:$B$84</c:f>
              <c:numCache>
                <c:formatCode>mmm\-yy</c:formatCode>
                <c:ptCount val="6"/>
                <c:pt idx="0">
                  <c:v>45748</c:v>
                </c:pt>
                <c:pt idx="1">
                  <c:v>45778</c:v>
                </c:pt>
                <c:pt idx="2">
                  <c:v>45809</c:v>
                </c:pt>
                <c:pt idx="3">
                  <c:v>45839</c:v>
                </c:pt>
                <c:pt idx="4">
                  <c:v>45870</c:v>
                </c:pt>
                <c:pt idx="5">
                  <c:v>45901</c:v>
                </c:pt>
              </c:numCache>
            </c:numRef>
          </c:cat>
          <c:val>
            <c:numRef>
              <c:f>'Diag IMG 26wk'!$E$79:$E$90</c:f>
              <c:numCache>
                <c:formatCode>0</c:formatCode>
                <c:ptCount val="12"/>
                <c:pt idx="0">
                  <c:v>13135</c:v>
                </c:pt>
                <c:pt idx="1">
                  <c:v>13711</c:v>
                </c:pt>
                <c:pt idx="2">
                  <c:v>14043</c:v>
                </c:pt>
                <c:pt idx="3">
                  <c:v>15010</c:v>
                </c:pt>
                <c:pt idx="4">
                  <c:v>16534</c:v>
                </c:pt>
                <c:pt idx="5">
                  <c:v>16937</c:v>
                </c:pt>
              </c:numCache>
            </c:numRef>
          </c:val>
          <c:smooth val="0"/>
          <c:extLst>
            <c:ext xmlns:c16="http://schemas.microsoft.com/office/drawing/2014/chart" uri="{C3380CC4-5D6E-409C-BE32-E72D297353CC}">
              <c16:uniqueId val="{00000000-AE86-463F-B760-13A728371668}"/>
            </c:ext>
          </c:extLst>
        </c:ser>
        <c:ser>
          <c:idx val="3"/>
          <c:order val="1"/>
          <c:tx>
            <c:strRef>
              <c:f>'Diag IMG 26wk'!$G$6</c:f>
              <c:strCache>
                <c:ptCount val="1"/>
                <c:pt idx="0">
                  <c:v>Target</c:v>
                </c:pt>
              </c:strCache>
            </c:strRef>
          </c:tx>
          <c:spPr>
            <a:ln w="19050" cap="rnd">
              <a:solidFill>
                <a:srgbClr val="FF0000"/>
              </a:solidFill>
              <a:prstDash val="dash"/>
              <a:round/>
            </a:ln>
            <a:effectLst/>
          </c:spPr>
          <c:marker>
            <c:symbol val="none"/>
          </c:marker>
          <c:cat>
            <c:numRef>
              <c:f>'Diag IMG 26wk'!$B$79:$B$84</c:f>
              <c:numCache>
                <c:formatCode>mmm\-yy</c:formatCode>
                <c:ptCount val="6"/>
                <c:pt idx="0">
                  <c:v>45748</c:v>
                </c:pt>
                <c:pt idx="1">
                  <c:v>45778</c:v>
                </c:pt>
                <c:pt idx="2">
                  <c:v>45809</c:v>
                </c:pt>
                <c:pt idx="3">
                  <c:v>45839</c:v>
                </c:pt>
                <c:pt idx="4">
                  <c:v>45870</c:v>
                </c:pt>
                <c:pt idx="5">
                  <c:v>45901</c:v>
                </c:pt>
              </c:numCache>
            </c:numRef>
          </c:cat>
          <c:val>
            <c:numRef>
              <c:f>'Diag IMG 26wk'!$G$79:$G$90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AE86-463F-B760-13A728371668}"/>
            </c:ext>
          </c:extLst>
        </c:ser>
        <c:dLbls>
          <c:showLegendKey val="0"/>
          <c:showVal val="0"/>
          <c:showCatName val="0"/>
          <c:showSerName val="0"/>
          <c:showPercent val="0"/>
          <c:showBubbleSize val="0"/>
        </c:dLbls>
        <c:marker val="1"/>
        <c:smooth val="0"/>
        <c:axId val="168801408"/>
        <c:axId val="168803328"/>
      </c:lineChart>
      <c:dateAx>
        <c:axId val="1688014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3328"/>
        <c:crosses val="autoZero"/>
        <c:auto val="1"/>
        <c:lblOffset val="100"/>
        <c:baseTimeUnit val="months"/>
        <c:majorUnit val="1"/>
        <c:majorTimeUnit val="months"/>
      </c:dateAx>
      <c:valAx>
        <c:axId val="168803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1408"/>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Physiological patients  waiting &lt; 9 weeks</a:t>
            </a:r>
            <a:endParaRPr lang="en-GB" sz="1100">
              <a:effectLst/>
            </a:endParaRPr>
          </a:p>
        </c:rich>
      </c:tx>
      <c:layout>
        <c:manualLayout>
          <c:xMode val="edge"/>
          <c:yMode val="edge"/>
          <c:x val="0.17518044619422571"/>
          <c:y val="4.169883155715038E-2"/>
        </c:manualLayout>
      </c:layout>
      <c:overlay val="0"/>
      <c:spPr>
        <a:noFill/>
        <a:ln>
          <a:noFill/>
        </a:ln>
        <a:effectLst/>
      </c:spPr>
    </c:title>
    <c:autoTitleDeleted val="0"/>
    <c:plotArea>
      <c:layout/>
      <c:lineChart>
        <c:grouping val="standard"/>
        <c:varyColors val="0"/>
        <c:ser>
          <c:idx val="1"/>
          <c:order val="0"/>
          <c:tx>
            <c:strRef>
              <c:f>'Diag PHYS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PHYS 9wk'!$B$79:$B$84</c:f>
              <c:numCache>
                <c:formatCode>mmm\-yy</c:formatCode>
                <c:ptCount val="6"/>
                <c:pt idx="0">
                  <c:v>45748</c:v>
                </c:pt>
                <c:pt idx="1">
                  <c:v>45778</c:v>
                </c:pt>
                <c:pt idx="2">
                  <c:v>45809</c:v>
                </c:pt>
                <c:pt idx="3">
                  <c:v>45839</c:v>
                </c:pt>
                <c:pt idx="4">
                  <c:v>45870</c:v>
                </c:pt>
                <c:pt idx="5">
                  <c:v>45901</c:v>
                </c:pt>
              </c:numCache>
            </c:numRef>
          </c:cat>
          <c:val>
            <c:numRef>
              <c:f>'Diag PHYS 9wk'!$E$79:$E$90</c:f>
              <c:numCache>
                <c:formatCode>0.0%</c:formatCode>
                <c:ptCount val="12"/>
                <c:pt idx="0">
                  <c:v>0.38500000000000001</c:v>
                </c:pt>
                <c:pt idx="1">
                  <c:v>0.34899999999999998</c:v>
                </c:pt>
                <c:pt idx="2">
                  <c:v>0.372</c:v>
                </c:pt>
                <c:pt idx="3">
                  <c:v>0.36399999999999999</c:v>
                </c:pt>
                <c:pt idx="4">
                  <c:v>0.33100000000000002</c:v>
                </c:pt>
                <c:pt idx="5">
                  <c:v>0.36099999999999999</c:v>
                </c:pt>
              </c:numCache>
            </c:numRef>
          </c:val>
          <c:smooth val="0"/>
          <c:extLst>
            <c:ext xmlns:c16="http://schemas.microsoft.com/office/drawing/2014/chart" uri="{C3380CC4-5D6E-409C-BE32-E72D297353CC}">
              <c16:uniqueId val="{00000000-C8DD-45CC-9730-7DFC3D15BAF8}"/>
            </c:ext>
          </c:extLst>
        </c:ser>
        <c:ser>
          <c:idx val="3"/>
          <c:order val="1"/>
          <c:tx>
            <c:strRef>
              <c:f>'Diag PHYS 9wk'!$G$6</c:f>
              <c:strCache>
                <c:ptCount val="1"/>
                <c:pt idx="0">
                  <c:v>Target</c:v>
                </c:pt>
              </c:strCache>
            </c:strRef>
          </c:tx>
          <c:spPr>
            <a:ln w="19050" cap="rnd">
              <a:solidFill>
                <a:srgbClr val="FF0000"/>
              </a:solidFill>
              <a:prstDash val="dash"/>
              <a:round/>
            </a:ln>
            <a:effectLst/>
          </c:spPr>
          <c:marker>
            <c:symbol val="none"/>
          </c:marker>
          <c:cat>
            <c:numRef>
              <c:f>'Diag PHYS 9wk'!$B$79:$B$84</c:f>
              <c:numCache>
                <c:formatCode>mmm\-yy</c:formatCode>
                <c:ptCount val="6"/>
                <c:pt idx="0">
                  <c:v>45748</c:v>
                </c:pt>
                <c:pt idx="1">
                  <c:v>45778</c:v>
                </c:pt>
                <c:pt idx="2">
                  <c:v>45809</c:v>
                </c:pt>
                <c:pt idx="3">
                  <c:v>45839</c:v>
                </c:pt>
                <c:pt idx="4">
                  <c:v>45870</c:v>
                </c:pt>
                <c:pt idx="5">
                  <c:v>45901</c:v>
                </c:pt>
              </c:numCache>
            </c:numRef>
          </c:cat>
          <c:val>
            <c:numRef>
              <c:f>'Diag PHYS 9wk'!$G$79:$G$90</c:f>
              <c:numCache>
                <c:formatCode>0%</c:formatCode>
                <c:ptCount val="12"/>
                <c:pt idx="0">
                  <c:v>0.75</c:v>
                </c:pt>
                <c:pt idx="1">
                  <c:v>0.75</c:v>
                </c:pt>
                <c:pt idx="2">
                  <c:v>0.75</c:v>
                </c:pt>
                <c:pt idx="3">
                  <c:v>0.75</c:v>
                </c:pt>
                <c:pt idx="4">
                  <c:v>0.75</c:v>
                </c:pt>
                <c:pt idx="5">
                  <c:v>0.75</c:v>
                </c:pt>
                <c:pt idx="6">
                  <c:v>0.75</c:v>
                </c:pt>
                <c:pt idx="7">
                  <c:v>0.75</c:v>
                </c:pt>
                <c:pt idx="8">
                  <c:v>0.75</c:v>
                </c:pt>
                <c:pt idx="9">
                  <c:v>0.75</c:v>
                </c:pt>
                <c:pt idx="10">
                  <c:v>0.75</c:v>
                </c:pt>
                <c:pt idx="11">
                  <c:v>0.75</c:v>
                </c:pt>
              </c:numCache>
            </c:numRef>
          </c:val>
          <c:smooth val="0"/>
          <c:extLst>
            <c:ext xmlns:c16="http://schemas.microsoft.com/office/drawing/2014/chart" uri="{C3380CC4-5D6E-409C-BE32-E72D297353CC}">
              <c16:uniqueId val="{00000001-C8DD-45CC-9730-7DFC3D15BAF8}"/>
            </c:ext>
          </c:extLst>
        </c:ser>
        <c:dLbls>
          <c:showLegendKey val="0"/>
          <c:showVal val="0"/>
          <c:showCatName val="0"/>
          <c:showSerName val="0"/>
          <c:showPercent val="0"/>
          <c:showBubbleSize val="0"/>
        </c:dLbls>
        <c:marker val="1"/>
        <c:smooth val="0"/>
        <c:axId val="171044224"/>
        <c:axId val="172176896"/>
      </c:lineChart>
      <c:dateAx>
        <c:axId val="1710442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176896"/>
        <c:crosses val="autoZero"/>
        <c:auto val="1"/>
        <c:lblOffset val="100"/>
        <c:baseTimeUnit val="months"/>
        <c:majorUnit val="1"/>
        <c:majorTimeUnit val="months"/>
      </c:dateAx>
      <c:valAx>
        <c:axId val="17217689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4422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Physiological patients waiting &gt; 26 weeks</a:t>
            </a:r>
            <a:endParaRPr lang="en-GB" sz="1100">
              <a:effectLst/>
            </a:endParaRPr>
          </a:p>
        </c:rich>
      </c:tx>
      <c:layout>
        <c:manualLayout>
          <c:xMode val="edge"/>
          <c:yMode val="edge"/>
          <c:x val="0.19029855643044619"/>
          <c:y val="5.0925925925925923E-2"/>
        </c:manualLayout>
      </c:layout>
      <c:overlay val="0"/>
      <c:spPr>
        <a:noFill/>
        <a:ln>
          <a:noFill/>
        </a:ln>
        <a:effectLst/>
      </c:spPr>
    </c:title>
    <c:autoTitleDeleted val="0"/>
    <c:plotArea>
      <c:layout/>
      <c:lineChart>
        <c:grouping val="standard"/>
        <c:varyColors val="0"/>
        <c:ser>
          <c:idx val="1"/>
          <c:order val="0"/>
          <c:tx>
            <c:strRef>
              <c:f>'Diag PHYS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PHYS 26wk'!$B$79:$B$84</c:f>
              <c:numCache>
                <c:formatCode>mmm\-yy</c:formatCode>
                <c:ptCount val="6"/>
                <c:pt idx="0">
                  <c:v>45748</c:v>
                </c:pt>
                <c:pt idx="1">
                  <c:v>45778</c:v>
                </c:pt>
                <c:pt idx="2">
                  <c:v>45809</c:v>
                </c:pt>
                <c:pt idx="3">
                  <c:v>45839</c:v>
                </c:pt>
                <c:pt idx="4">
                  <c:v>45870</c:v>
                </c:pt>
                <c:pt idx="5">
                  <c:v>45901</c:v>
                </c:pt>
              </c:numCache>
            </c:numRef>
          </c:cat>
          <c:val>
            <c:numRef>
              <c:f>'Diag PHYS 26wk'!$E$79:$E$90</c:f>
              <c:numCache>
                <c:formatCode>0</c:formatCode>
                <c:ptCount val="12"/>
                <c:pt idx="0">
                  <c:v>5581</c:v>
                </c:pt>
                <c:pt idx="1">
                  <c:v>5693</c:v>
                </c:pt>
                <c:pt idx="2">
                  <c:v>5427</c:v>
                </c:pt>
                <c:pt idx="3">
                  <c:v>5368</c:v>
                </c:pt>
                <c:pt idx="4">
                  <c:v>5467</c:v>
                </c:pt>
                <c:pt idx="5">
                  <c:v>5637</c:v>
                </c:pt>
              </c:numCache>
            </c:numRef>
          </c:val>
          <c:smooth val="0"/>
          <c:extLst>
            <c:ext xmlns:c16="http://schemas.microsoft.com/office/drawing/2014/chart" uri="{C3380CC4-5D6E-409C-BE32-E72D297353CC}">
              <c16:uniqueId val="{00000000-8458-4E64-AC66-B9531ADE65E9}"/>
            </c:ext>
          </c:extLst>
        </c:ser>
        <c:ser>
          <c:idx val="3"/>
          <c:order val="1"/>
          <c:tx>
            <c:strRef>
              <c:f>'Diag PHYS 26wk'!$G$6</c:f>
              <c:strCache>
                <c:ptCount val="1"/>
                <c:pt idx="0">
                  <c:v>Target</c:v>
                </c:pt>
              </c:strCache>
            </c:strRef>
          </c:tx>
          <c:spPr>
            <a:ln w="19050" cap="rnd">
              <a:solidFill>
                <a:srgbClr val="FF0000"/>
              </a:solidFill>
              <a:prstDash val="dash"/>
              <a:round/>
            </a:ln>
            <a:effectLst/>
          </c:spPr>
          <c:marker>
            <c:symbol val="none"/>
          </c:marker>
          <c:cat>
            <c:numRef>
              <c:f>'Diag PHYS 26wk'!$B$79:$B$84</c:f>
              <c:numCache>
                <c:formatCode>mmm\-yy</c:formatCode>
                <c:ptCount val="6"/>
                <c:pt idx="0">
                  <c:v>45748</c:v>
                </c:pt>
                <c:pt idx="1">
                  <c:v>45778</c:v>
                </c:pt>
                <c:pt idx="2">
                  <c:v>45809</c:v>
                </c:pt>
                <c:pt idx="3">
                  <c:v>45839</c:v>
                </c:pt>
                <c:pt idx="4">
                  <c:v>45870</c:v>
                </c:pt>
                <c:pt idx="5">
                  <c:v>45901</c:v>
                </c:pt>
              </c:numCache>
            </c:numRef>
          </c:cat>
          <c:val>
            <c:numRef>
              <c:f>'Diag PHYS 26wk'!$G$79:$G$90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8458-4E64-AC66-B9531ADE65E9}"/>
            </c:ext>
          </c:extLst>
        </c:ser>
        <c:dLbls>
          <c:showLegendKey val="0"/>
          <c:showVal val="0"/>
          <c:showCatName val="0"/>
          <c:showSerName val="0"/>
          <c:showPercent val="0"/>
          <c:showBubbleSize val="0"/>
        </c:dLbls>
        <c:marker val="1"/>
        <c:smooth val="0"/>
        <c:axId val="168801408"/>
        <c:axId val="168803328"/>
      </c:lineChart>
      <c:dateAx>
        <c:axId val="1688014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3328"/>
        <c:crosses val="autoZero"/>
        <c:auto val="1"/>
        <c:lblOffset val="100"/>
        <c:baseTimeUnit val="months"/>
        <c:majorUnit val="1"/>
        <c:majorTimeUnit val="months"/>
      </c:dateAx>
      <c:valAx>
        <c:axId val="168803328"/>
        <c:scaling>
          <c:orientation val="minMax"/>
          <c:max val="8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1408"/>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Endoscopy Activity</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'Endos Activity'!$C$6</c:f>
              <c:strCache>
                <c:ptCount val="1"/>
                <c:pt idx="0">
                  <c:v>Endoscopy</c:v>
                </c:pt>
              </c:strCache>
            </c:strRef>
          </c:tx>
          <c:spPr>
            <a:ln>
              <a:solidFill>
                <a:srgbClr val="00B5CC"/>
              </a:solidFill>
            </a:ln>
            <a:effectLst/>
          </c:spPr>
          <c:marker>
            <c:symbol val="diamond"/>
            <c:size val="5"/>
            <c:spPr>
              <a:solidFill>
                <a:srgbClr val="00B5CC"/>
              </a:solidFill>
              <a:ln>
                <a:solidFill>
                  <a:srgbClr val="00B5CC"/>
                </a:solidFill>
              </a:ln>
            </c:spPr>
          </c:marker>
          <c:cat>
            <c:numRef>
              <c:f>'Endos Activity'!$B$7:$B$12</c:f>
              <c:numCache>
                <c:formatCode>mmm\-yy</c:formatCode>
                <c:ptCount val="6"/>
                <c:pt idx="0">
                  <c:v>45748</c:v>
                </c:pt>
                <c:pt idx="1">
                  <c:v>45778</c:v>
                </c:pt>
                <c:pt idx="2">
                  <c:v>45809</c:v>
                </c:pt>
                <c:pt idx="3">
                  <c:v>45839</c:v>
                </c:pt>
                <c:pt idx="4">
                  <c:v>45870</c:v>
                </c:pt>
                <c:pt idx="5">
                  <c:v>45901</c:v>
                </c:pt>
              </c:numCache>
            </c:numRef>
          </c:cat>
          <c:val>
            <c:numRef>
              <c:f>'Endos Activity'!$C$7:$C$12</c:f>
              <c:numCache>
                <c:formatCode>General</c:formatCode>
                <c:ptCount val="6"/>
                <c:pt idx="0">
                  <c:v>940</c:v>
                </c:pt>
                <c:pt idx="1">
                  <c:v>987</c:v>
                </c:pt>
                <c:pt idx="2">
                  <c:v>959</c:v>
                </c:pt>
                <c:pt idx="3">
                  <c:v>926</c:v>
                </c:pt>
                <c:pt idx="4">
                  <c:v>731</c:v>
                </c:pt>
                <c:pt idx="5">
                  <c:v>980</c:v>
                </c:pt>
              </c:numCache>
            </c:numRef>
          </c:val>
          <c:smooth val="0"/>
          <c:extLst>
            <c:ext xmlns:c16="http://schemas.microsoft.com/office/drawing/2014/chart" uri="{C3380CC4-5D6E-409C-BE32-E72D297353CC}">
              <c16:uniqueId val="{00000000-4434-4783-8B12-CCBD9983BE61}"/>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Endoscopy patients  waiting &lt; 9 weeks</a:t>
            </a:r>
            <a:endParaRPr lang="en-GB" sz="1100">
              <a:effectLst/>
            </a:endParaRPr>
          </a:p>
        </c:rich>
      </c:tx>
      <c:overlay val="0"/>
      <c:spPr>
        <a:noFill/>
        <a:ln>
          <a:noFill/>
        </a:ln>
        <a:effectLst/>
      </c:spPr>
    </c:title>
    <c:autoTitleDeleted val="0"/>
    <c:plotArea>
      <c:layout/>
      <c:lineChart>
        <c:grouping val="standard"/>
        <c:varyColors val="0"/>
        <c:ser>
          <c:idx val="1"/>
          <c:order val="0"/>
          <c:tx>
            <c:strRef>
              <c:f>'Endo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'Endo 9wk'!$B$79:$B$84</c:f>
              <c:numCache>
                <c:formatCode>mmm\-yy</c:formatCode>
                <c:ptCount val="6"/>
                <c:pt idx="0">
                  <c:v>45748</c:v>
                </c:pt>
                <c:pt idx="1">
                  <c:v>45778</c:v>
                </c:pt>
                <c:pt idx="2">
                  <c:v>45809</c:v>
                </c:pt>
                <c:pt idx="3">
                  <c:v>45839</c:v>
                </c:pt>
                <c:pt idx="4">
                  <c:v>45870</c:v>
                </c:pt>
                <c:pt idx="5">
                  <c:v>45901</c:v>
                </c:pt>
              </c:numCache>
            </c:numRef>
          </c:cat>
          <c:val>
            <c:numRef>
              <c:f>'Endo 9wk'!$E$79:$E$90</c:f>
              <c:numCache>
                <c:formatCode>0.0%</c:formatCode>
                <c:ptCount val="12"/>
                <c:pt idx="0">
                  <c:v>0.41299999999999998</c:v>
                </c:pt>
                <c:pt idx="1">
                  <c:v>0.40400000000000003</c:v>
                </c:pt>
                <c:pt idx="2">
                  <c:v>0.41099999999999998</c:v>
                </c:pt>
                <c:pt idx="3">
                  <c:v>0.40200000000000002</c:v>
                </c:pt>
                <c:pt idx="4">
                  <c:v>0.38900000000000001</c:v>
                </c:pt>
                <c:pt idx="5">
                  <c:v>0.47099999999999997</c:v>
                </c:pt>
              </c:numCache>
            </c:numRef>
          </c:val>
          <c:smooth val="0"/>
          <c:extLst>
            <c:ext xmlns:c16="http://schemas.microsoft.com/office/drawing/2014/chart" uri="{C3380CC4-5D6E-409C-BE32-E72D297353CC}">
              <c16:uniqueId val="{00000000-D9C7-4970-AE48-E1A6086AFC65}"/>
            </c:ext>
          </c:extLst>
        </c:ser>
        <c:ser>
          <c:idx val="3"/>
          <c:order val="1"/>
          <c:tx>
            <c:strRef>
              <c:f>'Endo 9wk'!$G$6</c:f>
              <c:strCache>
                <c:ptCount val="1"/>
                <c:pt idx="0">
                  <c:v>Target</c:v>
                </c:pt>
              </c:strCache>
            </c:strRef>
          </c:tx>
          <c:spPr>
            <a:ln w="19050" cap="rnd">
              <a:solidFill>
                <a:srgbClr val="FF0000"/>
              </a:solidFill>
              <a:prstDash val="dash"/>
              <a:round/>
            </a:ln>
            <a:effectLst/>
          </c:spPr>
          <c:marker>
            <c:symbol val="none"/>
          </c:marker>
          <c:cat>
            <c:numRef>
              <c:f>'Endo 9wk'!$B$79:$B$84</c:f>
              <c:numCache>
                <c:formatCode>mmm\-yy</c:formatCode>
                <c:ptCount val="6"/>
                <c:pt idx="0">
                  <c:v>45748</c:v>
                </c:pt>
                <c:pt idx="1">
                  <c:v>45778</c:v>
                </c:pt>
                <c:pt idx="2">
                  <c:v>45809</c:v>
                </c:pt>
                <c:pt idx="3">
                  <c:v>45839</c:v>
                </c:pt>
                <c:pt idx="4">
                  <c:v>45870</c:v>
                </c:pt>
                <c:pt idx="5">
                  <c:v>45901</c:v>
                </c:pt>
              </c:numCache>
            </c:numRef>
          </c:cat>
          <c:val>
            <c:numRef>
              <c:f>'Endo 9wk'!$G$79:$G$90</c:f>
              <c:numCache>
                <c:formatCode>0%</c:formatCode>
                <c:ptCount val="12"/>
                <c:pt idx="0">
                  <c:v>0.75</c:v>
                </c:pt>
                <c:pt idx="1">
                  <c:v>0.75</c:v>
                </c:pt>
                <c:pt idx="2">
                  <c:v>0.75</c:v>
                </c:pt>
                <c:pt idx="3">
                  <c:v>0.75</c:v>
                </c:pt>
                <c:pt idx="4">
                  <c:v>0.75</c:v>
                </c:pt>
                <c:pt idx="5">
                  <c:v>0.75</c:v>
                </c:pt>
                <c:pt idx="6">
                  <c:v>0.75</c:v>
                </c:pt>
                <c:pt idx="7">
                  <c:v>0.75</c:v>
                </c:pt>
                <c:pt idx="8">
                  <c:v>0.75</c:v>
                </c:pt>
                <c:pt idx="9">
                  <c:v>0.75</c:v>
                </c:pt>
                <c:pt idx="10">
                  <c:v>0.75</c:v>
                </c:pt>
                <c:pt idx="11">
                  <c:v>0.75</c:v>
                </c:pt>
              </c:numCache>
            </c:numRef>
          </c:val>
          <c:smooth val="0"/>
          <c:extLst>
            <c:ext xmlns:c16="http://schemas.microsoft.com/office/drawing/2014/chart" uri="{C3380CC4-5D6E-409C-BE32-E72D297353CC}">
              <c16:uniqueId val="{00000001-D9C7-4970-AE48-E1A6086AFC65}"/>
            </c:ext>
          </c:extLst>
        </c:ser>
        <c:dLbls>
          <c:showLegendKey val="0"/>
          <c:showVal val="0"/>
          <c:showCatName val="0"/>
          <c:showSerName val="0"/>
          <c:showPercent val="0"/>
          <c:showBubbleSize val="0"/>
        </c:dLbls>
        <c:marker val="1"/>
        <c:smooth val="0"/>
        <c:axId val="174152320"/>
        <c:axId val="174162688"/>
      </c:lineChart>
      <c:dateAx>
        <c:axId val="17415232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162688"/>
        <c:crosses val="autoZero"/>
        <c:auto val="1"/>
        <c:lblOffset val="100"/>
        <c:baseTimeUnit val="months"/>
        <c:majorUnit val="1"/>
        <c:majorTimeUnit val="months"/>
      </c:dateAx>
      <c:valAx>
        <c:axId val="17416268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152320"/>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Endoscopy patients waiting &gt; 26 weeks</a:t>
            </a:r>
            <a:endParaRPr lang="en-GB" sz="1100">
              <a:effectLst/>
            </a:endParaRPr>
          </a:p>
        </c:rich>
      </c:tx>
      <c:layout>
        <c:manualLayout>
          <c:xMode val="edge"/>
          <c:yMode val="edge"/>
          <c:x val="0.24619444444444444"/>
          <c:y val="4.1666666666666664E-2"/>
        </c:manualLayout>
      </c:layout>
      <c:overlay val="0"/>
      <c:spPr>
        <a:noFill/>
        <a:ln>
          <a:noFill/>
        </a:ln>
        <a:effectLst/>
      </c:spPr>
    </c:title>
    <c:autoTitleDeleted val="0"/>
    <c:plotArea>
      <c:layout/>
      <c:lineChart>
        <c:grouping val="standard"/>
        <c:varyColors val="0"/>
        <c:ser>
          <c:idx val="1"/>
          <c:order val="0"/>
          <c:tx>
            <c:strRef>
              <c:f>'Endo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'Endo 26wk'!$B$79:$B$84</c:f>
              <c:numCache>
                <c:formatCode>mmm\-yy</c:formatCode>
                <c:ptCount val="6"/>
                <c:pt idx="0">
                  <c:v>45748</c:v>
                </c:pt>
                <c:pt idx="1">
                  <c:v>45778</c:v>
                </c:pt>
                <c:pt idx="2">
                  <c:v>45809</c:v>
                </c:pt>
                <c:pt idx="3">
                  <c:v>45839</c:v>
                </c:pt>
                <c:pt idx="4">
                  <c:v>45870</c:v>
                </c:pt>
                <c:pt idx="5">
                  <c:v>45901</c:v>
                </c:pt>
              </c:numCache>
            </c:numRef>
          </c:cat>
          <c:val>
            <c:numRef>
              <c:f>'Endo 26wk'!$E$79:$E$90</c:f>
              <c:numCache>
                <c:formatCode>0</c:formatCode>
                <c:ptCount val="12"/>
                <c:pt idx="0">
                  <c:v>1673</c:v>
                </c:pt>
                <c:pt idx="1">
                  <c:v>1653</c:v>
                </c:pt>
                <c:pt idx="2">
                  <c:v>1575</c:v>
                </c:pt>
                <c:pt idx="3">
                  <c:v>1574</c:v>
                </c:pt>
                <c:pt idx="4">
                  <c:v>1550</c:v>
                </c:pt>
                <c:pt idx="5">
                  <c:v>1248</c:v>
                </c:pt>
              </c:numCache>
            </c:numRef>
          </c:val>
          <c:smooth val="0"/>
          <c:extLst>
            <c:ext xmlns:c16="http://schemas.microsoft.com/office/drawing/2014/chart" uri="{C3380CC4-5D6E-409C-BE32-E72D297353CC}">
              <c16:uniqueId val="{00000000-6BF3-4DC9-99F0-79A6648B888D}"/>
            </c:ext>
          </c:extLst>
        </c:ser>
        <c:ser>
          <c:idx val="3"/>
          <c:order val="1"/>
          <c:tx>
            <c:strRef>
              <c:f>'Endo 26wk'!$G$6</c:f>
              <c:strCache>
                <c:ptCount val="1"/>
                <c:pt idx="0">
                  <c:v>Target</c:v>
                </c:pt>
              </c:strCache>
            </c:strRef>
          </c:tx>
          <c:spPr>
            <a:ln w="19050" cap="rnd">
              <a:solidFill>
                <a:srgbClr val="FF0000"/>
              </a:solidFill>
              <a:prstDash val="dash"/>
              <a:round/>
            </a:ln>
            <a:effectLst/>
          </c:spPr>
          <c:marker>
            <c:symbol val="none"/>
          </c:marker>
          <c:cat>
            <c:numRef>
              <c:f>'Endo 26wk'!$B$79:$B$84</c:f>
              <c:numCache>
                <c:formatCode>mmm\-yy</c:formatCode>
                <c:ptCount val="6"/>
                <c:pt idx="0">
                  <c:v>45748</c:v>
                </c:pt>
                <c:pt idx="1">
                  <c:v>45778</c:v>
                </c:pt>
                <c:pt idx="2">
                  <c:v>45809</c:v>
                </c:pt>
                <c:pt idx="3">
                  <c:v>45839</c:v>
                </c:pt>
                <c:pt idx="4">
                  <c:v>45870</c:v>
                </c:pt>
                <c:pt idx="5">
                  <c:v>45901</c:v>
                </c:pt>
              </c:numCache>
            </c:numRef>
          </c:cat>
          <c:val>
            <c:numRef>
              <c:f>'Endo 26wk'!$G$79:$G$90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6BF3-4DC9-99F0-79A6648B888D}"/>
            </c:ext>
          </c:extLst>
        </c:ser>
        <c:dLbls>
          <c:showLegendKey val="0"/>
          <c:showVal val="0"/>
          <c:showCatName val="0"/>
          <c:showSerName val="0"/>
          <c:showPercent val="0"/>
          <c:showBubbleSize val="0"/>
        </c:dLbls>
        <c:marker val="1"/>
        <c:smooth val="0"/>
        <c:axId val="172888832"/>
        <c:axId val="172890752"/>
      </c:lineChart>
      <c:dateAx>
        <c:axId val="17288883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890752"/>
        <c:crosses val="autoZero"/>
        <c:auto val="1"/>
        <c:lblOffset val="100"/>
        <c:baseTimeUnit val="months"/>
        <c:majorUnit val="1"/>
        <c:majorTimeUnit val="months"/>
      </c:dateAx>
      <c:valAx>
        <c:axId val="1728907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88883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AHP</a:t>
            </a:r>
            <a:r>
              <a:rPr lang="en-GB" sz="1100" baseline="0"/>
              <a:t> New Scheduled Contacts</a:t>
            </a:r>
            <a:endParaRPr lang="en-GB" sz="1100"/>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'AHP Activity'!$C$6</c:f>
              <c:strCache>
                <c:ptCount val="1"/>
                <c:pt idx="0">
                  <c:v>AHP New</c:v>
                </c:pt>
              </c:strCache>
            </c:strRef>
          </c:tx>
          <c:spPr>
            <a:ln>
              <a:solidFill>
                <a:srgbClr val="00B5CC"/>
              </a:solidFill>
            </a:ln>
            <a:effectLst/>
          </c:spPr>
          <c:marker>
            <c:symbol val="diamond"/>
            <c:size val="5"/>
            <c:spPr>
              <a:solidFill>
                <a:srgbClr val="00B5CC"/>
              </a:solidFill>
              <a:ln>
                <a:solidFill>
                  <a:srgbClr val="00B5CC"/>
                </a:solidFill>
              </a:ln>
            </c:spPr>
          </c:marker>
          <c:cat>
            <c:numRef>
              <c:f>'AHP Activity'!$B$7:$B$12</c:f>
              <c:numCache>
                <c:formatCode>mmm\-yy</c:formatCode>
                <c:ptCount val="6"/>
                <c:pt idx="0">
                  <c:v>45748</c:v>
                </c:pt>
                <c:pt idx="1">
                  <c:v>45778</c:v>
                </c:pt>
                <c:pt idx="2">
                  <c:v>45809</c:v>
                </c:pt>
                <c:pt idx="3">
                  <c:v>45839</c:v>
                </c:pt>
                <c:pt idx="4">
                  <c:v>45870</c:v>
                </c:pt>
                <c:pt idx="5">
                  <c:v>45901</c:v>
                </c:pt>
              </c:numCache>
            </c:numRef>
          </c:cat>
          <c:val>
            <c:numRef>
              <c:f>'AHP Activity'!$C$7:$C$18</c:f>
              <c:numCache>
                <c:formatCode>General</c:formatCode>
                <c:ptCount val="12"/>
                <c:pt idx="0">
                  <c:v>4625</c:v>
                </c:pt>
                <c:pt idx="1">
                  <c:v>4746</c:v>
                </c:pt>
                <c:pt idx="2">
                  <c:v>4888</c:v>
                </c:pt>
                <c:pt idx="3">
                  <c:v>4831</c:v>
                </c:pt>
                <c:pt idx="4">
                  <c:v>4023</c:v>
                </c:pt>
                <c:pt idx="5">
                  <c:v>5208</c:v>
                </c:pt>
              </c:numCache>
            </c:numRef>
          </c:val>
          <c:smooth val="0"/>
          <c:extLst>
            <c:ext xmlns:c16="http://schemas.microsoft.com/office/drawing/2014/chart" uri="{C3380CC4-5D6E-409C-BE32-E72D297353CC}">
              <c16:uniqueId val="{00000000-6F3F-47FB-BCFE-3E6362AF5D29}"/>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AHP</a:t>
            </a:r>
            <a:r>
              <a:rPr lang="en-GB" sz="1100" baseline="0"/>
              <a:t> Review Scheduled Contacts</a:t>
            </a:r>
            <a:endParaRPr lang="en-GB" sz="1100"/>
          </a:p>
        </c:rich>
      </c:tx>
      <c:layout>
        <c:manualLayout>
          <c:xMode val="edge"/>
          <c:yMode val="edge"/>
          <c:x val="0.30002777777777778"/>
          <c:y val="3.8095238095238099E-2"/>
        </c:manualLayout>
      </c:layout>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'AHP Activity'!$C$25</c:f>
              <c:strCache>
                <c:ptCount val="1"/>
                <c:pt idx="0">
                  <c:v>AHP Review</c:v>
                </c:pt>
              </c:strCache>
            </c:strRef>
          </c:tx>
          <c:spPr>
            <a:ln>
              <a:solidFill>
                <a:srgbClr val="00B5CC"/>
              </a:solidFill>
            </a:ln>
            <a:effectLst/>
          </c:spPr>
          <c:marker>
            <c:symbol val="diamond"/>
            <c:size val="5"/>
            <c:spPr>
              <a:solidFill>
                <a:srgbClr val="00B5CC"/>
              </a:solidFill>
              <a:ln>
                <a:solidFill>
                  <a:srgbClr val="00B5CC"/>
                </a:solidFill>
              </a:ln>
            </c:spPr>
          </c:marker>
          <c:cat>
            <c:numRef>
              <c:f>'AHP Activity'!$B$26:$B$31</c:f>
              <c:numCache>
                <c:formatCode>mmm\-yy</c:formatCode>
                <c:ptCount val="6"/>
                <c:pt idx="0">
                  <c:v>45748</c:v>
                </c:pt>
                <c:pt idx="1">
                  <c:v>45778</c:v>
                </c:pt>
                <c:pt idx="2">
                  <c:v>45809</c:v>
                </c:pt>
                <c:pt idx="3">
                  <c:v>45839</c:v>
                </c:pt>
                <c:pt idx="4">
                  <c:v>45870</c:v>
                </c:pt>
                <c:pt idx="5">
                  <c:v>45901</c:v>
                </c:pt>
              </c:numCache>
            </c:numRef>
          </c:cat>
          <c:val>
            <c:numRef>
              <c:f>'AHP Activity'!$C$26:$C$37</c:f>
              <c:numCache>
                <c:formatCode>General</c:formatCode>
                <c:ptCount val="12"/>
                <c:pt idx="0">
                  <c:v>14894</c:v>
                </c:pt>
                <c:pt idx="1">
                  <c:v>16103</c:v>
                </c:pt>
                <c:pt idx="2">
                  <c:v>15299</c:v>
                </c:pt>
                <c:pt idx="3">
                  <c:v>13998</c:v>
                </c:pt>
                <c:pt idx="4">
                  <c:v>12767</c:v>
                </c:pt>
                <c:pt idx="5">
                  <c:v>16504</c:v>
                </c:pt>
              </c:numCache>
            </c:numRef>
          </c:val>
          <c:smooth val="0"/>
          <c:extLst>
            <c:ext xmlns:c16="http://schemas.microsoft.com/office/drawing/2014/chart" uri="{C3380CC4-5D6E-409C-BE32-E72D297353CC}">
              <c16:uniqueId val="{00000000-EFAC-49C7-BCA7-F88B19283DE4}"/>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AHP patients waiting &gt; 13 weeks %</a:t>
            </a:r>
            <a:endParaRPr lang="en-GB" sz="1100">
              <a:effectLst/>
            </a:endParaRPr>
          </a:p>
        </c:rich>
      </c:tx>
      <c:layout>
        <c:manualLayout>
          <c:xMode val="edge"/>
          <c:yMode val="edge"/>
          <c:x val="0.28971522309711284"/>
          <c:y val="4.6118376066669013E-2"/>
        </c:manualLayout>
      </c:layout>
      <c:overlay val="0"/>
      <c:spPr>
        <a:noFill/>
        <a:ln>
          <a:noFill/>
        </a:ln>
        <a:effectLst/>
      </c:spPr>
    </c:title>
    <c:autoTitleDeleted val="0"/>
    <c:plotArea>
      <c:layout/>
      <c:lineChart>
        <c:grouping val="standard"/>
        <c:varyColors val="0"/>
        <c:ser>
          <c:idx val="1"/>
          <c:order val="0"/>
          <c:tx>
            <c:strRef>
              <c:f>'AHP 13wk%'!$E$6</c:f>
              <c:strCache>
                <c:ptCount val="1"/>
                <c:pt idx="0">
                  <c:v>&gt;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'AHP 13wk%'!$B$79:$B$84</c:f>
              <c:numCache>
                <c:formatCode>mmm\-yy</c:formatCode>
                <c:ptCount val="6"/>
                <c:pt idx="0">
                  <c:v>45748</c:v>
                </c:pt>
                <c:pt idx="1">
                  <c:v>45778</c:v>
                </c:pt>
                <c:pt idx="2">
                  <c:v>45809</c:v>
                </c:pt>
                <c:pt idx="3">
                  <c:v>45839</c:v>
                </c:pt>
                <c:pt idx="4">
                  <c:v>45870</c:v>
                </c:pt>
                <c:pt idx="5">
                  <c:v>45901</c:v>
                </c:pt>
              </c:numCache>
            </c:numRef>
          </c:cat>
          <c:val>
            <c:numRef>
              <c:f>'AHP 13wk%'!$E$79:$E$90</c:f>
              <c:numCache>
                <c:formatCode>0.0%</c:formatCode>
                <c:ptCount val="12"/>
                <c:pt idx="0">
                  <c:v>0.57499999999999996</c:v>
                </c:pt>
                <c:pt idx="1">
                  <c:v>0.58199999999999996</c:v>
                </c:pt>
                <c:pt idx="2">
                  <c:v>0.57599999999999996</c:v>
                </c:pt>
                <c:pt idx="3">
                  <c:v>0.57899999999999996</c:v>
                </c:pt>
                <c:pt idx="4">
                  <c:v>0.59399999999999997</c:v>
                </c:pt>
                <c:pt idx="5">
                  <c:v>0.59599999999999997</c:v>
                </c:pt>
              </c:numCache>
            </c:numRef>
          </c:val>
          <c:smooth val="0"/>
          <c:extLst>
            <c:ext xmlns:c16="http://schemas.microsoft.com/office/drawing/2014/chart" uri="{C3380CC4-5D6E-409C-BE32-E72D297353CC}">
              <c16:uniqueId val="{00000000-0CF5-452F-A43E-FCDB9D5CEE25}"/>
            </c:ext>
          </c:extLst>
        </c:ser>
        <c:ser>
          <c:idx val="3"/>
          <c:order val="1"/>
          <c:tx>
            <c:strRef>
              <c:f>'AHP 13wk%'!$G$6</c:f>
              <c:strCache>
                <c:ptCount val="1"/>
                <c:pt idx="0">
                  <c:v>Target</c:v>
                </c:pt>
              </c:strCache>
            </c:strRef>
          </c:tx>
          <c:spPr>
            <a:ln w="19050" cap="rnd">
              <a:solidFill>
                <a:srgbClr val="FF0000"/>
              </a:solidFill>
              <a:prstDash val="dash"/>
              <a:round/>
            </a:ln>
            <a:effectLst/>
          </c:spPr>
          <c:marker>
            <c:symbol val="none"/>
          </c:marker>
          <c:cat>
            <c:numRef>
              <c:f>'AHP 13wk%'!$B$79:$B$84</c:f>
              <c:numCache>
                <c:formatCode>mmm\-yy</c:formatCode>
                <c:ptCount val="6"/>
                <c:pt idx="0">
                  <c:v>45748</c:v>
                </c:pt>
                <c:pt idx="1">
                  <c:v>45778</c:v>
                </c:pt>
                <c:pt idx="2">
                  <c:v>45809</c:v>
                </c:pt>
                <c:pt idx="3">
                  <c:v>45839</c:v>
                </c:pt>
                <c:pt idx="4">
                  <c:v>45870</c:v>
                </c:pt>
                <c:pt idx="5">
                  <c:v>45901</c:v>
                </c:pt>
              </c:numCache>
            </c:numRef>
          </c:cat>
          <c:val>
            <c:numRef>
              <c:f>'AHP 13wk%'!$G$79:$G$90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0CF5-452F-A43E-FCDB9D5CEE25}"/>
            </c:ext>
          </c:extLst>
        </c:ser>
        <c:dLbls>
          <c:showLegendKey val="0"/>
          <c:showVal val="0"/>
          <c:showCatName val="0"/>
          <c:showSerName val="0"/>
          <c:showPercent val="0"/>
          <c:showBubbleSize val="0"/>
        </c:dLbls>
        <c:marker val="1"/>
        <c:smooth val="0"/>
        <c:axId val="174331392"/>
        <c:axId val="174333312"/>
      </c:lineChart>
      <c:dateAx>
        <c:axId val="17433139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33312"/>
        <c:crosses val="autoZero"/>
        <c:auto val="1"/>
        <c:lblOffset val="100"/>
        <c:baseTimeUnit val="months"/>
        <c:majorUnit val="1"/>
        <c:majorTimeUnit val="months"/>
      </c:dateAx>
      <c:valAx>
        <c:axId val="174333312"/>
        <c:scaling>
          <c:orientation val="minMax"/>
          <c:max val="0.70000000000000007"/>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3139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31-day by tumour site April 2025 -</a:t>
            </a:r>
            <a:r>
              <a:rPr lang="en-US" baseline="0"/>
              <a:t> August </a:t>
            </a:r>
            <a:r>
              <a:rPr lang="en-US"/>
              <a:t>2025</a:t>
            </a:r>
          </a:p>
        </c:rich>
      </c:tx>
      <c:layout>
        <c:manualLayout>
          <c:xMode val="edge"/>
          <c:yMode val="edge"/>
          <c:x val="0.21822812657233742"/>
          <c:y val="4.716257848802914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6538407105211107"/>
          <c:y val="0.22633007023330759"/>
          <c:w val="0.58158164973830073"/>
          <c:h val="0.63636396287775576"/>
        </c:manualLayout>
      </c:layout>
      <c:barChart>
        <c:barDir val="bar"/>
        <c:grouping val="stacked"/>
        <c:varyColors val="0"/>
        <c:ser>
          <c:idx val="0"/>
          <c:order val="0"/>
          <c:tx>
            <c:strRef>
              <c:f>'31 Day Tumour Site'!$X$4</c:f>
              <c:strCache>
                <c:ptCount val="1"/>
                <c:pt idx="0">
                  <c:v>&lt;=31 days</c:v>
                </c:pt>
              </c:strCache>
            </c:strRef>
          </c:tx>
          <c:spPr>
            <a:solidFill>
              <a:srgbClr val="5B9BD5"/>
            </a:solidFill>
            <a:ln>
              <a:noFill/>
            </a:ln>
            <a:effectLst/>
          </c:spPr>
          <c:invertIfNegative val="0"/>
          <c:cat>
            <c:strRef>
              <c:f>'31 Day Tumour Site'!$B$5:$B$24</c:f>
              <c:strCache>
                <c:ptCount val="13"/>
                <c:pt idx="0">
                  <c:v>Acute Leukaemia</c:v>
                </c:pt>
                <c:pt idx="1">
                  <c:v>Breast</c:v>
                </c:pt>
                <c:pt idx="2">
                  <c:v>Gynae</c:v>
                </c:pt>
                <c:pt idx="3">
                  <c:v>Haematological malignancies (exc Acute Leukaemia)</c:v>
                </c:pt>
                <c:pt idx="4">
                  <c:v>Head/Neck</c:v>
                </c:pt>
                <c:pt idx="5">
                  <c:v>Hepatobiliary and Pancreatic</c:v>
                </c:pt>
                <c:pt idx="6">
                  <c:v>Lower Gastrointestinal</c:v>
                </c:pt>
                <c:pt idx="7">
                  <c:v>Lung</c:v>
                </c:pt>
                <c:pt idx="8">
                  <c:v>Other</c:v>
                </c:pt>
                <c:pt idx="9">
                  <c:v>Sarcomas</c:v>
                </c:pt>
                <c:pt idx="10">
                  <c:v>Skin</c:v>
                </c:pt>
                <c:pt idx="11">
                  <c:v>Thyroid</c:v>
                </c:pt>
                <c:pt idx="12">
                  <c:v>Upper Gastrointestinal</c:v>
                </c:pt>
              </c:strCache>
            </c:strRef>
          </c:cat>
          <c:val>
            <c:numRef>
              <c:f>'31 Day Tumour Site'!$X$5:$X$24</c:f>
              <c:numCache>
                <c:formatCode>0.0;\(0.0\)</c:formatCode>
                <c:ptCount val="13"/>
                <c:pt idx="0">
                  <c:v>2</c:v>
                </c:pt>
                <c:pt idx="1">
                  <c:v>115</c:v>
                </c:pt>
                <c:pt idx="2">
                  <c:v>17</c:v>
                </c:pt>
                <c:pt idx="3">
                  <c:v>65</c:v>
                </c:pt>
                <c:pt idx="4">
                  <c:v>7</c:v>
                </c:pt>
                <c:pt idx="5">
                  <c:v>9</c:v>
                </c:pt>
                <c:pt idx="6">
                  <c:v>57</c:v>
                </c:pt>
                <c:pt idx="7">
                  <c:v>30</c:v>
                </c:pt>
                <c:pt idx="8">
                  <c:v>19</c:v>
                </c:pt>
                <c:pt idx="9">
                  <c:v>1</c:v>
                </c:pt>
                <c:pt idx="10">
                  <c:v>102</c:v>
                </c:pt>
                <c:pt idx="11">
                  <c:v>3</c:v>
                </c:pt>
                <c:pt idx="12">
                  <c:v>14</c:v>
                </c:pt>
              </c:numCache>
            </c:numRef>
          </c:val>
          <c:extLst>
            <c:ext xmlns:c16="http://schemas.microsoft.com/office/drawing/2014/chart" uri="{C3380CC4-5D6E-409C-BE32-E72D297353CC}">
              <c16:uniqueId val="{00000000-1213-442C-93B5-C39B3EF655A0}"/>
            </c:ext>
          </c:extLst>
        </c:ser>
        <c:ser>
          <c:idx val="1"/>
          <c:order val="1"/>
          <c:tx>
            <c:strRef>
              <c:f>'31 Day Tumour Site'!$Y$4</c:f>
              <c:strCache>
                <c:ptCount val="1"/>
                <c:pt idx="0">
                  <c:v>&gt;31</c:v>
                </c:pt>
              </c:strCache>
            </c:strRef>
          </c:tx>
          <c:spPr>
            <a:solidFill>
              <a:srgbClr val="ED7D31"/>
            </a:solidFill>
            <a:ln>
              <a:noFill/>
            </a:ln>
            <a:effectLst/>
          </c:spPr>
          <c:invertIfNegative val="0"/>
          <c:cat>
            <c:strRef>
              <c:f>'31 Day Tumour Site'!$B$5:$B$24</c:f>
              <c:strCache>
                <c:ptCount val="13"/>
                <c:pt idx="0">
                  <c:v>Acute Leukaemia</c:v>
                </c:pt>
                <c:pt idx="1">
                  <c:v>Breast</c:v>
                </c:pt>
                <c:pt idx="2">
                  <c:v>Gynae</c:v>
                </c:pt>
                <c:pt idx="3">
                  <c:v>Haematological malignancies (exc Acute Leukaemia)</c:v>
                </c:pt>
                <c:pt idx="4">
                  <c:v>Head/Neck</c:v>
                </c:pt>
                <c:pt idx="5">
                  <c:v>Hepatobiliary and Pancreatic</c:v>
                </c:pt>
                <c:pt idx="6">
                  <c:v>Lower Gastrointestinal</c:v>
                </c:pt>
                <c:pt idx="7">
                  <c:v>Lung</c:v>
                </c:pt>
                <c:pt idx="8">
                  <c:v>Other</c:v>
                </c:pt>
                <c:pt idx="9">
                  <c:v>Sarcomas</c:v>
                </c:pt>
                <c:pt idx="10">
                  <c:v>Skin</c:v>
                </c:pt>
                <c:pt idx="11">
                  <c:v>Thyroid</c:v>
                </c:pt>
                <c:pt idx="12">
                  <c:v>Upper Gastrointestinal</c:v>
                </c:pt>
              </c:strCache>
            </c:strRef>
          </c:cat>
          <c:val>
            <c:numRef>
              <c:f>'31 Day Tumour Site'!$Y$5:$Y$24</c:f>
              <c:numCache>
                <c:formatCode>General</c:formatCode>
                <c:ptCount val="13"/>
                <c:pt idx="0">
                  <c:v>0</c:v>
                </c:pt>
                <c:pt idx="1">
                  <c:v>6</c:v>
                </c:pt>
                <c:pt idx="2">
                  <c:v>3</c:v>
                </c:pt>
                <c:pt idx="3">
                  <c:v>0</c:v>
                </c:pt>
                <c:pt idx="4">
                  <c:v>0</c:v>
                </c:pt>
                <c:pt idx="5">
                  <c:v>0</c:v>
                </c:pt>
                <c:pt idx="6">
                  <c:v>17</c:v>
                </c:pt>
                <c:pt idx="7">
                  <c:v>1</c:v>
                </c:pt>
                <c:pt idx="8">
                  <c:v>6</c:v>
                </c:pt>
                <c:pt idx="9">
                  <c:v>0</c:v>
                </c:pt>
                <c:pt idx="10">
                  <c:v>2</c:v>
                </c:pt>
                <c:pt idx="11">
                  <c:v>0</c:v>
                </c:pt>
                <c:pt idx="12">
                  <c:v>0</c:v>
                </c:pt>
              </c:numCache>
            </c:numRef>
          </c:val>
          <c:extLst>
            <c:ext xmlns:c16="http://schemas.microsoft.com/office/drawing/2014/chart" uri="{C3380CC4-5D6E-409C-BE32-E72D297353CC}">
              <c16:uniqueId val="{00000001-1213-442C-93B5-C39B3EF655A0}"/>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valAx>
      <c:spPr>
        <a:noFill/>
        <a:ln>
          <a:noFill/>
        </a:ln>
        <a:effectLst/>
      </c:spPr>
    </c:plotArea>
    <c:legend>
      <c:legendPos val="b"/>
      <c:layout>
        <c:manualLayout>
          <c:xMode val="edge"/>
          <c:yMode val="edge"/>
          <c:x val="0.40016955726580494"/>
          <c:y val="0.89305050209500081"/>
          <c:w val="0.18683917728074095"/>
          <c:h val="4.756904329876313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AHP patients waiting &gt; 13 weeks</a:t>
            </a:r>
            <a:endParaRPr lang="en-GB" sz="1100">
              <a:effectLst/>
            </a:endParaRPr>
          </a:p>
        </c:rich>
      </c:tx>
      <c:layout>
        <c:manualLayout>
          <c:xMode val="edge"/>
          <c:yMode val="edge"/>
          <c:x val="0.29944892602710371"/>
          <c:y val="4.1666666666666664E-2"/>
        </c:manualLayout>
      </c:layout>
      <c:overlay val="0"/>
      <c:spPr>
        <a:noFill/>
        <a:ln>
          <a:noFill/>
        </a:ln>
        <a:effectLst/>
      </c:spPr>
    </c:title>
    <c:autoTitleDeleted val="0"/>
    <c:plotArea>
      <c:layout>
        <c:manualLayout>
          <c:layoutTarget val="inner"/>
          <c:xMode val="edge"/>
          <c:yMode val="edge"/>
          <c:x val="0.10788882273047784"/>
          <c:y val="0.15209609815576894"/>
          <c:w val="0.8333084435820759"/>
          <c:h val="0.60942234415485441"/>
        </c:manualLayout>
      </c:layout>
      <c:lineChart>
        <c:grouping val="standard"/>
        <c:varyColors val="0"/>
        <c:ser>
          <c:idx val="1"/>
          <c:order val="0"/>
          <c:tx>
            <c:strRef>
              <c:f>'AHP 13wk'!$E$6</c:f>
              <c:strCache>
                <c:ptCount val="1"/>
                <c:pt idx="0">
                  <c:v>&gt;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'AHP 13wk'!$B$79:$B$84</c:f>
              <c:numCache>
                <c:formatCode>mmm\-yy</c:formatCode>
                <c:ptCount val="6"/>
                <c:pt idx="0">
                  <c:v>45748</c:v>
                </c:pt>
                <c:pt idx="1">
                  <c:v>45778</c:v>
                </c:pt>
                <c:pt idx="2">
                  <c:v>45809</c:v>
                </c:pt>
                <c:pt idx="3">
                  <c:v>45839</c:v>
                </c:pt>
                <c:pt idx="4">
                  <c:v>45870</c:v>
                </c:pt>
                <c:pt idx="5">
                  <c:v>45901</c:v>
                </c:pt>
              </c:numCache>
            </c:numRef>
          </c:cat>
          <c:val>
            <c:numRef>
              <c:f>'AHP 13wk'!$E$79:$E$90</c:f>
              <c:numCache>
                <c:formatCode>General</c:formatCode>
                <c:ptCount val="12"/>
                <c:pt idx="0">
                  <c:v>16957</c:v>
                </c:pt>
                <c:pt idx="1">
                  <c:v>17260</c:v>
                </c:pt>
                <c:pt idx="2">
                  <c:v>17426</c:v>
                </c:pt>
                <c:pt idx="3">
                  <c:v>17492</c:v>
                </c:pt>
                <c:pt idx="4">
                  <c:v>18282</c:v>
                </c:pt>
                <c:pt idx="5">
                  <c:v>18273</c:v>
                </c:pt>
              </c:numCache>
            </c:numRef>
          </c:val>
          <c:smooth val="0"/>
          <c:extLst>
            <c:ext xmlns:c16="http://schemas.microsoft.com/office/drawing/2014/chart" uri="{C3380CC4-5D6E-409C-BE32-E72D297353CC}">
              <c16:uniqueId val="{00000000-F13F-4574-9B28-8F30E20521E4}"/>
            </c:ext>
          </c:extLst>
        </c:ser>
        <c:ser>
          <c:idx val="3"/>
          <c:order val="1"/>
          <c:tx>
            <c:strRef>
              <c:f>'AHP 13wk'!$G$6</c:f>
              <c:strCache>
                <c:ptCount val="1"/>
                <c:pt idx="0">
                  <c:v>Target</c:v>
                </c:pt>
              </c:strCache>
            </c:strRef>
          </c:tx>
          <c:spPr>
            <a:ln w="25400" cap="rnd">
              <a:solidFill>
                <a:srgbClr val="FF0000"/>
              </a:solidFill>
              <a:prstDash val="dash"/>
              <a:round/>
            </a:ln>
            <a:effectLst/>
          </c:spPr>
          <c:marker>
            <c:symbol val="none"/>
          </c:marker>
          <c:cat>
            <c:numRef>
              <c:f>'AHP 13wk'!$B$79:$B$84</c:f>
              <c:numCache>
                <c:formatCode>mmm\-yy</c:formatCode>
                <c:ptCount val="6"/>
                <c:pt idx="0">
                  <c:v>45748</c:v>
                </c:pt>
                <c:pt idx="1">
                  <c:v>45778</c:v>
                </c:pt>
                <c:pt idx="2">
                  <c:v>45809</c:v>
                </c:pt>
                <c:pt idx="3">
                  <c:v>45839</c:v>
                </c:pt>
                <c:pt idx="4">
                  <c:v>45870</c:v>
                </c:pt>
                <c:pt idx="5">
                  <c:v>45901</c:v>
                </c:pt>
              </c:numCache>
            </c:numRef>
          </c:cat>
          <c:val>
            <c:numRef>
              <c:f>'AHP 13wk'!$G$79:$G$90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F13F-4574-9B28-8F30E20521E4}"/>
            </c:ext>
          </c:extLst>
        </c:ser>
        <c:dLbls>
          <c:showLegendKey val="0"/>
          <c:showVal val="0"/>
          <c:showCatName val="0"/>
          <c:showSerName val="0"/>
          <c:showPercent val="0"/>
          <c:showBubbleSize val="0"/>
        </c:dLbls>
        <c:marker val="1"/>
        <c:smooth val="0"/>
        <c:axId val="174322816"/>
        <c:axId val="174324736"/>
      </c:lineChart>
      <c:dateAx>
        <c:axId val="17432281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24736"/>
        <c:crosses val="autoZero"/>
        <c:auto val="1"/>
        <c:lblOffset val="100"/>
        <c:baseTimeUnit val="months"/>
        <c:majorUnit val="1"/>
        <c:majorTimeUnit val="months"/>
        <c:minorUnit val="1"/>
        <c:minorTimeUnit val="months"/>
      </c:dateAx>
      <c:valAx>
        <c:axId val="1743247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22816"/>
        <c:crosses val="autoZero"/>
        <c:crossBetween val="midCat"/>
        <c:majorUnit val="4000"/>
      </c:valAx>
      <c:spPr>
        <a:noFill/>
        <a:ln>
          <a:noFill/>
        </a:ln>
        <a:effectLst/>
      </c:spPr>
    </c:plotArea>
    <c:legend>
      <c:legendPos val="b"/>
      <c:layout>
        <c:manualLayout>
          <c:xMode val="edge"/>
          <c:yMode val="edge"/>
          <c:x val="8.2611602121163433E-2"/>
          <c:y val="0.88523918857373129"/>
          <c:w val="0.83477679575767316"/>
          <c:h val="8.6983023599977852E-2"/>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Patients discharged &lt; 7 days</a:t>
            </a:r>
            <a:endParaRPr lang="en-GB" sz="1100">
              <a:effectLst/>
            </a:endParaRPr>
          </a:p>
        </c:rich>
      </c:tx>
      <c:layout>
        <c:manualLayout>
          <c:xMode val="edge"/>
          <c:yMode val="edge"/>
          <c:x val="0.31409130699938304"/>
          <c:y val="3.9603960396039604E-2"/>
        </c:manualLayout>
      </c:layout>
      <c:overlay val="0"/>
      <c:spPr>
        <a:noFill/>
        <a:ln>
          <a:noFill/>
        </a:ln>
        <a:effectLst/>
      </c:spPr>
    </c:title>
    <c:autoTitleDeleted val="0"/>
    <c:plotArea>
      <c:layout/>
      <c:lineChart>
        <c:grouping val="standard"/>
        <c:varyColors val="0"/>
        <c:ser>
          <c:idx val="0"/>
          <c:order val="0"/>
          <c:tx>
            <c:strRef>
              <c:f>'MH Dis 7 Day'!$F$7</c:f>
              <c:strCache>
                <c:ptCount val="1"/>
                <c:pt idx="0">
                  <c:v>LPL</c:v>
                </c:pt>
              </c:strCache>
            </c:strRef>
          </c:tx>
          <c:spPr>
            <a:ln w="15875" cap="rnd">
              <a:solidFill>
                <a:schemeClr val="tx1"/>
              </a:solidFill>
              <a:prstDash val="lgDash"/>
              <a:round/>
            </a:ln>
            <a:effectLst/>
          </c:spPr>
          <c:marker>
            <c:symbol val="none"/>
          </c:marker>
          <c:cat>
            <c:numRef>
              <c:f>'MH Dis 7 Day'!$B$8:$B$31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7 Day'!$F$8:$F$31</c:f>
              <c:numCache>
                <c:formatCode>0%</c:formatCode>
                <c:ptCount val="24"/>
                <c:pt idx="0">
                  <c:v>0.79023897378943997</c:v>
                </c:pt>
                <c:pt idx="1">
                  <c:v>0.79023897378943997</c:v>
                </c:pt>
                <c:pt idx="2">
                  <c:v>0.79023897378943997</c:v>
                </c:pt>
                <c:pt idx="3">
                  <c:v>0.79023897378943997</c:v>
                </c:pt>
                <c:pt idx="4">
                  <c:v>0.79023897378943997</c:v>
                </c:pt>
                <c:pt idx="5">
                  <c:v>0.79023897378943997</c:v>
                </c:pt>
                <c:pt idx="6">
                  <c:v>0.79023897378943997</c:v>
                </c:pt>
                <c:pt idx="7">
                  <c:v>0.79023897378943997</c:v>
                </c:pt>
                <c:pt idx="8">
                  <c:v>0.79023897378943997</c:v>
                </c:pt>
                <c:pt idx="9">
                  <c:v>0.79023897378943997</c:v>
                </c:pt>
                <c:pt idx="10">
                  <c:v>0.79023897378943997</c:v>
                </c:pt>
                <c:pt idx="11">
                  <c:v>0.79023897378943997</c:v>
                </c:pt>
                <c:pt idx="12">
                  <c:v>0.79023897378943997</c:v>
                </c:pt>
                <c:pt idx="13">
                  <c:v>0.79023897378943997</c:v>
                </c:pt>
                <c:pt idx="14">
                  <c:v>0.79023897378943997</c:v>
                </c:pt>
                <c:pt idx="15">
                  <c:v>0.79023897378943997</c:v>
                </c:pt>
                <c:pt idx="16">
                  <c:v>0.79023897378943997</c:v>
                </c:pt>
                <c:pt idx="17">
                  <c:v>0.79023897378943997</c:v>
                </c:pt>
                <c:pt idx="18">
                  <c:v>0.79023897378943997</c:v>
                </c:pt>
                <c:pt idx="19">
                  <c:v>0.79023897378943997</c:v>
                </c:pt>
                <c:pt idx="20">
                  <c:v>0.79023897378943997</c:v>
                </c:pt>
                <c:pt idx="21">
                  <c:v>0.79023897378943997</c:v>
                </c:pt>
                <c:pt idx="22">
                  <c:v>0.79023897378943997</c:v>
                </c:pt>
                <c:pt idx="23">
                  <c:v>0.79023897378943997</c:v>
                </c:pt>
              </c:numCache>
            </c:numRef>
          </c:val>
          <c:smooth val="0"/>
          <c:extLst>
            <c:ext xmlns:c16="http://schemas.microsoft.com/office/drawing/2014/chart" uri="{C3380CC4-5D6E-409C-BE32-E72D297353CC}">
              <c16:uniqueId val="{00000000-A851-4EC1-8BD6-2BA6051A6742}"/>
            </c:ext>
          </c:extLst>
        </c:ser>
        <c:ser>
          <c:idx val="1"/>
          <c:order val="1"/>
          <c:tx>
            <c:strRef>
              <c:f>'MH Dis 7 Day'!$E$7</c:f>
              <c:strCache>
                <c:ptCount val="1"/>
                <c:pt idx="0">
                  <c:v>&lt; 7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Dis 7 Day'!$B$8:$B$31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7 Day'!$E$8:$E$25</c:f>
              <c:numCache>
                <c:formatCode>0%</c:formatCode>
                <c:ptCount val="18"/>
                <c:pt idx="0">
                  <c:v>0.93333333333333335</c:v>
                </c:pt>
                <c:pt idx="1">
                  <c:v>0.98484848484848486</c:v>
                </c:pt>
                <c:pt idx="2">
                  <c:v>0.80434782608695654</c:v>
                </c:pt>
                <c:pt idx="3">
                  <c:v>0.94915254237288138</c:v>
                </c:pt>
                <c:pt idx="4">
                  <c:v>0.94117647058823528</c:v>
                </c:pt>
                <c:pt idx="5">
                  <c:v>0.89090909090909087</c:v>
                </c:pt>
                <c:pt idx="6">
                  <c:v>0.90740740740740744</c:v>
                </c:pt>
                <c:pt idx="7">
                  <c:v>0.90566037735849059</c:v>
                </c:pt>
                <c:pt idx="8">
                  <c:v>0.9642857142857143</c:v>
                </c:pt>
                <c:pt idx="9">
                  <c:v>0.93617021276595747</c:v>
                </c:pt>
                <c:pt idx="10">
                  <c:v>0.9464285714285714</c:v>
                </c:pt>
                <c:pt idx="11">
                  <c:v>0.95238095238095233</c:v>
                </c:pt>
                <c:pt idx="12">
                  <c:v>0.93</c:v>
                </c:pt>
                <c:pt idx="13">
                  <c:v>0.88</c:v>
                </c:pt>
                <c:pt idx="14">
                  <c:v>0.96</c:v>
                </c:pt>
                <c:pt idx="15">
                  <c:v>0.9</c:v>
                </c:pt>
                <c:pt idx="16">
                  <c:v>0.97</c:v>
                </c:pt>
                <c:pt idx="17">
                  <c:v>0.94</c:v>
                </c:pt>
              </c:numCache>
            </c:numRef>
          </c:val>
          <c:smooth val="0"/>
          <c:extLst>
            <c:ext xmlns:c16="http://schemas.microsoft.com/office/drawing/2014/chart" uri="{C3380CC4-5D6E-409C-BE32-E72D297353CC}">
              <c16:uniqueId val="{00000001-A851-4EC1-8BD6-2BA6051A6742}"/>
            </c:ext>
          </c:extLst>
        </c:ser>
        <c:ser>
          <c:idx val="3"/>
          <c:order val="2"/>
          <c:tx>
            <c:strRef>
              <c:f>'MH Dis 7 Day'!$G$7</c:f>
              <c:strCache>
                <c:ptCount val="1"/>
                <c:pt idx="0">
                  <c:v>Target</c:v>
                </c:pt>
              </c:strCache>
            </c:strRef>
          </c:tx>
          <c:spPr>
            <a:ln w="19050" cap="rnd">
              <a:solidFill>
                <a:srgbClr val="FF0000"/>
              </a:solidFill>
              <a:prstDash val="dash"/>
              <a:round/>
            </a:ln>
            <a:effectLst/>
          </c:spPr>
          <c:marker>
            <c:symbol val="none"/>
          </c:marker>
          <c:cat>
            <c:numRef>
              <c:f>'MH Dis 7 Day'!$B$8:$B$31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7 Day'!$G$8:$G$31</c:f>
              <c:numCache>
                <c:formatCode>0%</c:formatCode>
                <c:ptCount val="24"/>
                <c:pt idx="0">
                  <c:v>0.99</c:v>
                </c:pt>
                <c:pt idx="1">
                  <c:v>0.99</c:v>
                </c:pt>
                <c:pt idx="2">
                  <c:v>0.99</c:v>
                </c:pt>
                <c:pt idx="3">
                  <c:v>0.99</c:v>
                </c:pt>
                <c:pt idx="4">
                  <c:v>0.99</c:v>
                </c:pt>
                <c:pt idx="5">
                  <c:v>0.99</c:v>
                </c:pt>
                <c:pt idx="6">
                  <c:v>0.99</c:v>
                </c:pt>
                <c:pt idx="7">
                  <c:v>0.99</c:v>
                </c:pt>
                <c:pt idx="8">
                  <c:v>0.99</c:v>
                </c:pt>
                <c:pt idx="9">
                  <c:v>0.99</c:v>
                </c:pt>
                <c:pt idx="10">
                  <c:v>0.99</c:v>
                </c:pt>
                <c:pt idx="11">
                  <c:v>0.99</c:v>
                </c:pt>
                <c:pt idx="12">
                  <c:v>0.99</c:v>
                </c:pt>
                <c:pt idx="13">
                  <c:v>0.99</c:v>
                </c:pt>
                <c:pt idx="14">
                  <c:v>0.99</c:v>
                </c:pt>
                <c:pt idx="15">
                  <c:v>0.99</c:v>
                </c:pt>
                <c:pt idx="16">
                  <c:v>0.99</c:v>
                </c:pt>
                <c:pt idx="17">
                  <c:v>0.99</c:v>
                </c:pt>
                <c:pt idx="18">
                  <c:v>0.99</c:v>
                </c:pt>
                <c:pt idx="19">
                  <c:v>0.99</c:v>
                </c:pt>
                <c:pt idx="20">
                  <c:v>0.99</c:v>
                </c:pt>
                <c:pt idx="21">
                  <c:v>0.99</c:v>
                </c:pt>
                <c:pt idx="22">
                  <c:v>0.99</c:v>
                </c:pt>
                <c:pt idx="23">
                  <c:v>0.99</c:v>
                </c:pt>
              </c:numCache>
            </c:numRef>
          </c:val>
          <c:smooth val="0"/>
          <c:extLst>
            <c:ext xmlns:c16="http://schemas.microsoft.com/office/drawing/2014/chart" uri="{C3380CC4-5D6E-409C-BE32-E72D297353CC}">
              <c16:uniqueId val="{00000002-A851-4EC1-8BD6-2BA6051A6742}"/>
            </c:ext>
          </c:extLst>
        </c:ser>
        <c:ser>
          <c:idx val="4"/>
          <c:order val="3"/>
          <c:tx>
            <c:strRef>
              <c:f>'MH Dis 7 Day'!$D$7</c:f>
              <c:strCache>
                <c:ptCount val="1"/>
                <c:pt idx="0">
                  <c:v>Mean</c:v>
                </c:pt>
              </c:strCache>
            </c:strRef>
          </c:tx>
          <c:spPr>
            <a:ln w="15875" cap="rnd">
              <a:solidFill>
                <a:schemeClr val="tx1"/>
              </a:solidFill>
              <a:round/>
            </a:ln>
            <a:effectLst/>
          </c:spPr>
          <c:marker>
            <c:symbol val="none"/>
          </c:marker>
          <c:cat>
            <c:numRef>
              <c:f>'MH Dis 7 Day'!$B$8:$B$31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7 Day'!$D$8:$D$31</c:f>
              <c:numCache>
                <c:formatCode>0%</c:formatCode>
                <c:ptCount val="24"/>
                <c:pt idx="0">
                  <c:v>0.9275611657647822</c:v>
                </c:pt>
                <c:pt idx="1">
                  <c:v>0.9275611657647822</c:v>
                </c:pt>
                <c:pt idx="2">
                  <c:v>0.9275611657647822</c:v>
                </c:pt>
                <c:pt idx="3">
                  <c:v>0.9275611657647822</c:v>
                </c:pt>
                <c:pt idx="4">
                  <c:v>0.9275611657647822</c:v>
                </c:pt>
                <c:pt idx="5">
                  <c:v>0.9275611657647822</c:v>
                </c:pt>
                <c:pt idx="6">
                  <c:v>0.9275611657647822</c:v>
                </c:pt>
                <c:pt idx="7">
                  <c:v>0.9275611657647822</c:v>
                </c:pt>
                <c:pt idx="8">
                  <c:v>0.9275611657647822</c:v>
                </c:pt>
                <c:pt idx="9">
                  <c:v>0.9275611657647822</c:v>
                </c:pt>
                <c:pt idx="10">
                  <c:v>0.9275611657647822</c:v>
                </c:pt>
                <c:pt idx="11">
                  <c:v>0.9275611657647822</c:v>
                </c:pt>
                <c:pt idx="12">
                  <c:v>0.9275611657647822</c:v>
                </c:pt>
                <c:pt idx="13">
                  <c:v>0.9275611657647822</c:v>
                </c:pt>
                <c:pt idx="14">
                  <c:v>0.9275611657647822</c:v>
                </c:pt>
                <c:pt idx="15">
                  <c:v>0.9275611657647822</c:v>
                </c:pt>
                <c:pt idx="16">
                  <c:v>0.9275611657647822</c:v>
                </c:pt>
                <c:pt idx="17">
                  <c:v>0.9275611657647822</c:v>
                </c:pt>
                <c:pt idx="18">
                  <c:v>0.9275611657647822</c:v>
                </c:pt>
                <c:pt idx="19">
                  <c:v>0.9275611657647822</c:v>
                </c:pt>
                <c:pt idx="20">
                  <c:v>0.9275611657647822</c:v>
                </c:pt>
                <c:pt idx="21">
                  <c:v>0.9275611657647822</c:v>
                </c:pt>
                <c:pt idx="22">
                  <c:v>0.9275611657647822</c:v>
                </c:pt>
                <c:pt idx="23">
                  <c:v>0.9275611657647822</c:v>
                </c:pt>
              </c:numCache>
            </c:numRef>
          </c:val>
          <c:smooth val="0"/>
          <c:extLst>
            <c:ext xmlns:c16="http://schemas.microsoft.com/office/drawing/2014/chart" uri="{C3380CC4-5D6E-409C-BE32-E72D297353CC}">
              <c16:uniqueId val="{00000003-A851-4EC1-8BD6-2BA6051A6742}"/>
            </c:ext>
          </c:extLst>
        </c:ser>
        <c:ser>
          <c:idx val="5"/>
          <c:order val="4"/>
          <c:tx>
            <c:strRef>
              <c:f>'MH Dis 7 Day'!$C$7</c:f>
              <c:strCache>
                <c:ptCount val="1"/>
                <c:pt idx="0">
                  <c:v>UPL</c:v>
                </c:pt>
              </c:strCache>
            </c:strRef>
          </c:tx>
          <c:spPr>
            <a:ln w="15875" cap="rnd">
              <a:solidFill>
                <a:schemeClr val="tx1"/>
              </a:solidFill>
              <a:prstDash val="lgDash"/>
              <a:round/>
            </a:ln>
            <a:effectLst/>
          </c:spPr>
          <c:marker>
            <c:symbol val="none"/>
          </c:marker>
          <c:cat>
            <c:numRef>
              <c:f>'MH Dis 7 Day'!$B$8:$B$31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7 Day'!$C$8:$C$31</c:f>
              <c:numCache>
                <c:formatCode>0%</c:formatCode>
                <c:ptCount val="24"/>
                <c:pt idx="0">
                  <c:v>1.0648833577401244</c:v>
                </c:pt>
                <c:pt idx="1">
                  <c:v>1.0648833577401244</c:v>
                </c:pt>
                <c:pt idx="2">
                  <c:v>1.0648833577401244</c:v>
                </c:pt>
                <c:pt idx="3">
                  <c:v>1.0648833577401244</c:v>
                </c:pt>
                <c:pt idx="4">
                  <c:v>1.0648833577401244</c:v>
                </c:pt>
                <c:pt idx="5">
                  <c:v>1.0648833577401244</c:v>
                </c:pt>
                <c:pt idx="6">
                  <c:v>1.0648833577401244</c:v>
                </c:pt>
                <c:pt idx="7">
                  <c:v>1.0648833577401244</c:v>
                </c:pt>
                <c:pt idx="8">
                  <c:v>1.0648833577401244</c:v>
                </c:pt>
                <c:pt idx="9">
                  <c:v>1.0648833577401244</c:v>
                </c:pt>
                <c:pt idx="10">
                  <c:v>1.0648833577401244</c:v>
                </c:pt>
                <c:pt idx="11">
                  <c:v>1.0648833577401244</c:v>
                </c:pt>
                <c:pt idx="12">
                  <c:v>1.0648833577401244</c:v>
                </c:pt>
                <c:pt idx="13">
                  <c:v>1.0648833577401244</c:v>
                </c:pt>
                <c:pt idx="14">
                  <c:v>1.0648833577401244</c:v>
                </c:pt>
                <c:pt idx="15">
                  <c:v>1.0648833577401244</c:v>
                </c:pt>
                <c:pt idx="16">
                  <c:v>1.0648833577401244</c:v>
                </c:pt>
                <c:pt idx="17">
                  <c:v>1.0648833577401244</c:v>
                </c:pt>
                <c:pt idx="18">
                  <c:v>1.0648833577401244</c:v>
                </c:pt>
                <c:pt idx="19">
                  <c:v>1.0648833577401244</c:v>
                </c:pt>
                <c:pt idx="20">
                  <c:v>1.0648833577401244</c:v>
                </c:pt>
                <c:pt idx="21">
                  <c:v>1.0648833577401244</c:v>
                </c:pt>
                <c:pt idx="22">
                  <c:v>1.0648833577401244</c:v>
                </c:pt>
                <c:pt idx="23">
                  <c:v>1.0648833577401244</c:v>
                </c:pt>
              </c:numCache>
            </c:numRef>
          </c:val>
          <c:smooth val="0"/>
          <c:extLst>
            <c:ext xmlns:c16="http://schemas.microsoft.com/office/drawing/2014/chart" uri="{C3380CC4-5D6E-409C-BE32-E72D297353CC}">
              <c16:uniqueId val="{00000004-A851-4EC1-8BD6-2BA6051A6742}"/>
            </c:ext>
          </c:extLst>
        </c:ser>
        <c:ser>
          <c:idx val="2"/>
          <c:order val="5"/>
          <c:tx>
            <c:strRef>
              <c:f>'MH Dis 7 Day'!$I$7</c:f>
              <c:strCache>
                <c:ptCount val="1"/>
                <c:pt idx="0">
                  <c:v>SCL</c:v>
                </c:pt>
              </c:strCache>
            </c:strRef>
          </c:tx>
          <c:spPr>
            <a:ln>
              <a:noFill/>
            </a:ln>
          </c:spPr>
          <c:marker>
            <c:symbol val="circle"/>
            <c:size val="7"/>
            <c:spPr>
              <a:solidFill>
                <a:srgbClr val="ED7D31"/>
              </a:solidFill>
              <a:ln>
                <a:solidFill>
                  <a:srgbClr val="ED7D31"/>
                </a:solidFill>
              </a:ln>
            </c:spPr>
          </c:marker>
          <c:cat>
            <c:numRef>
              <c:f>'MH Dis 7 Day'!$B$8:$B$31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7 Day'!$I$8:$I$31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A851-4EC1-8BD6-2BA6051A6742}"/>
            </c:ext>
          </c:extLst>
        </c:ser>
        <c:ser>
          <c:idx val="6"/>
          <c:order val="6"/>
          <c:tx>
            <c:strRef>
              <c:f>'MH Dis 7 Day'!$J$7</c:f>
              <c:strCache>
                <c:ptCount val="1"/>
                <c:pt idx="0">
                  <c:v>SCH</c:v>
                </c:pt>
              </c:strCache>
            </c:strRef>
          </c:tx>
          <c:spPr>
            <a:ln>
              <a:noFill/>
            </a:ln>
          </c:spPr>
          <c:marker>
            <c:symbol val="circle"/>
            <c:size val="7"/>
            <c:spPr>
              <a:solidFill>
                <a:srgbClr val="5B9BD5"/>
              </a:solidFill>
              <a:ln>
                <a:solidFill>
                  <a:srgbClr val="5B9BD5"/>
                </a:solidFill>
              </a:ln>
            </c:spPr>
          </c:marker>
          <c:cat>
            <c:numRef>
              <c:f>'MH Dis 7 Day'!$B$8:$B$31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7 Day'!$J$8:$J$31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A851-4EC1-8BD6-2BA6051A6742}"/>
            </c:ext>
          </c:extLst>
        </c:ser>
        <c:dLbls>
          <c:showLegendKey val="0"/>
          <c:showVal val="0"/>
          <c:showCatName val="0"/>
          <c:showSerName val="0"/>
          <c:showPercent val="0"/>
          <c:showBubbleSize val="0"/>
        </c:dLbls>
        <c:smooth val="0"/>
        <c:axId val="189127296"/>
        <c:axId val="189444864"/>
      </c:lineChart>
      <c:dateAx>
        <c:axId val="189127296"/>
        <c:scaling>
          <c:orientation val="minMax"/>
          <c:max val="45901"/>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444864"/>
        <c:crosses val="autoZero"/>
        <c:auto val="1"/>
        <c:lblOffset val="100"/>
        <c:baseTimeUnit val="months"/>
        <c:majorUnit val="2"/>
        <c:majorTimeUnit val="months"/>
      </c:dateAx>
      <c:valAx>
        <c:axId val="189444864"/>
        <c:scaling>
          <c:orientation val="minMax"/>
          <c:max val="1.1000000000000001"/>
          <c:min val="0.70000000000000007"/>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27296"/>
        <c:crosses val="autoZero"/>
        <c:crossBetween val="midCat"/>
        <c:majorUnit val="0.1"/>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Patients discharged &gt; 28 days</a:t>
            </a:r>
            <a:endParaRPr lang="en-GB" sz="1100">
              <a:effectLst/>
            </a:endParaRPr>
          </a:p>
        </c:rich>
      </c:tx>
      <c:layout>
        <c:manualLayout>
          <c:xMode val="edge"/>
          <c:yMode val="edge"/>
          <c:x val="0.2880207786526684"/>
          <c:y val="5.0730213673335918E-2"/>
        </c:manualLayout>
      </c:layout>
      <c:overlay val="0"/>
      <c:spPr>
        <a:noFill/>
        <a:ln>
          <a:noFill/>
        </a:ln>
        <a:effectLst/>
      </c:spPr>
    </c:title>
    <c:autoTitleDeleted val="0"/>
    <c:plotArea>
      <c:layout/>
      <c:lineChart>
        <c:grouping val="standard"/>
        <c:varyColors val="0"/>
        <c:ser>
          <c:idx val="0"/>
          <c:order val="0"/>
          <c:tx>
            <c:strRef>
              <c:f>'MH Dis 28 Day'!$F$6</c:f>
              <c:strCache>
                <c:ptCount val="1"/>
                <c:pt idx="0">
                  <c:v>LPL</c:v>
                </c:pt>
              </c:strCache>
            </c:strRef>
          </c:tx>
          <c:spPr>
            <a:ln w="15875" cap="rnd">
              <a:solidFill>
                <a:schemeClr val="tx1"/>
              </a:solidFill>
              <a:prstDash val="lgDash"/>
              <a:round/>
            </a:ln>
            <a:effectLst/>
          </c:spPr>
          <c:marker>
            <c:symbol val="none"/>
          </c:marker>
          <c:cat>
            <c:numRef>
              <c:f>'MH Dis 28 Day'!$B$7:$B$30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28 Day'!$F$7:$F$30</c:f>
              <c:numCache>
                <c:formatCode>0</c:formatCode>
                <c:ptCount val="24"/>
                <c:pt idx="0">
                  <c:v>-2.4322222222222223</c:v>
                </c:pt>
                <c:pt idx="1">
                  <c:v>-2.4322222222222223</c:v>
                </c:pt>
                <c:pt idx="2">
                  <c:v>-2.4322222222222223</c:v>
                </c:pt>
                <c:pt idx="3">
                  <c:v>-2.4322222222222223</c:v>
                </c:pt>
                <c:pt idx="4">
                  <c:v>-2.4322222222222223</c:v>
                </c:pt>
                <c:pt idx="5">
                  <c:v>-2.4322222222222223</c:v>
                </c:pt>
                <c:pt idx="6">
                  <c:v>-2.4322222222222223</c:v>
                </c:pt>
                <c:pt idx="7">
                  <c:v>-2.4322222222222223</c:v>
                </c:pt>
                <c:pt idx="8">
                  <c:v>-2.4322222222222223</c:v>
                </c:pt>
                <c:pt idx="9">
                  <c:v>-2.4322222222222223</c:v>
                </c:pt>
                <c:pt idx="10">
                  <c:v>-2.4322222222222223</c:v>
                </c:pt>
                <c:pt idx="11">
                  <c:v>-2.4322222222222223</c:v>
                </c:pt>
                <c:pt idx="12">
                  <c:v>-2.4322222222222223</c:v>
                </c:pt>
                <c:pt idx="13">
                  <c:v>-2.4322222222222223</c:v>
                </c:pt>
                <c:pt idx="14">
                  <c:v>-2.4322222222222223</c:v>
                </c:pt>
                <c:pt idx="15">
                  <c:v>-2.4322222222222223</c:v>
                </c:pt>
                <c:pt idx="16">
                  <c:v>-2.4322222222222223</c:v>
                </c:pt>
                <c:pt idx="17">
                  <c:v>-2.4322222222222223</c:v>
                </c:pt>
                <c:pt idx="18">
                  <c:v>-2.4322222222222223</c:v>
                </c:pt>
                <c:pt idx="19">
                  <c:v>-2.4322222222222223</c:v>
                </c:pt>
                <c:pt idx="20">
                  <c:v>-2.4322222222222223</c:v>
                </c:pt>
                <c:pt idx="21">
                  <c:v>-2.4322222222222223</c:v>
                </c:pt>
                <c:pt idx="22">
                  <c:v>-2.4322222222222223</c:v>
                </c:pt>
                <c:pt idx="23">
                  <c:v>-2.4322222222222223</c:v>
                </c:pt>
              </c:numCache>
            </c:numRef>
          </c:val>
          <c:smooth val="0"/>
          <c:extLst>
            <c:ext xmlns:c16="http://schemas.microsoft.com/office/drawing/2014/chart" uri="{C3380CC4-5D6E-409C-BE32-E72D297353CC}">
              <c16:uniqueId val="{00000000-1C96-434E-9CF9-0463192E2479}"/>
            </c:ext>
          </c:extLst>
        </c:ser>
        <c:ser>
          <c:idx val="1"/>
          <c:order val="1"/>
          <c:tx>
            <c:strRef>
              <c:f>'MH Dis 28 Day'!$E$6</c:f>
              <c:strCache>
                <c:ptCount val="1"/>
                <c:pt idx="0">
                  <c:v>&gt; 28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Dis 28 Day'!$B$7:$B$30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28 Day'!$E$7:$E$30</c:f>
              <c:numCache>
                <c:formatCode>0</c:formatCode>
                <c:ptCount val="24"/>
                <c:pt idx="0">
                  <c:v>1</c:v>
                </c:pt>
                <c:pt idx="1">
                  <c:v>1</c:v>
                </c:pt>
                <c:pt idx="2">
                  <c:v>6</c:v>
                </c:pt>
                <c:pt idx="3">
                  <c:v>1</c:v>
                </c:pt>
                <c:pt idx="4">
                  <c:v>3</c:v>
                </c:pt>
                <c:pt idx="5">
                  <c:v>5</c:v>
                </c:pt>
                <c:pt idx="6">
                  <c:v>4</c:v>
                </c:pt>
                <c:pt idx="7">
                  <c:v>0</c:v>
                </c:pt>
                <c:pt idx="8">
                  <c:v>1</c:v>
                </c:pt>
                <c:pt idx="9">
                  <c:v>2</c:v>
                </c:pt>
                <c:pt idx="10">
                  <c:v>1</c:v>
                </c:pt>
                <c:pt idx="11">
                  <c:v>2</c:v>
                </c:pt>
                <c:pt idx="12">
                  <c:v>3</c:v>
                </c:pt>
                <c:pt idx="13">
                  <c:v>3</c:v>
                </c:pt>
                <c:pt idx="14">
                  <c:v>2</c:v>
                </c:pt>
                <c:pt idx="15">
                  <c:v>4</c:v>
                </c:pt>
                <c:pt idx="16">
                  <c:v>2</c:v>
                </c:pt>
                <c:pt idx="17">
                  <c:v>3</c:v>
                </c:pt>
              </c:numCache>
            </c:numRef>
          </c:val>
          <c:smooth val="0"/>
          <c:extLst>
            <c:ext xmlns:c16="http://schemas.microsoft.com/office/drawing/2014/chart" uri="{C3380CC4-5D6E-409C-BE32-E72D297353CC}">
              <c16:uniqueId val="{00000001-1C96-434E-9CF9-0463192E2479}"/>
            </c:ext>
          </c:extLst>
        </c:ser>
        <c:ser>
          <c:idx val="3"/>
          <c:order val="2"/>
          <c:tx>
            <c:strRef>
              <c:f>'MH Dis 28 Day'!$G$6</c:f>
              <c:strCache>
                <c:ptCount val="1"/>
                <c:pt idx="0">
                  <c:v>Target</c:v>
                </c:pt>
              </c:strCache>
            </c:strRef>
          </c:tx>
          <c:spPr>
            <a:ln w="19050" cap="rnd">
              <a:solidFill>
                <a:srgbClr val="FF0000"/>
              </a:solidFill>
              <a:prstDash val="dash"/>
              <a:round/>
            </a:ln>
            <a:effectLst/>
          </c:spPr>
          <c:marker>
            <c:symbol val="none"/>
          </c:marker>
          <c:cat>
            <c:numRef>
              <c:f>'MH Dis 28 Day'!$B$7:$B$30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28 Day'!$G$7:$G$30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1C96-434E-9CF9-0463192E2479}"/>
            </c:ext>
          </c:extLst>
        </c:ser>
        <c:ser>
          <c:idx val="4"/>
          <c:order val="3"/>
          <c:tx>
            <c:strRef>
              <c:f>'MH Dis 28 Day'!$D$6</c:f>
              <c:strCache>
                <c:ptCount val="1"/>
                <c:pt idx="0">
                  <c:v>Mean</c:v>
                </c:pt>
              </c:strCache>
            </c:strRef>
          </c:tx>
          <c:spPr>
            <a:ln w="15875" cap="rnd">
              <a:solidFill>
                <a:schemeClr val="tx1"/>
              </a:solidFill>
              <a:round/>
            </a:ln>
            <a:effectLst/>
          </c:spPr>
          <c:marker>
            <c:symbol val="none"/>
          </c:marker>
          <c:cat>
            <c:numRef>
              <c:f>'MH Dis 28 Day'!$B$7:$B$30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28 Day'!$D$7:$D$30</c:f>
              <c:numCache>
                <c:formatCode>0</c:formatCode>
                <c:ptCount val="24"/>
                <c:pt idx="0">
                  <c:v>2.4444444444444446</c:v>
                </c:pt>
                <c:pt idx="1">
                  <c:v>2.4444444444444446</c:v>
                </c:pt>
                <c:pt idx="2">
                  <c:v>2.4444444444444446</c:v>
                </c:pt>
                <c:pt idx="3">
                  <c:v>2.4444444444444446</c:v>
                </c:pt>
                <c:pt idx="4">
                  <c:v>2.4444444444444446</c:v>
                </c:pt>
                <c:pt idx="5">
                  <c:v>2.4444444444444446</c:v>
                </c:pt>
                <c:pt idx="6">
                  <c:v>2.4444444444444446</c:v>
                </c:pt>
                <c:pt idx="7">
                  <c:v>2.4444444444444446</c:v>
                </c:pt>
                <c:pt idx="8">
                  <c:v>2.4444444444444446</c:v>
                </c:pt>
                <c:pt idx="9">
                  <c:v>2.4444444444444446</c:v>
                </c:pt>
                <c:pt idx="10">
                  <c:v>2.4444444444444446</c:v>
                </c:pt>
                <c:pt idx="11">
                  <c:v>2.4444444444444446</c:v>
                </c:pt>
                <c:pt idx="12">
                  <c:v>2.4444444444444446</c:v>
                </c:pt>
                <c:pt idx="13">
                  <c:v>2.4444444444444446</c:v>
                </c:pt>
                <c:pt idx="14">
                  <c:v>2.4444444444444446</c:v>
                </c:pt>
                <c:pt idx="15">
                  <c:v>2.4444444444444446</c:v>
                </c:pt>
                <c:pt idx="16">
                  <c:v>2.4444444444444446</c:v>
                </c:pt>
                <c:pt idx="17">
                  <c:v>2.4444444444444446</c:v>
                </c:pt>
                <c:pt idx="18">
                  <c:v>2.4444444444444446</c:v>
                </c:pt>
                <c:pt idx="19">
                  <c:v>2.4444444444444446</c:v>
                </c:pt>
                <c:pt idx="20">
                  <c:v>2.4444444444444446</c:v>
                </c:pt>
                <c:pt idx="21">
                  <c:v>2.4444444444444446</c:v>
                </c:pt>
                <c:pt idx="22">
                  <c:v>2.4444444444444446</c:v>
                </c:pt>
                <c:pt idx="23">
                  <c:v>2.4444444444444446</c:v>
                </c:pt>
              </c:numCache>
            </c:numRef>
          </c:val>
          <c:smooth val="0"/>
          <c:extLst>
            <c:ext xmlns:c16="http://schemas.microsoft.com/office/drawing/2014/chart" uri="{C3380CC4-5D6E-409C-BE32-E72D297353CC}">
              <c16:uniqueId val="{00000003-1C96-434E-9CF9-0463192E2479}"/>
            </c:ext>
          </c:extLst>
        </c:ser>
        <c:ser>
          <c:idx val="5"/>
          <c:order val="4"/>
          <c:tx>
            <c:strRef>
              <c:f>'MH Dis 28 Day'!$C$6</c:f>
              <c:strCache>
                <c:ptCount val="1"/>
                <c:pt idx="0">
                  <c:v>UPL</c:v>
                </c:pt>
              </c:strCache>
            </c:strRef>
          </c:tx>
          <c:spPr>
            <a:ln w="15875" cap="rnd">
              <a:solidFill>
                <a:schemeClr val="tx1"/>
              </a:solidFill>
              <a:prstDash val="lgDash"/>
              <a:round/>
            </a:ln>
            <a:effectLst/>
          </c:spPr>
          <c:marker>
            <c:symbol val="none"/>
          </c:marker>
          <c:cat>
            <c:numRef>
              <c:f>'MH Dis 28 Day'!$B$7:$B$30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28 Day'!$C$7:$C$30</c:f>
              <c:numCache>
                <c:formatCode>0</c:formatCode>
                <c:ptCount val="24"/>
                <c:pt idx="0">
                  <c:v>7.3211111111111116</c:v>
                </c:pt>
                <c:pt idx="1">
                  <c:v>7.3211111111111116</c:v>
                </c:pt>
                <c:pt idx="2">
                  <c:v>7.3211111111111116</c:v>
                </c:pt>
                <c:pt idx="3">
                  <c:v>7.3211111111111116</c:v>
                </c:pt>
                <c:pt idx="4">
                  <c:v>7.3211111111111116</c:v>
                </c:pt>
                <c:pt idx="5">
                  <c:v>7.3211111111111116</c:v>
                </c:pt>
                <c:pt idx="6">
                  <c:v>7.3211111111111116</c:v>
                </c:pt>
                <c:pt idx="7">
                  <c:v>7.3211111111111116</c:v>
                </c:pt>
                <c:pt idx="8">
                  <c:v>7.3211111111111116</c:v>
                </c:pt>
                <c:pt idx="9">
                  <c:v>7.3211111111111116</c:v>
                </c:pt>
                <c:pt idx="10">
                  <c:v>7.3211111111111116</c:v>
                </c:pt>
                <c:pt idx="11">
                  <c:v>7.3211111111111116</c:v>
                </c:pt>
                <c:pt idx="12">
                  <c:v>7.3211111111111116</c:v>
                </c:pt>
                <c:pt idx="13">
                  <c:v>7.3211111111111116</c:v>
                </c:pt>
                <c:pt idx="14">
                  <c:v>7.3211111111111116</c:v>
                </c:pt>
                <c:pt idx="15">
                  <c:v>7.3211111111111116</c:v>
                </c:pt>
                <c:pt idx="16">
                  <c:v>7.3211111111111116</c:v>
                </c:pt>
                <c:pt idx="17">
                  <c:v>7.3211111111111116</c:v>
                </c:pt>
                <c:pt idx="18">
                  <c:v>7.3211111111111116</c:v>
                </c:pt>
                <c:pt idx="19">
                  <c:v>7.3211111111111116</c:v>
                </c:pt>
                <c:pt idx="20">
                  <c:v>7.3211111111111116</c:v>
                </c:pt>
                <c:pt idx="21">
                  <c:v>7.3211111111111116</c:v>
                </c:pt>
                <c:pt idx="22">
                  <c:v>7.3211111111111116</c:v>
                </c:pt>
                <c:pt idx="23">
                  <c:v>7.3211111111111116</c:v>
                </c:pt>
              </c:numCache>
            </c:numRef>
          </c:val>
          <c:smooth val="0"/>
          <c:extLst>
            <c:ext xmlns:c16="http://schemas.microsoft.com/office/drawing/2014/chart" uri="{C3380CC4-5D6E-409C-BE32-E72D297353CC}">
              <c16:uniqueId val="{00000004-1C96-434E-9CF9-0463192E2479}"/>
            </c:ext>
          </c:extLst>
        </c:ser>
        <c:ser>
          <c:idx val="2"/>
          <c:order val="5"/>
          <c:tx>
            <c:strRef>
              <c:f>'MH Dis 28 Day'!$I$6</c:f>
              <c:strCache>
                <c:ptCount val="1"/>
                <c:pt idx="0">
                  <c:v>SCL</c:v>
                </c:pt>
              </c:strCache>
            </c:strRef>
          </c:tx>
          <c:spPr>
            <a:ln>
              <a:noFill/>
            </a:ln>
          </c:spPr>
          <c:marker>
            <c:symbol val="circle"/>
            <c:size val="7"/>
            <c:spPr>
              <a:solidFill>
                <a:srgbClr val="5B9BD5"/>
              </a:solidFill>
              <a:ln>
                <a:solidFill>
                  <a:srgbClr val="5B9BD5"/>
                </a:solidFill>
              </a:ln>
            </c:spPr>
          </c:marker>
          <c:cat>
            <c:numRef>
              <c:f>'MH Dis 28 Day'!$B$7:$B$30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28 Day'!$I$7:$I$30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1C96-434E-9CF9-0463192E2479}"/>
            </c:ext>
          </c:extLst>
        </c:ser>
        <c:ser>
          <c:idx val="6"/>
          <c:order val="6"/>
          <c:tx>
            <c:strRef>
              <c:f>'MH Dis 28 Day'!$J$6</c:f>
              <c:strCache>
                <c:ptCount val="1"/>
                <c:pt idx="0">
                  <c:v>SCH</c:v>
                </c:pt>
              </c:strCache>
            </c:strRef>
          </c:tx>
          <c:spPr>
            <a:ln>
              <a:noFill/>
            </a:ln>
          </c:spPr>
          <c:marker>
            <c:symbol val="circle"/>
            <c:size val="7"/>
            <c:spPr>
              <a:solidFill>
                <a:srgbClr val="ED7D31"/>
              </a:solidFill>
              <a:ln>
                <a:solidFill>
                  <a:srgbClr val="ED7D31"/>
                </a:solidFill>
              </a:ln>
            </c:spPr>
          </c:marker>
          <c:cat>
            <c:numRef>
              <c:f>'MH Dis 28 Day'!$B$7:$B$30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28 Day'!$J$7:$J$30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1C96-434E-9CF9-0463192E2479}"/>
            </c:ext>
          </c:extLst>
        </c:ser>
        <c:dLbls>
          <c:showLegendKey val="0"/>
          <c:showVal val="0"/>
          <c:showCatName val="0"/>
          <c:showSerName val="0"/>
          <c:showPercent val="0"/>
          <c:showBubbleSize val="0"/>
        </c:dLbls>
        <c:smooth val="0"/>
        <c:axId val="190374272"/>
        <c:axId val="190376192"/>
      </c:lineChart>
      <c:dateAx>
        <c:axId val="190374272"/>
        <c:scaling>
          <c:orientation val="minMax"/>
          <c:max val="45901"/>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376192"/>
        <c:crosses val="autoZero"/>
        <c:auto val="1"/>
        <c:lblOffset val="100"/>
        <c:baseTimeUnit val="months"/>
      </c:dateAx>
      <c:valAx>
        <c:axId val="190376192"/>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374272"/>
        <c:crosses val="autoZero"/>
        <c:crossBetween val="midCat"/>
        <c:majorUnit val="2"/>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LD Patients discharged &lt; 7 days</a:t>
            </a:r>
            <a:endParaRPr lang="en-GB" sz="1100">
              <a:effectLst/>
            </a:endParaRPr>
          </a:p>
        </c:rich>
      </c:tx>
      <c:overlay val="0"/>
      <c:spPr>
        <a:noFill/>
        <a:ln>
          <a:noFill/>
        </a:ln>
        <a:effectLst/>
      </c:spPr>
    </c:title>
    <c:autoTitleDeleted val="0"/>
    <c:plotArea>
      <c:layout/>
      <c:lineChart>
        <c:grouping val="standard"/>
        <c:varyColors val="0"/>
        <c:ser>
          <c:idx val="0"/>
          <c:order val="0"/>
          <c:tx>
            <c:strRef>
              <c:f>'LD Dis 7 day'!$F$7</c:f>
              <c:strCache>
                <c:ptCount val="1"/>
                <c:pt idx="0">
                  <c:v>LPL</c:v>
                </c:pt>
              </c:strCache>
            </c:strRef>
          </c:tx>
          <c:spPr>
            <a:ln w="15875" cap="rnd">
              <a:solidFill>
                <a:schemeClr val="tx1"/>
              </a:solidFill>
              <a:prstDash val="lgDash"/>
              <a:round/>
            </a:ln>
            <a:effectLst/>
          </c:spPr>
          <c:marker>
            <c:symbol val="none"/>
          </c:marker>
          <c:cat>
            <c:numRef>
              <c:f>'LD Dis 7 day'!$B$8:$B$25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'LD Dis 7 day'!$F$8:$F$31</c:f>
              <c:numCache>
                <c:formatCode>0%</c:formatCode>
                <c:ptCount val="24"/>
                <c:pt idx="0">
                  <c:v>-0.90333333333333365</c:v>
                </c:pt>
                <c:pt idx="1">
                  <c:v>-0.90333333333333365</c:v>
                </c:pt>
                <c:pt idx="2">
                  <c:v>-0.90333333333333365</c:v>
                </c:pt>
                <c:pt idx="3">
                  <c:v>-0.90333333333333365</c:v>
                </c:pt>
                <c:pt idx="4">
                  <c:v>-0.90333333333333365</c:v>
                </c:pt>
                <c:pt idx="5">
                  <c:v>-0.90333333333333365</c:v>
                </c:pt>
                <c:pt idx="6">
                  <c:v>-0.90333333333333365</c:v>
                </c:pt>
                <c:pt idx="7">
                  <c:v>-0.90333333333333365</c:v>
                </c:pt>
                <c:pt idx="8">
                  <c:v>-0.90333333333333365</c:v>
                </c:pt>
                <c:pt idx="9">
                  <c:v>-0.90333333333333365</c:v>
                </c:pt>
                <c:pt idx="10">
                  <c:v>-0.90333333333333365</c:v>
                </c:pt>
                <c:pt idx="11">
                  <c:v>-0.90333333333333365</c:v>
                </c:pt>
                <c:pt idx="12">
                  <c:v>-0.90333333333333365</c:v>
                </c:pt>
                <c:pt idx="13">
                  <c:v>-0.90333333333333365</c:v>
                </c:pt>
                <c:pt idx="14">
                  <c:v>-0.90333333333333365</c:v>
                </c:pt>
                <c:pt idx="15">
                  <c:v>-0.90333333333333365</c:v>
                </c:pt>
                <c:pt idx="16">
                  <c:v>-0.90333333333333365</c:v>
                </c:pt>
                <c:pt idx="17">
                  <c:v>-0.90333333333333365</c:v>
                </c:pt>
                <c:pt idx="18">
                  <c:v>-0.90333333333333365</c:v>
                </c:pt>
                <c:pt idx="19">
                  <c:v>-0.90333333333333365</c:v>
                </c:pt>
                <c:pt idx="20">
                  <c:v>-0.90333333333333365</c:v>
                </c:pt>
                <c:pt idx="21">
                  <c:v>-0.90333333333333365</c:v>
                </c:pt>
                <c:pt idx="22">
                  <c:v>-0.90333333333333365</c:v>
                </c:pt>
                <c:pt idx="23">
                  <c:v>-0.90333333333333365</c:v>
                </c:pt>
              </c:numCache>
            </c:numRef>
          </c:val>
          <c:smooth val="0"/>
          <c:extLst>
            <c:ext xmlns:c16="http://schemas.microsoft.com/office/drawing/2014/chart" uri="{C3380CC4-5D6E-409C-BE32-E72D297353CC}">
              <c16:uniqueId val="{00000000-A2D4-4441-AA7E-C091842799E4}"/>
            </c:ext>
          </c:extLst>
        </c:ser>
        <c:ser>
          <c:idx val="1"/>
          <c:order val="1"/>
          <c:tx>
            <c:strRef>
              <c:f>'LD Dis 7 day'!$E$7</c:f>
              <c:strCache>
                <c:ptCount val="1"/>
                <c:pt idx="0">
                  <c:v>&lt; 7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'LD Dis 7 day'!$B$8:$B$25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'LD Dis 7 day'!$E$8:$E$31</c:f>
              <c:numCache>
                <c:formatCode>0%</c:formatCode>
                <c:ptCount val="24"/>
                <c:pt idx="0">
                  <c:v>1</c:v>
                </c:pt>
                <c:pt idx="1">
                  <c:v>1</c:v>
                </c:pt>
                <c:pt idx="2">
                  <c:v>0</c:v>
                </c:pt>
                <c:pt idx="3">
                  <c:v>1</c:v>
                </c:pt>
                <c:pt idx="4">
                  <c:v>1</c:v>
                </c:pt>
                <c:pt idx="5">
                  <c:v>1</c:v>
                </c:pt>
                <c:pt idx="6">
                  <c:v>0</c:v>
                </c:pt>
                <c:pt idx="7">
                  <c:v>1</c:v>
                </c:pt>
                <c:pt idx="8">
                  <c:v>1</c:v>
                </c:pt>
                <c:pt idx="9">
                  <c:v>0</c:v>
                </c:pt>
                <c:pt idx="10">
                  <c:v>1</c:v>
                </c:pt>
                <c:pt idx="11">
                  <c:v>1</c:v>
                </c:pt>
                <c:pt idx="12">
                  <c:v>0</c:v>
                </c:pt>
                <c:pt idx="13">
                  <c:v>1</c:v>
                </c:pt>
                <c:pt idx="14">
                  <c:v>0</c:v>
                </c:pt>
                <c:pt idx="15">
                  <c:v>1</c:v>
                </c:pt>
                <c:pt idx="16">
                  <c:v>1</c:v>
                </c:pt>
                <c:pt idx="17">
                  <c:v>1</c:v>
                </c:pt>
              </c:numCache>
            </c:numRef>
          </c:val>
          <c:smooth val="0"/>
          <c:extLst>
            <c:ext xmlns:c16="http://schemas.microsoft.com/office/drawing/2014/chart" uri="{C3380CC4-5D6E-409C-BE32-E72D297353CC}">
              <c16:uniqueId val="{00000001-A2D4-4441-AA7E-C091842799E4}"/>
            </c:ext>
          </c:extLst>
        </c:ser>
        <c:ser>
          <c:idx val="3"/>
          <c:order val="2"/>
          <c:tx>
            <c:strRef>
              <c:f>'LD Dis 7 day'!$G$7</c:f>
              <c:strCache>
                <c:ptCount val="1"/>
                <c:pt idx="0">
                  <c:v>Target</c:v>
                </c:pt>
              </c:strCache>
            </c:strRef>
          </c:tx>
          <c:spPr>
            <a:ln w="19050" cap="rnd">
              <a:solidFill>
                <a:srgbClr val="FF0000"/>
              </a:solidFill>
              <a:prstDash val="dash"/>
              <a:round/>
            </a:ln>
            <a:effectLst/>
          </c:spPr>
          <c:marker>
            <c:symbol val="none"/>
          </c:marker>
          <c:cat>
            <c:numRef>
              <c:f>'LD Dis 7 day'!$B$8:$B$25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'LD Dis 7 day'!$G$8:$G$31</c:f>
              <c:numCache>
                <c:formatCode>0%</c:formatCode>
                <c:ptCount val="24"/>
                <c:pt idx="0">
                  <c:v>0.99</c:v>
                </c:pt>
                <c:pt idx="1">
                  <c:v>0.99</c:v>
                </c:pt>
                <c:pt idx="2">
                  <c:v>0.99</c:v>
                </c:pt>
                <c:pt idx="3">
                  <c:v>0.99</c:v>
                </c:pt>
                <c:pt idx="4">
                  <c:v>0.99</c:v>
                </c:pt>
                <c:pt idx="5">
                  <c:v>0.99</c:v>
                </c:pt>
                <c:pt idx="6">
                  <c:v>0.99</c:v>
                </c:pt>
                <c:pt idx="7">
                  <c:v>0.99</c:v>
                </c:pt>
                <c:pt idx="8">
                  <c:v>0.99</c:v>
                </c:pt>
                <c:pt idx="9">
                  <c:v>0.99</c:v>
                </c:pt>
                <c:pt idx="10">
                  <c:v>0.99</c:v>
                </c:pt>
                <c:pt idx="11">
                  <c:v>0.99</c:v>
                </c:pt>
                <c:pt idx="12">
                  <c:v>0.99</c:v>
                </c:pt>
                <c:pt idx="13">
                  <c:v>0.99</c:v>
                </c:pt>
                <c:pt idx="14">
                  <c:v>0.99</c:v>
                </c:pt>
                <c:pt idx="15">
                  <c:v>0.99</c:v>
                </c:pt>
                <c:pt idx="16">
                  <c:v>0.99</c:v>
                </c:pt>
                <c:pt idx="17">
                  <c:v>0.99</c:v>
                </c:pt>
                <c:pt idx="18">
                  <c:v>0.99</c:v>
                </c:pt>
                <c:pt idx="19">
                  <c:v>0.99</c:v>
                </c:pt>
                <c:pt idx="20">
                  <c:v>0.99</c:v>
                </c:pt>
                <c:pt idx="21">
                  <c:v>0.99</c:v>
                </c:pt>
                <c:pt idx="22">
                  <c:v>0.99</c:v>
                </c:pt>
                <c:pt idx="23">
                  <c:v>0.99</c:v>
                </c:pt>
              </c:numCache>
            </c:numRef>
          </c:val>
          <c:smooth val="0"/>
          <c:extLst>
            <c:ext xmlns:c16="http://schemas.microsoft.com/office/drawing/2014/chart" uri="{C3380CC4-5D6E-409C-BE32-E72D297353CC}">
              <c16:uniqueId val="{00000002-A2D4-4441-AA7E-C091842799E4}"/>
            </c:ext>
          </c:extLst>
        </c:ser>
        <c:ser>
          <c:idx val="4"/>
          <c:order val="3"/>
          <c:tx>
            <c:strRef>
              <c:f>'LD Dis 7 day'!$D$7</c:f>
              <c:strCache>
                <c:ptCount val="1"/>
                <c:pt idx="0">
                  <c:v>Mean</c:v>
                </c:pt>
              </c:strCache>
            </c:strRef>
          </c:tx>
          <c:spPr>
            <a:ln w="15875" cap="rnd">
              <a:solidFill>
                <a:schemeClr val="tx1"/>
              </a:solidFill>
              <a:round/>
            </a:ln>
            <a:effectLst/>
          </c:spPr>
          <c:marker>
            <c:symbol val="none"/>
          </c:marker>
          <c:cat>
            <c:numRef>
              <c:f>'LD Dis 7 day'!$B$8:$B$25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'LD Dis 7 day'!$D$8:$D$31</c:f>
              <c:numCache>
                <c:formatCode>0%</c:formatCode>
                <c:ptCount val="24"/>
                <c:pt idx="0">
                  <c:v>0.72222222222222221</c:v>
                </c:pt>
                <c:pt idx="1">
                  <c:v>0.72222222222222221</c:v>
                </c:pt>
                <c:pt idx="2">
                  <c:v>0.72222222222222221</c:v>
                </c:pt>
                <c:pt idx="3">
                  <c:v>0.72222222222222221</c:v>
                </c:pt>
                <c:pt idx="4">
                  <c:v>0.72222222222222221</c:v>
                </c:pt>
                <c:pt idx="5">
                  <c:v>0.72222222222222221</c:v>
                </c:pt>
                <c:pt idx="6">
                  <c:v>0.72222222222222221</c:v>
                </c:pt>
                <c:pt idx="7">
                  <c:v>0.72222222222222221</c:v>
                </c:pt>
                <c:pt idx="8">
                  <c:v>0.72222222222222221</c:v>
                </c:pt>
                <c:pt idx="9">
                  <c:v>0.72222222222222221</c:v>
                </c:pt>
                <c:pt idx="10">
                  <c:v>0.72222222222222221</c:v>
                </c:pt>
                <c:pt idx="11">
                  <c:v>0.72222222222222221</c:v>
                </c:pt>
                <c:pt idx="12">
                  <c:v>0.72222222222222221</c:v>
                </c:pt>
                <c:pt idx="13">
                  <c:v>0.72222222222222221</c:v>
                </c:pt>
                <c:pt idx="14">
                  <c:v>0.72222222222222221</c:v>
                </c:pt>
                <c:pt idx="15">
                  <c:v>0.72222222222222221</c:v>
                </c:pt>
                <c:pt idx="16">
                  <c:v>0.72222222222222221</c:v>
                </c:pt>
                <c:pt idx="17">
                  <c:v>0.72222222222222221</c:v>
                </c:pt>
                <c:pt idx="18">
                  <c:v>0.72222222222222221</c:v>
                </c:pt>
                <c:pt idx="19">
                  <c:v>0.72222222222222221</c:v>
                </c:pt>
                <c:pt idx="20">
                  <c:v>0.72222222222222221</c:v>
                </c:pt>
                <c:pt idx="21">
                  <c:v>0.72222222222222221</c:v>
                </c:pt>
                <c:pt idx="22">
                  <c:v>0.72222222222222221</c:v>
                </c:pt>
                <c:pt idx="23">
                  <c:v>0.72222222222222221</c:v>
                </c:pt>
              </c:numCache>
            </c:numRef>
          </c:val>
          <c:smooth val="0"/>
          <c:extLst>
            <c:ext xmlns:c16="http://schemas.microsoft.com/office/drawing/2014/chart" uri="{C3380CC4-5D6E-409C-BE32-E72D297353CC}">
              <c16:uniqueId val="{00000003-A2D4-4441-AA7E-C091842799E4}"/>
            </c:ext>
          </c:extLst>
        </c:ser>
        <c:ser>
          <c:idx val="5"/>
          <c:order val="4"/>
          <c:tx>
            <c:strRef>
              <c:f>'LD Dis 7 day'!$C$7</c:f>
              <c:strCache>
                <c:ptCount val="1"/>
                <c:pt idx="0">
                  <c:v>UPL</c:v>
                </c:pt>
              </c:strCache>
            </c:strRef>
          </c:tx>
          <c:spPr>
            <a:ln w="15875" cap="rnd">
              <a:solidFill>
                <a:schemeClr val="tx1"/>
              </a:solidFill>
              <a:prstDash val="lgDash"/>
              <a:round/>
            </a:ln>
            <a:effectLst/>
          </c:spPr>
          <c:marker>
            <c:symbol val="none"/>
          </c:marker>
          <c:cat>
            <c:numRef>
              <c:f>'LD Dis 7 day'!$B$8:$B$25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'LD Dis 7 day'!$C$8:$C$31</c:f>
              <c:numCache>
                <c:formatCode>0%</c:formatCode>
                <c:ptCount val="24"/>
                <c:pt idx="0">
                  <c:v>2.347777777777778</c:v>
                </c:pt>
                <c:pt idx="1">
                  <c:v>2.347777777777778</c:v>
                </c:pt>
                <c:pt idx="2">
                  <c:v>2.347777777777778</c:v>
                </c:pt>
                <c:pt idx="3">
                  <c:v>2.347777777777778</c:v>
                </c:pt>
                <c:pt idx="4">
                  <c:v>2.347777777777778</c:v>
                </c:pt>
                <c:pt idx="5">
                  <c:v>2.347777777777778</c:v>
                </c:pt>
                <c:pt idx="6">
                  <c:v>2.347777777777778</c:v>
                </c:pt>
                <c:pt idx="7">
                  <c:v>2.347777777777778</c:v>
                </c:pt>
                <c:pt idx="8">
                  <c:v>2.347777777777778</c:v>
                </c:pt>
                <c:pt idx="9">
                  <c:v>2.347777777777778</c:v>
                </c:pt>
                <c:pt idx="10">
                  <c:v>2.347777777777778</c:v>
                </c:pt>
                <c:pt idx="11">
                  <c:v>2.347777777777778</c:v>
                </c:pt>
                <c:pt idx="12">
                  <c:v>2.347777777777778</c:v>
                </c:pt>
                <c:pt idx="13">
                  <c:v>2.347777777777778</c:v>
                </c:pt>
                <c:pt idx="14">
                  <c:v>2.347777777777778</c:v>
                </c:pt>
                <c:pt idx="15">
                  <c:v>2.347777777777778</c:v>
                </c:pt>
                <c:pt idx="16">
                  <c:v>2.347777777777778</c:v>
                </c:pt>
                <c:pt idx="17">
                  <c:v>2.347777777777778</c:v>
                </c:pt>
                <c:pt idx="18">
                  <c:v>2.347777777777778</c:v>
                </c:pt>
                <c:pt idx="19">
                  <c:v>2.347777777777778</c:v>
                </c:pt>
                <c:pt idx="20">
                  <c:v>2.347777777777778</c:v>
                </c:pt>
                <c:pt idx="21">
                  <c:v>2.347777777777778</c:v>
                </c:pt>
                <c:pt idx="22">
                  <c:v>2.347777777777778</c:v>
                </c:pt>
                <c:pt idx="23">
                  <c:v>2.347777777777778</c:v>
                </c:pt>
              </c:numCache>
            </c:numRef>
          </c:val>
          <c:smooth val="0"/>
          <c:extLst>
            <c:ext xmlns:c16="http://schemas.microsoft.com/office/drawing/2014/chart" uri="{C3380CC4-5D6E-409C-BE32-E72D297353CC}">
              <c16:uniqueId val="{00000004-A2D4-4441-AA7E-C091842799E4}"/>
            </c:ext>
          </c:extLst>
        </c:ser>
        <c:ser>
          <c:idx val="2"/>
          <c:order val="5"/>
          <c:tx>
            <c:strRef>
              <c:f>'LD Dis 7 day'!$I$7</c:f>
              <c:strCache>
                <c:ptCount val="1"/>
                <c:pt idx="0">
                  <c:v>SCL</c:v>
                </c:pt>
              </c:strCache>
            </c:strRef>
          </c:tx>
          <c:spPr>
            <a:ln>
              <a:noFill/>
            </a:ln>
          </c:spPr>
          <c:marker>
            <c:symbol val="circle"/>
            <c:size val="7"/>
            <c:spPr>
              <a:solidFill>
                <a:srgbClr val="ED7D31"/>
              </a:solidFill>
              <a:ln>
                <a:solidFill>
                  <a:srgbClr val="ED7D31"/>
                </a:solidFill>
              </a:ln>
            </c:spPr>
          </c:marker>
          <c:cat>
            <c:numRef>
              <c:f>'LD Dis 7 day'!$B$8:$B$25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'LD Dis 7 day'!$I$8:$I$31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A2D4-4441-AA7E-C091842799E4}"/>
            </c:ext>
          </c:extLst>
        </c:ser>
        <c:ser>
          <c:idx val="6"/>
          <c:order val="6"/>
          <c:tx>
            <c:strRef>
              <c:f>'LD Dis 7 day'!$J$7</c:f>
              <c:strCache>
                <c:ptCount val="1"/>
                <c:pt idx="0">
                  <c:v>SCH</c:v>
                </c:pt>
              </c:strCache>
            </c:strRef>
          </c:tx>
          <c:spPr>
            <a:ln>
              <a:noFill/>
            </a:ln>
          </c:spPr>
          <c:marker>
            <c:symbol val="circle"/>
            <c:size val="7"/>
            <c:spPr>
              <a:solidFill>
                <a:srgbClr val="5B9BD5"/>
              </a:solidFill>
              <a:ln>
                <a:solidFill>
                  <a:srgbClr val="5B9BD5"/>
                </a:solidFill>
              </a:ln>
            </c:spPr>
          </c:marker>
          <c:cat>
            <c:numRef>
              <c:f>'LD Dis 7 day'!$B$8:$B$25</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'LD Dis 7 day'!$J$8:$J$31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A2D4-4441-AA7E-C091842799E4}"/>
            </c:ext>
          </c:extLst>
        </c:ser>
        <c:dLbls>
          <c:showLegendKey val="0"/>
          <c:showVal val="0"/>
          <c:showCatName val="0"/>
          <c:showSerName val="0"/>
          <c:showPercent val="0"/>
          <c:showBubbleSize val="0"/>
        </c:dLbls>
        <c:smooth val="0"/>
        <c:axId val="190232832"/>
        <c:axId val="190239104"/>
      </c:lineChart>
      <c:dateAx>
        <c:axId val="19023283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239104"/>
        <c:crosses val="autoZero"/>
        <c:auto val="1"/>
        <c:lblOffset val="100"/>
        <c:baseTimeUnit val="months"/>
        <c:majorUnit val="2"/>
        <c:majorTimeUnit val="months"/>
      </c:dateAx>
      <c:valAx>
        <c:axId val="19023910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23283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LD Patients discharged &gt; 28 days</a:t>
            </a:r>
            <a:endParaRPr lang="en-GB" sz="1100">
              <a:effectLst/>
            </a:endParaRPr>
          </a:p>
        </c:rich>
      </c:tx>
      <c:overlay val="0"/>
      <c:spPr>
        <a:noFill/>
        <a:ln>
          <a:noFill/>
        </a:ln>
        <a:effectLst/>
      </c:spPr>
    </c:title>
    <c:autoTitleDeleted val="0"/>
    <c:plotArea>
      <c:layout/>
      <c:lineChart>
        <c:grouping val="standard"/>
        <c:varyColors val="0"/>
        <c:ser>
          <c:idx val="0"/>
          <c:order val="0"/>
          <c:tx>
            <c:strRef>
              <c:f>'LD Dis 28 day'!$F$6</c:f>
              <c:strCache>
                <c:ptCount val="1"/>
                <c:pt idx="0">
                  <c:v>LPL</c:v>
                </c:pt>
              </c:strCache>
            </c:strRef>
          </c:tx>
          <c:spPr>
            <a:ln w="15875" cap="rnd">
              <a:solidFill>
                <a:schemeClr val="tx1"/>
              </a:solidFill>
              <a:prstDash val="lgDash"/>
              <a:round/>
            </a:ln>
            <a:effectLst/>
          </c:spPr>
          <c:marker>
            <c:symbol val="none"/>
          </c:marker>
          <c:cat>
            <c:numRef>
              <c:f>'LD Dis 28 day'!$B$7:$B$24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'LD Dis 28 day'!$F$7:$F$30</c:f>
              <c:numCache>
                <c:formatCode>0</c:formatCode>
                <c:ptCount val="24"/>
                <c:pt idx="0">
                  <c:v>-1.587777777777778</c:v>
                </c:pt>
                <c:pt idx="1">
                  <c:v>-1.587777777777778</c:v>
                </c:pt>
                <c:pt idx="2">
                  <c:v>-1.587777777777778</c:v>
                </c:pt>
                <c:pt idx="3">
                  <c:v>-1.587777777777778</c:v>
                </c:pt>
                <c:pt idx="4">
                  <c:v>-1.587777777777778</c:v>
                </c:pt>
                <c:pt idx="5">
                  <c:v>-1.587777777777778</c:v>
                </c:pt>
                <c:pt idx="6">
                  <c:v>-1.587777777777778</c:v>
                </c:pt>
                <c:pt idx="7">
                  <c:v>-1.587777777777778</c:v>
                </c:pt>
                <c:pt idx="8">
                  <c:v>-1.587777777777778</c:v>
                </c:pt>
                <c:pt idx="9">
                  <c:v>-1.587777777777778</c:v>
                </c:pt>
                <c:pt idx="10">
                  <c:v>-1.587777777777778</c:v>
                </c:pt>
                <c:pt idx="11">
                  <c:v>-1.587777777777778</c:v>
                </c:pt>
                <c:pt idx="12">
                  <c:v>-1.587777777777778</c:v>
                </c:pt>
                <c:pt idx="13">
                  <c:v>-1.587777777777778</c:v>
                </c:pt>
                <c:pt idx="14">
                  <c:v>-1.587777777777778</c:v>
                </c:pt>
                <c:pt idx="15">
                  <c:v>-1.587777777777778</c:v>
                </c:pt>
                <c:pt idx="16">
                  <c:v>-1.587777777777778</c:v>
                </c:pt>
                <c:pt idx="17">
                  <c:v>-1.587777777777778</c:v>
                </c:pt>
                <c:pt idx="18">
                  <c:v>-1.587777777777778</c:v>
                </c:pt>
                <c:pt idx="19">
                  <c:v>-1.587777777777778</c:v>
                </c:pt>
                <c:pt idx="20">
                  <c:v>-1.587777777777778</c:v>
                </c:pt>
                <c:pt idx="21">
                  <c:v>-1.587777777777778</c:v>
                </c:pt>
                <c:pt idx="22">
                  <c:v>-1.587777777777778</c:v>
                </c:pt>
                <c:pt idx="23">
                  <c:v>-1.587777777777778</c:v>
                </c:pt>
              </c:numCache>
            </c:numRef>
          </c:val>
          <c:smooth val="0"/>
          <c:extLst>
            <c:ext xmlns:c16="http://schemas.microsoft.com/office/drawing/2014/chart" uri="{C3380CC4-5D6E-409C-BE32-E72D297353CC}">
              <c16:uniqueId val="{00000000-B126-400E-8992-EE15FAF887D1}"/>
            </c:ext>
          </c:extLst>
        </c:ser>
        <c:ser>
          <c:idx val="1"/>
          <c:order val="1"/>
          <c:tx>
            <c:strRef>
              <c:f>'LD Dis 28 day'!$E$6</c:f>
              <c:strCache>
                <c:ptCount val="1"/>
                <c:pt idx="0">
                  <c:v>&gt; 28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'LD Dis 28 day'!$B$7:$B$24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'LD Dis 28 day'!$E$7:$E$30</c:f>
              <c:numCache>
                <c:formatCode>0</c:formatCode>
                <c:ptCount val="24"/>
                <c:pt idx="0">
                  <c:v>0</c:v>
                </c:pt>
                <c:pt idx="1">
                  <c:v>0</c:v>
                </c:pt>
                <c:pt idx="2">
                  <c:v>2</c:v>
                </c:pt>
                <c:pt idx="3">
                  <c:v>0</c:v>
                </c:pt>
                <c:pt idx="4">
                  <c:v>0</c:v>
                </c:pt>
                <c:pt idx="5">
                  <c:v>0</c:v>
                </c:pt>
                <c:pt idx="6">
                  <c:v>1</c:v>
                </c:pt>
                <c:pt idx="7">
                  <c:v>0</c:v>
                </c:pt>
                <c:pt idx="8">
                  <c:v>0</c:v>
                </c:pt>
                <c:pt idx="9">
                  <c:v>1</c:v>
                </c:pt>
                <c:pt idx="10">
                  <c:v>0</c:v>
                </c:pt>
                <c:pt idx="11">
                  <c:v>0</c:v>
                </c:pt>
                <c:pt idx="12">
                  <c:v>1</c:v>
                </c:pt>
                <c:pt idx="13">
                  <c:v>0</c:v>
                </c:pt>
                <c:pt idx="14">
                  <c:v>1</c:v>
                </c:pt>
                <c:pt idx="15">
                  <c:v>0</c:v>
                </c:pt>
                <c:pt idx="16">
                  <c:v>0</c:v>
                </c:pt>
                <c:pt idx="17">
                  <c:v>0</c:v>
                </c:pt>
              </c:numCache>
            </c:numRef>
          </c:val>
          <c:smooth val="0"/>
          <c:extLst>
            <c:ext xmlns:c16="http://schemas.microsoft.com/office/drawing/2014/chart" uri="{C3380CC4-5D6E-409C-BE32-E72D297353CC}">
              <c16:uniqueId val="{00000001-B126-400E-8992-EE15FAF887D1}"/>
            </c:ext>
          </c:extLst>
        </c:ser>
        <c:ser>
          <c:idx val="3"/>
          <c:order val="2"/>
          <c:tx>
            <c:strRef>
              <c:f>'LD Dis 28 day'!$G$6</c:f>
              <c:strCache>
                <c:ptCount val="1"/>
                <c:pt idx="0">
                  <c:v>Target</c:v>
                </c:pt>
              </c:strCache>
            </c:strRef>
          </c:tx>
          <c:spPr>
            <a:ln w="19050" cap="rnd">
              <a:solidFill>
                <a:srgbClr val="FF0000"/>
              </a:solidFill>
              <a:prstDash val="dash"/>
              <a:round/>
            </a:ln>
            <a:effectLst/>
          </c:spPr>
          <c:marker>
            <c:symbol val="none"/>
          </c:marker>
          <c:cat>
            <c:numRef>
              <c:f>'LD Dis 28 day'!$B$7:$B$24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'LD Dis 28 day'!$G$7:$G$30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B126-400E-8992-EE15FAF887D1}"/>
            </c:ext>
          </c:extLst>
        </c:ser>
        <c:ser>
          <c:idx val="4"/>
          <c:order val="3"/>
          <c:tx>
            <c:strRef>
              <c:f>'LD Dis 28 day'!$D$6</c:f>
              <c:strCache>
                <c:ptCount val="1"/>
                <c:pt idx="0">
                  <c:v>Mean</c:v>
                </c:pt>
              </c:strCache>
            </c:strRef>
          </c:tx>
          <c:spPr>
            <a:ln w="15875" cap="rnd">
              <a:solidFill>
                <a:schemeClr val="tx1"/>
              </a:solidFill>
              <a:round/>
            </a:ln>
            <a:effectLst/>
          </c:spPr>
          <c:marker>
            <c:symbol val="none"/>
          </c:marker>
          <c:cat>
            <c:numRef>
              <c:f>'LD Dis 28 day'!$B$7:$B$24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'LD Dis 28 day'!$D$7:$D$30</c:f>
              <c:numCache>
                <c:formatCode>0</c:formatCode>
                <c:ptCount val="24"/>
                <c:pt idx="0">
                  <c:v>0.33333333333333331</c:v>
                </c:pt>
                <c:pt idx="1">
                  <c:v>0.33333333333333331</c:v>
                </c:pt>
                <c:pt idx="2">
                  <c:v>0.33333333333333331</c:v>
                </c:pt>
                <c:pt idx="3">
                  <c:v>0.33333333333333331</c:v>
                </c:pt>
                <c:pt idx="4">
                  <c:v>0.33333333333333331</c:v>
                </c:pt>
                <c:pt idx="5">
                  <c:v>0.33333333333333331</c:v>
                </c:pt>
                <c:pt idx="6">
                  <c:v>0.33333333333333331</c:v>
                </c:pt>
                <c:pt idx="7">
                  <c:v>0.33333333333333331</c:v>
                </c:pt>
                <c:pt idx="8">
                  <c:v>0.33333333333333331</c:v>
                </c:pt>
                <c:pt idx="9">
                  <c:v>0.33333333333333331</c:v>
                </c:pt>
                <c:pt idx="10">
                  <c:v>0.33333333333333331</c:v>
                </c:pt>
                <c:pt idx="11">
                  <c:v>0.33333333333333331</c:v>
                </c:pt>
                <c:pt idx="12">
                  <c:v>0.33333333333333331</c:v>
                </c:pt>
                <c:pt idx="13">
                  <c:v>0.33333333333333331</c:v>
                </c:pt>
                <c:pt idx="14">
                  <c:v>0.33333333333333331</c:v>
                </c:pt>
                <c:pt idx="15">
                  <c:v>0.33333333333333331</c:v>
                </c:pt>
                <c:pt idx="16">
                  <c:v>0.33333333333333331</c:v>
                </c:pt>
                <c:pt idx="17">
                  <c:v>0.33333333333333331</c:v>
                </c:pt>
                <c:pt idx="18">
                  <c:v>0.33333333333333331</c:v>
                </c:pt>
                <c:pt idx="19">
                  <c:v>0.33333333333333331</c:v>
                </c:pt>
                <c:pt idx="20">
                  <c:v>0.33333333333333331</c:v>
                </c:pt>
                <c:pt idx="21">
                  <c:v>0.33333333333333331</c:v>
                </c:pt>
                <c:pt idx="22">
                  <c:v>0.33333333333333331</c:v>
                </c:pt>
                <c:pt idx="23">
                  <c:v>0.33333333333333331</c:v>
                </c:pt>
              </c:numCache>
            </c:numRef>
          </c:val>
          <c:smooth val="0"/>
          <c:extLst>
            <c:ext xmlns:c16="http://schemas.microsoft.com/office/drawing/2014/chart" uri="{C3380CC4-5D6E-409C-BE32-E72D297353CC}">
              <c16:uniqueId val="{00000003-B126-400E-8992-EE15FAF887D1}"/>
            </c:ext>
          </c:extLst>
        </c:ser>
        <c:ser>
          <c:idx val="5"/>
          <c:order val="4"/>
          <c:tx>
            <c:strRef>
              <c:f>'LD Dis 28 day'!$C$6</c:f>
              <c:strCache>
                <c:ptCount val="1"/>
                <c:pt idx="0">
                  <c:v>UPL</c:v>
                </c:pt>
              </c:strCache>
            </c:strRef>
          </c:tx>
          <c:spPr>
            <a:ln w="15875" cap="rnd">
              <a:solidFill>
                <a:schemeClr val="tx1"/>
              </a:solidFill>
              <a:prstDash val="lgDash"/>
              <a:round/>
            </a:ln>
            <a:effectLst/>
          </c:spPr>
          <c:marker>
            <c:symbol val="none"/>
          </c:marker>
          <c:cat>
            <c:numRef>
              <c:f>'LD Dis 28 day'!$B$7:$B$24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'LD Dis 28 day'!$C$7:$C$30</c:f>
              <c:numCache>
                <c:formatCode>0</c:formatCode>
                <c:ptCount val="24"/>
                <c:pt idx="0">
                  <c:v>2.2544444444444447</c:v>
                </c:pt>
                <c:pt idx="1">
                  <c:v>2.2544444444444447</c:v>
                </c:pt>
                <c:pt idx="2">
                  <c:v>2.2544444444444447</c:v>
                </c:pt>
                <c:pt idx="3">
                  <c:v>2.2544444444444447</c:v>
                </c:pt>
                <c:pt idx="4">
                  <c:v>2.2544444444444447</c:v>
                </c:pt>
                <c:pt idx="5">
                  <c:v>2.2544444444444447</c:v>
                </c:pt>
                <c:pt idx="6">
                  <c:v>2.2544444444444447</c:v>
                </c:pt>
                <c:pt idx="7">
                  <c:v>2.2544444444444447</c:v>
                </c:pt>
                <c:pt idx="8">
                  <c:v>2.2544444444444447</c:v>
                </c:pt>
                <c:pt idx="9">
                  <c:v>2.2544444444444447</c:v>
                </c:pt>
                <c:pt idx="10">
                  <c:v>2.2544444444444447</c:v>
                </c:pt>
                <c:pt idx="11">
                  <c:v>2.2544444444444447</c:v>
                </c:pt>
                <c:pt idx="12">
                  <c:v>2.2544444444444447</c:v>
                </c:pt>
                <c:pt idx="13">
                  <c:v>2.2544444444444447</c:v>
                </c:pt>
                <c:pt idx="14">
                  <c:v>2.2544444444444447</c:v>
                </c:pt>
                <c:pt idx="15">
                  <c:v>2.2544444444444447</c:v>
                </c:pt>
                <c:pt idx="16">
                  <c:v>2.2544444444444447</c:v>
                </c:pt>
                <c:pt idx="17">
                  <c:v>2.2544444444444447</c:v>
                </c:pt>
                <c:pt idx="18">
                  <c:v>2.2544444444444447</c:v>
                </c:pt>
                <c:pt idx="19">
                  <c:v>2.2544444444444447</c:v>
                </c:pt>
                <c:pt idx="20">
                  <c:v>2.2544444444444447</c:v>
                </c:pt>
                <c:pt idx="21">
                  <c:v>2.2544444444444447</c:v>
                </c:pt>
                <c:pt idx="22">
                  <c:v>2.2544444444444447</c:v>
                </c:pt>
                <c:pt idx="23">
                  <c:v>2.2544444444444447</c:v>
                </c:pt>
              </c:numCache>
            </c:numRef>
          </c:val>
          <c:smooth val="0"/>
          <c:extLst>
            <c:ext xmlns:c16="http://schemas.microsoft.com/office/drawing/2014/chart" uri="{C3380CC4-5D6E-409C-BE32-E72D297353CC}">
              <c16:uniqueId val="{00000004-B126-400E-8992-EE15FAF887D1}"/>
            </c:ext>
          </c:extLst>
        </c:ser>
        <c:ser>
          <c:idx val="2"/>
          <c:order val="5"/>
          <c:tx>
            <c:strRef>
              <c:f>'LD Dis 28 day'!$I$6</c:f>
              <c:strCache>
                <c:ptCount val="1"/>
                <c:pt idx="0">
                  <c:v>SCL</c:v>
                </c:pt>
              </c:strCache>
            </c:strRef>
          </c:tx>
          <c:spPr>
            <a:ln>
              <a:noFill/>
            </a:ln>
          </c:spPr>
          <c:marker>
            <c:symbol val="circle"/>
            <c:size val="7"/>
            <c:spPr>
              <a:solidFill>
                <a:srgbClr val="5B9BD5"/>
              </a:solidFill>
              <a:ln>
                <a:solidFill>
                  <a:srgbClr val="5B9BD5"/>
                </a:solidFill>
              </a:ln>
            </c:spPr>
          </c:marker>
          <c:cat>
            <c:numRef>
              <c:f>'LD Dis 28 day'!$B$7:$B$24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'LD Dis 28 day'!$I$7:$I$30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B126-400E-8992-EE15FAF887D1}"/>
            </c:ext>
          </c:extLst>
        </c:ser>
        <c:ser>
          <c:idx val="6"/>
          <c:order val="6"/>
          <c:tx>
            <c:strRef>
              <c:f>'LD Dis 28 day'!$J$6</c:f>
              <c:strCache>
                <c:ptCount val="1"/>
                <c:pt idx="0">
                  <c:v>SCH</c:v>
                </c:pt>
              </c:strCache>
            </c:strRef>
          </c:tx>
          <c:spPr>
            <a:ln>
              <a:noFill/>
            </a:ln>
          </c:spPr>
          <c:marker>
            <c:symbol val="circle"/>
            <c:size val="7"/>
            <c:spPr>
              <a:solidFill>
                <a:srgbClr val="ED7D31"/>
              </a:solidFill>
              <a:ln>
                <a:solidFill>
                  <a:srgbClr val="ED7D31"/>
                </a:solidFill>
              </a:ln>
            </c:spPr>
          </c:marker>
          <c:cat>
            <c:numRef>
              <c:f>'LD Dis 28 day'!$B$7:$B$24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'LD Dis 28 day'!$J$7:$J$30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B126-400E-8992-EE15FAF887D1}"/>
            </c:ext>
          </c:extLst>
        </c:ser>
        <c:dLbls>
          <c:showLegendKey val="0"/>
          <c:showVal val="0"/>
          <c:showCatName val="0"/>
          <c:showSerName val="0"/>
          <c:showPercent val="0"/>
          <c:showBubbleSize val="0"/>
        </c:dLbls>
        <c:smooth val="0"/>
        <c:axId val="190560128"/>
        <c:axId val="190574592"/>
      </c:lineChart>
      <c:dateAx>
        <c:axId val="19056012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574592"/>
        <c:crosses val="autoZero"/>
        <c:auto val="1"/>
        <c:lblOffset val="100"/>
        <c:baseTimeUnit val="months"/>
        <c:majorUnit val="2"/>
        <c:majorTimeUnit val="months"/>
        <c:minorUnit val="1"/>
        <c:minorTimeUnit val="months"/>
      </c:dateAx>
      <c:valAx>
        <c:axId val="19057459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560128"/>
        <c:crosses val="autoZero"/>
        <c:crossBetween val="midCat"/>
        <c:majorUnit val="1"/>
        <c:minorUnit val="1"/>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CAMHS waiting &gt; 9 weeks</a:t>
            </a:r>
            <a:endParaRPr lang="en-GB" sz="1100">
              <a:effectLst/>
            </a:endParaRPr>
          </a:p>
        </c:rich>
      </c:tx>
      <c:overlay val="0"/>
      <c:spPr>
        <a:noFill/>
        <a:ln>
          <a:noFill/>
        </a:ln>
        <a:effectLst/>
      </c:spPr>
    </c:title>
    <c:autoTitleDeleted val="0"/>
    <c:plotArea>
      <c:layout>
        <c:manualLayout>
          <c:layoutTarget val="inner"/>
          <c:xMode val="edge"/>
          <c:yMode val="edge"/>
          <c:x val="0.12287270341207349"/>
          <c:y val="0.15476851851851853"/>
          <c:w val="0.81039107611548555"/>
          <c:h val="0.62633712452610091"/>
        </c:manualLayout>
      </c:layout>
      <c:lineChart>
        <c:grouping val="standard"/>
        <c:varyColors val="0"/>
        <c:ser>
          <c:idx val="1"/>
          <c:order val="0"/>
          <c:tx>
            <c:strRef>
              <c:f>'CAMHS 9 wk %'!$E$6</c:f>
              <c:strCache>
                <c:ptCount val="1"/>
                <c:pt idx="0">
                  <c:v>&gt;9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'CAMHS 9 wk %'!$B$7:$B$12</c:f>
              <c:numCache>
                <c:formatCode>mmm\-yy</c:formatCode>
                <c:ptCount val="6"/>
                <c:pt idx="0">
                  <c:v>45748</c:v>
                </c:pt>
                <c:pt idx="1">
                  <c:v>45778</c:v>
                </c:pt>
                <c:pt idx="2">
                  <c:v>45809</c:v>
                </c:pt>
                <c:pt idx="3">
                  <c:v>45839</c:v>
                </c:pt>
                <c:pt idx="4">
                  <c:v>45870</c:v>
                </c:pt>
                <c:pt idx="5">
                  <c:v>45901</c:v>
                </c:pt>
              </c:numCache>
            </c:numRef>
          </c:cat>
          <c:val>
            <c:numRef>
              <c:f>'CAMHS 9 wk %'!$E$7:$E$18</c:f>
              <c:numCache>
                <c:formatCode>0.0%</c:formatCode>
                <c:ptCount val="12"/>
                <c:pt idx="0">
                  <c:v>0.27100000000000002</c:v>
                </c:pt>
                <c:pt idx="1">
                  <c:v>0.28799999999999998</c:v>
                </c:pt>
                <c:pt idx="2">
                  <c:v>0.28199999999999997</c:v>
                </c:pt>
                <c:pt idx="3">
                  <c:v>0.17599999999999999</c:v>
                </c:pt>
                <c:pt idx="4">
                  <c:v>0.14099999999999999</c:v>
                </c:pt>
                <c:pt idx="5">
                  <c:v>6.2E-2</c:v>
                </c:pt>
              </c:numCache>
            </c:numRef>
          </c:val>
          <c:smooth val="0"/>
          <c:extLst>
            <c:ext xmlns:c16="http://schemas.microsoft.com/office/drawing/2014/chart" uri="{C3380CC4-5D6E-409C-BE32-E72D297353CC}">
              <c16:uniqueId val="{00000000-D2AD-4C40-86EB-0E1078242D77}"/>
            </c:ext>
          </c:extLst>
        </c:ser>
        <c:ser>
          <c:idx val="3"/>
          <c:order val="1"/>
          <c:tx>
            <c:strRef>
              <c:f>'CAMHS 9 wk %'!$G$6</c:f>
              <c:strCache>
                <c:ptCount val="1"/>
                <c:pt idx="0">
                  <c:v>Target</c:v>
                </c:pt>
              </c:strCache>
            </c:strRef>
          </c:tx>
          <c:spPr>
            <a:ln w="19050" cap="rnd">
              <a:solidFill>
                <a:srgbClr val="FF0000"/>
              </a:solidFill>
              <a:prstDash val="dash"/>
              <a:round/>
            </a:ln>
            <a:effectLst/>
          </c:spPr>
          <c:marker>
            <c:symbol val="none"/>
          </c:marker>
          <c:cat>
            <c:numRef>
              <c:f>'CAMHS 9 wk %'!$B$7:$B$12</c:f>
              <c:numCache>
                <c:formatCode>mmm\-yy</c:formatCode>
                <c:ptCount val="6"/>
                <c:pt idx="0">
                  <c:v>45748</c:v>
                </c:pt>
                <c:pt idx="1">
                  <c:v>45778</c:v>
                </c:pt>
                <c:pt idx="2">
                  <c:v>45809</c:v>
                </c:pt>
                <c:pt idx="3">
                  <c:v>45839</c:v>
                </c:pt>
                <c:pt idx="4">
                  <c:v>45870</c:v>
                </c:pt>
                <c:pt idx="5">
                  <c:v>45901</c:v>
                </c:pt>
              </c:numCache>
            </c:numRef>
          </c:cat>
          <c:val>
            <c:numRef>
              <c:f>'CAMHS 9 wk %'!$G$7:$G$18</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D2AD-4C40-86EB-0E1078242D77}"/>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CAMHS patients waiting &gt; 9 weeks</a:t>
            </a:r>
            <a:endParaRPr lang="en-GB" sz="1100">
              <a:effectLst/>
            </a:endParaRPr>
          </a:p>
        </c:rich>
      </c:tx>
      <c:layout>
        <c:manualLayout>
          <c:xMode val="edge"/>
          <c:yMode val="edge"/>
          <c:x val="0.28823615742866199"/>
          <c:y val="3.6894687455515753E-2"/>
        </c:manualLayout>
      </c:layout>
      <c:overlay val="0"/>
      <c:spPr>
        <a:noFill/>
        <a:ln>
          <a:noFill/>
        </a:ln>
        <a:effectLst/>
      </c:spPr>
    </c:title>
    <c:autoTitleDeleted val="0"/>
    <c:plotArea>
      <c:layout>
        <c:manualLayout>
          <c:layoutTarget val="inner"/>
          <c:xMode val="edge"/>
          <c:yMode val="edge"/>
          <c:x val="8.7905055138876836E-2"/>
          <c:y val="0.15932694793781937"/>
          <c:w val="0.85440729343672484"/>
          <c:h val="0.52828725855041647"/>
        </c:manualLayout>
      </c:layout>
      <c:lineChart>
        <c:grouping val="standard"/>
        <c:varyColors val="0"/>
        <c:ser>
          <c:idx val="1"/>
          <c:order val="0"/>
          <c:tx>
            <c:strRef>
              <c:f>'CAMHS 9 wk'!$E$6</c:f>
              <c:strCache>
                <c:ptCount val="1"/>
                <c:pt idx="0">
                  <c:v>&gt;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'CAMHS 9 wk'!$B$19:$B$24</c:f>
              <c:numCache>
                <c:formatCode>mmm\-yy</c:formatCode>
                <c:ptCount val="6"/>
                <c:pt idx="0">
                  <c:v>45748</c:v>
                </c:pt>
                <c:pt idx="1">
                  <c:v>45778</c:v>
                </c:pt>
                <c:pt idx="2">
                  <c:v>45809</c:v>
                </c:pt>
                <c:pt idx="3">
                  <c:v>45839</c:v>
                </c:pt>
                <c:pt idx="4">
                  <c:v>45870</c:v>
                </c:pt>
                <c:pt idx="5">
                  <c:v>45901</c:v>
                </c:pt>
              </c:numCache>
            </c:numRef>
          </c:cat>
          <c:val>
            <c:numRef>
              <c:f>'CAMHS 9 wk'!$E$19:$E$24</c:f>
              <c:numCache>
                <c:formatCode>0</c:formatCode>
                <c:ptCount val="6"/>
                <c:pt idx="0">
                  <c:v>75</c:v>
                </c:pt>
                <c:pt idx="1">
                  <c:v>211</c:v>
                </c:pt>
                <c:pt idx="2">
                  <c:v>70</c:v>
                </c:pt>
                <c:pt idx="3">
                  <c:v>37</c:v>
                </c:pt>
                <c:pt idx="4">
                  <c:v>23</c:v>
                </c:pt>
                <c:pt idx="5">
                  <c:v>10</c:v>
                </c:pt>
              </c:numCache>
            </c:numRef>
          </c:val>
          <c:smooth val="0"/>
          <c:extLst>
            <c:ext xmlns:c16="http://schemas.microsoft.com/office/drawing/2014/chart" uri="{C3380CC4-5D6E-409C-BE32-E72D297353CC}">
              <c16:uniqueId val="{00000000-E86F-4DD9-85CB-101F3FFE97CA}"/>
            </c:ext>
          </c:extLst>
        </c:ser>
        <c:ser>
          <c:idx val="3"/>
          <c:order val="1"/>
          <c:tx>
            <c:strRef>
              <c:f>'CAMHS 9 wk'!$G$6</c:f>
              <c:strCache>
                <c:ptCount val="1"/>
                <c:pt idx="0">
                  <c:v>Target</c:v>
                </c:pt>
              </c:strCache>
            </c:strRef>
          </c:tx>
          <c:spPr>
            <a:ln w="19050" cap="rnd">
              <a:solidFill>
                <a:srgbClr val="FF0000"/>
              </a:solidFill>
              <a:prstDash val="dash"/>
              <a:round/>
            </a:ln>
            <a:effectLst/>
          </c:spPr>
          <c:marker>
            <c:symbol val="none"/>
          </c:marker>
          <c:cat>
            <c:numRef>
              <c:f>'CAMHS 9 wk'!$B$19:$B$24</c:f>
              <c:numCache>
                <c:formatCode>mmm\-yy</c:formatCode>
                <c:ptCount val="6"/>
                <c:pt idx="0">
                  <c:v>45748</c:v>
                </c:pt>
                <c:pt idx="1">
                  <c:v>45778</c:v>
                </c:pt>
                <c:pt idx="2">
                  <c:v>45809</c:v>
                </c:pt>
                <c:pt idx="3">
                  <c:v>45839</c:v>
                </c:pt>
                <c:pt idx="4">
                  <c:v>45870</c:v>
                </c:pt>
                <c:pt idx="5">
                  <c:v>45901</c:v>
                </c:pt>
              </c:numCache>
            </c:numRef>
          </c:cat>
          <c:val>
            <c:numRef>
              <c:f>'CAMHS 9 wk'!$G$19:$G$30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E86F-4DD9-85CB-101F3FFE97CA}"/>
            </c:ext>
          </c:extLst>
        </c:ser>
        <c:dLbls>
          <c:showLegendKey val="0"/>
          <c:showVal val="0"/>
          <c:showCatName val="0"/>
          <c:showSerName val="0"/>
          <c:showPercent val="0"/>
          <c:showBubbleSize val="0"/>
        </c:dLbls>
        <c:marker val="1"/>
        <c:smooth val="0"/>
        <c:axId val="190444288"/>
        <c:axId val="190446208"/>
      </c:lineChart>
      <c:dateAx>
        <c:axId val="19044428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46208"/>
        <c:crosses val="autoZero"/>
        <c:auto val="1"/>
        <c:lblOffset val="100"/>
        <c:baseTimeUnit val="months"/>
      </c:dateAx>
      <c:valAx>
        <c:axId val="19044620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44288"/>
        <c:crosses val="autoZero"/>
        <c:crossBetween val="midCat"/>
        <c:majorUnit val="10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Unallocated Cases - Family Support</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'Unallocated Cases'!$C$6</c:f>
              <c:strCache>
                <c:ptCount val="1"/>
                <c:pt idx="0">
                  <c:v>Unallocated Cases</c:v>
                </c:pt>
              </c:strCache>
            </c:strRef>
          </c:tx>
          <c:spPr>
            <a:ln>
              <a:solidFill>
                <a:srgbClr val="00B5CC"/>
              </a:solidFill>
            </a:ln>
            <a:effectLst/>
          </c:spPr>
          <c:marker>
            <c:symbol val="diamond"/>
            <c:size val="5"/>
            <c:spPr>
              <a:solidFill>
                <a:srgbClr val="00B5CC"/>
              </a:solidFill>
              <a:ln>
                <a:solidFill>
                  <a:srgbClr val="00B5CC"/>
                </a:solidFill>
              </a:ln>
            </c:spPr>
          </c:marker>
          <c:cat>
            <c:numRef>
              <c:f>'Unallocated Cases'!$B$7:$B$11</c:f>
              <c:numCache>
                <c:formatCode>mmm\-yy</c:formatCode>
                <c:ptCount val="5"/>
                <c:pt idx="0">
                  <c:v>45748</c:v>
                </c:pt>
                <c:pt idx="1">
                  <c:v>45778</c:v>
                </c:pt>
                <c:pt idx="2">
                  <c:v>45809</c:v>
                </c:pt>
                <c:pt idx="3">
                  <c:v>45839</c:v>
                </c:pt>
                <c:pt idx="4">
                  <c:v>45870</c:v>
                </c:pt>
              </c:numCache>
            </c:numRef>
          </c:cat>
          <c:val>
            <c:numRef>
              <c:f>'Unallocated Cases'!$C$7:$C$18</c:f>
              <c:numCache>
                <c:formatCode>General</c:formatCode>
                <c:ptCount val="12"/>
                <c:pt idx="0">
                  <c:v>53</c:v>
                </c:pt>
                <c:pt idx="1">
                  <c:v>63</c:v>
                </c:pt>
                <c:pt idx="2">
                  <c:v>88</c:v>
                </c:pt>
                <c:pt idx="3">
                  <c:v>51</c:v>
                </c:pt>
                <c:pt idx="4">
                  <c:v>68</c:v>
                </c:pt>
              </c:numCache>
            </c:numRef>
          </c:val>
          <c:smooth val="0"/>
          <c:extLst>
            <c:ext xmlns:c16="http://schemas.microsoft.com/office/drawing/2014/chart" uri="{C3380CC4-5D6E-409C-BE32-E72D297353CC}">
              <c16:uniqueId val="{00000000-867D-40DB-BCF9-81B74DF411E3}"/>
            </c:ext>
          </c:extLst>
        </c:ser>
        <c:ser>
          <c:idx val="0"/>
          <c:order val="1"/>
          <c:tx>
            <c:strRef>
              <c:f>'Unallocated Cases'!$D$6</c:f>
              <c:strCache>
                <c:ptCount val="1"/>
                <c:pt idx="0">
                  <c:v>Target</c:v>
                </c:pt>
              </c:strCache>
            </c:strRef>
          </c:tx>
          <c:spPr>
            <a:ln w="19050">
              <a:solidFill>
                <a:srgbClr val="FF0000"/>
              </a:solidFill>
              <a:prstDash val="dash"/>
            </a:ln>
          </c:spPr>
          <c:marker>
            <c:symbol val="none"/>
          </c:marker>
          <c:cat>
            <c:numRef>
              <c:f>'Unallocated Cases'!$B$7:$B$11</c:f>
              <c:numCache>
                <c:formatCode>mmm\-yy</c:formatCode>
                <c:ptCount val="5"/>
                <c:pt idx="0">
                  <c:v>45748</c:v>
                </c:pt>
                <c:pt idx="1">
                  <c:v>45778</c:v>
                </c:pt>
                <c:pt idx="2">
                  <c:v>45809</c:v>
                </c:pt>
                <c:pt idx="3">
                  <c:v>45839</c:v>
                </c:pt>
                <c:pt idx="4">
                  <c:v>45870</c:v>
                </c:pt>
              </c:numCache>
            </c:numRef>
          </c:cat>
          <c:val>
            <c:numRef>
              <c:f>'Unallocated Cases'!$D$7:$D$18</c:f>
              <c:numCache>
                <c:formatCode>General</c:formatCode>
                <c:ptCount val="12"/>
                <c:pt idx="0">
                  <c:v>43</c:v>
                </c:pt>
                <c:pt idx="1">
                  <c:v>43</c:v>
                </c:pt>
                <c:pt idx="2">
                  <c:v>43</c:v>
                </c:pt>
                <c:pt idx="3">
                  <c:v>43</c:v>
                </c:pt>
                <c:pt idx="4">
                  <c:v>43</c:v>
                </c:pt>
              </c:numCache>
            </c:numRef>
          </c:val>
          <c:smooth val="0"/>
          <c:extLst>
            <c:ext xmlns:c16="http://schemas.microsoft.com/office/drawing/2014/chart" uri="{C3380CC4-5D6E-409C-BE32-E72D297353CC}">
              <c16:uniqueId val="{00000001-867D-40DB-BCF9-81B74DF411E3}"/>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
      </c:valAx>
      <c:spPr>
        <a:noFill/>
        <a:ln>
          <a:noFill/>
        </a:ln>
        <a:effectLst/>
      </c:spPr>
    </c:plotArea>
    <c:legend>
      <c:legendPos val="b"/>
      <c:layout>
        <c:manualLayout>
          <c:xMode val="edge"/>
          <c:yMode val="edge"/>
          <c:x val="0.25567716535433072"/>
          <c:y val="0.89508336637776398"/>
          <c:w val="0.51086789151356082"/>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Domiciliary Care - Unmet Need Hours (Full)</a:t>
            </a:r>
          </a:p>
        </c:rich>
      </c:tx>
      <c:layout>
        <c:manualLayout>
          <c:xMode val="edge"/>
          <c:yMode val="edge"/>
          <c:x val="0.224090113735783"/>
          <c:y val="4.7961630695443645E-2"/>
        </c:manualLayout>
      </c:layout>
      <c:overlay val="0"/>
      <c:spPr>
        <a:noFill/>
        <a:ln>
          <a:noFill/>
        </a:ln>
        <a:effectLst/>
      </c:spPr>
    </c:title>
    <c:autoTitleDeleted val="0"/>
    <c:plotArea>
      <c:layout>
        <c:manualLayout>
          <c:layoutTarget val="inner"/>
          <c:xMode val="edge"/>
          <c:yMode val="edge"/>
          <c:x val="0.10024759405074365"/>
          <c:y val="0.1744526898166506"/>
          <c:w val="0.86919685039370087"/>
          <c:h val="0.59835570913348057"/>
        </c:manualLayout>
      </c:layout>
      <c:lineChart>
        <c:grouping val="standard"/>
        <c:varyColors val="0"/>
        <c:ser>
          <c:idx val="1"/>
          <c:order val="0"/>
          <c:tx>
            <c:strRef>
              <c:f>'Dom Care'!$C$6</c:f>
              <c:strCache>
                <c:ptCount val="1"/>
                <c:pt idx="0">
                  <c:v>Unmet Hours (Full)</c:v>
                </c:pt>
              </c:strCache>
            </c:strRef>
          </c:tx>
          <c:spPr>
            <a:ln>
              <a:solidFill>
                <a:srgbClr val="00B5CC"/>
              </a:solidFill>
            </a:ln>
            <a:effectLst/>
          </c:spPr>
          <c:marker>
            <c:symbol val="diamond"/>
            <c:size val="5"/>
            <c:spPr>
              <a:solidFill>
                <a:srgbClr val="00B5CC"/>
              </a:solidFill>
              <a:ln>
                <a:solidFill>
                  <a:srgbClr val="00B5CC"/>
                </a:solidFill>
              </a:ln>
            </c:spPr>
          </c:marker>
          <c:cat>
            <c:numRef>
              <c:f>'Dom Care'!$B$7:$B$12</c:f>
              <c:numCache>
                <c:formatCode>mmm\-yy</c:formatCode>
                <c:ptCount val="6"/>
                <c:pt idx="0">
                  <c:v>45748</c:v>
                </c:pt>
                <c:pt idx="1">
                  <c:v>45778</c:v>
                </c:pt>
                <c:pt idx="2">
                  <c:v>45809</c:v>
                </c:pt>
                <c:pt idx="3">
                  <c:v>45839</c:v>
                </c:pt>
                <c:pt idx="4">
                  <c:v>45870</c:v>
                </c:pt>
                <c:pt idx="5">
                  <c:v>45901</c:v>
                </c:pt>
              </c:numCache>
            </c:numRef>
          </c:cat>
          <c:val>
            <c:numRef>
              <c:f>'Dom Care'!$C$7:$C$18</c:f>
              <c:numCache>
                <c:formatCode>General</c:formatCode>
                <c:ptCount val="12"/>
                <c:pt idx="0">
                  <c:v>4098</c:v>
                </c:pt>
                <c:pt idx="1">
                  <c:v>3912</c:v>
                </c:pt>
                <c:pt idx="2">
                  <c:v>3950</c:v>
                </c:pt>
                <c:pt idx="3">
                  <c:v>4172</c:v>
                </c:pt>
                <c:pt idx="4">
                  <c:v>4219</c:v>
                </c:pt>
                <c:pt idx="5">
                  <c:v>4060</c:v>
                </c:pt>
              </c:numCache>
            </c:numRef>
          </c:val>
          <c:smooth val="0"/>
          <c:extLst>
            <c:ext xmlns:c16="http://schemas.microsoft.com/office/drawing/2014/chart" uri="{C3380CC4-5D6E-409C-BE32-E72D297353CC}">
              <c16:uniqueId val="{00000000-371C-4000-A0F5-4DB1A063AFB1}"/>
            </c:ext>
          </c:extLst>
        </c:ser>
        <c:ser>
          <c:idx val="0"/>
          <c:order val="1"/>
          <c:tx>
            <c:strRef>
              <c:f>'Dom Care'!$D$6</c:f>
              <c:strCache>
                <c:ptCount val="1"/>
                <c:pt idx="0">
                  <c:v>Target</c:v>
                </c:pt>
              </c:strCache>
            </c:strRef>
          </c:tx>
          <c:spPr>
            <a:ln w="19050">
              <a:solidFill>
                <a:srgbClr val="FF0000"/>
              </a:solidFill>
              <a:prstDash val="dash"/>
            </a:ln>
          </c:spPr>
          <c:marker>
            <c:symbol val="none"/>
          </c:marker>
          <c:cat>
            <c:numRef>
              <c:f>'Dom Care'!$B$7:$B$12</c:f>
              <c:numCache>
                <c:formatCode>mmm\-yy</c:formatCode>
                <c:ptCount val="6"/>
                <c:pt idx="0">
                  <c:v>45748</c:v>
                </c:pt>
                <c:pt idx="1">
                  <c:v>45778</c:v>
                </c:pt>
                <c:pt idx="2">
                  <c:v>45809</c:v>
                </c:pt>
                <c:pt idx="3">
                  <c:v>45839</c:v>
                </c:pt>
                <c:pt idx="4">
                  <c:v>45870</c:v>
                </c:pt>
                <c:pt idx="5">
                  <c:v>45901</c:v>
                </c:pt>
              </c:numCache>
            </c:numRef>
          </c:cat>
          <c:val>
            <c:numRef>
              <c:f>'Dom Care'!$D$7:$D$18</c:f>
              <c:numCache>
                <c:formatCode>General</c:formatCode>
                <c:ptCount val="12"/>
                <c:pt idx="0">
                  <c:v>3688</c:v>
                </c:pt>
                <c:pt idx="1">
                  <c:v>3688</c:v>
                </c:pt>
                <c:pt idx="2">
                  <c:v>3688</c:v>
                </c:pt>
                <c:pt idx="3">
                  <c:v>3688</c:v>
                </c:pt>
                <c:pt idx="4">
                  <c:v>3688</c:v>
                </c:pt>
                <c:pt idx="5">
                  <c:v>3688</c:v>
                </c:pt>
              </c:numCache>
            </c:numRef>
          </c:val>
          <c:smooth val="0"/>
          <c:extLst>
            <c:ext xmlns:c16="http://schemas.microsoft.com/office/drawing/2014/chart" uri="{C3380CC4-5D6E-409C-BE32-E72D297353CC}">
              <c16:uniqueId val="{00000001-371C-4000-A0F5-4DB1A063AFB1}"/>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ax val="5000"/>
          <c:min val="3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400"/>
      </c:valAx>
      <c:spPr>
        <a:noFill/>
        <a:ln>
          <a:noFill/>
        </a:ln>
        <a:effectLst/>
      </c:spPr>
    </c:plotArea>
    <c:legend>
      <c:legendPos val="b"/>
      <c:layout>
        <c:manualLayout>
          <c:xMode val="edge"/>
          <c:yMode val="edge"/>
          <c:x val="0.25567716535433072"/>
          <c:y val="0.89508336637776398"/>
          <c:w val="0.51086789151356082"/>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Domiciliary Care - Unmet Need Hours (Partial)</a:t>
            </a:r>
          </a:p>
        </c:rich>
      </c:tx>
      <c:layout>
        <c:manualLayout>
          <c:xMode val="edge"/>
          <c:yMode val="edge"/>
          <c:x val="0.20615966754155732"/>
          <c:y val="4.3165467625899283E-2"/>
        </c:manualLayout>
      </c:layout>
      <c:overlay val="0"/>
      <c:spPr>
        <a:noFill/>
        <a:ln>
          <a:noFill/>
        </a:ln>
        <a:effectLst/>
      </c:spPr>
    </c:title>
    <c:autoTitleDeleted val="0"/>
    <c:plotArea>
      <c:layout>
        <c:manualLayout>
          <c:layoutTarget val="inner"/>
          <c:xMode val="edge"/>
          <c:yMode val="edge"/>
          <c:x val="0.10580314960629922"/>
          <c:y val="0.15047187446892876"/>
          <c:w val="0.8580857392825898"/>
          <c:h val="0.62233652448120247"/>
        </c:manualLayout>
      </c:layout>
      <c:lineChart>
        <c:grouping val="standard"/>
        <c:varyColors val="0"/>
        <c:ser>
          <c:idx val="1"/>
          <c:order val="0"/>
          <c:tx>
            <c:strRef>
              <c:f>'Dom Care'!$C$23</c:f>
              <c:strCache>
                <c:ptCount val="1"/>
                <c:pt idx="0">
                  <c:v>Unmet Hours (Partial)</c:v>
                </c:pt>
              </c:strCache>
            </c:strRef>
          </c:tx>
          <c:spPr>
            <a:ln>
              <a:solidFill>
                <a:srgbClr val="00B5CC"/>
              </a:solidFill>
            </a:ln>
            <a:effectLst/>
          </c:spPr>
          <c:marker>
            <c:symbol val="diamond"/>
            <c:size val="5"/>
            <c:spPr>
              <a:solidFill>
                <a:srgbClr val="00B5CC"/>
              </a:solidFill>
              <a:ln>
                <a:solidFill>
                  <a:srgbClr val="00B5CC"/>
                </a:solidFill>
              </a:ln>
            </c:spPr>
          </c:marker>
          <c:cat>
            <c:numRef>
              <c:f>'Dom Care'!$B$24:$B$29</c:f>
              <c:numCache>
                <c:formatCode>mmm\-yy</c:formatCode>
                <c:ptCount val="6"/>
                <c:pt idx="0">
                  <c:v>45748</c:v>
                </c:pt>
                <c:pt idx="1">
                  <c:v>45778</c:v>
                </c:pt>
                <c:pt idx="2">
                  <c:v>45809</c:v>
                </c:pt>
                <c:pt idx="3">
                  <c:v>45839</c:v>
                </c:pt>
                <c:pt idx="4">
                  <c:v>45870</c:v>
                </c:pt>
                <c:pt idx="5">
                  <c:v>45901</c:v>
                </c:pt>
              </c:numCache>
            </c:numRef>
          </c:cat>
          <c:val>
            <c:numRef>
              <c:f>'Dom Care'!$C$24:$C$35</c:f>
              <c:numCache>
                <c:formatCode>General</c:formatCode>
                <c:ptCount val="12"/>
                <c:pt idx="0">
                  <c:v>2290</c:v>
                </c:pt>
                <c:pt idx="1">
                  <c:v>2259</c:v>
                </c:pt>
                <c:pt idx="2">
                  <c:v>2392</c:v>
                </c:pt>
                <c:pt idx="3">
                  <c:v>2303</c:v>
                </c:pt>
                <c:pt idx="4">
                  <c:v>2312</c:v>
                </c:pt>
                <c:pt idx="5">
                  <c:v>2646</c:v>
                </c:pt>
              </c:numCache>
            </c:numRef>
          </c:val>
          <c:smooth val="0"/>
          <c:extLst>
            <c:ext xmlns:c16="http://schemas.microsoft.com/office/drawing/2014/chart" uri="{C3380CC4-5D6E-409C-BE32-E72D297353CC}">
              <c16:uniqueId val="{00000000-B94D-46BB-8DA4-402B7DC0BD56}"/>
            </c:ext>
          </c:extLst>
        </c:ser>
        <c:ser>
          <c:idx val="0"/>
          <c:order val="1"/>
          <c:tx>
            <c:strRef>
              <c:f>'Dom Care'!$D$23</c:f>
              <c:strCache>
                <c:ptCount val="1"/>
                <c:pt idx="0">
                  <c:v>Target</c:v>
                </c:pt>
              </c:strCache>
            </c:strRef>
          </c:tx>
          <c:spPr>
            <a:ln w="19050">
              <a:solidFill>
                <a:srgbClr val="FF0000"/>
              </a:solidFill>
              <a:prstDash val="dash"/>
            </a:ln>
          </c:spPr>
          <c:marker>
            <c:symbol val="none"/>
          </c:marker>
          <c:cat>
            <c:numRef>
              <c:f>'Dom Care'!$B$24:$B$29</c:f>
              <c:numCache>
                <c:formatCode>mmm\-yy</c:formatCode>
                <c:ptCount val="6"/>
                <c:pt idx="0">
                  <c:v>45748</c:v>
                </c:pt>
                <c:pt idx="1">
                  <c:v>45778</c:v>
                </c:pt>
                <c:pt idx="2">
                  <c:v>45809</c:v>
                </c:pt>
                <c:pt idx="3">
                  <c:v>45839</c:v>
                </c:pt>
                <c:pt idx="4">
                  <c:v>45870</c:v>
                </c:pt>
                <c:pt idx="5">
                  <c:v>45901</c:v>
                </c:pt>
              </c:numCache>
            </c:numRef>
          </c:cat>
          <c:val>
            <c:numRef>
              <c:f>'Dom Care'!$D$24:$D$35</c:f>
              <c:numCache>
                <c:formatCode>General</c:formatCode>
                <c:ptCount val="12"/>
                <c:pt idx="0">
                  <c:v>2061</c:v>
                </c:pt>
                <c:pt idx="1">
                  <c:v>2061</c:v>
                </c:pt>
                <c:pt idx="2">
                  <c:v>2061</c:v>
                </c:pt>
                <c:pt idx="3">
                  <c:v>2061</c:v>
                </c:pt>
                <c:pt idx="4">
                  <c:v>2061</c:v>
                </c:pt>
                <c:pt idx="5">
                  <c:v>2061</c:v>
                </c:pt>
              </c:numCache>
            </c:numRef>
          </c:val>
          <c:smooth val="0"/>
          <c:extLst>
            <c:ext xmlns:c16="http://schemas.microsoft.com/office/drawing/2014/chart" uri="{C3380CC4-5D6E-409C-BE32-E72D297353CC}">
              <c16:uniqueId val="{00000001-B94D-46BB-8DA4-402B7DC0BD56}"/>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18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0"/>
      </c:valAx>
      <c:spPr>
        <a:noFill/>
        <a:ln>
          <a:noFill/>
        </a:ln>
        <a:effectLst/>
      </c:spPr>
    </c:plotArea>
    <c:legend>
      <c:legendPos val="b"/>
      <c:layout>
        <c:manualLayout>
          <c:xMode val="edge"/>
          <c:yMode val="edge"/>
          <c:x val="0.25567716535433072"/>
          <c:y val="0.89508336637776398"/>
          <c:w val="0.51086789151356082"/>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Cancer 62 Day Target</a:t>
            </a:r>
            <a:endParaRPr lang="en-GB" sz="1100">
              <a:effectLst/>
            </a:endParaRPr>
          </a:p>
        </c:rich>
      </c:tx>
      <c:layout>
        <c:manualLayout>
          <c:xMode val="edge"/>
          <c:yMode val="edge"/>
          <c:x val="0.35761510570741623"/>
          <c:y val="4.0310350908129081E-2"/>
        </c:manualLayout>
      </c:layout>
      <c:overlay val="0"/>
      <c:spPr>
        <a:noFill/>
        <a:ln>
          <a:noFill/>
        </a:ln>
        <a:effectLst/>
      </c:spPr>
    </c:title>
    <c:autoTitleDeleted val="0"/>
    <c:plotArea>
      <c:layout/>
      <c:lineChart>
        <c:grouping val="standard"/>
        <c:varyColors val="0"/>
        <c:ser>
          <c:idx val="0"/>
          <c:order val="0"/>
          <c:tx>
            <c:strRef>
              <c:f>'Cancer 62 Day'!$F$6</c:f>
              <c:strCache>
                <c:ptCount val="1"/>
                <c:pt idx="0">
                  <c:v>LPL</c:v>
                </c:pt>
              </c:strCache>
              <c:extLst xmlns:c15="http://schemas.microsoft.com/office/drawing/2012/chart"/>
            </c:strRef>
          </c:tx>
          <c:spPr>
            <a:ln w="15875" cap="rnd">
              <a:solidFill>
                <a:schemeClr val="tx1"/>
              </a:solidFill>
              <a:prstDash val="lgDash"/>
              <a:round/>
            </a:ln>
            <a:effectLst/>
          </c:spPr>
          <c:marker>
            <c:symbol val="none"/>
          </c:marker>
          <c:cat>
            <c:numRef>
              <c:f>'Cancer 62 Day'!$B$67:$B$83</c:f>
              <c:numCache>
                <c:formatCode>mmm\-yy</c:formatCode>
                <c:ptCount val="17"/>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numCache>
            </c:numRef>
          </c:cat>
          <c:val>
            <c:numRef>
              <c:f>'Cancer 62 Day'!$F$67:$F$90</c:f>
              <c:numCache>
                <c:formatCode>0%</c:formatCode>
                <c:ptCount val="24"/>
                <c:pt idx="0">
                  <c:v>6.5507529411764714E-2</c:v>
                </c:pt>
                <c:pt idx="1">
                  <c:v>6.5507529411764714E-2</c:v>
                </c:pt>
                <c:pt idx="2">
                  <c:v>6.5507529411764714E-2</c:v>
                </c:pt>
                <c:pt idx="3">
                  <c:v>6.5507529411764714E-2</c:v>
                </c:pt>
                <c:pt idx="4">
                  <c:v>6.5507529411764714E-2</c:v>
                </c:pt>
                <c:pt idx="5">
                  <c:v>6.5507529411764714E-2</c:v>
                </c:pt>
                <c:pt idx="6">
                  <c:v>6.5507529411764714E-2</c:v>
                </c:pt>
                <c:pt idx="7">
                  <c:v>6.5507529411764714E-2</c:v>
                </c:pt>
                <c:pt idx="8">
                  <c:v>6.5507529411764714E-2</c:v>
                </c:pt>
                <c:pt idx="9">
                  <c:v>6.5507529411764714E-2</c:v>
                </c:pt>
                <c:pt idx="10">
                  <c:v>6.5507529411764714E-2</c:v>
                </c:pt>
                <c:pt idx="11">
                  <c:v>6.5507529411764714E-2</c:v>
                </c:pt>
                <c:pt idx="12">
                  <c:v>6.5507529411764714E-2</c:v>
                </c:pt>
                <c:pt idx="13">
                  <c:v>6.5507529411764714E-2</c:v>
                </c:pt>
                <c:pt idx="14">
                  <c:v>6.5507529411764714E-2</c:v>
                </c:pt>
                <c:pt idx="15">
                  <c:v>6.5507529411764714E-2</c:v>
                </c:pt>
                <c:pt idx="16">
                  <c:v>6.5507529411764714E-2</c:v>
                </c:pt>
                <c:pt idx="17">
                  <c:v>6.5507529411764714E-2</c:v>
                </c:pt>
                <c:pt idx="18">
                  <c:v>6.5507529411764714E-2</c:v>
                </c:pt>
                <c:pt idx="19">
                  <c:v>6.5507529411764714E-2</c:v>
                </c:pt>
                <c:pt idx="20">
                  <c:v>6.5507529411764714E-2</c:v>
                </c:pt>
                <c:pt idx="21">
                  <c:v>6.5507529411764714E-2</c:v>
                </c:pt>
                <c:pt idx="22">
                  <c:v>6.5507529411764714E-2</c:v>
                </c:pt>
                <c:pt idx="23">
                  <c:v>6.5507529411764714E-2</c:v>
                </c:pt>
              </c:numCache>
            </c:numRef>
          </c:val>
          <c:smooth val="0"/>
          <c:extLst xmlns:c15="http://schemas.microsoft.com/office/drawing/2012/chart">
            <c:ext xmlns:c16="http://schemas.microsoft.com/office/drawing/2014/chart" uri="{C3380CC4-5D6E-409C-BE32-E72D297353CC}">
              <c16:uniqueId val="{00000000-6B6D-4ADD-B2AE-644B8FEC92C5}"/>
            </c:ext>
          </c:extLst>
        </c:ser>
        <c:ser>
          <c:idx val="1"/>
          <c:order val="1"/>
          <c:tx>
            <c:strRef>
              <c:f>'Cancer 62 Day'!$E$6</c:f>
              <c:strCache>
                <c:ptCount val="1"/>
                <c:pt idx="0">
                  <c:v>&lt; 62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62 Day'!$B$67:$B$83</c:f>
              <c:numCache>
                <c:formatCode>mmm\-yy</c:formatCode>
                <c:ptCount val="17"/>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numCache>
            </c:numRef>
          </c:cat>
          <c:val>
            <c:numRef>
              <c:f>'Cancer 62 Day'!$E$43:$E$90</c:f>
              <c:numCache>
                <c:formatCode>0%</c:formatCode>
                <c:ptCount val="24"/>
                <c:pt idx="0">
                  <c:v>0.39800000000000002</c:v>
                </c:pt>
                <c:pt idx="1">
                  <c:v>0.36899999999999999</c:v>
                </c:pt>
                <c:pt idx="2">
                  <c:v>0.34300000000000003</c:v>
                </c:pt>
                <c:pt idx="3">
                  <c:v>0.217</c:v>
                </c:pt>
                <c:pt idx="4">
                  <c:v>0.38500000000000001</c:v>
                </c:pt>
                <c:pt idx="5">
                  <c:v>0.14499999999999999</c:v>
                </c:pt>
                <c:pt idx="6">
                  <c:v>0.29699999999999999</c:v>
                </c:pt>
                <c:pt idx="7">
                  <c:v>0.2157</c:v>
                </c:pt>
                <c:pt idx="8" formatCode="0.0%">
                  <c:v>0.23400000000000001</c:v>
                </c:pt>
                <c:pt idx="9" formatCode="0.0%">
                  <c:v>0.21709999999999999</c:v>
                </c:pt>
                <c:pt idx="10" formatCode="0.0%">
                  <c:v>0.33679999999999999</c:v>
                </c:pt>
                <c:pt idx="11" formatCode="0.0%">
                  <c:v>0.34</c:v>
                </c:pt>
                <c:pt idx="12" formatCode="0.0%">
                  <c:v>0.3538</c:v>
                </c:pt>
                <c:pt idx="13" formatCode="0.0%">
                  <c:v>0.39340000000000003</c:v>
                </c:pt>
                <c:pt idx="14" formatCode="0.0%">
                  <c:v>0.2727</c:v>
                </c:pt>
                <c:pt idx="15" formatCode="0.0%">
                  <c:v>0.35399999999999998</c:v>
                </c:pt>
                <c:pt idx="16" formatCode="0.0%">
                  <c:v>0.25659999999999999</c:v>
                </c:pt>
              </c:numCache>
            </c:numRef>
          </c:val>
          <c:smooth val="0"/>
          <c:extLst>
            <c:ext xmlns:c16="http://schemas.microsoft.com/office/drawing/2014/chart" uri="{C3380CC4-5D6E-409C-BE32-E72D297353CC}">
              <c16:uniqueId val="{00000001-6B6D-4ADD-B2AE-644B8FEC92C5}"/>
            </c:ext>
          </c:extLst>
        </c:ser>
        <c:ser>
          <c:idx val="3"/>
          <c:order val="2"/>
          <c:tx>
            <c:strRef>
              <c:f>'Cancer 62 Day'!$G$6</c:f>
              <c:strCache>
                <c:ptCount val="1"/>
                <c:pt idx="0">
                  <c:v>Target</c:v>
                </c:pt>
              </c:strCache>
            </c:strRef>
          </c:tx>
          <c:spPr>
            <a:ln w="19050" cap="rnd">
              <a:solidFill>
                <a:srgbClr val="FF0000"/>
              </a:solidFill>
              <a:prstDash val="dash"/>
              <a:round/>
            </a:ln>
            <a:effectLst/>
          </c:spPr>
          <c:marker>
            <c:symbol val="none"/>
          </c:marker>
          <c:cat>
            <c:numRef>
              <c:f>'Cancer 62 Day'!$B$67:$B$83</c:f>
              <c:numCache>
                <c:formatCode>mmm\-yy</c:formatCode>
                <c:ptCount val="17"/>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numCache>
            </c:numRef>
          </c:cat>
          <c:val>
            <c:numRef>
              <c:f>'Cancer 62 Day'!$G$43:$G$90</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2-6B6D-4ADD-B2AE-644B8FEC92C5}"/>
            </c:ext>
          </c:extLst>
        </c:ser>
        <c:ser>
          <c:idx val="5"/>
          <c:order val="3"/>
          <c:tx>
            <c:strRef>
              <c:f>'Cancer 62 Day'!$C$6</c:f>
              <c:strCache>
                <c:ptCount val="1"/>
                <c:pt idx="0">
                  <c:v>UPL</c:v>
                </c:pt>
              </c:strCache>
              <c:extLst xmlns:c15="http://schemas.microsoft.com/office/drawing/2012/chart"/>
            </c:strRef>
          </c:tx>
          <c:spPr>
            <a:ln w="15875" cap="rnd">
              <a:solidFill>
                <a:schemeClr val="tx1"/>
              </a:solidFill>
              <a:prstDash val="lgDash"/>
              <a:round/>
            </a:ln>
            <a:effectLst/>
          </c:spPr>
          <c:marker>
            <c:symbol val="none"/>
          </c:marker>
          <c:cat>
            <c:numRef>
              <c:f>'Cancer 62 Day'!$B$67:$B$83</c:f>
              <c:numCache>
                <c:formatCode>mmm\-yy</c:formatCode>
                <c:ptCount val="17"/>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numCache>
            </c:numRef>
          </c:cat>
          <c:val>
            <c:numRef>
              <c:f>'Cancer 62 Day'!$C$43:$C$90</c:f>
              <c:numCache>
                <c:formatCode>0%</c:formatCode>
                <c:ptCount val="24"/>
                <c:pt idx="0">
                  <c:v>0.53779835294117651</c:v>
                </c:pt>
                <c:pt idx="1">
                  <c:v>0.53779835294117651</c:v>
                </c:pt>
                <c:pt idx="2">
                  <c:v>0.53779835294117651</c:v>
                </c:pt>
                <c:pt idx="3">
                  <c:v>0.53779835294117651</c:v>
                </c:pt>
                <c:pt idx="4">
                  <c:v>0.53779835294117651</c:v>
                </c:pt>
                <c:pt idx="5">
                  <c:v>0.53779835294117651</c:v>
                </c:pt>
                <c:pt idx="6">
                  <c:v>0.53779835294117651</c:v>
                </c:pt>
                <c:pt idx="7">
                  <c:v>0.53779835294117651</c:v>
                </c:pt>
                <c:pt idx="8">
                  <c:v>0.53779835294117651</c:v>
                </c:pt>
                <c:pt idx="9">
                  <c:v>0.53779835294117651</c:v>
                </c:pt>
                <c:pt idx="10">
                  <c:v>0.53779835294117651</c:v>
                </c:pt>
                <c:pt idx="11">
                  <c:v>0.53779835294117651</c:v>
                </c:pt>
                <c:pt idx="12">
                  <c:v>0.53779835294117651</c:v>
                </c:pt>
                <c:pt idx="13">
                  <c:v>0.53779835294117651</c:v>
                </c:pt>
                <c:pt idx="14">
                  <c:v>0.53779835294117651</c:v>
                </c:pt>
                <c:pt idx="15">
                  <c:v>0.53779835294117651</c:v>
                </c:pt>
                <c:pt idx="16">
                  <c:v>0.53779835294117651</c:v>
                </c:pt>
                <c:pt idx="17">
                  <c:v>0.53779835294117651</c:v>
                </c:pt>
                <c:pt idx="18">
                  <c:v>0.53779835294117651</c:v>
                </c:pt>
                <c:pt idx="19">
                  <c:v>0.53779835294117651</c:v>
                </c:pt>
                <c:pt idx="20">
                  <c:v>0.53779835294117651</c:v>
                </c:pt>
                <c:pt idx="21">
                  <c:v>0.53779835294117651</c:v>
                </c:pt>
                <c:pt idx="22">
                  <c:v>0.53779835294117651</c:v>
                </c:pt>
                <c:pt idx="23">
                  <c:v>0.53779835294117651</c:v>
                </c:pt>
              </c:numCache>
            </c:numRef>
          </c:val>
          <c:smooth val="0"/>
          <c:extLst xmlns:c15="http://schemas.microsoft.com/office/drawing/2012/chart">
            <c:ext xmlns:c16="http://schemas.microsoft.com/office/drawing/2014/chart" uri="{C3380CC4-5D6E-409C-BE32-E72D297353CC}">
              <c16:uniqueId val="{00000003-6B6D-4ADD-B2AE-644B8FEC92C5}"/>
            </c:ext>
          </c:extLst>
        </c:ser>
        <c:ser>
          <c:idx val="2"/>
          <c:order val="4"/>
          <c:tx>
            <c:strRef>
              <c:f>'Cancer 62 Day'!$I$6</c:f>
              <c:strCache>
                <c:ptCount val="1"/>
                <c:pt idx="0">
                  <c:v>SCL</c:v>
                </c:pt>
              </c:strCache>
              <c:extLst xmlns:c15="http://schemas.microsoft.com/office/drawing/2012/chart"/>
            </c:strRef>
          </c:tx>
          <c:spPr>
            <a:ln>
              <a:noFill/>
            </a:ln>
          </c:spPr>
          <c:marker>
            <c:symbol val="circle"/>
            <c:size val="7"/>
            <c:spPr>
              <a:solidFill>
                <a:srgbClr val="ED7D31"/>
              </a:solidFill>
              <a:ln>
                <a:solidFill>
                  <a:srgbClr val="ED7D31"/>
                </a:solidFill>
              </a:ln>
            </c:spPr>
          </c:marker>
          <c:cat>
            <c:numRef>
              <c:f>'Cancer 62 Day'!$B$67:$B$83</c:f>
              <c:numCache>
                <c:formatCode>mmm\-yy</c:formatCode>
                <c:ptCount val="17"/>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numCache>
            </c:numRef>
          </c:cat>
          <c:val>
            <c:numRef>
              <c:f>'Cancer 62 Day'!$I$43:$I$78</c:f>
              <c:numCache>
                <c:formatCode>0%</c:formatCode>
                <c:ptCount val="12"/>
                <c:pt idx="0">
                  <c:v>#N/A</c:v>
                </c:pt>
                <c:pt idx="1">
                  <c:v>#N/A</c:v>
                </c:pt>
                <c:pt idx="2">
                  <c:v>#N/A</c:v>
                </c:pt>
                <c:pt idx="3">
                  <c:v>#N/A</c:v>
                </c:pt>
                <c:pt idx="4">
                  <c:v>#N/A</c:v>
                </c:pt>
                <c:pt idx="5">
                  <c:v>#N/A</c:v>
                </c:pt>
                <c:pt idx="6">
                  <c:v>#N/A</c:v>
                </c:pt>
                <c:pt idx="7">
                  <c:v>#N/A</c:v>
                </c:pt>
                <c:pt idx="8">
                  <c:v>#N/A</c:v>
                </c:pt>
                <c:pt idx="9">
                  <c:v>#N/A</c:v>
                </c:pt>
                <c:pt idx="10">
                  <c:v>#N/A</c:v>
                </c:pt>
                <c:pt idx="11">
                  <c:v>#N/A</c:v>
                </c:pt>
              </c:numCache>
            </c:numRef>
          </c:val>
          <c:smooth val="0"/>
          <c:extLst xmlns:c15="http://schemas.microsoft.com/office/drawing/2012/chart">
            <c:ext xmlns:c16="http://schemas.microsoft.com/office/drawing/2014/chart" uri="{C3380CC4-5D6E-409C-BE32-E72D297353CC}">
              <c16:uniqueId val="{00000004-6B6D-4ADD-B2AE-644B8FEC92C5}"/>
            </c:ext>
          </c:extLst>
        </c:ser>
        <c:ser>
          <c:idx val="6"/>
          <c:order val="5"/>
          <c:tx>
            <c:strRef>
              <c:f>'Cancer 62 Day'!$J$6</c:f>
              <c:strCache>
                <c:ptCount val="1"/>
                <c:pt idx="0">
                  <c:v>SCH</c:v>
                </c:pt>
              </c:strCache>
              <c:extLst xmlns:c15="http://schemas.microsoft.com/office/drawing/2012/chart"/>
            </c:strRef>
          </c:tx>
          <c:spPr>
            <a:ln>
              <a:noFill/>
            </a:ln>
          </c:spPr>
          <c:marker>
            <c:symbol val="circle"/>
            <c:size val="7"/>
            <c:spPr>
              <a:solidFill>
                <a:srgbClr val="5B9BD5"/>
              </a:solidFill>
              <a:ln>
                <a:solidFill>
                  <a:srgbClr val="5B9BD5"/>
                </a:solidFill>
              </a:ln>
            </c:spPr>
          </c:marker>
          <c:cat>
            <c:numRef>
              <c:f>'Cancer 62 Day'!$B$67:$B$83</c:f>
              <c:numCache>
                <c:formatCode>mmm\-yy</c:formatCode>
                <c:ptCount val="17"/>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numCache>
            </c:numRef>
          </c:cat>
          <c:val>
            <c:numRef>
              <c:f>'Cancer 62 Day'!$J$43:$J$78</c:f>
              <c:numCache>
                <c:formatCode>0%</c:formatCode>
                <c:ptCount val="12"/>
                <c:pt idx="0">
                  <c:v>#N/A</c:v>
                </c:pt>
                <c:pt idx="1">
                  <c:v>#N/A</c:v>
                </c:pt>
                <c:pt idx="2">
                  <c:v>#N/A</c:v>
                </c:pt>
                <c:pt idx="3">
                  <c:v>#N/A</c:v>
                </c:pt>
                <c:pt idx="4">
                  <c:v>#N/A</c:v>
                </c:pt>
                <c:pt idx="5">
                  <c:v>#N/A</c:v>
                </c:pt>
                <c:pt idx="6">
                  <c:v>#N/A</c:v>
                </c:pt>
                <c:pt idx="7">
                  <c:v>#N/A</c:v>
                </c:pt>
                <c:pt idx="8">
                  <c:v>#N/A</c:v>
                </c:pt>
                <c:pt idx="9">
                  <c:v>#N/A</c:v>
                </c:pt>
                <c:pt idx="10">
                  <c:v>#N/A</c:v>
                </c:pt>
                <c:pt idx="11">
                  <c:v>#N/A</c:v>
                </c:pt>
              </c:numCache>
            </c:numRef>
          </c:val>
          <c:smooth val="0"/>
          <c:extLst xmlns:c15="http://schemas.microsoft.com/office/drawing/2012/chart">
            <c:ext xmlns:c16="http://schemas.microsoft.com/office/drawing/2014/chart" uri="{C3380CC4-5D6E-409C-BE32-E72D297353CC}">
              <c16:uniqueId val="{00000005-6B6D-4ADD-B2AE-644B8FEC92C5}"/>
            </c:ext>
          </c:extLst>
        </c:ser>
        <c:ser>
          <c:idx val="4"/>
          <c:order val="6"/>
          <c:tx>
            <c:strRef>
              <c:f>'Cancer 62 Day'!$D$6</c:f>
              <c:strCache>
                <c:ptCount val="1"/>
                <c:pt idx="0">
                  <c:v>Mean</c:v>
                </c:pt>
              </c:strCache>
            </c:strRef>
          </c:tx>
          <c:spPr>
            <a:ln w="19050">
              <a:solidFill>
                <a:schemeClr val="tx1"/>
              </a:solidFill>
            </a:ln>
          </c:spPr>
          <c:marker>
            <c:symbol val="none"/>
          </c:marker>
          <c:cat>
            <c:numRef>
              <c:f>'Cancer 62 Day'!$B$67:$B$83</c:f>
              <c:numCache>
                <c:formatCode>mmm\-yy</c:formatCode>
                <c:ptCount val="17"/>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numCache>
            </c:numRef>
          </c:cat>
          <c:val>
            <c:numRef>
              <c:f>'Cancer 62 Day'!$D$67:$D$90</c:f>
              <c:numCache>
                <c:formatCode>0%</c:formatCode>
                <c:ptCount val="24"/>
                <c:pt idx="0">
                  <c:v>0.30165294117647062</c:v>
                </c:pt>
                <c:pt idx="1">
                  <c:v>0.30165294117647062</c:v>
                </c:pt>
                <c:pt idx="2">
                  <c:v>0.30165294117647062</c:v>
                </c:pt>
                <c:pt idx="3">
                  <c:v>0.30165294117647062</c:v>
                </c:pt>
                <c:pt idx="4">
                  <c:v>0.30165294117647062</c:v>
                </c:pt>
                <c:pt idx="5">
                  <c:v>0.30165294117647062</c:v>
                </c:pt>
                <c:pt idx="6">
                  <c:v>0.30165294117647062</c:v>
                </c:pt>
                <c:pt idx="7">
                  <c:v>0.30165294117647062</c:v>
                </c:pt>
                <c:pt idx="8">
                  <c:v>0.30165294117647062</c:v>
                </c:pt>
                <c:pt idx="9">
                  <c:v>0.30165294117647062</c:v>
                </c:pt>
                <c:pt idx="10">
                  <c:v>0.30165294117647062</c:v>
                </c:pt>
                <c:pt idx="11">
                  <c:v>0.30165294117647062</c:v>
                </c:pt>
                <c:pt idx="12">
                  <c:v>0.30165294117647062</c:v>
                </c:pt>
                <c:pt idx="13">
                  <c:v>0.30165294117647062</c:v>
                </c:pt>
                <c:pt idx="14">
                  <c:v>0.30165294117647062</c:v>
                </c:pt>
                <c:pt idx="15">
                  <c:v>0.30165294117647062</c:v>
                </c:pt>
                <c:pt idx="16">
                  <c:v>0.30165294117647062</c:v>
                </c:pt>
                <c:pt idx="17">
                  <c:v>0.30165294117647062</c:v>
                </c:pt>
                <c:pt idx="18">
                  <c:v>0.30165294117647062</c:v>
                </c:pt>
                <c:pt idx="19">
                  <c:v>0.30165294117647062</c:v>
                </c:pt>
                <c:pt idx="20">
                  <c:v>0.30165294117647062</c:v>
                </c:pt>
                <c:pt idx="21">
                  <c:v>0.30165294117647062</c:v>
                </c:pt>
                <c:pt idx="22">
                  <c:v>0.30165294117647062</c:v>
                </c:pt>
                <c:pt idx="23">
                  <c:v>0.30165294117647062</c:v>
                </c:pt>
              </c:numCache>
            </c:numRef>
          </c:val>
          <c:smooth val="0"/>
          <c:extLst>
            <c:ext xmlns:c16="http://schemas.microsoft.com/office/drawing/2014/chart" uri="{C3380CC4-5D6E-409C-BE32-E72D297353CC}">
              <c16:uniqueId val="{00000006-6B6D-4ADD-B2AE-644B8FEC92C5}"/>
            </c:ext>
          </c:extLst>
        </c:ser>
        <c:dLbls>
          <c:showLegendKey val="0"/>
          <c:showVal val="0"/>
          <c:showCatName val="0"/>
          <c:showSerName val="0"/>
          <c:showPercent val="0"/>
          <c:showBubbleSize val="0"/>
        </c:dLbls>
        <c:smooth val="0"/>
        <c:axId val="172456192"/>
        <c:axId val="172470656"/>
        <c:extLst/>
      </c:lineChart>
      <c:dateAx>
        <c:axId val="17245619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470656"/>
        <c:crosses val="autoZero"/>
        <c:auto val="1"/>
        <c:lblOffset val="100"/>
        <c:baseTimeUnit val="months"/>
      </c:dateAx>
      <c:valAx>
        <c:axId val="1724706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456192"/>
        <c:crosses val="autoZero"/>
        <c:crossBetween val="midCat"/>
        <c:majorUnit val="0.2"/>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Direct Payments - Service Users</a:t>
            </a:r>
            <a:endParaRPr lang="en-US"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'Direct Payments'!$B$8:$B$13</c:f>
              <c:numCache>
                <c:formatCode>mmm\-yy</c:formatCode>
                <c:ptCount val="6"/>
                <c:pt idx="0">
                  <c:v>45748</c:v>
                </c:pt>
                <c:pt idx="1">
                  <c:v>45778</c:v>
                </c:pt>
                <c:pt idx="2">
                  <c:v>45809</c:v>
                </c:pt>
                <c:pt idx="3">
                  <c:v>45839</c:v>
                </c:pt>
                <c:pt idx="4">
                  <c:v>45870</c:v>
                </c:pt>
                <c:pt idx="5">
                  <c:v>45901</c:v>
                </c:pt>
              </c:numCache>
            </c:numRef>
          </c:cat>
          <c:val>
            <c:numRef>
              <c:f>'Amb arrivals'!$G$8:$G$19</c:f>
            </c:numRef>
          </c:val>
          <c:smooth val="0"/>
          <c:extLst>
            <c:ext xmlns:c16="http://schemas.microsoft.com/office/drawing/2014/chart" uri="{C3380CC4-5D6E-409C-BE32-E72D297353CC}">
              <c16:uniqueId val="{00000000-AD9D-4843-AF7D-8726C8B88B36}"/>
            </c:ext>
          </c:extLst>
        </c:ser>
        <c:ser>
          <c:idx val="2"/>
          <c:order val="1"/>
          <c:tx>
            <c:strRef>
              <c:f>'Direct Payments'!$C$7</c:f>
              <c:strCache>
                <c:ptCount val="1"/>
                <c:pt idx="0">
                  <c:v>Target</c:v>
                </c:pt>
              </c:strCache>
            </c:strRef>
          </c:tx>
          <c:spPr>
            <a:ln w="19050" cap="rnd">
              <a:solidFill>
                <a:srgbClr val="FF0000"/>
              </a:solidFill>
              <a:prstDash val="dash"/>
              <a:round/>
            </a:ln>
            <a:effectLst/>
          </c:spPr>
          <c:marker>
            <c:symbol val="none"/>
          </c:marker>
          <c:cat>
            <c:numRef>
              <c:f>'Direct Payments'!$B$8:$B$13</c:f>
              <c:numCache>
                <c:formatCode>mmm\-yy</c:formatCode>
                <c:ptCount val="6"/>
                <c:pt idx="0">
                  <c:v>45748</c:v>
                </c:pt>
                <c:pt idx="1">
                  <c:v>45778</c:v>
                </c:pt>
                <c:pt idx="2">
                  <c:v>45809</c:v>
                </c:pt>
                <c:pt idx="3">
                  <c:v>45839</c:v>
                </c:pt>
                <c:pt idx="4">
                  <c:v>45870</c:v>
                </c:pt>
                <c:pt idx="5">
                  <c:v>45901</c:v>
                </c:pt>
              </c:numCache>
            </c:numRef>
          </c:cat>
          <c:val>
            <c:numRef>
              <c:f>'Direct Payments'!$C$8:$C$13</c:f>
              <c:numCache>
                <c:formatCode>0</c:formatCode>
                <c:ptCount val="6"/>
                <c:pt idx="0">
                  <c:v>743</c:v>
                </c:pt>
                <c:pt idx="1">
                  <c:v>743</c:v>
                </c:pt>
                <c:pt idx="2">
                  <c:v>743</c:v>
                </c:pt>
                <c:pt idx="3">
                  <c:v>743</c:v>
                </c:pt>
                <c:pt idx="4">
                  <c:v>743</c:v>
                </c:pt>
                <c:pt idx="5">
                  <c:v>743</c:v>
                </c:pt>
              </c:numCache>
            </c:numRef>
          </c:val>
          <c:smooth val="0"/>
          <c:extLst>
            <c:ext xmlns:c16="http://schemas.microsoft.com/office/drawing/2014/chart" uri="{C3380CC4-5D6E-409C-BE32-E72D297353CC}">
              <c16:uniqueId val="{00000001-AD9D-4843-AF7D-8726C8B88B36}"/>
            </c:ext>
          </c:extLst>
        </c:ser>
        <c:ser>
          <c:idx val="3"/>
          <c:order val="2"/>
          <c:tx>
            <c:strRef>
              <c:f>'Direct Payments'!$D$7</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numRef>
              <c:f>'Direct Payments'!$B$8:$B$13</c:f>
              <c:numCache>
                <c:formatCode>mmm\-yy</c:formatCode>
                <c:ptCount val="6"/>
                <c:pt idx="0">
                  <c:v>45748</c:v>
                </c:pt>
                <c:pt idx="1">
                  <c:v>45778</c:v>
                </c:pt>
                <c:pt idx="2">
                  <c:v>45809</c:v>
                </c:pt>
                <c:pt idx="3">
                  <c:v>45839</c:v>
                </c:pt>
                <c:pt idx="4">
                  <c:v>45870</c:v>
                </c:pt>
                <c:pt idx="5">
                  <c:v>45901</c:v>
                </c:pt>
              </c:numCache>
            </c:numRef>
          </c:cat>
          <c:val>
            <c:numRef>
              <c:f>'Direct Payments'!$D$8:$D$13</c:f>
              <c:numCache>
                <c:formatCode>0</c:formatCode>
                <c:ptCount val="6"/>
                <c:pt idx="0">
                  <c:v>709</c:v>
                </c:pt>
                <c:pt idx="1">
                  <c:v>715</c:v>
                </c:pt>
                <c:pt idx="2">
                  <c:v>726</c:v>
                </c:pt>
                <c:pt idx="3">
                  <c:v>739</c:v>
                </c:pt>
                <c:pt idx="4">
                  <c:v>754</c:v>
                </c:pt>
                <c:pt idx="5">
                  <c:v>756</c:v>
                </c:pt>
              </c:numCache>
            </c:numRef>
          </c:val>
          <c:smooth val="0"/>
          <c:extLst>
            <c:ext xmlns:c16="http://schemas.microsoft.com/office/drawing/2014/chart" uri="{C3380CC4-5D6E-409C-BE32-E72D297353CC}">
              <c16:uniqueId val="{00000002-AD9D-4843-AF7D-8726C8B88B36}"/>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min val="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Clostridioides</a:t>
            </a:r>
            <a:r>
              <a:rPr lang="en-US" sz="1100" baseline="0"/>
              <a:t> Difficile (CDI)</a:t>
            </a:r>
          </a:p>
        </c:rich>
      </c:tx>
      <c:layout>
        <c:manualLayout>
          <c:xMode val="edge"/>
          <c:yMode val="edge"/>
          <c:x val="0.33172277227722774"/>
          <c:y val="4.1095890410958902E-2"/>
        </c:manualLayout>
      </c:layout>
      <c:overlay val="0"/>
      <c:spPr>
        <a:noFill/>
        <a:ln>
          <a:noFill/>
        </a:ln>
        <a:effectLst/>
      </c:spPr>
    </c:title>
    <c:autoTitleDeleted val="0"/>
    <c:plotArea>
      <c:layout>
        <c:manualLayout>
          <c:layoutTarget val="inner"/>
          <c:xMode val="edge"/>
          <c:yMode val="edge"/>
          <c:x val="0.10024759405074365"/>
          <c:y val="0.14087962962962963"/>
          <c:w val="0.84320677737065042"/>
          <c:h val="0.56067630244849531"/>
        </c:manualLayout>
      </c:layout>
      <c:lineChart>
        <c:grouping val="standard"/>
        <c:varyColors val="0"/>
        <c:ser>
          <c:idx val="1"/>
          <c:order val="0"/>
          <c:tx>
            <c:strRef>
              <c:f>CDiff!$C$20</c:f>
              <c:strCache>
                <c:ptCount val="1"/>
                <c:pt idx="0">
                  <c:v>Cumulative CDI Rate</c:v>
                </c:pt>
              </c:strCache>
            </c:strRef>
          </c:tx>
          <c:spPr>
            <a:ln>
              <a:solidFill>
                <a:srgbClr val="00B5CC"/>
              </a:solidFill>
            </a:ln>
            <a:effectLst/>
          </c:spPr>
          <c:marker>
            <c:symbol val="diamond"/>
            <c:size val="5"/>
            <c:spPr>
              <a:solidFill>
                <a:srgbClr val="00B5CC"/>
              </a:solidFill>
              <a:ln>
                <a:solidFill>
                  <a:srgbClr val="00B5CC"/>
                </a:solidFill>
              </a:ln>
            </c:spPr>
          </c:marker>
          <c:cat>
            <c:strRef>
              <c:f>CDiff!$B$21:$B$25</c:f>
              <c:strCache>
                <c:ptCount val="5"/>
                <c:pt idx="0">
                  <c:v>Apr</c:v>
                </c:pt>
                <c:pt idx="1">
                  <c:v>May</c:v>
                </c:pt>
                <c:pt idx="2">
                  <c:v>Jun</c:v>
                </c:pt>
                <c:pt idx="3">
                  <c:v>Jul</c:v>
                </c:pt>
                <c:pt idx="4">
                  <c:v>Aug</c:v>
                </c:pt>
              </c:strCache>
              <c:extLst/>
            </c:strRef>
          </c:cat>
          <c:val>
            <c:numRef>
              <c:f>CDiff!$C$21:$C$25</c:f>
              <c:numCache>
                <c:formatCode>General</c:formatCode>
                <c:ptCount val="5"/>
                <c:pt idx="0" formatCode="0.00">
                  <c:v>15.16</c:v>
                </c:pt>
                <c:pt idx="1">
                  <c:v>11.33</c:v>
                </c:pt>
                <c:pt idx="2">
                  <c:v>12.71</c:v>
                </c:pt>
                <c:pt idx="3">
                  <c:v>11.23</c:v>
                </c:pt>
                <c:pt idx="4" formatCode="0.00">
                  <c:v>12.5</c:v>
                </c:pt>
              </c:numCache>
              <c:extLst/>
            </c:numRef>
          </c:val>
          <c:smooth val="0"/>
          <c:extLst>
            <c:ext xmlns:c16="http://schemas.microsoft.com/office/drawing/2014/chart" uri="{C3380CC4-5D6E-409C-BE32-E72D297353CC}">
              <c16:uniqueId val="{00000000-0C20-422E-B8D1-46D2A047AF98}"/>
            </c:ext>
          </c:extLst>
        </c:ser>
        <c:ser>
          <c:idx val="0"/>
          <c:order val="1"/>
          <c:tx>
            <c:strRef>
              <c:f>CDiff!$D$20</c:f>
              <c:strCache>
                <c:ptCount val="1"/>
                <c:pt idx="0">
                  <c:v>Target Rate: episodes per 100,000 occupied beds</c:v>
                </c:pt>
              </c:strCache>
            </c:strRef>
          </c:tx>
          <c:spPr>
            <a:ln w="19050">
              <a:solidFill>
                <a:srgbClr val="FF0000"/>
              </a:solidFill>
              <a:prstDash val="dash"/>
            </a:ln>
          </c:spPr>
          <c:marker>
            <c:symbol val="none"/>
          </c:marker>
          <c:cat>
            <c:strRef>
              <c:f>CDiff!$B$21:$B$25</c:f>
              <c:strCache>
                <c:ptCount val="5"/>
                <c:pt idx="0">
                  <c:v>Apr</c:v>
                </c:pt>
                <c:pt idx="1">
                  <c:v>May</c:v>
                </c:pt>
                <c:pt idx="2">
                  <c:v>Jun</c:v>
                </c:pt>
                <c:pt idx="3">
                  <c:v>Jul</c:v>
                </c:pt>
                <c:pt idx="4">
                  <c:v>Aug</c:v>
                </c:pt>
              </c:strCache>
              <c:extLst/>
            </c:strRef>
          </c:cat>
          <c:val>
            <c:numRef>
              <c:f>CDiff!$D$21:$D$25</c:f>
              <c:numCache>
                <c:formatCode>#,##0.00</c:formatCode>
                <c:ptCount val="5"/>
                <c:pt idx="0">
                  <c:v>15.8</c:v>
                </c:pt>
                <c:pt idx="1">
                  <c:v>15.7</c:v>
                </c:pt>
                <c:pt idx="2">
                  <c:v>15.6</c:v>
                </c:pt>
                <c:pt idx="3">
                  <c:v>15.5</c:v>
                </c:pt>
                <c:pt idx="4">
                  <c:v>15.5</c:v>
                </c:pt>
              </c:numCache>
              <c:extLst/>
            </c:numRef>
          </c:val>
          <c:smooth val="0"/>
          <c:extLst>
            <c:ext xmlns:c16="http://schemas.microsoft.com/office/drawing/2014/chart" uri="{C3380CC4-5D6E-409C-BE32-E72D297353CC}">
              <c16:uniqueId val="{00000001-0C20-422E-B8D1-46D2A047AF98}"/>
            </c:ext>
          </c:extLst>
        </c:ser>
        <c:dLbls>
          <c:showLegendKey val="0"/>
          <c:showVal val="0"/>
          <c:showCatName val="0"/>
          <c:showSerName val="0"/>
          <c:showPercent val="0"/>
          <c:showBubbleSize val="0"/>
        </c:dLbls>
        <c:marker val="1"/>
        <c:smooth val="0"/>
        <c:axId val="170855424"/>
        <c:axId val="170857216"/>
      </c:lineChart>
      <c:catAx>
        <c:axId val="17085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Algn val="ctr"/>
        <c:lblOffset val="100"/>
        <c:noMultiLvlLbl val="0"/>
      </c:cat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layout>
        <c:manualLayout>
          <c:xMode val="edge"/>
          <c:yMode val="edge"/>
          <c:x val="6.9703593981445391E-2"/>
          <c:y val="0.85398734404774745"/>
          <c:w val="0.89975678040244966"/>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aseline="0"/>
              <a:t>MRSA</a:t>
            </a:r>
          </a:p>
        </c:rich>
      </c:tx>
      <c:layout>
        <c:manualLayout>
          <c:xMode val="edge"/>
          <c:yMode val="edge"/>
          <c:x val="0.45845544554455447"/>
          <c:y val="4.5662100456621002E-2"/>
        </c:manualLayout>
      </c:layout>
      <c:overlay val="0"/>
      <c:spPr>
        <a:noFill/>
        <a:ln>
          <a:noFill/>
        </a:ln>
        <a:effectLst/>
      </c:spPr>
    </c:title>
    <c:autoTitleDeleted val="0"/>
    <c:plotArea>
      <c:layout>
        <c:manualLayout>
          <c:layoutTarget val="inner"/>
          <c:xMode val="edge"/>
          <c:yMode val="edge"/>
          <c:x val="0.10024759405074365"/>
          <c:y val="0.14087962962962963"/>
          <c:w val="0.84320677737065042"/>
          <c:h val="0.56067630244849531"/>
        </c:manualLayout>
      </c:layout>
      <c:lineChart>
        <c:grouping val="standard"/>
        <c:varyColors val="0"/>
        <c:ser>
          <c:idx val="1"/>
          <c:order val="0"/>
          <c:tx>
            <c:strRef>
              <c:f>MRSA_!$C$20</c:f>
              <c:strCache>
                <c:ptCount val="1"/>
                <c:pt idx="0">
                  <c:v>Cumulative MRSA Rate</c:v>
                </c:pt>
              </c:strCache>
            </c:strRef>
          </c:tx>
          <c:spPr>
            <a:ln>
              <a:solidFill>
                <a:srgbClr val="00B5CC"/>
              </a:solidFill>
            </a:ln>
            <a:effectLst/>
          </c:spPr>
          <c:marker>
            <c:symbol val="diamond"/>
            <c:size val="5"/>
            <c:spPr>
              <a:solidFill>
                <a:srgbClr val="00B5CC"/>
              </a:solidFill>
              <a:ln>
                <a:solidFill>
                  <a:srgbClr val="00B5CC"/>
                </a:solidFill>
              </a:ln>
            </c:spPr>
          </c:marker>
          <c:cat>
            <c:strRef>
              <c:f>MRSA_!$B$21:$B$25</c:f>
              <c:strCache>
                <c:ptCount val="5"/>
                <c:pt idx="0">
                  <c:v>Apr</c:v>
                </c:pt>
                <c:pt idx="1">
                  <c:v>May</c:v>
                </c:pt>
                <c:pt idx="2">
                  <c:v>Jun</c:v>
                </c:pt>
                <c:pt idx="3">
                  <c:v>Jul</c:v>
                </c:pt>
                <c:pt idx="4">
                  <c:v>Aug</c:v>
                </c:pt>
              </c:strCache>
              <c:extLst/>
            </c:strRef>
          </c:cat>
          <c:val>
            <c:numRef>
              <c:f>MRSA_!$C$21:$C$25</c:f>
              <c:numCache>
                <c:formatCode>0.000</c:formatCode>
                <c:ptCount val="5"/>
                <c:pt idx="0">
                  <c:v>2.1659085986571398</c:v>
                </c:pt>
                <c:pt idx="1">
                  <c:v>1.4161297174821199</c:v>
                </c:pt>
                <c:pt idx="2">
                  <c:v>0.84723504841948305</c:v>
                </c:pt>
                <c:pt idx="3">
                  <c:v>0.70185781764330202</c:v>
                </c:pt>
                <c:pt idx="4">
                  <c:v>0.59522038034582303</c:v>
                </c:pt>
              </c:numCache>
              <c:extLst/>
            </c:numRef>
          </c:val>
          <c:smooth val="0"/>
          <c:extLst>
            <c:ext xmlns:c16="http://schemas.microsoft.com/office/drawing/2014/chart" uri="{C3380CC4-5D6E-409C-BE32-E72D297353CC}">
              <c16:uniqueId val="{00000000-0785-4455-9033-9AD0E919CC70}"/>
            </c:ext>
          </c:extLst>
        </c:ser>
        <c:ser>
          <c:idx val="0"/>
          <c:order val="1"/>
          <c:tx>
            <c:strRef>
              <c:f>MRSA_!$D$20</c:f>
              <c:strCache>
                <c:ptCount val="1"/>
                <c:pt idx="0">
                  <c:v>Target Rate: episodes per 100,000 occupied beds</c:v>
                </c:pt>
              </c:strCache>
            </c:strRef>
          </c:tx>
          <c:spPr>
            <a:ln w="19050">
              <a:solidFill>
                <a:srgbClr val="FF0000"/>
              </a:solidFill>
              <a:prstDash val="dash"/>
            </a:ln>
          </c:spPr>
          <c:marker>
            <c:symbol val="none"/>
          </c:marker>
          <c:cat>
            <c:strRef>
              <c:f>MRSA_!$B$21:$B$25</c:f>
              <c:strCache>
                <c:ptCount val="5"/>
                <c:pt idx="0">
                  <c:v>Apr</c:v>
                </c:pt>
                <c:pt idx="1">
                  <c:v>May</c:v>
                </c:pt>
                <c:pt idx="2">
                  <c:v>Jun</c:v>
                </c:pt>
                <c:pt idx="3">
                  <c:v>Jul</c:v>
                </c:pt>
                <c:pt idx="4">
                  <c:v>Aug</c:v>
                </c:pt>
              </c:strCache>
              <c:extLst/>
            </c:strRef>
          </c:cat>
          <c:val>
            <c:numRef>
              <c:f>MRSA_!$D$21:$D$25</c:f>
              <c:numCache>
                <c:formatCode>0.000</c:formatCode>
                <c:ptCount val="5"/>
                <c:pt idx="0">
                  <c:v>4.2249999999999996</c:v>
                </c:pt>
                <c:pt idx="1">
                  <c:v>4.2069999999999999</c:v>
                </c:pt>
                <c:pt idx="2">
                  <c:v>4.1890000000000001</c:v>
                </c:pt>
                <c:pt idx="3">
                  <c:v>4.1710000000000003</c:v>
                </c:pt>
                <c:pt idx="4">
                  <c:v>4.1529999999999996</c:v>
                </c:pt>
              </c:numCache>
              <c:extLst/>
            </c:numRef>
          </c:val>
          <c:smooth val="0"/>
          <c:extLst>
            <c:ext xmlns:c16="http://schemas.microsoft.com/office/drawing/2014/chart" uri="{C3380CC4-5D6E-409C-BE32-E72D297353CC}">
              <c16:uniqueId val="{00000001-0785-4455-9033-9AD0E919CC70}"/>
            </c:ext>
          </c:extLst>
        </c:ser>
        <c:dLbls>
          <c:showLegendKey val="0"/>
          <c:showVal val="0"/>
          <c:showCatName val="0"/>
          <c:showSerName val="0"/>
          <c:showPercent val="0"/>
          <c:showBubbleSize val="0"/>
        </c:dLbls>
        <c:marker val="1"/>
        <c:smooth val="0"/>
        <c:axId val="170855424"/>
        <c:axId val="170857216"/>
      </c:lineChart>
      <c:catAx>
        <c:axId val="17085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Algn val="ctr"/>
        <c:lblOffset val="100"/>
        <c:noMultiLvlLbl val="0"/>
      </c:cat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layout>
        <c:manualLayout>
          <c:xMode val="edge"/>
          <c:yMode val="edge"/>
          <c:x val="6.9703593981445391E-2"/>
          <c:y val="0.85398734404774745"/>
          <c:w val="0.89975678040244966"/>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62-day by tumour site April 2025 -</a:t>
            </a:r>
            <a:r>
              <a:rPr lang="en-US" baseline="0"/>
              <a:t> August</a:t>
            </a:r>
            <a:r>
              <a:rPr lang="en-US"/>
              <a:t> 2025</a:t>
            </a:r>
          </a:p>
        </c:rich>
      </c:tx>
      <c:layout>
        <c:manualLayout>
          <c:xMode val="edge"/>
          <c:yMode val="edge"/>
          <c:x val="0.18281394380065136"/>
          <c:y val="1.886678200692041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5311096169881778"/>
          <c:y val="0.18300034465388795"/>
          <c:w val="0.54132005558128771"/>
          <c:h val="0.7068214957978739"/>
        </c:manualLayout>
      </c:layout>
      <c:barChart>
        <c:barDir val="bar"/>
        <c:grouping val="stacked"/>
        <c:varyColors val="0"/>
        <c:ser>
          <c:idx val="0"/>
          <c:order val="0"/>
          <c:tx>
            <c:strRef>
              <c:f>'62 Day Tumour Site'!$X$4</c:f>
              <c:strCache>
                <c:ptCount val="1"/>
                <c:pt idx="0">
                  <c:v>&lt;=62 days</c:v>
                </c:pt>
              </c:strCache>
            </c:strRef>
          </c:tx>
          <c:spPr>
            <a:solidFill>
              <a:srgbClr val="5B9BD5"/>
            </a:solidFill>
            <a:ln>
              <a:noFill/>
            </a:ln>
            <a:effectLst/>
          </c:spPr>
          <c:invertIfNegative val="0"/>
          <c:cat>
            <c:strRef>
              <c:f>'62 Day Tumour Site'!$B$5:$B$24</c:f>
              <c:strCache>
                <c:ptCount val="13"/>
                <c:pt idx="0">
                  <c:v>Acute Leukaemia</c:v>
                </c:pt>
                <c:pt idx="1">
                  <c:v>Breast</c:v>
                </c:pt>
                <c:pt idx="2">
                  <c:v>Gynae</c:v>
                </c:pt>
                <c:pt idx="3">
                  <c:v>Haematological Malignancies (ex Acute Leukaemia)</c:v>
                </c:pt>
                <c:pt idx="4">
                  <c:v>Head/Neck</c:v>
                </c:pt>
                <c:pt idx="5">
                  <c:v>Hepatobiliary and Pancreatic</c:v>
                </c:pt>
                <c:pt idx="6">
                  <c:v>Lower Gastrointestinal</c:v>
                </c:pt>
                <c:pt idx="7">
                  <c:v>Lung</c:v>
                </c:pt>
                <c:pt idx="8">
                  <c:v>Neuroendocrine</c:v>
                </c:pt>
                <c:pt idx="9">
                  <c:v>Sarcomas</c:v>
                </c:pt>
                <c:pt idx="10">
                  <c:v>Skin</c:v>
                </c:pt>
                <c:pt idx="11">
                  <c:v>Thyroid</c:v>
                </c:pt>
                <c:pt idx="12">
                  <c:v>Upper Gastrointestinal</c:v>
                </c:pt>
              </c:strCache>
            </c:strRef>
          </c:cat>
          <c:val>
            <c:numRef>
              <c:f>'62 Day Tumour Site'!$X$5:$X$24</c:f>
              <c:numCache>
                <c:formatCode>0.0;\(0.0\)</c:formatCode>
                <c:ptCount val="13"/>
                <c:pt idx="0">
                  <c:v>2</c:v>
                </c:pt>
                <c:pt idx="1">
                  <c:v>9.5</c:v>
                </c:pt>
                <c:pt idx="2">
                  <c:v>4</c:v>
                </c:pt>
                <c:pt idx="3">
                  <c:v>13</c:v>
                </c:pt>
                <c:pt idx="4">
                  <c:v>4</c:v>
                </c:pt>
                <c:pt idx="5">
                  <c:v>0</c:v>
                </c:pt>
                <c:pt idx="6">
                  <c:v>10.5</c:v>
                </c:pt>
                <c:pt idx="7">
                  <c:v>11</c:v>
                </c:pt>
                <c:pt idx="8">
                  <c:v>0</c:v>
                </c:pt>
                <c:pt idx="9">
                  <c:v>1</c:v>
                </c:pt>
                <c:pt idx="10">
                  <c:v>33</c:v>
                </c:pt>
                <c:pt idx="11">
                  <c:v>1</c:v>
                </c:pt>
                <c:pt idx="12">
                  <c:v>9</c:v>
                </c:pt>
              </c:numCache>
            </c:numRef>
          </c:val>
          <c:extLst>
            <c:ext xmlns:c16="http://schemas.microsoft.com/office/drawing/2014/chart" uri="{C3380CC4-5D6E-409C-BE32-E72D297353CC}">
              <c16:uniqueId val="{00000000-1416-4A4B-AF45-BC96AE0E9A2E}"/>
            </c:ext>
          </c:extLst>
        </c:ser>
        <c:ser>
          <c:idx val="1"/>
          <c:order val="1"/>
          <c:tx>
            <c:strRef>
              <c:f>'62 Day Tumour Site'!$Y$4</c:f>
              <c:strCache>
                <c:ptCount val="1"/>
                <c:pt idx="0">
                  <c:v>&gt;62</c:v>
                </c:pt>
              </c:strCache>
            </c:strRef>
          </c:tx>
          <c:spPr>
            <a:solidFill>
              <a:srgbClr val="ED7D31"/>
            </a:solidFill>
            <a:ln>
              <a:noFill/>
            </a:ln>
            <a:effectLst/>
          </c:spPr>
          <c:invertIfNegative val="0"/>
          <c:cat>
            <c:strRef>
              <c:f>'62 Day Tumour Site'!$B$5:$B$24</c:f>
              <c:strCache>
                <c:ptCount val="13"/>
                <c:pt idx="0">
                  <c:v>Acute Leukaemia</c:v>
                </c:pt>
                <c:pt idx="1">
                  <c:v>Breast</c:v>
                </c:pt>
                <c:pt idx="2">
                  <c:v>Gynae</c:v>
                </c:pt>
                <c:pt idx="3">
                  <c:v>Haematological Malignancies (ex Acute Leukaemia)</c:v>
                </c:pt>
                <c:pt idx="4">
                  <c:v>Head/Neck</c:v>
                </c:pt>
                <c:pt idx="5">
                  <c:v>Hepatobiliary and Pancreatic</c:v>
                </c:pt>
                <c:pt idx="6">
                  <c:v>Lower Gastrointestinal</c:v>
                </c:pt>
                <c:pt idx="7">
                  <c:v>Lung</c:v>
                </c:pt>
                <c:pt idx="8">
                  <c:v>Neuroendocrine</c:v>
                </c:pt>
                <c:pt idx="9">
                  <c:v>Sarcomas</c:v>
                </c:pt>
                <c:pt idx="10">
                  <c:v>Skin</c:v>
                </c:pt>
                <c:pt idx="11">
                  <c:v>Thyroid</c:v>
                </c:pt>
                <c:pt idx="12">
                  <c:v>Upper Gastrointestinal</c:v>
                </c:pt>
              </c:strCache>
            </c:strRef>
          </c:cat>
          <c:val>
            <c:numRef>
              <c:f>'62 Day Tumour Site'!$Y$5:$Y$24</c:f>
              <c:numCache>
                <c:formatCode>0.0;\(0.0\)</c:formatCode>
                <c:ptCount val="13"/>
                <c:pt idx="0">
                  <c:v>0</c:v>
                </c:pt>
                <c:pt idx="1">
                  <c:v>49</c:v>
                </c:pt>
                <c:pt idx="2">
                  <c:v>14</c:v>
                </c:pt>
                <c:pt idx="3">
                  <c:v>13.5</c:v>
                </c:pt>
                <c:pt idx="4">
                  <c:v>6.5</c:v>
                </c:pt>
                <c:pt idx="5">
                  <c:v>1.5</c:v>
                </c:pt>
                <c:pt idx="6">
                  <c:v>41.5</c:v>
                </c:pt>
                <c:pt idx="7">
                  <c:v>11</c:v>
                </c:pt>
                <c:pt idx="8">
                  <c:v>0.5</c:v>
                </c:pt>
                <c:pt idx="9">
                  <c:v>0</c:v>
                </c:pt>
                <c:pt idx="10">
                  <c:v>59</c:v>
                </c:pt>
                <c:pt idx="11">
                  <c:v>0</c:v>
                </c:pt>
                <c:pt idx="12">
                  <c:v>5</c:v>
                </c:pt>
              </c:numCache>
            </c:numRef>
          </c:val>
          <c:extLst>
            <c:ext xmlns:c16="http://schemas.microsoft.com/office/drawing/2014/chart" uri="{C3380CC4-5D6E-409C-BE32-E72D297353CC}">
              <c16:uniqueId val="{00000001-1416-4A4B-AF45-BC96AE0E9A2E}"/>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valAx>
      <c:spPr>
        <a:noFill/>
        <a:ln>
          <a:noFill/>
        </a:ln>
        <a:effectLst/>
      </c:spPr>
    </c:plotArea>
    <c:legend>
      <c:legendPos val="b"/>
      <c:layout>
        <c:manualLayout>
          <c:xMode val="edge"/>
          <c:yMode val="edge"/>
          <c:x val="0.4232195039791149"/>
          <c:y val="0.90929080834592635"/>
          <c:w val="0.14999592965317837"/>
          <c:h val="4.53632207264414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Ambulance arrivals (Antrim)</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arrivals'!$G$8:$G$19</c:f>
            </c:numRef>
          </c:val>
          <c:smooth val="0"/>
          <c:extLst>
            <c:ext xmlns:c16="http://schemas.microsoft.com/office/drawing/2014/chart" uri="{C3380CC4-5D6E-409C-BE32-E72D297353CC}">
              <c16:uniqueId val="{00000000-08AA-497D-9A18-A8EA8112C041}"/>
            </c:ext>
          </c:extLst>
        </c:ser>
        <c:ser>
          <c:idx val="1"/>
          <c:order val="1"/>
          <c:tx>
            <c:strRef>
              <c:f>'Amb arrivals'!$H$7</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arrivals'!$H$8:$H$19</c:f>
              <c:numCache>
                <c:formatCode>#,##0</c:formatCode>
                <c:ptCount val="12"/>
                <c:pt idx="0">
                  <c:v>1639</c:v>
                </c:pt>
                <c:pt idx="1">
                  <c:v>1690</c:v>
                </c:pt>
                <c:pt idx="2">
                  <c:v>1613</c:v>
                </c:pt>
                <c:pt idx="3">
                  <c:v>1579</c:v>
                </c:pt>
                <c:pt idx="4">
                  <c:v>1554</c:v>
                </c:pt>
                <c:pt idx="5">
                  <c:v>1485</c:v>
                </c:pt>
                <c:pt idx="6">
                  <c:v>1651</c:v>
                </c:pt>
                <c:pt idx="7">
                  <c:v>1409</c:v>
                </c:pt>
                <c:pt idx="8">
                  <c:v>1312</c:v>
                </c:pt>
                <c:pt idx="9">
                  <c:v>1350</c:v>
                </c:pt>
                <c:pt idx="10">
                  <c:v>1275</c:v>
                </c:pt>
                <c:pt idx="11">
                  <c:v>1588</c:v>
                </c:pt>
              </c:numCache>
            </c:numRef>
          </c:val>
          <c:smooth val="0"/>
          <c:extLst>
            <c:ext xmlns:c16="http://schemas.microsoft.com/office/drawing/2014/chart" uri="{C3380CC4-5D6E-409C-BE32-E72D297353CC}">
              <c16:uniqueId val="{00000001-08AA-497D-9A18-A8EA8112C041}"/>
            </c:ext>
          </c:extLst>
        </c:ser>
        <c:ser>
          <c:idx val="2"/>
          <c:order val="2"/>
          <c:tx>
            <c:strRef>
              <c:f>'Amb arrivals'!$I$7</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arrivals'!$I$8:$I$19</c:f>
              <c:numCache>
                <c:formatCode>#,##0</c:formatCode>
                <c:ptCount val="12"/>
                <c:pt idx="0">
                  <c:v>1550</c:v>
                </c:pt>
                <c:pt idx="1">
                  <c:v>1603</c:v>
                </c:pt>
                <c:pt idx="2">
                  <c:v>1511</c:v>
                </c:pt>
                <c:pt idx="3">
                  <c:v>1492</c:v>
                </c:pt>
                <c:pt idx="4">
                  <c:v>1505</c:v>
                </c:pt>
                <c:pt idx="5">
                  <c:v>1395</c:v>
                </c:pt>
              </c:numCache>
            </c:numRef>
          </c:val>
          <c:smooth val="0"/>
          <c:extLst>
            <c:ext xmlns:c16="http://schemas.microsoft.com/office/drawing/2014/chart" uri="{C3380CC4-5D6E-409C-BE32-E72D297353CC}">
              <c16:uniqueId val="{00000002-08AA-497D-9A18-A8EA8112C041}"/>
            </c:ext>
          </c:extLst>
        </c:ser>
        <c:dLbls>
          <c:showLegendKey val="0"/>
          <c:showVal val="0"/>
          <c:showCatName val="0"/>
          <c:showSerName val="0"/>
          <c:showPercent val="0"/>
          <c:showBubbleSize val="0"/>
        </c:dLbls>
        <c:marker val="1"/>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majorUnit val="5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Ambulance arrivals (Causeway)</a:t>
            </a:r>
            <a:endParaRPr lang="en-GB" sz="1100"/>
          </a:p>
        </c:rich>
      </c:tx>
      <c:overlay val="0"/>
      <c:spPr>
        <a:noFill/>
        <a:ln>
          <a:noFill/>
        </a:ln>
        <a:effectLst/>
      </c:spPr>
    </c:title>
    <c:autoTitleDeleted val="0"/>
    <c:plotArea>
      <c:layout/>
      <c:lineChart>
        <c:grouping val="standard"/>
        <c:varyColors val="0"/>
        <c:ser>
          <c:idx val="0"/>
          <c:order val="0"/>
          <c:tx>
            <c:strRef>
              <c:f>'Amb arrivals'!$G$23</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arrivals'!$G$24:$G$35</c:f>
            </c:numRef>
          </c:val>
          <c:smooth val="0"/>
          <c:extLst>
            <c:ext xmlns:c16="http://schemas.microsoft.com/office/drawing/2014/chart" uri="{C3380CC4-5D6E-409C-BE32-E72D297353CC}">
              <c16:uniqueId val="{00000000-196C-476A-B92E-C191C92D1ECF}"/>
            </c:ext>
          </c:extLst>
        </c:ser>
        <c:ser>
          <c:idx val="1"/>
          <c:order val="1"/>
          <c:tx>
            <c:strRef>
              <c:f>'Amb arrivals'!$H$23</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arrivals'!$H$24:$H$35</c:f>
              <c:numCache>
                <c:formatCode>#,##0</c:formatCode>
                <c:ptCount val="12"/>
                <c:pt idx="0">
                  <c:v>617</c:v>
                </c:pt>
                <c:pt idx="1">
                  <c:v>646</c:v>
                </c:pt>
                <c:pt idx="2">
                  <c:v>597</c:v>
                </c:pt>
                <c:pt idx="3">
                  <c:v>599</c:v>
                </c:pt>
                <c:pt idx="4">
                  <c:v>566</c:v>
                </c:pt>
                <c:pt idx="5">
                  <c:v>569</c:v>
                </c:pt>
                <c:pt idx="6">
                  <c:v>597</c:v>
                </c:pt>
                <c:pt idx="7">
                  <c:v>524</c:v>
                </c:pt>
                <c:pt idx="8">
                  <c:v>489</c:v>
                </c:pt>
                <c:pt idx="9">
                  <c:v>479</c:v>
                </c:pt>
                <c:pt idx="10">
                  <c:v>480</c:v>
                </c:pt>
                <c:pt idx="11">
                  <c:v>544</c:v>
                </c:pt>
              </c:numCache>
            </c:numRef>
          </c:val>
          <c:smooth val="0"/>
          <c:extLst>
            <c:ext xmlns:c16="http://schemas.microsoft.com/office/drawing/2014/chart" uri="{C3380CC4-5D6E-409C-BE32-E72D297353CC}">
              <c16:uniqueId val="{00000001-196C-476A-B92E-C191C92D1ECF}"/>
            </c:ext>
          </c:extLst>
        </c:ser>
        <c:ser>
          <c:idx val="2"/>
          <c:order val="2"/>
          <c:tx>
            <c:strRef>
              <c:f>'Amb arrivals'!$I$23</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arrivals'!$I$24:$I$35</c:f>
              <c:numCache>
                <c:formatCode>#,##0</c:formatCode>
                <c:ptCount val="12"/>
                <c:pt idx="0">
                  <c:v>552</c:v>
                </c:pt>
                <c:pt idx="1">
                  <c:v>591</c:v>
                </c:pt>
                <c:pt idx="2">
                  <c:v>583</c:v>
                </c:pt>
                <c:pt idx="3">
                  <c:v>615</c:v>
                </c:pt>
                <c:pt idx="4">
                  <c:v>613</c:v>
                </c:pt>
                <c:pt idx="5">
                  <c:v>576</c:v>
                </c:pt>
              </c:numCache>
            </c:numRef>
          </c:val>
          <c:smooth val="0"/>
          <c:extLst>
            <c:ext xmlns:c16="http://schemas.microsoft.com/office/drawing/2014/chart" uri="{C3380CC4-5D6E-409C-BE32-E72D297353CC}">
              <c16:uniqueId val="{00000002-196C-476A-B92E-C191C92D1ECF}"/>
            </c:ext>
          </c:extLst>
        </c:ser>
        <c:dLbls>
          <c:showLegendKey val="0"/>
          <c:showVal val="0"/>
          <c:showCatName val="0"/>
          <c:showSerName val="0"/>
          <c:showPercent val="0"/>
          <c:showBubbleSize val="0"/>
        </c:dLbls>
        <c:marker val="1"/>
        <c:smooth val="0"/>
        <c:axId val="179359744"/>
        <c:axId val="179361664"/>
      </c:lineChart>
      <c:catAx>
        <c:axId val="179359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61664"/>
        <c:crosses val="autoZero"/>
        <c:auto val="1"/>
        <c:lblAlgn val="ctr"/>
        <c:lblOffset val="100"/>
        <c:noMultiLvlLbl val="0"/>
      </c:catAx>
      <c:valAx>
        <c:axId val="179361664"/>
        <c:scaling>
          <c:orientation val="minMax"/>
          <c:max val="9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59744"/>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1</cdr:x>
      <cdr:y>0.51191</cdr:y>
    </cdr:from>
    <cdr:to>
      <cdr:x>1</cdr:x>
      <cdr:y>1</cdr:y>
    </cdr:to>
    <cdr:cxnSp macro="">
      <cdr:nvCxnSpPr>
        <cdr:cNvPr id="2" name="Straight Connector 1">
          <a:extLst xmlns:a="http://schemas.openxmlformats.org/drawingml/2006/main">
            <a:ext uri="{FF2B5EF4-FFF2-40B4-BE49-F238E27FC236}">
              <a16:creationId xmlns:a16="http://schemas.microsoft.com/office/drawing/2014/main" id="{C097029E-65ED-6032-067B-65C52E968DB9}"/>
            </a:ext>
          </a:extLst>
        </cdr:cNvPr>
        <cdr:cNvCxnSpPr/>
      </cdr:nvCxnSpPr>
      <cdr:spPr>
        <a:xfrm xmlns:a="http://schemas.openxmlformats.org/drawingml/2006/main" flipH="1" flipV="1">
          <a:off x="10919882" y="6062133"/>
          <a:ext cx="0" cy="1344084"/>
        </a:xfrm>
        <a:prstGeom xmlns:a="http://schemas.openxmlformats.org/drawingml/2006/main" prst="line">
          <a:avLst/>
        </a:prstGeom>
        <a:ln xmlns:a="http://schemas.openxmlformats.org/drawingml/2006/main"/>
      </cdr:spPr>
      <cdr:style>
        <a:lnRef xmlns:a="http://schemas.openxmlformats.org/drawingml/2006/main" idx="1">
          <a:schemeClr val="accent5"/>
        </a:lnRef>
        <a:fillRef xmlns:a="http://schemas.openxmlformats.org/drawingml/2006/main" idx="0">
          <a:schemeClr val="accent5"/>
        </a:fillRef>
        <a:effectRef xmlns:a="http://schemas.openxmlformats.org/drawingml/2006/main" idx="0">
          <a:schemeClr val="accent5"/>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1</cdr:x>
      <cdr:y>0.51191</cdr:y>
    </cdr:from>
    <cdr:to>
      <cdr:x>1</cdr:x>
      <cdr:y>1</cdr:y>
    </cdr:to>
    <cdr:cxnSp macro="">
      <cdr:nvCxnSpPr>
        <cdr:cNvPr id="2" name="Straight Connector 1">
          <a:extLst xmlns:a="http://schemas.openxmlformats.org/drawingml/2006/main">
            <a:ext uri="{FF2B5EF4-FFF2-40B4-BE49-F238E27FC236}">
              <a16:creationId xmlns:a16="http://schemas.microsoft.com/office/drawing/2014/main" id="{ABA37211-E110-1394-B247-583D29FE1FD8}"/>
            </a:ext>
          </a:extLst>
        </cdr:cNvPr>
        <cdr:cNvCxnSpPr/>
      </cdr:nvCxnSpPr>
      <cdr:spPr>
        <a:xfrm xmlns:a="http://schemas.openxmlformats.org/drawingml/2006/main" flipH="1" flipV="1">
          <a:off x="10919882" y="6062133"/>
          <a:ext cx="0" cy="1344084"/>
        </a:xfrm>
        <a:prstGeom xmlns:a="http://schemas.openxmlformats.org/drawingml/2006/main" prst="line">
          <a:avLst/>
        </a:prstGeom>
        <a:ln xmlns:a="http://schemas.openxmlformats.org/drawingml/2006/main"/>
      </cdr:spPr>
      <cdr:style>
        <a:lnRef xmlns:a="http://schemas.openxmlformats.org/drawingml/2006/main" idx="1">
          <a:schemeClr val="accent5"/>
        </a:lnRef>
        <a:fillRef xmlns:a="http://schemas.openxmlformats.org/drawingml/2006/main" idx="0">
          <a:schemeClr val="accent5"/>
        </a:fillRef>
        <a:effectRef xmlns:a="http://schemas.openxmlformats.org/drawingml/2006/main" idx="0">
          <a:schemeClr val="accent5"/>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2231" cy="3410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3697" y="1"/>
            <a:ext cx="4302231" cy="341064"/>
          </a:xfrm>
          <a:prstGeom prst="rect">
            <a:avLst/>
          </a:prstGeom>
        </p:spPr>
        <p:txBody>
          <a:bodyPr vert="horz" lIns="91440" tIns="45720" rIns="91440" bIns="45720" rtlCol="0"/>
          <a:lstStyle>
            <a:lvl1pPr algn="r">
              <a:defRPr sz="1200"/>
            </a:lvl1pPr>
          </a:lstStyle>
          <a:p>
            <a:fld id="{8387E339-4487-4EFF-8EDF-DF6298BDCA96}" type="datetimeFigureOut">
              <a:rPr lang="en-GB" smtClean="0"/>
              <a:t>30/03/2026</a:t>
            </a:fld>
            <a:endParaRPr lang="en-GB"/>
          </a:p>
        </p:txBody>
      </p:sp>
      <p:sp>
        <p:nvSpPr>
          <p:cNvPr id="4" name="Slide Image Placeholder 3"/>
          <p:cNvSpPr>
            <a:spLocks noGrp="1" noRot="1" noChangeAspect="1"/>
          </p:cNvSpPr>
          <p:nvPr>
            <p:ph type="sldImg" idx="2"/>
          </p:nvPr>
        </p:nvSpPr>
        <p:spPr>
          <a:xfrm>
            <a:off x="2925763" y="849313"/>
            <a:ext cx="4076700" cy="22939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823" y="3271381"/>
            <a:ext cx="7942580" cy="267658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6456612"/>
            <a:ext cx="4302231" cy="34106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3697" y="6456612"/>
            <a:ext cx="4302231" cy="341063"/>
          </a:xfrm>
          <a:prstGeom prst="rect">
            <a:avLst/>
          </a:prstGeom>
        </p:spPr>
        <p:txBody>
          <a:bodyPr vert="horz" lIns="91440" tIns="45720" rIns="91440" bIns="45720" rtlCol="0" anchor="b"/>
          <a:lstStyle>
            <a:lvl1pPr algn="r">
              <a:defRPr sz="1200"/>
            </a:lvl1pPr>
          </a:lstStyle>
          <a:p>
            <a:fld id="{578BA7F4-74E0-4FCD-8CFB-DBF6AAF24C16}" type="slidenum">
              <a:rPr lang="en-GB" smtClean="0"/>
              <a:t>‹#›</a:t>
            </a:fld>
            <a:endParaRPr lang="en-GB"/>
          </a:p>
        </p:txBody>
      </p:sp>
    </p:spTree>
    <p:extLst>
      <p:ext uri="{BB962C8B-B14F-4D97-AF65-F5344CB8AC3E}">
        <p14:creationId xmlns:p14="http://schemas.microsoft.com/office/powerpoint/2010/main" val="3445449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1</a:t>
            </a:fld>
            <a:endParaRPr lang="en-GB"/>
          </a:p>
        </p:txBody>
      </p:sp>
    </p:spTree>
    <p:extLst>
      <p:ext uri="{BB962C8B-B14F-4D97-AF65-F5344CB8AC3E}">
        <p14:creationId xmlns:p14="http://schemas.microsoft.com/office/powerpoint/2010/main" val="1801290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 of patient handovers within 60 minutes.  Time is calculated from the arrival of NIAS resource at either Antrim or Causeway Emergency Departments to the physical handover of the patient into the care of the receiving hospital. Date based on the date of arrival at hospital.</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10</a:t>
            </a:fld>
            <a:endParaRPr lang="en-GB"/>
          </a:p>
        </p:txBody>
      </p:sp>
    </p:spTree>
    <p:extLst>
      <p:ext uri="{BB962C8B-B14F-4D97-AF65-F5344CB8AC3E}">
        <p14:creationId xmlns:p14="http://schemas.microsoft.com/office/powerpoint/2010/main" val="641892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Patient Handovers over 2 hours.  Time is calculated from the arrival of NIAS resource at either Antrim or Causeway Emergency Departments to the physical handover of the patient into the care of the receiving hospital. Date based on the date of arrival at hospital.</a:t>
            </a:r>
          </a:p>
          <a:p>
            <a:endParaRPr lang="en-GB" dirty="0"/>
          </a:p>
          <a:p>
            <a:endParaRPr lang="en-GB" dirty="0"/>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11</a:t>
            </a:fld>
            <a:endParaRPr lang="en-GB"/>
          </a:p>
        </p:txBody>
      </p:sp>
    </p:spTree>
    <p:extLst>
      <p:ext uri="{BB962C8B-B14F-4D97-AF65-F5344CB8AC3E}">
        <p14:creationId xmlns:p14="http://schemas.microsoft.com/office/powerpoint/2010/main" val="2456282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Average Patient Handover time by site.  Time is calculated from the arrival of NIAS resource at either Antrim or Causeway Emergency Departments to the physical handover of the patient into the care of the receiving hospital. Date based on the date of arrival at hospital.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latin typeface="Arial" panose="020B0604020202020204" pitchFamily="34" charset="0"/>
              <a:ea typeface="Calibri" panose="020F0502020204030204" pitchFamily="34" charset="0"/>
              <a:cs typeface="Arial" panose="020B0604020202020204" pitchFamily="34" charset="0"/>
            </a:endParaRPr>
          </a:p>
          <a:p>
            <a:pPr>
              <a:defRPr/>
            </a:pPr>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12</a:t>
            </a:fld>
            <a:endParaRPr lang="en-GB"/>
          </a:p>
        </p:txBody>
      </p:sp>
    </p:spTree>
    <p:extLst>
      <p:ext uri="{BB962C8B-B14F-4D97-AF65-F5344CB8AC3E}">
        <p14:creationId xmlns:p14="http://schemas.microsoft.com/office/powerpoint/2010/main" val="3022901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Emergency attendances at Antrim &amp; Causeway Hospitals.  Excludes planned patients.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13</a:t>
            </a:fld>
            <a:endParaRPr lang="en-GB"/>
          </a:p>
        </p:txBody>
      </p:sp>
    </p:spTree>
    <p:extLst>
      <p:ext uri="{BB962C8B-B14F-4D97-AF65-F5344CB8AC3E}">
        <p14:creationId xmlns:p14="http://schemas.microsoft.com/office/powerpoint/2010/main" val="660762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Emergency attendances at Antrim &amp; Causeway Hospitals aged over 75.  Excludes planned patients.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14</a:t>
            </a:fld>
            <a:endParaRPr lang="en-GB"/>
          </a:p>
        </p:txBody>
      </p:sp>
    </p:spTree>
    <p:extLst>
      <p:ext uri="{BB962C8B-B14F-4D97-AF65-F5344CB8AC3E}">
        <p14:creationId xmlns:p14="http://schemas.microsoft.com/office/powerpoint/2010/main" val="2306010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4 Hour ED Target</a:t>
            </a:r>
            <a:r>
              <a:rPr lang="en-GB" sz="1000" dirty="0">
                <a:latin typeface="Arial" panose="020B060402020202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95% of patients attending any Type 1, 2 or 3 emergency care department are either treated and discharged home, or admitted, within 4 hours of their arrival in the department.</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pPr algn="l"/>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l"/>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algn="l"/>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15</a:t>
            </a:fld>
            <a:endParaRPr lang="en-GB"/>
          </a:p>
        </p:txBody>
      </p:sp>
    </p:spTree>
    <p:extLst>
      <p:ext uri="{BB962C8B-B14F-4D97-AF65-F5344CB8AC3E}">
        <p14:creationId xmlns:p14="http://schemas.microsoft.com/office/powerpoint/2010/main" val="1630109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12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attending any emergency department (ED) should wait longer than 12 hours.  Whilst the official target is 0, the SOMs target for 25/26 is to reduce 12 hour ED waits by 10%.</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16</a:t>
            </a:fld>
            <a:endParaRPr lang="en-GB"/>
          </a:p>
        </p:txBody>
      </p:sp>
    </p:spTree>
    <p:extLst>
      <p:ext uri="{BB962C8B-B14F-4D97-AF65-F5344CB8AC3E}">
        <p14:creationId xmlns:p14="http://schemas.microsoft.com/office/powerpoint/2010/main" val="3063547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4 Hour ED Target</a:t>
            </a:r>
            <a:r>
              <a:rPr lang="en-GB" sz="1000" dirty="0">
                <a:latin typeface="Arial" panose="020B060402020202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95% of patients attending any Type 1, 2 or 3 emergency care department are either treated and discharged home, or admitted, within 4 hours of their arrival in the department.</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pPr algn="l"/>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l"/>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These are Regional statistics published quarterly by the Department of Health. www.health-ni.gov.uk/articles/emergency-care-waiting-times</a:t>
            </a:r>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l"/>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17</a:t>
            </a:fld>
            <a:endParaRPr lang="en-GB"/>
          </a:p>
        </p:txBody>
      </p:sp>
    </p:spTree>
    <p:extLst>
      <p:ext uri="{BB962C8B-B14F-4D97-AF65-F5344CB8AC3E}">
        <p14:creationId xmlns:p14="http://schemas.microsoft.com/office/powerpoint/2010/main" val="37901243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Stroke Thrombolysis Target</a:t>
            </a:r>
            <a:r>
              <a:rPr lang="en-GB" sz="1000" dirty="0">
                <a:latin typeface="Arial" panose="020B0604020202020204" pitchFamily="34" charset="0"/>
                <a:cs typeface="Arial" panose="020B0604020202020204" pitchFamily="34" charset="0"/>
              </a:rPr>
              <a:t>: Ensure at least 16% of unplanned admissions with confirmed Ischaemic stroke receive thrombolysis.</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effectLst/>
                <a:latin typeface="Arial" panose="020B0604020202020204" pitchFamily="34" charset="0"/>
                <a:ea typeface="Times New Roman" panose="02020603050405020304" pitchFamily="18" charset="0"/>
              </a:rPr>
              <a:t>Proportion of unplanned admissions to hospital with a primary diagnosis of ischaemic stroke who receive thrombolysis treatment.  Unplanned admissions include those from an A&amp;E Department, GP and consultant outpatient clinic.</a:t>
            </a:r>
          </a:p>
          <a:p>
            <a:r>
              <a:rPr lang="en-GB" sz="1000" dirty="0">
                <a:solidFill>
                  <a:srgbClr val="000000"/>
                </a:solidFill>
                <a:effectLst/>
                <a:latin typeface="Arial" panose="020B0604020202020204" pitchFamily="34" charset="0"/>
                <a:ea typeface="Times New Roman" panose="02020603050405020304" pitchFamily="18" charset="0"/>
              </a:rPr>
              <a:t>Deaths and discharges are used as an approximation of admissions.</a:t>
            </a: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effectLst/>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effectLst/>
              <a:latin typeface="Arial" panose="020B0604020202020204" pitchFamily="34" charset="0"/>
              <a:ea typeface="Times New Roman" panose="02020603050405020304" pitchFamily="18" charset="0"/>
            </a:endParaRPr>
          </a:p>
          <a:p>
            <a:r>
              <a:rPr lang="en-GB" sz="1800" b="1" dirty="0">
                <a:solidFill>
                  <a:srgbClr val="000000"/>
                </a:solidFill>
                <a:effectLst/>
                <a:latin typeface="Arial" panose="020B0604020202020204" pitchFamily="34" charset="0"/>
                <a:ea typeface="Times New Roman" panose="02020603050405020304" pitchFamily="18" charset="0"/>
              </a:rPr>
              <a:t> </a:t>
            </a:r>
            <a:endParaRPr lang="en-GB" sz="1800" dirty="0">
              <a:solidFill>
                <a:srgbClr val="000000"/>
              </a:solidFill>
              <a:effectLst/>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18</a:t>
            </a:fld>
            <a:endParaRPr lang="en-GB"/>
          </a:p>
        </p:txBody>
      </p:sp>
    </p:spTree>
    <p:extLst>
      <p:ext uri="{BB962C8B-B14F-4D97-AF65-F5344CB8AC3E}">
        <p14:creationId xmlns:p14="http://schemas.microsoft.com/office/powerpoint/2010/main" val="342452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Outpatient Attendances as per Encompass Service Delivery Plan (SDP) Dashboard</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As QOAR (Quarterly Outpatient Activity Return) data confidence increases reporting of Outpatient activity will move to this source.</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800" dirty="0">
              <a:solidFill>
                <a:srgbClr val="000000"/>
              </a:solidFill>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19</a:t>
            </a:fld>
            <a:endParaRPr lang="en-GB"/>
          </a:p>
        </p:txBody>
      </p:sp>
    </p:spTree>
    <p:extLst>
      <p:ext uri="{BB962C8B-B14F-4D97-AF65-F5344CB8AC3E}">
        <p14:creationId xmlns:p14="http://schemas.microsoft.com/office/powerpoint/2010/main" val="1117936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2</a:t>
            </a:fld>
            <a:endParaRPr lang="en-GB"/>
          </a:p>
        </p:txBody>
      </p:sp>
    </p:spTree>
    <p:extLst>
      <p:ext uri="{BB962C8B-B14F-4D97-AF65-F5344CB8AC3E}">
        <p14:creationId xmlns:p14="http://schemas.microsoft.com/office/powerpoint/2010/main" val="288645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New DNA / on the day cancellation rate target: </a:t>
            </a:r>
            <a:r>
              <a:rPr lang="en-GB" sz="1000" dirty="0">
                <a:latin typeface="Arial" panose="020B0604020202020204" pitchFamily="34" charset="0"/>
                <a:cs typeface="Arial" panose="020B0604020202020204" pitchFamily="34" charset="0"/>
              </a:rPr>
              <a:t>Trusts to achieve a maximum of 5% DNAs/CNDs, of total intended attendances.</a:t>
            </a: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Review DNA / on the day cancellation rate target: </a:t>
            </a:r>
            <a:r>
              <a:rPr lang="en-GB" sz="1000" dirty="0">
                <a:latin typeface="Arial" panose="020B0604020202020204" pitchFamily="34" charset="0"/>
                <a:cs typeface="Arial" panose="020B0604020202020204" pitchFamily="34" charset="0"/>
              </a:rPr>
              <a:t>Trusts to achieve a maximum of 8% DNAs/CNDs, of total intended attendances.</a:t>
            </a:r>
          </a:p>
          <a:p>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p>
        </p:txBody>
      </p:sp>
      <p:sp>
        <p:nvSpPr>
          <p:cNvPr id="4" name="Slide Number Placeholder 3"/>
          <p:cNvSpPr>
            <a:spLocks noGrp="1"/>
          </p:cNvSpPr>
          <p:nvPr>
            <p:ph type="sldNum" sz="quarter" idx="5"/>
          </p:nvPr>
        </p:nvSpPr>
        <p:spPr/>
        <p:txBody>
          <a:bodyPr/>
          <a:lstStyle/>
          <a:p>
            <a:fld id="{578BA7F4-74E0-4FCD-8CFB-DBF6AAF24C16}" type="slidenum">
              <a:rPr lang="en-GB" smtClean="0"/>
              <a:t>20</a:t>
            </a:fld>
            <a:endParaRPr lang="en-GB"/>
          </a:p>
        </p:txBody>
      </p:sp>
    </p:spTree>
    <p:extLst>
      <p:ext uri="{BB962C8B-B14F-4D97-AF65-F5344CB8AC3E}">
        <p14:creationId xmlns:p14="http://schemas.microsoft.com/office/powerpoint/2010/main" val="12204671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21</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71381"/>
            <a:ext cx="7942580" cy="1696480"/>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9" name="Notes Placeholder 8">
            <a:extLst>
              <a:ext uri="{FF2B5EF4-FFF2-40B4-BE49-F238E27FC236}">
                <a16:creationId xmlns:a16="http://schemas.microsoft.com/office/drawing/2014/main" id="{CE7626D1-84E8-85AD-C936-962156BB5253}"/>
              </a:ext>
            </a:extLst>
          </p:cNvPr>
          <p:cNvSpPr>
            <a:spLocks noGrp="1"/>
          </p:cNvSpPr>
          <p:nvPr>
            <p:ph type="body" idx="1"/>
          </p:nvPr>
        </p:nvSpPr>
        <p:spPr>
          <a:xfrm>
            <a:off x="992823" y="3294383"/>
            <a:ext cx="7942580" cy="2676585"/>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50% of patients should be waiting no longer than 9 weeks for a first consultant-led outpatient appointment.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effectLst/>
                <a:latin typeface="Arial" panose="020B0604020202020204" pitchFamily="34" charset="0"/>
                <a:ea typeface="Calibri" panose="020F0502020204030204" pitchFamily="34" charset="0"/>
                <a:cs typeface="Arial" panose="020B0604020202020204" pitchFamily="34" charset="0"/>
              </a:rPr>
              <a:t>52 Week Target</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should be waiting more than 52 weeks for a first consultant-led outpatient appointment.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total patients waiting for a first consultant-led outpatient appointment who are waiting longer than 9 weeks, and the number who are waiting longer than 52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45377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Inpatients &amp; Day Cases as per Encompass Service Delivery Plan (SDP) Dashboard</a:t>
            </a:r>
            <a:endParaRPr lang="en-GB" sz="1800" dirty="0">
              <a:solidFill>
                <a:srgbClr val="000000"/>
              </a:solidFill>
              <a:effectLst/>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22</a:t>
            </a:fld>
            <a:endParaRPr lang="en-GB"/>
          </a:p>
        </p:txBody>
      </p:sp>
    </p:spTree>
    <p:extLst>
      <p:ext uri="{BB962C8B-B14F-4D97-AF65-F5344CB8AC3E}">
        <p14:creationId xmlns:p14="http://schemas.microsoft.com/office/powerpoint/2010/main" val="16111504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23</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13 Week Target</a:t>
            </a:r>
            <a:r>
              <a:rPr lang="en-GB" sz="1000" dirty="0">
                <a:latin typeface="Arial" panose="020B060402020202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55% of patients should wait no longer than 13 weeks for inpatient/day case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effectLst/>
                <a:latin typeface="Arial" panose="020B0604020202020204" pitchFamily="34" charset="0"/>
                <a:ea typeface="Calibri" panose="020F0502020204030204" pitchFamily="34" charset="0"/>
                <a:cs typeface="Arial" panose="020B0604020202020204" pitchFamily="34" charset="0"/>
              </a:rPr>
              <a:t>52 Week Target</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should wait more than 52 weeks for inpatient/day case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total patients waiting for inpatient/day case treatment who are waiting longer than 13 weeks; and the number of patients waiting longer than 52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1603037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Inpatient Length of Stay Target: </a:t>
            </a:r>
            <a:r>
              <a:rPr lang="en-GB" sz="1000" dirty="0">
                <a:latin typeface="Arial" panose="020B0604020202020204" pitchFamily="34" charset="0"/>
                <a:cs typeface="Arial" panose="020B0604020202020204" pitchFamily="34" charset="0"/>
              </a:rPr>
              <a:t>Decrease across those specialties currently above CHKS peer group levels (reduce average LOS). </a:t>
            </a:r>
            <a:endParaRPr lang="en-GB" sz="1000" dirty="0">
              <a:effectLst/>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This metric is aimed at Elective Inpatient Admissions – to include all waiting list, booked and planned patients. Day Cases and Regular Attenders are to be excluded. Day Cases with LOS&gt;0 are included. All ages are included.</a:t>
            </a:r>
          </a:p>
          <a:p>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Appropriate Peer Groups/Services/TFCs/Specialties will be established using the CHKS comparative analysis.</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b="1"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24</a:t>
            </a:fld>
            <a:endParaRPr lang="en-GB"/>
          </a:p>
        </p:txBody>
      </p:sp>
      <p:pic>
        <p:nvPicPr>
          <p:cNvPr id="5" name="Picture 4">
            <a:extLst>
              <a:ext uri="{FF2B5EF4-FFF2-40B4-BE49-F238E27FC236}">
                <a16:creationId xmlns:a16="http://schemas.microsoft.com/office/drawing/2014/main" id="{DA40CCC4-252F-4698-FE63-F7AA1D3528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2662" y="4413655"/>
            <a:ext cx="1765300" cy="961390"/>
          </a:xfrm>
          <a:prstGeom prst="rect">
            <a:avLst/>
          </a:prstGeom>
          <a:noFill/>
        </p:spPr>
      </p:pic>
    </p:spTree>
    <p:extLst>
      <p:ext uri="{BB962C8B-B14F-4D97-AF65-F5344CB8AC3E}">
        <p14:creationId xmlns:p14="http://schemas.microsoft.com/office/powerpoint/2010/main" val="33937839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25</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a:t>
            </a:r>
            <a:r>
              <a:rPr lang="en-GB" sz="1000" dirty="0">
                <a:effectLst/>
                <a:latin typeface="Arial" panose="020B0604020202020204" pitchFamily="34" charset="0"/>
                <a:ea typeface="Calibri" panose="020F0502020204030204" pitchFamily="34" charset="0"/>
                <a:cs typeface="Arial" panose="020B0604020202020204" pitchFamily="34" charset="0"/>
              </a:rPr>
              <a:t>5% of patients should be waiting no longer than </a:t>
            </a:r>
            <a:r>
              <a:rPr lang="en-GB" sz="1000" dirty="0">
                <a:latin typeface="Arial" panose="020B0604020202020204" pitchFamily="34" charset="0"/>
                <a:ea typeface="Calibri" panose="020F0502020204030204" pitchFamily="34" charset="0"/>
                <a:cs typeface="Arial" panose="020B0604020202020204" pitchFamily="34" charset="0"/>
              </a:rPr>
              <a:t>9</a:t>
            </a:r>
            <a:r>
              <a:rPr lang="en-GB" sz="1000" dirty="0">
                <a:effectLst/>
                <a:latin typeface="Arial" panose="020B0604020202020204" pitchFamily="34" charset="0"/>
                <a:ea typeface="Calibri" panose="020F0502020204030204" pitchFamily="34" charset="0"/>
                <a:cs typeface="Arial" panose="020B0604020202020204" pitchFamily="34" charset="0"/>
              </a:rPr>
              <a:t>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a:t>
            </a:r>
            <a:r>
              <a:rPr lang="en-GB" sz="1000" b="1" dirty="0">
                <a:effectLst/>
                <a:latin typeface="Arial" panose="020B0604020202020204" pitchFamily="34" charset="0"/>
                <a:ea typeface="Calibri" panose="020F0502020204030204" pitchFamily="34" charset="0"/>
                <a:cs typeface="Arial" panose="020B0604020202020204" pitchFamily="34" charset="0"/>
              </a:rPr>
              <a:t> Week Target</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should wait more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total patients waiting for a diagnostic test who are waiting longer than 9 weeks; and the number of patients waiting longer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1890555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26</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a:t>
            </a:r>
            <a:r>
              <a:rPr lang="en-GB" sz="1000" dirty="0">
                <a:effectLst/>
                <a:latin typeface="Arial" panose="020B0604020202020204" pitchFamily="34" charset="0"/>
                <a:ea typeface="Calibri" panose="020F0502020204030204" pitchFamily="34" charset="0"/>
                <a:cs typeface="Arial" panose="020B0604020202020204" pitchFamily="34" charset="0"/>
              </a:rPr>
              <a:t>5% of patients should be waiting no longer than </a:t>
            </a:r>
            <a:r>
              <a:rPr lang="en-GB" sz="1000" dirty="0">
                <a:latin typeface="Arial" panose="020B0604020202020204" pitchFamily="34" charset="0"/>
                <a:ea typeface="Calibri" panose="020F0502020204030204" pitchFamily="34" charset="0"/>
                <a:cs typeface="Arial" panose="020B0604020202020204" pitchFamily="34" charset="0"/>
              </a:rPr>
              <a:t>9</a:t>
            </a:r>
            <a:r>
              <a:rPr lang="en-GB" sz="1000" dirty="0">
                <a:effectLst/>
                <a:latin typeface="Arial" panose="020B0604020202020204" pitchFamily="34" charset="0"/>
                <a:ea typeface="Calibri" panose="020F0502020204030204" pitchFamily="34" charset="0"/>
                <a:cs typeface="Arial" panose="020B0604020202020204" pitchFamily="34" charset="0"/>
              </a:rPr>
              <a:t>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a:t>
            </a:r>
            <a:r>
              <a:rPr lang="en-GB" sz="1000" b="1" dirty="0">
                <a:effectLst/>
                <a:latin typeface="Arial" panose="020B0604020202020204" pitchFamily="34" charset="0"/>
                <a:ea typeface="Calibri" panose="020F0502020204030204" pitchFamily="34" charset="0"/>
                <a:cs typeface="Arial" panose="020B0604020202020204" pitchFamily="34" charset="0"/>
              </a:rPr>
              <a:t> Week Target</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should wait more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total patients waiting for a diagnostic test who are waiting longer than 9 weeks; and the number of patients waiting longer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0432072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b="0" dirty="0">
                <a:latin typeface="Arial" panose="020B0604020202020204" pitchFamily="34" charset="0"/>
                <a:cs typeface="Arial" panose="020B0604020202020204" pitchFamily="34" charset="0"/>
              </a:rPr>
              <a:t>Endoscopy </a:t>
            </a:r>
            <a:r>
              <a:rPr lang="en-GB" sz="1000" dirty="0">
                <a:latin typeface="Arial" panose="020B0604020202020204" pitchFamily="34" charset="0"/>
                <a:cs typeface="Arial" panose="020B0604020202020204" pitchFamily="34" charset="0"/>
              </a:rPr>
              <a:t>as per Encompass Service Delivery Plan (SDP) Dashboard</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800" dirty="0">
              <a:solidFill>
                <a:srgbClr val="000000"/>
              </a:solidFill>
              <a:effectLst/>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27</a:t>
            </a:fld>
            <a:endParaRPr lang="en-GB"/>
          </a:p>
        </p:txBody>
      </p:sp>
    </p:spTree>
    <p:extLst>
      <p:ext uri="{BB962C8B-B14F-4D97-AF65-F5344CB8AC3E}">
        <p14:creationId xmlns:p14="http://schemas.microsoft.com/office/powerpoint/2010/main" val="27329923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28</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a:t>
            </a:r>
            <a:r>
              <a:rPr lang="en-GB" sz="1000" dirty="0">
                <a:effectLst/>
                <a:latin typeface="Arial" panose="020B0604020202020204" pitchFamily="34" charset="0"/>
                <a:ea typeface="Calibri" panose="020F0502020204030204" pitchFamily="34" charset="0"/>
                <a:cs typeface="Arial" panose="020B0604020202020204" pitchFamily="34" charset="0"/>
              </a:rPr>
              <a:t>5% of patients should be waiting no longer than </a:t>
            </a:r>
            <a:r>
              <a:rPr lang="en-GB" sz="1000" dirty="0">
                <a:latin typeface="Arial" panose="020B0604020202020204" pitchFamily="34" charset="0"/>
                <a:ea typeface="Calibri" panose="020F0502020204030204" pitchFamily="34" charset="0"/>
                <a:cs typeface="Arial" panose="020B0604020202020204" pitchFamily="34" charset="0"/>
              </a:rPr>
              <a:t>9</a:t>
            </a:r>
            <a:r>
              <a:rPr lang="en-GB" sz="1000" dirty="0">
                <a:effectLst/>
                <a:latin typeface="Arial" panose="020B0604020202020204" pitchFamily="34" charset="0"/>
                <a:ea typeface="Calibri" panose="020F0502020204030204" pitchFamily="34" charset="0"/>
                <a:cs typeface="Arial" panose="020B0604020202020204" pitchFamily="34" charset="0"/>
              </a:rPr>
              <a:t> weeks for an Endoscopy.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a:t>
            </a:r>
            <a:r>
              <a:rPr lang="en-GB" sz="1000" b="1" dirty="0">
                <a:effectLst/>
                <a:latin typeface="Arial" panose="020B0604020202020204" pitchFamily="34" charset="0"/>
                <a:ea typeface="Calibri" panose="020F0502020204030204" pitchFamily="34" charset="0"/>
                <a:cs typeface="Arial" panose="020B0604020202020204" pitchFamily="34" charset="0"/>
              </a:rPr>
              <a:t> Week Target</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should wait more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 for </a:t>
            </a:r>
            <a:r>
              <a:rPr lang="en-GB" sz="1000" dirty="0">
                <a:latin typeface="Arial" panose="020B0604020202020204" pitchFamily="34" charset="0"/>
                <a:ea typeface="Calibri" panose="020F0502020204030204" pitchFamily="34" charset="0"/>
                <a:cs typeface="Arial" panose="020B0604020202020204" pitchFamily="34" charset="0"/>
              </a:rPr>
              <a:t>an Endoscopy</a:t>
            </a:r>
            <a:r>
              <a:rPr lang="en-GB" sz="1000" dirty="0">
                <a:effectLst/>
                <a:latin typeface="Arial" panose="020B0604020202020204" pitchFamily="34" charset="0"/>
                <a:ea typeface="Calibri" panose="020F0502020204030204" pitchFamily="34" charset="0"/>
                <a:cs typeface="Arial" panose="020B0604020202020204" pitchFamily="34" charset="0"/>
              </a:rPr>
              <a: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total patients waiting for an Endoscopy who are waiting longer than 9 weeks; and the number of patients waiting longer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1190158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b="0" dirty="0">
                <a:latin typeface="Arial" panose="020B0604020202020204" pitchFamily="34" charset="0"/>
                <a:cs typeface="Arial" panose="020B0604020202020204" pitchFamily="34" charset="0"/>
              </a:rPr>
              <a:t>AHP New Contacts </a:t>
            </a:r>
            <a:r>
              <a:rPr lang="en-GB" sz="1000" dirty="0">
                <a:latin typeface="Arial" panose="020B0604020202020204" pitchFamily="34" charset="0"/>
                <a:cs typeface="Arial" panose="020B0604020202020204" pitchFamily="34" charset="0"/>
              </a:rPr>
              <a:t>as per Encompass Workbench Report 667793 – Regulatory Submission Returns Dashboard – AHP Activity</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800" dirty="0">
              <a:solidFill>
                <a:srgbClr val="000000"/>
              </a:solidFill>
              <a:effectLst/>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29</a:t>
            </a:fld>
            <a:endParaRPr lang="en-GB"/>
          </a:p>
        </p:txBody>
      </p:sp>
    </p:spTree>
    <p:extLst>
      <p:ext uri="{BB962C8B-B14F-4D97-AF65-F5344CB8AC3E}">
        <p14:creationId xmlns:p14="http://schemas.microsoft.com/office/powerpoint/2010/main" val="2031757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3</a:t>
            </a:fld>
            <a:endParaRPr lang="en-GB"/>
          </a:p>
        </p:txBody>
      </p:sp>
    </p:spTree>
    <p:extLst>
      <p:ext uri="{BB962C8B-B14F-4D97-AF65-F5344CB8AC3E}">
        <p14:creationId xmlns:p14="http://schemas.microsoft.com/office/powerpoint/2010/main" val="1168401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30</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13 Week Target: </a:t>
            </a:r>
            <a:r>
              <a:rPr lang="en-GB" sz="1000" dirty="0">
                <a:effectLst/>
                <a:latin typeface="Arial" panose="020B0604020202020204" pitchFamily="34" charset="0"/>
                <a:ea typeface="Calibri" panose="020F0502020204030204" pitchFamily="34" charset="0"/>
                <a:cs typeface="Arial" panose="020B0604020202020204" pitchFamily="34" charset="0"/>
              </a:rPr>
              <a:t>Patients should not wait more than 13 weeks from referral to commencement of AHP treatment.</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This target relates to waiting times from referral to commencement of AHP treatment. </a:t>
            </a:r>
            <a:r>
              <a:rPr lang="en-GB" sz="1000" dirty="0">
                <a:solidFill>
                  <a:srgbClr val="000000"/>
                </a:solidFill>
                <a:effectLst/>
                <a:latin typeface="Arial" panose="020B0604020202020204" pitchFamily="34" charset="0"/>
                <a:ea typeface="Times New Roman" panose="02020603050405020304" pitchFamily="18" charset="0"/>
              </a:rPr>
              <a:t>Waiting times for all of the following AHP services are reported.</a:t>
            </a:r>
          </a:p>
          <a:p>
            <a:r>
              <a:rPr lang="en-GB" sz="1000" dirty="0">
                <a:solidFill>
                  <a:srgbClr val="000000"/>
                </a:solidFill>
                <a:effectLst/>
                <a:latin typeface="Arial" panose="020B0604020202020204" pitchFamily="34" charset="0"/>
                <a:ea typeface="Times New Roman" panose="02020603050405020304" pitchFamily="18" charset="0"/>
              </a:rPr>
              <a:t> </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Dietetics</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Occupational Therapy</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Orthoptics</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Physiotherapy</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Podiatry</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Speech and Language Therapy</a:t>
            </a:r>
          </a:p>
          <a:p>
            <a:pPr marL="342900" lvl="0" indent="-342900">
              <a:buFont typeface="Symbol" panose="05050102010706020507" pitchFamily="18" charset="2"/>
              <a:buChar char=""/>
            </a:pPr>
            <a:endParaRPr lang="en-GB" sz="1000" dirty="0">
              <a:solidFill>
                <a:srgbClr val="000000"/>
              </a:solidFill>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pPr>
            <a:endParaRPr lang="en-GB" sz="1000" dirty="0">
              <a:solidFill>
                <a:srgbClr val="000000"/>
              </a:solidFill>
              <a:effectLst/>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800" dirty="0">
              <a:solidFill>
                <a:srgbClr val="000000"/>
              </a:solidFill>
              <a:effectLst/>
              <a:latin typeface="Arial" panose="020B0604020202020204" pitchFamily="34" charset="0"/>
              <a:ea typeface="Times New Roman" panose="02020603050405020304" pitchFamily="18"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79459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31</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9 Week Target: </a:t>
            </a:r>
            <a:r>
              <a:rPr lang="en-GB" sz="1000" dirty="0">
                <a:effectLst/>
                <a:latin typeface="Arial" panose="020B0604020202020204" pitchFamily="34" charset="0"/>
                <a:ea typeface="Calibri" panose="020F0502020204030204" pitchFamily="34" charset="0"/>
                <a:cs typeface="Arial" panose="020B0604020202020204" pitchFamily="34" charset="0"/>
              </a:rPr>
              <a:t>No patient waits longer than 9 weeks to access Adult Mental Health services.</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This target relates to waiting times from referral to commencement of treatment. The target is service-user facing, as such, the client is removed from the waiting list (i.e. clock stops) when they start treatment with the relevant service assessed to support them. Patients waiting for mental health services should have their assessment commenced within 9 weeks of referral.</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rPr>
              <a:t>From September 2025 Dementia waits are excluded from Adult MH figures.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800" dirty="0">
              <a:solidFill>
                <a:srgbClr val="000000"/>
              </a:solidFill>
              <a:effectLst/>
              <a:latin typeface="Arial" panose="020B0604020202020204" pitchFamily="34" charset="0"/>
              <a:ea typeface="Times New Roman" panose="02020603050405020304" pitchFamily="18"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67551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32</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7 and 28 Day Discharge Target: </a:t>
            </a:r>
            <a:r>
              <a:rPr lang="en-GB" sz="1000" dirty="0">
                <a:effectLst/>
                <a:latin typeface="Arial" panose="020B0604020202020204" pitchFamily="34" charset="0"/>
                <a:ea typeface="Calibri" panose="020F0502020204030204" pitchFamily="34" charset="0"/>
                <a:cs typeface="Arial" panose="020B0604020202020204" pitchFamily="34" charset="0"/>
              </a:rPr>
              <a:t>Ensure that 99% of all mental health discharges take place within 7 days of the patient being assessed as medically fit for discharge, with no discharge taking more than 28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effectLst/>
              <a:latin typeface="Arial" panose="020B0604020202020204" pitchFamily="34" charset="0"/>
              <a:ea typeface="Times New Roman" panose="02020603050405020304" pitchFamily="18"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03975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33</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7 and 28 Day Discharge Target: </a:t>
            </a:r>
            <a:r>
              <a:rPr lang="en-GB" sz="1000" dirty="0">
                <a:effectLst/>
                <a:latin typeface="Arial" panose="020B0604020202020204" pitchFamily="34" charset="0"/>
                <a:ea typeface="Calibri" panose="020F0502020204030204" pitchFamily="34" charset="0"/>
                <a:cs typeface="Arial" panose="020B0604020202020204" pitchFamily="34" charset="0"/>
              </a:rPr>
              <a:t>Ensure that 99% of all learning disability discharges take place within 7 days of the patient being assessed as medically fit for discharge, with no discharge taking more than 28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Holywell Hospital</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effectLst/>
              <a:latin typeface="Arial" panose="020B0604020202020204" pitchFamily="34" charset="0"/>
              <a:ea typeface="Times New Roman" panose="02020603050405020304" pitchFamily="18"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55828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34</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9 Week Target: </a:t>
            </a:r>
            <a:r>
              <a:rPr lang="en-GB" sz="1000" dirty="0">
                <a:effectLst/>
                <a:latin typeface="Arial" panose="020B0604020202020204" pitchFamily="34" charset="0"/>
                <a:ea typeface="Calibri" panose="020F0502020204030204" pitchFamily="34" charset="0"/>
                <a:cs typeface="Arial" panose="020B0604020202020204" pitchFamily="34" charset="0"/>
              </a:rPr>
              <a:t>No patient waits longer than 9 weeks to access Child and Adolescent Mental Health services.</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This target relates to waiting times from referral to commencement of treatment. The target is service-user facing, as such, the client is removed from the waiting list (i.e. clock stops) when they start treatment with the relevant service assessed to support them. Patients waiting for mental health services should have their assessment commenced within 9 weeks of referral.</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Step 2 Family Support waits still to be removed. (20% of waiting list).</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800" dirty="0">
              <a:solidFill>
                <a:srgbClr val="000000"/>
              </a:solidFill>
              <a:effectLst/>
              <a:latin typeface="Arial" panose="020B0604020202020204" pitchFamily="34" charset="0"/>
              <a:ea typeface="Times New Roman" panose="02020603050405020304" pitchFamily="18"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68094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35</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Unallocated Cases Target: </a:t>
            </a:r>
            <a:r>
              <a:rPr lang="en-GB" sz="1000" dirty="0">
                <a:effectLst/>
                <a:latin typeface="Arial" panose="020B0604020202020204" pitchFamily="34" charset="0"/>
                <a:ea typeface="Calibri" panose="020F0502020204030204" pitchFamily="34" charset="0"/>
                <a:cs typeface="Arial" panose="020B0604020202020204" pitchFamily="34" charset="0"/>
              </a:rPr>
              <a:t>To reduce by 10% by March 2026 (compared to position at the end of March 2025) for those cases greater than 20 days.  </a:t>
            </a:r>
            <a:r>
              <a:rPr lang="en-GB" sz="1000" b="1" dirty="0">
                <a:latin typeface="Arial" panose="020B0604020202020204" pitchFamily="34" charset="0"/>
                <a:ea typeface="Calibri" panose="020F0502020204030204" pitchFamily="34" charset="0"/>
                <a:cs typeface="Arial" panose="020B0604020202020204" pitchFamily="34" charset="0"/>
              </a:rPr>
              <a:t>F</a:t>
            </a:r>
            <a:r>
              <a:rPr lang="en-GB" sz="1000" b="1" dirty="0">
                <a:effectLst/>
                <a:latin typeface="Arial" panose="020B0604020202020204" pitchFamily="34" charset="0"/>
                <a:ea typeface="Calibri" panose="020F0502020204030204" pitchFamily="34" charset="0"/>
                <a:cs typeface="Arial" panose="020B0604020202020204" pitchFamily="34" charset="0"/>
              </a:rPr>
              <a:t>amily Support cases only.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Ensure consistent governance around the management of unallocated cases within Children’s Services - Family Support only.</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effectLst/>
              <a:latin typeface="Arial" panose="020B0604020202020204" pitchFamily="34" charset="0"/>
              <a:ea typeface="Times New Roman" panose="02020603050405020304" pitchFamily="18"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82691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36</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3069598"/>
          </a:xfrm>
        </p:spPr>
        <p:txBody>
          <a:bodyPr/>
          <a:lstStyle/>
          <a:p>
            <a:r>
              <a:rPr lang="en-GB" sz="1000" b="1" dirty="0">
                <a:latin typeface="Arial" panose="020B0604020202020204" pitchFamily="34" charset="0"/>
                <a:cs typeface="Arial" panose="020B0604020202020204" pitchFamily="34" charset="0"/>
              </a:rPr>
              <a:t>Care Package Target: </a:t>
            </a:r>
            <a:r>
              <a:rPr lang="en-GB" sz="1000" dirty="0">
                <a:latin typeface="Arial" panose="020B0604020202020204" pitchFamily="34" charset="0"/>
                <a:cs typeface="Arial" panose="020B0604020202020204" pitchFamily="34" charset="0"/>
              </a:rPr>
              <a:t>10% reduction in unmet need hours </a:t>
            </a:r>
            <a:r>
              <a:rPr lang="en-GB" sz="1000" b="1" u="sng" dirty="0">
                <a:latin typeface="Arial" panose="020B0604020202020204" pitchFamily="34" charset="0"/>
                <a:cs typeface="Arial" panose="020B0604020202020204" pitchFamily="34" charset="0"/>
              </a:rPr>
              <a:t>full</a:t>
            </a:r>
            <a:r>
              <a:rPr lang="en-GB" sz="1000" b="1" dirty="0">
                <a:latin typeface="Arial" panose="020B0604020202020204" pitchFamily="34" charset="0"/>
                <a:cs typeface="Arial" panose="020B0604020202020204" pitchFamily="34" charset="0"/>
              </a:rPr>
              <a:t> </a:t>
            </a:r>
            <a:r>
              <a:rPr lang="en-GB" sz="1000" dirty="0">
                <a:latin typeface="Arial" panose="020B0604020202020204" pitchFamily="34" charset="0"/>
                <a:cs typeface="Arial" panose="020B0604020202020204" pitchFamily="34" charset="0"/>
              </a:rPr>
              <a:t>by each HSC Trust by 31 March 2026 &amp; 10% reduction in unmet need hours </a:t>
            </a:r>
            <a:r>
              <a:rPr lang="en-GB" sz="1000" b="1" u="sng" dirty="0">
                <a:latin typeface="Arial" panose="020B0604020202020204" pitchFamily="34" charset="0"/>
                <a:cs typeface="Arial" panose="020B0604020202020204" pitchFamily="34" charset="0"/>
              </a:rPr>
              <a:t>partial</a:t>
            </a:r>
            <a:r>
              <a:rPr lang="en-GB" sz="1000" dirty="0">
                <a:latin typeface="Arial" panose="020B0604020202020204" pitchFamily="34" charset="0"/>
                <a:cs typeface="Arial" panose="020B0604020202020204" pitchFamily="34" charset="0"/>
              </a:rPr>
              <a:t> by each HSC Trust by 31 March 2026.  </a:t>
            </a:r>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This target relates to t</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he Number of Unmet Needs Hours of Domiciliary Care at month end – for Full and Partial Packages and across all Programmes of Care. </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Home Care/Domiciliary Care Unmet Need -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Is a term used for persons who have been assessed as meeting the Domiciliary care criteria but continue to wait at home, in another community setting (i.e. Care Home), or in acute care/hospital setting, while a community domiciliary care package is being arranged by the Trust, irrespective if the service user is waiting for a full or partial package of care.</a:t>
            </a:r>
          </a:p>
          <a:p>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HOME CARE/DOMICILARY PACKAGE OF CARE -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Home care/Domiciliary Package of Care is a term used for services provided to a person who has been assessed as meeting the criteria for Home Care/Domiciliary Care.		</a:t>
            </a:r>
          </a:p>
          <a:p>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FULL PACKAGE OF CARE -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Full Package of Care is a term used for the complete home care/domiciliary care service the service user requires following assessment.</a:t>
            </a:r>
          </a:p>
          <a:p>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PARTIAL PACKAGE OF CARE</a:t>
            </a:r>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 - </a:t>
            </a:r>
            <a:r>
              <a:rPr lang="en-GB" sz="1000" dirty="0">
                <a:effectLst/>
                <a:latin typeface="Arial" panose="020B0604020202020204" pitchFamily="34" charset="0"/>
                <a:ea typeface="Calibri" panose="020F0502020204030204" pitchFamily="34" charset="0"/>
                <a:cs typeface="Arial" panose="020B0604020202020204" pitchFamily="34" charset="0"/>
              </a:rPr>
              <a:t>Partial package of care is a term used when the service user is waiting part of their package of care or an increase in their already established package of care. 	</a:t>
            </a:r>
            <a:r>
              <a:rPr lang="en-GB" sz="1800" dirty="0">
                <a:effectLst/>
                <a:latin typeface="Calibri" panose="020F0502020204030204" pitchFamily="34" charset="0"/>
                <a:ea typeface="Calibri" panose="020F0502020204030204" pitchFamily="34" charset="0"/>
              </a:rPr>
              <a:t>	</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78327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37</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Direct Payments Target: </a:t>
            </a:r>
            <a:r>
              <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rPr>
              <a:t>5% increase in Direct Payments in effect at month end for service users by 31st March 2026</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compared to 31</a:t>
            </a:r>
            <a:r>
              <a:rPr lang="en-GB" sz="1000" baseline="30000" dirty="0">
                <a:solidFill>
                  <a:srgbClr val="000000"/>
                </a:solidFill>
                <a:latin typeface="Arial" panose="020B0604020202020204" pitchFamily="34" charset="0"/>
                <a:ea typeface="Calibri" panose="020F0502020204030204" pitchFamily="34" charset="0"/>
                <a:cs typeface="Arial" panose="020B0604020202020204" pitchFamily="34" charset="0"/>
              </a:rPr>
              <a:t>st</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March 2025.</a:t>
            </a:r>
            <a:endParaRPr lang="en-GB" sz="1000" dirty="0">
              <a:effectLst/>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This target relates to the number of service user direct payments in effect at month end. </a:t>
            </a:r>
            <a:r>
              <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These are cash payments given in lieu of community care services to those who have been assessed as needing some form of care, and are intended to give users greater choice in their care. The payment must be sufficient to enable the service user to purchase services to meet their needs, and must be spent on services that meet eligible needs. </a:t>
            </a:r>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In line with Service Oversight Measures (SOMs) this is direct payments made to Service Users (Clients) only.  Payments to Carers are excluded. </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76589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38</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Compliance with Serious Adverse Incidents (SAI) Processes</a:t>
            </a:r>
          </a:p>
          <a:p>
            <a:endParaRPr lang="en-GB" sz="1000" b="1"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Level of Complaints (trend analysis)</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50821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39</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Hospital Acquired Infections Target: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achieve a reduction in Hospital Acquired C-Diff and MRSA Infection rates by end of 25/26.</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Clostridioides</a:t>
            </a:r>
            <a:r>
              <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Difficile Infection (C-Diff)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Trust-specific targets to deliver a reduction in the rate of inpatient episodes of C-Diff, measured per 100,000 occupied beds, in patients aged two years and over by the end of the 2025/26 financial year.  Targets for individual Trusts vary depending on their performance during the 2023/24 baseline financial year.</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Methicillin-resistant Staphylococcus aureus (MRSA)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Trust-specific targets to deliver a reduction in the rate of MRSA episodes, measured per 100,000 occupied beds by the end of the 2025/26 financial year have been agreed. Targets for individual Trusts vary depending on their performance during the 2019/20 baseline financial year.</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800" b="0" i="0" u="none" strike="noStrike" baseline="0" dirty="0">
              <a:solidFill>
                <a:srgbClr val="000000"/>
              </a:solidFill>
              <a:latin typeface="Arial" panose="020B0604020202020204" pitchFamily="34" charset="0"/>
            </a:endParaRPr>
          </a:p>
          <a:p>
            <a:r>
              <a:rPr lang="en-GB" sz="1000" b="1" i="0" u="none" strike="noStrike" baseline="0" dirty="0">
                <a:solidFill>
                  <a:srgbClr val="000000"/>
                </a:solidFill>
                <a:latin typeface="Arial" panose="020B0604020202020204" pitchFamily="34" charset="0"/>
              </a:rPr>
              <a:t>Monthly Occupied Bed Data </a:t>
            </a:r>
            <a:r>
              <a:rPr lang="en-GB" sz="1000" b="0" i="0" u="none" strike="noStrike" baseline="0" dirty="0">
                <a:solidFill>
                  <a:srgbClr val="000000"/>
                </a:solidFill>
                <a:latin typeface="Arial" panose="020B0604020202020204" pitchFamily="34" charset="0"/>
              </a:rPr>
              <a:t>– Currently the Trust is unable to provide this data, KH03a figures from the same period in the previous financial year will be used instead. Incidence rates will be retrospectively updated when made available by the Trust. </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0495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14 Day Cancer Target - </a:t>
            </a:r>
            <a:r>
              <a:rPr lang="en-GB" sz="1000" dirty="0">
                <a:latin typeface="Arial" panose="020B0604020202020204" pitchFamily="34" charset="0"/>
                <a:ea typeface="Calibri" panose="020F0502020204030204" pitchFamily="34" charset="0"/>
                <a:cs typeface="Arial" panose="020B0604020202020204" pitchFamily="34" charset="0"/>
              </a:rPr>
              <a:t>A</a:t>
            </a:r>
            <a:r>
              <a:rPr lang="en-GB" sz="1000" dirty="0">
                <a:effectLst/>
                <a:latin typeface="Arial" panose="020B0604020202020204" pitchFamily="34" charset="0"/>
                <a:ea typeface="Calibri" panose="020F0502020204030204" pitchFamily="34" charset="0"/>
                <a:cs typeface="Arial" panose="020B0604020202020204" pitchFamily="34" charset="0"/>
              </a:rPr>
              <a:t>ll urgent suspected breast cancer referrals should be seen within 14 days.</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effectLst/>
                <a:latin typeface="Arial" panose="020B0604020202020204" pitchFamily="34" charset="0"/>
                <a:ea typeface="Times New Roman" panose="02020603050405020304" pitchFamily="18" charset="0"/>
              </a:rPr>
              <a:t>14 Day Target Description: </a:t>
            </a:r>
            <a:r>
              <a:rPr lang="en-GB" sz="1000" dirty="0">
                <a:solidFill>
                  <a:srgbClr val="000000"/>
                </a:solidFill>
                <a:effectLst/>
                <a:latin typeface="Arial" panose="020B0604020202020204" pitchFamily="34" charset="0"/>
                <a:ea typeface="Times New Roman" panose="02020603050405020304" pitchFamily="18" charset="0"/>
              </a:rPr>
              <a:t>Percentage of patients who were seen by a breast cancer specialist within 14 days of an urgent referral for suspect breast cancer.  The completed waiting time is measured from the date an initial breast cancer referral is first received by the Provider HSC Trust, and ends on the date that the patient attended their first outpatient appointment with a breast cancer specialist. Adjustments are made to the completed waiting time in the event of a patient not attending their appointment, cancelling or self-deferring treatment, or as a result of suspension for either medical or social reasons.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latin typeface="Arial" panose="020B0604020202020204" pitchFamily="34" charset="0"/>
                <a:cs typeface="Arial" panose="020B0604020202020204" pitchFamily="34" charset="0"/>
              </a:rPr>
              <a:t>This is a regional waiting list position for all NI Trusts.</a:t>
            </a:r>
          </a:p>
          <a:p>
            <a:endPar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Red Flag Referrals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t>Red flag referrals data is currently being validated and will be included in future reports.</a:t>
            </a: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4</a:t>
            </a:fld>
            <a:endParaRPr lang="en-GB"/>
          </a:p>
        </p:txBody>
      </p:sp>
    </p:spTree>
    <p:extLst>
      <p:ext uri="{BB962C8B-B14F-4D97-AF65-F5344CB8AC3E}">
        <p14:creationId xmlns:p14="http://schemas.microsoft.com/office/powerpoint/2010/main" val="2698693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14 Day (Non-Breast) Cancer - </a:t>
            </a:r>
            <a:r>
              <a:rPr lang="en-GB" sz="1000" dirty="0">
                <a:latin typeface="Arial" panose="020B0604020202020204" pitchFamily="34" charset="0"/>
                <a:cs typeface="Arial" panose="020B0604020202020204" pitchFamily="34" charset="0"/>
              </a:rPr>
              <a:t>U</a:t>
            </a:r>
            <a:r>
              <a:rPr lang="en-GB" sz="1000" dirty="0">
                <a:effectLst/>
                <a:latin typeface="Arial" panose="020B0604020202020204" pitchFamily="34" charset="0"/>
                <a:ea typeface="Calibri" panose="020F0502020204030204" pitchFamily="34" charset="0"/>
                <a:cs typeface="Arial" panose="020B0604020202020204" pitchFamily="34" charset="0"/>
              </a:rPr>
              <a:t>rgent suspected non-breast cancer referrals seen within 14 days.</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effectLst/>
                <a:latin typeface="Arial" panose="020B0604020202020204" pitchFamily="34" charset="0"/>
                <a:ea typeface="Times New Roman" panose="02020603050405020304" pitchFamily="18" charset="0"/>
              </a:rPr>
              <a:t>14 Day Description: </a:t>
            </a:r>
            <a:r>
              <a:rPr lang="en-GB" sz="1000" dirty="0">
                <a:solidFill>
                  <a:srgbClr val="000000"/>
                </a:solidFill>
                <a:effectLst/>
                <a:latin typeface="Arial" panose="020B0604020202020204" pitchFamily="34" charset="0"/>
                <a:ea typeface="Times New Roman" panose="02020603050405020304" pitchFamily="18" charset="0"/>
              </a:rPr>
              <a:t>Percentage of patients who were seen by a cancer specialist within 14 days of an urgent referral for suspect cancer.  The completed waiting time is measured from the date an initial cancer referral is first received by the Provider HSC Trust, and ends on the date that the patient attended their first outpatient appointment with a cancer specialist. Adjustments are made to the completed waiting time in the event of a patient not attending their appointment, cancelling or self-deferring treatment, or as a result of suspension for either medical or social reasons.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dirty="0">
                <a:solidFill>
                  <a:srgbClr val="000000"/>
                </a:solidFill>
                <a:latin typeface="Arial" panose="020B0604020202020204" pitchFamily="34" charset="0"/>
                <a:ea typeface="Times New Roman" panose="02020603050405020304" pitchFamily="18" charset="0"/>
              </a:rPr>
              <a:t>Data includes </a:t>
            </a:r>
            <a:r>
              <a:rPr lang="en-GB" sz="1000" dirty="0">
                <a:effectLst/>
                <a:latin typeface="Arial" panose="020B0604020202020204" pitchFamily="34" charset="0"/>
                <a:ea typeface="Aptos" panose="020B0004020202020204" pitchFamily="34" charset="0"/>
              </a:rPr>
              <a:t>non core activity &amp; Direct to Test.</a:t>
            </a:r>
          </a:p>
          <a:p>
            <a:endParaRPr lang="en-GB" sz="1000" dirty="0">
              <a:latin typeface="Arial" panose="020B0604020202020204" pitchFamily="34" charset="0"/>
              <a:ea typeface="Aptos" panose="020B0004020202020204" pitchFamily="34" charset="0"/>
            </a:endParaRPr>
          </a:p>
          <a:p>
            <a:r>
              <a:rPr lang="en-GB" sz="1000" dirty="0">
                <a:effectLst/>
                <a:latin typeface="Arial" panose="020B0604020202020204" pitchFamily="34" charset="0"/>
                <a:ea typeface="Aptos" panose="020B0004020202020204" pitchFamily="34" charset="0"/>
              </a:rPr>
              <a:t>Tumour Site Graph excludes Tumour sites with a cumulative total of 5 or less.</a:t>
            </a:r>
          </a:p>
          <a:p>
            <a:endParaRPr lang="en-GB" sz="1000" b="1" dirty="0">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b="1" dirty="0">
              <a:effectLst/>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5</a:t>
            </a:fld>
            <a:endParaRPr lang="en-GB"/>
          </a:p>
        </p:txBody>
      </p:sp>
    </p:spTree>
    <p:extLst>
      <p:ext uri="{BB962C8B-B14F-4D97-AF65-F5344CB8AC3E}">
        <p14:creationId xmlns:p14="http://schemas.microsoft.com/office/powerpoint/2010/main" val="343807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effectLst/>
                <a:latin typeface="Arial" panose="020B0604020202020204" pitchFamily="34" charset="0"/>
                <a:ea typeface="Times New Roman" panose="02020603050405020304" pitchFamily="18" charset="0"/>
              </a:rPr>
              <a:t>31 Day Cancer Target </a:t>
            </a:r>
            <a:r>
              <a:rPr lang="en-GB" sz="1000"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A</a:t>
            </a:r>
            <a:r>
              <a:rPr lang="en-GB" sz="1000" dirty="0">
                <a:effectLst/>
                <a:latin typeface="Arial" panose="020B0604020202020204" pitchFamily="34" charset="0"/>
                <a:ea typeface="Calibri" panose="020F0502020204030204" pitchFamily="34" charset="0"/>
                <a:cs typeface="Arial" panose="020B0604020202020204" pitchFamily="34" charset="0"/>
              </a:rPr>
              <a:t>t least 98% of patients diagnosed with cancer should receive their first definitive treatment within 31 days of a decision to treat.</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Calibri" panose="020F0502020204030204" pitchFamily="34" charset="0"/>
                <a:cs typeface="Arial" panose="020B0604020202020204" pitchFamily="34" charset="0"/>
              </a:rPr>
              <a:t>31 Day Target Description</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patients who were treated within 31 days following a decision to treat being taken.  The completed waiting time is measured from the date a decision was taken to treat a patient for cancer and ends on the date the patient received their first definitive treatment for cancer. Adjustments are made to the completed waiting time in the event of a patient cancelling or self-deferring treatment or as a result of suspension for either medical or social reasons. </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6</a:t>
            </a:fld>
            <a:endParaRPr lang="en-GB"/>
          </a:p>
        </p:txBody>
      </p:sp>
    </p:spTree>
    <p:extLst>
      <p:ext uri="{BB962C8B-B14F-4D97-AF65-F5344CB8AC3E}">
        <p14:creationId xmlns:p14="http://schemas.microsoft.com/office/powerpoint/2010/main" val="1792594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t>62 Day Cancer Target </a:t>
            </a:r>
            <a:r>
              <a:rPr lang="en-GB" sz="1000" dirty="0"/>
              <a:t>- </a:t>
            </a:r>
            <a:r>
              <a:rPr lang="en-GB" sz="1000" dirty="0">
                <a:solidFill>
                  <a:srgbClr val="000000"/>
                </a:solidFill>
                <a:latin typeface="Arial" panose="020B0604020202020204" pitchFamily="34" charset="0"/>
              </a:rPr>
              <a:t>A</a:t>
            </a:r>
            <a:r>
              <a:rPr lang="en-GB" sz="1000" dirty="0">
                <a:solidFill>
                  <a:srgbClr val="000000"/>
                </a:solidFill>
                <a:effectLst/>
                <a:latin typeface="Arial" panose="020B0604020202020204" pitchFamily="34" charset="0"/>
                <a:ea typeface="Times New Roman" panose="02020603050405020304" pitchFamily="18" charset="0"/>
              </a:rPr>
              <a:t>t least 95% of patients urgently referred with a suspected cancer should begin their first definitive treatment within 62 days.</a:t>
            </a:r>
          </a:p>
          <a:p>
            <a:endParaRPr lang="en-GB" sz="1000" dirty="0">
              <a:solidFill>
                <a:srgbClr val="000000"/>
              </a:solidFill>
              <a:effectLst/>
              <a:latin typeface="Arial" panose="020B0604020202020204" pitchFamily="34" charset="0"/>
              <a:ea typeface="Times New Roman" panose="02020603050405020304" pitchFamily="18" charset="0"/>
            </a:endParaRPr>
          </a:p>
          <a:p>
            <a:r>
              <a:rPr lang="en-GB" sz="1000" b="1" dirty="0">
                <a:solidFill>
                  <a:srgbClr val="000000"/>
                </a:solidFill>
                <a:effectLst/>
                <a:latin typeface="Arial" panose="020B0604020202020204" pitchFamily="34" charset="0"/>
                <a:ea typeface="Times New Roman" panose="02020603050405020304" pitchFamily="18" charset="0"/>
              </a:rPr>
              <a:t>62 Day Target Description</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Percentage of patients beginning their first treatment for cancer following an urgent GP referral for suspect cancer. The completed waiting time is measured from the date an initial urgent suspect cancer referral is first received in a Provider HSC Trust, and ends on the date the patient receives their first definitive treatment for cancer. Adjustments are made to the completed waiting time in the event of a patient cancelling or self-deferring treatment or as a result of suspension for either medical or social reasons. </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7</a:t>
            </a:fld>
            <a:endParaRPr lang="en-GB"/>
          </a:p>
        </p:txBody>
      </p:sp>
    </p:spTree>
    <p:extLst>
      <p:ext uri="{BB962C8B-B14F-4D97-AF65-F5344CB8AC3E}">
        <p14:creationId xmlns:p14="http://schemas.microsoft.com/office/powerpoint/2010/main" val="1850673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patients conveyed by NIAS to Antrim &amp; Causeway Emergency Departments.  Figures exclude IFT, C5 and Routine. </a:t>
            </a:r>
          </a:p>
          <a:p>
            <a:r>
              <a:rPr lang="en-GB" sz="1000" dirty="0">
                <a:effectLst/>
                <a:latin typeface="Arial" panose="020B0604020202020204" pitchFamily="34" charset="0"/>
                <a:ea typeface="Aptos" panose="020B0004020202020204" pitchFamily="34" charset="0"/>
                <a:cs typeface="Arial" panose="020B0604020202020204" pitchFamily="34" charset="0"/>
              </a:rPr>
              <a:t>IFT is an interfacility transfer. This is an emergency transfer from one hospital to another, for example a transfer from Causeway to Antrim Area Hospital. </a:t>
            </a:r>
          </a:p>
          <a:p>
            <a:r>
              <a:rPr lang="en-GB" sz="1000" dirty="0">
                <a:effectLst/>
                <a:latin typeface="Arial" panose="020B0604020202020204" pitchFamily="34" charset="0"/>
                <a:ea typeface="Aptos" panose="020B0004020202020204" pitchFamily="34" charset="0"/>
                <a:cs typeface="Arial" panose="020B0604020202020204" pitchFamily="34" charset="0"/>
              </a:rPr>
              <a:t>C5 is a Category 5 call. This is the least urgent categorisation of NIAS’ emergency calls. </a:t>
            </a:r>
          </a:p>
          <a:p>
            <a:endParaRPr lang="en-GB" sz="1000" dirty="0">
              <a:latin typeface="Arial" panose="020B0604020202020204" pitchFamily="34" charset="0"/>
              <a:ea typeface="Aptos" panose="020B0004020202020204" pitchFamily="34" charset="0"/>
              <a:cs typeface="Arial" panose="020B0604020202020204" pitchFamily="34" charset="0"/>
            </a:endParaRPr>
          </a:p>
          <a:p>
            <a:endParaRPr lang="en-GB" sz="1000" dirty="0">
              <a:effectLst/>
              <a:latin typeface="Arial" panose="020B0604020202020204" pitchFamily="34" charset="0"/>
              <a:ea typeface="Aptos" panose="020B000402020202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br>
              <a:rPr lang="en-GB" sz="1800" dirty="0">
                <a:effectLst/>
                <a:latin typeface="Aptos" panose="020B0004020202020204" pitchFamily="34" charset="0"/>
                <a:ea typeface="Aptos" panose="020B0004020202020204" pitchFamily="34" charset="0"/>
                <a:cs typeface="Calibri" panose="020F0502020204030204" pitchFamily="34" charset="0"/>
              </a:rPr>
            </a:br>
            <a:br>
              <a:rPr lang="en-GB" sz="1800" dirty="0">
                <a:effectLst/>
                <a:latin typeface="Aptos" panose="020B0004020202020204" pitchFamily="34" charset="0"/>
                <a:ea typeface="Aptos" panose="020B0004020202020204" pitchFamily="34" charset="0"/>
                <a:cs typeface="Calibri" panose="020F0502020204030204" pitchFamily="34" charset="0"/>
              </a:rPr>
            </a:br>
            <a:r>
              <a:rPr lang="en-GB" sz="1000" dirty="0">
                <a:latin typeface="Arial" panose="020B0604020202020204" pitchFamily="34" charset="0"/>
                <a:ea typeface="Calibri" panose="020F0502020204030204" pitchFamily="34" charset="0"/>
                <a:cs typeface="Arial" panose="020B0604020202020204" pitchFamily="34" charset="0"/>
              </a:rPr>
              <a:t> </a:t>
            </a:r>
            <a:endParaRPr lang="en-GB" sz="1000" dirty="0"/>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8</a:t>
            </a:fld>
            <a:endParaRPr lang="en-GB"/>
          </a:p>
        </p:txBody>
      </p:sp>
    </p:spTree>
    <p:extLst>
      <p:ext uri="{BB962C8B-B14F-4D97-AF65-F5344CB8AC3E}">
        <p14:creationId xmlns:p14="http://schemas.microsoft.com/office/powerpoint/2010/main" val="53698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 of patient handovers within 15 minutes.  Time is calculated from the arrival of NIAS resource at either Antrim or Causeway Emergency Departments to the physical handover of the patient into the care of the receiving hospital. Date based on the date of arrival at hospital.</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9</a:t>
            </a:fld>
            <a:endParaRPr lang="en-GB"/>
          </a:p>
        </p:txBody>
      </p:sp>
    </p:spTree>
    <p:extLst>
      <p:ext uri="{BB962C8B-B14F-4D97-AF65-F5344CB8AC3E}">
        <p14:creationId xmlns:p14="http://schemas.microsoft.com/office/powerpoint/2010/main" val="8985063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p:spTree>
      <p:nvGrpSpPr>
        <p:cNvPr id="1" name=""/>
        <p:cNvGrpSpPr/>
        <p:nvPr/>
      </p:nvGrpSpPr>
      <p:grpSpPr>
        <a:xfrm>
          <a:off x="0" y="0"/>
          <a:ext cx="0" cy="0"/>
          <a:chOff x="0" y="0"/>
          <a:chExt cx="0" cy="0"/>
        </a:xfrm>
      </p:grpSpPr>
      <p:sp>
        <p:nvSpPr>
          <p:cNvPr id="8" name="Rectangle 7"/>
          <p:cNvSpPr/>
          <p:nvPr userDrawn="1"/>
        </p:nvSpPr>
        <p:spPr>
          <a:xfrm>
            <a:off x="217005" y="203752"/>
            <a:ext cx="11757991" cy="6450496"/>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685" y="477078"/>
            <a:ext cx="2733261" cy="494026"/>
          </a:xfrm>
          <a:prstGeom prst="rect">
            <a:avLst/>
          </a:prstGeom>
        </p:spPr>
      </p:pic>
      <p:sp>
        <p:nvSpPr>
          <p:cNvPr id="13" name="Rectangle 12"/>
          <p:cNvSpPr/>
          <p:nvPr userDrawn="1"/>
        </p:nvSpPr>
        <p:spPr>
          <a:xfrm>
            <a:off x="217005" y="1538288"/>
            <a:ext cx="278295" cy="395287"/>
          </a:xfrm>
          <a:prstGeom prst="rect">
            <a:avLst/>
          </a:prstGeom>
          <a:solidFill>
            <a:srgbClr val="EB0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p:cNvSpPr>
            <a:spLocks noGrp="1"/>
          </p:cNvSpPr>
          <p:nvPr>
            <p:ph type="body" sz="quarter" idx="12" hasCustomPrompt="1"/>
          </p:nvPr>
        </p:nvSpPr>
        <p:spPr>
          <a:xfrm>
            <a:off x="671513" y="1410305"/>
            <a:ext cx="10748548" cy="1838325"/>
          </a:xfrm>
          <a:prstGeom prst="rect">
            <a:avLst/>
          </a:prstGeom>
        </p:spPr>
        <p:txBody>
          <a:bodyPr/>
          <a:lstStyle>
            <a:lvl1pPr marL="0" indent="0">
              <a:buNone/>
              <a:defRPr sz="4400" b="1">
                <a:solidFill>
                  <a:srgbClr val="0F3E4C"/>
                </a:solidFill>
                <a:latin typeface="Arial" panose="020B0604020202020204" pitchFamily="34" charset="0"/>
                <a:cs typeface="Arial" panose="020B0604020202020204" pitchFamily="34" charset="0"/>
              </a:defRPr>
            </a:lvl1pPr>
          </a:lstStyle>
          <a:p>
            <a:pPr lvl="0"/>
            <a:r>
              <a:rPr lang="en-GB" dirty="0"/>
              <a:t>Insert text here</a:t>
            </a:r>
          </a:p>
        </p:txBody>
      </p:sp>
      <p:sp>
        <p:nvSpPr>
          <p:cNvPr id="14" name="Rectangle 13"/>
          <p:cNvSpPr/>
          <p:nvPr userDrawn="1"/>
        </p:nvSpPr>
        <p:spPr>
          <a:xfrm>
            <a:off x="217005" y="6450496"/>
            <a:ext cx="11757991" cy="203752"/>
          </a:xfrm>
          <a:prstGeom prst="rect">
            <a:avLst/>
          </a:prstGeom>
          <a:solidFill>
            <a:srgbClr val="084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1485" y="5214615"/>
            <a:ext cx="1403498" cy="135121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9243" y="343973"/>
            <a:ext cx="2759475" cy="788422"/>
          </a:xfrm>
          <a:prstGeom prst="rect">
            <a:avLst/>
          </a:prstGeom>
        </p:spPr>
      </p:pic>
    </p:spTree>
    <p:extLst>
      <p:ext uri="{BB962C8B-B14F-4D97-AF65-F5344CB8AC3E}">
        <p14:creationId xmlns:p14="http://schemas.microsoft.com/office/powerpoint/2010/main" val="2101476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8" name="Rectangle 7"/>
          <p:cNvSpPr/>
          <p:nvPr userDrawn="1"/>
        </p:nvSpPr>
        <p:spPr>
          <a:xfrm>
            <a:off x="217005" y="203752"/>
            <a:ext cx="11757991" cy="6450496"/>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userDrawn="1"/>
        </p:nvSpPr>
        <p:spPr>
          <a:xfrm>
            <a:off x="217005" y="6450496"/>
            <a:ext cx="11757991" cy="203752"/>
          </a:xfrm>
          <a:prstGeom prst="rect">
            <a:avLst/>
          </a:prstGeom>
          <a:solidFill>
            <a:srgbClr val="084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685" y="477078"/>
            <a:ext cx="2733261" cy="494026"/>
          </a:xfrm>
          <a:prstGeom prst="rect">
            <a:avLst/>
          </a:prstGeom>
        </p:spPr>
      </p:pic>
      <p:sp>
        <p:nvSpPr>
          <p:cNvPr id="13" name="Rectangle 12"/>
          <p:cNvSpPr/>
          <p:nvPr userDrawn="1"/>
        </p:nvSpPr>
        <p:spPr>
          <a:xfrm>
            <a:off x="217005" y="1520688"/>
            <a:ext cx="278295" cy="332826"/>
          </a:xfrm>
          <a:prstGeom prst="rect">
            <a:avLst/>
          </a:prstGeom>
          <a:solidFill>
            <a:srgbClr val="EB0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p:cNvSpPr>
            <a:spLocks noGrp="1"/>
          </p:cNvSpPr>
          <p:nvPr>
            <p:ph type="body" sz="quarter" idx="12" hasCustomPrompt="1"/>
          </p:nvPr>
        </p:nvSpPr>
        <p:spPr>
          <a:xfrm>
            <a:off x="671513" y="1410306"/>
            <a:ext cx="10748548" cy="558538"/>
          </a:xfrm>
          <a:prstGeom prst="rect">
            <a:avLst/>
          </a:prstGeom>
        </p:spPr>
        <p:txBody>
          <a:bodyPr/>
          <a:lstStyle>
            <a:lvl1pPr marL="0" indent="0">
              <a:buNone/>
              <a:defRPr sz="3600" b="1">
                <a:solidFill>
                  <a:srgbClr val="0F3E4C"/>
                </a:solidFill>
                <a:latin typeface="Arial" panose="020B0604020202020204" pitchFamily="34" charset="0"/>
                <a:cs typeface="Arial" panose="020B0604020202020204" pitchFamily="34" charset="0"/>
              </a:defRPr>
            </a:lvl1pPr>
          </a:lstStyle>
          <a:p>
            <a:pPr lvl="0"/>
            <a:r>
              <a:rPr lang="en-GB" dirty="0"/>
              <a:t>Insert title of slide</a:t>
            </a:r>
          </a:p>
        </p:txBody>
      </p:sp>
      <p:sp>
        <p:nvSpPr>
          <p:cNvPr id="3" name="Text Placeholder 2"/>
          <p:cNvSpPr>
            <a:spLocks noGrp="1"/>
          </p:cNvSpPr>
          <p:nvPr>
            <p:ph type="body" sz="quarter" idx="13" hasCustomPrompt="1"/>
          </p:nvPr>
        </p:nvSpPr>
        <p:spPr>
          <a:xfrm>
            <a:off x="671513" y="2177658"/>
            <a:ext cx="10748962" cy="4043755"/>
          </a:xfrm>
          <a:prstGeom prst="rect">
            <a:avLst/>
          </a:prstGeom>
        </p:spPr>
        <p:txBody>
          <a:bodyPr/>
          <a:lstStyle>
            <a:lvl1pPr marL="342900" indent="-342900">
              <a:buFont typeface="Arial" panose="020B0604020202020204" pitchFamily="34" charset="0"/>
              <a:buChar char="•"/>
              <a:defRPr sz="2000" baseline="0">
                <a:solidFill>
                  <a:srgbClr val="0F3E4C"/>
                </a:solidFill>
                <a:latin typeface="Arial" panose="020B0604020202020204" pitchFamily="34" charset="0"/>
                <a:cs typeface="Arial" panose="020B0604020202020204" pitchFamily="34" charset="0"/>
              </a:defRPr>
            </a:lvl1pPr>
          </a:lstStyle>
          <a:p>
            <a:pPr lvl="0"/>
            <a:r>
              <a:rPr lang="en-GB" dirty="0"/>
              <a:t>Insert text here</a:t>
            </a:r>
          </a:p>
          <a:p>
            <a:pPr lvl="0"/>
            <a:r>
              <a:rPr lang="en-GB" dirty="0"/>
              <a:t>Insert text here</a:t>
            </a:r>
          </a:p>
          <a:p>
            <a:pPr lvl="0"/>
            <a:r>
              <a:rPr lang="en-GB" dirty="0"/>
              <a:t>Insert text here</a:t>
            </a:r>
          </a:p>
          <a:p>
            <a:pPr lvl="0"/>
            <a:r>
              <a:rPr lang="en-GB" dirty="0"/>
              <a:t>Insert text here</a:t>
            </a:r>
          </a:p>
          <a:p>
            <a:pPr lvl="0"/>
            <a:r>
              <a:rPr lang="en-GB" dirty="0"/>
              <a:t>Insert text here</a:t>
            </a:r>
          </a:p>
          <a:p>
            <a:pPr lvl="0"/>
            <a:r>
              <a:rPr lang="en-GB" dirty="0"/>
              <a:t>Insert text here</a:t>
            </a:r>
          </a:p>
          <a:p>
            <a:pPr lvl="0"/>
            <a:endParaRPr lang="en-GB" dirty="0"/>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1485" y="5214615"/>
            <a:ext cx="1403498" cy="135121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9243" y="343973"/>
            <a:ext cx="2759475" cy="788422"/>
          </a:xfrm>
          <a:prstGeom prst="rect">
            <a:avLst/>
          </a:prstGeom>
        </p:spPr>
      </p:pic>
    </p:spTree>
    <p:extLst>
      <p:ext uri="{BB962C8B-B14F-4D97-AF65-F5344CB8AC3E}">
        <p14:creationId xmlns:p14="http://schemas.microsoft.com/office/powerpoint/2010/main" val="13286916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444078"/>
      </p:ext>
    </p:extLst>
  </p:cSld>
  <p:clrMap bg1="lt1" tx1="dk1" bg2="lt2" tx2="dk2" accent1="accent1" accent2="accent2" accent3="accent3" accent4="accent4" accent5="accent5" accent6="accent6" hlink="hlink" folHlink="folHlink"/>
  <p:sldLayoutIdLst>
    <p:sldLayoutId id="2147483655" r:id="rId1"/>
    <p:sldLayoutId id="21474836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5.xml"/></Relationships>
</file>

<file path=ppt/slides/_rels/slide1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17.xml"/></Relationships>
</file>

<file path=ppt/slides/_rels/slide1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19.xml"/></Relationships>
</file>

<file path=ppt/slides/_rels/slide1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21.xml"/></Relationships>
</file>

<file path=ppt/slides/_rels/slide1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23.xml"/></Relationships>
</file>

<file path=ppt/slides/_rels/slide1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25.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27.xml"/></Relationships>
</file>

<file path=ppt/slides/_rels/slide19.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chart" Target="../charts/char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hart" Target="../charts/chart31.xml"/></Relationships>
</file>

<file path=ppt/slides/_rels/slide21.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chart" Target="../charts/chart33.xml"/></Relationships>
</file>

<file path=ppt/slides/_rels/slide22.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hart" Target="../charts/chart36.xml"/></Relationships>
</file>

<file path=ppt/slides/_rels/slide24.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chart" Target="../charts/chart39.xml"/><Relationship Id="rId4" Type="http://schemas.openxmlformats.org/officeDocument/2006/relationships/chart" Target="../charts/chart38.xml"/></Relationships>
</file>

<file path=ppt/slides/_rels/slide25.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chart" Target="../charts/chart41.xml"/></Relationships>
</file>

<file path=ppt/slides/_rels/slide26.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chart" Target="../charts/chart43.xml"/></Relationships>
</file>

<file path=ppt/slides/_rels/slide27.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hart" Target="../charts/chart46.xml"/></Relationships>
</file>

<file path=ppt/slides/_rels/slide29.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chart" Target="../charts/chart4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chart" Target="../charts/chart50.xml"/></Relationships>
</file>

<file path=ppt/slides/_rels/slide3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32.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chart" Target="../charts/chart52.xml"/></Relationships>
</file>

<file path=ppt/slides/_rels/slide33.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chart" Target="../charts/chart54.xml"/></Relationships>
</file>

<file path=ppt/slides/_rels/slide34.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chart" Target="../charts/chart56.xml"/></Relationships>
</file>

<file path=ppt/slides/_rels/slide35.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chart" Target="../charts/chart59.xml"/></Relationships>
</file>

<file path=ppt/slides/_rels/slide37.xml.rels><?xml version="1.0" encoding="UTF-8" standalone="yes"?>
<Relationships xmlns="http://schemas.openxmlformats.org/package/2006/relationships"><Relationship Id="rId3" Type="http://schemas.openxmlformats.org/officeDocument/2006/relationships/chart" Target="../charts/chart60.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chart" Target="../charts/chart6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52900" y="1861233"/>
            <a:ext cx="10748548" cy="3489496"/>
          </a:xfrm>
        </p:spPr>
        <p:txBody>
          <a:bodyPr/>
          <a:lstStyle/>
          <a:p>
            <a:pPr algn="ctr"/>
            <a:r>
              <a:rPr lang="en-GB" sz="3600" b="1" dirty="0">
                <a:latin typeface="Arial" panose="020B0604020202020204" pitchFamily="34" charset="0"/>
                <a:cs typeface="Arial" panose="020B0604020202020204" pitchFamily="34" charset="0"/>
              </a:rPr>
              <a:t>Trust Board Performance Report</a:t>
            </a:r>
          </a:p>
          <a:p>
            <a:pPr algn="ctr"/>
            <a:r>
              <a:rPr lang="en-GB" sz="3600" b="1" dirty="0">
                <a:latin typeface="Arial" panose="020B0604020202020204" pitchFamily="34" charset="0"/>
                <a:cs typeface="Arial" panose="020B0604020202020204" pitchFamily="34" charset="0"/>
              </a:rPr>
              <a:t> September 2025</a:t>
            </a:r>
          </a:p>
          <a:p>
            <a:pPr algn="ctr"/>
            <a:endParaRPr lang="en-GB" sz="2400" dirty="0"/>
          </a:p>
          <a:p>
            <a:pPr algn="ctr"/>
            <a:r>
              <a:rPr lang="en-GB" sz="2400" dirty="0">
                <a:latin typeface="Arial" panose="020B0604020202020204" pitchFamily="34" charset="0"/>
                <a:cs typeface="Arial" panose="020B0604020202020204" pitchFamily="34" charset="0"/>
              </a:rPr>
              <a:t>Prepared and issued by</a:t>
            </a:r>
          </a:p>
          <a:p>
            <a:pPr algn="ctr"/>
            <a:r>
              <a:rPr lang="en-GB" sz="2400" dirty="0">
                <a:latin typeface="Arial" panose="020B0604020202020204" pitchFamily="34" charset="0"/>
                <a:cs typeface="Arial" panose="020B0604020202020204" pitchFamily="34" charset="0"/>
              </a:rPr>
              <a:t>Strategic Planning, Performance &amp; ICT </a:t>
            </a:r>
          </a:p>
          <a:p>
            <a:pPr algn="ctr"/>
            <a:r>
              <a:rPr lang="en-GB" sz="2400" dirty="0"/>
              <a:t>16 October</a:t>
            </a:r>
            <a:r>
              <a:rPr lang="en-GB" sz="2400" dirty="0">
                <a:latin typeface="Arial" panose="020B0604020202020204" pitchFamily="34" charset="0"/>
                <a:cs typeface="Arial" panose="020B0604020202020204" pitchFamily="34" charset="0"/>
              </a:rPr>
              <a:t> 2025</a:t>
            </a:r>
          </a:p>
          <a:p>
            <a:endParaRPr lang="en-GB" dirty="0"/>
          </a:p>
        </p:txBody>
      </p:sp>
    </p:spTree>
    <p:extLst>
      <p:ext uri="{BB962C8B-B14F-4D97-AF65-F5344CB8AC3E}">
        <p14:creationId xmlns:p14="http://schemas.microsoft.com/office/powerpoint/2010/main" val="2311965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098842"/>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60% within 60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within 60 minutes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59% within 60 minutes</a:t>
            </a:r>
          </a:p>
        </p:txBody>
      </p:sp>
      <p:graphicFrame>
        <p:nvGraphicFramePr>
          <p:cNvPr id="11" name="Chart 10">
            <a:extLst>
              <a:ext uri="{FF2B5EF4-FFF2-40B4-BE49-F238E27FC236}">
                <a16:creationId xmlns:a16="http://schemas.microsoft.com/office/drawing/2014/main" id="{00000000-0008-0000-1E00-000002000000}"/>
              </a:ext>
            </a:extLst>
          </p:cNvPr>
          <p:cNvGraphicFramePr>
            <a:graphicFrameLocks/>
          </p:cNvGraphicFramePr>
          <p:nvPr>
            <p:extLst>
              <p:ext uri="{D42A27DB-BD31-4B8C-83A1-F6EECF244321}">
                <p14:modId xmlns:p14="http://schemas.microsoft.com/office/powerpoint/2010/main" val="1097964745"/>
              </p:ext>
            </p:extLst>
          </p:nvPr>
        </p:nvGraphicFramePr>
        <p:xfrm>
          <a:off x="731898" y="2355229"/>
          <a:ext cx="4572001"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1E00-000003000000}"/>
              </a:ext>
            </a:extLst>
          </p:cNvPr>
          <p:cNvGraphicFramePr>
            <a:graphicFrameLocks/>
          </p:cNvGraphicFramePr>
          <p:nvPr>
            <p:extLst>
              <p:ext uri="{D42A27DB-BD31-4B8C-83A1-F6EECF244321}">
                <p14:modId xmlns:p14="http://schemas.microsoft.com/office/powerpoint/2010/main" val="765606273"/>
              </p:ext>
            </p:extLst>
          </p:nvPr>
        </p:nvGraphicFramePr>
        <p:xfrm>
          <a:off x="6751697" y="2302771"/>
          <a:ext cx="4557246" cy="261246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62111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360 over 2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947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&gt; 2 hours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122 over 2 hours</a:t>
            </a:r>
          </a:p>
        </p:txBody>
      </p:sp>
      <p:graphicFrame>
        <p:nvGraphicFramePr>
          <p:cNvPr id="12" name="Chart 11">
            <a:extLst>
              <a:ext uri="{FF2B5EF4-FFF2-40B4-BE49-F238E27FC236}">
                <a16:creationId xmlns:a16="http://schemas.microsoft.com/office/drawing/2014/main" id="{00000000-0008-0000-2000-000003000000}"/>
              </a:ext>
            </a:extLst>
          </p:cNvPr>
          <p:cNvGraphicFramePr>
            <a:graphicFrameLocks/>
          </p:cNvGraphicFramePr>
          <p:nvPr>
            <p:extLst>
              <p:ext uri="{D42A27DB-BD31-4B8C-83A1-F6EECF244321}">
                <p14:modId xmlns:p14="http://schemas.microsoft.com/office/powerpoint/2010/main" val="3588900158"/>
              </p:ext>
            </p:extLst>
          </p:nvPr>
        </p:nvGraphicFramePr>
        <p:xfrm>
          <a:off x="731898" y="2261748"/>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2000-000005000000}"/>
              </a:ext>
            </a:extLst>
          </p:cNvPr>
          <p:cNvGraphicFramePr>
            <a:graphicFrameLocks/>
          </p:cNvGraphicFramePr>
          <p:nvPr>
            <p:extLst>
              <p:ext uri="{D42A27DB-BD31-4B8C-83A1-F6EECF244321}">
                <p14:modId xmlns:p14="http://schemas.microsoft.com/office/powerpoint/2010/main" val="1615021564"/>
              </p:ext>
            </p:extLst>
          </p:nvPr>
        </p:nvGraphicFramePr>
        <p:xfrm>
          <a:off x="6751697" y="2261748"/>
          <a:ext cx="4572000" cy="2624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30993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Monthly Average 90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947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Monthly Average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4965754"/>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Monthly Average 85 minutes</a:t>
            </a:r>
          </a:p>
        </p:txBody>
      </p:sp>
      <p:graphicFrame>
        <p:nvGraphicFramePr>
          <p:cNvPr id="11" name="Chart 10">
            <a:extLst>
              <a:ext uri="{FF2B5EF4-FFF2-40B4-BE49-F238E27FC236}">
                <a16:creationId xmlns:a16="http://schemas.microsoft.com/office/drawing/2014/main" id="{FB3875B9-C8A7-49B2-9F1C-244B63E0BE86}"/>
              </a:ext>
            </a:extLst>
          </p:cNvPr>
          <p:cNvGraphicFramePr>
            <a:graphicFrameLocks/>
          </p:cNvGraphicFramePr>
          <p:nvPr>
            <p:extLst>
              <p:ext uri="{D42A27DB-BD31-4B8C-83A1-F6EECF244321}">
                <p14:modId xmlns:p14="http://schemas.microsoft.com/office/powerpoint/2010/main" val="1846026761"/>
              </p:ext>
            </p:extLst>
          </p:nvPr>
        </p:nvGraphicFramePr>
        <p:xfrm>
          <a:off x="731898" y="2299573"/>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C2F640C-ED2D-4FD6-B493-C7712AC703A1}"/>
              </a:ext>
            </a:extLst>
          </p:cNvPr>
          <p:cNvGraphicFramePr>
            <a:graphicFrameLocks/>
          </p:cNvGraphicFramePr>
          <p:nvPr>
            <p:extLst>
              <p:ext uri="{D42A27DB-BD31-4B8C-83A1-F6EECF244321}">
                <p14:modId xmlns:p14="http://schemas.microsoft.com/office/powerpoint/2010/main" val="4112075954"/>
              </p:ext>
            </p:extLst>
          </p:nvPr>
        </p:nvGraphicFramePr>
        <p:xfrm>
          <a:off x="6812082" y="2299573"/>
          <a:ext cx="4572000" cy="261566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8480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88716"/>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7,872 Attendances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9143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Attendances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34082" y="5047601"/>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4,273 Attendances</a:t>
            </a:r>
          </a:p>
        </p:txBody>
      </p:sp>
      <p:graphicFrame>
        <p:nvGraphicFramePr>
          <p:cNvPr id="11" name="Chart 10">
            <a:extLst>
              <a:ext uri="{FF2B5EF4-FFF2-40B4-BE49-F238E27FC236}">
                <a16:creationId xmlns:a16="http://schemas.microsoft.com/office/drawing/2014/main" id="{2001C84F-146E-4955-9066-423F1A581DD3}"/>
              </a:ext>
            </a:extLst>
          </p:cNvPr>
          <p:cNvGraphicFramePr>
            <a:graphicFrameLocks/>
          </p:cNvGraphicFramePr>
          <p:nvPr>
            <p:extLst>
              <p:ext uri="{D42A27DB-BD31-4B8C-83A1-F6EECF244321}">
                <p14:modId xmlns:p14="http://schemas.microsoft.com/office/powerpoint/2010/main" val="466289217"/>
              </p:ext>
            </p:extLst>
          </p:nvPr>
        </p:nvGraphicFramePr>
        <p:xfrm>
          <a:off x="731898" y="2357393"/>
          <a:ext cx="4571999"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65321F51-63B2-49A6-82EC-CF41CBC7B33F}"/>
              </a:ext>
            </a:extLst>
          </p:cNvPr>
          <p:cNvGraphicFramePr>
            <a:graphicFrameLocks/>
          </p:cNvGraphicFramePr>
          <p:nvPr>
            <p:extLst>
              <p:ext uri="{D42A27DB-BD31-4B8C-83A1-F6EECF244321}">
                <p14:modId xmlns:p14="http://schemas.microsoft.com/office/powerpoint/2010/main" val="3759301345"/>
              </p:ext>
            </p:extLst>
          </p:nvPr>
        </p:nvGraphicFramePr>
        <p:xfrm>
          <a:off x="6734082" y="2348052"/>
          <a:ext cx="4571999" cy="2624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72095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88716"/>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1,380 Attendances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Over - 75 ED Attendances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50523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750 Attendances</a:t>
            </a:r>
          </a:p>
        </p:txBody>
      </p:sp>
      <p:graphicFrame>
        <p:nvGraphicFramePr>
          <p:cNvPr id="3" name="Chart 2">
            <a:extLst>
              <a:ext uri="{FF2B5EF4-FFF2-40B4-BE49-F238E27FC236}">
                <a16:creationId xmlns:a16="http://schemas.microsoft.com/office/drawing/2014/main" id="{D051D2F3-FD0B-434A-8CBC-F8B2360901AB}"/>
              </a:ext>
            </a:extLst>
          </p:cNvPr>
          <p:cNvGraphicFramePr>
            <a:graphicFrameLocks/>
          </p:cNvGraphicFramePr>
          <p:nvPr>
            <p:extLst>
              <p:ext uri="{D42A27DB-BD31-4B8C-83A1-F6EECF244321}">
                <p14:modId xmlns:p14="http://schemas.microsoft.com/office/powerpoint/2010/main" val="86746356"/>
              </p:ext>
            </p:extLst>
          </p:nvPr>
        </p:nvGraphicFramePr>
        <p:xfrm>
          <a:off x="731898" y="2383912"/>
          <a:ext cx="4572000" cy="263174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BF113C24-0807-4E3F-8E84-31439674161C}"/>
              </a:ext>
            </a:extLst>
          </p:cNvPr>
          <p:cNvGraphicFramePr>
            <a:graphicFrameLocks/>
          </p:cNvGraphicFramePr>
          <p:nvPr>
            <p:extLst>
              <p:ext uri="{D42A27DB-BD31-4B8C-83A1-F6EECF244321}">
                <p14:modId xmlns:p14="http://schemas.microsoft.com/office/powerpoint/2010/main" val="286217480"/>
              </p:ext>
            </p:extLst>
          </p:nvPr>
        </p:nvGraphicFramePr>
        <p:xfrm>
          <a:off x="6751697" y="2371957"/>
          <a:ext cx="4572000" cy="26147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80670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33.6% within 4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65011"/>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4-hour performance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76283"/>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49.4% within 4 hours</a:t>
            </a:r>
          </a:p>
        </p:txBody>
      </p:sp>
      <p:graphicFrame>
        <p:nvGraphicFramePr>
          <p:cNvPr id="11" name="Chart 10">
            <a:extLst>
              <a:ext uri="{FF2B5EF4-FFF2-40B4-BE49-F238E27FC236}">
                <a16:creationId xmlns:a16="http://schemas.microsoft.com/office/drawing/2014/main" id="{44351B62-A534-4730-A3DB-9B4605D4DE12}"/>
              </a:ext>
            </a:extLst>
          </p:cNvPr>
          <p:cNvGraphicFramePr>
            <a:graphicFrameLocks/>
          </p:cNvGraphicFramePr>
          <p:nvPr>
            <p:extLst>
              <p:ext uri="{D42A27DB-BD31-4B8C-83A1-F6EECF244321}">
                <p14:modId xmlns:p14="http://schemas.microsoft.com/office/powerpoint/2010/main" val="3922756728"/>
              </p:ext>
            </p:extLst>
          </p:nvPr>
        </p:nvGraphicFramePr>
        <p:xfrm>
          <a:off x="731898" y="2357607"/>
          <a:ext cx="4572000" cy="26186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96A1F22E-1B16-4282-9776-8DC6EF234A7D}"/>
              </a:ext>
            </a:extLst>
          </p:cNvPr>
          <p:cNvGraphicFramePr>
            <a:graphicFrameLocks/>
          </p:cNvGraphicFramePr>
          <p:nvPr>
            <p:extLst>
              <p:ext uri="{D42A27DB-BD31-4B8C-83A1-F6EECF244321}">
                <p14:modId xmlns:p14="http://schemas.microsoft.com/office/powerpoint/2010/main" val="3436324082"/>
              </p:ext>
            </p:extLst>
          </p:nvPr>
        </p:nvGraphicFramePr>
        <p:xfrm>
          <a:off x="6751697" y="2330050"/>
          <a:ext cx="4561417" cy="26186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76147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1,546 over 12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048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12-hour performance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30279" y="5015841"/>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602 over 12 hours</a:t>
            </a:r>
          </a:p>
        </p:txBody>
      </p:sp>
      <p:graphicFrame>
        <p:nvGraphicFramePr>
          <p:cNvPr id="12" name="Chart 11">
            <a:extLst>
              <a:ext uri="{FF2B5EF4-FFF2-40B4-BE49-F238E27FC236}">
                <a16:creationId xmlns:a16="http://schemas.microsoft.com/office/drawing/2014/main" id="{DC7FD7DF-38FE-4CBA-BEF6-6DA33E5C6FED}"/>
              </a:ext>
            </a:extLst>
          </p:cNvPr>
          <p:cNvGraphicFramePr>
            <a:graphicFrameLocks/>
          </p:cNvGraphicFramePr>
          <p:nvPr>
            <p:extLst>
              <p:ext uri="{D42A27DB-BD31-4B8C-83A1-F6EECF244321}">
                <p14:modId xmlns:p14="http://schemas.microsoft.com/office/powerpoint/2010/main" val="1542252289"/>
              </p:ext>
            </p:extLst>
          </p:nvPr>
        </p:nvGraphicFramePr>
        <p:xfrm>
          <a:off x="6751697" y="2344105"/>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4B81655B-EF7B-45E6-AC76-BFAF60F4B0F3}"/>
              </a:ext>
            </a:extLst>
          </p:cNvPr>
          <p:cNvGraphicFramePr>
            <a:graphicFrameLocks/>
          </p:cNvGraphicFramePr>
          <p:nvPr>
            <p:extLst>
              <p:ext uri="{D42A27DB-BD31-4B8C-83A1-F6EECF244321}">
                <p14:modId xmlns:p14="http://schemas.microsoft.com/office/powerpoint/2010/main" val="3517607674"/>
              </p:ext>
            </p:extLst>
          </p:nvPr>
        </p:nvGraphicFramePr>
        <p:xfrm>
          <a:off x="675270" y="2344105"/>
          <a:ext cx="4572000" cy="2624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46885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AC867B-E2F6-701F-CA42-1D77577EC2A2}"/>
              </a:ext>
            </a:extLst>
          </p:cNvPr>
          <p:cNvSpPr>
            <a:spLocks noGrp="1"/>
          </p:cNvSpPr>
          <p:nvPr>
            <p:ph type="body" sz="quarter" idx="12"/>
          </p:nvPr>
        </p:nvSpPr>
        <p:spPr>
          <a:xfrm>
            <a:off x="726825" y="1690766"/>
            <a:ext cx="7424115" cy="398393"/>
          </a:xfrm>
        </p:spPr>
        <p:txBody>
          <a:bodyPr/>
          <a:lstStyle/>
          <a:p>
            <a:r>
              <a:rPr lang="en-GB" sz="2400" dirty="0"/>
              <a:t>Regional 4 &amp; 12 Hour ED Performance</a:t>
            </a:r>
          </a:p>
        </p:txBody>
      </p:sp>
      <p:sp>
        <p:nvSpPr>
          <p:cNvPr id="5" name="Text Placeholder 1">
            <a:extLst>
              <a:ext uri="{FF2B5EF4-FFF2-40B4-BE49-F238E27FC236}">
                <a16:creationId xmlns:a16="http://schemas.microsoft.com/office/drawing/2014/main" id="{A3FC7563-73F1-39CF-C7C5-DDA786370316}"/>
              </a:ext>
            </a:extLst>
          </p:cNvPr>
          <p:cNvSpPr txBox="1">
            <a:spLocks/>
          </p:cNvSpPr>
          <p:nvPr/>
        </p:nvSpPr>
        <p:spPr>
          <a:xfrm>
            <a:off x="726825" y="6134725"/>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 Regional Data Warehouse</a:t>
            </a:r>
          </a:p>
        </p:txBody>
      </p:sp>
      <p:sp>
        <p:nvSpPr>
          <p:cNvPr id="6" name="Text Placeholder 1">
            <a:extLst>
              <a:ext uri="{FF2B5EF4-FFF2-40B4-BE49-F238E27FC236}">
                <a16:creationId xmlns:a16="http://schemas.microsoft.com/office/drawing/2014/main" id="{B51D03EE-9417-57D1-0A62-DEF6ACF29A36}"/>
              </a:ext>
            </a:extLst>
          </p:cNvPr>
          <p:cNvSpPr txBox="1">
            <a:spLocks/>
          </p:cNvSpPr>
          <p:nvPr/>
        </p:nvSpPr>
        <p:spPr>
          <a:xfrm>
            <a:off x="726825" y="1211570"/>
            <a:ext cx="933157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t>Unscheduled Care</a:t>
            </a:r>
          </a:p>
        </p:txBody>
      </p:sp>
      <p:pic>
        <p:nvPicPr>
          <p:cNvPr id="10" name="Picture 9">
            <a:extLst>
              <a:ext uri="{FF2B5EF4-FFF2-40B4-BE49-F238E27FC236}">
                <a16:creationId xmlns:a16="http://schemas.microsoft.com/office/drawing/2014/main" id="{050BB562-BE7A-7160-9F98-FF0E8A92B68A}"/>
              </a:ext>
            </a:extLst>
          </p:cNvPr>
          <p:cNvPicPr>
            <a:picLocks noChangeAspect="1"/>
          </p:cNvPicPr>
          <p:nvPr/>
        </p:nvPicPr>
        <p:blipFill>
          <a:blip r:embed="rId3"/>
          <a:stretch>
            <a:fillRect/>
          </a:stretch>
        </p:blipFill>
        <p:spPr>
          <a:xfrm>
            <a:off x="726825" y="2181575"/>
            <a:ext cx="6401693" cy="3753374"/>
          </a:xfrm>
          <a:prstGeom prst="rect">
            <a:avLst/>
          </a:prstGeom>
        </p:spPr>
      </p:pic>
    </p:spTree>
    <p:extLst>
      <p:ext uri="{BB962C8B-B14F-4D97-AF65-F5344CB8AC3E}">
        <p14:creationId xmlns:p14="http://schemas.microsoft.com/office/powerpoint/2010/main" val="1187153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38337" y="1968844"/>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18521" y="1942763"/>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31208"/>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12% against target of 16%</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Manual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Stroke - Thrombolysis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503790" y="4979629"/>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9% against target of 16%</a:t>
            </a:r>
          </a:p>
        </p:txBody>
      </p:sp>
      <p:graphicFrame>
        <p:nvGraphicFramePr>
          <p:cNvPr id="3" name="Chart 2">
            <a:extLst>
              <a:ext uri="{FF2B5EF4-FFF2-40B4-BE49-F238E27FC236}">
                <a16:creationId xmlns:a16="http://schemas.microsoft.com/office/drawing/2014/main" id="{00000000-0008-0000-2D00-000002000000}"/>
              </a:ext>
            </a:extLst>
          </p:cNvPr>
          <p:cNvGraphicFramePr>
            <a:graphicFrameLocks/>
          </p:cNvGraphicFramePr>
          <p:nvPr>
            <p:extLst>
              <p:ext uri="{D42A27DB-BD31-4B8C-83A1-F6EECF244321}">
                <p14:modId xmlns:p14="http://schemas.microsoft.com/office/powerpoint/2010/main" val="460999465"/>
              </p:ext>
            </p:extLst>
          </p:nvPr>
        </p:nvGraphicFramePr>
        <p:xfrm>
          <a:off x="731898" y="2307767"/>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2D00-000003000000}"/>
              </a:ext>
            </a:extLst>
          </p:cNvPr>
          <p:cNvGraphicFramePr>
            <a:graphicFrameLocks/>
          </p:cNvGraphicFramePr>
          <p:nvPr>
            <p:extLst>
              <p:ext uri="{D42A27DB-BD31-4B8C-83A1-F6EECF244321}">
                <p14:modId xmlns:p14="http://schemas.microsoft.com/office/powerpoint/2010/main" val="2136320391"/>
              </p:ext>
            </p:extLst>
          </p:nvPr>
        </p:nvGraphicFramePr>
        <p:xfrm>
          <a:off x="6503790" y="2307767"/>
          <a:ext cx="4572000" cy="2624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95473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New Attendances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2" y="5031208"/>
            <a:ext cx="456624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6,291 New OP Attendances (Consultant)</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SDP Dashboard</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Outpatients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2335233"/>
            <a:ext cx="4119023" cy="4901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13" name="Text Placeholder 1">
            <a:extLst>
              <a:ext uri="{FF2B5EF4-FFF2-40B4-BE49-F238E27FC236}">
                <a16:creationId xmlns:a16="http://schemas.microsoft.com/office/drawing/2014/main" id="{EE5B26D1-6EE4-929E-485D-B60010D2B0AF}"/>
              </a:ext>
            </a:extLst>
          </p:cNvPr>
          <p:cNvSpPr txBox="1">
            <a:spLocks/>
          </p:cNvSpPr>
          <p:nvPr/>
        </p:nvSpPr>
        <p:spPr>
          <a:xfrm>
            <a:off x="6684233" y="5031208"/>
            <a:ext cx="4702652"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10,999 Review OP Attendances (Consultant)</a:t>
            </a:r>
          </a:p>
        </p:txBody>
      </p:sp>
      <p:sp>
        <p:nvSpPr>
          <p:cNvPr id="16" name="Text Placeholder 1">
            <a:extLst>
              <a:ext uri="{FF2B5EF4-FFF2-40B4-BE49-F238E27FC236}">
                <a16:creationId xmlns:a16="http://schemas.microsoft.com/office/drawing/2014/main" id="{464037B3-64CD-A784-52EB-F841EF5F8877}"/>
              </a:ext>
            </a:extLst>
          </p:cNvPr>
          <p:cNvSpPr txBox="1">
            <a:spLocks/>
          </p:cNvSpPr>
          <p:nvPr/>
        </p:nvSpPr>
        <p:spPr>
          <a:xfrm>
            <a:off x="6751696"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Review Attendances</a:t>
            </a:r>
          </a:p>
        </p:txBody>
      </p:sp>
      <p:graphicFrame>
        <p:nvGraphicFramePr>
          <p:cNvPr id="12" name="Chart 11">
            <a:extLst>
              <a:ext uri="{FF2B5EF4-FFF2-40B4-BE49-F238E27FC236}">
                <a16:creationId xmlns:a16="http://schemas.microsoft.com/office/drawing/2014/main" id="{00000000-0008-0000-0200-000003000000}"/>
              </a:ext>
            </a:extLst>
          </p:cNvPr>
          <p:cNvGraphicFramePr>
            <a:graphicFrameLocks/>
          </p:cNvGraphicFramePr>
          <p:nvPr>
            <p:extLst>
              <p:ext uri="{D42A27DB-BD31-4B8C-83A1-F6EECF244321}">
                <p14:modId xmlns:p14="http://schemas.microsoft.com/office/powerpoint/2010/main" val="1644428267"/>
              </p:ext>
            </p:extLst>
          </p:nvPr>
        </p:nvGraphicFramePr>
        <p:xfrm>
          <a:off x="731898" y="2375806"/>
          <a:ext cx="4572000" cy="26156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6734F720-D6A0-4254-AF5D-5EECC67E9493}"/>
              </a:ext>
            </a:extLst>
          </p:cNvPr>
          <p:cNvGraphicFramePr>
            <a:graphicFrameLocks/>
          </p:cNvGraphicFramePr>
          <p:nvPr>
            <p:extLst>
              <p:ext uri="{D42A27DB-BD31-4B8C-83A1-F6EECF244321}">
                <p14:modId xmlns:p14="http://schemas.microsoft.com/office/powerpoint/2010/main" val="2192486209"/>
              </p:ext>
            </p:extLst>
          </p:nvPr>
        </p:nvGraphicFramePr>
        <p:xfrm>
          <a:off x="6805477" y="2362484"/>
          <a:ext cx="4572000" cy="259773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7292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771939" y="1181341"/>
            <a:ext cx="8224577" cy="558538"/>
          </a:xfrm>
        </p:spPr>
        <p:txBody>
          <a:bodyPr/>
          <a:lstStyle/>
          <a:p>
            <a:r>
              <a:rPr lang="en-GB" sz="3200" dirty="0"/>
              <a:t>Contents</a:t>
            </a:r>
          </a:p>
        </p:txBody>
      </p:sp>
      <p:graphicFrame>
        <p:nvGraphicFramePr>
          <p:cNvPr id="7" name="Table 6">
            <a:extLst>
              <a:ext uri="{FF2B5EF4-FFF2-40B4-BE49-F238E27FC236}">
                <a16:creationId xmlns:a16="http://schemas.microsoft.com/office/drawing/2014/main" id="{04A821EC-CA58-1373-EDD4-322C022C3894}"/>
              </a:ext>
            </a:extLst>
          </p:cNvPr>
          <p:cNvGraphicFramePr>
            <a:graphicFrameLocks noGrp="1"/>
          </p:cNvGraphicFramePr>
          <p:nvPr>
            <p:extLst>
              <p:ext uri="{D42A27DB-BD31-4B8C-83A1-F6EECF244321}">
                <p14:modId xmlns:p14="http://schemas.microsoft.com/office/powerpoint/2010/main" val="1531484157"/>
              </p:ext>
            </p:extLst>
          </p:nvPr>
        </p:nvGraphicFramePr>
        <p:xfrm>
          <a:off x="771937" y="1739879"/>
          <a:ext cx="8224579" cy="4114800"/>
        </p:xfrm>
        <a:graphic>
          <a:graphicData uri="http://schemas.openxmlformats.org/drawingml/2006/table">
            <a:tbl>
              <a:tblPr firstRow="1" bandRow="1">
                <a:tableStyleId>{5C22544A-7EE6-4342-B048-85BDC9FD1C3A}</a:tableStyleId>
              </a:tblPr>
              <a:tblGrid>
                <a:gridCol w="5109072">
                  <a:extLst>
                    <a:ext uri="{9D8B030D-6E8A-4147-A177-3AD203B41FA5}">
                      <a16:colId xmlns:a16="http://schemas.microsoft.com/office/drawing/2014/main" val="1660878418"/>
                    </a:ext>
                  </a:extLst>
                </a:gridCol>
                <a:gridCol w="3115507">
                  <a:extLst>
                    <a:ext uri="{9D8B030D-6E8A-4147-A177-3AD203B41FA5}">
                      <a16:colId xmlns:a16="http://schemas.microsoft.com/office/drawing/2014/main" val="2741459124"/>
                    </a:ext>
                  </a:extLst>
                </a:gridCol>
              </a:tblGrid>
              <a:tr h="219924">
                <a:tc>
                  <a:txBody>
                    <a:bodyPr/>
                    <a:lstStyle/>
                    <a:p>
                      <a:r>
                        <a:rPr lang="en-GB" sz="1200" dirty="0">
                          <a:solidFill>
                            <a:schemeClr val="tx1"/>
                          </a:solidFill>
                          <a:latin typeface="Arial" panose="020B0604020202020204" pitchFamily="34" charset="0"/>
                          <a:cs typeface="Arial" panose="020B0604020202020204" pitchFamily="34" charset="0"/>
                        </a:rPr>
                        <a:t>Name</a:t>
                      </a:r>
                    </a:p>
                  </a:txBody>
                  <a:tcPr>
                    <a:noFill/>
                  </a:tcPr>
                </a:tc>
                <a:tc>
                  <a:txBody>
                    <a:bodyPr/>
                    <a:lstStyle/>
                    <a:p>
                      <a:r>
                        <a:rPr lang="en-GB" sz="1200" dirty="0">
                          <a:solidFill>
                            <a:schemeClr val="tx1"/>
                          </a:solidFill>
                          <a:latin typeface="Arial" panose="020B0604020202020204" pitchFamily="34" charset="0"/>
                          <a:cs typeface="Arial" panose="020B0604020202020204" pitchFamily="34" charset="0"/>
                        </a:rPr>
                        <a:t>Page Number (s)</a:t>
                      </a:r>
                    </a:p>
                  </a:txBody>
                  <a:tcPr>
                    <a:noFill/>
                  </a:tcPr>
                </a:tc>
                <a:extLst>
                  <a:ext uri="{0D108BD9-81ED-4DB2-BD59-A6C34878D82A}">
                    <a16:rowId xmlns:a16="http://schemas.microsoft.com/office/drawing/2014/main" val="2608089448"/>
                  </a:ext>
                </a:extLst>
              </a:tr>
              <a:tr h="219924">
                <a:tc>
                  <a:txBody>
                    <a:bodyPr/>
                    <a:lstStyle/>
                    <a:p>
                      <a:r>
                        <a:rPr lang="en-GB" sz="1200" dirty="0">
                          <a:latin typeface="Arial" panose="020B0604020202020204" pitchFamily="34" charset="0"/>
                          <a:cs typeface="Arial" panose="020B0604020202020204" pitchFamily="34" charset="0"/>
                        </a:rPr>
                        <a:t>Introduction</a:t>
                      </a:r>
                    </a:p>
                  </a:txBody>
                  <a:tcPr>
                    <a:noFill/>
                  </a:tcPr>
                </a:tc>
                <a:tc>
                  <a:txBody>
                    <a:bodyPr/>
                    <a:lstStyle/>
                    <a:p>
                      <a:r>
                        <a:rPr lang="en-GB" sz="1200" dirty="0">
                          <a:latin typeface="Arial" panose="020B0604020202020204" pitchFamily="34" charset="0"/>
                          <a:cs typeface="Arial" panose="020B0604020202020204" pitchFamily="34" charset="0"/>
                        </a:rPr>
                        <a:t>3</a:t>
                      </a:r>
                    </a:p>
                  </a:txBody>
                  <a:tcPr>
                    <a:noFill/>
                  </a:tcPr>
                </a:tc>
                <a:extLst>
                  <a:ext uri="{0D108BD9-81ED-4DB2-BD59-A6C34878D82A}">
                    <a16:rowId xmlns:a16="http://schemas.microsoft.com/office/drawing/2014/main" val="1481344297"/>
                  </a:ext>
                </a:extLst>
              </a:tr>
              <a:tr h="219924">
                <a:tc>
                  <a:txBody>
                    <a:bodyPr/>
                    <a:lstStyle/>
                    <a:p>
                      <a:r>
                        <a:rPr lang="en-GB" sz="1200" dirty="0">
                          <a:latin typeface="Arial" panose="020B0604020202020204" pitchFamily="34" charset="0"/>
                          <a:cs typeface="Arial" panose="020B0604020202020204" pitchFamily="34" charset="0"/>
                        </a:rPr>
                        <a:t>Cancer Care</a:t>
                      </a:r>
                    </a:p>
                  </a:txBody>
                  <a:tcPr>
                    <a:noFill/>
                  </a:tcPr>
                </a:tc>
                <a:tc>
                  <a:txBody>
                    <a:bodyPr/>
                    <a:lstStyle/>
                    <a:p>
                      <a:r>
                        <a:rPr lang="en-GB" sz="1200" dirty="0">
                          <a:latin typeface="Arial" panose="020B0604020202020204" pitchFamily="34" charset="0"/>
                          <a:cs typeface="Arial" panose="020B0604020202020204" pitchFamily="34" charset="0"/>
                        </a:rPr>
                        <a:t>4 - 7</a:t>
                      </a:r>
                    </a:p>
                  </a:txBody>
                  <a:tcPr>
                    <a:noFill/>
                  </a:tcPr>
                </a:tc>
                <a:extLst>
                  <a:ext uri="{0D108BD9-81ED-4DB2-BD59-A6C34878D82A}">
                    <a16:rowId xmlns:a16="http://schemas.microsoft.com/office/drawing/2014/main" val="2721504497"/>
                  </a:ext>
                </a:extLst>
              </a:tr>
              <a:tr h="219924">
                <a:tc>
                  <a:txBody>
                    <a:bodyPr/>
                    <a:lstStyle/>
                    <a:p>
                      <a:r>
                        <a:rPr lang="en-GB" sz="1200" dirty="0">
                          <a:latin typeface="Arial" panose="020B0604020202020204" pitchFamily="34" charset="0"/>
                          <a:cs typeface="Arial" panose="020B0604020202020204" pitchFamily="34" charset="0"/>
                        </a:rPr>
                        <a:t>Unscheduled Care – Ambulance Arrivals &amp; Patient Handover</a:t>
                      </a:r>
                    </a:p>
                  </a:txBody>
                  <a:tcPr>
                    <a:noFill/>
                  </a:tcPr>
                </a:tc>
                <a:tc>
                  <a:txBody>
                    <a:bodyPr/>
                    <a:lstStyle/>
                    <a:p>
                      <a:r>
                        <a:rPr lang="en-GB" sz="1200" dirty="0">
                          <a:latin typeface="Arial" panose="020B0604020202020204" pitchFamily="34" charset="0"/>
                          <a:cs typeface="Arial" panose="020B0604020202020204" pitchFamily="34" charset="0"/>
                        </a:rPr>
                        <a:t>8 - 12</a:t>
                      </a:r>
                    </a:p>
                  </a:txBody>
                  <a:tcPr>
                    <a:noFill/>
                  </a:tcPr>
                </a:tc>
                <a:extLst>
                  <a:ext uri="{0D108BD9-81ED-4DB2-BD59-A6C34878D82A}">
                    <a16:rowId xmlns:a16="http://schemas.microsoft.com/office/drawing/2014/main" val="905307711"/>
                  </a:ext>
                </a:extLst>
              </a:tr>
              <a:tr h="219924">
                <a:tc>
                  <a:txBody>
                    <a:bodyPr/>
                    <a:lstStyle/>
                    <a:p>
                      <a:r>
                        <a:rPr lang="en-GB" sz="1200" dirty="0">
                          <a:latin typeface="Arial" panose="020B0604020202020204" pitchFamily="34" charset="0"/>
                          <a:cs typeface="Arial" panose="020B0604020202020204" pitchFamily="34" charset="0"/>
                        </a:rPr>
                        <a:t>Unscheduled Care – Emergency Care</a:t>
                      </a:r>
                    </a:p>
                  </a:txBody>
                  <a:tcPr>
                    <a:noFill/>
                  </a:tcPr>
                </a:tc>
                <a:tc>
                  <a:txBody>
                    <a:bodyPr/>
                    <a:lstStyle/>
                    <a:p>
                      <a:r>
                        <a:rPr lang="en-GB" sz="1200" dirty="0">
                          <a:latin typeface="Arial" panose="020B0604020202020204" pitchFamily="34" charset="0"/>
                          <a:cs typeface="Arial" panose="020B0604020202020204" pitchFamily="34" charset="0"/>
                        </a:rPr>
                        <a:t>13 - 17</a:t>
                      </a:r>
                    </a:p>
                  </a:txBody>
                  <a:tcPr>
                    <a:noFill/>
                  </a:tcPr>
                </a:tc>
                <a:extLst>
                  <a:ext uri="{0D108BD9-81ED-4DB2-BD59-A6C34878D82A}">
                    <a16:rowId xmlns:a16="http://schemas.microsoft.com/office/drawing/2014/main" val="2919619947"/>
                  </a:ext>
                </a:extLst>
              </a:tr>
              <a:tr h="219924">
                <a:tc>
                  <a:txBody>
                    <a:bodyPr/>
                    <a:lstStyle/>
                    <a:p>
                      <a:r>
                        <a:rPr lang="en-GB" sz="1200" dirty="0">
                          <a:latin typeface="Arial" panose="020B0604020202020204" pitchFamily="34" charset="0"/>
                          <a:cs typeface="Arial" panose="020B0604020202020204" pitchFamily="34" charset="0"/>
                        </a:rPr>
                        <a:t>Unscheduled Care – Stroke Thrombolysis</a:t>
                      </a:r>
                    </a:p>
                  </a:txBody>
                  <a:tcPr>
                    <a:noFill/>
                  </a:tcPr>
                </a:tc>
                <a:tc>
                  <a:txBody>
                    <a:bodyPr/>
                    <a:lstStyle/>
                    <a:p>
                      <a:r>
                        <a:rPr lang="en-GB" sz="1200" dirty="0">
                          <a:latin typeface="Arial" panose="020B0604020202020204" pitchFamily="34" charset="0"/>
                          <a:cs typeface="Arial" panose="020B0604020202020204" pitchFamily="34" charset="0"/>
                        </a:rPr>
                        <a:t>18</a:t>
                      </a:r>
                    </a:p>
                  </a:txBody>
                  <a:tcPr>
                    <a:noFill/>
                  </a:tcPr>
                </a:tc>
                <a:extLst>
                  <a:ext uri="{0D108BD9-81ED-4DB2-BD59-A6C34878D82A}">
                    <a16:rowId xmlns:a16="http://schemas.microsoft.com/office/drawing/2014/main" val="1511744999"/>
                  </a:ext>
                </a:extLst>
              </a:tr>
              <a:tr h="219924">
                <a:tc>
                  <a:txBody>
                    <a:bodyPr/>
                    <a:lstStyle/>
                    <a:p>
                      <a:r>
                        <a:rPr lang="en-GB" sz="1200" dirty="0">
                          <a:latin typeface="Arial" panose="020B0604020202020204" pitchFamily="34" charset="0"/>
                          <a:cs typeface="Arial" panose="020B0604020202020204" pitchFamily="34" charset="0"/>
                        </a:rPr>
                        <a:t>Elective Care - Outpatients</a:t>
                      </a:r>
                    </a:p>
                  </a:txBody>
                  <a:tcPr>
                    <a:noFill/>
                  </a:tcPr>
                </a:tc>
                <a:tc>
                  <a:txBody>
                    <a:bodyPr/>
                    <a:lstStyle/>
                    <a:p>
                      <a:r>
                        <a:rPr lang="en-GB" sz="1200" dirty="0">
                          <a:latin typeface="Arial" panose="020B0604020202020204" pitchFamily="34" charset="0"/>
                          <a:cs typeface="Arial" panose="020B0604020202020204" pitchFamily="34" charset="0"/>
                        </a:rPr>
                        <a:t>19 - 21</a:t>
                      </a:r>
                    </a:p>
                  </a:txBody>
                  <a:tcPr>
                    <a:noFill/>
                  </a:tcPr>
                </a:tc>
                <a:extLst>
                  <a:ext uri="{0D108BD9-81ED-4DB2-BD59-A6C34878D82A}">
                    <a16:rowId xmlns:a16="http://schemas.microsoft.com/office/drawing/2014/main" val="387550868"/>
                  </a:ext>
                </a:extLst>
              </a:tr>
              <a:tr h="219924">
                <a:tc>
                  <a:txBody>
                    <a:bodyPr/>
                    <a:lstStyle/>
                    <a:p>
                      <a:r>
                        <a:rPr lang="en-GB" sz="1200" dirty="0">
                          <a:latin typeface="Arial" panose="020B0604020202020204" pitchFamily="34" charset="0"/>
                          <a:cs typeface="Arial" panose="020B0604020202020204" pitchFamily="34" charset="0"/>
                        </a:rPr>
                        <a:t>Elective Care – Inpatients / Day Cases / Length of Stay</a:t>
                      </a:r>
                    </a:p>
                  </a:txBody>
                  <a:tcPr>
                    <a:noFill/>
                  </a:tcPr>
                </a:tc>
                <a:tc>
                  <a:txBody>
                    <a:bodyPr/>
                    <a:lstStyle/>
                    <a:p>
                      <a:r>
                        <a:rPr lang="en-GB" sz="1200" dirty="0">
                          <a:latin typeface="Arial" panose="020B0604020202020204" pitchFamily="34" charset="0"/>
                          <a:cs typeface="Arial" panose="020B0604020202020204" pitchFamily="34" charset="0"/>
                        </a:rPr>
                        <a:t>22 - 24</a:t>
                      </a:r>
                    </a:p>
                  </a:txBody>
                  <a:tcPr>
                    <a:noFill/>
                  </a:tcPr>
                </a:tc>
                <a:extLst>
                  <a:ext uri="{0D108BD9-81ED-4DB2-BD59-A6C34878D82A}">
                    <a16:rowId xmlns:a16="http://schemas.microsoft.com/office/drawing/2014/main" val="566169443"/>
                  </a:ext>
                </a:extLst>
              </a:tr>
              <a:tr h="219924">
                <a:tc>
                  <a:txBody>
                    <a:bodyPr/>
                    <a:lstStyle/>
                    <a:p>
                      <a:r>
                        <a:rPr lang="en-GB" sz="1200" dirty="0">
                          <a:latin typeface="Arial" panose="020B0604020202020204" pitchFamily="34" charset="0"/>
                          <a:cs typeface="Arial" panose="020B0604020202020204" pitchFamily="34" charset="0"/>
                        </a:rPr>
                        <a:t>Elective Care - Diagnostics</a:t>
                      </a:r>
                    </a:p>
                  </a:txBody>
                  <a:tcPr>
                    <a:noFill/>
                  </a:tcPr>
                </a:tc>
                <a:tc>
                  <a:txBody>
                    <a:bodyPr/>
                    <a:lstStyle/>
                    <a:p>
                      <a:r>
                        <a:rPr lang="en-GB" sz="1200" dirty="0">
                          <a:latin typeface="Arial" panose="020B0604020202020204" pitchFamily="34" charset="0"/>
                          <a:cs typeface="Arial" panose="020B0604020202020204" pitchFamily="34" charset="0"/>
                        </a:rPr>
                        <a:t>25 – 26</a:t>
                      </a:r>
                    </a:p>
                  </a:txBody>
                  <a:tcPr>
                    <a:noFill/>
                  </a:tcPr>
                </a:tc>
                <a:extLst>
                  <a:ext uri="{0D108BD9-81ED-4DB2-BD59-A6C34878D82A}">
                    <a16:rowId xmlns:a16="http://schemas.microsoft.com/office/drawing/2014/main" val="3893195537"/>
                  </a:ext>
                </a:extLst>
              </a:tr>
              <a:tr h="2199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Elective Care – Endoscopy</a:t>
                      </a:r>
                    </a:p>
                  </a:txBody>
                  <a:tcPr>
                    <a:noFill/>
                  </a:tcPr>
                </a:tc>
                <a:tc>
                  <a:txBody>
                    <a:bodyPr/>
                    <a:lstStyle/>
                    <a:p>
                      <a:r>
                        <a:rPr lang="en-GB" sz="1200" dirty="0">
                          <a:latin typeface="Arial" panose="020B0604020202020204" pitchFamily="34" charset="0"/>
                          <a:cs typeface="Arial" panose="020B0604020202020204" pitchFamily="34" charset="0"/>
                        </a:rPr>
                        <a:t>27 – 28</a:t>
                      </a:r>
                    </a:p>
                  </a:txBody>
                  <a:tcPr>
                    <a:noFill/>
                  </a:tcPr>
                </a:tc>
                <a:extLst>
                  <a:ext uri="{0D108BD9-81ED-4DB2-BD59-A6C34878D82A}">
                    <a16:rowId xmlns:a16="http://schemas.microsoft.com/office/drawing/2014/main" val="599563096"/>
                  </a:ext>
                </a:extLst>
              </a:tr>
              <a:tr h="0">
                <a:tc>
                  <a:txBody>
                    <a:bodyPr/>
                    <a:lstStyle/>
                    <a:p>
                      <a:r>
                        <a:rPr lang="en-GB" sz="1200" dirty="0">
                          <a:latin typeface="Arial" panose="020B0604020202020204" pitchFamily="34" charset="0"/>
                          <a:cs typeface="Arial" panose="020B0604020202020204" pitchFamily="34" charset="0"/>
                        </a:rPr>
                        <a:t>Elective Care - AHPs</a:t>
                      </a:r>
                    </a:p>
                  </a:txBody>
                  <a:tcPr>
                    <a:noFill/>
                  </a:tcPr>
                </a:tc>
                <a:tc>
                  <a:txBody>
                    <a:bodyPr/>
                    <a:lstStyle/>
                    <a:p>
                      <a:r>
                        <a:rPr lang="en-GB" sz="1200" dirty="0">
                          <a:latin typeface="Arial" panose="020B0604020202020204" pitchFamily="34" charset="0"/>
                          <a:cs typeface="Arial" panose="020B0604020202020204" pitchFamily="34" charset="0"/>
                        </a:rPr>
                        <a:t>29 – 30</a:t>
                      </a:r>
                    </a:p>
                  </a:txBody>
                  <a:tcPr>
                    <a:noFill/>
                  </a:tcPr>
                </a:tc>
                <a:extLst>
                  <a:ext uri="{0D108BD9-81ED-4DB2-BD59-A6C34878D82A}">
                    <a16:rowId xmlns:a16="http://schemas.microsoft.com/office/drawing/2014/main" val="1549331511"/>
                  </a:ext>
                </a:extLst>
              </a:tr>
              <a:tr h="205740">
                <a:tc>
                  <a:txBody>
                    <a:bodyPr/>
                    <a:lstStyle/>
                    <a:p>
                      <a:r>
                        <a:rPr lang="en-GB" sz="1200" dirty="0">
                          <a:latin typeface="Arial" panose="020B0604020202020204" pitchFamily="34" charset="0"/>
                          <a:cs typeface="Arial" panose="020B0604020202020204" pitchFamily="34" charset="0"/>
                        </a:rPr>
                        <a:t>Mental Health &amp; Learning Disability</a:t>
                      </a:r>
                    </a:p>
                  </a:txBody>
                  <a:tcPr>
                    <a:noFill/>
                  </a:tcPr>
                </a:tc>
                <a:tc>
                  <a:txBody>
                    <a:bodyPr/>
                    <a:lstStyle/>
                    <a:p>
                      <a:r>
                        <a:rPr lang="en-GB" sz="1200" dirty="0">
                          <a:latin typeface="Arial" panose="020B0604020202020204" pitchFamily="34" charset="0"/>
                          <a:cs typeface="Arial" panose="020B0604020202020204" pitchFamily="34" charset="0"/>
                        </a:rPr>
                        <a:t>31 – 33</a:t>
                      </a:r>
                    </a:p>
                  </a:txBody>
                  <a:tcPr>
                    <a:noFill/>
                  </a:tcPr>
                </a:tc>
                <a:extLst>
                  <a:ext uri="{0D108BD9-81ED-4DB2-BD59-A6C34878D82A}">
                    <a16:rowId xmlns:a16="http://schemas.microsoft.com/office/drawing/2014/main" val="644731869"/>
                  </a:ext>
                </a:extLst>
              </a:tr>
              <a:tr h="137160">
                <a:tc>
                  <a:txBody>
                    <a:bodyPr/>
                    <a:lstStyle/>
                    <a:p>
                      <a:r>
                        <a:rPr lang="en-GB" sz="1200" dirty="0">
                          <a:latin typeface="Arial" panose="020B0604020202020204" pitchFamily="34" charset="0"/>
                          <a:cs typeface="Arial" panose="020B0604020202020204" pitchFamily="34" charset="0"/>
                        </a:rPr>
                        <a:t>Children’s Services</a:t>
                      </a:r>
                    </a:p>
                  </a:txBody>
                  <a:tcPr>
                    <a:noFill/>
                  </a:tcPr>
                </a:tc>
                <a:tc>
                  <a:txBody>
                    <a:bodyPr/>
                    <a:lstStyle/>
                    <a:p>
                      <a:r>
                        <a:rPr lang="en-GB" sz="1200" dirty="0">
                          <a:latin typeface="Arial" panose="020B0604020202020204" pitchFamily="34" charset="0"/>
                          <a:cs typeface="Arial" panose="020B0604020202020204" pitchFamily="34" charset="0"/>
                        </a:rPr>
                        <a:t>34 – 35</a:t>
                      </a:r>
                    </a:p>
                  </a:txBody>
                  <a:tcPr>
                    <a:noFill/>
                  </a:tcPr>
                </a:tc>
                <a:extLst>
                  <a:ext uri="{0D108BD9-81ED-4DB2-BD59-A6C34878D82A}">
                    <a16:rowId xmlns:a16="http://schemas.microsoft.com/office/drawing/2014/main" val="2226154876"/>
                  </a:ext>
                </a:extLst>
              </a:tr>
              <a:tr h="137160">
                <a:tc>
                  <a:txBody>
                    <a:bodyPr/>
                    <a:lstStyle/>
                    <a:p>
                      <a:r>
                        <a:rPr lang="en-GB" sz="1200" dirty="0">
                          <a:latin typeface="Arial" panose="020B0604020202020204" pitchFamily="34" charset="0"/>
                          <a:cs typeface="Arial" panose="020B0604020202020204" pitchFamily="34" charset="0"/>
                        </a:rPr>
                        <a:t>Community Services</a:t>
                      </a:r>
                    </a:p>
                  </a:txBody>
                  <a:tcPr>
                    <a:noFill/>
                  </a:tcPr>
                </a:tc>
                <a:tc>
                  <a:txBody>
                    <a:bodyPr/>
                    <a:lstStyle/>
                    <a:p>
                      <a:r>
                        <a:rPr lang="en-GB" sz="1200" dirty="0">
                          <a:latin typeface="Arial" panose="020B0604020202020204" pitchFamily="34" charset="0"/>
                          <a:cs typeface="Arial" panose="020B0604020202020204" pitchFamily="34" charset="0"/>
                        </a:rPr>
                        <a:t>36 – 37</a:t>
                      </a:r>
                    </a:p>
                  </a:txBody>
                  <a:tcPr>
                    <a:noFill/>
                  </a:tcPr>
                </a:tc>
                <a:extLst>
                  <a:ext uri="{0D108BD9-81ED-4DB2-BD59-A6C34878D82A}">
                    <a16:rowId xmlns:a16="http://schemas.microsoft.com/office/drawing/2014/main" val="3025167212"/>
                  </a:ext>
                </a:extLst>
              </a:tr>
              <a:tr h="137160">
                <a:tc>
                  <a:txBody>
                    <a:bodyPr/>
                    <a:lstStyle/>
                    <a:p>
                      <a:r>
                        <a:rPr lang="en-GB" sz="1200" dirty="0">
                          <a:latin typeface="Arial" panose="020B0604020202020204" pitchFamily="34" charset="0"/>
                          <a:cs typeface="Arial" panose="020B0604020202020204" pitchFamily="34" charset="0"/>
                        </a:rPr>
                        <a:t>Safety &amp; Quality</a:t>
                      </a:r>
                    </a:p>
                  </a:txBody>
                  <a:tcPr>
                    <a:noFill/>
                  </a:tcPr>
                </a:tc>
                <a:tc>
                  <a:txBody>
                    <a:bodyPr/>
                    <a:lstStyle/>
                    <a:p>
                      <a:r>
                        <a:rPr lang="en-GB" sz="1200" dirty="0">
                          <a:latin typeface="Arial" panose="020B0604020202020204" pitchFamily="34" charset="0"/>
                          <a:cs typeface="Arial" panose="020B0604020202020204" pitchFamily="34" charset="0"/>
                        </a:rPr>
                        <a:t>38 - 39</a:t>
                      </a:r>
                    </a:p>
                  </a:txBody>
                  <a:tcPr>
                    <a:noFill/>
                  </a:tcPr>
                </a:tc>
                <a:extLst>
                  <a:ext uri="{0D108BD9-81ED-4DB2-BD59-A6C34878D82A}">
                    <a16:rowId xmlns:a16="http://schemas.microsoft.com/office/drawing/2014/main" val="386387993"/>
                  </a:ext>
                </a:extLst>
              </a:tr>
            </a:tbl>
          </a:graphicData>
        </a:graphic>
      </p:graphicFrame>
    </p:spTree>
    <p:extLst>
      <p:ext uri="{BB962C8B-B14F-4D97-AF65-F5344CB8AC3E}">
        <p14:creationId xmlns:p14="http://schemas.microsoft.com/office/powerpoint/2010/main" val="2251188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New</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870255" y="1942763"/>
            <a:ext cx="4000465"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Review</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55180" y="506817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6.07% New Appointment DNA rate</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58273"/>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Outpatient DNAs / on the day cancellation rates</a:t>
            </a:r>
          </a:p>
        </p:txBody>
      </p:sp>
      <p:sp>
        <p:nvSpPr>
          <p:cNvPr id="11" name="Text Placeholder 1">
            <a:extLst>
              <a:ext uri="{FF2B5EF4-FFF2-40B4-BE49-F238E27FC236}">
                <a16:creationId xmlns:a16="http://schemas.microsoft.com/office/drawing/2014/main" id="{9D9BCB18-0903-7454-8C18-31B4851938EA}"/>
              </a:ext>
            </a:extLst>
          </p:cNvPr>
          <p:cNvSpPr txBox="1">
            <a:spLocks/>
          </p:cNvSpPr>
          <p:nvPr/>
        </p:nvSpPr>
        <p:spPr>
          <a:xfrm>
            <a:off x="731898" y="590048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System Oversight Measures (SOMs)</a:t>
            </a:r>
          </a:p>
        </p:txBody>
      </p:sp>
      <p:sp>
        <p:nvSpPr>
          <p:cNvPr id="12" name="Text Placeholder 1">
            <a:extLst>
              <a:ext uri="{FF2B5EF4-FFF2-40B4-BE49-F238E27FC236}">
                <a16:creationId xmlns:a16="http://schemas.microsoft.com/office/drawing/2014/main" id="{69DBFC5C-9AD7-D58B-AD90-5D82A19A4798}"/>
              </a:ext>
            </a:extLst>
          </p:cNvPr>
          <p:cNvSpPr txBox="1">
            <a:spLocks/>
          </p:cNvSpPr>
          <p:nvPr/>
        </p:nvSpPr>
        <p:spPr>
          <a:xfrm>
            <a:off x="6870255" y="5036226"/>
            <a:ext cx="4348351"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6.62% Review Appointment DNA rate</a:t>
            </a:r>
          </a:p>
        </p:txBody>
      </p:sp>
      <p:graphicFrame>
        <p:nvGraphicFramePr>
          <p:cNvPr id="10" name="Chart 9">
            <a:extLst>
              <a:ext uri="{FF2B5EF4-FFF2-40B4-BE49-F238E27FC236}">
                <a16:creationId xmlns:a16="http://schemas.microsoft.com/office/drawing/2014/main" id="{F5322922-F99A-4CEB-8682-D54564FD924D}"/>
              </a:ext>
            </a:extLst>
          </p:cNvPr>
          <p:cNvGraphicFramePr>
            <a:graphicFrameLocks/>
          </p:cNvGraphicFramePr>
          <p:nvPr>
            <p:extLst>
              <p:ext uri="{D42A27DB-BD31-4B8C-83A1-F6EECF244321}">
                <p14:modId xmlns:p14="http://schemas.microsoft.com/office/powerpoint/2010/main" val="1716665895"/>
              </p:ext>
            </p:extLst>
          </p:nvPr>
        </p:nvGraphicFramePr>
        <p:xfrm>
          <a:off x="731898" y="2358626"/>
          <a:ext cx="4571999"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A2F293FB-6EEC-4776-9A6F-0D7597F9486A}"/>
              </a:ext>
            </a:extLst>
          </p:cNvPr>
          <p:cNvGraphicFramePr>
            <a:graphicFrameLocks/>
          </p:cNvGraphicFramePr>
          <p:nvPr>
            <p:extLst>
              <p:ext uri="{D42A27DB-BD31-4B8C-83A1-F6EECF244321}">
                <p14:modId xmlns:p14="http://schemas.microsoft.com/office/powerpoint/2010/main" val="1567125876"/>
              </p:ext>
            </p:extLst>
          </p:nvPr>
        </p:nvGraphicFramePr>
        <p:xfrm>
          <a:off x="6870255" y="2329074"/>
          <a:ext cx="4571999" cy="2624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28600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52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9544"/>
            <a:ext cx="476879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12.7% within 9 weeks against a target of 50%</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Outpatient Waits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14918" y="5017285"/>
            <a:ext cx="476879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52,505 waits &gt;52 weeks against a target of 0</a:t>
            </a:r>
          </a:p>
        </p:txBody>
      </p:sp>
      <p:graphicFrame>
        <p:nvGraphicFramePr>
          <p:cNvPr id="3" name="Chart 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3011632185"/>
              </p:ext>
            </p:extLst>
          </p:nvPr>
        </p:nvGraphicFramePr>
        <p:xfrm>
          <a:off x="868303" y="2340336"/>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3355934548"/>
              </p:ext>
            </p:extLst>
          </p:nvPr>
        </p:nvGraphicFramePr>
        <p:xfrm>
          <a:off x="6714918" y="2349149"/>
          <a:ext cx="4605866" cy="2624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48590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4903126"/>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871 Inpatients &amp; Day Cases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SDP Dashboard</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Inpatients &amp; Day Cases</a:t>
            </a:r>
          </a:p>
        </p:txBody>
      </p:sp>
      <p:graphicFrame>
        <p:nvGraphicFramePr>
          <p:cNvPr id="6" name="Chart 5">
            <a:extLst>
              <a:ext uri="{FF2B5EF4-FFF2-40B4-BE49-F238E27FC236}">
                <a16:creationId xmlns:a16="http://schemas.microsoft.com/office/drawing/2014/main" id="{00000000-0008-0000-0600-000002000000}"/>
              </a:ext>
            </a:extLst>
          </p:cNvPr>
          <p:cNvGraphicFramePr>
            <a:graphicFrameLocks/>
          </p:cNvGraphicFramePr>
          <p:nvPr>
            <p:extLst>
              <p:ext uri="{D42A27DB-BD31-4B8C-83A1-F6EECF244321}">
                <p14:modId xmlns:p14="http://schemas.microsoft.com/office/powerpoint/2010/main" val="1756072648"/>
              </p:ext>
            </p:extLst>
          </p:nvPr>
        </p:nvGraphicFramePr>
        <p:xfrm>
          <a:off x="731898" y="2193040"/>
          <a:ext cx="4572000" cy="26154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8059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52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51328" y="5039543"/>
            <a:ext cx="4893691"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36.4% within 13 weeks against a target of 55%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Inpatient / Day Case Waits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662468" y="5039544"/>
            <a:ext cx="4724417"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3,619 waits &gt;52 weeks against a target of 0</a:t>
            </a:r>
          </a:p>
        </p:txBody>
      </p:sp>
      <p:graphicFrame>
        <p:nvGraphicFramePr>
          <p:cNvPr id="11" name="Chart 10">
            <a:extLst>
              <a:ext uri="{FF2B5EF4-FFF2-40B4-BE49-F238E27FC236}">
                <a16:creationId xmlns:a16="http://schemas.microsoft.com/office/drawing/2014/main" id="{00000000-0008-0000-0700-000002000000}"/>
              </a:ext>
            </a:extLst>
          </p:cNvPr>
          <p:cNvGraphicFramePr>
            <a:graphicFrameLocks/>
          </p:cNvGraphicFramePr>
          <p:nvPr>
            <p:extLst>
              <p:ext uri="{D42A27DB-BD31-4B8C-83A1-F6EECF244321}">
                <p14:modId xmlns:p14="http://schemas.microsoft.com/office/powerpoint/2010/main" val="153258517"/>
              </p:ext>
            </p:extLst>
          </p:nvPr>
        </p:nvGraphicFramePr>
        <p:xfrm>
          <a:off x="751329" y="2326334"/>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0800-000002000000}"/>
              </a:ext>
            </a:extLst>
          </p:cNvPr>
          <p:cNvGraphicFramePr>
            <a:graphicFrameLocks/>
          </p:cNvGraphicFramePr>
          <p:nvPr>
            <p:extLst>
              <p:ext uri="{D42A27DB-BD31-4B8C-83A1-F6EECF244321}">
                <p14:modId xmlns:p14="http://schemas.microsoft.com/office/powerpoint/2010/main" val="2211599339"/>
              </p:ext>
            </p:extLst>
          </p:nvPr>
        </p:nvGraphicFramePr>
        <p:xfrm>
          <a:off x="6662468" y="2326334"/>
          <a:ext cx="4572001" cy="2624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556391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292962"/>
            <a:ext cx="10748548" cy="558538"/>
          </a:xfrm>
        </p:spPr>
        <p:txBody>
          <a:bodyPr/>
          <a:lstStyle/>
          <a:p>
            <a:r>
              <a:rPr lang="en-GB" sz="3200" dirty="0"/>
              <a:t>Elective Care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86484" y="5887537"/>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752743"/>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Average Length of Stay</a:t>
            </a:r>
          </a:p>
          <a:p>
            <a:endParaRPr lang="en-GB" sz="2400" dirty="0"/>
          </a:p>
        </p:txBody>
      </p:sp>
      <p:sp>
        <p:nvSpPr>
          <p:cNvPr id="3" name="Text Placeholder 1">
            <a:extLst>
              <a:ext uri="{FF2B5EF4-FFF2-40B4-BE49-F238E27FC236}">
                <a16:creationId xmlns:a16="http://schemas.microsoft.com/office/drawing/2014/main" id="{E9106AA4-BDDF-D756-7F8E-1D29210D5E5A}"/>
              </a:ext>
            </a:extLst>
          </p:cNvPr>
          <p:cNvSpPr txBox="1">
            <a:spLocks/>
          </p:cNvSpPr>
          <p:nvPr/>
        </p:nvSpPr>
        <p:spPr>
          <a:xfrm>
            <a:off x="671513" y="4775102"/>
            <a:ext cx="3579702"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25 – 3.25 against peer 4.30</a:t>
            </a:r>
          </a:p>
          <a:p>
            <a:endParaRPr lang="en-GB" sz="1200" dirty="0"/>
          </a:p>
          <a:p>
            <a:endParaRPr lang="en-GB" sz="1200" dirty="0"/>
          </a:p>
        </p:txBody>
      </p:sp>
      <p:sp>
        <p:nvSpPr>
          <p:cNvPr id="11" name="Text Placeholder 1">
            <a:extLst>
              <a:ext uri="{FF2B5EF4-FFF2-40B4-BE49-F238E27FC236}">
                <a16:creationId xmlns:a16="http://schemas.microsoft.com/office/drawing/2014/main" id="{B67313AC-CD28-A6F5-55FE-90E989FE004A}"/>
              </a:ext>
            </a:extLst>
          </p:cNvPr>
          <p:cNvSpPr txBox="1">
            <a:spLocks/>
          </p:cNvSpPr>
          <p:nvPr/>
        </p:nvSpPr>
        <p:spPr>
          <a:xfrm>
            <a:off x="4300120" y="4775101"/>
            <a:ext cx="3579702"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25 – 2.38 against peer 1.91</a:t>
            </a:r>
          </a:p>
          <a:p>
            <a:endParaRPr lang="en-GB" sz="1200" dirty="0"/>
          </a:p>
          <a:p>
            <a:endParaRPr lang="en-GB" sz="1200" dirty="0"/>
          </a:p>
        </p:txBody>
      </p:sp>
      <p:sp>
        <p:nvSpPr>
          <p:cNvPr id="12" name="Text Placeholder 1">
            <a:extLst>
              <a:ext uri="{FF2B5EF4-FFF2-40B4-BE49-F238E27FC236}">
                <a16:creationId xmlns:a16="http://schemas.microsoft.com/office/drawing/2014/main" id="{37142933-4E48-6EFC-C1E2-715FBA347E99}"/>
              </a:ext>
            </a:extLst>
          </p:cNvPr>
          <p:cNvSpPr txBox="1">
            <a:spLocks/>
          </p:cNvSpPr>
          <p:nvPr/>
        </p:nvSpPr>
        <p:spPr>
          <a:xfrm>
            <a:off x="7973961" y="4775102"/>
            <a:ext cx="3579702"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25 – 18.29 against peer 10.2</a:t>
            </a:r>
          </a:p>
          <a:p>
            <a:endParaRPr lang="en-GB" sz="1200" dirty="0"/>
          </a:p>
          <a:p>
            <a:endParaRPr lang="en-GB" sz="1200" dirty="0"/>
          </a:p>
        </p:txBody>
      </p:sp>
      <p:graphicFrame>
        <p:nvGraphicFramePr>
          <p:cNvPr id="5" name="Chart 4">
            <a:extLst>
              <a:ext uri="{FF2B5EF4-FFF2-40B4-BE49-F238E27FC236}">
                <a16:creationId xmlns:a16="http://schemas.microsoft.com/office/drawing/2014/main" id="{C87FF602-B997-41F7-85F1-1DC43AA2BE5C}"/>
              </a:ext>
            </a:extLst>
          </p:cNvPr>
          <p:cNvGraphicFramePr>
            <a:graphicFrameLocks/>
          </p:cNvGraphicFramePr>
          <p:nvPr>
            <p:extLst>
              <p:ext uri="{D42A27DB-BD31-4B8C-83A1-F6EECF244321}">
                <p14:modId xmlns:p14="http://schemas.microsoft.com/office/powerpoint/2010/main" val="2726284134"/>
              </p:ext>
            </p:extLst>
          </p:nvPr>
        </p:nvGraphicFramePr>
        <p:xfrm>
          <a:off x="638337" y="2259976"/>
          <a:ext cx="3567644" cy="24130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31CF7C11-9BE0-48BA-B53A-BB4E4F723EF5}"/>
              </a:ext>
            </a:extLst>
          </p:cNvPr>
          <p:cNvGraphicFramePr>
            <a:graphicFrameLocks/>
          </p:cNvGraphicFramePr>
          <p:nvPr>
            <p:extLst>
              <p:ext uri="{D42A27DB-BD31-4B8C-83A1-F6EECF244321}">
                <p14:modId xmlns:p14="http://schemas.microsoft.com/office/powerpoint/2010/main" val="1360797532"/>
              </p:ext>
            </p:extLst>
          </p:nvPr>
        </p:nvGraphicFramePr>
        <p:xfrm>
          <a:off x="4312178" y="2255332"/>
          <a:ext cx="3567644" cy="241308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EDD3D21D-D933-47C8-B490-7226D0653EA9}"/>
              </a:ext>
            </a:extLst>
          </p:cNvPr>
          <p:cNvGraphicFramePr>
            <a:graphicFrameLocks/>
          </p:cNvGraphicFramePr>
          <p:nvPr>
            <p:extLst>
              <p:ext uri="{D42A27DB-BD31-4B8C-83A1-F6EECF244321}">
                <p14:modId xmlns:p14="http://schemas.microsoft.com/office/powerpoint/2010/main" val="3620429734"/>
              </p:ext>
            </p:extLst>
          </p:nvPr>
        </p:nvGraphicFramePr>
        <p:xfrm>
          <a:off x="7986019" y="2244236"/>
          <a:ext cx="3579702" cy="243527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113975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31208"/>
            <a:ext cx="481981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38.0%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Imaging</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5039544"/>
            <a:ext cx="47026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16,937 waits &gt;26 weeks against a target of 0</a:t>
            </a:r>
          </a:p>
        </p:txBody>
      </p:sp>
      <p:graphicFrame>
        <p:nvGraphicFramePr>
          <p:cNvPr id="3" name="Chart 2">
            <a:extLst>
              <a:ext uri="{FF2B5EF4-FFF2-40B4-BE49-F238E27FC236}">
                <a16:creationId xmlns:a16="http://schemas.microsoft.com/office/drawing/2014/main" id="{00000000-0008-0000-0900-000002000000}"/>
              </a:ext>
            </a:extLst>
          </p:cNvPr>
          <p:cNvGraphicFramePr>
            <a:graphicFrameLocks/>
          </p:cNvGraphicFramePr>
          <p:nvPr>
            <p:extLst>
              <p:ext uri="{D42A27DB-BD31-4B8C-83A1-F6EECF244321}">
                <p14:modId xmlns:p14="http://schemas.microsoft.com/office/powerpoint/2010/main" val="2715530207"/>
              </p:ext>
            </p:extLst>
          </p:nvPr>
        </p:nvGraphicFramePr>
        <p:xfrm>
          <a:off x="731898" y="2285760"/>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A00-000002000000}"/>
              </a:ext>
            </a:extLst>
          </p:cNvPr>
          <p:cNvGraphicFramePr>
            <a:graphicFrameLocks/>
          </p:cNvGraphicFramePr>
          <p:nvPr>
            <p:extLst>
              <p:ext uri="{D42A27DB-BD31-4B8C-83A1-F6EECF244321}">
                <p14:modId xmlns:p14="http://schemas.microsoft.com/office/powerpoint/2010/main" val="1641338596"/>
              </p:ext>
            </p:extLst>
          </p:nvPr>
        </p:nvGraphicFramePr>
        <p:xfrm>
          <a:off x="6751697" y="2285760"/>
          <a:ext cx="4572000" cy="2624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61300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27787" y="5031208"/>
            <a:ext cx="480526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36.1%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Physiological</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18430" y="5039544"/>
            <a:ext cx="480526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5,637 waits &gt;26 weeks against a target of 0</a:t>
            </a:r>
          </a:p>
        </p:txBody>
      </p:sp>
      <p:graphicFrame>
        <p:nvGraphicFramePr>
          <p:cNvPr id="11" name="Chart 10">
            <a:extLst>
              <a:ext uri="{FF2B5EF4-FFF2-40B4-BE49-F238E27FC236}">
                <a16:creationId xmlns:a16="http://schemas.microsoft.com/office/drawing/2014/main" id="{731CDB00-C62B-4BBC-8989-659376D2C659}"/>
              </a:ext>
            </a:extLst>
          </p:cNvPr>
          <p:cNvGraphicFramePr>
            <a:graphicFrameLocks/>
          </p:cNvGraphicFramePr>
          <p:nvPr>
            <p:extLst>
              <p:ext uri="{D42A27DB-BD31-4B8C-83A1-F6EECF244321}">
                <p14:modId xmlns:p14="http://schemas.microsoft.com/office/powerpoint/2010/main" val="2046508501"/>
              </p:ext>
            </p:extLst>
          </p:nvPr>
        </p:nvGraphicFramePr>
        <p:xfrm>
          <a:off x="759510" y="2290838"/>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29F38B88-9D26-43BD-BB67-865C27FA6A7A}"/>
              </a:ext>
            </a:extLst>
          </p:cNvPr>
          <p:cNvGraphicFramePr>
            <a:graphicFrameLocks/>
          </p:cNvGraphicFramePr>
          <p:nvPr>
            <p:extLst>
              <p:ext uri="{D42A27DB-BD31-4B8C-83A1-F6EECF244321}">
                <p14:modId xmlns:p14="http://schemas.microsoft.com/office/powerpoint/2010/main" val="245823223"/>
              </p:ext>
            </p:extLst>
          </p:nvPr>
        </p:nvGraphicFramePr>
        <p:xfrm>
          <a:off x="6518432" y="2332682"/>
          <a:ext cx="4572000" cy="2624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8056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4995344"/>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980 Patients (Elective)</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SDP Dashboard</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Endoscopy</a:t>
            </a:r>
          </a:p>
        </p:txBody>
      </p:sp>
      <p:graphicFrame>
        <p:nvGraphicFramePr>
          <p:cNvPr id="6" name="Chart 5">
            <a:extLst>
              <a:ext uri="{FF2B5EF4-FFF2-40B4-BE49-F238E27FC236}">
                <a16:creationId xmlns:a16="http://schemas.microsoft.com/office/drawing/2014/main" id="{793C2148-C038-4621-A725-F856272D958A}"/>
              </a:ext>
            </a:extLst>
          </p:cNvPr>
          <p:cNvGraphicFramePr>
            <a:graphicFrameLocks/>
          </p:cNvGraphicFramePr>
          <p:nvPr>
            <p:extLst>
              <p:ext uri="{D42A27DB-BD31-4B8C-83A1-F6EECF244321}">
                <p14:modId xmlns:p14="http://schemas.microsoft.com/office/powerpoint/2010/main" val="916701928"/>
              </p:ext>
            </p:extLst>
          </p:nvPr>
        </p:nvGraphicFramePr>
        <p:xfrm>
          <a:off x="731898" y="2286910"/>
          <a:ext cx="4572000" cy="26283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469743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4969694"/>
            <a:ext cx="481048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47.1%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Endoscopy</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4969694"/>
            <a:ext cx="463518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1,248 waits &gt;26 weeks against a target of 0</a:t>
            </a:r>
          </a:p>
        </p:txBody>
      </p:sp>
      <p:graphicFrame>
        <p:nvGraphicFramePr>
          <p:cNvPr id="3" name="Chart 2">
            <a:extLst>
              <a:ext uri="{FF2B5EF4-FFF2-40B4-BE49-F238E27FC236}">
                <a16:creationId xmlns:a16="http://schemas.microsoft.com/office/drawing/2014/main" id="{00000000-0008-0000-0D00-000002000000}"/>
              </a:ext>
            </a:extLst>
          </p:cNvPr>
          <p:cNvGraphicFramePr>
            <a:graphicFrameLocks/>
          </p:cNvGraphicFramePr>
          <p:nvPr>
            <p:extLst>
              <p:ext uri="{D42A27DB-BD31-4B8C-83A1-F6EECF244321}">
                <p14:modId xmlns:p14="http://schemas.microsoft.com/office/powerpoint/2010/main" val="2300736576"/>
              </p:ext>
            </p:extLst>
          </p:nvPr>
        </p:nvGraphicFramePr>
        <p:xfrm>
          <a:off x="731898" y="2316358"/>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0E00-000002000000}"/>
              </a:ext>
            </a:extLst>
          </p:cNvPr>
          <p:cNvGraphicFramePr>
            <a:graphicFrameLocks/>
          </p:cNvGraphicFramePr>
          <p:nvPr>
            <p:extLst>
              <p:ext uri="{D42A27DB-BD31-4B8C-83A1-F6EECF244321}">
                <p14:modId xmlns:p14="http://schemas.microsoft.com/office/powerpoint/2010/main" val="556817878"/>
              </p:ext>
            </p:extLst>
          </p:nvPr>
        </p:nvGraphicFramePr>
        <p:xfrm>
          <a:off x="6751697" y="2316358"/>
          <a:ext cx="4572001" cy="2624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96257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21145" y="4808154"/>
            <a:ext cx="437760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5,208 New AHP Contacts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Report 667793 – AHP Activity</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AHPs</a:t>
            </a:r>
          </a:p>
        </p:txBody>
      </p:sp>
      <p:sp>
        <p:nvSpPr>
          <p:cNvPr id="11" name="Text Placeholder 1">
            <a:extLst>
              <a:ext uri="{FF2B5EF4-FFF2-40B4-BE49-F238E27FC236}">
                <a16:creationId xmlns:a16="http://schemas.microsoft.com/office/drawing/2014/main" id="{CE518AB6-5723-4D88-D7DB-52EBD48074CA}"/>
              </a:ext>
            </a:extLst>
          </p:cNvPr>
          <p:cNvSpPr txBox="1">
            <a:spLocks/>
          </p:cNvSpPr>
          <p:nvPr/>
        </p:nvSpPr>
        <p:spPr>
          <a:xfrm>
            <a:off x="6662469" y="4794907"/>
            <a:ext cx="43775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16,504 Review AHP Contacts</a:t>
            </a:r>
          </a:p>
        </p:txBody>
      </p:sp>
      <p:graphicFrame>
        <p:nvGraphicFramePr>
          <p:cNvPr id="9" name="Chart 8">
            <a:extLst>
              <a:ext uri="{FF2B5EF4-FFF2-40B4-BE49-F238E27FC236}">
                <a16:creationId xmlns:a16="http://schemas.microsoft.com/office/drawing/2014/main" id="{94D806B1-A3A5-48E3-A841-2B67B4A29C43}"/>
              </a:ext>
            </a:extLst>
          </p:cNvPr>
          <p:cNvGraphicFramePr>
            <a:graphicFrameLocks/>
          </p:cNvGraphicFramePr>
          <p:nvPr>
            <p:extLst>
              <p:ext uri="{D42A27DB-BD31-4B8C-83A1-F6EECF244321}">
                <p14:modId xmlns:p14="http://schemas.microsoft.com/office/powerpoint/2010/main" val="1513904974"/>
              </p:ext>
            </p:extLst>
          </p:nvPr>
        </p:nvGraphicFramePr>
        <p:xfrm>
          <a:off x="731898" y="2076299"/>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79ACA2A2-4038-4E89-9ADA-9AD60B7D2DFE}"/>
              </a:ext>
            </a:extLst>
          </p:cNvPr>
          <p:cNvGraphicFramePr>
            <a:graphicFrameLocks/>
          </p:cNvGraphicFramePr>
          <p:nvPr>
            <p:extLst>
              <p:ext uri="{D42A27DB-BD31-4B8C-83A1-F6EECF244321}">
                <p14:modId xmlns:p14="http://schemas.microsoft.com/office/powerpoint/2010/main" val="1759960545"/>
              </p:ext>
            </p:extLst>
          </p:nvPr>
        </p:nvGraphicFramePr>
        <p:xfrm>
          <a:off x="6662468" y="2076299"/>
          <a:ext cx="4572000" cy="2617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59714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444173"/>
            <a:ext cx="10748548" cy="558538"/>
          </a:xfrm>
        </p:spPr>
        <p:txBody>
          <a:bodyPr/>
          <a:lstStyle/>
          <a:p>
            <a:r>
              <a:rPr lang="en-GB" sz="3200" dirty="0"/>
              <a:t>Introduction</a:t>
            </a:r>
          </a:p>
        </p:txBody>
      </p:sp>
      <p:sp>
        <p:nvSpPr>
          <p:cNvPr id="3" name="Text Placeholder 2"/>
          <p:cNvSpPr>
            <a:spLocks noGrp="1"/>
          </p:cNvSpPr>
          <p:nvPr>
            <p:ph type="body" sz="quarter" idx="13"/>
          </p:nvPr>
        </p:nvSpPr>
        <p:spPr/>
        <p:txBody>
          <a:bodyPr/>
          <a:lstStyle/>
          <a:p>
            <a:pPr marL="0" indent="0">
              <a:buNone/>
            </a:pPr>
            <a:endParaRPr lang="en-GB" dirty="0"/>
          </a:p>
          <a:p>
            <a:pPr marL="0" indent="0">
              <a:buNone/>
            </a:pPr>
            <a:endParaRPr lang="en-GB" dirty="0"/>
          </a:p>
          <a:p>
            <a:pPr marL="0" indent="0">
              <a:buNone/>
            </a:pPr>
            <a:endParaRPr lang="en-GB" dirty="0"/>
          </a:p>
        </p:txBody>
      </p:sp>
      <p:sp>
        <p:nvSpPr>
          <p:cNvPr id="4" name="Text Placeholder 2">
            <a:extLst>
              <a:ext uri="{FF2B5EF4-FFF2-40B4-BE49-F238E27FC236}">
                <a16:creationId xmlns:a16="http://schemas.microsoft.com/office/drawing/2014/main" id="{4297EE2E-B971-541B-3D38-11212EFB6CBD}"/>
              </a:ext>
            </a:extLst>
          </p:cNvPr>
          <p:cNvSpPr txBox="1">
            <a:spLocks/>
          </p:cNvSpPr>
          <p:nvPr/>
        </p:nvSpPr>
        <p:spPr>
          <a:xfrm>
            <a:off x="721519" y="2177658"/>
            <a:ext cx="10748962" cy="4043755"/>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The transition to encompass has meant that many performance metrics have had to be validated in detail as well as working with epic/encompass on build issues which continue to be affecting a range of reports. As metrics’ confidence levels increase they will be included in the Trust Board report and data will be caveated where appropriate.</a:t>
            </a:r>
          </a:p>
          <a:p>
            <a:r>
              <a:rPr lang="en-GB" sz="1600" dirty="0"/>
              <a:t>The Director of SPPICT continues to work with the Performance team and Directors to review and reshape the Trust Board report.</a:t>
            </a:r>
          </a:p>
          <a:p>
            <a:r>
              <a:rPr lang="en-GB" sz="1600" dirty="0"/>
              <a:t>The Trust is now transitioning from monitoring performance against the Service Delivery Plan which measured rebuild following Covid, to new System Oversight Measures (SOMs). The first of these were published at end of Quarter 1 for validated metrics.</a:t>
            </a:r>
          </a:p>
          <a:p>
            <a:pPr marL="0" indent="0">
              <a:buFont typeface="Arial" panose="020B0604020202020204" pitchFamily="34" charset="0"/>
              <a:buNone/>
            </a:pPr>
            <a:r>
              <a:rPr lang="en-GB" dirty="0"/>
              <a:t> </a:t>
            </a:r>
          </a:p>
          <a:p>
            <a:pPr marL="0" indent="0">
              <a:buFont typeface="Arial" panose="020B0604020202020204" pitchFamily="34" charset="0"/>
              <a:buNone/>
            </a:pPr>
            <a:r>
              <a:rPr lang="en-GB" dirty="0"/>
              <a:t> </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361797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59.6% waiting &gt; 13 Weeks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AHPs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37846" y="5039544"/>
            <a:ext cx="4716501"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18,273 waits &gt;13 weeks against a target of 0</a:t>
            </a:r>
          </a:p>
        </p:txBody>
      </p:sp>
      <p:graphicFrame>
        <p:nvGraphicFramePr>
          <p:cNvPr id="11" name="Chart 10">
            <a:extLst>
              <a:ext uri="{FF2B5EF4-FFF2-40B4-BE49-F238E27FC236}">
                <a16:creationId xmlns:a16="http://schemas.microsoft.com/office/drawing/2014/main" id="{00000000-0008-0000-1100-000002000000}"/>
              </a:ext>
            </a:extLst>
          </p:cNvPr>
          <p:cNvGraphicFramePr>
            <a:graphicFrameLocks/>
          </p:cNvGraphicFramePr>
          <p:nvPr>
            <p:extLst>
              <p:ext uri="{D42A27DB-BD31-4B8C-83A1-F6EECF244321}">
                <p14:modId xmlns:p14="http://schemas.microsoft.com/office/powerpoint/2010/main" val="469259746"/>
              </p:ext>
            </p:extLst>
          </p:nvPr>
        </p:nvGraphicFramePr>
        <p:xfrm>
          <a:off x="737653" y="2322643"/>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00000000-0008-0000-1000-000002000000}"/>
              </a:ext>
            </a:extLst>
          </p:cNvPr>
          <p:cNvGraphicFramePr>
            <a:graphicFrameLocks/>
          </p:cNvGraphicFramePr>
          <p:nvPr>
            <p:extLst>
              <p:ext uri="{D42A27DB-BD31-4B8C-83A1-F6EECF244321}">
                <p14:modId xmlns:p14="http://schemas.microsoft.com/office/powerpoint/2010/main" val="1829670268"/>
              </p:ext>
            </p:extLst>
          </p:nvPr>
        </p:nvGraphicFramePr>
        <p:xfrm>
          <a:off x="6814885" y="2322643"/>
          <a:ext cx="4572000" cy="2624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297236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927" y="997449"/>
            <a:ext cx="10748548" cy="514126"/>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204821"/>
            <a:ext cx="4119023" cy="3851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91026" y="2269829"/>
            <a:ext cx="4119023"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441130"/>
            <a:ext cx="7847798"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Adult Mental Health Services</a:t>
            </a:r>
          </a:p>
        </p:txBody>
      </p:sp>
      <p:pic>
        <p:nvPicPr>
          <p:cNvPr id="11" name="Picture 10">
            <a:extLst>
              <a:ext uri="{FF2B5EF4-FFF2-40B4-BE49-F238E27FC236}">
                <a16:creationId xmlns:a16="http://schemas.microsoft.com/office/drawing/2014/main" id="{ED2E2074-E9ED-29C9-DEAC-D9DA83A2BCDC}"/>
              </a:ext>
            </a:extLst>
          </p:cNvPr>
          <p:cNvPicPr>
            <a:picLocks noChangeAspect="1"/>
          </p:cNvPicPr>
          <p:nvPr/>
        </p:nvPicPr>
        <p:blipFill>
          <a:blip r:embed="rId3"/>
          <a:stretch>
            <a:fillRect/>
          </a:stretch>
        </p:blipFill>
        <p:spPr>
          <a:xfrm>
            <a:off x="826023" y="2656873"/>
            <a:ext cx="2103989" cy="600075"/>
          </a:xfrm>
          <a:prstGeom prst="rect">
            <a:avLst/>
          </a:prstGeom>
        </p:spPr>
      </p:pic>
      <p:pic>
        <p:nvPicPr>
          <p:cNvPr id="15" name="Picture 14">
            <a:extLst>
              <a:ext uri="{FF2B5EF4-FFF2-40B4-BE49-F238E27FC236}">
                <a16:creationId xmlns:a16="http://schemas.microsoft.com/office/drawing/2014/main" id="{B98455E4-161D-5F15-A64C-26785C09D620}"/>
              </a:ext>
            </a:extLst>
          </p:cNvPr>
          <p:cNvPicPr>
            <a:picLocks noChangeAspect="1"/>
          </p:cNvPicPr>
          <p:nvPr/>
        </p:nvPicPr>
        <p:blipFill>
          <a:blip r:embed="rId4"/>
          <a:stretch>
            <a:fillRect/>
          </a:stretch>
        </p:blipFill>
        <p:spPr>
          <a:xfrm>
            <a:off x="6791026" y="2661635"/>
            <a:ext cx="2103989" cy="590550"/>
          </a:xfrm>
          <a:prstGeom prst="rect">
            <a:avLst/>
          </a:prstGeom>
        </p:spPr>
      </p:pic>
    </p:spTree>
    <p:extLst>
      <p:ext uri="{BB962C8B-B14F-4D97-AF65-F5344CB8AC3E}">
        <p14:creationId xmlns:p14="http://schemas.microsoft.com/office/powerpoint/2010/main" val="18392035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7 Day Discharges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28 Day Discharges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94% discharged within 7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MH Services Monthly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Adult Mental Health Services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5000216"/>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3 patients &gt; 28 days</a:t>
            </a:r>
          </a:p>
        </p:txBody>
      </p:sp>
      <p:graphicFrame>
        <p:nvGraphicFramePr>
          <p:cNvPr id="11" name="Chart 10">
            <a:extLst>
              <a:ext uri="{FF2B5EF4-FFF2-40B4-BE49-F238E27FC236}">
                <a16:creationId xmlns:a16="http://schemas.microsoft.com/office/drawing/2014/main" id="{00000000-0008-0000-3000-000002000000}"/>
              </a:ext>
            </a:extLst>
          </p:cNvPr>
          <p:cNvGraphicFramePr>
            <a:graphicFrameLocks/>
          </p:cNvGraphicFramePr>
          <p:nvPr>
            <p:extLst>
              <p:ext uri="{D42A27DB-BD31-4B8C-83A1-F6EECF244321}">
                <p14:modId xmlns:p14="http://schemas.microsoft.com/office/powerpoint/2010/main" val="1910453415"/>
              </p:ext>
            </p:extLst>
          </p:nvPr>
        </p:nvGraphicFramePr>
        <p:xfrm>
          <a:off x="737653" y="2306185"/>
          <a:ext cx="4572000" cy="2606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00000000-0008-0000-3200-000002000000}"/>
              </a:ext>
            </a:extLst>
          </p:cNvPr>
          <p:cNvGraphicFramePr>
            <a:graphicFrameLocks/>
          </p:cNvGraphicFramePr>
          <p:nvPr>
            <p:extLst>
              <p:ext uri="{D42A27DB-BD31-4B8C-83A1-F6EECF244321}">
                <p14:modId xmlns:p14="http://schemas.microsoft.com/office/powerpoint/2010/main" val="2898932769"/>
              </p:ext>
            </p:extLst>
          </p:nvPr>
        </p:nvGraphicFramePr>
        <p:xfrm>
          <a:off x="6751697" y="2306185"/>
          <a:ext cx="4572000" cy="2606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876695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7 Day Discharges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28 Day Discharges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100% discharged within 7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LD Services Monthly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Learning Disability</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5039544"/>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0 patients &gt; 28 days</a:t>
            </a:r>
          </a:p>
        </p:txBody>
      </p:sp>
      <p:graphicFrame>
        <p:nvGraphicFramePr>
          <p:cNvPr id="3" name="Chart 2">
            <a:extLst>
              <a:ext uri="{FF2B5EF4-FFF2-40B4-BE49-F238E27FC236}">
                <a16:creationId xmlns:a16="http://schemas.microsoft.com/office/drawing/2014/main" id="{00000000-0008-0000-3500-000002000000}"/>
              </a:ext>
            </a:extLst>
          </p:cNvPr>
          <p:cNvGraphicFramePr>
            <a:graphicFrameLocks/>
          </p:cNvGraphicFramePr>
          <p:nvPr>
            <p:extLst>
              <p:ext uri="{D42A27DB-BD31-4B8C-83A1-F6EECF244321}">
                <p14:modId xmlns:p14="http://schemas.microsoft.com/office/powerpoint/2010/main" val="564091052"/>
              </p:ext>
            </p:extLst>
          </p:nvPr>
        </p:nvGraphicFramePr>
        <p:xfrm>
          <a:off x="699278" y="2318087"/>
          <a:ext cx="4572000" cy="2606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3700-000002000000}"/>
              </a:ext>
            </a:extLst>
          </p:cNvPr>
          <p:cNvGraphicFramePr>
            <a:graphicFrameLocks/>
          </p:cNvGraphicFramePr>
          <p:nvPr>
            <p:extLst>
              <p:ext uri="{D42A27DB-BD31-4B8C-83A1-F6EECF244321}">
                <p14:modId xmlns:p14="http://schemas.microsoft.com/office/powerpoint/2010/main" val="2369199078"/>
              </p:ext>
            </p:extLst>
          </p:nvPr>
        </p:nvGraphicFramePr>
        <p:xfrm>
          <a:off x="6805477" y="2318087"/>
          <a:ext cx="4572000" cy="2606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236052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Children’s Services</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62466" y="1923388"/>
            <a:ext cx="4119023" cy="45461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6.2% waiting &gt; 9 Weeks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CAMHS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662466"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10 waits &gt;9 weeks against a target of 0</a:t>
            </a:r>
          </a:p>
        </p:txBody>
      </p:sp>
      <p:graphicFrame>
        <p:nvGraphicFramePr>
          <p:cNvPr id="3" name="Chart 2">
            <a:extLst>
              <a:ext uri="{FF2B5EF4-FFF2-40B4-BE49-F238E27FC236}">
                <a16:creationId xmlns:a16="http://schemas.microsoft.com/office/drawing/2014/main" id="{43A6DC1E-6F48-4D79-A3E6-B7087EE55E34}"/>
              </a:ext>
            </a:extLst>
          </p:cNvPr>
          <p:cNvGraphicFramePr>
            <a:graphicFrameLocks/>
          </p:cNvGraphicFramePr>
          <p:nvPr>
            <p:extLst>
              <p:ext uri="{D42A27DB-BD31-4B8C-83A1-F6EECF244321}">
                <p14:modId xmlns:p14="http://schemas.microsoft.com/office/powerpoint/2010/main" val="2452139633"/>
              </p:ext>
            </p:extLst>
          </p:nvPr>
        </p:nvGraphicFramePr>
        <p:xfrm>
          <a:off x="737653" y="2397374"/>
          <a:ext cx="4572000" cy="258749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00000000-0008-0000-3800-000002000000}"/>
              </a:ext>
            </a:extLst>
          </p:cNvPr>
          <p:cNvGraphicFramePr>
            <a:graphicFrameLocks/>
          </p:cNvGraphicFramePr>
          <p:nvPr>
            <p:extLst>
              <p:ext uri="{D42A27DB-BD31-4B8C-83A1-F6EECF244321}">
                <p14:modId xmlns:p14="http://schemas.microsoft.com/office/powerpoint/2010/main" val="2342420347"/>
              </p:ext>
            </p:extLst>
          </p:nvPr>
        </p:nvGraphicFramePr>
        <p:xfrm>
          <a:off x="6713321" y="2373261"/>
          <a:ext cx="4572001" cy="263571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743751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4434" y="1202581"/>
            <a:ext cx="10635584" cy="558538"/>
          </a:xfrm>
        </p:spPr>
        <p:txBody>
          <a:bodyPr/>
          <a:lstStyle/>
          <a:p>
            <a:r>
              <a:rPr lang="en-GB" sz="2800" dirty="0"/>
              <a:t>Children’s Services</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197021"/>
            <a:ext cx="4119023" cy="35156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Unallocated Cases &gt; 20 Days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89576" y="5179457"/>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August 2025 – 68 cases &gt; 20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5505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Unallocated Cases – Family Support</a:t>
            </a:r>
          </a:p>
        </p:txBody>
      </p:sp>
      <p:graphicFrame>
        <p:nvGraphicFramePr>
          <p:cNvPr id="3" name="Chart 2">
            <a:extLst>
              <a:ext uri="{FF2B5EF4-FFF2-40B4-BE49-F238E27FC236}">
                <a16:creationId xmlns:a16="http://schemas.microsoft.com/office/drawing/2014/main" id="{BAEB5854-8993-4153-80A9-C5B64C2C7A96}"/>
              </a:ext>
            </a:extLst>
          </p:cNvPr>
          <p:cNvGraphicFramePr>
            <a:graphicFrameLocks/>
          </p:cNvGraphicFramePr>
          <p:nvPr>
            <p:extLst>
              <p:ext uri="{D42A27DB-BD31-4B8C-83A1-F6EECF244321}">
                <p14:modId xmlns:p14="http://schemas.microsoft.com/office/powerpoint/2010/main" val="2454565167"/>
              </p:ext>
            </p:extLst>
          </p:nvPr>
        </p:nvGraphicFramePr>
        <p:xfrm>
          <a:off x="721299" y="2565310"/>
          <a:ext cx="4572000" cy="25974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8833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81538"/>
            <a:ext cx="10635584" cy="558538"/>
          </a:xfrm>
        </p:spPr>
        <p:txBody>
          <a:bodyPr/>
          <a:lstStyle/>
          <a:p>
            <a:r>
              <a:rPr lang="en-GB" sz="2800" dirty="0"/>
              <a:t>Community Services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8142" y="5099994"/>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4,060 compared to target of 3,688</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89576" y="1624026"/>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Domiciliary Care Packages</a:t>
            </a:r>
          </a:p>
        </p:txBody>
      </p:sp>
      <p:sp>
        <p:nvSpPr>
          <p:cNvPr id="9" name="Text Placeholder 1">
            <a:extLst>
              <a:ext uri="{FF2B5EF4-FFF2-40B4-BE49-F238E27FC236}">
                <a16:creationId xmlns:a16="http://schemas.microsoft.com/office/drawing/2014/main" id="{A14CF80E-D59B-0F34-20B3-D6F712013EC6}"/>
              </a:ext>
            </a:extLst>
          </p:cNvPr>
          <p:cNvSpPr txBox="1">
            <a:spLocks/>
          </p:cNvSpPr>
          <p:nvPr/>
        </p:nvSpPr>
        <p:spPr>
          <a:xfrm>
            <a:off x="671513" y="2060311"/>
            <a:ext cx="4553936" cy="3802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Unmet Need Hours (Full)</a:t>
            </a:r>
          </a:p>
        </p:txBody>
      </p:sp>
      <p:sp>
        <p:nvSpPr>
          <p:cNvPr id="11" name="Text Placeholder 1">
            <a:extLst>
              <a:ext uri="{FF2B5EF4-FFF2-40B4-BE49-F238E27FC236}">
                <a16:creationId xmlns:a16="http://schemas.microsoft.com/office/drawing/2014/main" id="{8DF0A193-E358-A260-A170-5DDE42F7B755}"/>
              </a:ext>
            </a:extLst>
          </p:cNvPr>
          <p:cNvSpPr txBox="1">
            <a:spLocks/>
          </p:cNvSpPr>
          <p:nvPr/>
        </p:nvSpPr>
        <p:spPr>
          <a:xfrm>
            <a:off x="6952987" y="5033181"/>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2,646 compared to target of 2,061</a:t>
            </a:r>
          </a:p>
        </p:txBody>
      </p:sp>
      <p:sp>
        <p:nvSpPr>
          <p:cNvPr id="14" name="Text Placeholder 1">
            <a:extLst>
              <a:ext uri="{FF2B5EF4-FFF2-40B4-BE49-F238E27FC236}">
                <a16:creationId xmlns:a16="http://schemas.microsoft.com/office/drawing/2014/main" id="{32BE90AA-40CC-81EB-07B3-B4E0A27EEA15}"/>
              </a:ext>
            </a:extLst>
          </p:cNvPr>
          <p:cNvSpPr txBox="1">
            <a:spLocks/>
          </p:cNvSpPr>
          <p:nvPr/>
        </p:nvSpPr>
        <p:spPr>
          <a:xfrm>
            <a:off x="6894301" y="1990870"/>
            <a:ext cx="4553936" cy="3802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Unmet Need Hours (Partial)</a:t>
            </a:r>
          </a:p>
        </p:txBody>
      </p:sp>
      <p:graphicFrame>
        <p:nvGraphicFramePr>
          <p:cNvPr id="6" name="Chart 5">
            <a:extLst>
              <a:ext uri="{FF2B5EF4-FFF2-40B4-BE49-F238E27FC236}">
                <a16:creationId xmlns:a16="http://schemas.microsoft.com/office/drawing/2014/main" id="{967E0252-9207-4BA1-886C-B87A2C3C5C15}"/>
              </a:ext>
            </a:extLst>
          </p:cNvPr>
          <p:cNvGraphicFramePr>
            <a:graphicFrameLocks/>
          </p:cNvGraphicFramePr>
          <p:nvPr>
            <p:extLst>
              <p:ext uri="{D42A27DB-BD31-4B8C-83A1-F6EECF244321}">
                <p14:modId xmlns:p14="http://schemas.microsoft.com/office/powerpoint/2010/main" val="3032881150"/>
              </p:ext>
            </p:extLst>
          </p:nvPr>
        </p:nvGraphicFramePr>
        <p:xfrm>
          <a:off x="689576" y="2469988"/>
          <a:ext cx="4572000" cy="25762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A0757CF8-CACD-444C-8966-5CAA62D21AE7}"/>
              </a:ext>
            </a:extLst>
          </p:cNvPr>
          <p:cNvGraphicFramePr>
            <a:graphicFrameLocks/>
          </p:cNvGraphicFramePr>
          <p:nvPr>
            <p:extLst>
              <p:ext uri="{D42A27DB-BD31-4B8C-83A1-F6EECF244321}">
                <p14:modId xmlns:p14="http://schemas.microsoft.com/office/powerpoint/2010/main" val="1458714797"/>
              </p:ext>
            </p:extLst>
          </p:nvPr>
        </p:nvGraphicFramePr>
        <p:xfrm>
          <a:off x="6930424" y="2396345"/>
          <a:ext cx="4572000" cy="258759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114707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349383"/>
            <a:ext cx="10635584" cy="558538"/>
          </a:xfrm>
        </p:spPr>
        <p:txBody>
          <a:bodyPr/>
          <a:lstStyle/>
          <a:p>
            <a:r>
              <a:rPr lang="en-GB" sz="2800" dirty="0"/>
              <a:t>Community Services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87496"/>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756 compared to target of 743</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89576" y="1788314"/>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Direct Payments</a:t>
            </a:r>
          </a:p>
        </p:txBody>
      </p:sp>
      <p:graphicFrame>
        <p:nvGraphicFramePr>
          <p:cNvPr id="3" name="Chart 2">
            <a:extLst>
              <a:ext uri="{FF2B5EF4-FFF2-40B4-BE49-F238E27FC236}">
                <a16:creationId xmlns:a16="http://schemas.microsoft.com/office/drawing/2014/main" id="{2E6A07BF-6253-4F8B-B488-4E8C53F4E574}"/>
              </a:ext>
            </a:extLst>
          </p:cNvPr>
          <p:cNvGraphicFramePr>
            <a:graphicFrameLocks/>
          </p:cNvGraphicFramePr>
          <p:nvPr>
            <p:extLst>
              <p:ext uri="{D42A27DB-BD31-4B8C-83A1-F6EECF244321}">
                <p14:modId xmlns:p14="http://schemas.microsoft.com/office/powerpoint/2010/main" val="882124646"/>
              </p:ext>
            </p:extLst>
          </p:nvPr>
        </p:nvGraphicFramePr>
        <p:xfrm>
          <a:off x="689576" y="2397374"/>
          <a:ext cx="4571999" cy="25974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867317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406634"/>
            <a:ext cx="10635584" cy="558538"/>
          </a:xfrm>
        </p:spPr>
        <p:txBody>
          <a:bodyPr/>
          <a:lstStyle/>
          <a:p>
            <a:r>
              <a:rPr lang="en-GB" sz="3200" dirty="0"/>
              <a:t>Safety &amp; Quality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4" y="5956362"/>
            <a:ext cx="45900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96517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Compliance with SAI Process &amp; Level of Complaints</a:t>
            </a:r>
          </a:p>
        </p:txBody>
      </p:sp>
      <p:pic>
        <p:nvPicPr>
          <p:cNvPr id="6" name="Picture 5">
            <a:extLst>
              <a:ext uri="{FF2B5EF4-FFF2-40B4-BE49-F238E27FC236}">
                <a16:creationId xmlns:a16="http://schemas.microsoft.com/office/drawing/2014/main" id="{A01F3CD4-8078-4470-B465-597FC7C14AE3}"/>
              </a:ext>
            </a:extLst>
          </p:cNvPr>
          <p:cNvPicPr>
            <a:picLocks noChangeAspect="1"/>
          </p:cNvPicPr>
          <p:nvPr/>
        </p:nvPicPr>
        <p:blipFill>
          <a:blip r:embed="rId3"/>
          <a:stretch>
            <a:fillRect/>
          </a:stretch>
        </p:blipFill>
        <p:spPr>
          <a:xfrm>
            <a:off x="761778" y="2502328"/>
            <a:ext cx="9783540" cy="2191056"/>
          </a:xfrm>
          <a:prstGeom prst="rect">
            <a:avLst/>
          </a:prstGeom>
        </p:spPr>
      </p:pic>
    </p:spTree>
    <p:extLst>
      <p:ext uri="{BB962C8B-B14F-4D97-AF65-F5344CB8AC3E}">
        <p14:creationId xmlns:p14="http://schemas.microsoft.com/office/powerpoint/2010/main" val="29926430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53701"/>
            <a:ext cx="10438939" cy="558538"/>
          </a:xfrm>
        </p:spPr>
        <p:txBody>
          <a:bodyPr/>
          <a:lstStyle/>
          <a:p>
            <a:r>
              <a:rPr lang="en-GB" sz="3200" dirty="0"/>
              <a:t>Safety &amp; Quality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4" y="5956362"/>
            <a:ext cx="45900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PHA Monthly Target Monitoring Report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72604"/>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Reduce Hospital Acquired Infections</a:t>
            </a:r>
          </a:p>
        </p:txBody>
      </p:sp>
      <p:sp>
        <p:nvSpPr>
          <p:cNvPr id="3" name="Text Placeholder 1">
            <a:extLst>
              <a:ext uri="{FF2B5EF4-FFF2-40B4-BE49-F238E27FC236}">
                <a16:creationId xmlns:a16="http://schemas.microsoft.com/office/drawing/2014/main" id="{0E17853B-E9D0-EFB6-5CA3-7A3E27228E0D}"/>
              </a:ext>
            </a:extLst>
          </p:cNvPr>
          <p:cNvSpPr txBox="1">
            <a:spLocks/>
          </p:cNvSpPr>
          <p:nvPr/>
        </p:nvSpPr>
        <p:spPr>
          <a:xfrm>
            <a:off x="671513" y="2181273"/>
            <a:ext cx="349736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CDIFF</a:t>
            </a:r>
          </a:p>
        </p:txBody>
      </p:sp>
      <p:sp>
        <p:nvSpPr>
          <p:cNvPr id="5" name="Text Placeholder 1">
            <a:extLst>
              <a:ext uri="{FF2B5EF4-FFF2-40B4-BE49-F238E27FC236}">
                <a16:creationId xmlns:a16="http://schemas.microsoft.com/office/drawing/2014/main" id="{E4C726B7-5522-4BAB-E6A3-55D16C9C57FC}"/>
              </a:ext>
            </a:extLst>
          </p:cNvPr>
          <p:cNvSpPr txBox="1">
            <a:spLocks/>
          </p:cNvSpPr>
          <p:nvPr/>
        </p:nvSpPr>
        <p:spPr>
          <a:xfrm>
            <a:off x="6930422" y="2190580"/>
            <a:ext cx="349736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MRSA</a:t>
            </a:r>
          </a:p>
        </p:txBody>
      </p:sp>
      <p:sp>
        <p:nvSpPr>
          <p:cNvPr id="6" name="Text Placeholder 1">
            <a:extLst>
              <a:ext uri="{FF2B5EF4-FFF2-40B4-BE49-F238E27FC236}">
                <a16:creationId xmlns:a16="http://schemas.microsoft.com/office/drawing/2014/main" id="{99708A9E-2E3A-2186-0BFC-684DC74D5306}"/>
              </a:ext>
            </a:extLst>
          </p:cNvPr>
          <p:cNvSpPr txBox="1">
            <a:spLocks/>
          </p:cNvSpPr>
          <p:nvPr/>
        </p:nvSpPr>
        <p:spPr>
          <a:xfrm>
            <a:off x="803761" y="5185396"/>
            <a:ext cx="34973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dirty="0"/>
              <a:t>Cumulative CDI Rate August 25 – 12.50</a:t>
            </a:r>
          </a:p>
        </p:txBody>
      </p:sp>
      <p:sp>
        <p:nvSpPr>
          <p:cNvPr id="8" name="Text Placeholder 1">
            <a:extLst>
              <a:ext uri="{FF2B5EF4-FFF2-40B4-BE49-F238E27FC236}">
                <a16:creationId xmlns:a16="http://schemas.microsoft.com/office/drawing/2014/main" id="{1B37E724-0010-CB72-57C7-B285F62B3C33}"/>
              </a:ext>
            </a:extLst>
          </p:cNvPr>
          <p:cNvSpPr txBox="1">
            <a:spLocks/>
          </p:cNvSpPr>
          <p:nvPr/>
        </p:nvSpPr>
        <p:spPr>
          <a:xfrm>
            <a:off x="6930422" y="5166922"/>
            <a:ext cx="3497364" cy="27719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dirty="0"/>
              <a:t>Cumulative MRSA Rate August 25 – 0.595</a:t>
            </a:r>
          </a:p>
        </p:txBody>
      </p:sp>
      <p:graphicFrame>
        <p:nvGraphicFramePr>
          <p:cNvPr id="9" name="Chart 8">
            <a:extLst>
              <a:ext uri="{FF2B5EF4-FFF2-40B4-BE49-F238E27FC236}">
                <a16:creationId xmlns:a16="http://schemas.microsoft.com/office/drawing/2014/main" id="{92B4FA7E-960D-490A-9775-B3699940B218}"/>
              </a:ext>
            </a:extLst>
          </p:cNvPr>
          <p:cNvGraphicFramePr>
            <a:graphicFrameLocks/>
          </p:cNvGraphicFramePr>
          <p:nvPr>
            <p:extLst>
              <p:ext uri="{D42A27DB-BD31-4B8C-83A1-F6EECF244321}">
                <p14:modId xmlns:p14="http://schemas.microsoft.com/office/powerpoint/2010/main" val="2980977441"/>
              </p:ext>
            </p:extLst>
          </p:nvPr>
        </p:nvGraphicFramePr>
        <p:xfrm>
          <a:off x="843673" y="2523709"/>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F855B4F1-3620-4517-BE9D-D50F2D0597EC}"/>
              </a:ext>
            </a:extLst>
          </p:cNvPr>
          <p:cNvGraphicFramePr>
            <a:graphicFrameLocks/>
          </p:cNvGraphicFramePr>
          <p:nvPr>
            <p:extLst>
              <p:ext uri="{D42A27DB-BD31-4B8C-83A1-F6EECF244321}">
                <p14:modId xmlns:p14="http://schemas.microsoft.com/office/powerpoint/2010/main" val="3306762080"/>
              </p:ext>
            </p:extLst>
          </p:nvPr>
        </p:nvGraphicFramePr>
        <p:xfrm>
          <a:off x="6930421" y="2523709"/>
          <a:ext cx="4661811" cy="2624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37961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373347"/>
            <a:ext cx="10748548"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519742" y="1931886"/>
            <a:ext cx="4858019" cy="30576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14 Day Waiting Time – Regional Performance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519743" y="2372978"/>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609344" y="3669888"/>
            <a:ext cx="4261375" cy="4937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100" b="0" dirty="0">
                <a:solidFill>
                  <a:schemeClr val="tx1"/>
                </a:solidFill>
              </a:rPr>
              <a:t>Breast Cancer referrals have moved to a regional waiting list hosted by South Eastern Trust.</a:t>
            </a:r>
          </a:p>
          <a:p>
            <a:pPr>
              <a:lnSpc>
                <a:spcPct val="100000"/>
              </a:lnSpc>
              <a:spcBef>
                <a:spcPts val="0"/>
              </a:spcBef>
            </a:pPr>
            <a:endParaRPr lang="en-GB" sz="1100" b="0" dirty="0"/>
          </a:p>
        </p:txBody>
      </p:sp>
      <p:sp>
        <p:nvSpPr>
          <p:cNvPr id="3" name="Text Placeholder 1">
            <a:extLst>
              <a:ext uri="{FF2B5EF4-FFF2-40B4-BE49-F238E27FC236}">
                <a16:creationId xmlns:a16="http://schemas.microsoft.com/office/drawing/2014/main" id="{6FFD6F37-42A9-FDE9-26D3-94CED8E6DEB1}"/>
              </a:ext>
            </a:extLst>
          </p:cNvPr>
          <p:cNvSpPr txBox="1">
            <a:spLocks/>
          </p:cNvSpPr>
          <p:nvPr/>
        </p:nvSpPr>
        <p:spPr>
          <a:xfrm>
            <a:off x="6751696" y="2529292"/>
            <a:ext cx="4119023" cy="14995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4" name="Text Placeholder 1">
            <a:extLst>
              <a:ext uri="{FF2B5EF4-FFF2-40B4-BE49-F238E27FC236}">
                <a16:creationId xmlns:a16="http://schemas.microsoft.com/office/drawing/2014/main" id="{983EFF3F-1987-75F7-45CB-A5B7EEE91013}"/>
              </a:ext>
            </a:extLst>
          </p:cNvPr>
          <p:cNvSpPr txBox="1">
            <a:spLocks/>
          </p:cNvSpPr>
          <p:nvPr/>
        </p:nvSpPr>
        <p:spPr>
          <a:xfrm>
            <a:off x="671513" y="4886570"/>
            <a:ext cx="457949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6.53% seen within 14 Days</a:t>
            </a:r>
          </a:p>
        </p:txBody>
      </p:sp>
      <p:sp>
        <p:nvSpPr>
          <p:cNvPr id="11" name="Text Placeholder 1">
            <a:extLst>
              <a:ext uri="{FF2B5EF4-FFF2-40B4-BE49-F238E27FC236}">
                <a16:creationId xmlns:a16="http://schemas.microsoft.com/office/drawing/2014/main" id="{92420A92-2E82-EEF6-9805-715607D955C6}"/>
              </a:ext>
            </a:extLst>
          </p:cNvPr>
          <p:cNvSpPr txBox="1">
            <a:spLocks/>
          </p:cNvSpPr>
          <p:nvPr/>
        </p:nvSpPr>
        <p:spPr>
          <a:xfrm>
            <a:off x="671513" y="571661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12" name="Text Placeholder 1">
            <a:extLst>
              <a:ext uri="{FF2B5EF4-FFF2-40B4-BE49-F238E27FC236}">
                <a16:creationId xmlns:a16="http://schemas.microsoft.com/office/drawing/2014/main" id="{5F4903DE-57A7-3D27-64A8-20F4A9D50F20}"/>
              </a:ext>
            </a:extLst>
          </p:cNvPr>
          <p:cNvSpPr txBox="1">
            <a:spLocks/>
          </p:cNvSpPr>
          <p:nvPr/>
        </p:nvSpPr>
        <p:spPr>
          <a:xfrm>
            <a:off x="671513" y="1914291"/>
            <a:ext cx="5729287" cy="3669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14 Day Breast Target – Regional Performance</a:t>
            </a:r>
          </a:p>
        </p:txBody>
      </p:sp>
      <p:sp>
        <p:nvSpPr>
          <p:cNvPr id="6" name="Text Placeholder 1">
            <a:extLst>
              <a:ext uri="{FF2B5EF4-FFF2-40B4-BE49-F238E27FC236}">
                <a16:creationId xmlns:a16="http://schemas.microsoft.com/office/drawing/2014/main" id="{C1E77D25-86AF-F1AA-585F-65C0B72FF591}"/>
              </a:ext>
            </a:extLst>
          </p:cNvPr>
          <p:cNvSpPr txBox="1">
            <a:spLocks/>
          </p:cNvSpPr>
          <p:nvPr/>
        </p:nvSpPr>
        <p:spPr>
          <a:xfrm>
            <a:off x="6609343" y="3338460"/>
            <a:ext cx="387667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Average Active Wait (Weeks)</a:t>
            </a:r>
          </a:p>
        </p:txBody>
      </p:sp>
      <p:pic>
        <p:nvPicPr>
          <p:cNvPr id="17" name="Picture 16">
            <a:extLst>
              <a:ext uri="{FF2B5EF4-FFF2-40B4-BE49-F238E27FC236}">
                <a16:creationId xmlns:a16="http://schemas.microsoft.com/office/drawing/2014/main" id="{B1FDF265-A484-4808-BCB0-343C34112A1E}"/>
              </a:ext>
            </a:extLst>
          </p:cNvPr>
          <p:cNvPicPr>
            <a:picLocks noChangeAspect="1"/>
          </p:cNvPicPr>
          <p:nvPr/>
        </p:nvPicPr>
        <p:blipFill>
          <a:blip r:embed="rId3"/>
          <a:stretch>
            <a:fillRect/>
          </a:stretch>
        </p:blipFill>
        <p:spPr>
          <a:xfrm>
            <a:off x="6609343" y="2394496"/>
            <a:ext cx="3876675" cy="828675"/>
          </a:xfrm>
          <a:prstGeom prst="rect">
            <a:avLst/>
          </a:prstGeom>
        </p:spPr>
      </p:pic>
      <p:graphicFrame>
        <p:nvGraphicFramePr>
          <p:cNvPr id="10" name="Chart 9">
            <a:extLst>
              <a:ext uri="{FF2B5EF4-FFF2-40B4-BE49-F238E27FC236}">
                <a16:creationId xmlns:a16="http://schemas.microsoft.com/office/drawing/2014/main" id="{00000000-0008-0000-1300-000003000000}"/>
              </a:ext>
            </a:extLst>
          </p:cNvPr>
          <p:cNvGraphicFramePr>
            <a:graphicFrameLocks/>
          </p:cNvGraphicFramePr>
          <p:nvPr>
            <p:extLst>
              <p:ext uri="{D42A27DB-BD31-4B8C-83A1-F6EECF244321}">
                <p14:modId xmlns:p14="http://schemas.microsoft.com/office/powerpoint/2010/main" val="512859963"/>
              </p:ext>
            </p:extLst>
          </p:nvPr>
        </p:nvGraphicFramePr>
        <p:xfrm>
          <a:off x="671513" y="2252545"/>
          <a:ext cx="4579498" cy="260519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70046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47210"/>
            <a:ext cx="10748548"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238562" y="1768558"/>
            <a:ext cx="4858019" cy="3202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14 Day (Non-Breast)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519743" y="2372978"/>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3" name="Text Placeholder 1">
            <a:extLst>
              <a:ext uri="{FF2B5EF4-FFF2-40B4-BE49-F238E27FC236}">
                <a16:creationId xmlns:a16="http://schemas.microsoft.com/office/drawing/2014/main" id="{6FFD6F37-42A9-FDE9-26D3-94CED8E6DEB1}"/>
              </a:ext>
            </a:extLst>
          </p:cNvPr>
          <p:cNvSpPr txBox="1">
            <a:spLocks/>
          </p:cNvSpPr>
          <p:nvPr/>
        </p:nvSpPr>
        <p:spPr>
          <a:xfrm>
            <a:off x="6751696" y="2529292"/>
            <a:ext cx="4119023" cy="14995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4" name="Text Placeholder 1">
            <a:extLst>
              <a:ext uri="{FF2B5EF4-FFF2-40B4-BE49-F238E27FC236}">
                <a16:creationId xmlns:a16="http://schemas.microsoft.com/office/drawing/2014/main" id="{983EFF3F-1987-75F7-45CB-A5B7EEE91013}"/>
              </a:ext>
            </a:extLst>
          </p:cNvPr>
          <p:cNvSpPr txBox="1">
            <a:spLocks/>
          </p:cNvSpPr>
          <p:nvPr/>
        </p:nvSpPr>
        <p:spPr>
          <a:xfrm>
            <a:off x="718749" y="4815194"/>
            <a:ext cx="457949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19.45% seen within 14 Days</a:t>
            </a:r>
          </a:p>
        </p:txBody>
      </p:sp>
      <p:sp>
        <p:nvSpPr>
          <p:cNvPr id="11" name="Text Placeholder 1">
            <a:extLst>
              <a:ext uri="{FF2B5EF4-FFF2-40B4-BE49-F238E27FC236}">
                <a16:creationId xmlns:a16="http://schemas.microsoft.com/office/drawing/2014/main" id="{92420A92-2E82-EEF6-9805-715607D955C6}"/>
              </a:ext>
            </a:extLst>
          </p:cNvPr>
          <p:cNvSpPr txBox="1">
            <a:spLocks/>
          </p:cNvSpPr>
          <p:nvPr/>
        </p:nvSpPr>
        <p:spPr>
          <a:xfrm>
            <a:off x="671513" y="5824765"/>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 PAS Two Week First Seen - EPIC (686119)</a:t>
            </a:r>
          </a:p>
        </p:txBody>
      </p:sp>
      <p:sp>
        <p:nvSpPr>
          <p:cNvPr id="12" name="Text Placeholder 1">
            <a:extLst>
              <a:ext uri="{FF2B5EF4-FFF2-40B4-BE49-F238E27FC236}">
                <a16:creationId xmlns:a16="http://schemas.microsoft.com/office/drawing/2014/main" id="{5F4903DE-57A7-3D27-64A8-20F4A9D50F20}"/>
              </a:ext>
            </a:extLst>
          </p:cNvPr>
          <p:cNvSpPr txBox="1">
            <a:spLocks/>
          </p:cNvSpPr>
          <p:nvPr/>
        </p:nvSpPr>
        <p:spPr>
          <a:xfrm>
            <a:off x="638080" y="1787955"/>
            <a:ext cx="5729287" cy="3669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14 Day Non-Breast Performance</a:t>
            </a:r>
          </a:p>
        </p:txBody>
      </p:sp>
      <p:graphicFrame>
        <p:nvGraphicFramePr>
          <p:cNvPr id="6" name="Chart 5">
            <a:extLst>
              <a:ext uri="{FF2B5EF4-FFF2-40B4-BE49-F238E27FC236}">
                <a16:creationId xmlns:a16="http://schemas.microsoft.com/office/drawing/2014/main" id="{EDAE37E8-EC10-4FFC-A951-01DDB49DC11B}"/>
              </a:ext>
            </a:extLst>
          </p:cNvPr>
          <p:cNvGraphicFramePr>
            <a:graphicFrameLocks/>
          </p:cNvGraphicFramePr>
          <p:nvPr>
            <p:extLst>
              <p:ext uri="{D42A27DB-BD31-4B8C-83A1-F6EECF244321}">
                <p14:modId xmlns:p14="http://schemas.microsoft.com/office/powerpoint/2010/main" val="330704519"/>
              </p:ext>
            </p:extLst>
          </p:nvPr>
        </p:nvGraphicFramePr>
        <p:xfrm>
          <a:off x="726247" y="2154905"/>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Chart 21">
            <a:extLst>
              <a:ext uri="{FF2B5EF4-FFF2-40B4-BE49-F238E27FC236}">
                <a16:creationId xmlns:a16="http://schemas.microsoft.com/office/drawing/2014/main" id="{D3B7E80B-A855-428D-BDA5-E335DD8442D0}"/>
              </a:ext>
            </a:extLst>
          </p:cNvPr>
          <p:cNvGraphicFramePr>
            <a:graphicFrameLocks/>
          </p:cNvGraphicFramePr>
          <p:nvPr>
            <p:extLst>
              <p:ext uri="{D42A27DB-BD31-4B8C-83A1-F6EECF244321}">
                <p14:modId xmlns:p14="http://schemas.microsoft.com/office/powerpoint/2010/main" val="3868821543"/>
              </p:ext>
            </p:extLst>
          </p:nvPr>
        </p:nvGraphicFramePr>
        <p:xfrm>
          <a:off x="6363329" y="2108180"/>
          <a:ext cx="5281200" cy="3121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27231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75261"/>
            <a:ext cx="10748548"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764713"/>
            <a:ext cx="4572000" cy="39196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31 Day Target</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399110" y="1764713"/>
            <a:ext cx="5281199" cy="34304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31 Day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400" dirty="0"/>
          </a:p>
        </p:txBody>
      </p:sp>
      <p:sp>
        <p:nvSpPr>
          <p:cNvPr id="9" name="Text Placeholder 1">
            <a:extLst>
              <a:ext uri="{FF2B5EF4-FFF2-40B4-BE49-F238E27FC236}">
                <a16:creationId xmlns:a16="http://schemas.microsoft.com/office/drawing/2014/main" id="{3CCF3BFD-03D5-DEE1-CEED-C25DA9D3BC0E}"/>
              </a:ext>
            </a:extLst>
          </p:cNvPr>
          <p:cNvSpPr txBox="1">
            <a:spLocks/>
          </p:cNvSpPr>
          <p:nvPr/>
        </p:nvSpPr>
        <p:spPr>
          <a:xfrm>
            <a:off x="671513" y="4974597"/>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August 2025 – 87.4% &lt; 31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819003"/>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Cancer Pathway Management Dashboard – EPIC (101727)</a:t>
            </a:r>
          </a:p>
        </p:txBody>
      </p:sp>
      <p:graphicFrame>
        <p:nvGraphicFramePr>
          <p:cNvPr id="3" name="Chart 2">
            <a:extLst>
              <a:ext uri="{FF2B5EF4-FFF2-40B4-BE49-F238E27FC236}">
                <a16:creationId xmlns:a16="http://schemas.microsoft.com/office/drawing/2014/main" id="{00000000-0008-0000-1400-000002000000}"/>
              </a:ext>
            </a:extLst>
          </p:cNvPr>
          <p:cNvGraphicFramePr>
            <a:graphicFrameLocks/>
          </p:cNvGraphicFramePr>
          <p:nvPr>
            <p:extLst>
              <p:ext uri="{D42A27DB-BD31-4B8C-83A1-F6EECF244321}">
                <p14:modId xmlns:p14="http://schemas.microsoft.com/office/powerpoint/2010/main" val="3104320199"/>
              </p:ext>
            </p:extLst>
          </p:nvPr>
        </p:nvGraphicFramePr>
        <p:xfrm>
          <a:off x="671513" y="2156679"/>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E232F111-EA91-41BB-A5E6-7BC2F1DBF8A6}"/>
              </a:ext>
            </a:extLst>
          </p:cNvPr>
          <p:cNvGraphicFramePr>
            <a:graphicFrameLocks/>
          </p:cNvGraphicFramePr>
          <p:nvPr>
            <p:extLst>
              <p:ext uri="{D42A27DB-BD31-4B8C-83A1-F6EECF244321}">
                <p14:modId xmlns:p14="http://schemas.microsoft.com/office/powerpoint/2010/main" val="3596633803"/>
              </p:ext>
            </p:extLst>
          </p:nvPr>
        </p:nvGraphicFramePr>
        <p:xfrm>
          <a:off x="6399110" y="2107758"/>
          <a:ext cx="5281200" cy="3121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80623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60043"/>
            <a:ext cx="10748548"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8830" y="1590481"/>
            <a:ext cx="4557754" cy="38521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62 Day Target</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096000" y="1590481"/>
            <a:ext cx="5281200" cy="37369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62 Day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8830" y="4874111"/>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August 2025 – 25.7% &lt; 62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Cancer Pathway Management Dashboard – EPIC (101727)</a:t>
            </a:r>
          </a:p>
        </p:txBody>
      </p:sp>
      <p:graphicFrame>
        <p:nvGraphicFramePr>
          <p:cNvPr id="3" name="Chart 2">
            <a:extLst>
              <a:ext uri="{FF2B5EF4-FFF2-40B4-BE49-F238E27FC236}">
                <a16:creationId xmlns:a16="http://schemas.microsoft.com/office/drawing/2014/main" id="{00000000-0008-0000-1600-000002000000}"/>
              </a:ext>
            </a:extLst>
          </p:cNvPr>
          <p:cNvGraphicFramePr>
            <a:graphicFrameLocks/>
          </p:cNvGraphicFramePr>
          <p:nvPr>
            <p:extLst>
              <p:ext uri="{D42A27DB-BD31-4B8C-83A1-F6EECF244321}">
                <p14:modId xmlns:p14="http://schemas.microsoft.com/office/powerpoint/2010/main" val="135374070"/>
              </p:ext>
            </p:extLst>
          </p:nvPr>
        </p:nvGraphicFramePr>
        <p:xfrm>
          <a:off x="678830" y="1964172"/>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77A168F1-D513-0ED8-93A4-AA931ACCBB5A}"/>
              </a:ext>
            </a:extLst>
          </p:cNvPr>
          <p:cNvGraphicFramePr>
            <a:graphicFrameLocks/>
          </p:cNvGraphicFramePr>
          <p:nvPr>
            <p:extLst>
              <p:ext uri="{D42A27DB-BD31-4B8C-83A1-F6EECF244321}">
                <p14:modId xmlns:p14="http://schemas.microsoft.com/office/powerpoint/2010/main" val="1759116973"/>
              </p:ext>
            </p:extLst>
          </p:nvPr>
        </p:nvGraphicFramePr>
        <p:xfrm>
          <a:off x="6096000" y="1964172"/>
          <a:ext cx="5281200" cy="3121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52862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082516"/>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580337" y="5033601"/>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1,395 Ambulance Arrivals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Arrivals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66491"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576 Ambulance Arrivals</a:t>
            </a:r>
          </a:p>
        </p:txBody>
      </p:sp>
      <p:graphicFrame>
        <p:nvGraphicFramePr>
          <p:cNvPr id="3" name="Chart 2">
            <a:extLst>
              <a:ext uri="{FF2B5EF4-FFF2-40B4-BE49-F238E27FC236}">
                <a16:creationId xmlns:a16="http://schemas.microsoft.com/office/drawing/2014/main" id="{00000000-0008-0000-1C00-000002000000}"/>
              </a:ext>
            </a:extLst>
          </p:cNvPr>
          <p:cNvGraphicFramePr>
            <a:graphicFrameLocks/>
          </p:cNvGraphicFramePr>
          <p:nvPr>
            <p:extLst>
              <p:ext uri="{D42A27DB-BD31-4B8C-83A1-F6EECF244321}">
                <p14:modId xmlns:p14="http://schemas.microsoft.com/office/powerpoint/2010/main" val="198242336"/>
              </p:ext>
            </p:extLst>
          </p:nvPr>
        </p:nvGraphicFramePr>
        <p:xfrm>
          <a:off x="690718" y="2310974"/>
          <a:ext cx="4571999" cy="26131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1C00-000003000000}"/>
              </a:ext>
            </a:extLst>
          </p:cNvPr>
          <p:cNvGraphicFramePr>
            <a:graphicFrameLocks/>
          </p:cNvGraphicFramePr>
          <p:nvPr>
            <p:extLst>
              <p:ext uri="{D42A27DB-BD31-4B8C-83A1-F6EECF244321}">
                <p14:modId xmlns:p14="http://schemas.microsoft.com/office/powerpoint/2010/main" val="1660324019"/>
              </p:ext>
            </p:extLst>
          </p:nvPr>
        </p:nvGraphicFramePr>
        <p:xfrm>
          <a:off x="6766491" y="2310974"/>
          <a:ext cx="4571999" cy="262534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73239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5% within 15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within 15 minutes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5% within 15 minutes</a:t>
            </a:r>
          </a:p>
        </p:txBody>
      </p:sp>
      <p:graphicFrame>
        <p:nvGraphicFramePr>
          <p:cNvPr id="3" name="Chart 2">
            <a:extLst>
              <a:ext uri="{FF2B5EF4-FFF2-40B4-BE49-F238E27FC236}">
                <a16:creationId xmlns:a16="http://schemas.microsoft.com/office/drawing/2014/main" id="{00000000-0008-0000-1D00-000003000000}"/>
              </a:ext>
            </a:extLst>
          </p:cNvPr>
          <p:cNvGraphicFramePr>
            <a:graphicFrameLocks/>
          </p:cNvGraphicFramePr>
          <p:nvPr>
            <p:extLst>
              <p:ext uri="{D42A27DB-BD31-4B8C-83A1-F6EECF244321}">
                <p14:modId xmlns:p14="http://schemas.microsoft.com/office/powerpoint/2010/main" val="3827946980"/>
              </p:ext>
            </p:extLst>
          </p:nvPr>
        </p:nvGraphicFramePr>
        <p:xfrm>
          <a:off x="753789" y="2354980"/>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00000000-0008-0000-1D00-000006000000}"/>
              </a:ext>
            </a:extLst>
          </p:cNvPr>
          <p:cNvGraphicFramePr>
            <a:graphicFrameLocks/>
          </p:cNvGraphicFramePr>
          <p:nvPr>
            <p:extLst>
              <p:ext uri="{D42A27DB-BD31-4B8C-83A1-F6EECF244321}">
                <p14:modId xmlns:p14="http://schemas.microsoft.com/office/powerpoint/2010/main" val="1678891297"/>
              </p:ext>
            </p:extLst>
          </p:nvPr>
        </p:nvGraphicFramePr>
        <p:xfrm>
          <a:off x="6815943" y="2327985"/>
          <a:ext cx="4570942" cy="262241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147505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 Internal" id="{9DEF75C6-C6A6-4D2E-86DA-3E8CA84B5041}" vid="{135DE819-D551-451A-86C7-C8D63E090D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PowerPoint Template - Internal</Template>
  <TotalTime>10189</TotalTime>
  <Words>4872</Words>
  <Application>Microsoft Office PowerPoint</Application>
  <PresentationFormat>Widescreen</PresentationFormat>
  <Paragraphs>603</Paragraphs>
  <Slides>39</Slides>
  <Notes>39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Aptos</vt:lpstr>
      <vt:lpstr>Arial</vt:lpstr>
      <vt:lpstr>Calibri</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NHSCT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McAuley, Mary</dc:creator>
  <cp:lastModifiedBy>Robbie Campbell (NHSCT)</cp:lastModifiedBy>
  <cp:revision>216</cp:revision>
  <cp:lastPrinted>2025-10-16T08:25:07Z</cp:lastPrinted>
  <dcterms:created xsi:type="dcterms:W3CDTF">2025-04-04T07:33:11Z</dcterms:created>
  <dcterms:modified xsi:type="dcterms:W3CDTF">2026-03-30T09:06:17Z</dcterms:modified>
</cp:coreProperties>
</file>