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9.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notesSlides/notesSlide13.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14.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15.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notesSlides/notesSlide16.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notesSlides/notesSlide17.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notesSlides/notesSlide18.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notesSlides/notesSlide19.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notesSlides/notesSlide20.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notesSlides/notesSlide21.xml" ContentType="application/vnd.openxmlformats-officedocument.presentationml.notesSlide+xml"/>
  <Override PartName="/ppt/charts/chart34.xml" ContentType="application/vnd.openxmlformats-officedocument.drawingml.chart+xml"/>
  <Override PartName="/ppt/charts/chart35.xml" ContentType="application/vnd.openxmlformats-officedocument.drawingml.chart+xml"/>
  <Override PartName="/ppt/notesSlides/notesSlide22.xml" ContentType="application/vnd.openxmlformats-officedocument.presentationml.notesSlide+xml"/>
  <Override PartName="/ppt/charts/chart36.xml" ContentType="application/vnd.openxmlformats-officedocument.drawingml.chart+xml"/>
  <Override PartName="/ppt/charts/chart37.xml" ContentType="application/vnd.openxmlformats-officedocument.drawingml.chart+xml"/>
  <Override PartName="/ppt/notesSlides/notesSlide23.xml" ContentType="application/vnd.openxmlformats-officedocument.presentationml.notesSlide+xml"/>
  <Override PartName="/ppt/charts/chart38.xml" ContentType="application/vnd.openxmlformats-officedocument.drawingml.chart+xml"/>
  <Override PartName="/ppt/notesSlides/notesSlide24.xml" ContentType="application/vnd.openxmlformats-officedocument.presentationml.notesSlide+xml"/>
  <Override PartName="/ppt/charts/chart39.xml" ContentType="application/vnd.openxmlformats-officedocument.drawingml.chart+xml"/>
  <Override PartName="/ppt/charts/chart40.xml" ContentType="application/vnd.openxmlformats-officedocument.drawingml.chart+xml"/>
  <Override PartName="/ppt/notesSlides/notesSlide25.xml" ContentType="application/vnd.openxmlformats-officedocument.presentationml.notesSlide+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notesSlides/notesSlide26.xml" ContentType="application/vnd.openxmlformats-officedocument.presentationml.notesSlide+xml"/>
  <Override PartName="/ppt/charts/chart44.xml" ContentType="application/vnd.openxmlformats-officedocument.drawingml.chart+xml"/>
  <Override PartName="/ppt/charts/chart45.xml" ContentType="application/vnd.openxmlformats-officedocument.drawingml.chart+xml"/>
  <Override PartName="/ppt/notesSlides/notesSlide27.xml" ContentType="application/vnd.openxmlformats-officedocument.presentationml.notesSlide+xml"/>
  <Override PartName="/ppt/charts/chart46.xml" ContentType="application/vnd.openxmlformats-officedocument.drawingml.chart+xml"/>
  <Override PartName="/ppt/charts/chart47.xml" ContentType="application/vnd.openxmlformats-officedocument.drawingml.chart+xml"/>
  <Override PartName="/ppt/notesSlides/notesSlide28.xml" ContentType="application/vnd.openxmlformats-officedocument.presentationml.notesSlide+xml"/>
  <Override PartName="/ppt/charts/chart48.xml" ContentType="application/vnd.openxmlformats-officedocument.drawingml.chart+xml"/>
  <Override PartName="/ppt/notesSlides/notesSlide29.xml" ContentType="application/vnd.openxmlformats-officedocument.presentationml.notesSlide+xml"/>
  <Override PartName="/ppt/charts/chart49.xml" ContentType="application/vnd.openxmlformats-officedocument.drawingml.chart+xml"/>
  <Override PartName="/ppt/charts/chart50.xml" ContentType="application/vnd.openxmlformats-officedocument.drawingml.chart+xml"/>
  <Override PartName="/ppt/notesSlides/notesSlide30.xml" ContentType="application/vnd.openxmlformats-officedocument.presentationml.notesSlide+xml"/>
  <Override PartName="/ppt/charts/chart51.xml" ContentType="application/vnd.openxmlformats-officedocument.drawingml.chart+xml"/>
  <Override PartName="/ppt/charts/chart52.xml" ContentType="application/vnd.openxmlformats-officedocument.drawingml.chart+xml"/>
  <Override PartName="/ppt/notesSlides/notesSlide31.xml" ContentType="application/vnd.openxmlformats-officedocument.presentationml.notesSlide+xml"/>
  <Override PartName="/ppt/charts/chart53.xml" ContentType="application/vnd.openxmlformats-officedocument.drawingml.chart+xml"/>
  <Override PartName="/ppt/charts/chart54.xml" ContentType="application/vnd.openxmlformats-officedocument.drawingml.char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55.xml" ContentType="application/vnd.openxmlformats-officedocument.drawingml.chart+xml"/>
  <Override PartName="/ppt/charts/chart56.xml" ContentType="application/vnd.openxmlformats-officedocument.drawingml.chart+xml"/>
  <Override PartName="/ppt/notesSlides/notesSlide34.xml" ContentType="application/vnd.openxmlformats-officedocument.presentationml.notesSlide+xml"/>
  <Override PartName="/ppt/charts/chart57.xml" ContentType="application/vnd.openxmlformats-officedocument.drawingml.chart+xml"/>
  <Override PartName="/ppt/charts/chart58.xml" ContentType="application/vnd.openxmlformats-officedocument.drawingml.chart+xml"/>
  <Override PartName="/ppt/notesSlides/notesSlide35.xml" ContentType="application/vnd.openxmlformats-officedocument.presentationml.notesSlide+xml"/>
  <Override PartName="/ppt/charts/chart59.xml" ContentType="application/vnd.openxmlformats-officedocument.drawingml.chart+xml"/>
  <Override PartName="/ppt/charts/chart60.xml" ContentType="application/vnd.openxmlformats-officedocument.drawingml.chart+xml"/>
  <Override PartName="/ppt/notesSlides/notesSlide36.xml" ContentType="application/vnd.openxmlformats-officedocument.presentationml.notesSlide+xml"/>
  <Override PartName="/ppt/charts/chart61.xml" ContentType="application/vnd.openxmlformats-officedocument.drawingml.chart+xml"/>
  <Override PartName="/ppt/notesSlides/notesSlide37.xml" ContentType="application/vnd.openxmlformats-officedocument.presentationml.notesSlide+xml"/>
  <Override PartName="/ppt/charts/chart62.xml" ContentType="application/vnd.openxmlformats-officedocument.drawingml.chart+xml"/>
  <Override PartName="/ppt/charts/chart63.xml" ContentType="application/vnd.openxmlformats-officedocument.drawingml.chart+xml"/>
  <Override PartName="/ppt/notesSlides/notesSlide38.xml" ContentType="application/vnd.openxmlformats-officedocument.presentationml.notesSlide+xml"/>
  <Override PartName="/ppt/charts/chart64.xml" ContentType="application/vnd.openxmlformats-officedocument.drawingml.chart+xml"/>
  <Override PartName="/ppt/notesSlides/notesSlide39.xml" ContentType="application/vnd.openxmlformats-officedocument.presentationml.notesSlide+xml"/>
  <Override PartName="/ppt/charts/chart65.xml" ContentType="application/vnd.openxmlformats-officedocument.drawingml.chart+xml"/>
  <Override PartName="/ppt/notesSlides/notesSlide40.xml" ContentType="application/vnd.openxmlformats-officedocument.presentationml.notesSlide+xml"/>
  <Override PartName="/ppt/charts/chart66.xml" ContentType="application/vnd.openxmlformats-officedocument.drawingml.chart+xml"/>
  <Override PartName="/ppt/charts/chart6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58" r:id="rId4"/>
    <p:sldId id="259" r:id="rId5"/>
    <p:sldId id="286" r:id="rId6"/>
    <p:sldId id="269" r:id="rId7"/>
    <p:sldId id="261" r:id="rId8"/>
    <p:sldId id="262" r:id="rId9"/>
    <p:sldId id="263" r:id="rId10"/>
    <p:sldId id="271" r:id="rId11"/>
    <p:sldId id="264" r:id="rId12"/>
    <p:sldId id="272" r:id="rId13"/>
    <p:sldId id="265" r:id="rId14"/>
    <p:sldId id="266" r:id="rId15"/>
    <p:sldId id="267" r:id="rId16"/>
    <p:sldId id="268" r:id="rId17"/>
    <p:sldId id="302" r:id="rId18"/>
    <p:sldId id="270" r:id="rId19"/>
    <p:sldId id="303" r:id="rId20"/>
    <p:sldId id="273" r:id="rId21"/>
    <p:sldId id="285" r:id="rId22"/>
    <p:sldId id="274" r:id="rId23"/>
    <p:sldId id="275" r:id="rId24"/>
    <p:sldId id="276" r:id="rId25"/>
    <p:sldId id="288" r:id="rId26"/>
    <p:sldId id="277" r:id="rId27"/>
    <p:sldId id="278" r:id="rId28"/>
    <p:sldId id="280" r:id="rId29"/>
    <p:sldId id="281" r:id="rId30"/>
    <p:sldId id="282" r:id="rId31"/>
    <p:sldId id="283" r:id="rId32"/>
    <p:sldId id="289" r:id="rId33"/>
    <p:sldId id="290" r:id="rId34"/>
    <p:sldId id="291" r:id="rId35"/>
    <p:sldId id="292" r:id="rId36"/>
    <p:sldId id="293" r:id="rId37"/>
    <p:sldId id="294" r:id="rId38"/>
    <p:sldId id="297" r:id="rId39"/>
    <p:sldId id="298" r:id="rId40"/>
    <p:sldId id="299" r:id="rId41"/>
  </p:sldIdLst>
  <p:sldSz cx="12192000" cy="6858000"/>
  <p:notesSz cx="9928225"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E4C"/>
    <a:srgbClr val="084D85"/>
    <a:srgbClr val="EB058C"/>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88257" autoAdjust="0"/>
  </p:normalViewPr>
  <p:slideViewPr>
    <p:cSldViewPr snapToGrid="0" showGuides="1">
      <p:cViewPr varScale="1">
        <p:scale>
          <a:sx n="42" d="100"/>
          <a:sy n="42" d="100"/>
        </p:scale>
        <p:origin x="1568" y="36"/>
      </p:cViewPr>
      <p:guideLst>
        <p:guide orient="horz" pos="2160"/>
        <p:guide pos="3840"/>
      </p:guideLst>
    </p:cSldViewPr>
  </p:slideViewPr>
  <p:outlineViewPr>
    <p:cViewPr>
      <p:scale>
        <a:sx n="33" d="100"/>
        <a:sy n="33" d="100"/>
      </p:scale>
      <p:origin x="0" y="-1758"/>
    </p:cViewPr>
  </p:outlineViewPr>
  <p:notesTextViewPr>
    <p:cViewPr>
      <p:scale>
        <a:sx n="1" d="1"/>
        <a:sy n="1" d="1"/>
      </p:scale>
      <p:origin x="0" y="0"/>
    </p:cViewPr>
  </p:notesTextViewPr>
  <p:notesViewPr>
    <p:cSldViewPr snapToGrid="0">
      <p:cViewPr varScale="1">
        <p:scale>
          <a:sx n="112" d="100"/>
          <a:sy n="112" d="100"/>
        </p:scale>
        <p:origin x="222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4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4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4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4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4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4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4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4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4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 Id="rId2" Type="http://schemas.microsoft.com/office/2011/relationships/chartColorStyle" Target="colors2.xml"/><Relationship Id="rId1" Type="http://schemas.microsoft.com/office/2011/relationships/chartStyle" Target="style2.xml"/></Relationships>
</file>

<file path=ppt/charts/_rels/chart5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5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6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6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6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6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6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6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2.xlsx" TargetMode="External"/></Relationships>
</file>

<file path=ppt/charts/_rels/chart6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6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510%20October%202025\202510_graphs%20for%20report_202526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breast seen within 14 days</a:t>
            </a:r>
            <a:endParaRPr lang="en-GB" sz="1100">
              <a:effectLst/>
            </a:endParaRPr>
          </a:p>
        </c:rich>
      </c:tx>
      <c:layout>
        <c:manualLayout>
          <c:xMode val="edge"/>
          <c:yMode val="edge"/>
          <c:x val="0.32093550398430015"/>
          <c:y val="3.2863849765258218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49520198785015063"/>
        </c:manualLayout>
      </c:layout>
      <c:lineChart>
        <c:grouping val="standard"/>
        <c:varyColors val="0"/>
        <c:ser>
          <c:idx val="1"/>
          <c:order val="0"/>
          <c:tx>
            <c:strRef>
              <c:f>'Cancer 14 Day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Breast'!$B$79:$B$85</c:f>
              <c:numCache>
                <c:formatCode>mmm\-yy</c:formatCode>
                <c:ptCount val="7"/>
                <c:pt idx="0">
                  <c:v>45748</c:v>
                </c:pt>
                <c:pt idx="1">
                  <c:v>45778</c:v>
                </c:pt>
                <c:pt idx="2">
                  <c:v>45809</c:v>
                </c:pt>
                <c:pt idx="3">
                  <c:v>45839</c:v>
                </c:pt>
                <c:pt idx="4">
                  <c:v>45870</c:v>
                </c:pt>
                <c:pt idx="5">
                  <c:v>45901</c:v>
                </c:pt>
                <c:pt idx="6">
                  <c:v>45931</c:v>
                </c:pt>
              </c:numCache>
            </c:numRef>
          </c:cat>
          <c:val>
            <c:numRef>
              <c:f>'Cancer 14 Day Breast'!$E$79:$E$90</c:f>
              <c:numCache>
                <c:formatCode>0.00%</c:formatCode>
                <c:ptCount val="12"/>
                <c:pt idx="0">
                  <c:v>0.31019999999999998</c:v>
                </c:pt>
                <c:pt idx="1">
                  <c:v>0.12839999999999999</c:v>
                </c:pt>
                <c:pt idx="2">
                  <c:v>9.4100000000000003E-2</c:v>
                </c:pt>
                <c:pt idx="3">
                  <c:v>8.2199999999999995E-2</c:v>
                </c:pt>
                <c:pt idx="4">
                  <c:v>5.8099999999999999E-2</c:v>
                </c:pt>
                <c:pt idx="5">
                  <c:v>6.4500000000000002E-2</c:v>
                </c:pt>
                <c:pt idx="6">
                  <c:v>5.9799999999999999E-2</c:v>
                </c:pt>
              </c:numCache>
            </c:numRef>
          </c:val>
          <c:smooth val="0"/>
          <c:extLst>
            <c:ext xmlns:c16="http://schemas.microsoft.com/office/drawing/2014/chart" uri="{C3380CC4-5D6E-409C-BE32-E72D297353CC}">
              <c16:uniqueId val="{00000000-7707-45AD-B1EC-AF7398414988}"/>
            </c:ext>
          </c:extLst>
        </c:ser>
        <c:ser>
          <c:idx val="3"/>
          <c:order val="1"/>
          <c:tx>
            <c:strRef>
              <c:f>'Cancer 14 Day Breast'!$G$6</c:f>
              <c:strCache>
                <c:ptCount val="1"/>
                <c:pt idx="0">
                  <c:v>Target</c:v>
                </c:pt>
              </c:strCache>
            </c:strRef>
          </c:tx>
          <c:spPr>
            <a:ln w="19050" cap="rnd">
              <a:solidFill>
                <a:srgbClr val="FF0000"/>
              </a:solidFill>
              <a:prstDash val="dash"/>
              <a:round/>
            </a:ln>
            <a:effectLst/>
          </c:spPr>
          <c:marker>
            <c:symbol val="none"/>
          </c:marker>
          <c:cat>
            <c:numRef>
              <c:f>'Cancer 14 Day Breast'!$B$79:$B$85</c:f>
              <c:numCache>
                <c:formatCode>mmm\-yy</c:formatCode>
                <c:ptCount val="7"/>
                <c:pt idx="0">
                  <c:v>45748</c:v>
                </c:pt>
                <c:pt idx="1">
                  <c:v>45778</c:v>
                </c:pt>
                <c:pt idx="2">
                  <c:v>45809</c:v>
                </c:pt>
                <c:pt idx="3">
                  <c:v>45839</c:v>
                </c:pt>
                <c:pt idx="4">
                  <c:v>45870</c:v>
                </c:pt>
                <c:pt idx="5">
                  <c:v>45901</c:v>
                </c:pt>
                <c:pt idx="6">
                  <c:v>45931</c:v>
                </c:pt>
              </c:numCache>
            </c:numRef>
          </c:cat>
          <c:val>
            <c:numRef>
              <c:f>'Cancer 14 Day Breast'!$G$67:$G$90</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7707-45AD-B1EC-AF7398414988}"/>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dateAx>
      <c:valAx>
        <c:axId val="1767975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2"/>
      </c:valAx>
      <c:spPr>
        <a:noFill/>
        <a:ln>
          <a:noFill/>
        </a:ln>
        <a:effectLst/>
      </c:spPr>
    </c:plotArea>
    <c:legend>
      <c:legendPos val="b"/>
      <c:layout>
        <c:manualLayout>
          <c:xMode val="edge"/>
          <c:yMode val="edge"/>
          <c:x val="0.31323269081930988"/>
          <c:y val="0.8171558934128631"/>
          <c:w val="0.40537872164727867"/>
          <c:h val="8.459845636080724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manualLayout>
          <c:layoutTarget val="inner"/>
          <c:xMode val="edge"/>
          <c:yMode val="edge"/>
          <c:x val="8.4456036745406818E-2"/>
          <c:y val="0.15069890106769651"/>
          <c:w val="0.86341185476815396"/>
          <c:h val="0.5119711210813267"/>
        </c:manualLayout>
      </c:layout>
      <c:lineChart>
        <c:grouping val="standard"/>
        <c:varyColors val="0"/>
        <c:ser>
          <c:idx val="0"/>
          <c:order val="0"/>
          <c:tx>
            <c:strRef>
              <c:f>'NIAS Handover &lt;15'!$F$6</c:f>
              <c:strCache>
                <c:ptCount val="1"/>
                <c:pt idx="0">
                  <c:v>LPL</c:v>
                </c:pt>
              </c:strCache>
            </c:strRef>
          </c:tx>
          <c:spPr>
            <a:ln w="15875" cap="rnd">
              <a:solidFill>
                <a:schemeClr val="tx1"/>
              </a:solidFill>
              <a:prstDash val="lgDash"/>
              <a:round/>
            </a:ln>
            <a:effectLst/>
          </c:spPr>
          <c:marker>
            <c:symbol val="none"/>
          </c:marker>
          <c:cat>
            <c:numRef>
              <c:f>'NIAS Handover &lt;15'!$B$67:$B$85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&lt;15'!$F$67:$F$90</c:f>
              <c:numCache>
                <c:formatCode>0%</c:formatCode>
                <c:ptCount val="24"/>
                <c:pt idx="0">
                  <c:v>3.7929388956819216E-2</c:v>
                </c:pt>
                <c:pt idx="1">
                  <c:v>3.7929388956819216E-2</c:v>
                </c:pt>
                <c:pt idx="2">
                  <c:v>3.7929388956819216E-2</c:v>
                </c:pt>
                <c:pt idx="3">
                  <c:v>3.7929388956819216E-2</c:v>
                </c:pt>
                <c:pt idx="4">
                  <c:v>3.7929388956819216E-2</c:v>
                </c:pt>
                <c:pt idx="5">
                  <c:v>3.7929388956819216E-2</c:v>
                </c:pt>
                <c:pt idx="6">
                  <c:v>3.7929388956819216E-2</c:v>
                </c:pt>
                <c:pt idx="7">
                  <c:v>3.7929388956819216E-2</c:v>
                </c:pt>
                <c:pt idx="8">
                  <c:v>3.7929388956819216E-2</c:v>
                </c:pt>
                <c:pt idx="9">
                  <c:v>3.7929388956819216E-2</c:v>
                </c:pt>
                <c:pt idx="10">
                  <c:v>3.7929388956819216E-2</c:v>
                </c:pt>
                <c:pt idx="11">
                  <c:v>3.7929388956819216E-2</c:v>
                </c:pt>
                <c:pt idx="12">
                  <c:v>3.7929388956819216E-2</c:v>
                </c:pt>
                <c:pt idx="13">
                  <c:v>3.7929388956819216E-2</c:v>
                </c:pt>
                <c:pt idx="14">
                  <c:v>3.7929388956819216E-2</c:v>
                </c:pt>
                <c:pt idx="15">
                  <c:v>3.7929388956819216E-2</c:v>
                </c:pt>
                <c:pt idx="16">
                  <c:v>3.7929388956819216E-2</c:v>
                </c:pt>
                <c:pt idx="17">
                  <c:v>3.7929388956819216E-2</c:v>
                </c:pt>
                <c:pt idx="18">
                  <c:v>3.7929388956819216E-2</c:v>
                </c:pt>
                <c:pt idx="19">
                  <c:v>3.7929388956819216E-2</c:v>
                </c:pt>
                <c:pt idx="20">
                  <c:v>3.7929388956819216E-2</c:v>
                </c:pt>
                <c:pt idx="21">
                  <c:v>3.7929388956819216E-2</c:v>
                </c:pt>
                <c:pt idx="22">
                  <c:v>3.7929388956819216E-2</c:v>
                </c:pt>
                <c:pt idx="23">
                  <c:v>3.7929388956819216E-2</c:v>
                </c:pt>
              </c:numCache>
            </c:numRef>
          </c:val>
          <c:smooth val="0"/>
          <c:extLst>
            <c:ext xmlns:c16="http://schemas.microsoft.com/office/drawing/2014/chart" uri="{C3380CC4-5D6E-409C-BE32-E72D297353CC}">
              <c16:uniqueId val="{00000000-FF34-43AC-8C0E-2DDC20EA6BB5}"/>
            </c:ext>
          </c:extLst>
        </c:ser>
        <c:ser>
          <c:idx val="1"/>
          <c:order val="1"/>
          <c:tx>
            <c:strRef>
              <c:f>'NIAS Handover &lt;15'!$E$6</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&lt;15'!$E$67:$E$90</c:f>
              <c:numCache>
                <c:formatCode>0%</c:formatCode>
                <c:ptCount val="24"/>
                <c:pt idx="0">
                  <c:v>7.6322115384615391E-2</c:v>
                </c:pt>
                <c:pt idx="1">
                  <c:v>6.5142857142857141E-2</c:v>
                </c:pt>
                <c:pt idx="2">
                  <c:v>8.1818181818181818E-2</c:v>
                </c:pt>
                <c:pt idx="3">
                  <c:v>7.5389408099688471E-2</c:v>
                </c:pt>
                <c:pt idx="4">
                  <c:v>6.78391959798995E-2</c:v>
                </c:pt>
                <c:pt idx="5">
                  <c:v>5.1114023591087812E-2</c:v>
                </c:pt>
                <c:pt idx="6">
                  <c:v>4.9910873440285206E-2</c:v>
                </c:pt>
                <c:pt idx="7">
                  <c:v>4.0249826509368494E-2</c:v>
                </c:pt>
                <c:pt idx="8">
                  <c:v>3.9463886820551006E-2</c:v>
                </c:pt>
                <c:pt idx="9">
                  <c:v>4.4349070100143065E-2</c:v>
                </c:pt>
                <c:pt idx="10">
                  <c:v>4.3674698795180725E-2</c:v>
                </c:pt>
                <c:pt idx="11">
                  <c:v>6.3176895306859202E-2</c:v>
                </c:pt>
                <c:pt idx="12">
                  <c:v>6.4078866296980896E-2</c:v>
                </c:pt>
                <c:pt idx="13">
                  <c:v>5.7057057057057055E-2</c:v>
                </c:pt>
                <c:pt idx="14">
                  <c:v>6.3411540900443875E-2</c:v>
                </c:pt>
                <c:pt idx="15">
                  <c:v>7.0520965692503171E-2</c:v>
                </c:pt>
                <c:pt idx="16">
                  <c:v>6.8066157760814247E-2</c:v>
                </c:pt>
                <c:pt idx="17">
                  <c:v>5.3756030323914544E-2</c:v>
                </c:pt>
                <c:pt idx="18">
                  <c:v>5.9850374064837904E-2</c:v>
                </c:pt>
              </c:numCache>
            </c:numRef>
          </c:val>
          <c:smooth val="0"/>
          <c:extLst>
            <c:ext xmlns:c16="http://schemas.microsoft.com/office/drawing/2014/chart" uri="{C3380CC4-5D6E-409C-BE32-E72D297353CC}">
              <c16:uniqueId val="{00000001-FF34-43AC-8C0E-2DDC20EA6BB5}"/>
            </c:ext>
          </c:extLst>
        </c:ser>
        <c:ser>
          <c:idx val="4"/>
          <c:order val="2"/>
          <c:tx>
            <c:strRef>
              <c:f>'NIAS Handover &lt;15'!$D$6</c:f>
              <c:strCache>
                <c:ptCount val="1"/>
                <c:pt idx="0">
                  <c:v>Mean</c:v>
                </c:pt>
              </c:strCache>
            </c:strRef>
          </c:tx>
          <c:spPr>
            <a:ln w="15875" cap="rnd">
              <a:solidFill>
                <a:schemeClr val="tx1"/>
              </a:solidFill>
              <a:round/>
            </a:ln>
            <a:effectLst/>
          </c:spPr>
          <c:marker>
            <c:symbol val="none"/>
          </c:marker>
          <c:cat>
            <c:numRef>
              <c:f>'NIAS Handover &lt;15'!$B$67:$B$85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&lt;15'!$D$67:$D$90</c:f>
              <c:numCache>
                <c:formatCode>0%</c:formatCode>
                <c:ptCount val="24"/>
                <c:pt idx="0">
                  <c:v>5.9746948688698412E-2</c:v>
                </c:pt>
                <c:pt idx="1">
                  <c:v>5.9746948688698412E-2</c:v>
                </c:pt>
                <c:pt idx="2">
                  <c:v>5.9746948688698412E-2</c:v>
                </c:pt>
                <c:pt idx="3">
                  <c:v>5.9746948688698412E-2</c:v>
                </c:pt>
                <c:pt idx="4">
                  <c:v>5.9746948688698412E-2</c:v>
                </c:pt>
                <c:pt idx="5">
                  <c:v>5.9746948688698412E-2</c:v>
                </c:pt>
                <c:pt idx="6">
                  <c:v>5.9746948688698412E-2</c:v>
                </c:pt>
                <c:pt idx="7">
                  <c:v>5.9746948688698412E-2</c:v>
                </c:pt>
                <c:pt idx="8">
                  <c:v>5.9746948688698412E-2</c:v>
                </c:pt>
                <c:pt idx="9">
                  <c:v>5.9746948688698412E-2</c:v>
                </c:pt>
                <c:pt idx="10">
                  <c:v>5.9746948688698412E-2</c:v>
                </c:pt>
                <c:pt idx="11">
                  <c:v>5.9746948688698412E-2</c:v>
                </c:pt>
                <c:pt idx="12">
                  <c:v>5.9746948688698412E-2</c:v>
                </c:pt>
                <c:pt idx="13">
                  <c:v>5.9746948688698412E-2</c:v>
                </c:pt>
                <c:pt idx="14">
                  <c:v>5.9746948688698412E-2</c:v>
                </c:pt>
                <c:pt idx="15">
                  <c:v>5.9746948688698412E-2</c:v>
                </c:pt>
                <c:pt idx="16">
                  <c:v>5.9746948688698412E-2</c:v>
                </c:pt>
                <c:pt idx="17">
                  <c:v>5.9746948688698412E-2</c:v>
                </c:pt>
                <c:pt idx="18">
                  <c:v>5.9746948688698412E-2</c:v>
                </c:pt>
                <c:pt idx="19">
                  <c:v>5.9746948688698412E-2</c:v>
                </c:pt>
                <c:pt idx="20">
                  <c:v>5.9746948688698412E-2</c:v>
                </c:pt>
                <c:pt idx="21">
                  <c:v>5.9746948688698412E-2</c:v>
                </c:pt>
                <c:pt idx="22">
                  <c:v>5.9746948688698412E-2</c:v>
                </c:pt>
                <c:pt idx="23">
                  <c:v>5.9746948688698412E-2</c:v>
                </c:pt>
              </c:numCache>
            </c:numRef>
          </c:val>
          <c:smooth val="0"/>
          <c:extLst>
            <c:ext xmlns:c16="http://schemas.microsoft.com/office/drawing/2014/chart" uri="{C3380CC4-5D6E-409C-BE32-E72D297353CC}">
              <c16:uniqueId val="{00000002-FF34-43AC-8C0E-2DDC20EA6BB5}"/>
            </c:ext>
          </c:extLst>
        </c:ser>
        <c:ser>
          <c:idx val="5"/>
          <c:order val="3"/>
          <c:tx>
            <c:strRef>
              <c:f>'NIAS Handover &lt;15'!$C$6</c:f>
              <c:strCache>
                <c:ptCount val="1"/>
                <c:pt idx="0">
                  <c:v>UPL</c:v>
                </c:pt>
              </c:strCache>
            </c:strRef>
          </c:tx>
          <c:spPr>
            <a:ln w="15875" cap="rnd">
              <a:solidFill>
                <a:schemeClr val="tx1"/>
              </a:solidFill>
              <a:prstDash val="lgDash"/>
              <a:round/>
            </a:ln>
            <a:effectLst/>
          </c:spPr>
          <c:marker>
            <c:symbol val="none"/>
          </c:marker>
          <c:cat>
            <c:numRef>
              <c:f>'NIAS Handover &lt;15'!$B$67:$B$85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&lt;15'!$C$67:$C$90</c:f>
              <c:numCache>
                <c:formatCode>0%</c:formatCode>
                <c:ptCount val="24"/>
                <c:pt idx="0">
                  <c:v>8.1564508420577608E-2</c:v>
                </c:pt>
                <c:pt idx="1">
                  <c:v>8.1564508420577608E-2</c:v>
                </c:pt>
                <c:pt idx="2">
                  <c:v>8.1564508420577608E-2</c:v>
                </c:pt>
                <c:pt idx="3">
                  <c:v>8.1564508420577608E-2</c:v>
                </c:pt>
                <c:pt idx="4">
                  <c:v>8.1564508420577608E-2</c:v>
                </c:pt>
                <c:pt idx="5">
                  <c:v>8.1564508420577608E-2</c:v>
                </c:pt>
                <c:pt idx="6">
                  <c:v>8.1564508420577608E-2</c:v>
                </c:pt>
                <c:pt idx="7">
                  <c:v>8.1564508420577608E-2</c:v>
                </c:pt>
                <c:pt idx="8">
                  <c:v>8.1564508420577608E-2</c:v>
                </c:pt>
                <c:pt idx="9">
                  <c:v>8.1564508420577608E-2</c:v>
                </c:pt>
                <c:pt idx="10">
                  <c:v>8.1564508420577608E-2</c:v>
                </c:pt>
                <c:pt idx="11">
                  <c:v>8.1564508420577608E-2</c:v>
                </c:pt>
                <c:pt idx="12">
                  <c:v>8.1564508420577608E-2</c:v>
                </c:pt>
                <c:pt idx="13">
                  <c:v>8.1564508420577608E-2</c:v>
                </c:pt>
                <c:pt idx="14">
                  <c:v>8.1564508420577608E-2</c:v>
                </c:pt>
                <c:pt idx="15">
                  <c:v>8.1564508420577608E-2</c:v>
                </c:pt>
                <c:pt idx="16">
                  <c:v>8.1564508420577608E-2</c:v>
                </c:pt>
                <c:pt idx="17">
                  <c:v>8.1564508420577608E-2</c:v>
                </c:pt>
                <c:pt idx="18">
                  <c:v>8.1564508420577608E-2</c:v>
                </c:pt>
                <c:pt idx="19">
                  <c:v>8.1564508420577608E-2</c:v>
                </c:pt>
                <c:pt idx="20">
                  <c:v>8.1564508420577608E-2</c:v>
                </c:pt>
                <c:pt idx="21">
                  <c:v>8.1564508420577608E-2</c:v>
                </c:pt>
                <c:pt idx="22">
                  <c:v>8.1564508420577608E-2</c:v>
                </c:pt>
                <c:pt idx="23">
                  <c:v>8.1564508420577608E-2</c:v>
                </c:pt>
              </c:numCache>
            </c:numRef>
          </c:val>
          <c:smooth val="0"/>
          <c:extLst>
            <c:ext xmlns:c16="http://schemas.microsoft.com/office/drawing/2014/chart" uri="{C3380CC4-5D6E-409C-BE32-E72D297353CC}">
              <c16:uniqueId val="{00000003-FF34-43AC-8C0E-2DDC20EA6BB5}"/>
            </c:ext>
          </c:extLst>
        </c:ser>
        <c:ser>
          <c:idx val="2"/>
          <c:order val="4"/>
          <c:tx>
            <c:strRef>
              <c:f>'NIAS Handover &lt;15'!$I$6</c:f>
              <c:strCache>
                <c:ptCount val="1"/>
                <c:pt idx="0">
                  <c:v>SCL</c:v>
                </c:pt>
              </c:strCache>
            </c:strRef>
          </c:tx>
          <c:spPr>
            <a:ln>
              <a:noFill/>
            </a:ln>
          </c:spPr>
          <c:marker>
            <c:symbol val="circle"/>
            <c:size val="7"/>
            <c:spPr>
              <a:solidFill>
                <a:srgbClr val="ED7D31"/>
              </a:solidFill>
              <a:ln>
                <a:solidFill>
                  <a:srgbClr val="ED7D31"/>
                </a:solidFill>
              </a:ln>
            </c:spPr>
          </c:marker>
          <c:cat>
            <c:numRef>
              <c:f>'NIAS Handover &lt;15'!$B$67:$B$85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&lt;15'!$I$67:$I$90</c:f>
              <c:numCache>
                <c:formatCode>0%</c:formatCode>
                <c:ptCount val="24"/>
                <c:pt idx="0">
                  <c:v>#N/A</c:v>
                </c:pt>
                <c:pt idx="1">
                  <c:v>#N/A</c:v>
                </c:pt>
                <c:pt idx="2">
                  <c:v>#N/A</c:v>
                </c:pt>
                <c:pt idx="3">
                  <c:v>#N/A</c:v>
                </c:pt>
                <c:pt idx="4">
                  <c:v>#N/A</c:v>
                </c:pt>
                <c:pt idx="5">
                  <c:v>#N/A</c:v>
                </c:pt>
                <c:pt idx="6">
                  <c:v>#N/A</c:v>
                </c:pt>
                <c:pt idx="7">
                  <c:v>4.0249826509368494E-2</c:v>
                </c:pt>
                <c:pt idx="8">
                  <c:v>3.9463886820551006E-2</c:v>
                </c:pt>
                <c:pt idx="9">
                  <c:v>4.4349070100143065E-2</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FF34-43AC-8C0E-2DDC20EA6BB5}"/>
            </c:ext>
          </c:extLst>
        </c:ser>
        <c:ser>
          <c:idx val="6"/>
          <c:order val="5"/>
          <c:tx>
            <c:strRef>
              <c:f>'NIAS Handover &lt;15'!$J$6</c:f>
              <c:strCache>
                <c:ptCount val="1"/>
                <c:pt idx="0">
                  <c:v>SCH</c:v>
                </c:pt>
              </c:strCache>
            </c:strRef>
          </c:tx>
          <c:spPr>
            <a:ln>
              <a:noFill/>
            </a:ln>
          </c:spPr>
          <c:marker>
            <c:symbol val="circle"/>
            <c:size val="7"/>
            <c:spPr>
              <a:solidFill>
                <a:srgbClr val="5B9BD5"/>
              </a:solidFill>
              <a:ln>
                <a:solidFill>
                  <a:srgbClr val="5B9BD5"/>
                </a:solidFill>
              </a:ln>
            </c:spPr>
          </c:marker>
          <c:cat>
            <c:numRef>
              <c:f>'NIAS Handover &lt;15'!$B$67:$B$85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&lt;15'!$J$67:$J$90</c:f>
              <c:numCache>
                <c:formatCode>0%</c:formatCode>
                <c:ptCount val="24"/>
                <c:pt idx="0">
                  <c:v>#N/A</c:v>
                </c:pt>
                <c:pt idx="1">
                  <c:v>#N/A</c:v>
                </c:pt>
                <c:pt idx="2">
                  <c:v>8.1818181818181818E-2</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FF34-43AC-8C0E-2DDC20EA6BB5}"/>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2"/>
        <c:majorTimeUnit val="months"/>
      </c:dateAx>
      <c:valAx>
        <c:axId val="179402624"/>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majorUnit val="5.000000000000001E-2"/>
      </c:valAx>
      <c:spPr>
        <a:noFill/>
        <a:ln>
          <a:noFill/>
        </a:ln>
        <a:effectLst/>
      </c:spPr>
    </c:plotArea>
    <c:legend>
      <c:legendPos val="b"/>
      <c:layout>
        <c:manualLayout>
          <c:xMode val="edge"/>
          <c:yMode val="edge"/>
          <c:x val="5.2777777777777778E-2"/>
          <c:y val="0.8598815169241254"/>
          <c:w val="0.9"/>
          <c:h val="8.151585926851431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(Causeway)</a:t>
            </a:r>
            <a:endParaRPr lang="en-GB" sz="1100">
              <a:effectLst/>
            </a:endParaRPr>
          </a:p>
        </c:rich>
      </c:tx>
      <c:layout>
        <c:manualLayout>
          <c:xMode val="edge"/>
          <c:yMode val="edge"/>
          <c:x val="0.24188888888888888"/>
          <c:y val="4.1506508314919283E-2"/>
        </c:manualLayout>
      </c:layout>
      <c:overlay val="0"/>
      <c:spPr>
        <a:noFill/>
        <a:ln>
          <a:noFill/>
        </a:ln>
        <a:effectLst/>
      </c:spPr>
    </c:title>
    <c:autoTitleDeleted val="0"/>
    <c:plotArea>
      <c:layout>
        <c:manualLayout>
          <c:layoutTarget val="inner"/>
          <c:xMode val="edge"/>
          <c:yMode val="edge"/>
          <c:x val="9.7122703412073491E-2"/>
          <c:y val="0.14494995070421257"/>
          <c:w val="0.86269961834771147"/>
          <c:h val="0.52377746402767977"/>
        </c:manualLayout>
      </c:layout>
      <c:lineChart>
        <c:grouping val="standard"/>
        <c:varyColors val="0"/>
        <c:ser>
          <c:idx val="0"/>
          <c:order val="0"/>
          <c:tx>
            <c:strRef>
              <c:f>'NIAS Handover &lt;15'!$F$97</c:f>
              <c:strCache>
                <c:ptCount val="1"/>
                <c:pt idx="0">
                  <c:v>LPL</c:v>
                </c:pt>
              </c:strCache>
            </c:strRef>
          </c:tx>
          <c:spPr>
            <a:ln w="15875" cap="rnd">
              <a:solidFill>
                <a:schemeClr val="tx1"/>
              </a:solidFill>
              <a:prstDash val="lgDash"/>
              <a:round/>
            </a:ln>
            <a:effectLst/>
          </c:spPr>
          <c:marker>
            <c:symbol val="none"/>
          </c:marker>
          <c:cat>
            <c:numRef>
              <c:f>'NIAS Handover &lt;15'!$B$158:$B$176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&lt;15'!$F$158:$F$181</c:f>
              <c:numCache>
                <c:formatCode>0%</c:formatCode>
                <c:ptCount val="24"/>
                <c:pt idx="0">
                  <c:v>2.5407728128170708E-2</c:v>
                </c:pt>
                <c:pt idx="1">
                  <c:v>2.5407728128170708E-2</c:v>
                </c:pt>
                <c:pt idx="2">
                  <c:v>2.5407728128170708E-2</c:v>
                </c:pt>
                <c:pt idx="3">
                  <c:v>2.5407728128170708E-2</c:v>
                </c:pt>
                <c:pt idx="4">
                  <c:v>2.5407728128170708E-2</c:v>
                </c:pt>
                <c:pt idx="5">
                  <c:v>2.5407728128170708E-2</c:v>
                </c:pt>
                <c:pt idx="6">
                  <c:v>2.5407728128170708E-2</c:v>
                </c:pt>
                <c:pt idx="7">
                  <c:v>2.5407728128170708E-2</c:v>
                </c:pt>
                <c:pt idx="8">
                  <c:v>2.5407728128170708E-2</c:v>
                </c:pt>
                <c:pt idx="9">
                  <c:v>2.5407728128170708E-2</c:v>
                </c:pt>
                <c:pt idx="10">
                  <c:v>2.5407728128170708E-2</c:v>
                </c:pt>
                <c:pt idx="11">
                  <c:v>2.5407728128170708E-2</c:v>
                </c:pt>
                <c:pt idx="12">
                  <c:v>2.5407728128170708E-2</c:v>
                </c:pt>
                <c:pt idx="13">
                  <c:v>2.5407728128170708E-2</c:v>
                </c:pt>
                <c:pt idx="14">
                  <c:v>2.5407728128170708E-2</c:v>
                </c:pt>
                <c:pt idx="15">
                  <c:v>2.5407728128170708E-2</c:v>
                </c:pt>
                <c:pt idx="16">
                  <c:v>2.5407728128170708E-2</c:v>
                </c:pt>
                <c:pt idx="17">
                  <c:v>2.5407728128170708E-2</c:v>
                </c:pt>
                <c:pt idx="18">
                  <c:v>2.5407728128170708E-2</c:v>
                </c:pt>
                <c:pt idx="19">
                  <c:v>2.5407728128170708E-2</c:v>
                </c:pt>
                <c:pt idx="20">
                  <c:v>2.5407728128170708E-2</c:v>
                </c:pt>
                <c:pt idx="21">
                  <c:v>2.5407728128170708E-2</c:v>
                </c:pt>
                <c:pt idx="22">
                  <c:v>2.5407728128170708E-2</c:v>
                </c:pt>
                <c:pt idx="23">
                  <c:v>2.5407728128170708E-2</c:v>
                </c:pt>
              </c:numCache>
            </c:numRef>
          </c:val>
          <c:smooth val="0"/>
          <c:extLst>
            <c:ext xmlns:c16="http://schemas.microsoft.com/office/drawing/2014/chart" uri="{C3380CC4-5D6E-409C-BE32-E72D297353CC}">
              <c16:uniqueId val="{00000000-E137-4912-BAFA-C62F36AC4C29}"/>
            </c:ext>
          </c:extLst>
        </c:ser>
        <c:ser>
          <c:idx val="1"/>
          <c:order val="1"/>
          <c:tx>
            <c:strRef>
              <c:f>'NIAS Handover &lt;15'!$E$97</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&lt;15'!$E$158:$E$181</c:f>
              <c:numCache>
                <c:formatCode>0%</c:formatCode>
                <c:ptCount val="24"/>
                <c:pt idx="0">
                  <c:v>4.0387722132471729E-2</c:v>
                </c:pt>
                <c:pt idx="1">
                  <c:v>4.8632218844984802E-2</c:v>
                </c:pt>
                <c:pt idx="2">
                  <c:v>4.6744574290484141E-2</c:v>
                </c:pt>
                <c:pt idx="3">
                  <c:v>4.2622950819672129E-2</c:v>
                </c:pt>
                <c:pt idx="4">
                  <c:v>3.098106712564544E-2</c:v>
                </c:pt>
                <c:pt idx="5">
                  <c:v>4.1594454072790298E-2</c:v>
                </c:pt>
                <c:pt idx="6">
                  <c:v>3.9538714991762765E-2</c:v>
                </c:pt>
                <c:pt idx="7">
                  <c:v>3.4990791896869246E-2</c:v>
                </c:pt>
                <c:pt idx="8">
                  <c:v>4.0322580645161289E-2</c:v>
                </c:pt>
                <c:pt idx="9">
                  <c:v>4.3298969072164947E-2</c:v>
                </c:pt>
                <c:pt idx="10">
                  <c:v>3.6659877800407331E-2</c:v>
                </c:pt>
                <c:pt idx="11">
                  <c:v>4.3936731107205626E-2</c:v>
                </c:pt>
                <c:pt idx="12">
                  <c:v>4.7535211267605633E-2</c:v>
                </c:pt>
                <c:pt idx="13">
                  <c:v>5.0653594771241831E-2</c:v>
                </c:pt>
                <c:pt idx="14">
                  <c:v>5.0251256281407038E-2</c:v>
                </c:pt>
                <c:pt idx="15">
                  <c:v>6.2695924764890276E-2</c:v>
                </c:pt>
                <c:pt idx="16">
                  <c:v>4.2789223454833596E-2</c:v>
                </c:pt>
                <c:pt idx="17">
                  <c:v>5.3601340033500838E-2</c:v>
                </c:pt>
                <c:pt idx="18">
                  <c:v>5.8646616541353384E-2</c:v>
                </c:pt>
              </c:numCache>
            </c:numRef>
          </c:val>
          <c:smooth val="0"/>
          <c:extLst>
            <c:ext xmlns:c16="http://schemas.microsoft.com/office/drawing/2014/chart" uri="{C3380CC4-5D6E-409C-BE32-E72D297353CC}">
              <c16:uniqueId val="{00000001-E137-4912-BAFA-C62F36AC4C29}"/>
            </c:ext>
          </c:extLst>
        </c:ser>
        <c:ser>
          <c:idx val="4"/>
          <c:order val="2"/>
          <c:tx>
            <c:strRef>
              <c:f>'NIAS Handover &lt;15'!$D$97</c:f>
              <c:strCache>
                <c:ptCount val="1"/>
                <c:pt idx="0">
                  <c:v>Mean</c:v>
                </c:pt>
              </c:strCache>
            </c:strRef>
          </c:tx>
          <c:spPr>
            <a:ln w="15875" cap="rnd">
              <a:solidFill>
                <a:schemeClr val="tx1"/>
              </a:solidFill>
              <a:round/>
            </a:ln>
            <a:effectLst/>
          </c:spPr>
          <c:marker>
            <c:symbol val="none"/>
          </c:marker>
          <c:cat>
            <c:numRef>
              <c:f>'NIAS Handover &lt;15'!$B$158:$B$176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&lt;15'!$D$158:$D$181</c:f>
              <c:numCache>
                <c:formatCode>0%</c:formatCode>
                <c:ptCount val="24"/>
                <c:pt idx="0">
                  <c:v>4.504651683760276E-2</c:v>
                </c:pt>
                <c:pt idx="1">
                  <c:v>4.504651683760276E-2</c:v>
                </c:pt>
                <c:pt idx="2">
                  <c:v>4.504651683760276E-2</c:v>
                </c:pt>
                <c:pt idx="3">
                  <c:v>4.504651683760276E-2</c:v>
                </c:pt>
                <c:pt idx="4">
                  <c:v>4.504651683760276E-2</c:v>
                </c:pt>
                <c:pt idx="5">
                  <c:v>4.504651683760276E-2</c:v>
                </c:pt>
                <c:pt idx="6">
                  <c:v>4.504651683760276E-2</c:v>
                </c:pt>
                <c:pt idx="7">
                  <c:v>4.504651683760276E-2</c:v>
                </c:pt>
                <c:pt idx="8">
                  <c:v>4.504651683760276E-2</c:v>
                </c:pt>
                <c:pt idx="9">
                  <c:v>4.504651683760276E-2</c:v>
                </c:pt>
                <c:pt idx="10">
                  <c:v>4.504651683760276E-2</c:v>
                </c:pt>
                <c:pt idx="11">
                  <c:v>4.504651683760276E-2</c:v>
                </c:pt>
                <c:pt idx="12">
                  <c:v>4.504651683760276E-2</c:v>
                </c:pt>
                <c:pt idx="13">
                  <c:v>4.504651683760276E-2</c:v>
                </c:pt>
                <c:pt idx="14">
                  <c:v>4.504651683760276E-2</c:v>
                </c:pt>
                <c:pt idx="15">
                  <c:v>4.504651683760276E-2</c:v>
                </c:pt>
                <c:pt idx="16">
                  <c:v>4.504651683760276E-2</c:v>
                </c:pt>
                <c:pt idx="17">
                  <c:v>4.504651683760276E-2</c:v>
                </c:pt>
                <c:pt idx="18">
                  <c:v>4.504651683760276E-2</c:v>
                </c:pt>
                <c:pt idx="19">
                  <c:v>4.504651683760276E-2</c:v>
                </c:pt>
                <c:pt idx="20">
                  <c:v>4.504651683760276E-2</c:v>
                </c:pt>
                <c:pt idx="21">
                  <c:v>4.504651683760276E-2</c:v>
                </c:pt>
                <c:pt idx="22">
                  <c:v>4.504651683760276E-2</c:v>
                </c:pt>
                <c:pt idx="23">
                  <c:v>4.504651683760276E-2</c:v>
                </c:pt>
              </c:numCache>
            </c:numRef>
          </c:val>
          <c:smooth val="0"/>
          <c:extLst>
            <c:ext xmlns:c16="http://schemas.microsoft.com/office/drawing/2014/chart" uri="{C3380CC4-5D6E-409C-BE32-E72D297353CC}">
              <c16:uniqueId val="{00000002-E137-4912-BAFA-C62F36AC4C29}"/>
            </c:ext>
          </c:extLst>
        </c:ser>
        <c:ser>
          <c:idx val="5"/>
          <c:order val="3"/>
          <c:tx>
            <c:strRef>
              <c:f>'NIAS Handover &lt;15'!$C$97</c:f>
              <c:strCache>
                <c:ptCount val="1"/>
                <c:pt idx="0">
                  <c:v>UPL</c:v>
                </c:pt>
              </c:strCache>
            </c:strRef>
          </c:tx>
          <c:spPr>
            <a:ln w="15875" cap="rnd">
              <a:solidFill>
                <a:schemeClr val="tx1"/>
              </a:solidFill>
              <a:prstDash val="lgDash"/>
              <a:round/>
            </a:ln>
            <a:effectLst/>
          </c:spPr>
          <c:marker>
            <c:symbol val="none"/>
          </c:marker>
          <c:cat>
            <c:numRef>
              <c:f>'NIAS Handover &lt;15'!$B$158:$B$176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&lt;15'!$C$158:$C$181</c:f>
              <c:numCache>
                <c:formatCode>0%</c:formatCode>
                <c:ptCount val="24"/>
                <c:pt idx="0">
                  <c:v>6.4685305547034805E-2</c:v>
                </c:pt>
                <c:pt idx="1">
                  <c:v>6.4685305547034805E-2</c:v>
                </c:pt>
                <c:pt idx="2">
                  <c:v>6.4685305547034805E-2</c:v>
                </c:pt>
                <c:pt idx="3">
                  <c:v>6.4685305547034805E-2</c:v>
                </c:pt>
                <c:pt idx="4">
                  <c:v>6.4685305547034805E-2</c:v>
                </c:pt>
                <c:pt idx="5">
                  <c:v>6.4685305547034805E-2</c:v>
                </c:pt>
                <c:pt idx="6">
                  <c:v>6.4685305547034805E-2</c:v>
                </c:pt>
                <c:pt idx="7">
                  <c:v>6.4685305547034805E-2</c:v>
                </c:pt>
                <c:pt idx="8">
                  <c:v>6.4685305547034805E-2</c:v>
                </c:pt>
                <c:pt idx="9">
                  <c:v>6.4685305547034805E-2</c:v>
                </c:pt>
                <c:pt idx="10">
                  <c:v>6.4685305547034805E-2</c:v>
                </c:pt>
                <c:pt idx="11">
                  <c:v>6.4685305547034805E-2</c:v>
                </c:pt>
                <c:pt idx="12">
                  <c:v>6.4685305547034805E-2</c:v>
                </c:pt>
                <c:pt idx="13">
                  <c:v>6.4685305547034805E-2</c:v>
                </c:pt>
                <c:pt idx="14">
                  <c:v>6.4685305547034805E-2</c:v>
                </c:pt>
                <c:pt idx="15">
                  <c:v>6.4685305547034805E-2</c:v>
                </c:pt>
                <c:pt idx="16">
                  <c:v>6.4685305547034805E-2</c:v>
                </c:pt>
                <c:pt idx="17">
                  <c:v>6.4685305547034805E-2</c:v>
                </c:pt>
                <c:pt idx="18">
                  <c:v>6.4685305547034805E-2</c:v>
                </c:pt>
                <c:pt idx="19">
                  <c:v>6.4685305547034805E-2</c:v>
                </c:pt>
                <c:pt idx="20">
                  <c:v>6.4685305547034805E-2</c:v>
                </c:pt>
                <c:pt idx="21">
                  <c:v>6.4685305547034805E-2</c:v>
                </c:pt>
                <c:pt idx="22">
                  <c:v>6.4685305547034805E-2</c:v>
                </c:pt>
                <c:pt idx="23">
                  <c:v>6.4685305547034805E-2</c:v>
                </c:pt>
              </c:numCache>
            </c:numRef>
          </c:val>
          <c:smooth val="0"/>
          <c:extLst>
            <c:ext xmlns:c16="http://schemas.microsoft.com/office/drawing/2014/chart" uri="{C3380CC4-5D6E-409C-BE32-E72D297353CC}">
              <c16:uniqueId val="{00000003-E137-4912-BAFA-C62F36AC4C29}"/>
            </c:ext>
          </c:extLst>
        </c:ser>
        <c:ser>
          <c:idx val="2"/>
          <c:order val="4"/>
          <c:tx>
            <c:strRef>
              <c:f>'NIAS Handover &lt;15'!$I$97</c:f>
              <c:strCache>
                <c:ptCount val="1"/>
                <c:pt idx="0">
                  <c:v>SCL</c:v>
                </c:pt>
              </c:strCache>
            </c:strRef>
          </c:tx>
          <c:spPr>
            <a:ln>
              <a:noFill/>
            </a:ln>
          </c:spPr>
          <c:marker>
            <c:symbol val="circle"/>
            <c:size val="7"/>
            <c:spPr>
              <a:solidFill>
                <a:srgbClr val="ED7D31"/>
              </a:solidFill>
              <a:ln>
                <a:solidFill>
                  <a:srgbClr val="ED7D31"/>
                </a:solidFill>
              </a:ln>
            </c:spPr>
          </c:marker>
          <c:cat>
            <c:numRef>
              <c:f>'NIAS Handover &lt;15'!$B$158:$B$176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E137-4912-BAFA-C62F36AC4C29}"/>
            </c:ext>
          </c:extLst>
        </c:ser>
        <c:ser>
          <c:idx val="6"/>
          <c:order val="5"/>
          <c:tx>
            <c:strRef>
              <c:f>'NIAS Handover &lt;15'!$J$97</c:f>
              <c:strCache>
                <c:ptCount val="1"/>
                <c:pt idx="0">
                  <c:v>SCH</c:v>
                </c:pt>
              </c:strCache>
            </c:strRef>
          </c:tx>
          <c:spPr>
            <a:ln>
              <a:noFill/>
            </a:ln>
          </c:spPr>
          <c:marker>
            <c:symbol val="circle"/>
            <c:size val="7"/>
            <c:spPr>
              <a:solidFill>
                <a:srgbClr val="5B9BD5"/>
              </a:solidFill>
              <a:ln>
                <a:solidFill>
                  <a:srgbClr val="5B9BD5"/>
                </a:solidFill>
              </a:ln>
            </c:spPr>
          </c:marker>
          <c:cat>
            <c:numRef>
              <c:f>'NIAS Handover &lt;15'!$B$158:$B$176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&lt;15'!$J$158:$J$181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137-4912-BAFA-C62F36AC4C29}"/>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2"/>
        <c:majorTimeUnit val="months"/>
      </c:dateAx>
      <c:valAx>
        <c:axId val="181966720"/>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5.000000000000001E-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lineChart>
        <c:grouping val="standard"/>
        <c:varyColors val="0"/>
        <c:ser>
          <c:idx val="0"/>
          <c:order val="0"/>
          <c:tx>
            <c:strRef>
              <c:f>'NIAS Handover &lt;60'!$F$6</c:f>
              <c:strCache>
                <c:ptCount val="1"/>
                <c:pt idx="0">
                  <c:v>LPL</c:v>
                </c:pt>
              </c:strCache>
            </c:strRef>
          </c:tx>
          <c:spPr>
            <a:ln w="15875" cap="rnd">
              <a:solidFill>
                <a:schemeClr val="tx1"/>
              </a:solidFill>
              <a:prstDash val="lgDash"/>
              <a:round/>
            </a:ln>
            <a:effectLst/>
          </c:spPr>
          <c:marker>
            <c:symbol val="none"/>
          </c:marker>
          <c:cat>
            <c:numRef>
              <c:f>'NIAS Handover &lt;60'!$B$67:$B$85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&lt;60'!$F$67:$F$90</c:f>
              <c:numCache>
                <c:formatCode>0%</c:formatCode>
                <c:ptCount val="24"/>
                <c:pt idx="0">
                  <c:v>0.52589818624525497</c:v>
                </c:pt>
                <c:pt idx="1">
                  <c:v>0.52589818624525497</c:v>
                </c:pt>
                <c:pt idx="2">
                  <c:v>0.52589818624525497</c:v>
                </c:pt>
                <c:pt idx="3">
                  <c:v>0.52589818624525497</c:v>
                </c:pt>
                <c:pt idx="4">
                  <c:v>0.52589818624525497</c:v>
                </c:pt>
                <c:pt idx="5">
                  <c:v>0.52589818624525497</c:v>
                </c:pt>
                <c:pt idx="6">
                  <c:v>0.52589818624525497</c:v>
                </c:pt>
                <c:pt idx="7">
                  <c:v>0.52589818624525497</c:v>
                </c:pt>
                <c:pt idx="8">
                  <c:v>0.52589818624525497</c:v>
                </c:pt>
                <c:pt idx="9">
                  <c:v>0.52589818624525497</c:v>
                </c:pt>
                <c:pt idx="10">
                  <c:v>0.52589818624525497</c:v>
                </c:pt>
                <c:pt idx="11">
                  <c:v>0.52589818624525497</c:v>
                </c:pt>
                <c:pt idx="12">
                  <c:v>0.52589818624525497</c:v>
                </c:pt>
                <c:pt idx="13">
                  <c:v>0.52589818624525497</c:v>
                </c:pt>
                <c:pt idx="14">
                  <c:v>0.52589818624525497</c:v>
                </c:pt>
                <c:pt idx="15">
                  <c:v>0.52589818624525497</c:v>
                </c:pt>
                <c:pt idx="16">
                  <c:v>0.52589818624525497</c:v>
                </c:pt>
                <c:pt idx="17">
                  <c:v>0.52589818624525497</c:v>
                </c:pt>
                <c:pt idx="18">
                  <c:v>0.52589818624525497</c:v>
                </c:pt>
                <c:pt idx="19">
                  <c:v>0.52589818624525497</c:v>
                </c:pt>
                <c:pt idx="20">
                  <c:v>0.52589818624525497</c:v>
                </c:pt>
                <c:pt idx="21">
                  <c:v>0.52589818624525497</c:v>
                </c:pt>
                <c:pt idx="22">
                  <c:v>0.52589818624525497</c:v>
                </c:pt>
                <c:pt idx="23">
                  <c:v>0.52589818624525497</c:v>
                </c:pt>
              </c:numCache>
            </c:numRef>
          </c:val>
          <c:smooth val="0"/>
          <c:extLst>
            <c:ext xmlns:c16="http://schemas.microsoft.com/office/drawing/2014/chart" uri="{C3380CC4-5D6E-409C-BE32-E72D297353CC}">
              <c16:uniqueId val="{00000000-FA43-49F8-97C9-3CC2C2C605B1}"/>
            </c:ext>
          </c:extLst>
        </c:ser>
        <c:ser>
          <c:idx val="1"/>
          <c:order val="1"/>
          <c:tx>
            <c:strRef>
              <c:f>'NIAS Handover &lt;60'!$E$6</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&lt;60'!$E$67:$E$90</c:f>
              <c:numCache>
                <c:formatCode>0%</c:formatCode>
                <c:ptCount val="24"/>
                <c:pt idx="0">
                  <c:v>0.80048076923076927</c:v>
                </c:pt>
                <c:pt idx="1">
                  <c:v>0.80971428571428572</c:v>
                </c:pt>
                <c:pt idx="2">
                  <c:v>0.73696969696969694</c:v>
                </c:pt>
                <c:pt idx="3">
                  <c:v>0.6747663551401869</c:v>
                </c:pt>
                <c:pt idx="4">
                  <c:v>0.77198492462311563</c:v>
                </c:pt>
                <c:pt idx="5">
                  <c:v>0.64220183486238536</c:v>
                </c:pt>
                <c:pt idx="6">
                  <c:v>0.68924539512774807</c:v>
                </c:pt>
                <c:pt idx="7">
                  <c:v>0.57737682165163084</c:v>
                </c:pt>
                <c:pt idx="8">
                  <c:v>0.51228592702903941</c:v>
                </c:pt>
                <c:pt idx="9">
                  <c:v>0.57653791130185983</c:v>
                </c:pt>
                <c:pt idx="10">
                  <c:v>0.58584337349397586</c:v>
                </c:pt>
                <c:pt idx="11">
                  <c:v>0.74969915764139594</c:v>
                </c:pt>
                <c:pt idx="12">
                  <c:v>0.76155268022181144</c:v>
                </c:pt>
                <c:pt idx="13">
                  <c:v>0.76216216216216215</c:v>
                </c:pt>
                <c:pt idx="14">
                  <c:v>0.7425491439441978</c:v>
                </c:pt>
                <c:pt idx="15">
                  <c:v>0.71664548919949178</c:v>
                </c:pt>
                <c:pt idx="16">
                  <c:v>0.69656488549618323</c:v>
                </c:pt>
                <c:pt idx="17">
                  <c:v>0.6044107512060648</c:v>
                </c:pt>
                <c:pt idx="18">
                  <c:v>0.57294264339152123</c:v>
                </c:pt>
              </c:numCache>
            </c:numRef>
          </c:val>
          <c:smooth val="0"/>
          <c:extLst>
            <c:ext xmlns:c16="http://schemas.microsoft.com/office/drawing/2014/chart" uri="{C3380CC4-5D6E-409C-BE32-E72D297353CC}">
              <c16:uniqueId val="{00000001-FA43-49F8-97C9-3CC2C2C605B1}"/>
            </c:ext>
          </c:extLst>
        </c:ser>
        <c:ser>
          <c:idx val="4"/>
          <c:order val="2"/>
          <c:tx>
            <c:strRef>
              <c:f>'NIAS Handover &lt;60'!$D$6</c:f>
              <c:strCache>
                <c:ptCount val="1"/>
                <c:pt idx="0">
                  <c:v>Mean</c:v>
                </c:pt>
              </c:strCache>
            </c:strRef>
          </c:tx>
          <c:spPr>
            <a:ln w="15875" cap="rnd">
              <a:solidFill>
                <a:schemeClr val="tx1"/>
              </a:solidFill>
              <a:round/>
            </a:ln>
            <a:effectLst/>
          </c:spPr>
          <c:marker>
            <c:symbol val="none"/>
          </c:marker>
          <c:cat>
            <c:numRef>
              <c:f>'NIAS Handover &lt;60'!$B$67:$B$85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&lt;60'!$D$67:$D$90</c:f>
              <c:numCache>
                <c:formatCode>0%</c:formatCode>
                <c:ptCount val="24"/>
                <c:pt idx="0">
                  <c:v>0.68336495833723798</c:v>
                </c:pt>
                <c:pt idx="1">
                  <c:v>0.68336495833723798</c:v>
                </c:pt>
                <c:pt idx="2">
                  <c:v>0.68336495833723798</c:v>
                </c:pt>
                <c:pt idx="3">
                  <c:v>0.68336495833723798</c:v>
                </c:pt>
                <c:pt idx="4">
                  <c:v>0.68336495833723798</c:v>
                </c:pt>
                <c:pt idx="5">
                  <c:v>0.68336495833723798</c:v>
                </c:pt>
                <c:pt idx="6">
                  <c:v>0.68336495833723798</c:v>
                </c:pt>
                <c:pt idx="7">
                  <c:v>0.68336495833723798</c:v>
                </c:pt>
                <c:pt idx="8">
                  <c:v>0.68336495833723798</c:v>
                </c:pt>
                <c:pt idx="9">
                  <c:v>0.68336495833723798</c:v>
                </c:pt>
                <c:pt idx="10">
                  <c:v>0.68336495833723798</c:v>
                </c:pt>
                <c:pt idx="11">
                  <c:v>0.68336495833723798</c:v>
                </c:pt>
                <c:pt idx="12">
                  <c:v>0.68336495833723798</c:v>
                </c:pt>
                <c:pt idx="13">
                  <c:v>0.68336495833723798</c:v>
                </c:pt>
                <c:pt idx="14">
                  <c:v>0.68336495833723798</c:v>
                </c:pt>
                <c:pt idx="15">
                  <c:v>0.68336495833723798</c:v>
                </c:pt>
                <c:pt idx="16">
                  <c:v>0.68336495833723798</c:v>
                </c:pt>
                <c:pt idx="17">
                  <c:v>0.68336495833723798</c:v>
                </c:pt>
                <c:pt idx="18">
                  <c:v>0.68336495833723798</c:v>
                </c:pt>
                <c:pt idx="19">
                  <c:v>0.68336495833723798</c:v>
                </c:pt>
                <c:pt idx="20">
                  <c:v>0.68336495833723798</c:v>
                </c:pt>
                <c:pt idx="21">
                  <c:v>0.68336495833723798</c:v>
                </c:pt>
                <c:pt idx="22">
                  <c:v>0.68336495833723798</c:v>
                </c:pt>
                <c:pt idx="23">
                  <c:v>0.68336495833723798</c:v>
                </c:pt>
              </c:numCache>
            </c:numRef>
          </c:val>
          <c:smooth val="0"/>
          <c:extLst>
            <c:ext xmlns:c16="http://schemas.microsoft.com/office/drawing/2014/chart" uri="{C3380CC4-5D6E-409C-BE32-E72D297353CC}">
              <c16:uniqueId val="{00000002-FA43-49F8-97C9-3CC2C2C605B1}"/>
            </c:ext>
          </c:extLst>
        </c:ser>
        <c:ser>
          <c:idx val="5"/>
          <c:order val="3"/>
          <c:tx>
            <c:strRef>
              <c:f>'NIAS Handover &lt;60'!$C$6</c:f>
              <c:strCache>
                <c:ptCount val="1"/>
                <c:pt idx="0">
                  <c:v>UPL</c:v>
                </c:pt>
              </c:strCache>
            </c:strRef>
          </c:tx>
          <c:spPr>
            <a:ln w="15875" cap="rnd">
              <a:solidFill>
                <a:schemeClr val="tx1"/>
              </a:solidFill>
              <a:prstDash val="lgDash"/>
              <a:round/>
            </a:ln>
            <a:effectLst/>
          </c:spPr>
          <c:marker>
            <c:symbol val="none"/>
          </c:marker>
          <c:cat>
            <c:numRef>
              <c:f>'NIAS Handover &lt;60'!$B$67:$B$85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&lt;60'!$C$67:$C$90</c:f>
              <c:numCache>
                <c:formatCode>0%</c:formatCode>
                <c:ptCount val="24"/>
                <c:pt idx="0">
                  <c:v>0.84083173042922099</c:v>
                </c:pt>
                <c:pt idx="1">
                  <c:v>0.84083173042922099</c:v>
                </c:pt>
                <c:pt idx="2">
                  <c:v>0.84083173042922099</c:v>
                </c:pt>
                <c:pt idx="3">
                  <c:v>0.84083173042922099</c:v>
                </c:pt>
                <c:pt idx="4">
                  <c:v>0.84083173042922099</c:v>
                </c:pt>
                <c:pt idx="5">
                  <c:v>0.84083173042922099</c:v>
                </c:pt>
                <c:pt idx="6">
                  <c:v>0.84083173042922099</c:v>
                </c:pt>
                <c:pt idx="7">
                  <c:v>0.84083173042922099</c:v>
                </c:pt>
                <c:pt idx="8">
                  <c:v>0.84083173042922099</c:v>
                </c:pt>
                <c:pt idx="9">
                  <c:v>0.84083173042922099</c:v>
                </c:pt>
                <c:pt idx="10">
                  <c:v>0.84083173042922099</c:v>
                </c:pt>
                <c:pt idx="11">
                  <c:v>0.84083173042922099</c:v>
                </c:pt>
                <c:pt idx="12">
                  <c:v>0.84083173042922099</c:v>
                </c:pt>
                <c:pt idx="13">
                  <c:v>0.84083173042922099</c:v>
                </c:pt>
                <c:pt idx="14">
                  <c:v>0.84083173042922099</c:v>
                </c:pt>
                <c:pt idx="15">
                  <c:v>0.84083173042922099</c:v>
                </c:pt>
                <c:pt idx="16">
                  <c:v>0.84083173042922099</c:v>
                </c:pt>
                <c:pt idx="17">
                  <c:v>0.84083173042922099</c:v>
                </c:pt>
                <c:pt idx="18">
                  <c:v>0.84083173042922099</c:v>
                </c:pt>
                <c:pt idx="19">
                  <c:v>0.84083173042922099</c:v>
                </c:pt>
                <c:pt idx="20">
                  <c:v>0.84083173042922099</c:v>
                </c:pt>
                <c:pt idx="21">
                  <c:v>0.84083173042922099</c:v>
                </c:pt>
                <c:pt idx="22">
                  <c:v>0.84083173042922099</c:v>
                </c:pt>
                <c:pt idx="23">
                  <c:v>0.84083173042922099</c:v>
                </c:pt>
              </c:numCache>
            </c:numRef>
          </c:val>
          <c:smooth val="0"/>
          <c:extLst>
            <c:ext xmlns:c16="http://schemas.microsoft.com/office/drawing/2014/chart" uri="{C3380CC4-5D6E-409C-BE32-E72D297353CC}">
              <c16:uniqueId val="{00000003-FA43-49F8-97C9-3CC2C2C605B1}"/>
            </c:ext>
          </c:extLst>
        </c:ser>
        <c:ser>
          <c:idx val="2"/>
          <c:order val="4"/>
          <c:tx>
            <c:strRef>
              <c:f>'NIAS Handover &lt;60'!$I$6</c:f>
              <c:strCache>
                <c:ptCount val="1"/>
                <c:pt idx="0">
                  <c:v>SCL</c:v>
                </c:pt>
              </c:strCache>
            </c:strRef>
          </c:tx>
          <c:spPr>
            <a:ln>
              <a:noFill/>
            </a:ln>
          </c:spPr>
          <c:marker>
            <c:symbol val="circle"/>
            <c:size val="7"/>
            <c:spPr>
              <a:solidFill>
                <a:srgbClr val="ED7D31"/>
              </a:solidFill>
              <a:ln>
                <a:solidFill>
                  <a:srgbClr val="ED7D31"/>
                </a:solidFill>
              </a:ln>
            </c:spPr>
          </c:marker>
          <c:cat>
            <c:numRef>
              <c:f>'NIAS Handover &lt;60'!$B$67:$B$85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&lt;60'!$I$67:$I$90</c:f>
              <c:numCache>
                <c:formatCode>0%</c:formatCode>
                <c:ptCount val="24"/>
                <c:pt idx="0">
                  <c:v>#N/A</c:v>
                </c:pt>
                <c:pt idx="1">
                  <c:v>#N/A</c:v>
                </c:pt>
                <c:pt idx="2">
                  <c:v>#N/A</c:v>
                </c:pt>
                <c:pt idx="3">
                  <c:v>#N/A</c:v>
                </c:pt>
                <c:pt idx="4">
                  <c:v>#N/A</c:v>
                </c:pt>
                <c:pt idx="5">
                  <c:v>#N/A</c:v>
                </c:pt>
                <c:pt idx="6">
                  <c:v>#N/A</c:v>
                </c:pt>
                <c:pt idx="7">
                  <c:v>#N/A</c:v>
                </c:pt>
                <c:pt idx="8">
                  <c:v>0.51228592702903941</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FA43-49F8-97C9-3CC2C2C605B1}"/>
            </c:ext>
          </c:extLst>
        </c:ser>
        <c:ser>
          <c:idx val="6"/>
          <c:order val="5"/>
          <c:tx>
            <c:strRef>
              <c:f>'NIAS Handover &lt;60'!$J$6</c:f>
              <c:strCache>
                <c:ptCount val="1"/>
                <c:pt idx="0">
                  <c:v>SCH</c:v>
                </c:pt>
              </c:strCache>
            </c:strRef>
          </c:tx>
          <c:spPr>
            <a:ln>
              <a:noFill/>
            </a:ln>
          </c:spPr>
          <c:marker>
            <c:symbol val="circle"/>
            <c:size val="7"/>
            <c:spPr>
              <a:solidFill>
                <a:srgbClr val="5B9BD5"/>
              </a:solidFill>
              <a:ln>
                <a:solidFill>
                  <a:srgbClr val="5B9BD5"/>
                </a:solidFill>
              </a:ln>
            </c:spPr>
          </c:marker>
          <c:cat>
            <c:numRef>
              <c:f>'NIAS Handover &lt;60'!$B$67:$B$85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&lt;60'!$J$67:$J$90</c:f>
              <c:numCache>
                <c:formatCode>0%</c:formatCode>
                <c:ptCount val="24"/>
                <c:pt idx="0">
                  <c:v>0.80048076923076927</c:v>
                </c:pt>
                <c:pt idx="1">
                  <c:v>0.80971428571428572</c:v>
                </c:pt>
                <c:pt idx="2">
                  <c:v>0.73696969696969694</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FA43-49F8-97C9-3CC2C2C605B1}"/>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2"/>
        <c:majorTimeUnit val="months"/>
      </c:dateAx>
      <c:valAx>
        <c:axId val="179402624"/>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(Causeway)</a:t>
            </a:r>
            <a:endParaRPr lang="en-GB" sz="1100">
              <a:effectLst/>
            </a:endParaRPr>
          </a:p>
        </c:rich>
      </c:tx>
      <c:layout>
        <c:manualLayout>
          <c:xMode val="edge"/>
          <c:yMode val="edge"/>
          <c:x val="0.2331339629634821"/>
          <c:y val="4.1506523387455224E-2"/>
        </c:manualLayout>
      </c:layout>
      <c:overlay val="0"/>
      <c:spPr>
        <a:noFill/>
        <a:ln>
          <a:noFill/>
        </a:ln>
        <a:effectLst/>
      </c:spPr>
    </c:title>
    <c:autoTitleDeleted val="0"/>
    <c:plotArea>
      <c:layout>
        <c:manualLayout>
          <c:layoutTarget val="inner"/>
          <c:xMode val="edge"/>
          <c:yMode val="edge"/>
          <c:x val="0.10587754634964716"/>
          <c:y val="0.14494995070421257"/>
          <c:w val="0.85394475520506496"/>
          <c:h val="0.52377746402767977"/>
        </c:manualLayout>
      </c:layout>
      <c:lineChart>
        <c:grouping val="standard"/>
        <c:varyColors val="0"/>
        <c:ser>
          <c:idx val="0"/>
          <c:order val="0"/>
          <c:tx>
            <c:strRef>
              <c:f>'NIAS Handover &lt;60'!$F$97</c:f>
              <c:strCache>
                <c:ptCount val="1"/>
                <c:pt idx="0">
                  <c:v>LPL</c:v>
                </c:pt>
              </c:strCache>
            </c:strRef>
          </c:tx>
          <c:spPr>
            <a:ln w="15875" cap="rnd">
              <a:solidFill>
                <a:schemeClr val="tx1"/>
              </a:solidFill>
              <a:prstDash val="lgDash"/>
              <a:round/>
            </a:ln>
            <a:effectLst/>
          </c:spPr>
          <c:marker>
            <c:symbol val="none"/>
          </c:marker>
          <c:cat>
            <c:numRef>
              <c:f>'NIAS Handover &lt;60'!$B$158:$B$176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&lt;60'!$F$158:$F$181</c:f>
              <c:numCache>
                <c:formatCode>0%</c:formatCode>
                <c:ptCount val="24"/>
                <c:pt idx="0">
                  <c:v>0.43674692438769502</c:v>
                </c:pt>
                <c:pt idx="1">
                  <c:v>0.43674692438769502</c:v>
                </c:pt>
                <c:pt idx="2">
                  <c:v>0.43674692438769502</c:v>
                </c:pt>
                <c:pt idx="3">
                  <c:v>0.43674692438769502</c:v>
                </c:pt>
                <c:pt idx="4">
                  <c:v>0.43674692438769502</c:v>
                </c:pt>
                <c:pt idx="5">
                  <c:v>0.43674692438769502</c:v>
                </c:pt>
                <c:pt idx="6">
                  <c:v>0.43674692438769502</c:v>
                </c:pt>
                <c:pt idx="7">
                  <c:v>0.43674692438769502</c:v>
                </c:pt>
                <c:pt idx="8">
                  <c:v>0.43674692438769502</c:v>
                </c:pt>
                <c:pt idx="9">
                  <c:v>0.43674692438769502</c:v>
                </c:pt>
                <c:pt idx="10">
                  <c:v>0.43674692438769502</c:v>
                </c:pt>
                <c:pt idx="11">
                  <c:v>0.43674692438769502</c:v>
                </c:pt>
                <c:pt idx="12">
                  <c:v>0.43674692438769502</c:v>
                </c:pt>
                <c:pt idx="13">
                  <c:v>0.43674692438769502</c:v>
                </c:pt>
                <c:pt idx="14">
                  <c:v>0.43674692438769502</c:v>
                </c:pt>
                <c:pt idx="15">
                  <c:v>0.43674692438769502</c:v>
                </c:pt>
                <c:pt idx="16">
                  <c:v>0.43674692438769502</c:v>
                </c:pt>
                <c:pt idx="17">
                  <c:v>0.43674692438769502</c:v>
                </c:pt>
                <c:pt idx="18">
                  <c:v>0.43674692438769502</c:v>
                </c:pt>
                <c:pt idx="19">
                  <c:v>0.43674692438769502</c:v>
                </c:pt>
                <c:pt idx="20">
                  <c:v>0.43674692438769502</c:v>
                </c:pt>
                <c:pt idx="21">
                  <c:v>0.43674692438769502</c:v>
                </c:pt>
                <c:pt idx="22">
                  <c:v>0.43674692438769502</c:v>
                </c:pt>
                <c:pt idx="23">
                  <c:v>0.43674692438769502</c:v>
                </c:pt>
              </c:numCache>
            </c:numRef>
          </c:val>
          <c:smooth val="0"/>
          <c:extLst>
            <c:ext xmlns:c16="http://schemas.microsoft.com/office/drawing/2014/chart" uri="{C3380CC4-5D6E-409C-BE32-E72D297353CC}">
              <c16:uniqueId val="{00000000-4CBC-437A-B96F-7D272F992127}"/>
            </c:ext>
          </c:extLst>
        </c:ser>
        <c:ser>
          <c:idx val="1"/>
          <c:order val="1"/>
          <c:tx>
            <c:strRef>
              <c:f>'NIAS Handover &lt;60'!$E$97</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0"/>
            <c:marker>
              <c:symbol val="circle"/>
              <c:size val="6"/>
            </c:marker>
            <c:bubble3D val="0"/>
            <c:extLst>
              <c:ext xmlns:c16="http://schemas.microsoft.com/office/drawing/2014/chart" uri="{C3380CC4-5D6E-409C-BE32-E72D297353CC}">
                <c16:uniqueId val="{00000001-4CBC-437A-B96F-7D272F992127}"/>
              </c:ext>
            </c:extLst>
          </c:dPt>
          <c:dPt>
            <c:idx val="15"/>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2-4CBC-437A-B96F-7D272F992127}"/>
              </c:ext>
            </c:extLst>
          </c:dPt>
          <c:dPt>
            <c:idx val="16"/>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3-4CBC-437A-B96F-7D272F992127}"/>
              </c:ext>
            </c:extLst>
          </c:dPt>
          <c:cat>
            <c:numRef>
              <c:f>'NIAS Handover &lt;60'!$B$158:$B$176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&lt;60'!$E$158:$E$181</c:f>
              <c:numCache>
                <c:formatCode>0%</c:formatCode>
                <c:ptCount val="24"/>
                <c:pt idx="0">
                  <c:v>0.60904684975767365</c:v>
                </c:pt>
                <c:pt idx="1">
                  <c:v>0.60486322188449848</c:v>
                </c:pt>
                <c:pt idx="2">
                  <c:v>0.54090150250417357</c:v>
                </c:pt>
                <c:pt idx="3">
                  <c:v>0.5</c:v>
                </c:pt>
                <c:pt idx="4">
                  <c:v>0.54733218588640276</c:v>
                </c:pt>
                <c:pt idx="5">
                  <c:v>0.5719237435008665</c:v>
                </c:pt>
                <c:pt idx="6">
                  <c:v>0.51894563426688634</c:v>
                </c:pt>
                <c:pt idx="7">
                  <c:v>0.4585635359116022</c:v>
                </c:pt>
                <c:pt idx="8">
                  <c:v>0.36895161290322581</c:v>
                </c:pt>
                <c:pt idx="9">
                  <c:v>0.42680412371134019</c:v>
                </c:pt>
                <c:pt idx="10">
                  <c:v>0.49287169042769857</c:v>
                </c:pt>
                <c:pt idx="11">
                  <c:v>0.4938488576449912</c:v>
                </c:pt>
                <c:pt idx="12">
                  <c:v>0.52464788732394363</c:v>
                </c:pt>
                <c:pt idx="13">
                  <c:v>0.57843137254901966</c:v>
                </c:pt>
                <c:pt idx="14">
                  <c:v>0.65494137353433834</c:v>
                </c:pt>
                <c:pt idx="15">
                  <c:v>0.63793103448275867</c:v>
                </c:pt>
                <c:pt idx="16">
                  <c:v>0.6339144215530903</c:v>
                </c:pt>
                <c:pt idx="17">
                  <c:v>0.59296482412060303</c:v>
                </c:pt>
                <c:pt idx="18">
                  <c:v>0.6255639097744361</c:v>
                </c:pt>
              </c:numCache>
            </c:numRef>
          </c:val>
          <c:smooth val="0"/>
          <c:extLst>
            <c:ext xmlns:c16="http://schemas.microsoft.com/office/drawing/2014/chart" uri="{C3380CC4-5D6E-409C-BE32-E72D297353CC}">
              <c16:uniqueId val="{00000004-4CBC-437A-B96F-7D272F992127}"/>
            </c:ext>
          </c:extLst>
        </c:ser>
        <c:ser>
          <c:idx val="4"/>
          <c:order val="2"/>
          <c:tx>
            <c:strRef>
              <c:f>'NIAS Handover &lt;60'!$D$97</c:f>
              <c:strCache>
                <c:ptCount val="1"/>
                <c:pt idx="0">
                  <c:v>Mean</c:v>
                </c:pt>
              </c:strCache>
            </c:strRef>
          </c:tx>
          <c:spPr>
            <a:ln w="15875" cap="rnd">
              <a:solidFill>
                <a:schemeClr val="tx1"/>
              </a:solidFill>
              <a:round/>
            </a:ln>
            <a:effectLst/>
          </c:spPr>
          <c:marker>
            <c:symbol val="none"/>
          </c:marker>
          <c:cat>
            <c:numRef>
              <c:f>'NIAS Handover &lt;60'!$B$158:$B$176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&lt;60'!$D$158:$D$181</c:f>
              <c:numCache>
                <c:formatCode>0%</c:formatCode>
                <c:ptCount val="24"/>
                <c:pt idx="0">
                  <c:v>0.54644462009145001</c:v>
                </c:pt>
                <c:pt idx="1">
                  <c:v>0.54644462009145001</c:v>
                </c:pt>
                <c:pt idx="2">
                  <c:v>0.54644462009145001</c:v>
                </c:pt>
                <c:pt idx="3">
                  <c:v>0.54644462009145001</c:v>
                </c:pt>
                <c:pt idx="4">
                  <c:v>0.54644462009145001</c:v>
                </c:pt>
                <c:pt idx="5">
                  <c:v>0.54644462009145001</c:v>
                </c:pt>
                <c:pt idx="6">
                  <c:v>0.54644462009145001</c:v>
                </c:pt>
                <c:pt idx="7">
                  <c:v>0.54644462009145001</c:v>
                </c:pt>
                <c:pt idx="8">
                  <c:v>0.54644462009145001</c:v>
                </c:pt>
                <c:pt idx="9">
                  <c:v>0.54644462009145001</c:v>
                </c:pt>
                <c:pt idx="10">
                  <c:v>0.54644462009145001</c:v>
                </c:pt>
                <c:pt idx="11">
                  <c:v>0.54644462009145001</c:v>
                </c:pt>
                <c:pt idx="12">
                  <c:v>0.54644462009145001</c:v>
                </c:pt>
                <c:pt idx="13">
                  <c:v>0.54644462009145001</c:v>
                </c:pt>
                <c:pt idx="14">
                  <c:v>0.54644462009145001</c:v>
                </c:pt>
                <c:pt idx="15">
                  <c:v>0.54644462009145001</c:v>
                </c:pt>
                <c:pt idx="16">
                  <c:v>0.54644462009145001</c:v>
                </c:pt>
                <c:pt idx="17">
                  <c:v>0.54644462009145001</c:v>
                </c:pt>
                <c:pt idx="18">
                  <c:v>0.54644462009145001</c:v>
                </c:pt>
                <c:pt idx="19">
                  <c:v>0.54644462009145001</c:v>
                </c:pt>
                <c:pt idx="20">
                  <c:v>0.54644462009145001</c:v>
                </c:pt>
                <c:pt idx="21">
                  <c:v>0.54644462009145001</c:v>
                </c:pt>
                <c:pt idx="22">
                  <c:v>0.54644462009145001</c:v>
                </c:pt>
                <c:pt idx="23">
                  <c:v>0.54644462009145001</c:v>
                </c:pt>
              </c:numCache>
            </c:numRef>
          </c:val>
          <c:smooth val="0"/>
          <c:extLst>
            <c:ext xmlns:c16="http://schemas.microsoft.com/office/drawing/2014/chart" uri="{C3380CC4-5D6E-409C-BE32-E72D297353CC}">
              <c16:uniqueId val="{00000005-4CBC-437A-B96F-7D272F992127}"/>
            </c:ext>
          </c:extLst>
        </c:ser>
        <c:ser>
          <c:idx val="5"/>
          <c:order val="3"/>
          <c:tx>
            <c:strRef>
              <c:f>'NIAS Handover &lt;60'!$C$97</c:f>
              <c:strCache>
                <c:ptCount val="1"/>
                <c:pt idx="0">
                  <c:v>UPL</c:v>
                </c:pt>
              </c:strCache>
            </c:strRef>
          </c:tx>
          <c:spPr>
            <a:ln w="15875" cap="rnd">
              <a:solidFill>
                <a:schemeClr val="tx1"/>
              </a:solidFill>
              <a:prstDash val="lgDash"/>
              <a:round/>
            </a:ln>
            <a:effectLst/>
          </c:spPr>
          <c:marker>
            <c:symbol val="none"/>
          </c:marker>
          <c:dPt>
            <c:idx val="15"/>
            <c:bubble3D val="0"/>
            <c:extLst>
              <c:ext xmlns:c16="http://schemas.microsoft.com/office/drawing/2014/chart" uri="{C3380CC4-5D6E-409C-BE32-E72D297353CC}">
                <c16:uniqueId val="{00000006-4CBC-437A-B96F-7D272F992127}"/>
              </c:ext>
            </c:extLst>
          </c:dPt>
          <c:dPt>
            <c:idx val="16"/>
            <c:bubble3D val="0"/>
            <c:extLst>
              <c:ext xmlns:c16="http://schemas.microsoft.com/office/drawing/2014/chart" uri="{C3380CC4-5D6E-409C-BE32-E72D297353CC}">
                <c16:uniqueId val="{00000007-4CBC-437A-B96F-7D272F992127}"/>
              </c:ext>
            </c:extLst>
          </c:dPt>
          <c:cat>
            <c:numRef>
              <c:f>'NIAS Handover &lt;60'!$B$158:$B$176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&lt;60'!$C$158:$C$181</c:f>
              <c:numCache>
                <c:formatCode>0%</c:formatCode>
                <c:ptCount val="24"/>
                <c:pt idx="0">
                  <c:v>0.65614231579520499</c:v>
                </c:pt>
                <c:pt idx="1">
                  <c:v>0.65614231579520499</c:v>
                </c:pt>
                <c:pt idx="2">
                  <c:v>0.65614231579520499</c:v>
                </c:pt>
                <c:pt idx="3">
                  <c:v>0.65614231579520499</c:v>
                </c:pt>
                <c:pt idx="4">
                  <c:v>0.65614231579520499</c:v>
                </c:pt>
                <c:pt idx="5">
                  <c:v>0.65614231579520499</c:v>
                </c:pt>
                <c:pt idx="6">
                  <c:v>0.65614231579520499</c:v>
                </c:pt>
                <c:pt idx="7">
                  <c:v>0.65614231579520499</c:v>
                </c:pt>
                <c:pt idx="8">
                  <c:v>0.65614231579520499</c:v>
                </c:pt>
                <c:pt idx="9">
                  <c:v>0.65614231579520499</c:v>
                </c:pt>
                <c:pt idx="10">
                  <c:v>0.65614231579520499</c:v>
                </c:pt>
                <c:pt idx="11">
                  <c:v>0.65614231579520499</c:v>
                </c:pt>
                <c:pt idx="12">
                  <c:v>0.65614231579520499</c:v>
                </c:pt>
                <c:pt idx="13">
                  <c:v>0.65614231579520499</c:v>
                </c:pt>
                <c:pt idx="14">
                  <c:v>0.65614231579520499</c:v>
                </c:pt>
                <c:pt idx="15">
                  <c:v>0.65614231579520499</c:v>
                </c:pt>
                <c:pt idx="16">
                  <c:v>0.65614231579520499</c:v>
                </c:pt>
                <c:pt idx="17">
                  <c:v>0.65614231579520499</c:v>
                </c:pt>
                <c:pt idx="18">
                  <c:v>0.65614231579520499</c:v>
                </c:pt>
                <c:pt idx="19">
                  <c:v>0.65614231579520499</c:v>
                </c:pt>
                <c:pt idx="20">
                  <c:v>0.65614231579520499</c:v>
                </c:pt>
                <c:pt idx="21">
                  <c:v>0.65614231579520499</c:v>
                </c:pt>
                <c:pt idx="22">
                  <c:v>0.65614231579520499</c:v>
                </c:pt>
                <c:pt idx="23">
                  <c:v>0.65614231579520499</c:v>
                </c:pt>
              </c:numCache>
            </c:numRef>
          </c:val>
          <c:smooth val="0"/>
          <c:extLst>
            <c:ext xmlns:c16="http://schemas.microsoft.com/office/drawing/2014/chart" uri="{C3380CC4-5D6E-409C-BE32-E72D297353CC}">
              <c16:uniqueId val="{00000008-4CBC-437A-B96F-7D272F992127}"/>
            </c:ext>
          </c:extLst>
        </c:ser>
        <c:ser>
          <c:idx val="2"/>
          <c:order val="4"/>
          <c:tx>
            <c:strRef>
              <c:f>'NIAS Handover &lt;60'!$I$97</c:f>
              <c:strCache>
                <c:ptCount val="1"/>
                <c:pt idx="0">
                  <c:v>SCL</c:v>
                </c:pt>
              </c:strCache>
            </c:strRef>
          </c:tx>
          <c:spPr>
            <a:ln>
              <a:noFill/>
            </a:ln>
          </c:spPr>
          <c:marker>
            <c:symbol val="circle"/>
            <c:size val="7"/>
            <c:spPr>
              <a:solidFill>
                <a:srgbClr val="ED7D31"/>
              </a:solidFill>
              <a:ln>
                <a:solidFill>
                  <a:srgbClr val="ED7D31"/>
                </a:solidFill>
              </a:ln>
            </c:spPr>
          </c:marker>
          <c:cat>
            <c:numRef>
              <c:f>'NIAS Handover &lt;60'!$B$158:$B$176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&lt;60'!$I$158:$I$181</c:f>
              <c:numCache>
                <c:formatCode>0%</c:formatCode>
                <c:ptCount val="24"/>
                <c:pt idx="0">
                  <c:v>#N/A</c:v>
                </c:pt>
                <c:pt idx="1">
                  <c:v>#N/A</c:v>
                </c:pt>
                <c:pt idx="2">
                  <c:v>#N/A</c:v>
                </c:pt>
                <c:pt idx="3">
                  <c:v>#N/A</c:v>
                </c:pt>
                <c:pt idx="4">
                  <c:v>#N/A</c:v>
                </c:pt>
                <c:pt idx="5">
                  <c:v>#N/A</c:v>
                </c:pt>
                <c:pt idx="6">
                  <c:v>#N/A</c:v>
                </c:pt>
                <c:pt idx="7">
                  <c:v>#N/A</c:v>
                </c:pt>
                <c:pt idx="8">
                  <c:v>0.36895161290322581</c:v>
                </c:pt>
                <c:pt idx="9">
                  <c:v>0.42680412371134019</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4CBC-437A-B96F-7D272F992127}"/>
            </c:ext>
          </c:extLst>
        </c:ser>
        <c:ser>
          <c:idx val="6"/>
          <c:order val="5"/>
          <c:tx>
            <c:strRef>
              <c:f>'NIAS Handover &lt;60'!$J$97</c:f>
              <c:strCache>
                <c:ptCount val="1"/>
                <c:pt idx="0">
                  <c:v>SCH</c:v>
                </c:pt>
              </c:strCache>
            </c:strRef>
          </c:tx>
          <c:spPr>
            <a:ln>
              <a:noFill/>
            </a:ln>
          </c:spPr>
          <c:marker>
            <c:symbol val="circle"/>
            <c:size val="7"/>
            <c:spPr>
              <a:solidFill>
                <a:srgbClr val="5B9BD5"/>
              </a:solidFill>
              <a:ln>
                <a:solidFill>
                  <a:srgbClr val="5B9BD5"/>
                </a:solidFill>
              </a:ln>
            </c:spPr>
          </c:marker>
          <c:cat>
            <c:numRef>
              <c:f>'NIAS Handover &lt;60'!$B$158:$B$176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&lt;60'!$J$158:$J$181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0.65494137353433834</c:v>
                </c:pt>
                <c:pt idx="15">
                  <c:v>0.63793103448275867</c:v>
                </c:pt>
                <c:pt idx="16">
                  <c:v>0.6339144215530903</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A-4CBC-437A-B96F-7D272F992127}"/>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2"/>
        <c:majorTimeUnit val="months"/>
      </c:dateAx>
      <c:valAx>
        <c:axId val="18196672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0.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(Antrim)</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lineChart>
        <c:grouping val="standard"/>
        <c:varyColors val="0"/>
        <c:ser>
          <c:idx val="0"/>
          <c:order val="0"/>
          <c:tx>
            <c:strRef>
              <c:f>'NIAS Handover &gt;2Hours'!$F$6</c:f>
              <c:strCache>
                <c:ptCount val="1"/>
                <c:pt idx="0">
                  <c:v>LPL</c:v>
                </c:pt>
              </c:strCache>
            </c:strRef>
          </c:tx>
          <c:spPr>
            <a:ln w="15875" cap="rnd">
              <a:solidFill>
                <a:schemeClr val="tx1"/>
              </a:solidFill>
              <a:prstDash val="lgDash"/>
              <a:round/>
            </a:ln>
            <a:effectLst/>
          </c:spPr>
          <c:marker>
            <c:symbol val="none"/>
          </c:marker>
          <c:cat>
            <c:numRef>
              <c:f>'NIAS Handover &gt;2Hours'!$B$67:$B$85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&gt;2Hours'!$F$67:$F$90</c:f>
              <c:numCache>
                <c:formatCode>0</c:formatCode>
                <c:ptCount val="24"/>
                <c:pt idx="0">
                  <c:v>102.28210526315789</c:v>
                </c:pt>
                <c:pt idx="1">
                  <c:v>102.28210526315789</c:v>
                </c:pt>
                <c:pt idx="2">
                  <c:v>102.28210526315789</c:v>
                </c:pt>
                <c:pt idx="3">
                  <c:v>102.28210526315789</c:v>
                </c:pt>
                <c:pt idx="4">
                  <c:v>102.28210526315789</c:v>
                </c:pt>
                <c:pt idx="5">
                  <c:v>102.28210526315789</c:v>
                </c:pt>
                <c:pt idx="6">
                  <c:v>102.28210526315789</c:v>
                </c:pt>
                <c:pt idx="7">
                  <c:v>102.28210526315789</c:v>
                </c:pt>
                <c:pt idx="8">
                  <c:v>102.28210526315789</c:v>
                </c:pt>
                <c:pt idx="9">
                  <c:v>102.28210526315789</c:v>
                </c:pt>
                <c:pt idx="10">
                  <c:v>102.28210526315789</c:v>
                </c:pt>
                <c:pt idx="11">
                  <c:v>102.28210526315789</c:v>
                </c:pt>
                <c:pt idx="12">
                  <c:v>102.28210526315789</c:v>
                </c:pt>
                <c:pt idx="13">
                  <c:v>102.28210526315789</c:v>
                </c:pt>
                <c:pt idx="14">
                  <c:v>102.28210526315789</c:v>
                </c:pt>
                <c:pt idx="15">
                  <c:v>102.28210526315789</c:v>
                </c:pt>
                <c:pt idx="16">
                  <c:v>102.28210526315789</c:v>
                </c:pt>
                <c:pt idx="17">
                  <c:v>102.28210526315789</c:v>
                </c:pt>
                <c:pt idx="18">
                  <c:v>102.28210526315789</c:v>
                </c:pt>
                <c:pt idx="19">
                  <c:v>102.28210526315789</c:v>
                </c:pt>
                <c:pt idx="20">
                  <c:v>102.28210526315789</c:v>
                </c:pt>
                <c:pt idx="21">
                  <c:v>102.28210526315789</c:v>
                </c:pt>
                <c:pt idx="22">
                  <c:v>102.28210526315789</c:v>
                </c:pt>
                <c:pt idx="23">
                  <c:v>102.28210526315789</c:v>
                </c:pt>
              </c:numCache>
            </c:numRef>
          </c:val>
          <c:smooth val="0"/>
          <c:extLst>
            <c:ext xmlns:c16="http://schemas.microsoft.com/office/drawing/2014/chart" uri="{C3380CC4-5D6E-409C-BE32-E72D297353CC}">
              <c16:uniqueId val="{00000000-8427-4175-AB50-890D15BCB27B}"/>
            </c:ext>
          </c:extLst>
        </c:ser>
        <c:ser>
          <c:idx val="1"/>
          <c:order val="1"/>
          <c:tx>
            <c:strRef>
              <c:f>'NIAS Handover &gt;2Hours'!$E$6</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&gt;2Hours'!$E$67:$E$90</c:f>
              <c:numCache>
                <c:formatCode>0</c:formatCode>
                <c:ptCount val="24"/>
                <c:pt idx="0">
                  <c:v>142</c:v>
                </c:pt>
                <c:pt idx="1">
                  <c:v>122</c:v>
                </c:pt>
                <c:pt idx="2">
                  <c:v>208</c:v>
                </c:pt>
                <c:pt idx="3">
                  <c:v>273</c:v>
                </c:pt>
                <c:pt idx="4">
                  <c:v>160</c:v>
                </c:pt>
                <c:pt idx="5">
                  <c:v>291</c:v>
                </c:pt>
                <c:pt idx="6">
                  <c:v>278</c:v>
                </c:pt>
                <c:pt idx="7">
                  <c:v>358</c:v>
                </c:pt>
                <c:pt idx="8">
                  <c:v>450</c:v>
                </c:pt>
                <c:pt idx="9">
                  <c:v>379</c:v>
                </c:pt>
                <c:pt idx="10">
                  <c:v>346</c:v>
                </c:pt>
                <c:pt idx="11">
                  <c:v>192</c:v>
                </c:pt>
                <c:pt idx="12">
                  <c:v>204</c:v>
                </c:pt>
                <c:pt idx="13">
                  <c:v>207</c:v>
                </c:pt>
                <c:pt idx="14">
                  <c:v>202</c:v>
                </c:pt>
                <c:pt idx="15">
                  <c:v>252</c:v>
                </c:pt>
                <c:pt idx="16">
                  <c:v>265</c:v>
                </c:pt>
                <c:pt idx="17">
                  <c:v>360</c:v>
                </c:pt>
                <c:pt idx="18">
                  <c:v>457</c:v>
                </c:pt>
              </c:numCache>
            </c:numRef>
          </c:val>
          <c:smooth val="0"/>
          <c:extLst>
            <c:ext xmlns:c16="http://schemas.microsoft.com/office/drawing/2014/chart" uri="{C3380CC4-5D6E-409C-BE32-E72D297353CC}">
              <c16:uniqueId val="{00000001-8427-4175-AB50-890D15BCB27B}"/>
            </c:ext>
          </c:extLst>
        </c:ser>
        <c:ser>
          <c:idx val="3"/>
          <c:order val="2"/>
          <c:tx>
            <c:strRef>
              <c:f>'NIAS Handover &gt;2Hours'!$G$6</c:f>
              <c:strCache>
                <c:ptCount val="1"/>
                <c:pt idx="0">
                  <c:v>Target</c:v>
                </c:pt>
              </c:strCache>
            </c:strRef>
          </c:tx>
          <c:spPr>
            <a:ln w="19050" cap="rnd">
              <a:solidFill>
                <a:srgbClr val="FF0000"/>
              </a:solidFill>
              <a:prstDash val="dash"/>
              <a:round/>
            </a:ln>
            <a:effectLst/>
          </c:spPr>
          <c:marker>
            <c:symbol val="none"/>
          </c:marker>
          <c:cat>
            <c:numRef>
              <c:f>'NIAS Handover &gt;2Hours'!$B$67:$B$85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8427-4175-AB50-890D15BCB27B}"/>
            </c:ext>
          </c:extLst>
        </c:ser>
        <c:ser>
          <c:idx val="4"/>
          <c:order val="3"/>
          <c:tx>
            <c:strRef>
              <c:f>'NIAS Handover &gt;2Hours'!$D$6</c:f>
              <c:strCache>
                <c:ptCount val="1"/>
                <c:pt idx="0">
                  <c:v>Mean</c:v>
                </c:pt>
              </c:strCache>
            </c:strRef>
          </c:tx>
          <c:spPr>
            <a:ln w="15875" cap="rnd">
              <a:solidFill>
                <a:schemeClr val="tx1"/>
              </a:solidFill>
              <a:round/>
            </a:ln>
            <a:effectLst/>
          </c:spPr>
          <c:marker>
            <c:symbol val="none"/>
          </c:marker>
          <c:cat>
            <c:numRef>
              <c:f>'NIAS Handover &gt;2Hours'!$B$67:$B$85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&gt;2Hours'!$D$67:$D$90</c:f>
              <c:numCache>
                <c:formatCode>0</c:formatCode>
                <c:ptCount val="24"/>
                <c:pt idx="0">
                  <c:v>270.84210526315792</c:v>
                </c:pt>
                <c:pt idx="1">
                  <c:v>270.84210526315792</c:v>
                </c:pt>
                <c:pt idx="2">
                  <c:v>270.84210526315792</c:v>
                </c:pt>
                <c:pt idx="3">
                  <c:v>270.84210526315792</c:v>
                </c:pt>
                <c:pt idx="4">
                  <c:v>270.84210526315792</c:v>
                </c:pt>
                <c:pt idx="5">
                  <c:v>270.84210526315792</c:v>
                </c:pt>
                <c:pt idx="6">
                  <c:v>270.84210526315792</c:v>
                </c:pt>
                <c:pt idx="7">
                  <c:v>270.84210526315792</c:v>
                </c:pt>
                <c:pt idx="8">
                  <c:v>270.84210526315792</c:v>
                </c:pt>
                <c:pt idx="9">
                  <c:v>270.84210526315792</c:v>
                </c:pt>
                <c:pt idx="10">
                  <c:v>270.84210526315792</c:v>
                </c:pt>
                <c:pt idx="11">
                  <c:v>270.84210526315792</c:v>
                </c:pt>
                <c:pt idx="12">
                  <c:v>270.84210526315792</c:v>
                </c:pt>
                <c:pt idx="13">
                  <c:v>270.84210526315792</c:v>
                </c:pt>
                <c:pt idx="14">
                  <c:v>270.84210526315792</c:v>
                </c:pt>
                <c:pt idx="15">
                  <c:v>270.84210526315792</c:v>
                </c:pt>
                <c:pt idx="16">
                  <c:v>270.84210526315792</c:v>
                </c:pt>
                <c:pt idx="17">
                  <c:v>270.84210526315792</c:v>
                </c:pt>
                <c:pt idx="18">
                  <c:v>270.84210526315792</c:v>
                </c:pt>
                <c:pt idx="19">
                  <c:v>270.84210526315792</c:v>
                </c:pt>
                <c:pt idx="20">
                  <c:v>270.84210526315792</c:v>
                </c:pt>
                <c:pt idx="21">
                  <c:v>270.84210526315792</c:v>
                </c:pt>
                <c:pt idx="22">
                  <c:v>270.84210526315792</c:v>
                </c:pt>
                <c:pt idx="23">
                  <c:v>270.84210526315792</c:v>
                </c:pt>
              </c:numCache>
            </c:numRef>
          </c:val>
          <c:smooth val="0"/>
          <c:extLst>
            <c:ext xmlns:c16="http://schemas.microsoft.com/office/drawing/2014/chart" uri="{C3380CC4-5D6E-409C-BE32-E72D297353CC}">
              <c16:uniqueId val="{00000003-8427-4175-AB50-890D15BCB27B}"/>
            </c:ext>
          </c:extLst>
        </c:ser>
        <c:ser>
          <c:idx val="5"/>
          <c:order val="4"/>
          <c:tx>
            <c:strRef>
              <c:f>'NIAS Handover &gt;2Hours'!$C$6</c:f>
              <c:strCache>
                <c:ptCount val="1"/>
                <c:pt idx="0">
                  <c:v>UPL</c:v>
                </c:pt>
              </c:strCache>
            </c:strRef>
          </c:tx>
          <c:spPr>
            <a:ln w="15875" cap="rnd">
              <a:solidFill>
                <a:schemeClr val="tx1"/>
              </a:solidFill>
              <a:prstDash val="lgDash"/>
              <a:round/>
            </a:ln>
            <a:effectLst/>
          </c:spPr>
          <c:marker>
            <c:symbol val="none"/>
          </c:marker>
          <c:cat>
            <c:numRef>
              <c:f>'NIAS Handover &gt;2Hours'!$B$67:$B$85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&gt;2Hours'!$C$67:$C$90</c:f>
              <c:numCache>
                <c:formatCode>0</c:formatCode>
                <c:ptCount val="24"/>
                <c:pt idx="0">
                  <c:v>439.40210526315798</c:v>
                </c:pt>
                <c:pt idx="1">
                  <c:v>439.40210526315798</c:v>
                </c:pt>
                <c:pt idx="2">
                  <c:v>439.40210526315798</c:v>
                </c:pt>
                <c:pt idx="3">
                  <c:v>439.40210526315798</c:v>
                </c:pt>
                <c:pt idx="4">
                  <c:v>439.40210526315798</c:v>
                </c:pt>
                <c:pt idx="5">
                  <c:v>439.40210526315798</c:v>
                </c:pt>
                <c:pt idx="6">
                  <c:v>439.40210526315798</c:v>
                </c:pt>
                <c:pt idx="7">
                  <c:v>439.40210526315798</c:v>
                </c:pt>
                <c:pt idx="8">
                  <c:v>439.40210526315798</c:v>
                </c:pt>
                <c:pt idx="9">
                  <c:v>439.40210526315798</c:v>
                </c:pt>
                <c:pt idx="10">
                  <c:v>439.40210526315798</c:v>
                </c:pt>
                <c:pt idx="11">
                  <c:v>439.40210526315798</c:v>
                </c:pt>
                <c:pt idx="12">
                  <c:v>439.40210526315798</c:v>
                </c:pt>
                <c:pt idx="13">
                  <c:v>439.40210526315798</c:v>
                </c:pt>
                <c:pt idx="14">
                  <c:v>439.40210526315798</c:v>
                </c:pt>
                <c:pt idx="15">
                  <c:v>439.40210526315798</c:v>
                </c:pt>
                <c:pt idx="16">
                  <c:v>439.40210526315798</c:v>
                </c:pt>
                <c:pt idx="17">
                  <c:v>439.40210526315798</c:v>
                </c:pt>
                <c:pt idx="18">
                  <c:v>439.40210526315798</c:v>
                </c:pt>
                <c:pt idx="19">
                  <c:v>439.40210526315798</c:v>
                </c:pt>
                <c:pt idx="20">
                  <c:v>439.40210526315798</c:v>
                </c:pt>
                <c:pt idx="21">
                  <c:v>439.40210526315798</c:v>
                </c:pt>
                <c:pt idx="22">
                  <c:v>439.40210526315798</c:v>
                </c:pt>
                <c:pt idx="23">
                  <c:v>439.40210526315798</c:v>
                </c:pt>
              </c:numCache>
            </c:numRef>
          </c:val>
          <c:smooth val="0"/>
          <c:extLst>
            <c:ext xmlns:c16="http://schemas.microsoft.com/office/drawing/2014/chart" uri="{C3380CC4-5D6E-409C-BE32-E72D297353CC}">
              <c16:uniqueId val="{00000004-8427-4175-AB50-890D15BCB27B}"/>
            </c:ext>
          </c:extLst>
        </c:ser>
        <c:ser>
          <c:idx val="2"/>
          <c:order val="5"/>
          <c:tx>
            <c:strRef>
              <c:f>'NIAS Handover &gt;2Hours'!$I$6</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427-4175-AB50-890D15BCB27B}"/>
            </c:ext>
          </c:extLst>
        </c:ser>
        <c:ser>
          <c:idx val="6"/>
          <c:order val="6"/>
          <c:tx>
            <c:strRef>
              <c:f>'NIAS Handover &gt;2Hours'!$J$6</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&gt;2Hours'!$J$67:$J$90</c:f>
              <c:numCache>
                <c:formatCode>0</c:formatCode>
                <c:ptCount val="24"/>
                <c:pt idx="0">
                  <c:v>#N/A</c:v>
                </c:pt>
                <c:pt idx="1">
                  <c:v>#N/A</c:v>
                </c:pt>
                <c:pt idx="2">
                  <c:v>#N/A</c:v>
                </c:pt>
                <c:pt idx="3">
                  <c:v>#N/A</c:v>
                </c:pt>
                <c:pt idx="4">
                  <c:v>#N/A</c:v>
                </c:pt>
                <c:pt idx="5">
                  <c:v>#N/A</c:v>
                </c:pt>
                <c:pt idx="6">
                  <c:v>#N/A</c:v>
                </c:pt>
                <c:pt idx="7">
                  <c:v>#N/A</c:v>
                </c:pt>
                <c:pt idx="8">
                  <c:v>450</c:v>
                </c:pt>
                <c:pt idx="9">
                  <c:v>#N/A</c:v>
                </c:pt>
                <c:pt idx="10">
                  <c:v>#N/A</c:v>
                </c:pt>
                <c:pt idx="11">
                  <c:v>#N/A</c:v>
                </c:pt>
                <c:pt idx="12">
                  <c:v>#N/A</c:v>
                </c:pt>
                <c:pt idx="13">
                  <c:v>#N/A</c:v>
                </c:pt>
                <c:pt idx="14">
                  <c:v>#N/A</c:v>
                </c:pt>
                <c:pt idx="15">
                  <c:v>#N/A</c:v>
                </c:pt>
                <c:pt idx="16">
                  <c:v>#N/A</c:v>
                </c:pt>
                <c:pt idx="17">
                  <c:v>#N/A</c:v>
                </c:pt>
                <c:pt idx="18">
                  <c:v>457</c:v>
                </c:pt>
                <c:pt idx="19">
                  <c:v>#N/A</c:v>
                </c:pt>
                <c:pt idx="20">
                  <c:v>#N/A</c:v>
                </c:pt>
                <c:pt idx="21">
                  <c:v>#N/A</c:v>
                </c:pt>
                <c:pt idx="22">
                  <c:v>#N/A</c:v>
                </c:pt>
                <c:pt idx="23">
                  <c:v>#N/A</c:v>
                </c:pt>
              </c:numCache>
            </c:numRef>
          </c:val>
          <c:smooth val="0"/>
          <c:extLst>
            <c:ext xmlns:c16="http://schemas.microsoft.com/office/drawing/2014/chart" uri="{C3380CC4-5D6E-409C-BE32-E72D297353CC}">
              <c16:uniqueId val="{00000006-8427-4175-AB50-890D15BCB27B}"/>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2"/>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(Causeway)</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manualLayout>
          <c:layoutTarget val="inner"/>
          <c:xMode val="edge"/>
          <c:yMode val="edge"/>
          <c:x val="8.2025371828521432E-2"/>
          <c:y val="0.15358344243003913"/>
          <c:w val="0.86584251968503945"/>
          <c:h val="0.47698080609412569"/>
        </c:manualLayout>
      </c:layout>
      <c:lineChart>
        <c:grouping val="standard"/>
        <c:varyColors val="0"/>
        <c:ser>
          <c:idx val="0"/>
          <c:order val="0"/>
          <c:tx>
            <c:strRef>
              <c:f>'NIAS Handover &gt;2Hours'!$F$98</c:f>
              <c:strCache>
                <c:ptCount val="1"/>
                <c:pt idx="0">
                  <c:v>LPL</c:v>
                </c:pt>
              </c:strCache>
            </c:strRef>
          </c:tx>
          <c:spPr>
            <a:ln w="15875" cap="rnd">
              <a:solidFill>
                <a:schemeClr val="tx1"/>
              </a:solidFill>
              <a:prstDash val="lgDash"/>
              <a:round/>
            </a:ln>
            <a:effectLst/>
          </c:spPr>
          <c:marker>
            <c:symbol val="none"/>
          </c:marker>
          <c:cat>
            <c:numRef>
              <c:f>'NIAS Handover &gt;2Hours'!$B$159:$B$177</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&gt;2Hours'!$F$159:$F$182</c:f>
              <c:numCache>
                <c:formatCode>0</c:formatCode>
                <c:ptCount val="24"/>
                <c:pt idx="0">
                  <c:v>83.369473684210519</c:v>
                </c:pt>
                <c:pt idx="1">
                  <c:v>83.369473684210519</c:v>
                </c:pt>
                <c:pt idx="2">
                  <c:v>83.369473684210519</c:v>
                </c:pt>
                <c:pt idx="3">
                  <c:v>83.369473684210519</c:v>
                </c:pt>
                <c:pt idx="4">
                  <c:v>83.369473684210519</c:v>
                </c:pt>
                <c:pt idx="5">
                  <c:v>83.369473684210519</c:v>
                </c:pt>
                <c:pt idx="6">
                  <c:v>83.369473684210519</c:v>
                </c:pt>
                <c:pt idx="7">
                  <c:v>83.369473684210519</c:v>
                </c:pt>
                <c:pt idx="8">
                  <c:v>83.369473684210519</c:v>
                </c:pt>
                <c:pt idx="9">
                  <c:v>83.369473684210519</c:v>
                </c:pt>
                <c:pt idx="10">
                  <c:v>83.369473684210519</c:v>
                </c:pt>
                <c:pt idx="11">
                  <c:v>83.369473684210519</c:v>
                </c:pt>
                <c:pt idx="12">
                  <c:v>83.369473684210519</c:v>
                </c:pt>
                <c:pt idx="13">
                  <c:v>83.369473684210519</c:v>
                </c:pt>
                <c:pt idx="14">
                  <c:v>83.369473684210519</c:v>
                </c:pt>
                <c:pt idx="15">
                  <c:v>83.369473684210519</c:v>
                </c:pt>
                <c:pt idx="16">
                  <c:v>83.369473684210519</c:v>
                </c:pt>
                <c:pt idx="17">
                  <c:v>83.369473684210519</c:v>
                </c:pt>
                <c:pt idx="18">
                  <c:v>83.369473684210519</c:v>
                </c:pt>
                <c:pt idx="19">
                  <c:v>83.369473684210519</c:v>
                </c:pt>
                <c:pt idx="20">
                  <c:v>83.369473684210519</c:v>
                </c:pt>
                <c:pt idx="21">
                  <c:v>83.369473684210519</c:v>
                </c:pt>
                <c:pt idx="22">
                  <c:v>83.369473684210519</c:v>
                </c:pt>
                <c:pt idx="23">
                  <c:v>83.369473684210519</c:v>
                </c:pt>
              </c:numCache>
            </c:numRef>
          </c:val>
          <c:smooth val="0"/>
          <c:extLst>
            <c:ext xmlns:c16="http://schemas.microsoft.com/office/drawing/2014/chart" uri="{C3380CC4-5D6E-409C-BE32-E72D297353CC}">
              <c16:uniqueId val="{00000000-698A-4091-9FFE-7858B8C55281}"/>
            </c:ext>
          </c:extLst>
        </c:ser>
        <c:ser>
          <c:idx val="1"/>
          <c:order val="1"/>
          <c:tx>
            <c:strRef>
              <c:f>'NIAS Handover &gt;2Hours'!$E$98</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&gt;2Hours'!$B$159:$B$177</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&gt;2Hours'!$E$159:$E$182</c:f>
              <c:numCache>
                <c:formatCode>0</c:formatCode>
                <c:ptCount val="24"/>
                <c:pt idx="0">
                  <c:v>98</c:v>
                </c:pt>
                <c:pt idx="1">
                  <c:v>95</c:v>
                </c:pt>
                <c:pt idx="2">
                  <c:v>104</c:v>
                </c:pt>
                <c:pt idx="3">
                  <c:v>126</c:v>
                </c:pt>
                <c:pt idx="4">
                  <c:v>108</c:v>
                </c:pt>
                <c:pt idx="5">
                  <c:v>123</c:v>
                </c:pt>
                <c:pt idx="6">
                  <c:v>128</c:v>
                </c:pt>
                <c:pt idx="7">
                  <c:v>162</c:v>
                </c:pt>
                <c:pt idx="8">
                  <c:v>184</c:v>
                </c:pt>
                <c:pt idx="9">
                  <c:v>179</c:v>
                </c:pt>
                <c:pt idx="10">
                  <c:v>147</c:v>
                </c:pt>
                <c:pt idx="11">
                  <c:v>150</c:v>
                </c:pt>
                <c:pt idx="12">
                  <c:v>145</c:v>
                </c:pt>
                <c:pt idx="13">
                  <c:v>121</c:v>
                </c:pt>
                <c:pt idx="14">
                  <c:v>87</c:v>
                </c:pt>
                <c:pt idx="15">
                  <c:v>105</c:v>
                </c:pt>
                <c:pt idx="16">
                  <c:v>100</c:v>
                </c:pt>
                <c:pt idx="17">
                  <c:v>122</c:v>
                </c:pt>
                <c:pt idx="18">
                  <c:v>106</c:v>
                </c:pt>
              </c:numCache>
            </c:numRef>
          </c:val>
          <c:smooth val="0"/>
          <c:extLst>
            <c:ext xmlns:c16="http://schemas.microsoft.com/office/drawing/2014/chart" uri="{C3380CC4-5D6E-409C-BE32-E72D297353CC}">
              <c16:uniqueId val="{00000001-698A-4091-9FFE-7858B8C55281}"/>
            </c:ext>
          </c:extLst>
        </c:ser>
        <c:ser>
          <c:idx val="3"/>
          <c:order val="2"/>
          <c:tx>
            <c:strRef>
              <c:f>'NIAS Handover &gt;2Hours'!$G$98</c:f>
              <c:strCache>
                <c:ptCount val="1"/>
                <c:pt idx="0">
                  <c:v>Target</c:v>
                </c:pt>
              </c:strCache>
            </c:strRef>
          </c:tx>
          <c:spPr>
            <a:ln w="19050" cap="rnd">
              <a:solidFill>
                <a:srgbClr val="FF0000"/>
              </a:solidFill>
              <a:prstDash val="dash"/>
              <a:round/>
            </a:ln>
            <a:effectLst/>
          </c:spPr>
          <c:marker>
            <c:symbol val="none"/>
          </c:marker>
          <c:cat>
            <c:numRef>
              <c:f>'NIAS Handover &gt;2Hours'!$B$159:$B$177</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&gt;2Hours'!$G$159:$G$182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698A-4091-9FFE-7858B8C55281}"/>
            </c:ext>
          </c:extLst>
        </c:ser>
        <c:ser>
          <c:idx val="4"/>
          <c:order val="3"/>
          <c:tx>
            <c:strRef>
              <c:f>'NIAS Handover &gt;2Hours'!$D$98</c:f>
              <c:strCache>
                <c:ptCount val="1"/>
                <c:pt idx="0">
                  <c:v>Mean</c:v>
                </c:pt>
              </c:strCache>
            </c:strRef>
          </c:tx>
          <c:spPr>
            <a:ln w="15875" cap="rnd">
              <a:solidFill>
                <a:schemeClr val="tx1"/>
              </a:solidFill>
              <a:round/>
            </a:ln>
            <a:effectLst/>
          </c:spPr>
          <c:marker>
            <c:symbol val="none"/>
          </c:marker>
          <c:cat>
            <c:numRef>
              <c:f>'NIAS Handover &gt;2Hours'!$B$159:$B$177</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&gt;2Hours'!$D$159:$D$182</c:f>
              <c:numCache>
                <c:formatCode>0</c:formatCode>
                <c:ptCount val="24"/>
                <c:pt idx="0">
                  <c:v>125.78947368421052</c:v>
                </c:pt>
                <c:pt idx="1">
                  <c:v>125.78947368421052</c:v>
                </c:pt>
                <c:pt idx="2">
                  <c:v>125.78947368421052</c:v>
                </c:pt>
                <c:pt idx="3">
                  <c:v>125.78947368421052</c:v>
                </c:pt>
                <c:pt idx="4">
                  <c:v>125.78947368421052</c:v>
                </c:pt>
                <c:pt idx="5">
                  <c:v>125.78947368421052</c:v>
                </c:pt>
                <c:pt idx="6">
                  <c:v>125.78947368421052</c:v>
                </c:pt>
                <c:pt idx="7">
                  <c:v>125.78947368421052</c:v>
                </c:pt>
                <c:pt idx="8">
                  <c:v>125.78947368421052</c:v>
                </c:pt>
                <c:pt idx="9">
                  <c:v>125.78947368421052</c:v>
                </c:pt>
                <c:pt idx="10">
                  <c:v>125.78947368421052</c:v>
                </c:pt>
                <c:pt idx="11">
                  <c:v>125.78947368421052</c:v>
                </c:pt>
                <c:pt idx="12">
                  <c:v>125.78947368421052</c:v>
                </c:pt>
                <c:pt idx="13">
                  <c:v>125.78947368421052</c:v>
                </c:pt>
                <c:pt idx="14">
                  <c:v>125.78947368421052</c:v>
                </c:pt>
                <c:pt idx="15">
                  <c:v>125.78947368421052</c:v>
                </c:pt>
                <c:pt idx="16">
                  <c:v>125.78947368421052</c:v>
                </c:pt>
                <c:pt idx="17">
                  <c:v>125.78947368421052</c:v>
                </c:pt>
                <c:pt idx="18">
                  <c:v>125.78947368421052</c:v>
                </c:pt>
                <c:pt idx="19">
                  <c:v>125.78947368421052</c:v>
                </c:pt>
                <c:pt idx="20">
                  <c:v>125.78947368421052</c:v>
                </c:pt>
                <c:pt idx="21">
                  <c:v>125.78947368421052</c:v>
                </c:pt>
                <c:pt idx="22">
                  <c:v>125.78947368421052</c:v>
                </c:pt>
                <c:pt idx="23">
                  <c:v>125.78947368421052</c:v>
                </c:pt>
              </c:numCache>
            </c:numRef>
          </c:val>
          <c:smooth val="0"/>
          <c:extLst>
            <c:ext xmlns:c16="http://schemas.microsoft.com/office/drawing/2014/chart" uri="{C3380CC4-5D6E-409C-BE32-E72D297353CC}">
              <c16:uniqueId val="{00000003-698A-4091-9FFE-7858B8C55281}"/>
            </c:ext>
          </c:extLst>
        </c:ser>
        <c:ser>
          <c:idx val="5"/>
          <c:order val="4"/>
          <c:tx>
            <c:strRef>
              <c:f>'NIAS Handover &gt;2Hours'!$C$98</c:f>
              <c:strCache>
                <c:ptCount val="1"/>
                <c:pt idx="0">
                  <c:v>UPL</c:v>
                </c:pt>
              </c:strCache>
            </c:strRef>
          </c:tx>
          <c:spPr>
            <a:ln w="15875" cap="rnd">
              <a:solidFill>
                <a:schemeClr val="tx1"/>
              </a:solidFill>
              <a:prstDash val="lgDash"/>
              <a:round/>
            </a:ln>
            <a:effectLst/>
          </c:spPr>
          <c:marker>
            <c:symbol val="none"/>
          </c:marker>
          <c:cat>
            <c:numRef>
              <c:f>'NIAS Handover &gt;2Hours'!$B$159:$B$177</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&gt;2Hours'!$C$159:$C$182</c:f>
              <c:numCache>
                <c:formatCode>0</c:formatCode>
                <c:ptCount val="24"/>
                <c:pt idx="0">
                  <c:v>168.20947368421054</c:v>
                </c:pt>
                <c:pt idx="1">
                  <c:v>168.20947368421054</c:v>
                </c:pt>
                <c:pt idx="2">
                  <c:v>168.20947368421054</c:v>
                </c:pt>
                <c:pt idx="3">
                  <c:v>168.20947368421054</c:v>
                </c:pt>
                <c:pt idx="4">
                  <c:v>168.20947368421054</c:v>
                </c:pt>
                <c:pt idx="5">
                  <c:v>168.20947368421054</c:v>
                </c:pt>
                <c:pt idx="6">
                  <c:v>168.20947368421054</c:v>
                </c:pt>
                <c:pt idx="7">
                  <c:v>168.20947368421054</c:v>
                </c:pt>
                <c:pt idx="8">
                  <c:v>168.20947368421054</c:v>
                </c:pt>
                <c:pt idx="9">
                  <c:v>168.20947368421054</c:v>
                </c:pt>
                <c:pt idx="10">
                  <c:v>168.20947368421054</c:v>
                </c:pt>
                <c:pt idx="11">
                  <c:v>168.20947368421054</c:v>
                </c:pt>
                <c:pt idx="12">
                  <c:v>168.20947368421054</c:v>
                </c:pt>
                <c:pt idx="13">
                  <c:v>168.20947368421054</c:v>
                </c:pt>
                <c:pt idx="14">
                  <c:v>168.20947368421054</c:v>
                </c:pt>
                <c:pt idx="15">
                  <c:v>168.20947368421054</c:v>
                </c:pt>
                <c:pt idx="16">
                  <c:v>168.20947368421054</c:v>
                </c:pt>
                <c:pt idx="17">
                  <c:v>168.20947368421054</c:v>
                </c:pt>
                <c:pt idx="18">
                  <c:v>168.20947368421054</c:v>
                </c:pt>
                <c:pt idx="19">
                  <c:v>168.20947368421054</c:v>
                </c:pt>
                <c:pt idx="20">
                  <c:v>168.20947368421054</c:v>
                </c:pt>
                <c:pt idx="21">
                  <c:v>168.20947368421054</c:v>
                </c:pt>
                <c:pt idx="22">
                  <c:v>168.20947368421054</c:v>
                </c:pt>
                <c:pt idx="23">
                  <c:v>168.20947368421054</c:v>
                </c:pt>
              </c:numCache>
            </c:numRef>
          </c:val>
          <c:smooth val="0"/>
          <c:extLst>
            <c:ext xmlns:c16="http://schemas.microsoft.com/office/drawing/2014/chart" uri="{C3380CC4-5D6E-409C-BE32-E72D297353CC}">
              <c16:uniqueId val="{00000004-698A-4091-9FFE-7858B8C55281}"/>
            </c:ext>
          </c:extLst>
        </c:ser>
        <c:ser>
          <c:idx val="2"/>
          <c:order val="5"/>
          <c:tx>
            <c:strRef>
              <c:f>'NIAS Handover &gt;2Hours'!$I$98</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&gt;2Hours'!$B$159:$B$177</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&gt;2Hours'!$I$159:$I$182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98A-4091-9FFE-7858B8C55281}"/>
            </c:ext>
          </c:extLst>
        </c:ser>
        <c:ser>
          <c:idx val="6"/>
          <c:order val="6"/>
          <c:tx>
            <c:strRef>
              <c:f>'NIAS Handover &gt;2Hours'!$J$98</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&gt;2Hours'!$B$159:$B$177</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'NIAS Handover &gt;2Hours'!$J$159:$J$182</c:f>
              <c:numCache>
                <c:formatCode>0</c:formatCode>
                <c:ptCount val="24"/>
                <c:pt idx="0">
                  <c:v>#N/A</c:v>
                </c:pt>
                <c:pt idx="1">
                  <c:v>#N/A</c:v>
                </c:pt>
                <c:pt idx="2">
                  <c:v>#N/A</c:v>
                </c:pt>
                <c:pt idx="3">
                  <c:v>#N/A</c:v>
                </c:pt>
                <c:pt idx="4">
                  <c:v>#N/A</c:v>
                </c:pt>
                <c:pt idx="5">
                  <c:v>#N/A</c:v>
                </c:pt>
                <c:pt idx="6">
                  <c:v>#N/A</c:v>
                </c:pt>
                <c:pt idx="7">
                  <c:v>#N/A</c:v>
                </c:pt>
                <c:pt idx="8">
                  <c:v>184</c:v>
                </c:pt>
                <c:pt idx="9">
                  <c:v>179</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698A-4091-9FFE-7858B8C55281}"/>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2"/>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majorUnit val="4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(Antrim)</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Delays'!$F$6</c:f>
              <c:strCache>
                <c:ptCount val="1"/>
                <c:pt idx="0">
                  <c:v>LPL</c:v>
                </c:pt>
              </c:strCache>
            </c:strRef>
          </c:tx>
          <c:spPr>
            <a:ln w="15875" cap="rnd">
              <a:solidFill>
                <a:schemeClr val="tx1"/>
              </a:solidFill>
              <a:prstDash val="lgDash"/>
              <a:round/>
            </a:ln>
            <a:effectLst/>
          </c:spPr>
          <c:marker>
            <c:symbol val="none"/>
          </c:marker>
          <c:cat>
            <c:numRef>
              <c:f>'Avg Ambulance Delays'!$B$67:$B$85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Delays'!$F$67:$F$90</c:f>
              <c:numCache>
                <c:formatCode>0</c:formatCode>
                <c:ptCount val="24"/>
                <c:pt idx="0">
                  <c:v>46.219590643274849</c:v>
                </c:pt>
                <c:pt idx="1">
                  <c:v>46.219590643274849</c:v>
                </c:pt>
                <c:pt idx="2">
                  <c:v>46.219590643274849</c:v>
                </c:pt>
                <c:pt idx="3">
                  <c:v>46.219590643274849</c:v>
                </c:pt>
                <c:pt idx="4">
                  <c:v>46.219590643274849</c:v>
                </c:pt>
                <c:pt idx="5">
                  <c:v>46.219590643274849</c:v>
                </c:pt>
                <c:pt idx="6">
                  <c:v>46.219590643274849</c:v>
                </c:pt>
                <c:pt idx="7">
                  <c:v>46.219590643274849</c:v>
                </c:pt>
                <c:pt idx="8">
                  <c:v>46.219590643274849</c:v>
                </c:pt>
                <c:pt idx="9">
                  <c:v>46.219590643274849</c:v>
                </c:pt>
                <c:pt idx="10">
                  <c:v>46.219590643274849</c:v>
                </c:pt>
                <c:pt idx="11">
                  <c:v>46.219590643274849</c:v>
                </c:pt>
                <c:pt idx="12">
                  <c:v>46.219590643274849</c:v>
                </c:pt>
                <c:pt idx="13">
                  <c:v>46.219590643274849</c:v>
                </c:pt>
                <c:pt idx="14">
                  <c:v>46.219590643274849</c:v>
                </c:pt>
                <c:pt idx="15">
                  <c:v>46.219590643274849</c:v>
                </c:pt>
                <c:pt idx="16">
                  <c:v>46.219590643274849</c:v>
                </c:pt>
                <c:pt idx="17">
                  <c:v>46.219590643274849</c:v>
                </c:pt>
                <c:pt idx="18">
                  <c:v>46.219590643274849</c:v>
                </c:pt>
                <c:pt idx="19">
                  <c:v>46.219590643274849</c:v>
                </c:pt>
                <c:pt idx="20">
                  <c:v>46.219590643274849</c:v>
                </c:pt>
                <c:pt idx="21">
                  <c:v>46.219590643274849</c:v>
                </c:pt>
                <c:pt idx="22">
                  <c:v>46.219590643274849</c:v>
                </c:pt>
                <c:pt idx="23">
                  <c:v>46.219590643274849</c:v>
                </c:pt>
              </c:numCache>
            </c:numRef>
          </c:val>
          <c:smooth val="0"/>
          <c:extLst>
            <c:ext xmlns:c16="http://schemas.microsoft.com/office/drawing/2014/chart" uri="{C3380CC4-5D6E-409C-BE32-E72D297353CC}">
              <c16:uniqueId val="{00000000-5D4C-4797-A113-05E021266B1B}"/>
            </c:ext>
          </c:extLst>
        </c:ser>
        <c:ser>
          <c:idx val="1"/>
          <c:order val="1"/>
          <c:tx>
            <c:strRef>
              <c:f>'Avg Ambulance Delays'!$E$6</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Delays'!$E$67:$E$90</c:f>
              <c:numCache>
                <c:formatCode>0</c:formatCode>
                <c:ptCount val="24"/>
                <c:pt idx="0">
                  <c:v>53</c:v>
                </c:pt>
                <c:pt idx="1">
                  <c:v>50</c:v>
                </c:pt>
                <c:pt idx="2">
                  <c:v>63</c:v>
                </c:pt>
                <c:pt idx="3">
                  <c:v>71</c:v>
                </c:pt>
                <c:pt idx="4">
                  <c:v>70</c:v>
                </c:pt>
                <c:pt idx="5">
                  <c:v>78</c:v>
                </c:pt>
                <c:pt idx="6">
                  <c:v>76</c:v>
                </c:pt>
                <c:pt idx="7">
                  <c:v>105</c:v>
                </c:pt>
                <c:pt idx="8">
                  <c:v>138</c:v>
                </c:pt>
                <c:pt idx="9">
                  <c:v>138</c:v>
                </c:pt>
                <c:pt idx="10">
                  <c:v>100</c:v>
                </c:pt>
                <c:pt idx="11">
                  <c:v>63</c:v>
                </c:pt>
                <c:pt idx="12">
                  <c:v>76</c:v>
                </c:pt>
                <c:pt idx="13">
                  <c:v>62</c:v>
                </c:pt>
                <c:pt idx="14">
                  <c:v>67</c:v>
                </c:pt>
                <c:pt idx="15">
                  <c:v>69</c:v>
                </c:pt>
                <c:pt idx="16">
                  <c:v>71</c:v>
                </c:pt>
                <c:pt idx="17">
                  <c:v>90</c:v>
                </c:pt>
                <c:pt idx="18">
                  <c:v>98</c:v>
                </c:pt>
              </c:numCache>
            </c:numRef>
          </c:val>
          <c:smooth val="0"/>
          <c:extLst>
            <c:ext xmlns:c16="http://schemas.microsoft.com/office/drawing/2014/chart" uri="{C3380CC4-5D6E-409C-BE32-E72D297353CC}">
              <c16:uniqueId val="{00000001-5D4C-4797-A113-05E021266B1B}"/>
            </c:ext>
          </c:extLst>
        </c:ser>
        <c:ser>
          <c:idx val="4"/>
          <c:order val="2"/>
          <c:tx>
            <c:strRef>
              <c:f>'Avg Ambulance Delays'!$D$6</c:f>
              <c:strCache>
                <c:ptCount val="1"/>
                <c:pt idx="0">
                  <c:v>Mean</c:v>
                </c:pt>
              </c:strCache>
            </c:strRef>
          </c:tx>
          <c:spPr>
            <a:ln w="15875" cap="rnd">
              <a:solidFill>
                <a:schemeClr val="tx1"/>
              </a:solidFill>
              <a:round/>
            </a:ln>
            <a:effectLst/>
          </c:spPr>
          <c:marker>
            <c:symbol val="none"/>
          </c:marker>
          <c:cat>
            <c:numRef>
              <c:f>'Avg Ambulance Delays'!$B$67:$B$85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Delays'!$D$67:$D$90</c:f>
              <c:numCache>
                <c:formatCode>0</c:formatCode>
                <c:ptCount val="24"/>
                <c:pt idx="0">
                  <c:v>80.94736842105263</c:v>
                </c:pt>
                <c:pt idx="1">
                  <c:v>80.94736842105263</c:v>
                </c:pt>
                <c:pt idx="2">
                  <c:v>80.94736842105263</c:v>
                </c:pt>
                <c:pt idx="3">
                  <c:v>80.94736842105263</c:v>
                </c:pt>
                <c:pt idx="4">
                  <c:v>80.94736842105263</c:v>
                </c:pt>
                <c:pt idx="5">
                  <c:v>80.94736842105263</c:v>
                </c:pt>
                <c:pt idx="6">
                  <c:v>80.94736842105263</c:v>
                </c:pt>
                <c:pt idx="7">
                  <c:v>80.94736842105263</c:v>
                </c:pt>
                <c:pt idx="8">
                  <c:v>80.94736842105263</c:v>
                </c:pt>
                <c:pt idx="9">
                  <c:v>80.94736842105263</c:v>
                </c:pt>
                <c:pt idx="10">
                  <c:v>80.94736842105263</c:v>
                </c:pt>
                <c:pt idx="11">
                  <c:v>80.94736842105263</c:v>
                </c:pt>
                <c:pt idx="12">
                  <c:v>80.94736842105263</c:v>
                </c:pt>
                <c:pt idx="13">
                  <c:v>80.94736842105263</c:v>
                </c:pt>
                <c:pt idx="14">
                  <c:v>80.94736842105263</c:v>
                </c:pt>
                <c:pt idx="15">
                  <c:v>80.94736842105263</c:v>
                </c:pt>
                <c:pt idx="16">
                  <c:v>80.94736842105263</c:v>
                </c:pt>
                <c:pt idx="17">
                  <c:v>80.94736842105263</c:v>
                </c:pt>
                <c:pt idx="18">
                  <c:v>80.94736842105263</c:v>
                </c:pt>
                <c:pt idx="19">
                  <c:v>80.94736842105263</c:v>
                </c:pt>
                <c:pt idx="20">
                  <c:v>80.94736842105263</c:v>
                </c:pt>
                <c:pt idx="21">
                  <c:v>80.94736842105263</c:v>
                </c:pt>
                <c:pt idx="22">
                  <c:v>80.94736842105263</c:v>
                </c:pt>
                <c:pt idx="23">
                  <c:v>80.94736842105263</c:v>
                </c:pt>
              </c:numCache>
            </c:numRef>
          </c:val>
          <c:smooth val="0"/>
          <c:extLst>
            <c:ext xmlns:c16="http://schemas.microsoft.com/office/drawing/2014/chart" uri="{C3380CC4-5D6E-409C-BE32-E72D297353CC}">
              <c16:uniqueId val="{00000002-5D4C-4797-A113-05E021266B1B}"/>
            </c:ext>
          </c:extLst>
        </c:ser>
        <c:ser>
          <c:idx val="5"/>
          <c:order val="3"/>
          <c:tx>
            <c:strRef>
              <c:f>'Avg Ambulance Delays'!$C$6</c:f>
              <c:strCache>
                <c:ptCount val="1"/>
                <c:pt idx="0">
                  <c:v>UPL</c:v>
                </c:pt>
              </c:strCache>
            </c:strRef>
          </c:tx>
          <c:spPr>
            <a:ln w="15875" cap="rnd">
              <a:solidFill>
                <a:schemeClr val="tx1"/>
              </a:solidFill>
              <a:prstDash val="lgDash"/>
              <a:round/>
            </a:ln>
            <a:effectLst/>
          </c:spPr>
          <c:marker>
            <c:symbol val="none"/>
          </c:marker>
          <c:cat>
            <c:numRef>
              <c:f>'Avg Ambulance Delays'!$B$67:$B$85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Delays'!$C$67:$C$90</c:f>
              <c:numCache>
                <c:formatCode>0</c:formatCode>
                <c:ptCount val="24"/>
                <c:pt idx="0">
                  <c:v>115.67514619883042</c:v>
                </c:pt>
                <c:pt idx="1">
                  <c:v>115.67514619883042</c:v>
                </c:pt>
                <c:pt idx="2">
                  <c:v>115.67514619883042</c:v>
                </c:pt>
                <c:pt idx="3">
                  <c:v>115.67514619883042</c:v>
                </c:pt>
                <c:pt idx="4">
                  <c:v>115.67514619883042</c:v>
                </c:pt>
                <c:pt idx="5">
                  <c:v>115.67514619883042</c:v>
                </c:pt>
                <c:pt idx="6">
                  <c:v>115.67514619883042</c:v>
                </c:pt>
                <c:pt idx="7">
                  <c:v>115.67514619883042</c:v>
                </c:pt>
                <c:pt idx="8">
                  <c:v>115.67514619883042</c:v>
                </c:pt>
                <c:pt idx="9">
                  <c:v>115.67514619883042</c:v>
                </c:pt>
                <c:pt idx="10">
                  <c:v>115.67514619883042</c:v>
                </c:pt>
                <c:pt idx="11">
                  <c:v>115.67514619883042</c:v>
                </c:pt>
                <c:pt idx="12">
                  <c:v>115.67514619883042</c:v>
                </c:pt>
                <c:pt idx="13">
                  <c:v>115.67514619883042</c:v>
                </c:pt>
                <c:pt idx="14">
                  <c:v>115.67514619883042</c:v>
                </c:pt>
                <c:pt idx="15">
                  <c:v>115.67514619883042</c:v>
                </c:pt>
                <c:pt idx="16">
                  <c:v>115.67514619883042</c:v>
                </c:pt>
                <c:pt idx="17">
                  <c:v>115.67514619883042</c:v>
                </c:pt>
                <c:pt idx="18">
                  <c:v>115.67514619883042</c:v>
                </c:pt>
                <c:pt idx="19">
                  <c:v>115.67514619883042</c:v>
                </c:pt>
                <c:pt idx="20">
                  <c:v>115.67514619883042</c:v>
                </c:pt>
                <c:pt idx="21">
                  <c:v>115.67514619883042</c:v>
                </c:pt>
                <c:pt idx="22">
                  <c:v>115.67514619883042</c:v>
                </c:pt>
                <c:pt idx="23">
                  <c:v>115.67514619883042</c:v>
                </c:pt>
              </c:numCache>
            </c:numRef>
          </c:val>
          <c:smooth val="0"/>
          <c:extLst>
            <c:ext xmlns:c16="http://schemas.microsoft.com/office/drawing/2014/chart" uri="{C3380CC4-5D6E-409C-BE32-E72D297353CC}">
              <c16:uniqueId val="{00000003-5D4C-4797-A113-05E021266B1B}"/>
            </c:ext>
          </c:extLst>
        </c:ser>
        <c:ser>
          <c:idx val="2"/>
          <c:order val="4"/>
          <c:tx>
            <c:strRef>
              <c:f>'Avg Ambulance Delays'!$I$6</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5D4C-4797-A113-05E021266B1B}"/>
            </c:ext>
          </c:extLst>
        </c:ser>
        <c:ser>
          <c:idx val="6"/>
          <c:order val="5"/>
          <c:tx>
            <c:strRef>
              <c:f>'Avg Ambulance Delays'!$J$6</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Delays'!$J$67:$J$90</c:f>
              <c:numCache>
                <c:formatCode>0</c:formatCode>
                <c:ptCount val="24"/>
                <c:pt idx="0">
                  <c:v>#N/A</c:v>
                </c:pt>
                <c:pt idx="1">
                  <c:v>#N/A</c:v>
                </c:pt>
                <c:pt idx="2">
                  <c:v>#N/A</c:v>
                </c:pt>
                <c:pt idx="3">
                  <c:v>#N/A</c:v>
                </c:pt>
                <c:pt idx="4">
                  <c:v>#N/A</c:v>
                </c:pt>
                <c:pt idx="5">
                  <c:v>#N/A</c:v>
                </c:pt>
                <c:pt idx="6">
                  <c:v>#N/A</c:v>
                </c:pt>
                <c:pt idx="7">
                  <c:v>#N/A</c:v>
                </c:pt>
                <c:pt idx="8">
                  <c:v>138</c:v>
                </c:pt>
                <c:pt idx="9">
                  <c:v>138</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5D4C-4797-A113-05E021266B1B}"/>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2"/>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(Causeway)</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Delays'!$F$97</c:f>
              <c:strCache>
                <c:ptCount val="1"/>
                <c:pt idx="0">
                  <c:v>LPL</c:v>
                </c:pt>
              </c:strCache>
            </c:strRef>
          </c:tx>
          <c:spPr>
            <a:ln w="15875" cap="rnd">
              <a:solidFill>
                <a:schemeClr val="tx1"/>
              </a:solidFill>
              <a:prstDash val="lgDash"/>
              <a:round/>
            </a:ln>
            <a:effectLst/>
          </c:spPr>
          <c:marker>
            <c:symbol val="none"/>
          </c:marker>
          <c:cat>
            <c:numRef>
              <c:f>'Avg Ambulance Delays'!$B$158:$B$176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Delays'!$F$158:$F$181</c:f>
              <c:numCache>
                <c:formatCode>0</c:formatCode>
                <c:ptCount val="24"/>
                <c:pt idx="0">
                  <c:v>64.015321637426894</c:v>
                </c:pt>
                <c:pt idx="1">
                  <c:v>64.015321637426894</c:v>
                </c:pt>
                <c:pt idx="2">
                  <c:v>64.015321637426894</c:v>
                </c:pt>
                <c:pt idx="3">
                  <c:v>64.015321637426894</c:v>
                </c:pt>
                <c:pt idx="4">
                  <c:v>64.015321637426894</c:v>
                </c:pt>
                <c:pt idx="5">
                  <c:v>64.015321637426894</c:v>
                </c:pt>
                <c:pt idx="6">
                  <c:v>64.015321637426894</c:v>
                </c:pt>
                <c:pt idx="7">
                  <c:v>64.015321637426894</c:v>
                </c:pt>
                <c:pt idx="8">
                  <c:v>64.015321637426894</c:v>
                </c:pt>
                <c:pt idx="9">
                  <c:v>64.015321637426894</c:v>
                </c:pt>
                <c:pt idx="10">
                  <c:v>64.015321637426894</c:v>
                </c:pt>
                <c:pt idx="11">
                  <c:v>64.015321637426894</c:v>
                </c:pt>
                <c:pt idx="12">
                  <c:v>64.015321637426894</c:v>
                </c:pt>
                <c:pt idx="13">
                  <c:v>64.015321637426894</c:v>
                </c:pt>
                <c:pt idx="14">
                  <c:v>64.015321637426894</c:v>
                </c:pt>
                <c:pt idx="15">
                  <c:v>64.015321637426894</c:v>
                </c:pt>
                <c:pt idx="16">
                  <c:v>64.015321637426894</c:v>
                </c:pt>
                <c:pt idx="17">
                  <c:v>64.015321637426894</c:v>
                </c:pt>
                <c:pt idx="18">
                  <c:v>64.015321637426894</c:v>
                </c:pt>
                <c:pt idx="19">
                  <c:v>64.015321637426894</c:v>
                </c:pt>
                <c:pt idx="20">
                  <c:v>64.015321637426894</c:v>
                </c:pt>
                <c:pt idx="21">
                  <c:v>64.015321637426894</c:v>
                </c:pt>
                <c:pt idx="22">
                  <c:v>64.015321637426894</c:v>
                </c:pt>
                <c:pt idx="23">
                  <c:v>64.015321637426894</c:v>
                </c:pt>
              </c:numCache>
            </c:numRef>
          </c:val>
          <c:smooth val="0"/>
          <c:extLst>
            <c:ext xmlns:c16="http://schemas.microsoft.com/office/drawing/2014/chart" uri="{C3380CC4-5D6E-409C-BE32-E72D297353CC}">
              <c16:uniqueId val="{00000000-736A-4EB8-9708-FC0D1A6CA3E7}"/>
            </c:ext>
          </c:extLst>
        </c:ser>
        <c:ser>
          <c:idx val="1"/>
          <c:order val="1"/>
          <c:tx>
            <c:strRef>
              <c:f>'Avg Ambulance Delays'!$E$97</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Delays'!$E$158:$E$181</c:f>
              <c:numCache>
                <c:formatCode>0</c:formatCode>
                <c:ptCount val="24"/>
                <c:pt idx="0">
                  <c:v>75</c:v>
                </c:pt>
                <c:pt idx="1">
                  <c:v>71</c:v>
                </c:pt>
                <c:pt idx="2">
                  <c:v>76</c:v>
                </c:pt>
                <c:pt idx="3">
                  <c:v>83</c:v>
                </c:pt>
                <c:pt idx="4">
                  <c:v>91</c:v>
                </c:pt>
                <c:pt idx="5">
                  <c:v>86</c:v>
                </c:pt>
                <c:pt idx="6">
                  <c:v>90</c:v>
                </c:pt>
                <c:pt idx="7">
                  <c:v>113</c:v>
                </c:pt>
                <c:pt idx="8">
                  <c:v>133</c:v>
                </c:pt>
                <c:pt idx="9">
                  <c:v>140</c:v>
                </c:pt>
                <c:pt idx="10">
                  <c:v>116</c:v>
                </c:pt>
                <c:pt idx="11">
                  <c:v>111</c:v>
                </c:pt>
                <c:pt idx="12">
                  <c:v>118</c:v>
                </c:pt>
                <c:pt idx="13">
                  <c:v>82</c:v>
                </c:pt>
                <c:pt idx="14">
                  <c:v>68</c:v>
                </c:pt>
                <c:pt idx="15">
                  <c:v>72</c:v>
                </c:pt>
                <c:pt idx="16">
                  <c:v>74</c:v>
                </c:pt>
                <c:pt idx="17">
                  <c:v>85</c:v>
                </c:pt>
                <c:pt idx="18">
                  <c:v>77</c:v>
                </c:pt>
              </c:numCache>
            </c:numRef>
          </c:val>
          <c:smooth val="0"/>
          <c:extLst>
            <c:ext xmlns:c16="http://schemas.microsoft.com/office/drawing/2014/chart" uri="{C3380CC4-5D6E-409C-BE32-E72D297353CC}">
              <c16:uniqueId val="{00000001-736A-4EB8-9708-FC0D1A6CA3E7}"/>
            </c:ext>
          </c:extLst>
        </c:ser>
        <c:ser>
          <c:idx val="4"/>
          <c:order val="2"/>
          <c:tx>
            <c:strRef>
              <c:f>'Avg Ambulance Delays'!$D$97</c:f>
              <c:strCache>
                <c:ptCount val="1"/>
                <c:pt idx="0">
                  <c:v>Mean</c:v>
                </c:pt>
              </c:strCache>
            </c:strRef>
          </c:tx>
          <c:spPr>
            <a:ln w="15875" cap="rnd">
              <a:solidFill>
                <a:schemeClr val="tx1"/>
              </a:solidFill>
              <a:round/>
            </a:ln>
            <a:effectLst/>
          </c:spPr>
          <c:marker>
            <c:symbol val="none"/>
          </c:marker>
          <c:cat>
            <c:numRef>
              <c:f>'Avg Ambulance Delays'!$B$158:$B$176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Delays'!$D$158:$D$181</c:f>
              <c:numCache>
                <c:formatCode>0</c:formatCode>
                <c:ptCount val="24"/>
                <c:pt idx="0">
                  <c:v>92.684210526315795</c:v>
                </c:pt>
                <c:pt idx="1">
                  <c:v>92.684210526315795</c:v>
                </c:pt>
                <c:pt idx="2">
                  <c:v>92.684210526315795</c:v>
                </c:pt>
                <c:pt idx="3">
                  <c:v>92.684210526315795</c:v>
                </c:pt>
                <c:pt idx="4">
                  <c:v>92.684210526315795</c:v>
                </c:pt>
                <c:pt idx="5">
                  <c:v>92.684210526315795</c:v>
                </c:pt>
                <c:pt idx="6">
                  <c:v>92.684210526315795</c:v>
                </c:pt>
                <c:pt idx="7">
                  <c:v>92.684210526315795</c:v>
                </c:pt>
                <c:pt idx="8">
                  <c:v>92.684210526315795</c:v>
                </c:pt>
                <c:pt idx="9">
                  <c:v>92.684210526315795</c:v>
                </c:pt>
                <c:pt idx="10">
                  <c:v>92.684210526315795</c:v>
                </c:pt>
                <c:pt idx="11">
                  <c:v>92.684210526315795</c:v>
                </c:pt>
                <c:pt idx="12">
                  <c:v>92.684210526315795</c:v>
                </c:pt>
                <c:pt idx="13">
                  <c:v>92.684210526315795</c:v>
                </c:pt>
                <c:pt idx="14">
                  <c:v>92.684210526315795</c:v>
                </c:pt>
                <c:pt idx="15">
                  <c:v>92.684210526315795</c:v>
                </c:pt>
                <c:pt idx="16">
                  <c:v>92.684210526315795</c:v>
                </c:pt>
                <c:pt idx="17">
                  <c:v>92.684210526315795</c:v>
                </c:pt>
                <c:pt idx="18">
                  <c:v>92.684210526315795</c:v>
                </c:pt>
                <c:pt idx="19">
                  <c:v>92.684210526315795</c:v>
                </c:pt>
                <c:pt idx="20">
                  <c:v>92.684210526315795</c:v>
                </c:pt>
                <c:pt idx="21">
                  <c:v>92.684210526315795</c:v>
                </c:pt>
                <c:pt idx="22">
                  <c:v>92.684210526315795</c:v>
                </c:pt>
                <c:pt idx="23">
                  <c:v>92.684210526315795</c:v>
                </c:pt>
              </c:numCache>
            </c:numRef>
          </c:val>
          <c:smooth val="0"/>
          <c:extLst>
            <c:ext xmlns:c16="http://schemas.microsoft.com/office/drawing/2014/chart" uri="{C3380CC4-5D6E-409C-BE32-E72D297353CC}">
              <c16:uniqueId val="{00000002-736A-4EB8-9708-FC0D1A6CA3E7}"/>
            </c:ext>
          </c:extLst>
        </c:ser>
        <c:ser>
          <c:idx val="5"/>
          <c:order val="3"/>
          <c:tx>
            <c:strRef>
              <c:f>'Avg Ambulance Delays'!$C$97</c:f>
              <c:strCache>
                <c:ptCount val="1"/>
                <c:pt idx="0">
                  <c:v>UPL</c:v>
                </c:pt>
              </c:strCache>
            </c:strRef>
          </c:tx>
          <c:spPr>
            <a:ln w="15875" cap="rnd">
              <a:solidFill>
                <a:schemeClr val="tx1"/>
              </a:solidFill>
              <a:prstDash val="lgDash"/>
              <a:round/>
            </a:ln>
            <a:effectLst/>
          </c:spPr>
          <c:marker>
            <c:symbol val="none"/>
          </c:marker>
          <c:cat>
            <c:numRef>
              <c:f>'Avg Ambulance Delays'!$B$158:$B$176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Delays'!$C$158:$C$181</c:f>
              <c:numCache>
                <c:formatCode>0</c:formatCode>
                <c:ptCount val="24"/>
                <c:pt idx="0">
                  <c:v>121.3530994152047</c:v>
                </c:pt>
                <c:pt idx="1">
                  <c:v>121.3530994152047</c:v>
                </c:pt>
                <c:pt idx="2">
                  <c:v>121.3530994152047</c:v>
                </c:pt>
                <c:pt idx="3">
                  <c:v>121.3530994152047</c:v>
                </c:pt>
                <c:pt idx="4">
                  <c:v>121.3530994152047</c:v>
                </c:pt>
                <c:pt idx="5">
                  <c:v>121.3530994152047</c:v>
                </c:pt>
                <c:pt idx="6">
                  <c:v>121.3530994152047</c:v>
                </c:pt>
                <c:pt idx="7">
                  <c:v>121.3530994152047</c:v>
                </c:pt>
                <c:pt idx="8">
                  <c:v>121.3530994152047</c:v>
                </c:pt>
                <c:pt idx="9">
                  <c:v>121.3530994152047</c:v>
                </c:pt>
                <c:pt idx="10">
                  <c:v>121.3530994152047</c:v>
                </c:pt>
                <c:pt idx="11">
                  <c:v>121.3530994152047</c:v>
                </c:pt>
                <c:pt idx="12">
                  <c:v>121.3530994152047</c:v>
                </c:pt>
                <c:pt idx="13">
                  <c:v>121.3530994152047</c:v>
                </c:pt>
                <c:pt idx="14">
                  <c:v>121.3530994152047</c:v>
                </c:pt>
                <c:pt idx="15">
                  <c:v>121.3530994152047</c:v>
                </c:pt>
                <c:pt idx="16">
                  <c:v>121.3530994152047</c:v>
                </c:pt>
                <c:pt idx="17">
                  <c:v>121.3530994152047</c:v>
                </c:pt>
                <c:pt idx="18">
                  <c:v>121.3530994152047</c:v>
                </c:pt>
                <c:pt idx="19">
                  <c:v>121.3530994152047</c:v>
                </c:pt>
                <c:pt idx="20">
                  <c:v>121.3530994152047</c:v>
                </c:pt>
                <c:pt idx="21">
                  <c:v>121.3530994152047</c:v>
                </c:pt>
                <c:pt idx="22">
                  <c:v>121.3530994152047</c:v>
                </c:pt>
                <c:pt idx="23">
                  <c:v>121.3530994152047</c:v>
                </c:pt>
              </c:numCache>
            </c:numRef>
          </c:val>
          <c:smooth val="0"/>
          <c:extLst>
            <c:ext xmlns:c16="http://schemas.microsoft.com/office/drawing/2014/chart" uri="{C3380CC4-5D6E-409C-BE32-E72D297353CC}">
              <c16:uniqueId val="{00000003-736A-4EB8-9708-FC0D1A6CA3E7}"/>
            </c:ext>
          </c:extLst>
        </c:ser>
        <c:ser>
          <c:idx val="2"/>
          <c:order val="4"/>
          <c:tx>
            <c:strRef>
              <c:f>'Avg Ambulance Delays'!$I$97</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736A-4EB8-9708-FC0D1A6CA3E7}"/>
            </c:ext>
          </c:extLst>
        </c:ser>
        <c:ser>
          <c:idx val="6"/>
          <c:order val="5"/>
          <c:tx>
            <c:strRef>
              <c:f>'Avg Ambulance Delays'!$J$97</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'Avg Ambulance Delays'!$J$158:$J$181</c:f>
              <c:numCache>
                <c:formatCode>0</c:formatCode>
                <c:ptCount val="24"/>
                <c:pt idx="0">
                  <c:v>#N/A</c:v>
                </c:pt>
                <c:pt idx="1">
                  <c:v>#N/A</c:v>
                </c:pt>
                <c:pt idx="2">
                  <c:v>#N/A</c:v>
                </c:pt>
                <c:pt idx="3">
                  <c:v>#N/A</c:v>
                </c:pt>
                <c:pt idx="4">
                  <c:v>#N/A</c:v>
                </c:pt>
                <c:pt idx="5">
                  <c:v>#N/A</c:v>
                </c:pt>
                <c:pt idx="6">
                  <c:v>#N/A</c:v>
                </c:pt>
                <c:pt idx="7">
                  <c:v>#N/A</c:v>
                </c:pt>
                <c:pt idx="8">
                  <c:v>133</c:v>
                </c:pt>
                <c:pt idx="9">
                  <c:v>140</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736A-4EB8-9708-FC0D1A6CA3E7}"/>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2"/>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(Antrim)</a:t>
            </a:r>
          </a:p>
        </c:rich>
      </c:tx>
      <c:overlay val="0"/>
      <c:spPr>
        <a:noFill/>
        <a:ln>
          <a:noFill/>
        </a:ln>
        <a:effectLst/>
      </c:spPr>
    </c:title>
    <c:autoTitleDeleted val="0"/>
    <c:plotArea>
      <c:layout/>
      <c:lineChart>
        <c:grouping val="standard"/>
        <c:varyColors val="0"/>
        <c:ser>
          <c:idx val="1"/>
          <c:order val="0"/>
          <c:tx>
            <c:strRef>
              <c:f>'ED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attendances'!$C$7:$C$18</c:f>
              <c:numCache>
                <c:formatCode>#,##0</c:formatCode>
                <c:ptCount val="12"/>
                <c:pt idx="0">
                  <c:v>8314</c:v>
                </c:pt>
                <c:pt idx="1">
                  <c:v>8516</c:v>
                </c:pt>
                <c:pt idx="2">
                  <c:v>8215</c:v>
                </c:pt>
                <c:pt idx="3">
                  <c:v>7966</c:v>
                </c:pt>
                <c:pt idx="4">
                  <c:v>7865</c:v>
                </c:pt>
                <c:pt idx="5">
                  <c:v>8202</c:v>
                </c:pt>
                <c:pt idx="6">
                  <c:v>8565</c:v>
                </c:pt>
                <c:pt idx="7">
                  <c:v>7717</c:v>
                </c:pt>
                <c:pt idx="8">
                  <c:v>8075</c:v>
                </c:pt>
                <c:pt idx="9">
                  <c:v>7175</c:v>
                </c:pt>
                <c:pt idx="10">
                  <c:v>7017</c:v>
                </c:pt>
                <c:pt idx="11">
                  <c:v>8349</c:v>
                </c:pt>
              </c:numCache>
            </c:numRef>
          </c:val>
          <c:smooth val="0"/>
          <c:extLst>
            <c:ext xmlns:c16="http://schemas.microsoft.com/office/drawing/2014/chart" uri="{C3380CC4-5D6E-409C-BE32-E72D297353CC}">
              <c16:uniqueId val="{00000000-870D-4207-ADC9-62B2D8755F36}"/>
            </c:ext>
          </c:extLst>
        </c:ser>
        <c:ser>
          <c:idx val="2"/>
          <c:order val="1"/>
          <c:tx>
            <c:strRef>
              <c:f>'ED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attendances'!$D$7:$D$18</c:f>
              <c:numCache>
                <c:formatCode>#,##0</c:formatCode>
                <c:ptCount val="12"/>
                <c:pt idx="0">
                  <c:v>8109</c:v>
                </c:pt>
                <c:pt idx="1">
                  <c:v>8307</c:v>
                </c:pt>
                <c:pt idx="2">
                  <c:v>7998</c:v>
                </c:pt>
                <c:pt idx="3">
                  <c:v>7748</c:v>
                </c:pt>
                <c:pt idx="4">
                  <c:v>7908</c:v>
                </c:pt>
                <c:pt idx="5">
                  <c:v>7872</c:v>
                </c:pt>
                <c:pt idx="6">
                  <c:v>7923</c:v>
                </c:pt>
              </c:numCache>
            </c:numRef>
          </c:val>
          <c:smooth val="0"/>
          <c:extLst>
            <c:ext xmlns:c16="http://schemas.microsoft.com/office/drawing/2014/chart" uri="{C3380CC4-5D6E-409C-BE32-E72D297353CC}">
              <c16:uniqueId val="{00000001-870D-4207-ADC9-62B2D8755F36}"/>
            </c:ext>
          </c:extLst>
        </c:ser>
        <c:dLbls>
          <c:showLegendKey val="0"/>
          <c:showVal val="0"/>
          <c:showCatName val="0"/>
          <c:showSerName val="0"/>
          <c:showPercent val="0"/>
          <c:showBubbleSize val="0"/>
        </c:dLbls>
        <c:marker val="1"/>
        <c:smooth val="0"/>
        <c:axId val="175572480"/>
        <c:axId val="175574016"/>
      </c:lineChart>
      <c:catAx>
        <c:axId val="17557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4016"/>
        <c:crosses val="autoZero"/>
        <c:auto val="1"/>
        <c:lblAlgn val="ctr"/>
        <c:lblOffset val="100"/>
        <c:noMultiLvlLbl val="0"/>
      </c:catAx>
      <c:valAx>
        <c:axId val="1755740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(Causeway)</a:t>
            </a:r>
            <a:endParaRPr lang="en-GB" sz="1100"/>
          </a:p>
        </c:rich>
      </c:tx>
      <c:overlay val="0"/>
      <c:spPr>
        <a:noFill/>
        <a:ln>
          <a:noFill/>
        </a:ln>
        <a:effectLst/>
      </c:spPr>
    </c:title>
    <c:autoTitleDeleted val="0"/>
    <c:plotArea>
      <c:layout/>
      <c:lineChart>
        <c:grouping val="standard"/>
        <c:varyColors val="0"/>
        <c:ser>
          <c:idx val="1"/>
          <c:order val="0"/>
          <c:tx>
            <c:strRef>
              <c:f>'ED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attendances'!$C$23:$C$34</c:f>
              <c:numCache>
                <c:formatCode>#,##0</c:formatCode>
                <c:ptCount val="12"/>
                <c:pt idx="0">
                  <c:v>4192</c:v>
                </c:pt>
                <c:pt idx="1">
                  <c:v>4427</c:v>
                </c:pt>
                <c:pt idx="2">
                  <c:v>3993</c:v>
                </c:pt>
                <c:pt idx="3">
                  <c:v>4246</c:v>
                </c:pt>
                <c:pt idx="4">
                  <c:v>4088</c:v>
                </c:pt>
                <c:pt idx="5">
                  <c:v>4115</c:v>
                </c:pt>
                <c:pt idx="6">
                  <c:v>4045</c:v>
                </c:pt>
                <c:pt idx="7">
                  <c:v>3755</c:v>
                </c:pt>
                <c:pt idx="8">
                  <c:v>3889</c:v>
                </c:pt>
                <c:pt idx="9">
                  <c:v>3502</c:v>
                </c:pt>
                <c:pt idx="10">
                  <c:v>3613</c:v>
                </c:pt>
                <c:pt idx="11">
                  <c:v>4277</c:v>
                </c:pt>
              </c:numCache>
            </c:numRef>
          </c:val>
          <c:smooth val="0"/>
          <c:extLst>
            <c:ext xmlns:c16="http://schemas.microsoft.com/office/drawing/2014/chart" uri="{C3380CC4-5D6E-409C-BE32-E72D297353CC}">
              <c16:uniqueId val="{00000000-781D-46E2-9BED-6C027E121A4F}"/>
            </c:ext>
          </c:extLst>
        </c:ser>
        <c:ser>
          <c:idx val="2"/>
          <c:order val="1"/>
          <c:tx>
            <c:strRef>
              <c:f>'ED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attendances'!$D$23:$D$34</c:f>
              <c:numCache>
                <c:formatCode>#,##0</c:formatCode>
                <c:ptCount val="12"/>
                <c:pt idx="0">
                  <c:v>4373</c:v>
                </c:pt>
                <c:pt idx="1">
                  <c:v>4509</c:v>
                </c:pt>
                <c:pt idx="2">
                  <c:v>4239</c:v>
                </c:pt>
                <c:pt idx="3">
                  <c:v>4415</c:v>
                </c:pt>
                <c:pt idx="4">
                  <c:v>4500</c:v>
                </c:pt>
                <c:pt idx="5">
                  <c:v>4273</c:v>
                </c:pt>
                <c:pt idx="6">
                  <c:v>4342</c:v>
                </c:pt>
              </c:numCache>
            </c:numRef>
          </c:val>
          <c:smooth val="0"/>
          <c:extLst>
            <c:ext xmlns:c16="http://schemas.microsoft.com/office/drawing/2014/chart" uri="{C3380CC4-5D6E-409C-BE32-E72D297353CC}">
              <c16:uniqueId val="{00000001-781D-46E2-9BED-6C027E121A4F}"/>
            </c:ext>
          </c:extLst>
        </c:ser>
        <c:dLbls>
          <c:showLegendKey val="0"/>
          <c:showVal val="0"/>
          <c:showCatName val="0"/>
          <c:showSerName val="0"/>
          <c:showPercent val="0"/>
          <c:showBubbleSize val="0"/>
        </c:dLbls>
        <c:marker val="1"/>
        <c:smooth val="0"/>
        <c:axId val="175625728"/>
        <c:axId val="175627648"/>
      </c:lineChart>
      <c:catAx>
        <c:axId val="1756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7648"/>
        <c:crosses val="autoZero"/>
        <c:auto val="1"/>
        <c:lblAlgn val="ctr"/>
        <c:lblOffset val="100"/>
        <c:noMultiLvlLbl val="0"/>
      </c:catAx>
      <c:valAx>
        <c:axId val="175627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5728"/>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Non-breast seen within 14 days</a:t>
            </a:r>
            <a:endParaRPr lang="en-GB" sz="1100">
              <a:effectLst/>
            </a:endParaRPr>
          </a:p>
        </c:rich>
      </c:tx>
      <c:layout>
        <c:manualLayout>
          <c:xMode val="edge"/>
          <c:yMode val="edge"/>
          <c:x val="0.29439857711923478"/>
          <c:y val="3.2863841148189764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54648405795718213"/>
        </c:manualLayout>
      </c:layout>
      <c:lineChart>
        <c:grouping val="standard"/>
        <c:varyColors val="0"/>
        <c:ser>
          <c:idx val="1"/>
          <c:order val="0"/>
          <c:tx>
            <c:strRef>
              <c:f>'Cancer 14 Day Non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Non Breast'!$B$79:$B$85</c:f>
              <c:numCache>
                <c:formatCode>mmm\-yy</c:formatCode>
                <c:ptCount val="7"/>
                <c:pt idx="0">
                  <c:v>45748</c:v>
                </c:pt>
                <c:pt idx="1">
                  <c:v>45778</c:v>
                </c:pt>
                <c:pt idx="2">
                  <c:v>45809</c:v>
                </c:pt>
                <c:pt idx="3">
                  <c:v>45839</c:v>
                </c:pt>
                <c:pt idx="4">
                  <c:v>45870</c:v>
                </c:pt>
                <c:pt idx="5">
                  <c:v>45901</c:v>
                </c:pt>
                <c:pt idx="6">
                  <c:v>45931</c:v>
                </c:pt>
              </c:numCache>
            </c:numRef>
          </c:cat>
          <c:val>
            <c:numRef>
              <c:f>'Cancer 14 Day Non Breast'!$E$79:$E$90</c:f>
              <c:numCache>
                <c:formatCode>0.00%</c:formatCode>
                <c:ptCount val="12"/>
                <c:pt idx="0">
                  <c:v>0.21445086705202313</c:v>
                </c:pt>
                <c:pt idx="1">
                  <c:v>0.18512208972174901</c:v>
                </c:pt>
                <c:pt idx="2">
                  <c:v>0.21255760368663595</c:v>
                </c:pt>
                <c:pt idx="3">
                  <c:v>0.20915032679738563</c:v>
                </c:pt>
                <c:pt idx="4">
                  <c:v>0.21742160278745645</c:v>
                </c:pt>
                <c:pt idx="5">
                  <c:v>0.19492502883506344</c:v>
                </c:pt>
                <c:pt idx="6">
                  <c:v>0.25787506673785371</c:v>
                </c:pt>
              </c:numCache>
            </c:numRef>
          </c:val>
          <c:smooth val="0"/>
          <c:extLst>
            <c:ext xmlns:c16="http://schemas.microsoft.com/office/drawing/2014/chart" uri="{C3380CC4-5D6E-409C-BE32-E72D297353CC}">
              <c16:uniqueId val="{00000000-14DB-4A87-AA1F-21BC0604AA45}"/>
            </c:ext>
          </c:extLst>
        </c:ser>
        <c:ser>
          <c:idx val="3"/>
          <c:order val="1"/>
          <c:tx>
            <c:strRef>
              <c:f>'Cancer 14 Day Non Breast'!$G$6</c:f>
              <c:strCache>
                <c:ptCount val="1"/>
                <c:pt idx="0">
                  <c:v>Target</c:v>
                </c:pt>
              </c:strCache>
            </c:strRef>
          </c:tx>
          <c:spPr>
            <a:ln w="19050" cap="rnd">
              <a:solidFill>
                <a:srgbClr val="FF0000"/>
              </a:solidFill>
              <a:prstDash val="dash"/>
              <a:round/>
            </a:ln>
            <a:effectLst/>
          </c:spPr>
          <c:marker>
            <c:symbol val="none"/>
          </c:marker>
          <c:cat>
            <c:numRef>
              <c:f>'Cancer 14 Day Non Breast'!$B$79:$B$85</c:f>
              <c:numCache>
                <c:formatCode>mmm\-yy</c:formatCode>
                <c:ptCount val="7"/>
                <c:pt idx="0">
                  <c:v>45748</c:v>
                </c:pt>
                <c:pt idx="1">
                  <c:v>45778</c:v>
                </c:pt>
                <c:pt idx="2">
                  <c:v>45809</c:v>
                </c:pt>
                <c:pt idx="3">
                  <c:v>45839</c:v>
                </c:pt>
                <c:pt idx="4">
                  <c:v>45870</c:v>
                </c:pt>
                <c:pt idx="5">
                  <c:v>45901</c:v>
                </c:pt>
                <c:pt idx="6">
                  <c:v>45931</c:v>
                </c:pt>
              </c:numCache>
            </c:numRef>
          </c:cat>
          <c:val>
            <c:numRef>
              <c:f>'Cancer 14 Day Non Breast'!$G$67:$G$90</c:f>
              <c:numCache>
                <c:formatCode>General</c:formatCode>
                <c:ptCount val="24"/>
                <c:pt idx="12" formatCode="0%">
                  <c:v>1</c:v>
                </c:pt>
                <c:pt idx="13" formatCode="0%">
                  <c:v>1</c:v>
                </c:pt>
                <c:pt idx="14" formatCode="0%">
                  <c:v>1</c:v>
                </c:pt>
                <c:pt idx="15" formatCode="0%">
                  <c:v>1</c:v>
                </c:pt>
                <c:pt idx="16" formatCode="0%">
                  <c:v>1</c:v>
                </c:pt>
                <c:pt idx="17" formatCode="0%">
                  <c:v>1</c:v>
                </c:pt>
                <c:pt idx="18" formatCode="0%">
                  <c:v>1</c:v>
                </c:pt>
                <c:pt idx="19" formatCode="0%">
                  <c:v>1</c:v>
                </c:pt>
                <c:pt idx="20" formatCode="0%">
                  <c:v>1</c:v>
                </c:pt>
                <c:pt idx="21" formatCode="0%">
                  <c:v>1</c:v>
                </c:pt>
                <c:pt idx="22" formatCode="0%">
                  <c:v>1</c:v>
                </c:pt>
                <c:pt idx="23" formatCode="0%">
                  <c:v>1</c:v>
                </c:pt>
              </c:numCache>
            </c:numRef>
          </c:val>
          <c:smooth val="0"/>
          <c:extLst>
            <c:ext xmlns:c16="http://schemas.microsoft.com/office/drawing/2014/chart" uri="{C3380CC4-5D6E-409C-BE32-E72D297353CC}">
              <c16:uniqueId val="{00000001-14DB-4A87-AA1F-21BC0604AA45}"/>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dateAx>
      <c:valAx>
        <c:axId val="176797568"/>
        <c:scaling>
          <c:orientation val="minMax"/>
          <c:max val="0.5"/>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1"/>
      </c:valAx>
      <c:spPr>
        <a:noFill/>
        <a:ln>
          <a:noFill/>
        </a:ln>
        <a:effectLst/>
      </c:spPr>
    </c:plotArea>
    <c:legend>
      <c:legendPos val="b"/>
      <c:legendEntry>
        <c:idx val="1"/>
        <c:delete val="1"/>
      </c:legendEntry>
      <c:layout>
        <c:manualLayout>
          <c:xMode val="edge"/>
          <c:yMode val="edge"/>
          <c:x val="0.31323269081930988"/>
          <c:y val="0.8451277811896486"/>
          <c:w val="0.40537872164727867"/>
          <c:h val="8.459845636080724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(Antrim)</a:t>
            </a:r>
            <a:endParaRPr lang="en-GB" sz="1100"/>
          </a:p>
        </c:rich>
      </c:tx>
      <c:overlay val="0"/>
      <c:spPr>
        <a:noFill/>
        <a:ln>
          <a:noFill/>
        </a:ln>
        <a:effectLst/>
      </c:spPr>
    </c:title>
    <c:autoTitleDeleted val="0"/>
    <c:plotArea>
      <c:layout/>
      <c:lineChart>
        <c:grouping val="standard"/>
        <c:varyColors val="0"/>
        <c:ser>
          <c:idx val="1"/>
          <c:order val="0"/>
          <c:tx>
            <c:strRef>
              <c:f>'Over-75 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attendances'!$C$7:$C$18</c:f>
              <c:numCache>
                <c:formatCode>#,##0</c:formatCode>
                <c:ptCount val="12"/>
                <c:pt idx="0">
                  <c:v>1389</c:v>
                </c:pt>
                <c:pt idx="1">
                  <c:v>1447</c:v>
                </c:pt>
                <c:pt idx="2">
                  <c:v>1351</c:v>
                </c:pt>
                <c:pt idx="3">
                  <c:v>1389</c:v>
                </c:pt>
                <c:pt idx="4">
                  <c:v>1412</c:v>
                </c:pt>
                <c:pt idx="5">
                  <c:v>1332</c:v>
                </c:pt>
                <c:pt idx="6">
                  <c:v>1442</c:v>
                </c:pt>
                <c:pt idx="7">
                  <c:v>1327</c:v>
                </c:pt>
                <c:pt idx="8">
                  <c:v>1508</c:v>
                </c:pt>
                <c:pt idx="9">
                  <c:v>1388</c:v>
                </c:pt>
                <c:pt idx="10">
                  <c:v>1302</c:v>
                </c:pt>
                <c:pt idx="11">
                  <c:v>1464</c:v>
                </c:pt>
              </c:numCache>
            </c:numRef>
          </c:val>
          <c:smooth val="0"/>
          <c:extLst>
            <c:ext xmlns:c16="http://schemas.microsoft.com/office/drawing/2014/chart" uri="{C3380CC4-5D6E-409C-BE32-E72D297353CC}">
              <c16:uniqueId val="{00000000-0767-4FC1-A151-A1400EB989AE}"/>
            </c:ext>
          </c:extLst>
        </c:ser>
        <c:ser>
          <c:idx val="2"/>
          <c:order val="1"/>
          <c:tx>
            <c:strRef>
              <c:f>'Over-75 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attendances'!$D$7:$D$18</c:f>
              <c:numCache>
                <c:formatCode>#,##0</c:formatCode>
                <c:ptCount val="12"/>
                <c:pt idx="0">
                  <c:v>1470</c:v>
                </c:pt>
                <c:pt idx="1">
                  <c:v>1483</c:v>
                </c:pt>
                <c:pt idx="2">
                  <c:v>1455</c:v>
                </c:pt>
                <c:pt idx="3">
                  <c:v>1451</c:v>
                </c:pt>
                <c:pt idx="4">
                  <c:v>1479</c:v>
                </c:pt>
                <c:pt idx="5">
                  <c:v>1390</c:v>
                </c:pt>
                <c:pt idx="6">
                  <c:v>1398</c:v>
                </c:pt>
              </c:numCache>
            </c:numRef>
          </c:val>
          <c:smooth val="0"/>
          <c:extLst>
            <c:ext xmlns:c16="http://schemas.microsoft.com/office/drawing/2014/chart" uri="{C3380CC4-5D6E-409C-BE32-E72D297353CC}">
              <c16:uniqueId val="{00000001-0767-4FC1-A151-A1400EB989AE}"/>
            </c:ext>
          </c:extLst>
        </c:ser>
        <c:dLbls>
          <c:showLegendKey val="0"/>
          <c:showVal val="0"/>
          <c:showCatName val="0"/>
          <c:showSerName val="0"/>
          <c:showPercent val="0"/>
          <c:showBubbleSize val="0"/>
        </c:dLbls>
        <c:marker val="1"/>
        <c:smooth val="0"/>
        <c:axId val="130623744"/>
        <c:axId val="130642304"/>
      </c:lineChart>
      <c:catAx>
        <c:axId val="13062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42304"/>
        <c:crosses val="autoZero"/>
        <c:auto val="1"/>
        <c:lblAlgn val="ctr"/>
        <c:lblOffset val="100"/>
        <c:noMultiLvlLbl val="0"/>
      </c:catAx>
      <c:valAx>
        <c:axId val="1306423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23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(Causeway)</a:t>
            </a:r>
            <a:endParaRPr lang="en-GB" sz="1100"/>
          </a:p>
        </c:rich>
      </c:tx>
      <c:overlay val="0"/>
      <c:spPr>
        <a:noFill/>
        <a:ln>
          <a:noFill/>
        </a:ln>
        <a:effectLst/>
      </c:spPr>
    </c:title>
    <c:autoTitleDeleted val="0"/>
    <c:plotArea>
      <c:layout/>
      <c:lineChart>
        <c:grouping val="standard"/>
        <c:varyColors val="0"/>
        <c:ser>
          <c:idx val="1"/>
          <c:order val="0"/>
          <c:tx>
            <c:strRef>
              <c:f>'Over-75 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attendances'!$C$23:$C$34</c:f>
              <c:numCache>
                <c:formatCode>General</c:formatCode>
                <c:ptCount val="12"/>
                <c:pt idx="0" formatCode="#,##0">
                  <c:v>662</c:v>
                </c:pt>
                <c:pt idx="1">
                  <c:v>725</c:v>
                </c:pt>
                <c:pt idx="2">
                  <c:v>661</c:v>
                </c:pt>
                <c:pt idx="3">
                  <c:v>708</c:v>
                </c:pt>
                <c:pt idx="4">
                  <c:v>669</c:v>
                </c:pt>
                <c:pt idx="5">
                  <c:v>714</c:v>
                </c:pt>
                <c:pt idx="6">
                  <c:v>645</c:v>
                </c:pt>
                <c:pt idx="7">
                  <c:v>653</c:v>
                </c:pt>
                <c:pt idx="8">
                  <c:v>718</c:v>
                </c:pt>
                <c:pt idx="9">
                  <c:v>644</c:v>
                </c:pt>
                <c:pt idx="10">
                  <c:v>686</c:v>
                </c:pt>
                <c:pt idx="11">
                  <c:v>741</c:v>
                </c:pt>
              </c:numCache>
            </c:numRef>
          </c:val>
          <c:smooth val="0"/>
          <c:extLst>
            <c:ext xmlns:c16="http://schemas.microsoft.com/office/drawing/2014/chart" uri="{C3380CC4-5D6E-409C-BE32-E72D297353CC}">
              <c16:uniqueId val="{00000000-75D8-40C5-9C68-C1060DFAC9F0}"/>
            </c:ext>
          </c:extLst>
        </c:ser>
        <c:ser>
          <c:idx val="2"/>
          <c:order val="1"/>
          <c:tx>
            <c:strRef>
              <c:f>'Over-75 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attendances'!$D$23:$D$34</c:f>
              <c:numCache>
                <c:formatCode>General</c:formatCode>
                <c:ptCount val="12"/>
                <c:pt idx="0">
                  <c:v>742</c:v>
                </c:pt>
                <c:pt idx="1">
                  <c:v>776</c:v>
                </c:pt>
                <c:pt idx="2">
                  <c:v>716</c:v>
                </c:pt>
                <c:pt idx="3">
                  <c:v>799</c:v>
                </c:pt>
                <c:pt idx="4">
                  <c:v>729</c:v>
                </c:pt>
                <c:pt idx="5">
                  <c:v>754</c:v>
                </c:pt>
                <c:pt idx="6">
                  <c:v>783</c:v>
                </c:pt>
              </c:numCache>
            </c:numRef>
          </c:val>
          <c:smooth val="0"/>
          <c:extLst>
            <c:ext xmlns:c16="http://schemas.microsoft.com/office/drawing/2014/chart" uri="{C3380CC4-5D6E-409C-BE32-E72D297353CC}">
              <c16:uniqueId val="{00000001-75D8-40C5-9C68-C1060DFAC9F0}"/>
            </c:ext>
          </c:extLst>
        </c:ser>
        <c:dLbls>
          <c:showLegendKey val="0"/>
          <c:showVal val="0"/>
          <c:showCatName val="0"/>
          <c:showSerName val="0"/>
          <c:showPercent val="0"/>
          <c:showBubbleSize val="0"/>
        </c:dLbls>
        <c:marker val="1"/>
        <c:smooth val="0"/>
        <c:axId val="130673280"/>
        <c:axId val="177672960"/>
      </c:lineChart>
      <c:catAx>
        <c:axId val="1306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72960"/>
        <c:crosses val="autoZero"/>
        <c:auto val="1"/>
        <c:lblAlgn val="ctr"/>
        <c:lblOffset val="100"/>
        <c:noMultiLvlLbl val="0"/>
      </c:catAx>
      <c:valAx>
        <c:axId val="177672960"/>
        <c:scaling>
          <c:orientation val="minMax"/>
          <c:max val="8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73280"/>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(Antrim)</a:t>
            </a:r>
            <a:endParaRPr lang="en-GB" sz="1100">
              <a:effectLst/>
            </a:endParaRPr>
          </a:p>
        </c:rich>
      </c:tx>
      <c:layout>
        <c:manualLayout>
          <c:xMode val="edge"/>
          <c:yMode val="edge"/>
          <c:x val="0.31000678040244967"/>
          <c:y val="3.7037037037037035E-2"/>
        </c:manualLayout>
      </c:layout>
      <c:overlay val="0"/>
      <c:spPr>
        <a:noFill/>
        <a:ln>
          <a:noFill/>
        </a:ln>
        <a:effectLst/>
      </c:spPr>
    </c:title>
    <c:autoTitleDeleted val="0"/>
    <c:plotArea>
      <c:layout/>
      <c:lineChart>
        <c:grouping val="standard"/>
        <c:varyColors val="0"/>
        <c:ser>
          <c:idx val="0"/>
          <c:order val="0"/>
          <c:tx>
            <c:strRef>
              <c:f>'4 hr'!$F$6</c:f>
              <c:strCache>
                <c:ptCount val="1"/>
                <c:pt idx="0">
                  <c:v>LPL</c:v>
                </c:pt>
              </c:strCache>
            </c:strRef>
          </c:tx>
          <c:spPr>
            <a:ln w="15875" cap="rnd">
              <a:solidFill>
                <a:schemeClr val="tx1"/>
              </a:solidFill>
              <a:prstDash val="lgDash"/>
              <a:round/>
            </a:ln>
            <a:effectLst/>
          </c:spPr>
          <c:marker>
            <c:symbol val="none"/>
          </c:marker>
          <c:cat>
            <c:numRef>
              <c:f>'4 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hr'!$F$67:$F$90</c:f>
              <c:numCache>
                <c:formatCode>0%</c:formatCode>
                <c:ptCount val="24"/>
                <c:pt idx="0">
                  <c:v>0.29138947368421059</c:v>
                </c:pt>
                <c:pt idx="1">
                  <c:v>0.29138947368421059</c:v>
                </c:pt>
                <c:pt idx="2">
                  <c:v>0.29138947368421059</c:v>
                </c:pt>
                <c:pt idx="3">
                  <c:v>0.29138947368421059</c:v>
                </c:pt>
                <c:pt idx="4">
                  <c:v>0.29138947368421059</c:v>
                </c:pt>
                <c:pt idx="5">
                  <c:v>0.29138947368421059</c:v>
                </c:pt>
                <c:pt idx="6">
                  <c:v>0.29138947368421059</c:v>
                </c:pt>
                <c:pt idx="7">
                  <c:v>0.29138947368421059</c:v>
                </c:pt>
                <c:pt idx="8">
                  <c:v>0.29138947368421059</c:v>
                </c:pt>
                <c:pt idx="9">
                  <c:v>0.29138947368421059</c:v>
                </c:pt>
                <c:pt idx="10">
                  <c:v>0.29138947368421059</c:v>
                </c:pt>
                <c:pt idx="11">
                  <c:v>0.29138947368421059</c:v>
                </c:pt>
                <c:pt idx="12">
                  <c:v>0.29138947368421059</c:v>
                </c:pt>
                <c:pt idx="13">
                  <c:v>0.29138947368421059</c:v>
                </c:pt>
                <c:pt idx="14">
                  <c:v>0.29138947368421059</c:v>
                </c:pt>
                <c:pt idx="15">
                  <c:v>0.29138947368421059</c:v>
                </c:pt>
                <c:pt idx="16">
                  <c:v>0.29138947368421059</c:v>
                </c:pt>
                <c:pt idx="17">
                  <c:v>0.29138947368421059</c:v>
                </c:pt>
                <c:pt idx="18">
                  <c:v>0.29138947368421059</c:v>
                </c:pt>
                <c:pt idx="19">
                  <c:v>0.29138947368421059</c:v>
                </c:pt>
                <c:pt idx="20">
                  <c:v>0.29138947368421059</c:v>
                </c:pt>
                <c:pt idx="21">
                  <c:v>0.29138947368421059</c:v>
                </c:pt>
                <c:pt idx="22">
                  <c:v>0.29138947368421059</c:v>
                </c:pt>
                <c:pt idx="23">
                  <c:v>0.29138947368421059</c:v>
                </c:pt>
              </c:numCache>
            </c:numRef>
          </c:val>
          <c:smooth val="0"/>
          <c:extLst>
            <c:ext xmlns:c16="http://schemas.microsoft.com/office/drawing/2014/chart" uri="{C3380CC4-5D6E-409C-BE32-E72D297353CC}">
              <c16:uniqueId val="{00000000-C7F1-4179-BAB0-0101B009BAEB}"/>
            </c:ext>
          </c:extLst>
        </c:ser>
        <c:ser>
          <c:idx val="1"/>
          <c:order val="1"/>
          <c:tx>
            <c:strRef>
              <c:f>'4 hr'!$E$6</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25"/>
            <c:bubble3D val="0"/>
            <c:extLst>
              <c:ext xmlns:c16="http://schemas.microsoft.com/office/drawing/2014/chart" uri="{C3380CC4-5D6E-409C-BE32-E72D297353CC}">
                <c16:uniqueId val="{00000001-C7F1-4179-BAB0-0101B009BAEB}"/>
              </c:ext>
            </c:extLst>
          </c:dPt>
          <c:cat>
            <c:numRef>
              <c:f>'4 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hr'!$E$67:$E$90</c:f>
              <c:numCache>
                <c:formatCode>0.0%</c:formatCode>
                <c:ptCount val="24"/>
                <c:pt idx="0">
                  <c:v>0.35499999999999998</c:v>
                </c:pt>
                <c:pt idx="1">
                  <c:v>0.376</c:v>
                </c:pt>
                <c:pt idx="2">
                  <c:v>0.41499999999999998</c:v>
                </c:pt>
                <c:pt idx="3">
                  <c:v>0.40799999999999997</c:v>
                </c:pt>
                <c:pt idx="4">
                  <c:v>0.38500000000000001</c:v>
                </c:pt>
                <c:pt idx="5">
                  <c:v>0.38900000000000001</c:v>
                </c:pt>
                <c:pt idx="6">
                  <c:v>0.374</c:v>
                </c:pt>
                <c:pt idx="7">
                  <c:v>0.29780000000000001</c:v>
                </c:pt>
                <c:pt idx="8">
                  <c:v>0.28100000000000003</c:v>
                </c:pt>
                <c:pt idx="9">
                  <c:v>0.31900000000000001</c:v>
                </c:pt>
                <c:pt idx="10">
                  <c:v>0.30499999999999999</c:v>
                </c:pt>
                <c:pt idx="11">
                  <c:v>0.29699999999999999</c:v>
                </c:pt>
                <c:pt idx="12">
                  <c:v>0.33200000000000002</c:v>
                </c:pt>
                <c:pt idx="13">
                  <c:v>0.32700000000000001</c:v>
                </c:pt>
                <c:pt idx="14">
                  <c:v>0.32600000000000001</c:v>
                </c:pt>
                <c:pt idx="15">
                  <c:v>0.36799999999999999</c:v>
                </c:pt>
                <c:pt idx="16">
                  <c:v>0.35599999999999998</c:v>
                </c:pt>
                <c:pt idx="17">
                  <c:v>0.33600000000000002</c:v>
                </c:pt>
                <c:pt idx="18">
                  <c:v>0.32700000000000001</c:v>
                </c:pt>
              </c:numCache>
            </c:numRef>
          </c:val>
          <c:smooth val="0"/>
          <c:extLst>
            <c:ext xmlns:c16="http://schemas.microsoft.com/office/drawing/2014/chart" uri="{C3380CC4-5D6E-409C-BE32-E72D297353CC}">
              <c16:uniqueId val="{00000002-C7F1-4179-BAB0-0101B009BAEB}"/>
            </c:ext>
          </c:extLst>
        </c:ser>
        <c:ser>
          <c:idx val="3"/>
          <c:order val="2"/>
          <c:tx>
            <c:strRef>
              <c:f>'4 hr'!$G$6</c:f>
              <c:strCache>
                <c:ptCount val="1"/>
                <c:pt idx="0">
                  <c:v>Target</c:v>
                </c:pt>
              </c:strCache>
            </c:strRef>
          </c:tx>
          <c:spPr>
            <a:ln w="19050" cap="rnd">
              <a:solidFill>
                <a:srgbClr val="FF0000"/>
              </a:solidFill>
              <a:prstDash val="dash"/>
              <a:round/>
            </a:ln>
            <a:effectLst/>
          </c:spPr>
          <c:marker>
            <c:symbol val="none"/>
          </c:marker>
          <c:cat>
            <c:numRef>
              <c:f>'4 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hr'!$G$67:$G$90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3-C7F1-4179-BAB0-0101B009BAEB}"/>
            </c:ext>
          </c:extLst>
        </c:ser>
        <c:ser>
          <c:idx val="4"/>
          <c:order val="3"/>
          <c:tx>
            <c:strRef>
              <c:f>'4 hr'!$D$6</c:f>
              <c:strCache>
                <c:ptCount val="1"/>
                <c:pt idx="0">
                  <c:v>Mean</c:v>
                </c:pt>
              </c:strCache>
            </c:strRef>
          </c:tx>
          <c:spPr>
            <a:ln w="15875" cap="rnd">
              <a:solidFill>
                <a:schemeClr val="tx1"/>
              </a:solidFill>
              <a:round/>
            </a:ln>
            <a:effectLst/>
          </c:spPr>
          <c:marker>
            <c:symbol val="none"/>
          </c:marker>
          <c:cat>
            <c:numRef>
              <c:f>'4 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hr'!$D$67:$D$90</c:f>
              <c:numCache>
                <c:formatCode>0%</c:formatCode>
                <c:ptCount val="24"/>
                <c:pt idx="0">
                  <c:v>0.34598947368421057</c:v>
                </c:pt>
                <c:pt idx="1">
                  <c:v>0.34598947368421057</c:v>
                </c:pt>
                <c:pt idx="2">
                  <c:v>0.34598947368421057</c:v>
                </c:pt>
                <c:pt idx="3">
                  <c:v>0.34598947368421057</c:v>
                </c:pt>
                <c:pt idx="4">
                  <c:v>0.34598947368421057</c:v>
                </c:pt>
                <c:pt idx="5">
                  <c:v>0.34598947368421057</c:v>
                </c:pt>
                <c:pt idx="6">
                  <c:v>0.34598947368421057</c:v>
                </c:pt>
                <c:pt idx="7">
                  <c:v>0.34598947368421057</c:v>
                </c:pt>
                <c:pt idx="8">
                  <c:v>0.34598947368421057</c:v>
                </c:pt>
                <c:pt idx="9">
                  <c:v>0.34598947368421057</c:v>
                </c:pt>
                <c:pt idx="10">
                  <c:v>0.34598947368421057</c:v>
                </c:pt>
                <c:pt idx="11">
                  <c:v>0.34598947368421057</c:v>
                </c:pt>
                <c:pt idx="12">
                  <c:v>0.34598947368421057</c:v>
                </c:pt>
                <c:pt idx="13">
                  <c:v>0.34598947368421057</c:v>
                </c:pt>
                <c:pt idx="14">
                  <c:v>0.34598947368421057</c:v>
                </c:pt>
                <c:pt idx="15">
                  <c:v>0.34598947368421057</c:v>
                </c:pt>
                <c:pt idx="16">
                  <c:v>0.34598947368421057</c:v>
                </c:pt>
                <c:pt idx="17">
                  <c:v>0.34598947368421057</c:v>
                </c:pt>
                <c:pt idx="18">
                  <c:v>0.34598947368421057</c:v>
                </c:pt>
                <c:pt idx="19">
                  <c:v>0.34598947368421057</c:v>
                </c:pt>
                <c:pt idx="20">
                  <c:v>0.34598947368421057</c:v>
                </c:pt>
                <c:pt idx="21">
                  <c:v>0.34598947368421057</c:v>
                </c:pt>
                <c:pt idx="22">
                  <c:v>0.34598947368421057</c:v>
                </c:pt>
                <c:pt idx="23">
                  <c:v>0.34598947368421057</c:v>
                </c:pt>
              </c:numCache>
            </c:numRef>
          </c:val>
          <c:smooth val="0"/>
          <c:extLst>
            <c:ext xmlns:c16="http://schemas.microsoft.com/office/drawing/2014/chart" uri="{C3380CC4-5D6E-409C-BE32-E72D297353CC}">
              <c16:uniqueId val="{00000004-C7F1-4179-BAB0-0101B009BAEB}"/>
            </c:ext>
          </c:extLst>
        </c:ser>
        <c:ser>
          <c:idx val="5"/>
          <c:order val="4"/>
          <c:tx>
            <c:strRef>
              <c:f>'4 hr'!$C$6</c:f>
              <c:strCache>
                <c:ptCount val="1"/>
                <c:pt idx="0">
                  <c:v>UPL</c:v>
                </c:pt>
              </c:strCache>
            </c:strRef>
          </c:tx>
          <c:spPr>
            <a:ln w="15875" cap="rnd">
              <a:solidFill>
                <a:schemeClr val="tx1"/>
              </a:solidFill>
              <a:prstDash val="lgDash"/>
              <a:round/>
            </a:ln>
            <a:effectLst/>
          </c:spPr>
          <c:marker>
            <c:symbol val="none"/>
          </c:marker>
          <c:cat>
            <c:numRef>
              <c:f>'4 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hr'!$C$67:$C$90</c:f>
              <c:numCache>
                <c:formatCode>0%</c:formatCode>
                <c:ptCount val="24"/>
                <c:pt idx="0">
                  <c:v>0.40058947368421055</c:v>
                </c:pt>
                <c:pt idx="1">
                  <c:v>0.40058947368421055</c:v>
                </c:pt>
                <c:pt idx="2">
                  <c:v>0.40058947368421055</c:v>
                </c:pt>
                <c:pt idx="3">
                  <c:v>0.40058947368421055</c:v>
                </c:pt>
                <c:pt idx="4">
                  <c:v>0.40058947368421055</c:v>
                </c:pt>
                <c:pt idx="5">
                  <c:v>0.40058947368421055</c:v>
                </c:pt>
                <c:pt idx="6">
                  <c:v>0.40058947368421055</c:v>
                </c:pt>
                <c:pt idx="7">
                  <c:v>0.40058947368421055</c:v>
                </c:pt>
                <c:pt idx="8">
                  <c:v>0.40058947368421055</c:v>
                </c:pt>
                <c:pt idx="9">
                  <c:v>0.40058947368421055</c:v>
                </c:pt>
                <c:pt idx="10">
                  <c:v>0.40058947368421055</c:v>
                </c:pt>
                <c:pt idx="11">
                  <c:v>0.40058947368421055</c:v>
                </c:pt>
                <c:pt idx="12">
                  <c:v>0.40058947368421055</c:v>
                </c:pt>
                <c:pt idx="13">
                  <c:v>0.40058947368421055</c:v>
                </c:pt>
                <c:pt idx="14">
                  <c:v>0.40058947368421055</c:v>
                </c:pt>
                <c:pt idx="15">
                  <c:v>0.40058947368421055</c:v>
                </c:pt>
                <c:pt idx="16">
                  <c:v>0.40058947368421055</c:v>
                </c:pt>
                <c:pt idx="17">
                  <c:v>0.40058947368421055</c:v>
                </c:pt>
                <c:pt idx="18">
                  <c:v>0.40058947368421055</c:v>
                </c:pt>
                <c:pt idx="19">
                  <c:v>0.40058947368421055</c:v>
                </c:pt>
                <c:pt idx="20">
                  <c:v>0.40058947368421055</c:v>
                </c:pt>
                <c:pt idx="21">
                  <c:v>0.40058947368421055</c:v>
                </c:pt>
                <c:pt idx="22">
                  <c:v>0.40058947368421055</c:v>
                </c:pt>
                <c:pt idx="23">
                  <c:v>0.40058947368421055</c:v>
                </c:pt>
              </c:numCache>
            </c:numRef>
          </c:val>
          <c:smooth val="0"/>
          <c:extLst>
            <c:ext xmlns:c16="http://schemas.microsoft.com/office/drawing/2014/chart" uri="{C3380CC4-5D6E-409C-BE32-E72D297353CC}">
              <c16:uniqueId val="{00000005-C7F1-4179-BAB0-0101B009BAEB}"/>
            </c:ext>
          </c:extLst>
        </c:ser>
        <c:ser>
          <c:idx val="2"/>
          <c:order val="5"/>
          <c:tx>
            <c:strRef>
              <c:f>'4 hr'!$I$6</c:f>
              <c:strCache>
                <c:ptCount val="1"/>
                <c:pt idx="0">
                  <c:v>SCL</c:v>
                </c:pt>
              </c:strCache>
            </c:strRef>
          </c:tx>
          <c:spPr>
            <a:ln>
              <a:noFill/>
            </a:ln>
          </c:spPr>
          <c:marker>
            <c:symbol val="circle"/>
            <c:size val="7"/>
            <c:spPr>
              <a:solidFill>
                <a:srgbClr val="ED7D31"/>
              </a:solidFill>
              <a:ln>
                <a:solidFill>
                  <a:srgbClr val="ED7D31"/>
                </a:solidFill>
              </a:ln>
            </c:spPr>
          </c:marker>
          <c:dPt>
            <c:idx val="24"/>
            <c:marker>
              <c:spPr>
                <a:solidFill>
                  <a:schemeClr val="accent6">
                    <a:lumMod val="75000"/>
                  </a:schemeClr>
                </a:solidFill>
                <a:ln>
                  <a:solidFill>
                    <a:schemeClr val="accent6">
                      <a:lumMod val="75000"/>
                    </a:schemeClr>
                  </a:solidFill>
                </a:ln>
              </c:spPr>
            </c:marker>
            <c:bubble3D val="0"/>
            <c:spPr>
              <a:ln>
                <a:solidFill>
                  <a:schemeClr val="bg1">
                    <a:lumMod val="65000"/>
                  </a:schemeClr>
                </a:solidFill>
              </a:ln>
            </c:spPr>
            <c:extLst>
              <c:ext xmlns:c16="http://schemas.microsoft.com/office/drawing/2014/chart" uri="{C3380CC4-5D6E-409C-BE32-E72D297353CC}">
                <c16:uniqueId val="{00000007-C7F1-4179-BAB0-0101B009BAEB}"/>
              </c:ext>
            </c:extLst>
          </c:dPt>
          <c:cat>
            <c:numRef>
              <c:f>'4 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hr'!$I$67:$I$90</c:f>
              <c:numCache>
                <c:formatCode>0%</c:formatCode>
                <c:ptCount val="24"/>
                <c:pt idx="0">
                  <c:v>#N/A</c:v>
                </c:pt>
                <c:pt idx="1">
                  <c:v>#N/A</c:v>
                </c:pt>
                <c:pt idx="2">
                  <c:v>#N/A</c:v>
                </c:pt>
                <c:pt idx="3">
                  <c:v>#N/A</c:v>
                </c:pt>
                <c:pt idx="4">
                  <c:v>#N/A</c:v>
                </c:pt>
                <c:pt idx="5">
                  <c:v>#N/A</c:v>
                </c:pt>
                <c:pt idx="6">
                  <c:v>#N/A</c:v>
                </c:pt>
                <c:pt idx="7">
                  <c:v>#N/A</c:v>
                </c:pt>
                <c:pt idx="8">
                  <c:v>0.28100000000000003</c:v>
                </c:pt>
                <c:pt idx="9">
                  <c:v>#N/A</c:v>
                </c:pt>
                <c:pt idx="10">
                  <c:v>0.30499999999999999</c:v>
                </c:pt>
                <c:pt idx="11">
                  <c:v>0.29699999999999999</c:v>
                </c:pt>
                <c:pt idx="12">
                  <c:v>0.33200000000000002</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C7F1-4179-BAB0-0101B009BAEB}"/>
            </c:ext>
          </c:extLst>
        </c:ser>
        <c:ser>
          <c:idx val="6"/>
          <c:order val="6"/>
          <c:tx>
            <c:strRef>
              <c:f>'4 hr'!$J$6</c:f>
              <c:strCache>
                <c:ptCount val="1"/>
                <c:pt idx="0">
                  <c:v>SCH</c:v>
                </c:pt>
              </c:strCache>
            </c:strRef>
          </c:tx>
          <c:spPr>
            <a:ln>
              <a:noFill/>
            </a:ln>
          </c:spPr>
          <c:marker>
            <c:symbol val="circle"/>
            <c:size val="7"/>
            <c:spPr>
              <a:solidFill>
                <a:srgbClr val="5B9BD5"/>
              </a:solidFill>
              <a:ln>
                <a:solidFill>
                  <a:srgbClr val="5B9BD5"/>
                </a:solidFill>
              </a:ln>
            </c:spPr>
          </c:marker>
          <c:cat>
            <c:numRef>
              <c:f>'4 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hr'!$J$67:$J$90</c:f>
              <c:numCache>
                <c:formatCode>0%</c:formatCode>
                <c:ptCount val="24"/>
                <c:pt idx="0">
                  <c:v>#N/A</c:v>
                </c:pt>
                <c:pt idx="1">
                  <c:v>#N/A</c:v>
                </c:pt>
                <c:pt idx="2">
                  <c:v>0.41499999999999998</c:v>
                </c:pt>
                <c:pt idx="3">
                  <c:v>0.40799999999999997</c:v>
                </c:pt>
                <c:pt idx="4">
                  <c:v>0.38500000000000001</c:v>
                </c:pt>
                <c:pt idx="5">
                  <c:v>0.38900000000000001</c:v>
                </c:pt>
                <c:pt idx="6">
                  <c:v>0.374</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C7F1-4179-BAB0-0101B009BAEB}"/>
            </c:ext>
          </c:extLst>
        </c:ser>
        <c:dLbls>
          <c:showLegendKey val="0"/>
          <c:showVal val="0"/>
          <c:showCatName val="0"/>
          <c:showSerName val="0"/>
          <c:showPercent val="0"/>
          <c:showBubbleSize val="0"/>
        </c:dLbls>
        <c:smooth val="0"/>
        <c:axId val="183526144"/>
        <c:axId val="183528064"/>
      </c:lineChart>
      <c:dateAx>
        <c:axId val="1835261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8064"/>
        <c:crosses val="autoZero"/>
        <c:auto val="1"/>
        <c:lblOffset val="100"/>
        <c:baseTimeUnit val="months"/>
        <c:majorUnit val="2"/>
        <c:majorTimeUnit val="months"/>
      </c:dateAx>
      <c:valAx>
        <c:axId val="1835280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61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(Causeway)</a:t>
            </a:r>
            <a:endParaRPr lang="en-GB" sz="1100">
              <a:effectLst/>
            </a:endParaRPr>
          </a:p>
        </c:rich>
      </c:tx>
      <c:layout>
        <c:manualLayout>
          <c:xMode val="edge"/>
          <c:yMode val="edge"/>
          <c:x val="0.27690966754155732"/>
          <c:y val="4.1666666666666664E-2"/>
        </c:manualLayout>
      </c:layout>
      <c:overlay val="0"/>
      <c:spPr>
        <a:noFill/>
        <a:ln>
          <a:noFill/>
        </a:ln>
        <a:effectLst/>
      </c:spPr>
    </c:title>
    <c:autoTitleDeleted val="0"/>
    <c:plotArea>
      <c:layout/>
      <c:lineChart>
        <c:grouping val="standard"/>
        <c:varyColors val="0"/>
        <c:ser>
          <c:idx val="0"/>
          <c:order val="0"/>
          <c:tx>
            <c:strRef>
              <c:f>'4 hr'!$F$97</c:f>
              <c:strCache>
                <c:ptCount val="1"/>
                <c:pt idx="0">
                  <c:v>LPL</c:v>
                </c:pt>
              </c:strCache>
            </c:strRef>
          </c:tx>
          <c:spPr>
            <a:ln w="15875" cap="rnd">
              <a:solidFill>
                <a:schemeClr val="tx1"/>
              </a:solidFill>
              <a:prstDash val="lgDash"/>
              <a:round/>
            </a:ln>
            <a:effectLst/>
          </c:spPr>
          <c:marker>
            <c:symbol val="none"/>
          </c:marker>
          <c:cat>
            <c:numRef>
              <c:f>'4 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hr'!$F$158:$F$181</c:f>
              <c:numCache>
                <c:formatCode>0%</c:formatCode>
                <c:ptCount val="24"/>
                <c:pt idx="0">
                  <c:v>0.42660736842105257</c:v>
                </c:pt>
                <c:pt idx="1">
                  <c:v>0.42660736842105257</c:v>
                </c:pt>
                <c:pt idx="2">
                  <c:v>0.42660736842105257</c:v>
                </c:pt>
                <c:pt idx="3">
                  <c:v>0.42660736842105257</c:v>
                </c:pt>
                <c:pt idx="4">
                  <c:v>0.42660736842105257</c:v>
                </c:pt>
                <c:pt idx="5">
                  <c:v>0.42660736842105257</c:v>
                </c:pt>
                <c:pt idx="6">
                  <c:v>0.42660736842105257</c:v>
                </c:pt>
                <c:pt idx="7">
                  <c:v>0.42660736842105257</c:v>
                </c:pt>
                <c:pt idx="8">
                  <c:v>0.42660736842105257</c:v>
                </c:pt>
                <c:pt idx="9">
                  <c:v>0.42660736842105257</c:v>
                </c:pt>
                <c:pt idx="10">
                  <c:v>0.42660736842105257</c:v>
                </c:pt>
                <c:pt idx="11">
                  <c:v>0.42660736842105257</c:v>
                </c:pt>
                <c:pt idx="12">
                  <c:v>0.42660736842105257</c:v>
                </c:pt>
                <c:pt idx="13">
                  <c:v>0.42660736842105257</c:v>
                </c:pt>
                <c:pt idx="14">
                  <c:v>0.42660736842105257</c:v>
                </c:pt>
                <c:pt idx="15">
                  <c:v>0.42660736842105257</c:v>
                </c:pt>
                <c:pt idx="16">
                  <c:v>0.42660736842105257</c:v>
                </c:pt>
                <c:pt idx="17">
                  <c:v>0.42660736842105257</c:v>
                </c:pt>
                <c:pt idx="18">
                  <c:v>0.42660736842105257</c:v>
                </c:pt>
                <c:pt idx="19">
                  <c:v>0.42660736842105257</c:v>
                </c:pt>
                <c:pt idx="20">
                  <c:v>0.42660736842105257</c:v>
                </c:pt>
                <c:pt idx="21">
                  <c:v>0.42660736842105257</c:v>
                </c:pt>
                <c:pt idx="22">
                  <c:v>0.42660736842105257</c:v>
                </c:pt>
                <c:pt idx="23">
                  <c:v>0.42660736842105257</c:v>
                </c:pt>
              </c:numCache>
            </c:numRef>
          </c:val>
          <c:smooth val="0"/>
          <c:extLst>
            <c:ext xmlns:c16="http://schemas.microsoft.com/office/drawing/2014/chart" uri="{C3380CC4-5D6E-409C-BE32-E72D297353CC}">
              <c16:uniqueId val="{00000000-E15F-46FA-B055-733E99BB3E11}"/>
            </c:ext>
          </c:extLst>
        </c:ser>
        <c:ser>
          <c:idx val="1"/>
          <c:order val="1"/>
          <c:tx>
            <c:strRef>
              <c:f>'4 hr'!$E$97</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14"/>
            <c:bubble3D val="0"/>
            <c:extLst>
              <c:ext xmlns:c16="http://schemas.microsoft.com/office/drawing/2014/chart" uri="{C3380CC4-5D6E-409C-BE32-E72D297353CC}">
                <c16:uniqueId val="{00000001-E15F-46FA-B055-733E99BB3E11}"/>
              </c:ext>
            </c:extLst>
          </c:dPt>
          <c:dPt>
            <c:idx val="15"/>
            <c:bubble3D val="0"/>
            <c:extLst>
              <c:ext xmlns:c16="http://schemas.microsoft.com/office/drawing/2014/chart" uri="{C3380CC4-5D6E-409C-BE32-E72D297353CC}">
                <c16:uniqueId val="{00000002-E15F-46FA-B055-733E99BB3E11}"/>
              </c:ext>
            </c:extLst>
          </c:dPt>
          <c:cat>
            <c:numRef>
              <c:f>'4 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hr'!$E$158:$E$181</c:f>
              <c:numCache>
                <c:formatCode>0.0%</c:formatCode>
                <c:ptCount val="24"/>
                <c:pt idx="0">
                  <c:v>0.498</c:v>
                </c:pt>
                <c:pt idx="1">
                  <c:v>0.49199999999999999</c:v>
                </c:pt>
                <c:pt idx="2">
                  <c:v>0.53100000000000003</c:v>
                </c:pt>
                <c:pt idx="3">
                  <c:v>0.497</c:v>
                </c:pt>
                <c:pt idx="4">
                  <c:v>0.55400000000000005</c:v>
                </c:pt>
                <c:pt idx="5">
                  <c:v>0.51400000000000001</c:v>
                </c:pt>
                <c:pt idx="6">
                  <c:v>0.53900000000000003</c:v>
                </c:pt>
                <c:pt idx="7">
                  <c:v>0.46129999999999999</c:v>
                </c:pt>
                <c:pt idx="8">
                  <c:v>0.441</c:v>
                </c:pt>
                <c:pt idx="9">
                  <c:v>0.48599999999999999</c:v>
                </c:pt>
                <c:pt idx="10">
                  <c:v>0.48599999999999999</c:v>
                </c:pt>
                <c:pt idx="11">
                  <c:v>0.47899999999999998</c:v>
                </c:pt>
                <c:pt idx="12">
                  <c:v>0.47299999999999998</c:v>
                </c:pt>
                <c:pt idx="13">
                  <c:v>0.44900000000000001</c:v>
                </c:pt>
                <c:pt idx="14">
                  <c:v>0.44600000000000001</c:v>
                </c:pt>
                <c:pt idx="15">
                  <c:v>0.45100000000000001</c:v>
                </c:pt>
                <c:pt idx="16">
                  <c:v>0.48199999999999998</c:v>
                </c:pt>
                <c:pt idx="17">
                  <c:v>0.49399999999999999</c:v>
                </c:pt>
                <c:pt idx="18">
                  <c:v>0.49199999999999999</c:v>
                </c:pt>
              </c:numCache>
            </c:numRef>
          </c:val>
          <c:smooth val="0"/>
          <c:extLst>
            <c:ext xmlns:c16="http://schemas.microsoft.com/office/drawing/2014/chart" uri="{C3380CC4-5D6E-409C-BE32-E72D297353CC}">
              <c16:uniqueId val="{00000003-E15F-46FA-B055-733E99BB3E11}"/>
            </c:ext>
          </c:extLst>
        </c:ser>
        <c:ser>
          <c:idx val="3"/>
          <c:order val="2"/>
          <c:tx>
            <c:strRef>
              <c:f>'4 hr'!$G$97</c:f>
              <c:strCache>
                <c:ptCount val="1"/>
                <c:pt idx="0">
                  <c:v>Target</c:v>
                </c:pt>
              </c:strCache>
            </c:strRef>
          </c:tx>
          <c:spPr>
            <a:ln w="19050" cap="rnd">
              <a:solidFill>
                <a:srgbClr val="FF0000"/>
              </a:solidFill>
              <a:prstDash val="dash"/>
              <a:round/>
            </a:ln>
            <a:effectLst/>
          </c:spPr>
          <c:marker>
            <c:symbol val="none"/>
          </c:marker>
          <c:cat>
            <c:numRef>
              <c:f>'4 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hr'!$G$158:$G$181</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4-E15F-46FA-B055-733E99BB3E11}"/>
            </c:ext>
          </c:extLst>
        </c:ser>
        <c:ser>
          <c:idx val="4"/>
          <c:order val="3"/>
          <c:tx>
            <c:strRef>
              <c:f>'4 hr'!$D$97</c:f>
              <c:strCache>
                <c:ptCount val="1"/>
                <c:pt idx="0">
                  <c:v>Mean</c:v>
                </c:pt>
              </c:strCache>
            </c:strRef>
          </c:tx>
          <c:spPr>
            <a:ln w="15875" cap="rnd">
              <a:solidFill>
                <a:schemeClr val="tx1"/>
              </a:solidFill>
              <a:round/>
            </a:ln>
            <a:effectLst/>
          </c:spPr>
          <c:marker>
            <c:symbol val="none"/>
          </c:marker>
          <c:dPt>
            <c:idx val="15"/>
            <c:bubble3D val="0"/>
            <c:extLst>
              <c:ext xmlns:c16="http://schemas.microsoft.com/office/drawing/2014/chart" uri="{C3380CC4-5D6E-409C-BE32-E72D297353CC}">
                <c16:uniqueId val="{00000005-E15F-46FA-B055-733E99BB3E11}"/>
              </c:ext>
            </c:extLst>
          </c:dPt>
          <c:cat>
            <c:numRef>
              <c:f>'4 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hr'!$D$158:$D$181</c:f>
              <c:numCache>
                <c:formatCode>0%</c:formatCode>
                <c:ptCount val="24"/>
                <c:pt idx="0">
                  <c:v>0.48764736842105261</c:v>
                </c:pt>
                <c:pt idx="1">
                  <c:v>0.48764736842105261</c:v>
                </c:pt>
                <c:pt idx="2">
                  <c:v>0.48764736842105261</c:v>
                </c:pt>
                <c:pt idx="3">
                  <c:v>0.48764736842105261</c:v>
                </c:pt>
                <c:pt idx="4">
                  <c:v>0.48764736842105261</c:v>
                </c:pt>
                <c:pt idx="5">
                  <c:v>0.48764736842105261</c:v>
                </c:pt>
                <c:pt idx="6">
                  <c:v>0.48764736842105261</c:v>
                </c:pt>
                <c:pt idx="7">
                  <c:v>0.48764736842105261</c:v>
                </c:pt>
                <c:pt idx="8">
                  <c:v>0.48764736842105261</c:v>
                </c:pt>
                <c:pt idx="9">
                  <c:v>0.48764736842105261</c:v>
                </c:pt>
                <c:pt idx="10">
                  <c:v>0.48764736842105261</c:v>
                </c:pt>
                <c:pt idx="11">
                  <c:v>0.48764736842105261</c:v>
                </c:pt>
                <c:pt idx="12">
                  <c:v>0.48764736842105261</c:v>
                </c:pt>
                <c:pt idx="13">
                  <c:v>0.48764736842105261</c:v>
                </c:pt>
                <c:pt idx="14">
                  <c:v>0.48764736842105261</c:v>
                </c:pt>
                <c:pt idx="15">
                  <c:v>0.48764736842105261</c:v>
                </c:pt>
                <c:pt idx="16">
                  <c:v>0.48764736842105261</c:v>
                </c:pt>
                <c:pt idx="17">
                  <c:v>0.48764736842105261</c:v>
                </c:pt>
                <c:pt idx="18">
                  <c:v>0.48764736842105261</c:v>
                </c:pt>
                <c:pt idx="19">
                  <c:v>0.48764736842105261</c:v>
                </c:pt>
                <c:pt idx="20">
                  <c:v>0.48764736842105261</c:v>
                </c:pt>
                <c:pt idx="21">
                  <c:v>0.48764736842105261</c:v>
                </c:pt>
                <c:pt idx="22">
                  <c:v>0.48764736842105261</c:v>
                </c:pt>
                <c:pt idx="23">
                  <c:v>0.48764736842105261</c:v>
                </c:pt>
              </c:numCache>
            </c:numRef>
          </c:val>
          <c:smooth val="0"/>
          <c:extLst>
            <c:ext xmlns:c16="http://schemas.microsoft.com/office/drawing/2014/chart" uri="{C3380CC4-5D6E-409C-BE32-E72D297353CC}">
              <c16:uniqueId val="{00000006-E15F-46FA-B055-733E99BB3E11}"/>
            </c:ext>
          </c:extLst>
        </c:ser>
        <c:ser>
          <c:idx val="5"/>
          <c:order val="4"/>
          <c:tx>
            <c:strRef>
              <c:f>'4 hr'!$C$97</c:f>
              <c:strCache>
                <c:ptCount val="1"/>
                <c:pt idx="0">
                  <c:v>UPL</c:v>
                </c:pt>
              </c:strCache>
            </c:strRef>
          </c:tx>
          <c:spPr>
            <a:ln w="15875" cap="rnd">
              <a:solidFill>
                <a:schemeClr val="tx1"/>
              </a:solidFill>
              <a:prstDash val="lgDash"/>
              <a:round/>
            </a:ln>
            <a:effectLst/>
          </c:spPr>
          <c:marker>
            <c:symbol val="none"/>
          </c:marker>
          <c:cat>
            <c:numRef>
              <c:f>'4 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hr'!$C$158:$C$181</c:f>
              <c:numCache>
                <c:formatCode>0%</c:formatCode>
                <c:ptCount val="24"/>
                <c:pt idx="0">
                  <c:v>0.54868736842105259</c:v>
                </c:pt>
                <c:pt idx="1">
                  <c:v>0.54868736842105259</c:v>
                </c:pt>
                <c:pt idx="2">
                  <c:v>0.54868736842105259</c:v>
                </c:pt>
                <c:pt idx="3">
                  <c:v>0.54868736842105259</c:v>
                </c:pt>
                <c:pt idx="4">
                  <c:v>0.54868736842105259</c:v>
                </c:pt>
                <c:pt idx="5">
                  <c:v>0.54868736842105259</c:v>
                </c:pt>
                <c:pt idx="6">
                  <c:v>0.54868736842105259</c:v>
                </c:pt>
                <c:pt idx="7">
                  <c:v>0.54868736842105259</c:v>
                </c:pt>
                <c:pt idx="8">
                  <c:v>0.54868736842105259</c:v>
                </c:pt>
                <c:pt idx="9">
                  <c:v>0.54868736842105259</c:v>
                </c:pt>
                <c:pt idx="10">
                  <c:v>0.54868736842105259</c:v>
                </c:pt>
                <c:pt idx="11">
                  <c:v>0.54868736842105259</c:v>
                </c:pt>
                <c:pt idx="12">
                  <c:v>0.54868736842105259</c:v>
                </c:pt>
                <c:pt idx="13">
                  <c:v>0.54868736842105259</c:v>
                </c:pt>
                <c:pt idx="14">
                  <c:v>0.54868736842105259</c:v>
                </c:pt>
                <c:pt idx="15">
                  <c:v>0.54868736842105259</c:v>
                </c:pt>
                <c:pt idx="16">
                  <c:v>0.54868736842105259</c:v>
                </c:pt>
                <c:pt idx="17">
                  <c:v>0.54868736842105259</c:v>
                </c:pt>
                <c:pt idx="18">
                  <c:v>0.54868736842105259</c:v>
                </c:pt>
                <c:pt idx="19">
                  <c:v>0.54868736842105259</c:v>
                </c:pt>
                <c:pt idx="20">
                  <c:v>0.54868736842105259</c:v>
                </c:pt>
                <c:pt idx="21">
                  <c:v>0.54868736842105259</c:v>
                </c:pt>
                <c:pt idx="22">
                  <c:v>0.54868736842105259</c:v>
                </c:pt>
                <c:pt idx="23">
                  <c:v>0.54868736842105259</c:v>
                </c:pt>
              </c:numCache>
            </c:numRef>
          </c:val>
          <c:smooth val="0"/>
          <c:extLst>
            <c:ext xmlns:c16="http://schemas.microsoft.com/office/drawing/2014/chart" uri="{C3380CC4-5D6E-409C-BE32-E72D297353CC}">
              <c16:uniqueId val="{00000007-E15F-46FA-B055-733E99BB3E11}"/>
            </c:ext>
          </c:extLst>
        </c:ser>
        <c:ser>
          <c:idx val="2"/>
          <c:order val="5"/>
          <c:tx>
            <c:strRef>
              <c:f>'4 hr'!$I$97</c:f>
              <c:strCache>
                <c:ptCount val="1"/>
                <c:pt idx="0">
                  <c:v>SCL</c:v>
                </c:pt>
              </c:strCache>
            </c:strRef>
          </c:tx>
          <c:spPr>
            <a:ln>
              <a:noFill/>
            </a:ln>
          </c:spPr>
          <c:marker>
            <c:symbol val="circle"/>
            <c:size val="7"/>
            <c:spPr>
              <a:solidFill>
                <a:srgbClr val="ED7D31"/>
              </a:solidFill>
              <a:ln>
                <a:solidFill>
                  <a:srgbClr val="ED7D31"/>
                </a:solidFill>
              </a:ln>
            </c:spPr>
          </c:marker>
          <c:cat>
            <c:numRef>
              <c:f>'4 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8-E15F-46FA-B055-733E99BB3E11}"/>
            </c:ext>
          </c:extLst>
        </c:ser>
        <c:ser>
          <c:idx val="6"/>
          <c:order val="6"/>
          <c:tx>
            <c:strRef>
              <c:f>'4 hr'!$J$97</c:f>
              <c:strCache>
                <c:ptCount val="1"/>
                <c:pt idx="0">
                  <c:v>SCH</c:v>
                </c:pt>
              </c:strCache>
            </c:strRef>
          </c:tx>
          <c:spPr>
            <a:ln>
              <a:noFill/>
            </a:ln>
          </c:spPr>
          <c:marker>
            <c:symbol val="circle"/>
            <c:size val="7"/>
            <c:spPr>
              <a:solidFill>
                <a:srgbClr val="5B9BD5"/>
              </a:solidFill>
              <a:ln>
                <a:solidFill>
                  <a:srgbClr val="5B9BD5"/>
                </a:solidFill>
              </a:ln>
            </c:spPr>
          </c:marker>
          <c:cat>
            <c:numRef>
              <c:f>'4 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'4 hr'!$J$158:$J$181</c:f>
              <c:numCache>
                <c:formatCode>0%</c:formatCode>
                <c:ptCount val="24"/>
                <c:pt idx="0">
                  <c:v>#N/A</c:v>
                </c:pt>
                <c:pt idx="1">
                  <c:v>#N/A</c:v>
                </c:pt>
                <c:pt idx="2">
                  <c:v>#N/A</c:v>
                </c:pt>
                <c:pt idx="3">
                  <c:v>#N/A</c:v>
                </c:pt>
                <c:pt idx="4">
                  <c:v>0.55400000000000005</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E15F-46FA-B055-733E99BB3E11}"/>
            </c:ext>
          </c:extLst>
        </c:ser>
        <c:dLbls>
          <c:showLegendKey val="0"/>
          <c:showVal val="0"/>
          <c:showCatName val="0"/>
          <c:showSerName val="0"/>
          <c:showPercent val="0"/>
          <c:showBubbleSize val="0"/>
        </c:dLbls>
        <c:smooth val="0"/>
        <c:axId val="184633216"/>
        <c:axId val="184655872"/>
      </c:lineChart>
      <c:dateAx>
        <c:axId val="1846332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55872"/>
        <c:crosses val="autoZero"/>
        <c:auto val="1"/>
        <c:lblOffset val="100"/>
        <c:baseTimeUnit val="months"/>
        <c:majorUnit val="2"/>
        <c:majorTimeUnit val="months"/>
      </c:dateAx>
      <c:valAx>
        <c:axId val="184655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33216"/>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(Causeway)</a:t>
            </a:r>
            <a:endParaRPr lang="en-GB" sz="1100">
              <a:effectLst/>
            </a:endParaRPr>
          </a:p>
        </c:rich>
      </c:tx>
      <c:overlay val="0"/>
      <c:spPr>
        <a:noFill/>
        <a:ln>
          <a:noFill/>
        </a:ln>
        <a:effectLst/>
      </c:spPr>
    </c:title>
    <c:autoTitleDeleted val="0"/>
    <c:plotArea>
      <c:layout/>
      <c:lineChart>
        <c:grouping val="standard"/>
        <c:varyColors val="0"/>
        <c:ser>
          <c:idx val="0"/>
          <c:order val="0"/>
          <c:tx>
            <c:strRef>
              <c:f>'12hr'!$F$97</c:f>
              <c:strCache>
                <c:ptCount val="1"/>
                <c:pt idx="0">
                  <c:v>LPL</c:v>
                </c:pt>
              </c:strCache>
            </c:strRef>
          </c:tx>
          <c:spPr>
            <a:ln w="15875" cap="rnd">
              <a:solidFill>
                <a:schemeClr val="tx1"/>
              </a:solidFill>
              <a:prstDash val="lgDash"/>
              <a:round/>
            </a:ln>
            <a:effectLst/>
          </c:spPr>
          <c:marker>
            <c:symbol val="none"/>
          </c:marker>
          <c:cat>
            <c:numRef>
              <c:f>'12hr'!$B$158:$B$176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'12hr'!$F$158:$F$181</c:f>
              <c:numCache>
                <c:formatCode>0</c:formatCode>
                <c:ptCount val="24"/>
                <c:pt idx="0">
                  <c:v>485.09263157894736</c:v>
                </c:pt>
                <c:pt idx="1">
                  <c:v>485.09263157894736</c:v>
                </c:pt>
                <c:pt idx="2">
                  <c:v>485.09263157894736</c:v>
                </c:pt>
                <c:pt idx="3">
                  <c:v>485.09263157894736</c:v>
                </c:pt>
                <c:pt idx="4">
                  <c:v>485.09263157894736</c:v>
                </c:pt>
                <c:pt idx="5">
                  <c:v>485.09263157894736</c:v>
                </c:pt>
                <c:pt idx="6">
                  <c:v>485.09263157894736</c:v>
                </c:pt>
                <c:pt idx="7">
                  <c:v>485.09263157894736</c:v>
                </c:pt>
                <c:pt idx="8">
                  <c:v>485.09263157894736</c:v>
                </c:pt>
                <c:pt idx="9">
                  <c:v>485.09263157894736</c:v>
                </c:pt>
                <c:pt idx="10">
                  <c:v>485.09263157894736</c:v>
                </c:pt>
                <c:pt idx="11">
                  <c:v>485.09263157894736</c:v>
                </c:pt>
                <c:pt idx="12">
                  <c:v>485.09263157894736</c:v>
                </c:pt>
                <c:pt idx="13">
                  <c:v>485.09263157894736</c:v>
                </c:pt>
                <c:pt idx="14">
                  <c:v>485.09263157894736</c:v>
                </c:pt>
                <c:pt idx="15">
                  <c:v>485.09263157894736</c:v>
                </c:pt>
                <c:pt idx="16">
                  <c:v>485.09263157894736</c:v>
                </c:pt>
                <c:pt idx="17">
                  <c:v>485.09263157894736</c:v>
                </c:pt>
                <c:pt idx="18">
                  <c:v>485.09263157894736</c:v>
                </c:pt>
                <c:pt idx="19">
                  <c:v>485.09263157894736</c:v>
                </c:pt>
                <c:pt idx="20">
                  <c:v>485.09263157894736</c:v>
                </c:pt>
                <c:pt idx="21">
                  <c:v>485.09263157894736</c:v>
                </c:pt>
                <c:pt idx="22">
                  <c:v>485.09263157894736</c:v>
                </c:pt>
                <c:pt idx="23">
                  <c:v>485.09263157894736</c:v>
                </c:pt>
              </c:numCache>
            </c:numRef>
          </c:val>
          <c:smooth val="0"/>
          <c:extLst>
            <c:ext xmlns:c16="http://schemas.microsoft.com/office/drawing/2014/chart" uri="{C3380CC4-5D6E-409C-BE32-E72D297353CC}">
              <c16:uniqueId val="{00000000-CD9B-4420-BEEC-D56E32C679E1}"/>
            </c:ext>
          </c:extLst>
        </c:ser>
        <c:ser>
          <c:idx val="1"/>
          <c:order val="1"/>
          <c:tx>
            <c:strRef>
              <c:f>'12hr'!$E$97</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'12hr'!$E$158:$E$181</c:f>
              <c:numCache>
                <c:formatCode>0</c:formatCode>
                <c:ptCount val="24"/>
                <c:pt idx="0">
                  <c:v>568</c:v>
                </c:pt>
                <c:pt idx="1">
                  <c:v>619</c:v>
                </c:pt>
                <c:pt idx="2">
                  <c:v>574</c:v>
                </c:pt>
                <c:pt idx="3">
                  <c:v>581</c:v>
                </c:pt>
                <c:pt idx="4">
                  <c:v>555</c:v>
                </c:pt>
                <c:pt idx="5">
                  <c:v>588</c:v>
                </c:pt>
                <c:pt idx="6">
                  <c:v>580</c:v>
                </c:pt>
                <c:pt idx="7">
                  <c:v>558</c:v>
                </c:pt>
                <c:pt idx="8">
                  <c:v>666</c:v>
                </c:pt>
                <c:pt idx="9">
                  <c:v>590</c:v>
                </c:pt>
                <c:pt idx="10">
                  <c:v>518</c:v>
                </c:pt>
                <c:pt idx="11">
                  <c:v>582</c:v>
                </c:pt>
                <c:pt idx="12">
                  <c:v>636</c:v>
                </c:pt>
                <c:pt idx="13">
                  <c:v>672</c:v>
                </c:pt>
                <c:pt idx="14">
                  <c:v>600</c:v>
                </c:pt>
                <c:pt idx="15">
                  <c:v>646</c:v>
                </c:pt>
                <c:pt idx="16">
                  <c:v>611</c:v>
                </c:pt>
                <c:pt idx="17">
                  <c:v>602</c:v>
                </c:pt>
                <c:pt idx="18">
                  <c:v>636</c:v>
                </c:pt>
              </c:numCache>
            </c:numRef>
          </c:val>
          <c:smooth val="0"/>
          <c:extLst>
            <c:ext xmlns:c16="http://schemas.microsoft.com/office/drawing/2014/chart" uri="{C3380CC4-5D6E-409C-BE32-E72D297353CC}">
              <c16:uniqueId val="{00000001-CD9B-4420-BEEC-D56E32C679E1}"/>
            </c:ext>
          </c:extLst>
        </c:ser>
        <c:ser>
          <c:idx val="3"/>
          <c:order val="2"/>
          <c:tx>
            <c:strRef>
              <c:f>'12hr'!$G$97</c:f>
              <c:strCache>
                <c:ptCount val="1"/>
                <c:pt idx="0">
                  <c:v>Target</c:v>
                </c:pt>
              </c:strCache>
            </c:strRef>
          </c:tx>
          <c:spPr>
            <a:ln w="19050" cap="rnd">
              <a:solidFill>
                <a:srgbClr val="FF0000"/>
              </a:solidFill>
              <a:prstDash val="dash"/>
              <a:round/>
            </a:ln>
            <a:effectLst/>
          </c:spPr>
          <c:marker>
            <c:symbol val="none"/>
          </c:marker>
          <c:cat>
            <c:numRef>
              <c:f>'12hr'!$B$158:$B$176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'12hr'!$G$158:$G$181</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CD9B-4420-BEEC-D56E32C679E1}"/>
            </c:ext>
          </c:extLst>
        </c:ser>
        <c:ser>
          <c:idx val="4"/>
          <c:order val="3"/>
          <c:tx>
            <c:strRef>
              <c:f>'12hr'!$D$97</c:f>
              <c:strCache>
                <c:ptCount val="1"/>
                <c:pt idx="0">
                  <c:v>Mean</c:v>
                </c:pt>
              </c:strCache>
            </c:strRef>
          </c:tx>
          <c:spPr>
            <a:ln w="15875" cap="rnd">
              <a:solidFill>
                <a:schemeClr val="tx1"/>
              </a:solidFill>
              <a:round/>
            </a:ln>
            <a:effectLst/>
          </c:spPr>
          <c:marker>
            <c:symbol val="none"/>
          </c:marker>
          <c:cat>
            <c:numRef>
              <c:f>'12hr'!$B$158:$B$176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'12hr'!$D$158:$D$181</c:f>
              <c:numCache>
                <c:formatCode>0</c:formatCode>
                <c:ptCount val="24"/>
                <c:pt idx="0">
                  <c:v>599.0526315789474</c:v>
                </c:pt>
                <c:pt idx="1">
                  <c:v>599.0526315789474</c:v>
                </c:pt>
                <c:pt idx="2">
                  <c:v>599.0526315789474</c:v>
                </c:pt>
                <c:pt idx="3">
                  <c:v>599.0526315789474</c:v>
                </c:pt>
                <c:pt idx="4">
                  <c:v>599.0526315789474</c:v>
                </c:pt>
                <c:pt idx="5">
                  <c:v>599.0526315789474</c:v>
                </c:pt>
                <c:pt idx="6">
                  <c:v>599.0526315789474</c:v>
                </c:pt>
                <c:pt idx="7">
                  <c:v>599.0526315789474</c:v>
                </c:pt>
                <c:pt idx="8">
                  <c:v>599.0526315789474</c:v>
                </c:pt>
                <c:pt idx="9">
                  <c:v>599.0526315789474</c:v>
                </c:pt>
                <c:pt idx="10">
                  <c:v>599.0526315789474</c:v>
                </c:pt>
                <c:pt idx="11">
                  <c:v>599.0526315789474</c:v>
                </c:pt>
                <c:pt idx="12">
                  <c:v>599.0526315789474</c:v>
                </c:pt>
                <c:pt idx="13">
                  <c:v>599.0526315789474</c:v>
                </c:pt>
                <c:pt idx="14">
                  <c:v>599.0526315789474</c:v>
                </c:pt>
                <c:pt idx="15">
                  <c:v>599.0526315789474</c:v>
                </c:pt>
                <c:pt idx="16">
                  <c:v>599.0526315789474</c:v>
                </c:pt>
                <c:pt idx="17">
                  <c:v>599.0526315789474</c:v>
                </c:pt>
                <c:pt idx="18">
                  <c:v>599.0526315789474</c:v>
                </c:pt>
                <c:pt idx="19">
                  <c:v>599.0526315789474</c:v>
                </c:pt>
                <c:pt idx="20">
                  <c:v>599.0526315789474</c:v>
                </c:pt>
                <c:pt idx="21">
                  <c:v>599.0526315789474</c:v>
                </c:pt>
                <c:pt idx="22">
                  <c:v>599.0526315789474</c:v>
                </c:pt>
                <c:pt idx="23">
                  <c:v>599.0526315789474</c:v>
                </c:pt>
              </c:numCache>
            </c:numRef>
          </c:val>
          <c:smooth val="0"/>
          <c:extLst>
            <c:ext xmlns:c16="http://schemas.microsoft.com/office/drawing/2014/chart" uri="{C3380CC4-5D6E-409C-BE32-E72D297353CC}">
              <c16:uniqueId val="{00000003-CD9B-4420-BEEC-D56E32C679E1}"/>
            </c:ext>
          </c:extLst>
        </c:ser>
        <c:ser>
          <c:idx val="5"/>
          <c:order val="4"/>
          <c:tx>
            <c:strRef>
              <c:f>'12hr'!$C$97</c:f>
              <c:strCache>
                <c:ptCount val="1"/>
                <c:pt idx="0">
                  <c:v>UPL</c:v>
                </c:pt>
              </c:strCache>
            </c:strRef>
          </c:tx>
          <c:spPr>
            <a:ln w="15875" cap="rnd">
              <a:solidFill>
                <a:schemeClr val="tx1"/>
              </a:solidFill>
              <a:prstDash val="lgDash"/>
              <a:round/>
            </a:ln>
            <a:effectLst/>
          </c:spPr>
          <c:marker>
            <c:symbol val="none"/>
          </c:marker>
          <c:cat>
            <c:numRef>
              <c:f>'12hr'!$B$158:$B$176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'12hr'!$C$158:$C$181</c:f>
              <c:numCache>
                <c:formatCode>0</c:formatCode>
                <c:ptCount val="24"/>
                <c:pt idx="0">
                  <c:v>713.01263157894743</c:v>
                </c:pt>
                <c:pt idx="1">
                  <c:v>713.01263157894743</c:v>
                </c:pt>
                <c:pt idx="2">
                  <c:v>713.01263157894743</c:v>
                </c:pt>
                <c:pt idx="3">
                  <c:v>713.01263157894743</c:v>
                </c:pt>
                <c:pt idx="4">
                  <c:v>713.01263157894743</c:v>
                </c:pt>
                <c:pt idx="5">
                  <c:v>713.01263157894743</c:v>
                </c:pt>
                <c:pt idx="6">
                  <c:v>713.01263157894743</c:v>
                </c:pt>
                <c:pt idx="7">
                  <c:v>713.01263157894743</c:v>
                </c:pt>
                <c:pt idx="8">
                  <c:v>713.01263157894743</c:v>
                </c:pt>
                <c:pt idx="9">
                  <c:v>713.01263157894743</c:v>
                </c:pt>
                <c:pt idx="10">
                  <c:v>713.01263157894743</c:v>
                </c:pt>
                <c:pt idx="11">
                  <c:v>713.01263157894743</c:v>
                </c:pt>
                <c:pt idx="12">
                  <c:v>713.01263157894743</c:v>
                </c:pt>
                <c:pt idx="13">
                  <c:v>713.01263157894743</c:v>
                </c:pt>
                <c:pt idx="14">
                  <c:v>713.01263157894743</c:v>
                </c:pt>
                <c:pt idx="15">
                  <c:v>713.01263157894743</c:v>
                </c:pt>
                <c:pt idx="16">
                  <c:v>713.01263157894743</c:v>
                </c:pt>
                <c:pt idx="17">
                  <c:v>713.01263157894743</c:v>
                </c:pt>
                <c:pt idx="18">
                  <c:v>713.01263157894743</c:v>
                </c:pt>
                <c:pt idx="19">
                  <c:v>713.01263157894743</c:v>
                </c:pt>
                <c:pt idx="20">
                  <c:v>713.01263157894743</c:v>
                </c:pt>
                <c:pt idx="21">
                  <c:v>713.01263157894743</c:v>
                </c:pt>
                <c:pt idx="22">
                  <c:v>713.01263157894743</c:v>
                </c:pt>
                <c:pt idx="23">
                  <c:v>713.01263157894743</c:v>
                </c:pt>
              </c:numCache>
            </c:numRef>
          </c:val>
          <c:smooth val="0"/>
          <c:extLst>
            <c:ext xmlns:c16="http://schemas.microsoft.com/office/drawing/2014/chart" uri="{C3380CC4-5D6E-409C-BE32-E72D297353CC}">
              <c16:uniqueId val="{00000004-CD9B-4420-BEEC-D56E32C679E1}"/>
            </c:ext>
          </c:extLst>
        </c:ser>
        <c:ser>
          <c:idx val="2"/>
          <c:order val="5"/>
          <c:tx>
            <c:strRef>
              <c:f>'12hr'!$I$97</c:f>
              <c:strCache>
                <c:ptCount val="1"/>
                <c:pt idx="0">
                  <c:v>SCL</c:v>
                </c:pt>
              </c:strCache>
            </c:strRef>
          </c:tx>
          <c:spPr>
            <a:ln>
              <a:noFill/>
            </a:ln>
          </c:spPr>
          <c:marker>
            <c:symbol val="circle"/>
            <c:size val="7"/>
            <c:spPr>
              <a:solidFill>
                <a:srgbClr val="5B9BD5"/>
              </a:solidFill>
              <a:ln>
                <a:solidFill>
                  <a:srgbClr val="5B9BD5"/>
                </a:solidFill>
              </a:ln>
            </c:spPr>
          </c:marker>
          <c:cat>
            <c:numRef>
              <c:f>'12hr'!$B$158:$B$176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CD9B-4420-BEEC-D56E32C679E1}"/>
            </c:ext>
          </c:extLst>
        </c:ser>
        <c:ser>
          <c:idx val="6"/>
          <c:order val="6"/>
          <c:tx>
            <c:strRef>
              <c:f>'12hr'!$J$97</c:f>
              <c:strCache>
                <c:ptCount val="1"/>
                <c:pt idx="0">
                  <c:v>SCH</c:v>
                </c:pt>
              </c:strCache>
            </c:strRef>
          </c:tx>
          <c:spPr>
            <a:ln>
              <a:noFill/>
            </a:ln>
          </c:spPr>
          <c:marker>
            <c:symbol val="circle"/>
            <c:size val="7"/>
            <c:spPr>
              <a:solidFill>
                <a:srgbClr val="ED7D31"/>
              </a:solidFill>
              <a:ln>
                <a:solidFill>
                  <a:srgbClr val="ED7D31"/>
                </a:solidFill>
              </a:ln>
            </c:spPr>
          </c:marker>
          <c:cat>
            <c:numRef>
              <c:f>'12hr'!$B$158:$B$176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CD9B-4420-BEEC-D56E32C679E1}"/>
            </c:ext>
          </c:extLst>
        </c:ser>
        <c:dLbls>
          <c:showLegendKey val="0"/>
          <c:showVal val="0"/>
          <c:showCatName val="0"/>
          <c:showSerName val="0"/>
          <c:showPercent val="0"/>
          <c:showBubbleSize val="0"/>
        </c:dLbls>
        <c:smooth val="0"/>
        <c:axId val="188306176"/>
        <c:axId val="188308096"/>
      </c:lineChart>
      <c:dateAx>
        <c:axId val="18830617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8096"/>
        <c:crosses val="autoZero"/>
        <c:auto val="1"/>
        <c:lblOffset val="100"/>
        <c:baseTimeUnit val="months"/>
        <c:majorUnit val="2"/>
        <c:majorTimeUnit val="months"/>
      </c:dateAx>
      <c:valAx>
        <c:axId val="1883080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6176"/>
        <c:crosses val="autoZero"/>
        <c:crossBetween val="midCat"/>
        <c:majorUnit val="1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(Antrim)</a:t>
            </a:r>
            <a:endParaRPr lang="en-GB" sz="1100">
              <a:effectLst/>
            </a:endParaRPr>
          </a:p>
        </c:rich>
      </c:tx>
      <c:overlay val="0"/>
      <c:spPr>
        <a:noFill/>
        <a:ln>
          <a:noFill/>
        </a:ln>
        <a:effectLst/>
      </c:spPr>
    </c:title>
    <c:autoTitleDeleted val="0"/>
    <c:plotArea>
      <c:layout/>
      <c:lineChart>
        <c:grouping val="standard"/>
        <c:varyColors val="0"/>
        <c:ser>
          <c:idx val="0"/>
          <c:order val="0"/>
          <c:tx>
            <c:strRef>
              <c:f>'12hr'!$F$6</c:f>
              <c:strCache>
                <c:ptCount val="1"/>
                <c:pt idx="0">
                  <c:v>LPL</c:v>
                </c:pt>
              </c:strCache>
            </c:strRef>
          </c:tx>
          <c:spPr>
            <a:ln w="15875" cap="rnd">
              <a:solidFill>
                <a:schemeClr val="tx1"/>
              </a:solidFill>
              <a:prstDash val="lgDash"/>
              <a:round/>
            </a:ln>
            <a:effectLst/>
          </c:spPr>
          <c:marker>
            <c:symbol val="none"/>
          </c:marker>
          <c:cat>
            <c:numRef>
              <c:f>'12hr'!$B$67:$B$85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'12hr'!$F$67:$F$90</c:f>
              <c:numCache>
                <c:formatCode>0</c:formatCode>
                <c:ptCount val="24"/>
                <c:pt idx="0">
                  <c:v>1200.4273684210527</c:v>
                </c:pt>
                <c:pt idx="1">
                  <c:v>1200.4273684210527</c:v>
                </c:pt>
                <c:pt idx="2">
                  <c:v>1200.4273684210527</c:v>
                </c:pt>
                <c:pt idx="3">
                  <c:v>1200.4273684210527</c:v>
                </c:pt>
                <c:pt idx="4">
                  <c:v>1200.4273684210527</c:v>
                </c:pt>
                <c:pt idx="5">
                  <c:v>1200.4273684210527</c:v>
                </c:pt>
                <c:pt idx="6">
                  <c:v>1200.4273684210527</c:v>
                </c:pt>
                <c:pt idx="7">
                  <c:v>1200.4273684210527</c:v>
                </c:pt>
                <c:pt idx="8">
                  <c:v>1200.4273684210527</c:v>
                </c:pt>
                <c:pt idx="9">
                  <c:v>1200.4273684210527</c:v>
                </c:pt>
                <c:pt idx="10">
                  <c:v>1200.4273684210527</c:v>
                </c:pt>
                <c:pt idx="11">
                  <c:v>1200.4273684210527</c:v>
                </c:pt>
                <c:pt idx="12">
                  <c:v>1200.4273684210527</c:v>
                </c:pt>
                <c:pt idx="13">
                  <c:v>1200.4273684210527</c:v>
                </c:pt>
                <c:pt idx="14">
                  <c:v>1200.4273684210527</c:v>
                </c:pt>
                <c:pt idx="15">
                  <c:v>1200.4273684210527</c:v>
                </c:pt>
                <c:pt idx="16">
                  <c:v>1200.4273684210527</c:v>
                </c:pt>
                <c:pt idx="17">
                  <c:v>1200.4273684210527</c:v>
                </c:pt>
                <c:pt idx="18">
                  <c:v>1200.4273684210527</c:v>
                </c:pt>
                <c:pt idx="19">
                  <c:v>1200.4273684210527</c:v>
                </c:pt>
                <c:pt idx="20">
                  <c:v>1200.4273684210527</c:v>
                </c:pt>
                <c:pt idx="21">
                  <c:v>1200.4273684210527</c:v>
                </c:pt>
                <c:pt idx="22">
                  <c:v>1200.4273684210527</c:v>
                </c:pt>
                <c:pt idx="23">
                  <c:v>1200.4273684210527</c:v>
                </c:pt>
              </c:numCache>
            </c:numRef>
          </c:val>
          <c:smooth val="0"/>
          <c:extLst>
            <c:ext xmlns:c16="http://schemas.microsoft.com/office/drawing/2014/chart" uri="{C3380CC4-5D6E-409C-BE32-E72D297353CC}">
              <c16:uniqueId val="{00000000-90E9-4CD1-A0E5-3F0A9D91E48A}"/>
            </c:ext>
          </c:extLst>
        </c:ser>
        <c:ser>
          <c:idx val="1"/>
          <c:order val="1"/>
          <c:tx>
            <c:strRef>
              <c:f>'12hr'!$E$6</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'12hr'!$E$67:$E$90</c:f>
              <c:numCache>
                <c:formatCode>0</c:formatCode>
                <c:ptCount val="24"/>
                <c:pt idx="0">
                  <c:v>1646</c:v>
                </c:pt>
                <c:pt idx="1">
                  <c:v>1504</c:v>
                </c:pt>
                <c:pt idx="2">
                  <c:v>1422</c:v>
                </c:pt>
                <c:pt idx="3">
                  <c:v>1510</c:v>
                </c:pt>
                <c:pt idx="4">
                  <c:v>1437</c:v>
                </c:pt>
                <c:pt idx="5">
                  <c:v>1515</c:v>
                </c:pt>
                <c:pt idx="6">
                  <c:v>1595</c:v>
                </c:pt>
                <c:pt idx="7">
                  <c:v>1889</c:v>
                </c:pt>
                <c:pt idx="8">
                  <c:v>2118</c:v>
                </c:pt>
                <c:pt idx="9">
                  <c:v>1734</c:v>
                </c:pt>
                <c:pt idx="10">
                  <c:v>1739</c:v>
                </c:pt>
                <c:pt idx="11">
                  <c:v>1785</c:v>
                </c:pt>
                <c:pt idx="12">
                  <c:v>1655</c:v>
                </c:pt>
                <c:pt idx="13">
                  <c:v>1439</c:v>
                </c:pt>
                <c:pt idx="14">
                  <c:v>1598</c:v>
                </c:pt>
                <c:pt idx="15">
                  <c:v>1274</c:v>
                </c:pt>
                <c:pt idx="16">
                  <c:v>1453</c:v>
                </c:pt>
                <c:pt idx="17">
                  <c:v>1546</c:v>
                </c:pt>
                <c:pt idx="18">
                  <c:v>1844</c:v>
                </c:pt>
              </c:numCache>
            </c:numRef>
          </c:val>
          <c:smooth val="0"/>
          <c:extLst>
            <c:ext xmlns:c16="http://schemas.microsoft.com/office/drawing/2014/chart" uri="{C3380CC4-5D6E-409C-BE32-E72D297353CC}">
              <c16:uniqueId val="{00000001-90E9-4CD1-A0E5-3F0A9D91E48A}"/>
            </c:ext>
          </c:extLst>
        </c:ser>
        <c:ser>
          <c:idx val="3"/>
          <c:order val="2"/>
          <c:tx>
            <c:strRef>
              <c:f>'12hr'!$G$6</c:f>
              <c:strCache>
                <c:ptCount val="1"/>
                <c:pt idx="0">
                  <c:v>Target</c:v>
                </c:pt>
              </c:strCache>
            </c:strRef>
          </c:tx>
          <c:spPr>
            <a:ln w="19050" cap="rnd">
              <a:solidFill>
                <a:srgbClr val="FF0000"/>
              </a:solidFill>
              <a:prstDash val="dash"/>
              <a:round/>
            </a:ln>
            <a:effectLst/>
          </c:spPr>
          <c:marker>
            <c:symbol val="none"/>
          </c:marker>
          <c:cat>
            <c:numRef>
              <c:f>'12hr'!$B$67:$B$85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90E9-4CD1-A0E5-3F0A9D91E48A}"/>
            </c:ext>
          </c:extLst>
        </c:ser>
        <c:ser>
          <c:idx val="4"/>
          <c:order val="3"/>
          <c:tx>
            <c:strRef>
              <c:f>'12hr'!$D$6</c:f>
              <c:strCache>
                <c:ptCount val="1"/>
                <c:pt idx="0">
                  <c:v>Mean</c:v>
                </c:pt>
              </c:strCache>
            </c:strRef>
          </c:tx>
          <c:spPr>
            <a:ln w="15875" cap="rnd">
              <a:solidFill>
                <a:schemeClr val="tx1"/>
              </a:solidFill>
              <a:round/>
            </a:ln>
            <a:effectLst/>
          </c:spPr>
          <c:marker>
            <c:symbol val="none"/>
          </c:marker>
          <c:cat>
            <c:numRef>
              <c:f>'12hr'!$B$67:$B$85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'12hr'!$D$67:$D$90</c:f>
              <c:numCache>
                <c:formatCode>0</c:formatCode>
                <c:ptCount val="24"/>
                <c:pt idx="0">
                  <c:v>1615.9473684210527</c:v>
                </c:pt>
                <c:pt idx="1">
                  <c:v>1615.9473684210527</c:v>
                </c:pt>
                <c:pt idx="2">
                  <c:v>1615.9473684210527</c:v>
                </c:pt>
                <c:pt idx="3">
                  <c:v>1615.9473684210527</c:v>
                </c:pt>
                <c:pt idx="4">
                  <c:v>1615.9473684210527</c:v>
                </c:pt>
                <c:pt idx="5">
                  <c:v>1615.9473684210527</c:v>
                </c:pt>
                <c:pt idx="6">
                  <c:v>1615.9473684210527</c:v>
                </c:pt>
                <c:pt idx="7">
                  <c:v>1615.9473684210527</c:v>
                </c:pt>
                <c:pt idx="8">
                  <c:v>1615.9473684210527</c:v>
                </c:pt>
                <c:pt idx="9">
                  <c:v>1615.9473684210527</c:v>
                </c:pt>
                <c:pt idx="10">
                  <c:v>1615.9473684210527</c:v>
                </c:pt>
                <c:pt idx="11">
                  <c:v>1615.9473684210527</c:v>
                </c:pt>
                <c:pt idx="12">
                  <c:v>1615.9473684210527</c:v>
                </c:pt>
                <c:pt idx="13">
                  <c:v>1615.9473684210527</c:v>
                </c:pt>
                <c:pt idx="14">
                  <c:v>1615.9473684210527</c:v>
                </c:pt>
                <c:pt idx="15">
                  <c:v>1615.9473684210527</c:v>
                </c:pt>
                <c:pt idx="16">
                  <c:v>1615.9473684210527</c:v>
                </c:pt>
                <c:pt idx="17">
                  <c:v>1615.9473684210527</c:v>
                </c:pt>
                <c:pt idx="18">
                  <c:v>1615.9473684210527</c:v>
                </c:pt>
                <c:pt idx="19">
                  <c:v>1615.9473684210527</c:v>
                </c:pt>
                <c:pt idx="20">
                  <c:v>1615.9473684210527</c:v>
                </c:pt>
                <c:pt idx="21">
                  <c:v>1615.9473684210527</c:v>
                </c:pt>
                <c:pt idx="22">
                  <c:v>1615.9473684210527</c:v>
                </c:pt>
                <c:pt idx="23">
                  <c:v>1615.9473684210527</c:v>
                </c:pt>
              </c:numCache>
            </c:numRef>
          </c:val>
          <c:smooth val="0"/>
          <c:extLst>
            <c:ext xmlns:c16="http://schemas.microsoft.com/office/drawing/2014/chart" uri="{C3380CC4-5D6E-409C-BE32-E72D297353CC}">
              <c16:uniqueId val="{00000003-90E9-4CD1-A0E5-3F0A9D91E48A}"/>
            </c:ext>
          </c:extLst>
        </c:ser>
        <c:ser>
          <c:idx val="5"/>
          <c:order val="4"/>
          <c:tx>
            <c:strRef>
              <c:f>'12hr'!$C$6</c:f>
              <c:strCache>
                <c:ptCount val="1"/>
                <c:pt idx="0">
                  <c:v>UPL</c:v>
                </c:pt>
              </c:strCache>
            </c:strRef>
          </c:tx>
          <c:spPr>
            <a:ln w="15875" cap="rnd">
              <a:solidFill>
                <a:schemeClr val="tx1"/>
              </a:solidFill>
              <a:prstDash val="lgDash"/>
              <a:round/>
            </a:ln>
            <a:effectLst/>
          </c:spPr>
          <c:marker>
            <c:symbol val="none"/>
          </c:marker>
          <c:cat>
            <c:numRef>
              <c:f>'12hr'!$B$67:$B$85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'12hr'!$C$67:$C$90</c:f>
              <c:numCache>
                <c:formatCode>0</c:formatCode>
                <c:ptCount val="24"/>
                <c:pt idx="0">
                  <c:v>2031.4673684210527</c:v>
                </c:pt>
                <c:pt idx="1">
                  <c:v>2031.4673684210527</c:v>
                </c:pt>
                <c:pt idx="2">
                  <c:v>2031.4673684210527</c:v>
                </c:pt>
                <c:pt idx="3">
                  <c:v>2031.4673684210527</c:v>
                </c:pt>
                <c:pt idx="4">
                  <c:v>2031.4673684210527</c:v>
                </c:pt>
                <c:pt idx="5">
                  <c:v>2031.4673684210527</c:v>
                </c:pt>
                <c:pt idx="6">
                  <c:v>2031.4673684210527</c:v>
                </c:pt>
                <c:pt idx="7">
                  <c:v>2031.4673684210527</c:v>
                </c:pt>
                <c:pt idx="8">
                  <c:v>2031.4673684210527</c:v>
                </c:pt>
                <c:pt idx="9">
                  <c:v>2031.4673684210527</c:v>
                </c:pt>
                <c:pt idx="10">
                  <c:v>2031.4673684210527</c:v>
                </c:pt>
                <c:pt idx="11">
                  <c:v>2031.4673684210527</c:v>
                </c:pt>
                <c:pt idx="12">
                  <c:v>2031.4673684210527</c:v>
                </c:pt>
                <c:pt idx="13">
                  <c:v>2031.4673684210527</c:v>
                </c:pt>
                <c:pt idx="14">
                  <c:v>2031.4673684210527</c:v>
                </c:pt>
                <c:pt idx="15">
                  <c:v>2031.4673684210527</c:v>
                </c:pt>
                <c:pt idx="16">
                  <c:v>2031.4673684210527</c:v>
                </c:pt>
                <c:pt idx="17">
                  <c:v>2031.4673684210527</c:v>
                </c:pt>
                <c:pt idx="18">
                  <c:v>2031.4673684210527</c:v>
                </c:pt>
                <c:pt idx="19">
                  <c:v>2031.4673684210527</c:v>
                </c:pt>
                <c:pt idx="20">
                  <c:v>2031.4673684210527</c:v>
                </c:pt>
                <c:pt idx="21">
                  <c:v>2031.4673684210527</c:v>
                </c:pt>
                <c:pt idx="22">
                  <c:v>2031.4673684210527</c:v>
                </c:pt>
                <c:pt idx="23">
                  <c:v>2031.4673684210527</c:v>
                </c:pt>
              </c:numCache>
            </c:numRef>
          </c:val>
          <c:smooth val="0"/>
          <c:extLst>
            <c:ext xmlns:c16="http://schemas.microsoft.com/office/drawing/2014/chart" uri="{C3380CC4-5D6E-409C-BE32-E72D297353CC}">
              <c16:uniqueId val="{00000004-90E9-4CD1-A0E5-3F0A9D91E48A}"/>
            </c:ext>
          </c:extLst>
        </c:ser>
        <c:ser>
          <c:idx val="2"/>
          <c:order val="5"/>
          <c:tx>
            <c:strRef>
              <c:f>'12hr'!$I$6</c:f>
              <c:strCache>
                <c:ptCount val="1"/>
                <c:pt idx="0">
                  <c:v>SCL</c:v>
                </c:pt>
              </c:strCache>
            </c:strRef>
          </c:tx>
          <c:spPr>
            <a:ln>
              <a:noFill/>
            </a:ln>
          </c:spPr>
          <c:marker>
            <c:symbol val="circle"/>
            <c:size val="7"/>
            <c:spPr>
              <a:solidFill>
                <a:srgbClr val="5B9BD5"/>
              </a:solidFill>
              <a:ln>
                <a:solidFill>
                  <a:srgbClr val="5B9BD5"/>
                </a:solidFill>
              </a:ln>
            </c:spPr>
          </c:marker>
          <c:cat>
            <c:numRef>
              <c:f>'12hr'!$B$67:$B$85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90E9-4CD1-A0E5-3F0A9D91E48A}"/>
            </c:ext>
          </c:extLst>
        </c:ser>
        <c:ser>
          <c:idx val="6"/>
          <c:order val="6"/>
          <c:tx>
            <c:strRef>
              <c:f>'12hr'!$J$6</c:f>
              <c:strCache>
                <c:ptCount val="1"/>
                <c:pt idx="0">
                  <c:v>SCH</c:v>
                </c:pt>
              </c:strCache>
            </c:strRef>
          </c:tx>
          <c:spPr>
            <a:ln>
              <a:noFill/>
            </a:ln>
          </c:spPr>
          <c:marker>
            <c:symbol val="circle"/>
            <c:size val="7"/>
            <c:spPr>
              <a:solidFill>
                <a:srgbClr val="ED7D31"/>
              </a:solidFill>
              <a:ln>
                <a:solidFill>
                  <a:srgbClr val="ED7D31"/>
                </a:solidFill>
              </a:ln>
            </c:spPr>
          </c:marker>
          <c:cat>
            <c:numRef>
              <c:f>'12hr'!$B$67:$B$85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'12hr'!$J$67:$J$90</c:f>
              <c:numCache>
                <c:formatCode>0</c:formatCode>
                <c:ptCount val="24"/>
                <c:pt idx="0">
                  <c:v>#N/A</c:v>
                </c:pt>
                <c:pt idx="1">
                  <c:v>#N/A</c:v>
                </c:pt>
                <c:pt idx="2">
                  <c:v>#N/A</c:v>
                </c:pt>
                <c:pt idx="3">
                  <c:v>#N/A</c:v>
                </c:pt>
                <c:pt idx="4">
                  <c:v>#N/A</c:v>
                </c:pt>
                <c:pt idx="5">
                  <c:v>#N/A</c:v>
                </c:pt>
                <c:pt idx="6">
                  <c:v>#N/A</c:v>
                </c:pt>
                <c:pt idx="7">
                  <c:v>#N/A</c:v>
                </c:pt>
                <c:pt idx="8">
                  <c:v>2118</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90E9-4CD1-A0E5-3F0A9D91E48A}"/>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2"/>
        <c:majorTimeUnit val="months"/>
      </c:dateAx>
      <c:valAx>
        <c:axId val="1867955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valAx>
      <c:spPr>
        <a:noFill/>
        <a:ln>
          <a:noFill/>
        </a:ln>
        <a:effectLst/>
      </c:spPr>
    </c:plotArea>
    <c:legend>
      <c:legendPos val="b"/>
      <c:layout>
        <c:manualLayout>
          <c:xMode val="edge"/>
          <c:yMode val="edge"/>
          <c:x val="0.14561067366579181"/>
          <c:y val="0.81173228346456694"/>
          <c:w val="0.75322309711286084"/>
          <c:h val="0.160489938757655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12 Hour ED Performance</a:t>
            </a:r>
          </a:p>
        </c:rich>
      </c:tx>
      <c:layout>
        <c:manualLayout>
          <c:xMode val="edge"/>
          <c:yMode val="edge"/>
          <c:x val="0.39646537504358675"/>
          <c:y val="4.2430804207915583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'Amb arrivals'!$G$8:$G$19</c:f>
            </c:numRef>
          </c:val>
          <c:extLst>
            <c:ext xmlns:c16="http://schemas.microsoft.com/office/drawing/2014/chart" uri="{C3380CC4-5D6E-409C-BE32-E72D297353CC}">
              <c16:uniqueId val="{00000000-2322-4E7F-B0E4-3D7BF42CC381}"/>
            </c:ext>
          </c:extLst>
        </c:ser>
        <c:ser>
          <c:idx val="2"/>
          <c:order val="1"/>
          <c:tx>
            <c:strRef>
              <c:f>'Regional ED'!$C$7</c:f>
              <c:strCache>
                <c:ptCount val="1"/>
                <c:pt idx="0">
                  <c:v>Sep-24</c:v>
                </c:pt>
              </c:strCache>
            </c:strRef>
          </c:tx>
          <c:spPr>
            <a:solidFill>
              <a:srgbClr val="92278F"/>
            </a:solidFill>
            <a:ln w="19050" cap="rnd">
              <a:noFill/>
              <a:prstDash val="solid"/>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ED'!$C$30:$C$39</c:f>
              <c:numCache>
                <c:formatCode>0</c:formatCode>
                <c:ptCount val="10"/>
                <c:pt idx="0">
                  <c:v>758</c:v>
                </c:pt>
                <c:pt idx="1">
                  <c:v>2191</c:v>
                </c:pt>
                <c:pt idx="2">
                  <c:v>9</c:v>
                </c:pt>
                <c:pt idx="3">
                  <c:v>1515</c:v>
                </c:pt>
                <c:pt idx="4">
                  <c:v>588</c:v>
                </c:pt>
                <c:pt idx="5">
                  <c:v>2117</c:v>
                </c:pt>
                <c:pt idx="6">
                  <c:v>1593</c:v>
                </c:pt>
                <c:pt idx="7">
                  <c:v>671</c:v>
                </c:pt>
                <c:pt idx="8">
                  <c:v>1182</c:v>
                </c:pt>
                <c:pt idx="9">
                  <c:v>487</c:v>
                </c:pt>
              </c:numCache>
            </c:numRef>
          </c:val>
          <c:extLst>
            <c:ext xmlns:c16="http://schemas.microsoft.com/office/drawing/2014/chart" uri="{C3380CC4-5D6E-409C-BE32-E72D297353CC}">
              <c16:uniqueId val="{00000001-2322-4E7F-B0E4-3D7BF42CC381}"/>
            </c:ext>
          </c:extLst>
        </c:ser>
        <c:ser>
          <c:idx val="3"/>
          <c:order val="2"/>
          <c:tx>
            <c:strRef>
              <c:f>'Regional ED'!$D$7</c:f>
              <c:strCache>
                <c:ptCount val="1"/>
                <c:pt idx="0">
                  <c:v>Sep-25</c:v>
                </c:pt>
              </c:strCache>
            </c:strRef>
          </c:tx>
          <c:spPr>
            <a:solidFill>
              <a:srgbClr val="00B5CC"/>
            </a:solidFill>
            <a:ln>
              <a:noFill/>
            </a:ln>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ED'!$D$30:$D$39</c:f>
              <c:numCache>
                <c:formatCode>0</c:formatCode>
                <c:ptCount val="10"/>
                <c:pt idx="0">
                  <c:v>579</c:v>
                </c:pt>
                <c:pt idx="1">
                  <c:v>1846</c:v>
                </c:pt>
                <c:pt idx="2">
                  <c:v>5</c:v>
                </c:pt>
                <c:pt idx="3">
                  <c:v>1546</c:v>
                </c:pt>
                <c:pt idx="4">
                  <c:v>602</c:v>
                </c:pt>
                <c:pt idx="5">
                  <c:v>2146</c:v>
                </c:pt>
                <c:pt idx="6">
                  <c:v>1735</c:v>
                </c:pt>
                <c:pt idx="7">
                  <c:v>661</c:v>
                </c:pt>
                <c:pt idx="8">
                  <c:v>1137</c:v>
                </c:pt>
                <c:pt idx="9">
                  <c:v>524</c:v>
                </c:pt>
              </c:numCache>
            </c:numRef>
          </c:val>
          <c:extLst>
            <c:ext xmlns:c16="http://schemas.microsoft.com/office/drawing/2014/chart" uri="{C3380CC4-5D6E-409C-BE32-E72D297353CC}">
              <c16:uniqueId val="{00000002-2322-4E7F-B0E4-3D7BF42CC381}"/>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4 Hour ED Performance</a:t>
            </a:r>
          </a:p>
        </c:rich>
      </c:tx>
      <c:layout>
        <c:manualLayout>
          <c:xMode val="edge"/>
          <c:yMode val="edge"/>
          <c:x val="0.37800003202098897"/>
          <c:y val="3.3426183844011144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'Amb arrivals'!$G$8:$G$19</c:f>
            </c:numRef>
          </c:val>
          <c:extLst>
            <c:ext xmlns:c16="http://schemas.microsoft.com/office/drawing/2014/chart" uri="{C3380CC4-5D6E-409C-BE32-E72D297353CC}">
              <c16:uniqueId val="{00000000-613B-4B7D-9403-344D1041FC3B}"/>
            </c:ext>
          </c:extLst>
        </c:ser>
        <c:ser>
          <c:idx val="2"/>
          <c:order val="1"/>
          <c:tx>
            <c:strRef>
              <c:f>'Regional ED'!$C$7</c:f>
              <c:strCache>
                <c:ptCount val="1"/>
                <c:pt idx="0">
                  <c:v>Sep-24</c:v>
                </c:pt>
              </c:strCache>
            </c:strRef>
          </c:tx>
          <c:spPr>
            <a:solidFill>
              <a:srgbClr val="92278F"/>
            </a:solidFill>
            <a:ln w="19050" cap="rnd">
              <a:noFill/>
              <a:prstDash val="solid"/>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ED'!$C$8:$C$18</c:f>
              <c:numCache>
                <c:formatCode>0.0%</c:formatCode>
                <c:ptCount val="11"/>
                <c:pt idx="0">
                  <c:v>0.33600000000000002</c:v>
                </c:pt>
                <c:pt idx="1">
                  <c:v>0.158</c:v>
                </c:pt>
                <c:pt idx="2">
                  <c:v>0.67800000000000005</c:v>
                </c:pt>
                <c:pt idx="3">
                  <c:v>0.38900000000000001</c:v>
                </c:pt>
                <c:pt idx="4">
                  <c:v>0.51400000000000001</c:v>
                </c:pt>
                <c:pt idx="5">
                  <c:v>0.193</c:v>
                </c:pt>
                <c:pt idx="6">
                  <c:v>0.38700000000000001</c:v>
                </c:pt>
                <c:pt idx="7">
                  <c:v>0.47199999999999998</c:v>
                </c:pt>
                <c:pt idx="8">
                  <c:v>0.30599999999999999</c:v>
                </c:pt>
                <c:pt idx="9">
                  <c:v>0.45500000000000002</c:v>
                </c:pt>
                <c:pt idx="10">
                  <c:v>0.46899999999999997</c:v>
                </c:pt>
              </c:numCache>
            </c:numRef>
          </c:val>
          <c:extLst>
            <c:ext xmlns:c16="http://schemas.microsoft.com/office/drawing/2014/chart" uri="{C3380CC4-5D6E-409C-BE32-E72D297353CC}">
              <c16:uniqueId val="{00000001-613B-4B7D-9403-344D1041FC3B}"/>
            </c:ext>
          </c:extLst>
        </c:ser>
        <c:ser>
          <c:idx val="3"/>
          <c:order val="2"/>
          <c:tx>
            <c:strRef>
              <c:f>'Regional ED'!$D$7</c:f>
              <c:strCache>
                <c:ptCount val="1"/>
                <c:pt idx="0">
                  <c:v>Sep-25</c:v>
                </c:pt>
              </c:strCache>
            </c:strRef>
          </c:tx>
          <c:spPr>
            <a:solidFill>
              <a:srgbClr val="00B5CC"/>
            </a:solidFill>
            <a:ln>
              <a:noFill/>
            </a:ln>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ED'!$D$8:$D$18</c:f>
              <c:numCache>
                <c:formatCode>0.0%</c:formatCode>
                <c:ptCount val="11"/>
                <c:pt idx="0">
                  <c:v>0.35799999999999998</c:v>
                </c:pt>
                <c:pt idx="1">
                  <c:v>0.17299999999999999</c:v>
                </c:pt>
                <c:pt idx="2">
                  <c:v>0.71699999999999997</c:v>
                </c:pt>
                <c:pt idx="3">
                  <c:v>0.33600000000000002</c:v>
                </c:pt>
                <c:pt idx="4">
                  <c:v>0.49399999999999999</c:v>
                </c:pt>
                <c:pt idx="5">
                  <c:v>0.19900000000000001</c:v>
                </c:pt>
                <c:pt idx="6">
                  <c:v>0.32500000000000001</c:v>
                </c:pt>
                <c:pt idx="7">
                  <c:v>0.40899999999999997</c:v>
                </c:pt>
                <c:pt idx="8">
                  <c:v>0.25</c:v>
                </c:pt>
                <c:pt idx="9">
                  <c:v>0.42799999999999999</c:v>
                </c:pt>
                <c:pt idx="10">
                  <c:v>0.44700000000000001</c:v>
                </c:pt>
              </c:numCache>
            </c:numRef>
          </c:val>
          <c:extLst>
            <c:ext xmlns:c16="http://schemas.microsoft.com/office/drawing/2014/chart" uri="{C3380CC4-5D6E-409C-BE32-E72D297353CC}">
              <c16:uniqueId val="{00000002-613B-4B7D-9403-344D1041FC3B}"/>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'ED Left before Seen'!$B$9:$B$15</c:f>
              <c:strCache>
                <c:ptCount val="7"/>
                <c:pt idx="0">
                  <c:v>Apr</c:v>
                </c:pt>
                <c:pt idx="1">
                  <c:v>May</c:v>
                </c:pt>
                <c:pt idx="2">
                  <c:v>Jun</c:v>
                </c:pt>
                <c:pt idx="3">
                  <c:v>Jul</c:v>
                </c:pt>
                <c:pt idx="4">
                  <c:v>Aug</c:v>
                </c:pt>
                <c:pt idx="5">
                  <c:v>Sep</c:v>
                </c:pt>
                <c:pt idx="6">
                  <c:v>Oct</c:v>
                </c:pt>
              </c:strCache>
            </c:strRef>
          </c:cat>
          <c:val>
            <c:numRef>
              <c:f>'Amb arrivals'!$G$8:$G$19</c:f>
            </c:numRef>
          </c:val>
          <c:smooth val="0"/>
          <c:extLst>
            <c:ext xmlns:c16="http://schemas.microsoft.com/office/drawing/2014/chart" uri="{C3380CC4-5D6E-409C-BE32-E72D297353CC}">
              <c16:uniqueId val="{00000000-BBB5-45E8-B2C7-27D4F4DC2E1C}"/>
            </c:ext>
          </c:extLst>
        </c:ser>
        <c:ser>
          <c:idx val="1"/>
          <c:order val="1"/>
          <c:tx>
            <c:strRef>
              <c:f>'ED Left before Seen'!$C$8</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strRef>
              <c:f>'ED Left before Seen'!$B$9:$B$15</c:f>
              <c:strCache>
                <c:ptCount val="7"/>
                <c:pt idx="0">
                  <c:v>Apr</c:v>
                </c:pt>
                <c:pt idx="1">
                  <c:v>May</c:v>
                </c:pt>
                <c:pt idx="2">
                  <c:v>Jun</c:v>
                </c:pt>
                <c:pt idx="3">
                  <c:v>Jul</c:v>
                </c:pt>
                <c:pt idx="4">
                  <c:v>Aug</c:v>
                </c:pt>
                <c:pt idx="5">
                  <c:v>Sep</c:v>
                </c:pt>
                <c:pt idx="6">
                  <c:v>Oct</c:v>
                </c:pt>
              </c:strCache>
            </c:strRef>
          </c:cat>
          <c:val>
            <c:numRef>
              <c:f>'ED Left before Seen'!$C$9:$C$15</c:f>
              <c:numCache>
                <c:formatCode>0.0%</c:formatCode>
                <c:ptCount val="7"/>
                <c:pt idx="0">
                  <c:v>7.5999999999999998E-2</c:v>
                </c:pt>
                <c:pt idx="1">
                  <c:v>6.5000000000000002E-2</c:v>
                </c:pt>
                <c:pt idx="2">
                  <c:v>6.3E-2</c:v>
                </c:pt>
                <c:pt idx="3">
                  <c:v>6.3E-2</c:v>
                </c:pt>
                <c:pt idx="4">
                  <c:v>6.2E-2</c:v>
                </c:pt>
                <c:pt idx="5">
                  <c:v>5.6000000000000001E-2</c:v>
                </c:pt>
                <c:pt idx="6">
                  <c:v>6.0999999999999999E-2</c:v>
                </c:pt>
              </c:numCache>
            </c:numRef>
          </c:val>
          <c:smooth val="0"/>
          <c:extLst>
            <c:ext xmlns:c16="http://schemas.microsoft.com/office/drawing/2014/chart" uri="{C3380CC4-5D6E-409C-BE32-E72D297353CC}">
              <c16:uniqueId val="{00000001-BBB5-45E8-B2C7-27D4F4DC2E1C}"/>
            </c:ext>
          </c:extLst>
        </c:ser>
        <c:ser>
          <c:idx val="2"/>
          <c:order val="2"/>
          <c:tx>
            <c:strRef>
              <c:f>'ED Left before Seen'!$D$8</c:f>
              <c:strCache>
                <c:ptCount val="1"/>
                <c:pt idx="0">
                  <c:v>Target</c:v>
                </c:pt>
              </c:strCache>
            </c:strRef>
          </c:tx>
          <c:spPr>
            <a:ln w="19050" cap="rnd">
              <a:solidFill>
                <a:srgbClr val="FF0000"/>
              </a:solidFill>
              <a:prstDash val="dash"/>
              <a:round/>
            </a:ln>
            <a:effectLst/>
          </c:spPr>
          <c:marker>
            <c:symbol val="none"/>
          </c:marker>
          <c:cat>
            <c:strRef>
              <c:f>'ED Left before Seen'!$B$9:$B$15</c:f>
              <c:strCache>
                <c:ptCount val="7"/>
                <c:pt idx="0">
                  <c:v>Apr</c:v>
                </c:pt>
                <c:pt idx="1">
                  <c:v>May</c:v>
                </c:pt>
                <c:pt idx="2">
                  <c:v>Jun</c:v>
                </c:pt>
                <c:pt idx="3">
                  <c:v>Jul</c:v>
                </c:pt>
                <c:pt idx="4">
                  <c:v>Aug</c:v>
                </c:pt>
                <c:pt idx="5">
                  <c:v>Sep</c:v>
                </c:pt>
                <c:pt idx="6">
                  <c:v>Oct</c:v>
                </c:pt>
              </c:strCache>
            </c:strRef>
          </c:cat>
          <c:val>
            <c:numRef>
              <c:f>'ED Left before Seen'!$D$9:$D$15</c:f>
              <c:numCache>
                <c:formatCode>0.0%</c:formatCode>
                <c:ptCount val="7"/>
                <c:pt idx="0">
                  <c:v>6.6000000000000003E-2</c:v>
                </c:pt>
                <c:pt idx="1">
                  <c:v>5.5E-2</c:v>
                </c:pt>
                <c:pt idx="2">
                  <c:v>5.2999999999999999E-2</c:v>
                </c:pt>
                <c:pt idx="3">
                  <c:v>5.2999999999999999E-2</c:v>
                </c:pt>
                <c:pt idx="4">
                  <c:v>5.1999999999999998E-2</c:v>
                </c:pt>
                <c:pt idx="5">
                  <c:v>4.5999999999999999E-2</c:v>
                </c:pt>
                <c:pt idx="6">
                  <c:v>5.0999999999999997E-2</c:v>
                </c:pt>
              </c:numCache>
            </c:numRef>
          </c:val>
          <c:smooth val="0"/>
          <c:extLst>
            <c:ext xmlns:c16="http://schemas.microsoft.com/office/drawing/2014/chart" uri="{C3380CC4-5D6E-409C-BE32-E72D297353CC}">
              <c16:uniqueId val="{00000002-BBB5-45E8-B2C7-27D4F4DC2E1C}"/>
            </c:ext>
          </c:extLst>
        </c:ser>
        <c:ser>
          <c:idx val="3"/>
          <c:order val="3"/>
          <c:tx>
            <c:strRef>
              <c:f>'ED Left before Seen'!$E$8</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'ED Left before Seen'!$B$9:$B$15</c:f>
              <c:strCache>
                <c:ptCount val="7"/>
                <c:pt idx="0">
                  <c:v>Apr</c:v>
                </c:pt>
                <c:pt idx="1">
                  <c:v>May</c:v>
                </c:pt>
                <c:pt idx="2">
                  <c:v>Jun</c:v>
                </c:pt>
                <c:pt idx="3">
                  <c:v>Jul</c:v>
                </c:pt>
                <c:pt idx="4">
                  <c:v>Aug</c:v>
                </c:pt>
                <c:pt idx="5">
                  <c:v>Sep</c:v>
                </c:pt>
                <c:pt idx="6">
                  <c:v>Oct</c:v>
                </c:pt>
              </c:strCache>
            </c:strRef>
          </c:cat>
          <c:val>
            <c:numRef>
              <c:f>'ED Left before Seen'!$E$9:$E$15</c:f>
              <c:numCache>
                <c:formatCode>0.0%</c:formatCode>
                <c:ptCount val="7"/>
                <c:pt idx="0">
                  <c:v>7.0000000000000007E-2</c:v>
                </c:pt>
                <c:pt idx="1">
                  <c:v>5.1999999999999998E-2</c:v>
                </c:pt>
                <c:pt idx="2">
                  <c:v>5.8999999999999997E-2</c:v>
                </c:pt>
                <c:pt idx="5">
                  <c:v>4.2999999999999997E-2</c:v>
                </c:pt>
                <c:pt idx="6">
                  <c:v>5.5E-2</c:v>
                </c:pt>
              </c:numCache>
            </c:numRef>
          </c:val>
          <c:smooth val="0"/>
          <c:extLst>
            <c:ext xmlns:c16="http://schemas.microsoft.com/office/drawing/2014/chart" uri="{C3380CC4-5D6E-409C-BE32-E72D297353CC}">
              <c16:uniqueId val="{00000003-BBB5-45E8-B2C7-27D4F4DC2E1C}"/>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(Causeway)</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'ED Left before Seen'!$B$25:$B$31</c:f>
              <c:strCache>
                <c:ptCount val="7"/>
                <c:pt idx="0">
                  <c:v>Apr</c:v>
                </c:pt>
                <c:pt idx="1">
                  <c:v>May</c:v>
                </c:pt>
                <c:pt idx="2">
                  <c:v>Jun</c:v>
                </c:pt>
                <c:pt idx="3">
                  <c:v>Jul</c:v>
                </c:pt>
                <c:pt idx="4">
                  <c:v>Aug</c:v>
                </c:pt>
                <c:pt idx="5">
                  <c:v>Sep</c:v>
                </c:pt>
                <c:pt idx="6">
                  <c:v>Oct</c:v>
                </c:pt>
              </c:strCache>
            </c:strRef>
          </c:cat>
          <c:val>
            <c:numRef>
              <c:f>'Amb arrivals'!$G$8:$G$19</c:f>
            </c:numRef>
          </c:val>
          <c:smooth val="0"/>
          <c:extLst>
            <c:ext xmlns:c16="http://schemas.microsoft.com/office/drawing/2014/chart" uri="{C3380CC4-5D6E-409C-BE32-E72D297353CC}">
              <c16:uniqueId val="{00000000-D1FF-41E8-A0B5-ACDE036F8B0F}"/>
            </c:ext>
          </c:extLst>
        </c:ser>
        <c:ser>
          <c:idx val="1"/>
          <c:order val="1"/>
          <c:tx>
            <c:strRef>
              <c:f>'ED Left before Seen'!$C$24</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strRef>
              <c:f>'ED Left before Seen'!$B$25:$B$31</c:f>
              <c:strCache>
                <c:ptCount val="7"/>
                <c:pt idx="0">
                  <c:v>Apr</c:v>
                </c:pt>
                <c:pt idx="1">
                  <c:v>May</c:v>
                </c:pt>
                <c:pt idx="2">
                  <c:v>Jun</c:v>
                </c:pt>
                <c:pt idx="3">
                  <c:v>Jul</c:v>
                </c:pt>
                <c:pt idx="4">
                  <c:v>Aug</c:v>
                </c:pt>
                <c:pt idx="5">
                  <c:v>Sep</c:v>
                </c:pt>
                <c:pt idx="6">
                  <c:v>Oct</c:v>
                </c:pt>
              </c:strCache>
            </c:strRef>
          </c:cat>
          <c:val>
            <c:numRef>
              <c:f>'ED Left before Seen'!$C$25:$C$31</c:f>
              <c:numCache>
                <c:formatCode>0.0%</c:formatCode>
                <c:ptCount val="7"/>
                <c:pt idx="0">
                  <c:v>6.7000000000000004E-2</c:v>
                </c:pt>
                <c:pt idx="1">
                  <c:v>7.4999999999999997E-2</c:v>
                </c:pt>
                <c:pt idx="2">
                  <c:v>6.8000000000000005E-2</c:v>
                </c:pt>
                <c:pt idx="3">
                  <c:v>7.4999999999999997E-2</c:v>
                </c:pt>
                <c:pt idx="4">
                  <c:v>5.6000000000000001E-2</c:v>
                </c:pt>
                <c:pt idx="5">
                  <c:v>6.7000000000000004E-2</c:v>
                </c:pt>
                <c:pt idx="6">
                  <c:v>5.8000000000000003E-2</c:v>
                </c:pt>
              </c:numCache>
            </c:numRef>
          </c:val>
          <c:smooth val="0"/>
          <c:extLst>
            <c:ext xmlns:c16="http://schemas.microsoft.com/office/drawing/2014/chart" uri="{C3380CC4-5D6E-409C-BE32-E72D297353CC}">
              <c16:uniqueId val="{00000001-D1FF-41E8-A0B5-ACDE036F8B0F}"/>
            </c:ext>
          </c:extLst>
        </c:ser>
        <c:ser>
          <c:idx val="2"/>
          <c:order val="2"/>
          <c:tx>
            <c:strRef>
              <c:f>'ED Left before Seen'!$D$24</c:f>
              <c:strCache>
                <c:ptCount val="1"/>
                <c:pt idx="0">
                  <c:v>Target</c:v>
                </c:pt>
              </c:strCache>
            </c:strRef>
          </c:tx>
          <c:spPr>
            <a:ln w="19050" cap="rnd">
              <a:solidFill>
                <a:srgbClr val="FF0000"/>
              </a:solidFill>
              <a:prstDash val="dash"/>
              <a:round/>
            </a:ln>
            <a:effectLst/>
          </c:spPr>
          <c:marker>
            <c:symbol val="none"/>
          </c:marker>
          <c:cat>
            <c:strRef>
              <c:f>'ED Left before Seen'!$B$25:$B$31</c:f>
              <c:strCache>
                <c:ptCount val="7"/>
                <c:pt idx="0">
                  <c:v>Apr</c:v>
                </c:pt>
                <c:pt idx="1">
                  <c:v>May</c:v>
                </c:pt>
                <c:pt idx="2">
                  <c:v>Jun</c:v>
                </c:pt>
                <c:pt idx="3">
                  <c:v>Jul</c:v>
                </c:pt>
                <c:pt idx="4">
                  <c:v>Aug</c:v>
                </c:pt>
                <c:pt idx="5">
                  <c:v>Sep</c:v>
                </c:pt>
                <c:pt idx="6">
                  <c:v>Oct</c:v>
                </c:pt>
              </c:strCache>
            </c:strRef>
          </c:cat>
          <c:val>
            <c:numRef>
              <c:f>'ED Left before Seen'!$D$25:$D$31</c:f>
              <c:numCache>
                <c:formatCode>0.0%</c:formatCode>
                <c:ptCount val="7"/>
                <c:pt idx="0">
                  <c:v>5.7000000000000002E-2</c:v>
                </c:pt>
                <c:pt idx="1">
                  <c:v>6.5000000000000002E-2</c:v>
                </c:pt>
                <c:pt idx="2">
                  <c:v>5.8000000000000003E-2</c:v>
                </c:pt>
                <c:pt idx="3">
                  <c:v>6.5000000000000002E-2</c:v>
                </c:pt>
                <c:pt idx="4">
                  <c:v>4.5999999999999999E-2</c:v>
                </c:pt>
                <c:pt idx="5">
                  <c:v>5.7000000000000002E-2</c:v>
                </c:pt>
                <c:pt idx="6">
                  <c:v>4.9000000000000002E-2</c:v>
                </c:pt>
              </c:numCache>
            </c:numRef>
          </c:val>
          <c:smooth val="0"/>
          <c:extLst>
            <c:ext xmlns:c16="http://schemas.microsoft.com/office/drawing/2014/chart" uri="{C3380CC4-5D6E-409C-BE32-E72D297353CC}">
              <c16:uniqueId val="{00000002-D1FF-41E8-A0B5-ACDE036F8B0F}"/>
            </c:ext>
          </c:extLst>
        </c:ser>
        <c:ser>
          <c:idx val="3"/>
          <c:order val="3"/>
          <c:tx>
            <c:strRef>
              <c:f>'ED Left before Seen'!$E$24</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'ED Left before Seen'!$B$25:$B$31</c:f>
              <c:strCache>
                <c:ptCount val="7"/>
                <c:pt idx="0">
                  <c:v>Apr</c:v>
                </c:pt>
                <c:pt idx="1">
                  <c:v>May</c:v>
                </c:pt>
                <c:pt idx="2">
                  <c:v>Jun</c:v>
                </c:pt>
                <c:pt idx="3">
                  <c:v>Jul</c:v>
                </c:pt>
                <c:pt idx="4">
                  <c:v>Aug</c:v>
                </c:pt>
                <c:pt idx="5">
                  <c:v>Sep</c:v>
                </c:pt>
                <c:pt idx="6">
                  <c:v>Oct</c:v>
                </c:pt>
              </c:strCache>
            </c:strRef>
          </c:cat>
          <c:val>
            <c:numRef>
              <c:f>'ED Left before Seen'!$E$25:$E$31</c:f>
              <c:numCache>
                <c:formatCode>0.0%</c:formatCode>
                <c:ptCount val="7"/>
                <c:pt idx="0">
                  <c:v>6.4000000000000001E-2</c:v>
                </c:pt>
                <c:pt idx="1">
                  <c:v>6.3E-2</c:v>
                </c:pt>
                <c:pt idx="2">
                  <c:v>5.5E-2</c:v>
                </c:pt>
                <c:pt idx="5">
                  <c:v>2.3E-2</c:v>
                </c:pt>
                <c:pt idx="6">
                  <c:v>2.1999999999999999E-2</c:v>
                </c:pt>
              </c:numCache>
            </c:numRef>
          </c:val>
          <c:smooth val="0"/>
          <c:extLst>
            <c:ext xmlns:c16="http://schemas.microsoft.com/office/drawing/2014/chart" uri="{C3380CC4-5D6E-409C-BE32-E72D297353CC}">
              <c16:uniqueId val="{00000003-D1FF-41E8-A0B5-ACDE036F8B0F}"/>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latin typeface="Arial" panose="020B0604020202020204" pitchFamily="34" charset="0"/>
                <a:cs typeface="Arial" panose="020B0604020202020204" pitchFamily="34" charset="0"/>
              </a:rPr>
              <a:t>14-day</a:t>
            </a:r>
            <a:r>
              <a:rPr lang="en-US" sz="1100" baseline="0">
                <a:latin typeface="Arial" panose="020B0604020202020204" pitchFamily="34" charset="0"/>
                <a:cs typeface="Arial" panose="020B0604020202020204" pitchFamily="34" charset="0"/>
              </a:rPr>
              <a:t> Non Breast</a:t>
            </a:r>
            <a:r>
              <a:rPr lang="en-US" sz="1100">
                <a:latin typeface="Arial" panose="020B0604020202020204" pitchFamily="34" charset="0"/>
                <a:cs typeface="Arial" panose="020B0604020202020204" pitchFamily="34" charset="0"/>
              </a:rPr>
              <a:t> tumour site April 25 -</a:t>
            </a:r>
            <a:r>
              <a:rPr lang="en-US" sz="1100" baseline="0">
                <a:latin typeface="Arial" panose="020B0604020202020204" pitchFamily="34" charset="0"/>
                <a:cs typeface="Arial" panose="020B0604020202020204" pitchFamily="34" charset="0"/>
              </a:rPr>
              <a:t> October </a:t>
            </a:r>
            <a:r>
              <a:rPr lang="en-US" sz="1100">
                <a:latin typeface="Arial" panose="020B0604020202020204" pitchFamily="34" charset="0"/>
                <a:cs typeface="Arial" panose="020B0604020202020204" pitchFamily="34" charset="0"/>
              </a:rPr>
              <a:t>25</a:t>
            </a:r>
          </a:p>
        </c:rich>
      </c:tx>
      <c:layout>
        <c:manualLayout>
          <c:xMode val="edge"/>
          <c:yMode val="edge"/>
          <c:x val="0.21626418828124663"/>
          <c:y val="2.6817890554914778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36538412804500231"/>
          <c:y val="0.1820822748513983"/>
          <c:w val="0.60589346756058671"/>
          <c:h val="0.71011016419061057"/>
        </c:manualLayout>
      </c:layout>
      <c:barChart>
        <c:barDir val="bar"/>
        <c:grouping val="stacked"/>
        <c:varyColors val="0"/>
        <c:ser>
          <c:idx val="0"/>
          <c:order val="0"/>
          <c:tx>
            <c:strRef>
              <c:f>'14 Day Non Breast Tumour Site'!$AF$4</c:f>
              <c:strCache>
                <c:ptCount val="1"/>
                <c:pt idx="0">
                  <c:v>&lt;=14 days</c:v>
                </c:pt>
              </c:strCache>
            </c:strRef>
          </c:tx>
          <c:spPr>
            <a:solidFill>
              <a:srgbClr val="5B9BD5"/>
            </a:solidFill>
            <a:ln>
              <a:noFill/>
            </a:ln>
            <a:effectLst/>
          </c:spPr>
          <c:invertIfNegative val="0"/>
          <c:cat>
            <c:strRef>
              <c:f>'14 Day Non Breast Tumour Site'!$B$5:$B$23</c:f>
              <c:strCache>
                <c:ptCount val="13"/>
                <c:pt idx="0">
                  <c:v>02 Suspected children's cancer</c:v>
                </c:pt>
                <c:pt idx="1">
                  <c:v>03 Suspected lung cancer</c:v>
                </c:pt>
                <c:pt idx="2">
                  <c:v>04 Suspected haematological malignancies excluding acute leukaemia</c:v>
                </c:pt>
                <c:pt idx="3">
                  <c:v>05 Suspected acute leukaemia</c:v>
                </c:pt>
                <c:pt idx="4">
                  <c:v>06 Suspected upper gastrointestinal cancers</c:v>
                </c:pt>
                <c:pt idx="5">
                  <c:v>07 Suspected lower gastrointestinal cancers</c:v>
                </c:pt>
                <c:pt idx="6">
                  <c:v>08 Suspected skin cancers</c:v>
                </c:pt>
                <c:pt idx="7">
                  <c:v>09 Suspected gynaecological cancers</c:v>
                </c:pt>
                <c:pt idx="8">
                  <c:v>10 Suspected brain or central nervous system tumours</c:v>
                </c:pt>
                <c:pt idx="9">
                  <c:v>13 Suspected head and neck cancers</c:v>
                </c:pt>
                <c:pt idx="10">
                  <c:v>18 Other suspected cancer (not listed)</c:v>
                </c:pt>
                <c:pt idx="11">
                  <c:v>19 Suspected Dental Cancers</c:v>
                </c:pt>
                <c:pt idx="12">
                  <c:v>21 Suspected Endocrine Cancer</c:v>
                </c:pt>
              </c:strCache>
            </c:strRef>
          </c:cat>
          <c:val>
            <c:numRef>
              <c:f>'14 Day Non Breast Tumour Site'!$AF$5:$AF$23</c:f>
              <c:numCache>
                <c:formatCode>0.0;\(0.0\)</c:formatCode>
                <c:ptCount val="13"/>
                <c:pt idx="0">
                  <c:v>1</c:v>
                </c:pt>
                <c:pt idx="1">
                  <c:v>122</c:v>
                </c:pt>
                <c:pt idx="2">
                  <c:v>42</c:v>
                </c:pt>
                <c:pt idx="3">
                  <c:v>2</c:v>
                </c:pt>
                <c:pt idx="4">
                  <c:v>737</c:v>
                </c:pt>
                <c:pt idx="5">
                  <c:v>376</c:v>
                </c:pt>
                <c:pt idx="6">
                  <c:v>308</c:v>
                </c:pt>
                <c:pt idx="7">
                  <c:v>78</c:v>
                </c:pt>
                <c:pt idx="8">
                  <c:v>2</c:v>
                </c:pt>
                <c:pt idx="9">
                  <c:v>626</c:v>
                </c:pt>
                <c:pt idx="10">
                  <c:v>205</c:v>
                </c:pt>
                <c:pt idx="11">
                  <c:v>6</c:v>
                </c:pt>
                <c:pt idx="12">
                  <c:v>7</c:v>
                </c:pt>
              </c:numCache>
            </c:numRef>
          </c:val>
          <c:extLst>
            <c:ext xmlns:c16="http://schemas.microsoft.com/office/drawing/2014/chart" uri="{C3380CC4-5D6E-409C-BE32-E72D297353CC}">
              <c16:uniqueId val="{00000000-DDA6-4ADB-A2C3-2C5EDBD6433A}"/>
            </c:ext>
          </c:extLst>
        </c:ser>
        <c:ser>
          <c:idx val="1"/>
          <c:order val="1"/>
          <c:tx>
            <c:strRef>
              <c:f>'14 Day Non Breast Tumour Site'!$AG$4</c:f>
              <c:strCache>
                <c:ptCount val="1"/>
                <c:pt idx="0">
                  <c:v>&gt;14</c:v>
                </c:pt>
              </c:strCache>
            </c:strRef>
          </c:tx>
          <c:spPr>
            <a:solidFill>
              <a:srgbClr val="ED7D31"/>
            </a:solidFill>
            <a:ln>
              <a:noFill/>
            </a:ln>
            <a:effectLst/>
          </c:spPr>
          <c:invertIfNegative val="0"/>
          <c:cat>
            <c:strRef>
              <c:f>'14 Day Non Breast Tumour Site'!$B$5:$B$23</c:f>
              <c:strCache>
                <c:ptCount val="13"/>
                <c:pt idx="0">
                  <c:v>02 Suspected children's cancer</c:v>
                </c:pt>
                <c:pt idx="1">
                  <c:v>03 Suspected lung cancer</c:v>
                </c:pt>
                <c:pt idx="2">
                  <c:v>04 Suspected haematological malignancies excluding acute leukaemia</c:v>
                </c:pt>
                <c:pt idx="3">
                  <c:v>05 Suspected acute leukaemia</c:v>
                </c:pt>
                <c:pt idx="4">
                  <c:v>06 Suspected upper gastrointestinal cancers</c:v>
                </c:pt>
                <c:pt idx="5">
                  <c:v>07 Suspected lower gastrointestinal cancers</c:v>
                </c:pt>
                <c:pt idx="6">
                  <c:v>08 Suspected skin cancers</c:v>
                </c:pt>
                <c:pt idx="7">
                  <c:v>09 Suspected gynaecological cancers</c:v>
                </c:pt>
                <c:pt idx="8">
                  <c:v>10 Suspected brain or central nervous system tumours</c:v>
                </c:pt>
                <c:pt idx="9">
                  <c:v>13 Suspected head and neck cancers</c:v>
                </c:pt>
                <c:pt idx="10">
                  <c:v>18 Other suspected cancer (not listed)</c:v>
                </c:pt>
                <c:pt idx="11">
                  <c:v>19 Suspected Dental Cancers</c:v>
                </c:pt>
                <c:pt idx="12">
                  <c:v>21 Suspected Endocrine Cancer</c:v>
                </c:pt>
              </c:strCache>
            </c:strRef>
          </c:cat>
          <c:val>
            <c:numRef>
              <c:f>'14 Day Non Breast Tumour Site'!$AG$5:$AG$23</c:f>
              <c:numCache>
                <c:formatCode>General</c:formatCode>
                <c:ptCount val="13"/>
                <c:pt idx="0" formatCode="0.0">
                  <c:v>5</c:v>
                </c:pt>
                <c:pt idx="1">
                  <c:v>222</c:v>
                </c:pt>
                <c:pt idx="2">
                  <c:v>266</c:v>
                </c:pt>
                <c:pt idx="3" formatCode="0.0">
                  <c:v>4</c:v>
                </c:pt>
                <c:pt idx="4">
                  <c:v>1068</c:v>
                </c:pt>
                <c:pt idx="5">
                  <c:v>2291</c:v>
                </c:pt>
                <c:pt idx="6">
                  <c:v>3540</c:v>
                </c:pt>
                <c:pt idx="7">
                  <c:v>1147</c:v>
                </c:pt>
                <c:pt idx="8">
                  <c:v>21</c:v>
                </c:pt>
                <c:pt idx="9">
                  <c:v>588</c:v>
                </c:pt>
                <c:pt idx="10">
                  <c:v>80</c:v>
                </c:pt>
                <c:pt idx="11">
                  <c:v>31</c:v>
                </c:pt>
                <c:pt idx="12">
                  <c:v>5</c:v>
                </c:pt>
              </c:numCache>
            </c:numRef>
          </c:val>
          <c:extLst>
            <c:ext xmlns:c16="http://schemas.microsoft.com/office/drawing/2014/chart" uri="{C3380CC4-5D6E-409C-BE32-E72D297353CC}">
              <c16:uniqueId val="{00000001-DDA6-4ADB-A2C3-2C5EDBD6433A}"/>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max val="400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2669479312433428"/>
          <c:y val="0.92254896928228725"/>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GB" sz="1100" b="0" i="0" baseline="0">
                <a:effectLst/>
              </a:rPr>
              <a:t>Stroke receiving thrombolysis (Antrim)</a:t>
            </a:r>
            <a:endParaRPr lang="en-GB" sz="1100">
              <a:effectLst/>
            </a:endParaRPr>
          </a:p>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GB" sz="1100">
              <a:effectLst/>
            </a:endParaRPr>
          </a:p>
        </c:rich>
      </c:tx>
      <c:overlay val="0"/>
      <c:spPr>
        <a:noFill/>
        <a:ln>
          <a:noFill/>
        </a:ln>
        <a:effectLst/>
      </c:spPr>
    </c:title>
    <c:autoTitleDeleted val="0"/>
    <c:plotArea>
      <c:layout>
        <c:manualLayout>
          <c:layoutTarget val="inner"/>
          <c:xMode val="edge"/>
          <c:yMode val="edge"/>
          <c:x val="9.6212817147856525E-2"/>
          <c:y val="0.15212962962962964"/>
          <c:w val="0.86554396325459315"/>
          <c:h val="0.50722704565024257"/>
        </c:manualLayout>
      </c:layout>
      <c:lineChart>
        <c:grouping val="standard"/>
        <c:varyColors val="0"/>
        <c:ser>
          <c:idx val="0"/>
          <c:order val="0"/>
          <c:tx>
            <c:strRef>
              <c:f>Stroke!$F$6</c:f>
              <c:strCache>
                <c:ptCount val="1"/>
                <c:pt idx="0">
                  <c:v>LPL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Stroke!$F$67:$F$90</c:f>
              <c:numCache>
                <c:formatCode>0%</c:formatCode>
                <c:ptCount val="24"/>
                <c:pt idx="0">
                  <c:v>-1.8275789473684217E-2</c:v>
                </c:pt>
                <c:pt idx="1">
                  <c:v>-1.8275789473684217E-2</c:v>
                </c:pt>
                <c:pt idx="2">
                  <c:v>-1.8275789473684217E-2</c:v>
                </c:pt>
                <c:pt idx="3">
                  <c:v>-1.8275789473684217E-2</c:v>
                </c:pt>
                <c:pt idx="4">
                  <c:v>-1.8275789473684217E-2</c:v>
                </c:pt>
                <c:pt idx="5">
                  <c:v>-1.8275789473684217E-2</c:v>
                </c:pt>
                <c:pt idx="6">
                  <c:v>-1.8275789473684217E-2</c:v>
                </c:pt>
                <c:pt idx="7">
                  <c:v>-1.8275789473684217E-2</c:v>
                </c:pt>
                <c:pt idx="8">
                  <c:v>-1.8275789473684217E-2</c:v>
                </c:pt>
                <c:pt idx="9">
                  <c:v>-1.8275789473684217E-2</c:v>
                </c:pt>
                <c:pt idx="10">
                  <c:v>-1.8275789473684217E-2</c:v>
                </c:pt>
                <c:pt idx="11">
                  <c:v>-1.8275789473684217E-2</c:v>
                </c:pt>
                <c:pt idx="12">
                  <c:v>-1.8275789473684217E-2</c:v>
                </c:pt>
                <c:pt idx="13">
                  <c:v>-1.8275789473684217E-2</c:v>
                </c:pt>
                <c:pt idx="14">
                  <c:v>-1.8275789473684217E-2</c:v>
                </c:pt>
                <c:pt idx="15">
                  <c:v>-1.8275789473684217E-2</c:v>
                </c:pt>
                <c:pt idx="16">
                  <c:v>-1.8275789473684217E-2</c:v>
                </c:pt>
                <c:pt idx="17">
                  <c:v>-1.8275789473684217E-2</c:v>
                </c:pt>
                <c:pt idx="18">
                  <c:v>-1.8275789473684217E-2</c:v>
                </c:pt>
                <c:pt idx="19">
                  <c:v>-1.8275789473684217E-2</c:v>
                </c:pt>
                <c:pt idx="20">
                  <c:v>-1.8275789473684217E-2</c:v>
                </c:pt>
                <c:pt idx="21">
                  <c:v>-1.8275789473684217E-2</c:v>
                </c:pt>
                <c:pt idx="22">
                  <c:v>-1.8275789473684217E-2</c:v>
                </c:pt>
                <c:pt idx="23">
                  <c:v>-1.8275789473684217E-2</c:v>
                </c:pt>
              </c:numCache>
            </c:numRef>
          </c:val>
          <c:smooth val="0"/>
          <c:extLst>
            <c:ext xmlns:c16="http://schemas.microsoft.com/office/drawing/2014/chart" uri="{C3380CC4-5D6E-409C-BE32-E72D297353CC}">
              <c16:uniqueId val="{00000000-122C-4C2E-B498-00823A4F9B69}"/>
            </c:ext>
          </c:extLst>
        </c:ser>
        <c:ser>
          <c:idx val="1"/>
          <c:order val="1"/>
          <c:tx>
            <c:strRef>
              <c:f>Stroke!$E$6</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Stroke!$E$67:$E$90</c:f>
              <c:numCache>
                <c:formatCode>0%</c:formatCode>
                <c:ptCount val="24"/>
                <c:pt idx="0">
                  <c:v>0.13500000000000001</c:v>
                </c:pt>
                <c:pt idx="1">
                  <c:v>0.2</c:v>
                </c:pt>
                <c:pt idx="2">
                  <c:v>0.17100000000000001</c:v>
                </c:pt>
                <c:pt idx="3">
                  <c:v>0.108</c:v>
                </c:pt>
                <c:pt idx="4">
                  <c:v>0.11799999999999999</c:v>
                </c:pt>
                <c:pt idx="5">
                  <c:v>0.16</c:v>
                </c:pt>
                <c:pt idx="6">
                  <c:v>2.5999999999999999E-2</c:v>
                </c:pt>
                <c:pt idx="7">
                  <c:v>5.6000000000000001E-2</c:v>
                </c:pt>
                <c:pt idx="8">
                  <c:v>0.17899999999999999</c:v>
                </c:pt>
                <c:pt idx="9">
                  <c:v>0.10299999999999999</c:v>
                </c:pt>
                <c:pt idx="10">
                  <c:v>9.4E-2</c:v>
                </c:pt>
                <c:pt idx="11">
                  <c:v>0.105</c:v>
                </c:pt>
                <c:pt idx="12">
                  <c:v>0.2</c:v>
                </c:pt>
                <c:pt idx="13">
                  <c:v>0.125</c:v>
                </c:pt>
                <c:pt idx="14">
                  <c:v>0.105</c:v>
                </c:pt>
                <c:pt idx="15">
                  <c:v>0.13500000000000001</c:v>
                </c:pt>
                <c:pt idx="16">
                  <c:v>0.23300000000000001</c:v>
                </c:pt>
                <c:pt idx="17">
                  <c:v>0.11899999999999999</c:v>
                </c:pt>
                <c:pt idx="18">
                  <c:v>0.111</c:v>
                </c:pt>
              </c:numCache>
            </c:numRef>
          </c:val>
          <c:smooth val="0"/>
          <c:extLst>
            <c:ext xmlns:c16="http://schemas.microsoft.com/office/drawing/2014/chart" uri="{C3380CC4-5D6E-409C-BE32-E72D297353CC}">
              <c16:uniqueId val="{00000001-122C-4C2E-B498-00823A4F9B69}"/>
            </c:ext>
          </c:extLst>
        </c:ser>
        <c:ser>
          <c:idx val="3"/>
          <c:order val="2"/>
          <c:tx>
            <c:strRef>
              <c:f>Stroke!$G$6</c:f>
              <c:strCache>
                <c:ptCount val="1"/>
                <c:pt idx="0">
                  <c:v>Target</c:v>
                </c:pt>
              </c:strCache>
            </c:strRef>
          </c:tx>
          <c:spPr>
            <a:ln w="19050" cap="rnd">
              <a:solidFill>
                <a:srgbClr val="FF0000"/>
              </a:solidFill>
              <a:prstDash val="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Stroke!$G$67:$G$90</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122C-4C2E-B498-00823A4F9B69}"/>
            </c:ext>
          </c:extLst>
        </c:ser>
        <c:ser>
          <c:idx val="4"/>
          <c:order val="3"/>
          <c:tx>
            <c:strRef>
              <c:f>Stroke!$D$6</c:f>
              <c:strCache>
                <c:ptCount val="1"/>
                <c:pt idx="0">
                  <c:v>Mean</c:v>
                </c:pt>
              </c:strCache>
            </c:strRef>
          </c:tx>
          <c:spPr>
            <a:ln w="15875" cap="rnd">
              <a:solidFill>
                <a:schemeClr val="tx1"/>
              </a:solidFill>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Stroke!$D$67:$D$90</c:f>
              <c:numCache>
                <c:formatCode>0%</c:formatCode>
                <c:ptCount val="24"/>
                <c:pt idx="0">
                  <c:v>0.13068421052631579</c:v>
                </c:pt>
                <c:pt idx="1">
                  <c:v>0.13068421052631579</c:v>
                </c:pt>
                <c:pt idx="2">
                  <c:v>0.13068421052631579</c:v>
                </c:pt>
                <c:pt idx="3">
                  <c:v>0.13068421052631579</c:v>
                </c:pt>
                <c:pt idx="4">
                  <c:v>0.13068421052631579</c:v>
                </c:pt>
                <c:pt idx="5">
                  <c:v>0.13068421052631579</c:v>
                </c:pt>
                <c:pt idx="6">
                  <c:v>0.13068421052631579</c:v>
                </c:pt>
                <c:pt idx="7">
                  <c:v>0.13068421052631579</c:v>
                </c:pt>
                <c:pt idx="8">
                  <c:v>0.13068421052631579</c:v>
                </c:pt>
                <c:pt idx="9">
                  <c:v>0.13068421052631579</c:v>
                </c:pt>
                <c:pt idx="10">
                  <c:v>0.13068421052631579</c:v>
                </c:pt>
                <c:pt idx="11">
                  <c:v>0.13068421052631579</c:v>
                </c:pt>
                <c:pt idx="12">
                  <c:v>0.13068421052631579</c:v>
                </c:pt>
                <c:pt idx="13">
                  <c:v>0.13068421052631579</c:v>
                </c:pt>
                <c:pt idx="14">
                  <c:v>0.13068421052631579</c:v>
                </c:pt>
                <c:pt idx="15">
                  <c:v>0.13068421052631579</c:v>
                </c:pt>
                <c:pt idx="16">
                  <c:v>0.13068421052631579</c:v>
                </c:pt>
                <c:pt idx="17">
                  <c:v>0.13068421052631579</c:v>
                </c:pt>
                <c:pt idx="18">
                  <c:v>0.13068421052631579</c:v>
                </c:pt>
                <c:pt idx="19">
                  <c:v>0.13068421052631579</c:v>
                </c:pt>
                <c:pt idx="20">
                  <c:v>0.13068421052631579</c:v>
                </c:pt>
                <c:pt idx="21">
                  <c:v>0.13068421052631579</c:v>
                </c:pt>
                <c:pt idx="22">
                  <c:v>0.13068421052631579</c:v>
                </c:pt>
                <c:pt idx="23">
                  <c:v>0.13068421052631579</c:v>
                </c:pt>
              </c:numCache>
            </c:numRef>
          </c:val>
          <c:smooth val="0"/>
          <c:extLst>
            <c:ext xmlns:c16="http://schemas.microsoft.com/office/drawing/2014/chart" uri="{C3380CC4-5D6E-409C-BE32-E72D297353CC}">
              <c16:uniqueId val="{00000003-122C-4C2E-B498-00823A4F9B69}"/>
            </c:ext>
          </c:extLst>
        </c:ser>
        <c:ser>
          <c:idx val="5"/>
          <c:order val="4"/>
          <c:tx>
            <c:strRef>
              <c:f>Stroke!$C$6</c:f>
              <c:strCache>
                <c:ptCount val="1"/>
                <c:pt idx="0">
                  <c:v>UPL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Stroke!$C$67:$C$90</c:f>
              <c:numCache>
                <c:formatCode>0%</c:formatCode>
                <c:ptCount val="24"/>
                <c:pt idx="0">
                  <c:v>0.27964421052631583</c:v>
                </c:pt>
                <c:pt idx="1">
                  <c:v>0.27964421052631583</c:v>
                </c:pt>
                <c:pt idx="2">
                  <c:v>0.27964421052631583</c:v>
                </c:pt>
                <c:pt idx="3">
                  <c:v>0.27964421052631583</c:v>
                </c:pt>
                <c:pt idx="4">
                  <c:v>0.27964421052631583</c:v>
                </c:pt>
                <c:pt idx="5">
                  <c:v>0.27964421052631583</c:v>
                </c:pt>
                <c:pt idx="6">
                  <c:v>0.27964421052631583</c:v>
                </c:pt>
                <c:pt idx="7">
                  <c:v>0.27964421052631583</c:v>
                </c:pt>
                <c:pt idx="8">
                  <c:v>0.27964421052631583</c:v>
                </c:pt>
                <c:pt idx="9">
                  <c:v>0.27964421052631583</c:v>
                </c:pt>
                <c:pt idx="10">
                  <c:v>0.27964421052631583</c:v>
                </c:pt>
                <c:pt idx="11">
                  <c:v>0.27964421052631583</c:v>
                </c:pt>
                <c:pt idx="12">
                  <c:v>0.27964421052631583</c:v>
                </c:pt>
                <c:pt idx="13">
                  <c:v>0.27964421052631583</c:v>
                </c:pt>
                <c:pt idx="14">
                  <c:v>0.27964421052631583</c:v>
                </c:pt>
                <c:pt idx="15">
                  <c:v>0.27964421052631583</c:v>
                </c:pt>
                <c:pt idx="16">
                  <c:v>0.27964421052631583</c:v>
                </c:pt>
                <c:pt idx="17">
                  <c:v>0.27964421052631583</c:v>
                </c:pt>
                <c:pt idx="18">
                  <c:v>0.27964421052631583</c:v>
                </c:pt>
                <c:pt idx="19">
                  <c:v>0.27964421052631583</c:v>
                </c:pt>
                <c:pt idx="20">
                  <c:v>0.27964421052631583</c:v>
                </c:pt>
                <c:pt idx="21">
                  <c:v>0.27964421052631583</c:v>
                </c:pt>
                <c:pt idx="22">
                  <c:v>0.27964421052631583</c:v>
                </c:pt>
                <c:pt idx="23">
                  <c:v>0.27964421052631583</c:v>
                </c:pt>
              </c:numCache>
            </c:numRef>
          </c:val>
          <c:smooth val="0"/>
          <c:extLst>
            <c:ext xmlns:c16="http://schemas.microsoft.com/office/drawing/2014/chart" uri="{C3380CC4-5D6E-409C-BE32-E72D297353CC}">
              <c16:uniqueId val="{00000004-122C-4C2E-B498-00823A4F9B69}"/>
            </c:ext>
          </c:extLst>
        </c:ser>
        <c:ser>
          <c:idx val="2"/>
          <c:order val="5"/>
          <c:tx>
            <c:strRef>
              <c:f>Stroke!$I$6</c:f>
              <c:strCache>
                <c:ptCount val="1"/>
                <c:pt idx="0">
                  <c:v>SCL</c:v>
                </c:pt>
              </c:strCache>
            </c:strRef>
          </c:tx>
          <c:spPr>
            <a:ln>
              <a:noFill/>
            </a:ln>
          </c:spPr>
          <c:marker>
            <c:symbol val="circle"/>
            <c:size val="7"/>
            <c:spPr>
              <a:solidFill>
                <a:srgbClr val="ED7D31"/>
              </a:solidFill>
              <a:ln>
                <a:solidFill>
                  <a:srgbClr val="ED7D31"/>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22C-4C2E-B498-00823A4F9B69}"/>
            </c:ext>
          </c:extLst>
        </c:ser>
        <c:ser>
          <c:idx val="6"/>
          <c:order val="6"/>
          <c:tx>
            <c:strRef>
              <c:f>Stroke!$J$6</c:f>
              <c:strCache>
                <c:ptCount val="1"/>
                <c:pt idx="0">
                  <c:v>SCH</c:v>
                </c:pt>
              </c:strCache>
            </c:strRef>
          </c:tx>
          <c:spPr>
            <a:ln>
              <a:noFill/>
            </a:ln>
          </c:spPr>
          <c:marker>
            <c:symbol val="circle"/>
            <c:size val="7"/>
            <c:spPr>
              <a:solidFill>
                <a:srgbClr val="5B9BD5"/>
              </a:solidFill>
              <a:ln>
                <a:solidFill>
                  <a:srgbClr val="5B9BD5"/>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122C-4C2E-B498-00823A4F9B69}"/>
            </c:ext>
          </c:extLst>
        </c:ser>
        <c:dLbls>
          <c:showLegendKey val="0"/>
          <c:showVal val="0"/>
          <c:showCatName val="0"/>
          <c:showSerName val="0"/>
          <c:showPercent val="0"/>
          <c:showBubbleSize val="0"/>
        </c:dLbls>
        <c:smooth val="0"/>
        <c:axId val="189147008"/>
        <c:axId val="189149184"/>
      </c:lineChart>
      <c:dateAx>
        <c:axId val="189147008"/>
        <c:scaling>
          <c:orientation val="minMax"/>
          <c:max val="45931"/>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9184"/>
        <c:crosses val="autoZero"/>
        <c:auto val="1"/>
        <c:lblOffset val="100"/>
        <c:baseTimeUnit val="months"/>
        <c:majorUnit val="2"/>
        <c:majorTimeUnit val="months"/>
        <c:minorUnit val="1"/>
        <c:minorTimeUnit val="months"/>
      </c:dateAx>
      <c:valAx>
        <c:axId val="189149184"/>
        <c:scaling>
          <c:orientation val="minMax"/>
          <c:max val="0.35000000000000003"/>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7008"/>
        <c:crosses val="autoZero"/>
        <c:crossBetween val="midCat"/>
        <c:majorUnit val="5.000000000000001E-2"/>
      </c:valAx>
      <c:spPr>
        <a:noFill/>
        <a:ln>
          <a:noFill/>
        </a:ln>
        <a:effectLst/>
      </c:spPr>
    </c:plotArea>
    <c:legend>
      <c:legendPos val="b"/>
      <c:layout>
        <c:manualLayout>
          <c:xMode val="edge"/>
          <c:yMode val="edge"/>
          <c:x val="3.9251531058617672E-2"/>
          <c:y val="0.8247375328083989"/>
          <c:w val="0.95163578812544214"/>
          <c:h val="0.16600293453871329"/>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Stroke receiving thrombolysis </a:t>
            </a:r>
            <a:r>
              <a:rPr lang="en-GB" sz="1100" b="0" i="0" baseline="0">
                <a:effectLst/>
              </a:rPr>
              <a:t>(Causeway)</a:t>
            </a:r>
            <a:endParaRPr lang="en-GB" sz="1100">
              <a:effectLst/>
            </a:endParaRPr>
          </a:p>
        </c:rich>
      </c:tx>
      <c:overlay val="0"/>
      <c:spPr>
        <a:noFill/>
        <a:ln>
          <a:noFill/>
        </a:ln>
        <a:effectLst/>
      </c:spPr>
    </c:title>
    <c:autoTitleDeleted val="0"/>
    <c:plotArea>
      <c:layout>
        <c:manualLayout>
          <c:layoutTarget val="inner"/>
          <c:xMode val="edge"/>
          <c:yMode val="edge"/>
          <c:x val="8.5086395450568689E-2"/>
          <c:y val="0.12995189102506352"/>
          <c:w val="0.86239256046648249"/>
          <c:h val="0.51464143733034351"/>
        </c:manualLayout>
      </c:layout>
      <c:lineChart>
        <c:grouping val="standard"/>
        <c:varyColors val="0"/>
        <c:ser>
          <c:idx val="0"/>
          <c:order val="0"/>
          <c:tx>
            <c:strRef>
              <c:f>Stroke!$F$97</c:f>
              <c:strCache>
                <c:ptCount val="1"/>
                <c:pt idx="0">
                  <c:v>LPL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Stroke!$F$158:$F$181</c:f>
              <c:numCache>
                <c:formatCode>0%</c:formatCode>
                <c:ptCount val="24"/>
                <c:pt idx="0">
                  <c:v>-5.8210526315789504E-2</c:v>
                </c:pt>
                <c:pt idx="1">
                  <c:v>-5.8210526315789504E-2</c:v>
                </c:pt>
                <c:pt idx="2">
                  <c:v>-5.8210526315789504E-2</c:v>
                </c:pt>
                <c:pt idx="3">
                  <c:v>-5.8210526315789504E-2</c:v>
                </c:pt>
                <c:pt idx="4">
                  <c:v>-5.8210526315789504E-2</c:v>
                </c:pt>
                <c:pt idx="5">
                  <c:v>-5.8210526315789504E-2</c:v>
                </c:pt>
                <c:pt idx="6">
                  <c:v>-5.8210526315789504E-2</c:v>
                </c:pt>
                <c:pt idx="7">
                  <c:v>-5.8210526315789504E-2</c:v>
                </c:pt>
                <c:pt idx="8">
                  <c:v>-5.8210526315789504E-2</c:v>
                </c:pt>
                <c:pt idx="9">
                  <c:v>-5.8210526315789504E-2</c:v>
                </c:pt>
                <c:pt idx="10">
                  <c:v>-5.8210526315789504E-2</c:v>
                </c:pt>
                <c:pt idx="11">
                  <c:v>-5.8210526315789504E-2</c:v>
                </c:pt>
                <c:pt idx="12">
                  <c:v>-5.8210526315789504E-2</c:v>
                </c:pt>
                <c:pt idx="13">
                  <c:v>-5.8210526315789504E-2</c:v>
                </c:pt>
                <c:pt idx="14">
                  <c:v>-5.8210526315789504E-2</c:v>
                </c:pt>
                <c:pt idx="15">
                  <c:v>-5.8210526315789504E-2</c:v>
                </c:pt>
                <c:pt idx="16">
                  <c:v>-5.8210526315789504E-2</c:v>
                </c:pt>
                <c:pt idx="17">
                  <c:v>-5.8210526315789504E-2</c:v>
                </c:pt>
                <c:pt idx="18">
                  <c:v>-5.8210526315789504E-2</c:v>
                </c:pt>
                <c:pt idx="19">
                  <c:v>-5.8210526315789504E-2</c:v>
                </c:pt>
                <c:pt idx="20">
                  <c:v>-5.8210526315789504E-2</c:v>
                </c:pt>
                <c:pt idx="21">
                  <c:v>-5.8210526315789504E-2</c:v>
                </c:pt>
                <c:pt idx="22">
                  <c:v>-5.8210526315789504E-2</c:v>
                </c:pt>
                <c:pt idx="23">
                  <c:v>-5.8210526315789504E-2</c:v>
                </c:pt>
              </c:numCache>
            </c:numRef>
          </c:val>
          <c:smooth val="0"/>
          <c:extLst>
            <c:ext xmlns:c16="http://schemas.microsoft.com/office/drawing/2014/chart" uri="{C3380CC4-5D6E-409C-BE32-E72D297353CC}">
              <c16:uniqueId val="{00000000-F1F7-42CA-8B37-4CD45AF49390}"/>
            </c:ext>
          </c:extLst>
        </c:ser>
        <c:ser>
          <c:idx val="1"/>
          <c:order val="1"/>
          <c:tx>
            <c:strRef>
              <c:f>Stroke!$E$97</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Stroke!$E$158:$E$181</c:f>
              <c:numCache>
                <c:formatCode>0%</c:formatCode>
                <c:ptCount val="24"/>
                <c:pt idx="0">
                  <c:v>0.16700000000000001</c:v>
                </c:pt>
                <c:pt idx="1">
                  <c:v>0.13300000000000001</c:v>
                </c:pt>
                <c:pt idx="2">
                  <c:v>0.17599999999999999</c:v>
                </c:pt>
                <c:pt idx="3">
                  <c:v>0</c:v>
                </c:pt>
                <c:pt idx="4">
                  <c:v>0.111</c:v>
                </c:pt>
                <c:pt idx="5">
                  <c:v>9.5000000000000001E-2</c:v>
                </c:pt>
                <c:pt idx="6">
                  <c:v>0.111</c:v>
                </c:pt>
                <c:pt idx="7">
                  <c:v>0.2</c:v>
                </c:pt>
                <c:pt idx="8">
                  <c:v>0.105</c:v>
                </c:pt>
                <c:pt idx="9">
                  <c:v>5.6000000000000001E-2</c:v>
                </c:pt>
                <c:pt idx="10">
                  <c:v>0.111</c:v>
                </c:pt>
                <c:pt idx="11">
                  <c:v>0.16700000000000001</c:v>
                </c:pt>
                <c:pt idx="12">
                  <c:v>0.125</c:v>
                </c:pt>
                <c:pt idx="13">
                  <c:v>0.27800000000000002</c:v>
                </c:pt>
                <c:pt idx="14">
                  <c:v>0.12</c:v>
                </c:pt>
                <c:pt idx="15">
                  <c:v>6.3E-2</c:v>
                </c:pt>
                <c:pt idx="16">
                  <c:v>0.14299999999999999</c:v>
                </c:pt>
                <c:pt idx="17">
                  <c:v>9.0999999999999998E-2</c:v>
                </c:pt>
                <c:pt idx="18">
                  <c:v>0.1</c:v>
                </c:pt>
              </c:numCache>
            </c:numRef>
          </c:val>
          <c:smooth val="0"/>
          <c:extLst>
            <c:ext xmlns:c16="http://schemas.microsoft.com/office/drawing/2014/chart" uri="{C3380CC4-5D6E-409C-BE32-E72D297353CC}">
              <c16:uniqueId val="{00000001-F1F7-42CA-8B37-4CD45AF49390}"/>
            </c:ext>
          </c:extLst>
        </c:ser>
        <c:ser>
          <c:idx val="3"/>
          <c:order val="2"/>
          <c:tx>
            <c:strRef>
              <c:f>Stroke!$G$97</c:f>
              <c:strCache>
                <c:ptCount val="1"/>
                <c:pt idx="0">
                  <c:v>Target</c:v>
                </c:pt>
              </c:strCache>
            </c:strRef>
          </c:tx>
          <c:spPr>
            <a:ln w="19050" cap="rnd">
              <a:solidFill>
                <a:srgbClr val="FF0000"/>
              </a:solidFill>
              <a:prstDash val="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Stroke!$G$158:$G$181</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F1F7-42CA-8B37-4CD45AF49390}"/>
            </c:ext>
          </c:extLst>
        </c:ser>
        <c:ser>
          <c:idx val="4"/>
          <c:order val="3"/>
          <c:tx>
            <c:strRef>
              <c:f>Stroke!$D$97</c:f>
              <c:strCache>
                <c:ptCount val="1"/>
                <c:pt idx="0">
                  <c:v>Mean</c:v>
                </c:pt>
              </c:strCache>
            </c:strRef>
          </c:tx>
          <c:spPr>
            <a:ln w="15875" cap="rnd">
              <a:solidFill>
                <a:schemeClr val="tx1"/>
              </a:solidFill>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Stroke!$D$158:$D$181</c:f>
              <c:numCache>
                <c:formatCode>0%</c:formatCode>
                <c:ptCount val="24"/>
                <c:pt idx="0">
                  <c:v>0.12378947368421055</c:v>
                </c:pt>
                <c:pt idx="1">
                  <c:v>0.12378947368421055</c:v>
                </c:pt>
                <c:pt idx="2">
                  <c:v>0.12378947368421055</c:v>
                </c:pt>
                <c:pt idx="3">
                  <c:v>0.12378947368421055</c:v>
                </c:pt>
                <c:pt idx="4">
                  <c:v>0.12378947368421055</c:v>
                </c:pt>
                <c:pt idx="5">
                  <c:v>0.12378947368421055</c:v>
                </c:pt>
                <c:pt idx="6">
                  <c:v>0.12378947368421055</c:v>
                </c:pt>
                <c:pt idx="7">
                  <c:v>0.12378947368421055</c:v>
                </c:pt>
                <c:pt idx="8">
                  <c:v>0.12378947368421055</c:v>
                </c:pt>
                <c:pt idx="9">
                  <c:v>0.12378947368421055</c:v>
                </c:pt>
                <c:pt idx="10">
                  <c:v>0.12378947368421055</c:v>
                </c:pt>
                <c:pt idx="11">
                  <c:v>0.12378947368421055</c:v>
                </c:pt>
                <c:pt idx="12">
                  <c:v>0.12378947368421055</c:v>
                </c:pt>
                <c:pt idx="13">
                  <c:v>0.12378947368421055</c:v>
                </c:pt>
                <c:pt idx="14">
                  <c:v>0.12378947368421055</c:v>
                </c:pt>
                <c:pt idx="15">
                  <c:v>0.12378947368421055</c:v>
                </c:pt>
                <c:pt idx="16">
                  <c:v>0.12378947368421055</c:v>
                </c:pt>
                <c:pt idx="17">
                  <c:v>0.12378947368421055</c:v>
                </c:pt>
                <c:pt idx="18">
                  <c:v>0.12378947368421055</c:v>
                </c:pt>
                <c:pt idx="19">
                  <c:v>0.12378947368421055</c:v>
                </c:pt>
                <c:pt idx="20">
                  <c:v>0.12378947368421055</c:v>
                </c:pt>
                <c:pt idx="21">
                  <c:v>0.12378947368421055</c:v>
                </c:pt>
                <c:pt idx="22">
                  <c:v>0.12378947368421055</c:v>
                </c:pt>
                <c:pt idx="23">
                  <c:v>0.12378947368421055</c:v>
                </c:pt>
              </c:numCache>
            </c:numRef>
          </c:val>
          <c:smooth val="0"/>
          <c:extLst>
            <c:ext xmlns:c16="http://schemas.microsoft.com/office/drawing/2014/chart" uri="{C3380CC4-5D6E-409C-BE32-E72D297353CC}">
              <c16:uniqueId val="{00000003-F1F7-42CA-8B37-4CD45AF49390}"/>
            </c:ext>
          </c:extLst>
        </c:ser>
        <c:ser>
          <c:idx val="5"/>
          <c:order val="4"/>
          <c:tx>
            <c:strRef>
              <c:f>Stroke!$C$97</c:f>
              <c:strCache>
                <c:ptCount val="1"/>
                <c:pt idx="0">
                  <c:v>UPL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Stroke!$C$158:$C$181</c:f>
              <c:numCache>
                <c:formatCode>0%</c:formatCode>
                <c:ptCount val="24"/>
                <c:pt idx="0">
                  <c:v>0.30578947368421061</c:v>
                </c:pt>
                <c:pt idx="1">
                  <c:v>0.30578947368421061</c:v>
                </c:pt>
                <c:pt idx="2">
                  <c:v>0.30578947368421061</c:v>
                </c:pt>
                <c:pt idx="3">
                  <c:v>0.30578947368421061</c:v>
                </c:pt>
                <c:pt idx="4">
                  <c:v>0.30578947368421061</c:v>
                </c:pt>
                <c:pt idx="5">
                  <c:v>0.30578947368421061</c:v>
                </c:pt>
                <c:pt idx="6">
                  <c:v>0.30578947368421061</c:v>
                </c:pt>
                <c:pt idx="7">
                  <c:v>0.30578947368421061</c:v>
                </c:pt>
                <c:pt idx="8">
                  <c:v>0.30578947368421061</c:v>
                </c:pt>
                <c:pt idx="9">
                  <c:v>0.30578947368421061</c:v>
                </c:pt>
                <c:pt idx="10">
                  <c:v>0.30578947368421061</c:v>
                </c:pt>
                <c:pt idx="11">
                  <c:v>0.30578947368421061</c:v>
                </c:pt>
                <c:pt idx="12">
                  <c:v>0.30578947368421061</c:v>
                </c:pt>
                <c:pt idx="13">
                  <c:v>0.30578947368421061</c:v>
                </c:pt>
                <c:pt idx="14">
                  <c:v>0.30578947368421061</c:v>
                </c:pt>
                <c:pt idx="15">
                  <c:v>0.30578947368421061</c:v>
                </c:pt>
                <c:pt idx="16">
                  <c:v>0.30578947368421061</c:v>
                </c:pt>
                <c:pt idx="17">
                  <c:v>0.30578947368421061</c:v>
                </c:pt>
                <c:pt idx="18">
                  <c:v>0.30578947368421061</c:v>
                </c:pt>
                <c:pt idx="19">
                  <c:v>0.30578947368421061</c:v>
                </c:pt>
                <c:pt idx="20">
                  <c:v>0.30578947368421061</c:v>
                </c:pt>
                <c:pt idx="21">
                  <c:v>0.30578947368421061</c:v>
                </c:pt>
                <c:pt idx="22">
                  <c:v>0.30578947368421061</c:v>
                </c:pt>
                <c:pt idx="23">
                  <c:v>0.30578947368421061</c:v>
                </c:pt>
              </c:numCache>
            </c:numRef>
          </c:val>
          <c:smooth val="0"/>
          <c:extLst>
            <c:ext xmlns:c16="http://schemas.microsoft.com/office/drawing/2014/chart" uri="{C3380CC4-5D6E-409C-BE32-E72D297353CC}">
              <c16:uniqueId val="{00000004-F1F7-42CA-8B37-4CD45AF49390}"/>
            </c:ext>
          </c:extLst>
        </c:ser>
        <c:ser>
          <c:idx val="2"/>
          <c:order val="5"/>
          <c:tx>
            <c:strRef>
              <c:f>Stroke!$I$97</c:f>
              <c:strCache>
                <c:ptCount val="1"/>
                <c:pt idx="0">
                  <c:v>SCL</c:v>
                </c:pt>
              </c:strCache>
            </c:strRef>
          </c:tx>
          <c:spPr>
            <a:ln>
              <a:noFill/>
            </a:ln>
          </c:spPr>
          <c:marker>
            <c:symbol val="circle"/>
            <c:size val="7"/>
            <c:spPr>
              <a:solidFill>
                <a:srgbClr val="ED7D31"/>
              </a:solidFill>
              <a:ln>
                <a:solidFill>
                  <a:srgbClr val="ED7D31"/>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F1F7-42CA-8B37-4CD45AF49390}"/>
            </c:ext>
          </c:extLst>
        </c:ser>
        <c:ser>
          <c:idx val="6"/>
          <c:order val="6"/>
          <c:tx>
            <c:strRef>
              <c:f>Stroke!$J$97</c:f>
              <c:strCache>
                <c:ptCount val="1"/>
                <c:pt idx="0">
                  <c:v>SCH</c:v>
                </c:pt>
              </c:strCache>
            </c:strRef>
          </c:tx>
          <c:spPr>
            <a:ln>
              <a:noFill/>
            </a:ln>
          </c:spPr>
          <c:marker>
            <c:symbol val="circle"/>
            <c:size val="7"/>
            <c:spPr>
              <a:solidFill>
                <a:srgbClr val="5B9BD5"/>
              </a:solidFill>
              <a:ln>
                <a:solidFill>
                  <a:srgbClr val="5B9BD5"/>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F1F7-42CA-8B37-4CD45AF49390}"/>
            </c:ext>
          </c:extLst>
        </c:ser>
        <c:dLbls>
          <c:showLegendKey val="0"/>
          <c:showVal val="0"/>
          <c:showCatName val="0"/>
          <c:showSerName val="0"/>
          <c:showPercent val="0"/>
          <c:showBubbleSize val="0"/>
        </c:dLbls>
        <c:smooth val="0"/>
        <c:axId val="189189504"/>
        <c:axId val="189199872"/>
      </c:lineChart>
      <c:dateAx>
        <c:axId val="189189504"/>
        <c:scaling>
          <c:orientation val="minMax"/>
          <c:max val="45931"/>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99872"/>
        <c:crosses val="autoZero"/>
        <c:auto val="1"/>
        <c:lblOffset val="100"/>
        <c:baseTimeUnit val="months"/>
        <c:majorUnit val="2"/>
        <c:majorTimeUnit val="months"/>
        <c:minorUnit val="1"/>
        <c:minorTimeUnit val="months"/>
      </c:dateAx>
      <c:valAx>
        <c:axId val="189199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89504"/>
        <c:crosses val="autoZero"/>
        <c:crossBetween val="midCat"/>
      </c:valAx>
      <c:spPr>
        <a:noFill/>
        <a:ln>
          <a:noFill/>
        </a:ln>
        <a:effectLst/>
      </c:spPr>
    </c:plotArea>
    <c:legend>
      <c:legendPos val="b"/>
      <c:layout>
        <c:manualLayout>
          <c:xMode val="edge"/>
          <c:yMode val="edge"/>
          <c:x val="2.2371391076115486E-2"/>
          <c:y val="0.81051298221589574"/>
          <c:w val="0.95459345184606714"/>
          <c:h val="0.17543936833705207"/>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New OP Activity</a:t>
            </a:r>
          </a:p>
        </c:rich>
      </c:tx>
      <c:layout>
        <c:manualLayout>
          <c:xMode val="edge"/>
          <c:yMode val="edge"/>
          <c:x val="0.39477077865266841"/>
          <c:y val="4.5977011494252873E-2"/>
        </c:manualLayout>
      </c:layout>
      <c:overlay val="0"/>
      <c:spPr>
        <a:noFill/>
        <a:ln>
          <a:noFill/>
        </a:ln>
        <a:effectLst/>
      </c:spPr>
    </c:title>
    <c:autoTitleDeleted val="0"/>
    <c:plotArea>
      <c:layout/>
      <c:lineChart>
        <c:grouping val="standard"/>
        <c:varyColors val="0"/>
        <c:ser>
          <c:idx val="1"/>
          <c:order val="0"/>
          <c:tx>
            <c:strRef>
              <c:f>'OP Activity'!$C$6</c:f>
              <c:strCache>
                <c:ptCount val="1"/>
                <c:pt idx="0">
                  <c:v>New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Activity'!$B$7:$B$13</c:f>
              <c:numCache>
                <c:formatCode>mmm\-yy</c:formatCode>
                <c:ptCount val="7"/>
                <c:pt idx="0">
                  <c:v>45748</c:v>
                </c:pt>
                <c:pt idx="1">
                  <c:v>45778</c:v>
                </c:pt>
                <c:pt idx="2">
                  <c:v>45809</c:v>
                </c:pt>
                <c:pt idx="3">
                  <c:v>45839</c:v>
                </c:pt>
                <c:pt idx="4">
                  <c:v>45870</c:v>
                </c:pt>
                <c:pt idx="5">
                  <c:v>45901</c:v>
                </c:pt>
                <c:pt idx="6">
                  <c:v>45931</c:v>
                </c:pt>
              </c:numCache>
            </c:numRef>
          </c:cat>
          <c:val>
            <c:numRef>
              <c:f>'OP Activity'!$C$7:$C$13</c:f>
              <c:numCache>
                <c:formatCode>General</c:formatCode>
                <c:ptCount val="7"/>
                <c:pt idx="0">
                  <c:v>4490</c:v>
                </c:pt>
                <c:pt idx="1">
                  <c:v>4764</c:v>
                </c:pt>
                <c:pt idx="2">
                  <c:v>4786</c:v>
                </c:pt>
                <c:pt idx="3">
                  <c:v>4375</c:v>
                </c:pt>
                <c:pt idx="4">
                  <c:v>3923</c:v>
                </c:pt>
                <c:pt idx="5">
                  <c:v>5354</c:v>
                </c:pt>
                <c:pt idx="6">
                  <c:v>5286</c:v>
                </c:pt>
              </c:numCache>
            </c:numRef>
          </c:val>
          <c:smooth val="0"/>
          <c:extLst>
            <c:ext xmlns:c16="http://schemas.microsoft.com/office/drawing/2014/chart" uri="{C3380CC4-5D6E-409C-BE32-E72D297353CC}">
              <c16:uniqueId val="{00000000-1374-4D2E-9074-A346AE024704}"/>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37042475940507436"/>
          <c:y val="0.87877113062016676"/>
          <c:w val="0.22215048118985126"/>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75000"/>
        </a:schemeClr>
      </a:solidFill>
      <a:round/>
    </a:ln>
    <a:effectLst/>
  </c:spPr>
  <c:txPr>
    <a:bodyPr/>
    <a:lstStyle/>
    <a:p>
      <a:pPr>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Review OP Activity</a:t>
            </a:r>
          </a:p>
        </c:rich>
      </c:tx>
      <c:layout>
        <c:manualLayout>
          <c:xMode val="edge"/>
          <c:yMode val="edge"/>
          <c:x val="0.37831933508311461"/>
          <c:y val="5.185185185185185E-2"/>
        </c:manualLayout>
      </c:layout>
      <c:overlay val="0"/>
      <c:spPr>
        <a:noFill/>
        <a:ln>
          <a:noFill/>
        </a:ln>
        <a:effectLst/>
      </c:spPr>
    </c:title>
    <c:autoTitleDeleted val="0"/>
    <c:plotArea>
      <c:layout/>
      <c:lineChart>
        <c:grouping val="standard"/>
        <c:varyColors val="0"/>
        <c:ser>
          <c:idx val="1"/>
          <c:order val="0"/>
          <c:tx>
            <c:strRef>
              <c:f>'OP Activity'!$C$25</c:f>
              <c:strCache>
                <c:ptCount val="1"/>
                <c:pt idx="0">
                  <c:v>Review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Activity'!$B$26:$B$32</c:f>
              <c:numCache>
                <c:formatCode>mmm\-yy</c:formatCode>
                <c:ptCount val="7"/>
                <c:pt idx="0">
                  <c:v>45748</c:v>
                </c:pt>
                <c:pt idx="1">
                  <c:v>45778</c:v>
                </c:pt>
                <c:pt idx="2">
                  <c:v>45809</c:v>
                </c:pt>
                <c:pt idx="3">
                  <c:v>45839</c:v>
                </c:pt>
                <c:pt idx="4">
                  <c:v>45870</c:v>
                </c:pt>
                <c:pt idx="5">
                  <c:v>45901</c:v>
                </c:pt>
                <c:pt idx="6">
                  <c:v>45931</c:v>
                </c:pt>
              </c:numCache>
            </c:numRef>
          </c:cat>
          <c:val>
            <c:numRef>
              <c:f>'OP Activity'!$C$26:$C$32</c:f>
              <c:numCache>
                <c:formatCode>General</c:formatCode>
                <c:ptCount val="7"/>
                <c:pt idx="0">
                  <c:v>9644</c:v>
                </c:pt>
                <c:pt idx="1">
                  <c:v>9546</c:v>
                </c:pt>
                <c:pt idx="2">
                  <c:v>10083</c:v>
                </c:pt>
                <c:pt idx="3">
                  <c:v>9489</c:v>
                </c:pt>
                <c:pt idx="4">
                  <c:v>8604</c:v>
                </c:pt>
                <c:pt idx="5">
                  <c:v>11117</c:v>
                </c:pt>
                <c:pt idx="6">
                  <c:v>11090</c:v>
                </c:pt>
              </c:numCache>
            </c:numRef>
          </c:val>
          <c:smooth val="0"/>
          <c:extLst>
            <c:ext xmlns:c16="http://schemas.microsoft.com/office/drawing/2014/chart" uri="{C3380CC4-5D6E-409C-BE32-E72D297353CC}">
              <c16:uniqueId val="{00000000-09F8-475F-A3E8-832467E6E019}"/>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65000"/>
        </a:schemeClr>
      </a:solidFill>
      <a:round/>
    </a:ln>
    <a:effectLst/>
  </c:spPr>
  <c:txPr>
    <a:bodyPr/>
    <a:lstStyle/>
    <a:p>
      <a:pPr>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(NEW)</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DNAs!$B$9:$B$15</c:f>
              <c:strCache>
                <c:ptCount val="7"/>
                <c:pt idx="0">
                  <c:v>Apr</c:v>
                </c:pt>
                <c:pt idx="1">
                  <c:v>May</c:v>
                </c:pt>
                <c:pt idx="2">
                  <c:v>Jun</c:v>
                </c:pt>
                <c:pt idx="3">
                  <c:v>Jul</c:v>
                </c:pt>
                <c:pt idx="4">
                  <c:v>Aug</c:v>
                </c:pt>
                <c:pt idx="5">
                  <c:v>Sep</c:v>
                </c:pt>
                <c:pt idx="6">
                  <c:v>Oct</c:v>
                </c:pt>
              </c:strCache>
            </c:strRef>
          </c:cat>
          <c:val>
            <c:numRef>
              <c:f>'Amb arrivals'!$G$8:$G$19</c:f>
            </c:numRef>
          </c:val>
          <c:smooth val="0"/>
          <c:extLst>
            <c:ext xmlns:c16="http://schemas.microsoft.com/office/drawing/2014/chart" uri="{C3380CC4-5D6E-409C-BE32-E72D297353CC}">
              <c16:uniqueId val="{00000000-8919-44A8-A525-6397476B683E}"/>
            </c:ext>
          </c:extLst>
        </c:ser>
        <c:ser>
          <c:idx val="2"/>
          <c:order val="1"/>
          <c:tx>
            <c:strRef>
              <c:f>DNAs!$C$8</c:f>
              <c:strCache>
                <c:ptCount val="1"/>
                <c:pt idx="0">
                  <c:v>Target</c:v>
                </c:pt>
              </c:strCache>
            </c:strRef>
          </c:tx>
          <c:spPr>
            <a:ln w="19050" cap="rnd">
              <a:solidFill>
                <a:srgbClr val="FF0000"/>
              </a:solidFill>
              <a:prstDash val="dash"/>
              <a:round/>
            </a:ln>
            <a:effectLst/>
          </c:spPr>
          <c:marker>
            <c:symbol val="none"/>
          </c:marker>
          <c:cat>
            <c:strRef>
              <c:f>DNAs!$B$9:$B$15</c:f>
              <c:strCache>
                <c:ptCount val="7"/>
                <c:pt idx="0">
                  <c:v>Apr</c:v>
                </c:pt>
                <c:pt idx="1">
                  <c:v>May</c:v>
                </c:pt>
                <c:pt idx="2">
                  <c:v>Jun</c:v>
                </c:pt>
                <c:pt idx="3">
                  <c:v>Jul</c:v>
                </c:pt>
                <c:pt idx="4">
                  <c:v>Aug</c:v>
                </c:pt>
                <c:pt idx="5">
                  <c:v>Sep</c:v>
                </c:pt>
                <c:pt idx="6">
                  <c:v>Oct</c:v>
                </c:pt>
              </c:strCache>
            </c:strRef>
          </c:cat>
          <c:val>
            <c:numRef>
              <c:f>DNAs!$C$9:$C$15</c:f>
              <c:numCache>
                <c:formatCode>0.0%</c:formatCode>
                <c:ptCount val="7"/>
                <c:pt idx="0">
                  <c:v>0.05</c:v>
                </c:pt>
                <c:pt idx="1">
                  <c:v>0.05</c:v>
                </c:pt>
                <c:pt idx="2">
                  <c:v>0.05</c:v>
                </c:pt>
                <c:pt idx="3">
                  <c:v>0.05</c:v>
                </c:pt>
                <c:pt idx="4">
                  <c:v>0.05</c:v>
                </c:pt>
                <c:pt idx="5">
                  <c:v>0.05</c:v>
                </c:pt>
                <c:pt idx="6">
                  <c:v>0.05</c:v>
                </c:pt>
              </c:numCache>
            </c:numRef>
          </c:val>
          <c:smooth val="0"/>
          <c:extLst>
            <c:ext xmlns:c16="http://schemas.microsoft.com/office/drawing/2014/chart" uri="{C3380CC4-5D6E-409C-BE32-E72D297353CC}">
              <c16:uniqueId val="{00000001-8919-44A8-A525-6397476B683E}"/>
            </c:ext>
          </c:extLst>
        </c:ser>
        <c:ser>
          <c:idx val="3"/>
          <c:order val="2"/>
          <c:tx>
            <c:strRef>
              <c:f>DNAs!$D$8</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DNAs!$B$9:$B$15</c:f>
              <c:strCache>
                <c:ptCount val="7"/>
                <c:pt idx="0">
                  <c:v>Apr</c:v>
                </c:pt>
                <c:pt idx="1">
                  <c:v>May</c:v>
                </c:pt>
                <c:pt idx="2">
                  <c:v>Jun</c:v>
                </c:pt>
                <c:pt idx="3">
                  <c:v>Jul</c:v>
                </c:pt>
                <c:pt idx="4">
                  <c:v>Aug</c:v>
                </c:pt>
                <c:pt idx="5">
                  <c:v>Sep</c:v>
                </c:pt>
                <c:pt idx="6">
                  <c:v>Oct</c:v>
                </c:pt>
              </c:strCache>
            </c:strRef>
          </c:cat>
          <c:val>
            <c:numRef>
              <c:f>DNAs!$D$9:$D$15</c:f>
              <c:numCache>
                <c:formatCode>0.00%</c:formatCode>
                <c:ptCount val="7"/>
                <c:pt idx="0">
                  <c:v>8.3099999999999993E-2</c:v>
                </c:pt>
                <c:pt idx="1">
                  <c:v>7.6799999999999993E-2</c:v>
                </c:pt>
                <c:pt idx="2">
                  <c:v>6.83E-2</c:v>
                </c:pt>
                <c:pt idx="3">
                  <c:v>7.1400000000000005E-2</c:v>
                </c:pt>
                <c:pt idx="4">
                  <c:v>6.3899999999999998E-2</c:v>
                </c:pt>
                <c:pt idx="5">
                  <c:v>6.0499999999999998E-2</c:v>
                </c:pt>
                <c:pt idx="6">
                  <c:v>6.2700000000000006E-2</c:v>
                </c:pt>
              </c:numCache>
            </c:numRef>
          </c:val>
          <c:smooth val="0"/>
          <c:extLst>
            <c:ext xmlns:c16="http://schemas.microsoft.com/office/drawing/2014/chart" uri="{C3380CC4-5D6E-409C-BE32-E72D297353CC}">
              <c16:uniqueId val="{00000002-8919-44A8-A525-6397476B683E}"/>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(REVIEW)</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DNAs!$B$25:$B$31</c:f>
              <c:strCache>
                <c:ptCount val="7"/>
                <c:pt idx="0">
                  <c:v>Apr</c:v>
                </c:pt>
                <c:pt idx="1">
                  <c:v>May</c:v>
                </c:pt>
                <c:pt idx="2">
                  <c:v>Jun</c:v>
                </c:pt>
                <c:pt idx="3">
                  <c:v>Jul</c:v>
                </c:pt>
                <c:pt idx="4">
                  <c:v>Aug</c:v>
                </c:pt>
                <c:pt idx="5">
                  <c:v>Sep</c:v>
                </c:pt>
                <c:pt idx="6">
                  <c:v>Oct</c:v>
                </c:pt>
              </c:strCache>
            </c:strRef>
          </c:cat>
          <c:val>
            <c:numRef>
              <c:f>'Amb arrivals'!$G$8:$G$19</c:f>
            </c:numRef>
          </c:val>
          <c:smooth val="0"/>
          <c:extLst>
            <c:ext xmlns:c16="http://schemas.microsoft.com/office/drawing/2014/chart" uri="{C3380CC4-5D6E-409C-BE32-E72D297353CC}">
              <c16:uniqueId val="{00000000-6211-4717-89E6-08593A2528D5}"/>
            </c:ext>
          </c:extLst>
        </c:ser>
        <c:ser>
          <c:idx val="2"/>
          <c:order val="1"/>
          <c:tx>
            <c:strRef>
              <c:f>DNAs!$C$24</c:f>
              <c:strCache>
                <c:ptCount val="1"/>
                <c:pt idx="0">
                  <c:v>Target</c:v>
                </c:pt>
              </c:strCache>
            </c:strRef>
          </c:tx>
          <c:spPr>
            <a:ln w="19050" cap="rnd">
              <a:solidFill>
                <a:srgbClr val="FF0000"/>
              </a:solidFill>
              <a:prstDash val="dash"/>
              <a:round/>
            </a:ln>
            <a:effectLst/>
          </c:spPr>
          <c:marker>
            <c:symbol val="none"/>
          </c:marker>
          <c:cat>
            <c:strRef>
              <c:f>DNAs!$B$25:$B$31</c:f>
              <c:strCache>
                <c:ptCount val="7"/>
                <c:pt idx="0">
                  <c:v>Apr</c:v>
                </c:pt>
                <c:pt idx="1">
                  <c:v>May</c:v>
                </c:pt>
                <c:pt idx="2">
                  <c:v>Jun</c:v>
                </c:pt>
                <c:pt idx="3">
                  <c:v>Jul</c:v>
                </c:pt>
                <c:pt idx="4">
                  <c:v>Aug</c:v>
                </c:pt>
                <c:pt idx="5">
                  <c:v>Sep</c:v>
                </c:pt>
                <c:pt idx="6">
                  <c:v>Oct</c:v>
                </c:pt>
              </c:strCache>
            </c:strRef>
          </c:cat>
          <c:val>
            <c:numRef>
              <c:f>DNAs!$C$25:$C$31</c:f>
              <c:numCache>
                <c:formatCode>0.0%</c:formatCode>
                <c:ptCount val="7"/>
                <c:pt idx="0">
                  <c:v>0.08</c:v>
                </c:pt>
                <c:pt idx="1">
                  <c:v>0.08</c:v>
                </c:pt>
                <c:pt idx="2">
                  <c:v>0.08</c:v>
                </c:pt>
                <c:pt idx="3">
                  <c:v>0.08</c:v>
                </c:pt>
                <c:pt idx="4">
                  <c:v>0.08</c:v>
                </c:pt>
                <c:pt idx="5">
                  <c:v>0.08</c:v>
                </c:pt>
                <c:pt idx="6">
                  <c:v>0.08</c:v>
                </c:pt>
              </c:numCache>
            </c:numRef>
          </c:val>
          <c:smooth val="0"/>
          <c:extLst>
            <c:ext xmlns:c16="http://schemas.microsoft.com/office/drawing/2014/chart" uri="{C3380CC4-5D6E-409C-BE32-E72D297353CC}">
              <c16:uniqueId val="{00000001-6211-4717-89E6-08593A2528D5}"/>
            </c:ext>
          </c:extLst>
        </c:ser>
        <c:ser>
          <c:idx val="3"/>
          <c:order val="2"/>
          <c:tx>
            <c:strRef>
              <c:f>DNAs!$D$24</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DNAs!$B$25:$B$31</c:f>
              <c:strCache>
                <c:ptCount val="7"/>
                <c:pt idx="0">
                  <c:v>Apr</c:v>
                </c:pt>
                <c:pt idx="1">
                  <c:v>May</c:v>
                </c:pt>
                <c:pt idx="2">
                  <c:v>Jun</c:v>
                </c:pt>
                <c:pt idx="3">
                  <c:v>Jul</c:v>
                </c:pt>
                <c:pt idx="4">
                  <c:v>Aug</c:v>
                </c:pt>
                <c:pt idx="5">
                  <c:v>Sep</c:v>
                </c:pt>
                <c:pt idx="6">
                  <c:v>Oct</c:v>
                </c:pt>
              </c:strCache>
            </c:strRef>
          </c:cat>
          <c:val>
            <c:numRef>
              <c:f>DNAs!$D$25:$D$31</c:f>
              <c:numCache>
                <c:formatCode>0.00%</c:formatCode>
                <c:ptCount val="7"/>
                <c:pt idx="0">
                  <c:v>8.0799999999999997E-2</c:v>
                </c:pt>
                <c:pt idx="1">
                  <c:v>7.9600000000000004E-2</c:v>
                </c:pt>
                <c:pt idx="2">
                  <c:v>7.4700000000000003E-2</c:v>
                </c:pt>
                <c:pt idx="3">
                  <c:v>6.83E-2</c:v>
                </c:pt>
                <c:pt idx="4">
                  <c:v>7.0400000000000004E-2</c:v>
                </c:pt>
                <c:pt idx="5">
                  <c:v>6.5799999999999997E-2</c:v>
                </c:pt>
                <c:pt idx="6">
                  <c:v>6.9800000000000001E-2</c:v>
                </c:pt>
              </c:numCache>
            </c:numRef>
          </c:val>
          <c:smooth val="0"/>
          <c:extLst>
            <c:ext xmlns:c16="http://schemas.microsoft.com/office/drawing/2014/chart" uri="{C3380CC4-5D6E-409C-BE32-E72D297353CC}">
              <c16:uniqueId val="{00000002-6211-4717-89E6-08593A2528D5}"/>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GB"/>
              <a:t>OP waiting &lt; 9 weeks</a:t>
            </a:r>
          </a:p>
        </c:rich>
      </c:tx>
      <c:overlay val="0"/>
      <c:spPr>
        <a:noFill/>
        <a:ln>
          <a:noFill/>
        </a:ln>
        <a:effectLst/>
      </c:spPr>
    </c:title>
    <c:autoTitleDeleted val="0"/>
    <c:plotArea>
      <c:layout/>
      <c:lineChart>
        <c:grouping val="standard"/>
        <c:varyColors val="0"/>
        <c:ser>
          <c:idx val="1"/>
          <c:order val="0"/>
          <c:tx>
            <c:strRef>
              <c:f>'OP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9wk'!$B$79:$B$85</c:f>
              <c:numCache>
                <c:formatCode>mmm\-yy</c:formatCode>
                <c:ptCount val="7"/>
                <c:pt idx="0">
                  <c:v>45748</c:v>
                </c:pt>
                <c:pt idx="1">
                  <c:v>45778</c:v>
                </c:pt>
                <c:pt idx="2">
                  <c:v>45809</c:v>
                </c:pt>
                <c:pt idx="3">
                  <c:v>45839</c:v>
                </c:pt>
                <c:pt idx="4">
                  <c:v>45870</c:v>
                </c:pt>
                <c:pt idx="5">
                  <c:v>45901</c:v>
                </c:pt>
                <c:pt idx="6">
                  <c:v>45931</c:v>
                </c:pt>
              </c:numCache>
            </c:numRef>
          </c:cat>
          <c:val>
            <c:numRef>
              <c:f>'OP 9wk'!$E$79:$E$90</c:f>
              <c:numCache>
                <c:formatCode>0.00%</c:formatCode>
                <c:ptCount val="12"/>
                <c:pt idx="0">
                  <c:v>0.1414</c:v>
                </c:pt>
                <c:pt idx="1">
                  <c:v>0.1348</c:v>
                </c:pt>
                <c:pt idx="2">
                  <c:v>0.13650000000000001</c:v>
                </c:pt>
                <c:pt idx="3">
                  <c:v>0.13669999999999999</c:v>
                </c:pt>
                <c:pt idx="4">
                  <c:v>0.1215</c:v>
                </c:pt>
                <c:pt idx="5">
                  <c:v>0.12670000000000001</c:v>
                </c:pt>
                <c:pt idx="6">
                  <c:v>0.12809999999999999</c:v>
                </c:pt>
              </c:numCache>
            </c:numRef>
          </c:val>
          <c:smooth val="0"/>
          <c:extLst>
            <c:ext xmlns:c16="http://schemas.microsoft.com/office/drawing/2014/chart" uri="{C3380CC4-5D6E-409C-BE32-E72D297353CC}">
              <c16:uniqueId val="{00000000-59BD-4517-976B-B8D57B1EDA73}"/>
            </c:ext>
          </c:extLst>
        </c:ser>
        <c:ser>
          <c:idx val="3"/>
          <c:order val="1"/>
          <c:tx>
            <c:strRef>
              <c:f>'OP 9wk'!$G$6</c:f>
              <c:strCache>
                <c:ptCount val="1"/>
                <c:pt idx="0">
                  <c:v>Target</c:v>
                </c:pt>
              </c:strCache>
            </c:strRef>
          </c:tx>
          <c:spPr>
            <a:ln w="19050" cap="rnd">
              <a:solidFill>
                <a:srgbClr val="FF0000"/>
              </a:solidFill>
              <a:prstDash val="dash"/>
              <a:round/>
            </a:ln>
            <a:effectLst/>
          </c:spPr>
          <c:marker>
            <c:symbol val="none"/>
          </c:marker>
          <c:cat>
            <c:numRef>
              <c:f>'OP 9wk'!$B$79:$B$85</c:f>
              <c:numCache>
                <c:formatCode>mmm\-yy</c:formatCode>
                <c:ptCount val="7"/>
                <c:pt idx="0">
                  <c:v>45748</c:v>
                </c:pt>
                <c:pt idx="1">
                  <c:v>45778</c:v>
                </c:pt>
                <c:pt idx="2">
                  <c:v>45809</c:v>
                </c:pt>
                <c:pt idx="3">
                  <c:v>45839</c:v>
                </c:pt>
                <c:pt idx="4">
                  <c:v>45870</c:v>
                </c:pt>
                <c:pt idx="5">
                  <c:v>45901</c:v>
                </c:pt>
                <c:pt idx="6">
                  <c:v>45931</c:v>
                </c:pt>
              </c:numCache>
            </c:numRef>
          </c:cat>
          <c:val>
            <c:numRef>
              <c:f>'OP 9wk'!$G$79:$G$90</c:f>
              <c:numCache>
                <c:formatCode>0%</c:formatCode>
                <c:ptCount val="12"/>
                <c:pt idx="0">
                  <c:v>0.5</c:v>
                </c:pt>
                <c:pt idx="1">
                  <c:v>0.5</c:v>
                </c:pt>
                <c:pt idx="2">
                  <c:v>0.5</c:v>
                </c:pt>
                <c:pt idx="3">
                  <c:v>0.5</c:v>
                </c:pt>
                <c:pt idx="4">
                  <c:v>0.5</c:v>
                </c:pt>
                <c:pt idx="5">
                  <c:v>0.5</c:v>
                </c:pt>
                <c:pt idx="6">
                  <c:v>0.5</c:v>
                </c:pt>
                <c:pt idx="7">
                  <c:v>0.5</c:v>
                </c:pt>
                <c:pt idx="8">
                  <c:v>0.5</c:v>
                </c:pt>
                <c:pt idx="9">
                  <c:v>0.5</c:v>
                </c:pt>
                <c:pt idx="10">
                  <c:v>0.5</c:v>
                </c:pt>
                <c:pt idx="11">
                  <c:v>0.5</c:v>
                </c:pt>
              </c:numCache>
            </c:numRef>
          </c:val>
          <c:smooth val="0"/>
          <c:extLst>
            <c:ext xmlns:c16="http://schemas.microsoft.com/office/drawing/2014/chart" uri="{C3380CC4-5D6E-409C-BE32-E72D297353CC}">
              <c16:uniqueId val="{00000001-59BD-4517-976B-B8D57B1EDA73}"/>
            </c:ext>
          </c:extLst>
        </c:ser>
        <c:dLbls>
          <c:showLegendKey val="0"/>
          <c:showVal val="0"/>
          <c:showCatName val="0"/>
          <c:showSerName val="0"/>
          <c:showPercent val="0"/>
          <c:showBubbleSize val="0"/>
        </c:dLbls>
        <c:marker val="1"/>
        <c:smooth val="0"/>
        <c:axId val="164876672"/>
        <c:axId val="164878592"/>
      </c:lineChart>
      <c:dateAx>
        <c:axId val="1648766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vert="horz"/>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crossAx val="164878592"/>
        <c:crosses val="autoZero"/>
        <c:auto val="1"/>
        <c:lblOffset val="100"/>
        <c:baseTimeUnit val="months"/>
        <c:majorUnit val="1"/>
        <c:majorTimeUnit val="months"/>
      </c:dateAx>
      <c:valAx>
        <c:axId val="1648785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n-US"/>
          </a:p>
        </c:txPr>
        <c:crossAx val="1648766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OP waiting &gt; 52 weeks</a:t>
            </a:r>
            <a:endParaRPr lang="en-GB" sz="1100">
              <a:effectLst/>
            </a:endParaRPr>
          </a:p>
        </c:rich>
      </c:tx>
      <c:overlay val="0"/>
      <c:spPr>
        <a:noFill/>
        <a:ln>
          <a:noFill/>
        </a:ln>
        <a:effectLst/>
      </c:spPr>
    </c:title>
    <c:autoTitleDeleted val="0"/>
    <c:plotArea>
      <c:layout>
        <c:manualLayout>
          <c:layoutTarget val="inner"/>
          <c:xMode val="edge"/>
          <c:yMode val="edge"/>
          <c:x val="0.11846984218500485"/>
          <c:y val="0.15013888888888888"/>
          <c:w val="0.83773137308210255"/>
          <c:h val="0.54701917468649752"/>
        </c:manualLayout>
      </c:layout>
      <c:lineChart>
        <c:grouping val="standard"/>
        <c:varyColors val="0"/>
        <c:ser>
          <c:idx val="1"/>
          <c:order val="0"/>
          <c:tx>
            <c:strRef>
              <c:f>'OP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52wk'!$B$79:$B$85</c:f>
              <c:numCache>
                <c:formatCode>mmm\-yy</c:formatCode>
                <c:ptCount val="7"/>
                <c:pt idx="0">
                  <c:v>45748</c:v>
                </c:pt>
                <c:pt idx="1">
                  <c:v>45778</c:v>
                </c:pt>
                <c:pt idx="2">
                  <c:v>45809</c:v>
                </c:pt>
                <c:pt idx="3">
                  <c:v>45839</c:v>
                </c:pt>
                <c:pt idx="4">
                  <c:v>45870</c:v>
                </c:pt>
                <c:pt idx="5">
                  <c:v>45901</c:v>
                </c:pt>
                <c:pt idx="6">
                  <c:v>45931</c:v>
                </c:pt>
              </c:numCache>
            </c:numRef>
          </c:cat>
          <c:val>
            <c:numRef>
              <c:f>'OP 52wk'!$E$79:$E$90</c:f>
              <c:numCache>
                <c:formatCode>0</c:formatCode>
                <c:ptCount val="12"/>
                <c:pt idx="0">
                  <c:v>46337</c:v>
                </c:pt>
                <c:pt idx="1">
                  <c:v>47526</c:v>
                </c:pt>
                <c:pt idx="2">
                  <c:v>48788</c:v>
                </c:pt>
                <c:pt idx="3">
                  <c:v>49921</c:v>
                </c:pt>
                <c:pt idx="4">
                  <c:v>51165</c:v>
                </c:pt>
                <c:pt idx="5">
                  <c:v>52505</c:v>
                </c:pt>
                <c:pt idx="6">
                  <c:v>53584</c:v>
                </c:pt>
              </c:numCache>
            </c:numRef>
          </c:val>
          <c:smooth val="0"/>
          <c:extLst>
            <c:ext xmlns:c16="http://schemas.microsoft.com/office/drawing/2014/chart" uri="{C3380CC4-5D6E-409C-BE32-E72D297353CC}">
              <c16:uniqueId val="{00000000-DBC0-401F-82E1-EE00EEF266F3}"/>
            </c:ext>
          </c:extLst>
        </c:ser>
        <c:ser>
          <c:idx val="3"/>
          <c:order val="1"/>
          <c:tx>
            <c:strRef>
              <c:f>'OP 52wk'!$G$6</c:f>
              <c:strCache>
                <c:ptCount val="1"/>
                <c:pt idx="0">
                  <c:v>Target</c:v>
                </c:pt>
              </c:strCache>
            </c:strRef>
          </c:tx>
          <c:spPr>
            <a:ln w="19050" cap="rnd">
              <a:solidFill>
                <a:srgbClr val="FF0000"/>
              </a:solidFill>
              <a:prstDash val="dash"/>
              <a:round/>
            </a:ln>
            <a:effectLst/>
          </c:spPr>
          <c:marker>
            <c:symbol val="none"/>
          </c:marker>
          <c:cat>
            <c:numRef>
              <c:f>'OP 52wk'!$B$79:$B$85</c:f>
              <c:numCache>
                <c:formatCode>mmm\-yy</c:formatCode>
                <c:ptCount val="7"/>
                <c:pt idx="0">
                  <c:v>45748</c:v>
                </c:pt>
                <c:pt idx="1">
                  <c:v>45778</c:v>
                </c:pt>
                <c:pt idx="2">
                  <c:v>45809</c:v>
                </c:pt>
                <c:pt idx="3">
                  <c:v>45839</c:v>
                </c:pt>
                <c:pt idx="4">
                  <c:v>45870</c:v>
                </c:pt>
                <c:pt idx="5">
                  <c:v>45901</c:v>
                </c:pt>
                <c:pt idx="6">
                  <c:v>45931</c:v>
                </c:pt>
              </c:numCache>
            </c:numRef>
          </c:cat>
          <c:val>
            <c:numRef>
              <c:f>'OP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DBC0-401F-82E1-EE00EEF266F3}"/>
            </c:ext>
          </c:extLst>
        </c:ser>
        <c:dLbls>
          <c:showLegendKey val="0"/>
          <c:showVal val="0"/>
          <c:showCatName val="0"/>
          <c:showSerName val="0"/>
          <c:showPercent val="0"/>
          <c:showBubbleSize val="0"/>
        </c:dLbls>
        <c:marker val="1"/>
        <c:smooth val="0"/>
        <c:axId val="168725888"/>
        <c:axId val="168728064"/>
      </c:lineChart>
      <c:dateAx>
        <c:axId val="1687258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8064"/>
        <c:crosses val="autoZero"/>
        <c:auto val="1"/>
        <c:lblOffset val="100"/>
        <c:baseTimeUnit val="months"/>
        <c:majorUnit val="1"/>
        <c:majorTimeUnit val="months"/>
      </c:dateAx>
      <c:valAx>
        <c:axId val="168728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5888"/>
        <c:crosses val="autoZero"/>
        <c:crossBetween val="midCat"/>
      </c:valAx>
      <c:spPr>
        <a:noFill/>
        <a:ln>
          <a:noFill/>
        </a:ln>
        <a:effectLst/>
      </c:spPr>
    </c:plotArea>
    <c:legend>
      <c:legendPos val="b"/>
      <c:layout>
        <c:manualLayout>
          <c:xMode val="edge"/>
          <c:yMode val="edge"/>
          <c:x val="5.169358086036327E-2"/>
          <c:y val="0.81173228346456694"/>
          <c:w val="0.91050151148327019"/>
          <c:h val="0.1604899387576553"/>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IPDC</a:t>
            </a:r>
            <a:r>
              <a:rPr lang="en-GB" sz="1100" baseline="0"/>
              <a:t> A</a:t>
            </a:r>
            <a:r>
              <a:rPr lang="en-GB" sz="1100"/>
              <a:t>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'IPDC Activity'!$C$6</c:f>
              <c:strCache>
                <c:ptCount val="1"/>
                <c:pt idx="0">
                  <c:v>IPDC</c:v>
                </c:pt>
              </c:strCache>
            </c:strRef>
          </c:tx>
          <c:spPr>
            <a:ln>
              <a:solidFill>
                <a:srgbClr val="00B5CC"/>
              </a:solidFill>
            </a:ln>
            <a:effectLst/>
          </c:spPr>
          <c:marker>
            <c:symbol val="diamond"/>
            <c:size val="5"/>
            <c:spPr>
              <a:solidFill>
                <a:srgbClr val="00B5CC"/>
              </a:solidFill>
              <a:ln>
                <a:solidFill>
                  <a:srgbClr val="00B5CC"/>
                </a:solidFill>
              </a:ln>
            </c:spPr>
          </c:marker>
          <c:cat>
            <c:numRef>
              <c:f>'IPDC Activity'!$B$7:$B$13</c:f>
              <c:numCache>
                <c:formatCode>mmm\-yy</c:formatCode>
                <c:ptCount val="7"/>
                <c:pt idx="0">
                  <c:v>45748</c:v>
                </c:pt>
                <c:pt idx="1">
                  <c:v>45778</c:v>
                </c:pt>
                <c:pt idx="2">
                  <c:v>45809</c:v>
                </c:pt>
                <c:pt idx="3">
                  <c:v>45839</c:v>
                </c:pt>
                <c:pt idx="4">
                  <c:v>45870</c:v>
                </c:pt>
                <c:pt idx="5">
                  <c:v>45901</c:v>
                </c:pt>
                <c:pt idx="6">
                  <c:v>45931</c:v>
                </c:pt>
              </c:numCache>
            </c:numRef>
          </c:cat>
          <c:val>
            <c:numRef>
              <c:f>'IPDC Activity'!$C$7:$C$13</c:f>
              <c:numCache>
                <c:formatCode>General</c:formatCode>
                <c:ptCount val="7"/>
                <c:pt idx="0">
                  <c:v>847</c:v>
                </c:pt>
                <c:pt idx="1">
                  <c:v>865</c:v>
                </c:pt>
                <c:pt idx="2">
                  <c:v>798</c:v>
                </c:pt>
                <c:pt idx="3">
                  <c:v>786</c:v>
                </c:pt>
                <c:pt idx="4">
                  <c:v>718</c:v>
                </c:pt>
                <c:pt idx="5">
                  <c:v>878</c:v>
                </c:pt>
                <c:pt idx="6">
                  <c:v>963</c:v>
                </c:pt>
              </c:numCache>
            </c:numRef>
          </c:val>
          <c:smooth val="0"/>
          <c:extLst>
            <c:ext xmlns:c16="http://schemas.microsoft.com/office/drawing/2014/chart" uri="{C3380CC4-5D6E-409C-BE32-E72D297353CC}">
              <c16:uniqueId val="{00000000-E90F-4F34-B0CD-FE829589AFA2}"/>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&lt; 13 weeks</a:t>
            </a:r>
            <a:endParaRPr lang="en-GB" sz="1100">
              <a:effectLst/>
            </a:endParaRPr>
          </a:p>
        </c:rich>
      </c:tx>
      <c:overlay val="0"/>
      <c:spPr>
        <a:noFill/>
        <a:ln>
          <a:noFill/>
        </a:ln>
        <a:effectLst/>
      </c:spPr>
    </c:title>
    <c:autoTitleDeleted val="0"/>
    <c:plotArea>
      <c:layout/>
      <c:lineChart>
        <c:grouping val="standard"/>
        <c:varyColors val="0"/>
        <c:ser>
          <c:idx val="1"/>
          <c:order val="0"/>
          <c:tx>
            <c:strRef>
              <c:f>'IP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13wk'!$B$79:$B$85</c:f>
              <c:numCache>
                <c:formatCode>mmm\-yy</c:formatCode>
                <c:ptCount val="7"/>
                <c:pt idx="0">
                  <c:v>45748</c:v>
                </c:pt>
                <c:pt idx="1">
                  <c:v>45778</c:v>
                </c:pt>
                <c:pt idx="2">
                  <c:v>45809</c:v>
                </c:pt>
                <c:pt idx="3">
                  <c:v>45839</c:v>
                </c:pt>
                <c:pt idx="4">
                  <c:v>45870</c:v>
                </c:pt>
                <c:pt idx="5">
                  <c:v>45901</c:v>
                </c:pt>
                <c:pt idx="6">
                  <c:v>45931</c:v>
                </c:pt>
              </c:numCache>
            </c:numRef>
          </c:cat>
          <c:val>
            <c:numRef>
              <c:f>'IP 13wk'!$E$79:$E$90</c:f>
              <c:numCache>
                <c:formatCode>0.0%</c:formatCode>
                <c:ptCount val="12"/>
                <c:pt idx="0">
                  <c:v>0.36399999999999999</c:v>
                </c:pt>
                <c:pt idx="1">
                  <c:v>0.34100000000000003</c:v>
                </c:pt>
                <c:pt idx="2">
                  <c:v>0.35599999999999998</c:v>
                </c:pt>
                <c:pt idx="3">
                  <c:v>0.34599999999999997</c:v>
                </c:pt>
                <c:pt idx="4">
                  <c:v>0.33700000000000002</c:v>
                </c:pt>
                <c:pt idx="5" formatCode="0.00%">
                  <c:v>0.36370000000000002</c:v>
                </c:pt>
                <c:pt idx="6" formatCode="0.00%">
                  <c:v>0.40429999999999999</c:v>
                </c:pt>
              </c:numCache>
            </c:numRef>
          </c:val>
          <c:smooth val="0"/>
          <c:extLst>
            <c:ext xmlns:c16="http://schemas.microsoft.com/office/drawing/2014/chart" uri="{C3380CC4-5D6E-409C-BE32-E72D297353CC}">
              <c16:uniqueId val="{00000000-AA0C-4AB2-85C1-A0CA5E430B66}"/>
            </c:ext>
          </c:extLst>
        </c:ser>
        <c:ser>
          <c:idx val="3"/>
          <c:order val="1"/>
          <c:tx>
            <c:strRef>
              <c:f>'IP 13wk'!$G$6</c:f>
              <c:strCache>
                <c:ptCount val="1"/>
                <c:pt idx="0">
                  <c:v>Target</c:v>
                </c:pt>
              </c:strCache>
            </c:strRef>
          </c:tx>
          <c:spPr>
            <a:ln w="19050" cap="rnd">
              <a:solidFill>
                <a:srgbClr val="FF0000"/>
              </a:solidFill>
              <a:prstDash val="dash"/>
              <a:round/>
            </a:ln>
            <a:effectLst/>
          </c:spPr>
          <c:marker>
            <c:symbol val="none"/>
          </c:marker>
          <c:cat>
            <c:numRef>
              <c:f>'IP 13wk'!$B$79:$B$85</c:f>
              <c:numCache>
                <c:formatCode>mmm\-yy</c:formatCode>
                <c:ptCount val="7"/>
                <c:pt idx="0">
                  <c:v>45748</c:v>
                </c:pt>
                <c:pt idx="1">
                  <c:v>45778</c:v>
                </c:pt>
                <c:pt idx="2">
                  <c:v>45809</c:v>
                </c:pt>
                <c:pt idx="3">
                  <c:v>45839</c:v>
                </c:pt>
                <c:pt idx="4">
                  <c:v>45870</c:v>
                </c:pt>
                <c:pt idx="5">
                  <c:v>45901</c:v>
                </c:pt>
                <c:pt idx="6">
                  <c:v>45931</c:v>
                </c:pt>
              </c:numCache>
            </c:numRef>
          </c:cat>
          <c:val>
            <c:numRef>
              <c:f>'IP 13wk'!$G$79:$G$90</c:f>
              <c:numCache>
                <c:formatCode>0%</c:formatCode>
                <c:ptCount val="12"/>
                <c:pt idx="0">
                  <c:v>0.55000000000000004</c:v>
                </c:pt>
                <c:pt idx="1">
                  <c:v>0.55000000000000004</c:v>
                </c:pt>
                <c:pt idx="2">
                  <c:v>0.55000000000000004</c:v>
                </c:pt>
                <c:pt idx="3">
                  <c:v>0.55000000000000004</c:v>
                </c:pt>
                <c:pt idx="4">
                  <c:v>0.55000000000000004</c:v>
                </c:pt>
                <c:pt idx="5">
                  <c:v>0.55000000000000004</c:v>
                </c:pt>
                <c:pt idx="6">
                  <c:v>0.55000000000000004</c:v>
                </c:pt>
                <c:pt idx="7">
                  <c:v>0.55000000000000004</c:v>
                </c:pt>
                <c:pt idx="8">
                  <c:v>0.55000000000000004</c:v>
                </c:pt>
                <c:pt idx="9">
                  <c:v>0.55000000000000004</c:v>
                </c:pt>
                <c:pt idx="10">
                  <c:v>0.55000000000000004</c:v>
                </c:pt>
                <c:pt idx="11">
                  <c:v>0.55000000000000004</c:v>
                </c:pt>
              </c:numCache>
            </c:numRef>
          </c:val>
          <c:smooth val="0"/>
          <c:extLst>
            <c:ext xmlns:c16="http://schemas.microsoft.com/office/drawing/2014/chart" uri="{C3380CC4-5D6E-409C-BE32-E72D297353CC}">
              <c16:uniqueId val="{00000001-AA0C-4AB2-85C1-A0CA5E430B66}"/>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31 Day Target</a:t>
            </a:r>
            <a:endParaRPr lang="en-GB" sz="1100">
              <a:effectLst/>
            </a:endParaRPr>
          </a:p>
        </c:rich>
      </c:tx>
      <c:layout>
        <c:manualLayout>
          <c:xMode val="edge"/>
          <c:yMode val="edge"/>
          <c:x val="0.36943653107763741"/>
          <c:y val="5.4298642533936653E-2"/>
        </c:manualLayout>
      </c:layout>
      <c:overlay val="0"/>
      <c:spPr>
        <a:noFill/>
        <a:ln>
          <a:noFill/>
        </a:ln>
        <a:effectLst/>
      </c:spPr>
    </c:title>
    <c:autoTitleDeleted val="0"/>
    <c:plotArea>
      <c:layout>
        <c:manualLayout>
          <c:layoutTarget val="inner"/>
          <c:xMode val="edge"/>
          <c:yMode val="edge"/>
          <c:x val="0.10842151390386674"/>
          <c:y val="0.15126696832579187"/>
          <c:w val="0.83471145190004203"/>
          <c:h val="0.51004916806213707"/>
        </c:manualLayout>
      </c:layout>
      <c:lineChart>
        <c:grouping val="standard"/>
        <c:varyColors val="0"/>
        <c:ser>
          <c:idx val="0"/>
          <c:order val="0"/>
          <c:tx>
            <c:strRef>
              <c:f>'Cancer 31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31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extLst/>
            </c:numRef>
          </c:cat>
          <c:val>
            <c:numRef>
              <c:f>'Cancer 31 Day'!$F$67:$F$84</c:f>
              <c:numCache>
                <c:formatCode>0%</c:formatCode>
                <c:ptCount val="18"/>
                <c:pt idx="0">
                  <c:v>0.78524793121693115</c:v>
                </c:pt>
                <c:pt idx="1">
                  <c:v>0.78524793121693115</c:v>
                </c:pt>
                <c:pt idx="2">
                  <c:v>0.78524793121693115</c:v>
                </c:pt>
                <c:pt idx="3">
                  <c:v>0.78524793121693115</c:v>
                </c:pt>
                <c:pt idx="4">
                  <c:v>0.78524793121693115</c:v>
                </c:pt>
                <c:pt idx="5">
                  <c:v>0.78524793121693115</c:v>
                </c:pt>
                <c:pt idx="6">
                  <c:v>0.78524793121693115</c:v>
                </c:pt>
                <c:pt idx="7">
                  <c:v>0.78524793121693115</c:v>
                </c:pt>
                <c:pt idx="8">
                  <c:v>0.78524793121693115</c:v>
                </c:pt>
                <c:pt idx="9">
                  <c:v>0.78524793121693115</c:v>
                </c:pt>
                <c:pt idx="10">
                  <c:v>0.78524793121693115</c:v>
                </c:pt>
                <c:pt idx="11">
                  <c:v>0.78524793121693115</c:v>
                </c:pt>
                <c:pt idx="12">
                  <c:v>0.78524793121693115</c:v>
                </c:pt>
                <c:pt idx="13">
                  <c:v>0.78524793121693115</c:v>
                </c:pt>
                <c:pt idx="14">
                  <c:v>0.78524793121693115</c:v>
                </c:pt>
                <c:pt idx="15">
                  <c:v>0.78524793121693115</c:v>
                </c:pt>
                <c:pt idx="16">
                  <c:v>0.78524793121693115</c:v>
                </c:pt>
                <c:pt idx="17">
                  <c:v>0.78524793121693115</c:v>
                </c:pt>
              </c:numCache>
              <c:extLst/>
            </c:numRef>
          </c:val>
          <c:smooth val="0"/>
          <c:extLst xmlns:c15="http://schemas.microsoft.com/office/drawing/2012/chart">
            <c:ext xmlns:c16="http://schemas.microsoft.com/office/drawing/2014/chart" uri="{C3380CC4-5D6E-409C-BE32-E72D297353CC}">
              <c16:uniqueId val="{00000000-7908-41D8-9E7D-7EC4DD6FCFF7}"/>
            </c:ext>
          </c:extLst>
        </c:ser>
        <c:ser>
          <c:idx val="1"/>
          <c:order val="1"/>
          <c:tx>
            <c:strRef>
              <c:f>'Cancer 31 Day'!$E$6</c:f>
              <c:strCache>
                <c:ptCount val="1"/>
                <c:pt idx="0">
                  <c:v>&lt; 31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31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extLst/>
            </c:numRef>
          </c:cat>
          <c:val>
            <c:numRef>
              <c:f>'Cancer 31 Day'!$E$67:$E$84</c:f>
              <c:numCache>
                <c:formatCode>0.0%</c:formatCode>
                <c:ptCount val="18"/>
                <c:pt idx="0">
                  <c:v>0.93</c:v>
                </c:pt>
                <c:pt idx="1">
                  <c:v>0.91500000000000004</c:v>
                </c:pt>
                <c:pt idx="2">
                  <c:v>0.91700000000000004</c:v>
                </c:pt>
                <c:pt idx="3">
                  <c:v>0.82499999999999996</c:v>
                </c:pt>
                <c:pt idx="4">
                  <c:v>0.876</c:v>
                </c:pt>
                <c:pt idx="5">
                  <c:v>0.83699999999999997</c:v>
                </c:pt>
                <c:pt idx="6">
                  <c:v>0.89</c:v>
                </c:pt>
                <c:pt idx="7">
                  <c:v>0.81538461538461537</c:v>
                </c:pt>
                <c:pt idx="8">
                  <c:v>0.8571428571428571</c:v>
                </c:pt>
                <c:pt idx="9">
                  <c:v>0.90476190476190477</c:v>
                </c:pt>
                <c:pt idx="10">
                  <c:v>0.97435897435897434</c:v>
                </c:pt>
                <c:pt idx="11">
                  <c:v>0.89690000000000003</c:v>
                </c:pt>
                <c:pt idx="12">
                  <c:v>0.92159999999999997</c:v>
                </c:pt>
                <c:pt idx="13">
                  <c:v>0.9667</c:v>
                </c:pt>
                <c:pt idx="14">
                  <c:v>0.94340000000000002</c:v>
                </c:pt>
                <c:pt idx="15">
                  <c:v>0.93020000000000003</c:v>
                </c:pt>
                <c:pt idx="16">
                  <c:v>0.95740000000000003</c:v>
                </c:pt>
                <c:pt idx="17">
                  <c:v>0.92230000000000001</c:v>
                </c:pt>
              </c:numCache>
              <c:extLst/>
            </c:numRef>
          </c:val>
          <c:smooth val="0"/>
          <c:extLst>
            <c:ext xmlns:c16="http://schemas.microsoft.com/office/drawing/2014/chart" uri="{C3380CC4-5D6E-409C-BE32-E72D297353CC}">
              <c16:uniqueId val="{00000001-7908-41D8-9E7D-7EC4DD6FCFF7}"/>
            </c:ext>
          </c:extLst>
        </c:ser>
        <c:ser>
          <c:idx val="3"/>
          <c:order val="2"/>
          <c:tx>
            <c:strRef>
              <c:f>'Cancer 31 Day'!$G$6</c:f>
              <c:strCache>
                <c:ptCount val="1"/>
                <c:pt idx="0">
                  <c:v>Target</c:v>
                </c:pt>
              </c:strCache>
            </c:strRef>
          </c:tx>
          <c:spPr>
            <a:ln w="19050" cap="rnd">
              <a:solidFill>
                <a:srgbClr val="FF0000"/>
              </a:solidFill>
              <a:prstDash val="dash"/>
              <a:round/>
            </a:ln>
            <a:effectLst/>
          </c:spPr>
          <c:marker>
            <c:symbol val="none"/>
          </c:marker>
          <c:cat>
            <c:numRef>
              <c:f>'Cancer 31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extLst/>
            </c:numRef>
          </c:cat>
          <c:val>
            <c:numRef>
              <c:f>'Cancer 31 Day'!$G$67:$G$84</c:f>
              <c:numCache>
                <c:formatCode>0%</c:formatCode>
                <c:ptCount val="18"/>
                <c:pt idx="0">
                  <c:v>0.98</c:v>
                </c:pt>
                <c:pt idx="1">
                  <c:v>0.98</c:v>
                </c:pt>
                <c:pt idx="2">
                  <c:v>0.98</c:v>
                </c:pt>
                <c:pt idx="3">
                  <c:v>0.98</c:v>
                </c:pt>
                <c:pt idx="4">
                  <c:v>0.98</c:v>
                </c:pt>
                <c:pt idx="5">
                  <c:v>0.98</c:v>
                </c:pt>
                <c:pt idx="6">
                  <c:v>0.98</c:v>
                </c:pt>
                <c:pt idx="7">
                  <c:v>0.98</c:v>
                </c:pt>
                <c:pt idx="8">
                  <c:v>0.98</c:v>
                </c:pt>
                <c:pt idx="9">
                  <c:v>0.98</c:v>
                </c:pt>
                <c:pt idx="10">
                  <c:v>0.98</c:v>
                </c:pt>
                <c:pt idx="11">
                  <c:v>0.98</c:v>
                </c:pt>
                <c:pt idx="12">
                  <c:v>0.98</c:v>
                </c:pt>
                <c:pt idx="13">
                  <c:v>0.98</c:v>
                </c:pt>
                <c:pt idx="14">
                  <c:v>0.98</c:v>
                </c:pt>
                <c:pt idx="15">
                  <c:v>0.98</c:v>
                </c:pt>
                <c:pt idx="16">
                  <c:v>0.98</c:v>
                </c:pt>
                <c:pt idx="17">
                  <c:v>0.98</c:v>
                </c:pt>
              </c:numCache>
              <c:extLst/>
            </c:numRef>
          </c:val>
          <c:smooth val="0"/>
          <c:extLst>
            <c:ext xmlns:c16="http://schemas.microsoft.com/office/drawing/2014/chart" uri="{C3380CC4-5D6E-409C-BE32-E72D297353CC}">
              <c16:uniqueId val="{00000002-7908-41D8-9E7D-7EC4DD6FCFF7}"/>
            </c:ext>
          </c:extLst>
        </c:ser>
        <c:ser>
          <c:idx val="4"/>
          <c:order val="3"/>
          <c:tx>
            <c:strRef>
              <c:f>'Cancer 31 Day'!$D$6</c:f>
              <c:strCache>
                <c:ptCount val="1"/>
                <c:pt idx="0">
                  <c:v>Mean</c:v>
                </c:pt>
              </c:strCache>
              <c:extLst xmlns:c15="http://schemas.microsoft.com/office/drawing/2012/chart"/>
            </c:strRef>
          </c:tx>
          <c:spPr>
            <a:ln w="15875" cap="rnd">
              <a:solidFill>
                <a:schemeClr val="tx1"/>
              </a:solidFill>
              <a:round/>
            </a:ln>
            <a:effectLst/>
          </c:spPr>
          <c:marker>
            <c:symbol val="none"/>
          </c:marker>
          <c:cat>
            <c:numRef>
              <c:f>'Cancer 31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extLst/>
            </c:numRef>
          </c:cat>
          <c:val>
            <c:numRef>
              <c:f>'Cancer 31 Day'!$D$67:$D$84</c:f>
              <c:numCache>
                <c:formatCode>0%</c:formatCode>
                <c:ptCount val="18"/>
                <c:pt idx="0">
                  <c:v>0.90445268620268615</c:v>
                </c:pt>
                <c:pt idx="1">
                  <c:v>0.90445268620268615</c:v>
                </c:pt>
                <c:pt idx="2">
                  <c:v>0.90445268620268615</c:v>
                </c:pt>
                <c:pt idx="3">
                  <c:v>0.90445268620268615</c:v>
                </c:pt>
                <c:pt idx="4">
                  <c:v>0.90445268620268615</c:v>
                </c:pt>
                <c:pt idx="5">
                  <c:v>0.90445268620268615</c:v>
                </c:pt>
                <c:pt idx="6">
                  <c:v>0.90445268620268615</c:v>
                </c:pt>
                <c:pt idx="7">
                  <c:v>0.90445268620268615</c:v>
                </c:pt>
                <c:pt idx="8">
                  <c:v>0.90445268620268615</c:v>
                </c:pt>
                <c:pt idx="9">
                  <c:v>0.90445268620268615</c:v>
                </c:pt>
                <c:pt idx="10">
                  <c:v>0.90445268620268615</c:v>
                </c:pt>
                <c:pt idx="11">
                  <c:v>0.90445268620268615</c:v>
                </c:pt>
                <c:pt idx="12">
                  <c:v>0.90445268620268615</c:v>
                </c:pt>
                <c:pt idx="13">
                  <c:v>0.90445268620268615</c:v>
                </c:pt>
                <c:pt idx="14">
                  <c:v>0.90445268620268615</c:v>
                </c:pt>
                <c:pt idx="15">
                  <c:v>0.90445268620268615</c:v>
                </c:pt>
                <c:pt idx="16">
                  <c:v>0.90445268620268615</c:v>
                </c:pt>
                <c:pt idx="17">
                  <c:v>0.90445268620268615</c:v>
                </c:pt>
              </c:numCache>
              <c:extLst/>
            </c:numRef>
          </c:val>
          <c:smooth val="0"/>
          <c:extLst xmlns:c15="http://schemas.microsoft.com/office/drawing/2012/chart">
            <c:ext xmlns:c16="http://schemas.microsoft.com/office/drawing/2014/chart" uri="{C3380CC4-5D6E-409C-BE32-E72D297353CC}">
              <c16:uniqueId val="{00000003-7908-41D8-9E7D-7EC4DD6FCFF7}"/>
            </c:ext>
          </c:extLst>
        </c:ser>
        <c:ser>
          <c:idx val="5"/>
          <c:order val="4"/>
          <c:tx>
            <c:strRef>
              <c:f>'Cancer 31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31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extLst/>
            </c:numRef>
          </c:cat>
          <c:val>
            <c:numRef>
              <c:f>'Cancer 31 Day'!$C$67:$C$84</c:f>
              <c:numCache>
                <c:formatCode>0%</c:formatCode>
                <c:ptCount val="18"/>
                <c:pt idx="0">
                  <c:v>1.0236574411884412</c:v>
                </c:pt>
                <c:pt idx="1">
                  <c:v>1.0236574411884412</c:v>
                </c:pt>
                <c:pt idx="2">
                  <c:v>1.0236574411884412</c:v>
                </c:pt>
                <c:pt idx="3">
                  <c:v>1.0236574411884412</c:v>
                </c:pt>
                <c:pt idx="4">
                  <c:v>1.0236574411884412</c:v>
                </c:pt>
                <c:pt idx="5">
                  <c:v>1.0236574411884412</c:v>
                </c:pt>
                <c:pt idx="6">
                  <c:v>1.0236574411884412</c:v>
                </c:pt>
                <c:pt idx="7">
                  <c:v>1.0236574411884412</c:v>
                </c:pt>
                <c:pt idx="8">
                  <c:v>1.0236574411884412</c:v>
                </c:pt>
                <c:pt idx="9">
                  <c:v>1.0236574411884412</c:v>
                </c:pt>
                <c:pt idx="10">
                  <c:v>1.0236574411884412</c:v>
                </c:pt>
                <c:pt idx="11">
                  <c:v>1.0236574411884412</c:v>
                </c:pt>
                <c:pt idx="12">
                  <c:v>1.0236574411884412</c:v>
                </c:pt>
                <c:pt idx="13">
                  <c:v>1.0236574411884412</c:v>
                </c:pt>
                <c:pt idx="14">
                  <c:v>1.0236574411884412</c:v>
                </c:pt>
                <c:pt idx="15">
                  <c:v>1.0236574411884412</c:v>
                </c:pt>
                <c:pt idx="16">
                  <c:v>1.0236574411884412</c:v>
                </c:pt>
                <c:pt idx="17">
                  <c:v>1.0236574411884412</c:v>
                </c:pt>
              </c:numCache>
              <c:extLst/>
            </c:numRef>
          </c:val>
          <c:smooth val="0"/>
          <c:extLst xmlns:c15="http://schemas.microsoft.com/office/drawing/2012/chart">
            <c:ext xmlns:c16="http://schemas.microsoft.com/office/drawing/2014/chart" uri="{C3380CC4-5D6E-409C-BE32-E72D297353CC}">
              <c16:uniqueId val="{00000004-7908-41D8-9E7D-7EC4DD6FCFF7}"/>
            </c:ext>
          </c:extLst>
        </c:ser>
        <c:ser>
          <c:idx val="2"/>
          <c:order val="5"/>
          <c:tx>
            <c:strRef>
              <c:f>'Cancer 31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31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extLst/>
            </c:numRef>
          </c:cat>
          <c:val>
            <c:numRef>
              <c:f>'Cancer 31 Day'!$I$67:$I$84</c:f>
              <c:numCache>
                <c:formatCode>0%</c:formatCode>
                <c:ptCount val="18"/>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numCache>
              <c:extLst/>
            </c:numRef>
          </c:val>
          <c:smooth val="0"/>
          <c:extLst xmlns:c15="http://schemas.microsoft.com/office/drawing/2012/chart">
            <c:ext xmlns:c16="http://schemas.microsoft.com/office/drawing/2014/chart" uri="{C3380CC4-5D6E-409C-BE32-E72D297353CC}">
              <c16:uniqueId val="{00000005-7908-41D8-9E7D-7EC4DD6FCFF7}"/>
            </c:ext>
          </c:extLst>
        </c:ser>
        <c:ser>
          <c:idx val="6"/>
          <c:order val="6"/>
          <c:tx>
            <c:strRef>
              <c:f>'Cancer 31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31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extLst/>
            </c:numRef>
          </c:cat>
          <c:val>
            <c:numRef>
              <c:f>'Cancer 31 Day'!$J$67:$J$84</c:f>
              <c:numCache>
                <c:formatCode>0%</c:formatCode>
                <c:ptCount val="18"/>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numCache>
              <c:extLst/>
            </c:numRef>
          </c:val>
          <c:smooth val="0"/>
          <c:extLst xmlns:c15="http://schemas.microsoft.com/office/drawing/2012/chart">
            <c:ext xmlns:c16="http://schemas.microsoft.com/office/drawing/2014/chart" uri="{C3380CC4-5D6E-409C-BE32-E72D297353CC}">
              <c16:uniqueId val="{00000006-7908-41D8-9E7D-7EC4DD6FCFF7}"/>
            </c:ext>
          </c:extLst>
        </c:ser>
        <c:dLbls>
          <c:showLegendKey val="0"/>
          <c:showVal val="0"/>
          <c:showCatName val="0"/>
          <c:showSerName val="0"/>
          <c:showPercent val="0"/>
          <c:showBubbleSize val="0"/>
        </c:dLbls>
        <c:smooth val="0"/>
        <c:axId val="176899200"/>
        <c:axId val="176901120"/>
        <c:extLst/>
      </c:lineChart>
      <c:dateAx>
        <c:axId val="176899200"/>
        <c:scaling>
          <c:orientation val="minMax"/>
          <c:max val="45901"/>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901120"/>
        <c:crosses val="autoZero"/>
        <c:auto val="1"/>
        <c:lblOffset val="100"/>
        <c:baseTimeUnit val="months"/>
      </c:dateAx>
      <c:valAx>
        <c:axId val="176901120"/>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89920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&gt; 52 weeks</a:t>
            </a:r>
            <a:endParaRPr lang="en-GB" sz="1100">
              <a:effectLst/>
            </a:endParaRPr>
          </a:p>
        </c:rich>
      </c:tx>
      <c:overlay val="0"/>
      <c:spPr>
        <a:noFill/>
        <a:ln>
          <a:noFill/>
        </a:ln>
        <a:effectLst/>
      </c:spPr>
    </c:title>
    <c:autoTitleDeleted val="0"/>
    <c:plotArea>
      <c:layout/>
      <c:lineChart>
        <c:grouping val="standard"/>
        <c:varyColors val="0"/>
        <c:ser>
          <c:idx val="1"/>
          <c:order val="0"/>
          <c:tx>
            <c:strRef>
              <c:f>'IP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52wk'!$B$79:$B$85</c:f>
              <c:numCache>
                <c:formatCode>mmm\-yy</c:formatCode>
                <c:ptCount val="7"/>
                <c:pt idx="0">
                  <c:v>45748</c:v>
                </c:pt>
                <c:pt idx="1">
                  <c:v>45778</c:v>
                </c:pt>
                <c:pt idx="2">
                  <c:v>45809</c:v>
                </c:pt>
                <c:pt idx="3">
                  <c:v>45839</c:v>
                </c:pt>
                <c:pt idx="4">
                  <c:v>45870</c:v>
                </c:pt>
                <c:pt idx="5">
                  <c:v>45901</c:v>
                </c:pt>
                <c:pt idx="6">
                  <c:v>45931</c:v>
                </c:pt>
              </c:numCache>
            </c:numRef>
          </c:cat>
          <c:val>
            <c:numRef>
              <c:f>'IP 52wk'!$E$79:$E$90</c:f>
              <c:numCache>
                <c:formatCode>0</c:formatCode>
                <c:ptCount val="12"/>
                <c:pt idx="0">
                  <c:v>4266</c:v>
                </c:pt>
                <c:pt idx="1">
                  <c:v>4164</c:v>
                </c:pt>
                <c:pt idx="2">
                  <c:v>4140</c:v>
                </c:pt>
                <c:pt idx="3">
                  <c:v>4106</c:v>
                </c:pt>
                <c:pt idx="4">
                  <c:v>3994</c:v>
                </c:pt>
                <c:pt idx="5">
                  <c:v>3619</c:v>
                </c:pt>
                <c:pt idx="6">
                  <c:v>3141</c:v>
                </c:pt>
              </c:numCache>
            </c:numRef>
          </c:val>
          <c:smooth val="0"/>
          <c:extLst>
            <c:ext xmlns:c16="http://schemas.microsoft.com/office/drawing/2014/chart" uri="{C3380CC4-5D6E-409C-BE32-E72D297353CC}">
              <c16:uniqueId val="{00000000-C9EA-43B1-9771-58912C653521}"/>
            </c:ext>
          </c:extLst>
        </c:ser>
        <c:ser>
          <c:idx val="3"/>
          <c:order val="1"/>
          <c:tx>
            <c:strRef>
              <c:f>'IP 52wk'!$G$6</c:f>
              <c:strCache>
                <c:ptCount val="1"/>
                <c:pt idx="0">
                  <c:v>Target</c:v>
                </c:pt>
              </c:strCache>
            </c:strRef>
          </c:tx>
          <c:spPr>
            <a:ln w="19050" cap="rnd">
              <a:solidFill>
                <a:srgbClr val="FF0000"/>
              </a:solidFill>
              <a:prstDash val="dash"/>
              <a:round/>
            </a:ln>
            <a:effectLst/>
          </c:spPr>
          <c:marker>
            <c:symbol val="none"/>
          </c:marker>
          <c:cat>
            <c:numRef>
              <c:f>'IP 52wk'!$B$79:$B$85</c:f>
              <c:numCache>
                <c:formatCode>mmm\-yy</c:formatCode>
                <c:ptCount val="7"/>
                <c:pt idx="0">
                  <c:v>45748</c:v>
                </c:pt>
                <c:pt idx="1">
                  <c:v>45778</c:v>
                </c:pt>
                <c:pt idx="2">
                  <c:v>45809</c:v>
                </c:pt>
                <c:pt idx="3">
                  <c:v>45839</c:v>
                </c:pt>
                <c:pt idx="4">
                  <c:v>45870</c:v>
                </c:pt>
                <c:pt idx="5">
                  <c:v>45901</c:v>
                </c:pt>
                <c:pt idx="6">
                  <c:v>45931</c:v>
                </c:pt>
              </c:numCache>
            </c:numRef>
          </c:cat>
          <c:val>
            <c:numRef>
              <c:f>'IP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C9EA-43B1-9771-58912C653521}"/>
            </c:ext>
          </c:extLst>
        </c:ser>
        <c:dLbls>
          <c:showLegendKey val="0"/>
          <c:showVal val="0"/>
          <c:showCatName val="0"/>
          <c:showSerName val="0"/>
          <c:showPercent val="0"/>
          <c:showBubbleSize val="0"/>
        </c:dLbls>
        <c:marker val="1"/>
        <c:smooth val="0"/>
        <c:axId val="172275584"/>
        <c:axId val="170987520"/>
      </c:lineChart>
      <c:dateAx>
        <c:axId val="17227558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87520"/>
        <c:crosses val="autoZero"/>
        <c:auto val="1"/>
        <c:lblOffset val="100"/>
        <c:baseTimeUnit val="months"/>
        <c:majorUnit val="1"/>
        <c:majorTimeUnit val="months"/>
      </c:dateAx>
      <c:valAx>
        <c:axId val="170987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27558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General Surgery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2"/>
          <c:order val="0"/>
          <c:tx>
            <c:strRef>
              <c:f>'Avg LOS'!$C$8</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LOS'!$D$6:$J$6</c:f>
              <c:numCache>
                <c:formatCode>mmm\-yy</c:formatCode>
                <c:ptCount val="7"/>
                <c:pt idx="0">
                  <c:v>45748</c:v>
                </c:pt>
                <c:pt idx="1">
                  <c:v>45778</c:v>
                </c:pt>
                <c:pt idx="2">
                  <c:v>45809</c:v>
                </c:pt>
                <c:pt idx="3">
                  <c:v>45839</c:v>
                </c:pt>
                <c:pt idx="4">
                  <c:v>45870</c:v>
                </c:pt>
                <c:pt idx="5">
                  <c:v>45901</c:v>
                </c:pt>
                <c:pt idx="6">
                  <c:v>45931</c:v>
                </c:pt>
              </c:numCache>
            </c:numRef>
          </c:cat>
          <c:val>
            <c:numRef>
              <c:f>'Avg LOS'!$D$8:$J$8</c:f>
              <c:numCache>
                <c:formatCode>General</c:formatCode>
                <c:ptCount val="7"/>
                <c:pt idx="0">
                  <c:v>3.39</c:v>
                </c:pt>
                <c:pt idx="1">
                  <c:v>3.55</c:v>
                </c:pt>
                <c:pt idx="2">
                  <c:v>3.63</c:v>
                </c:pt>
                <c:pt idx="3">
                  <c:v>3.06</c:v>
                </c:pt>
                <c:pt idx="4">
                  <c:v>3.01</c:v>
                </c:pt>
                <c:pt idx="5">
                  <c:v>3.16</c:v>
                </c:pt>
                <c:pt idx="6">
                  <c:v>3.15</c:v>
                </c:pt>
              </c:numCache>
            </c:numRef>
          </c:val>
          <c:smooth val="0"/>
          <c:extLst>
            <c:ext xmlns:c16="http://schemas.microsoft.com/office/drawing/2014/chart" uri="{C3380CC4-5D6E-409C-BE32-E72D297353CC}">
              <c16:uniqueId val="{00000000-72A8-46CF-B3F1-7D8CBBE53F69}"/>
            </c:ext>
          </c:extLst>
        </c:ser>
        <c:ser>
          <c:idx val="3"/>
          <c:order val="1"/>
          <c:tx>
            <c:strRef>
              <c:f>'Avg LOS'!$C$7</c:f>
              <c:strCache>
                <c:ptCount val="1"/>
                <c:pt idx="0">
                  <c:v>Peer</c:v>
                </c:pt>
              </c:strCache>
            </c:strRef>
          </c:tx>
          <c:spPr>
            <a:ln w="15875">
              <a:solidFill>
                <a:srgbClr val="FF0000"/>
              </a:solidFill>
              <a:prstDash val="dash"/>
            </a:ln>
          </c:spPr>
          <c:marker>
            <c:symbol val="none"/>
          </c:marker>
          <c:cat>
            <c:numRef>
              <c:f>'Avg LOS'!$D$6:$J$6</c:f>
              <c:numCache>
                <c:formatCode>mmm\-yy</c:formatCode>
                <c:ptCount val="7"/>
                <c:pt idx="0">
                  <c:v>45748</c:v>
                </c:pt>
                <c:pt idx="1">
                  <c:v>45778</c:v>
                </c:pt>
                <c:pt idx="2">
                  <c:v>45809</c:v>
                </c:pt>
                <c:pt idx="3">
                  <c:v>45839</c:v>
                </c:pt>
                <c:pt idx="4">
                  <c:v>45870</c:v>
                </c:pt>
                <c:pt idx="5">
                  <c:v>45901</c:v>
                </c:pt>
                <c:pt idx="6">
                  <c:v>45931</c:v>
                </c:pt>
              </c:numCache>
            </c:numRef>
          </c:cat>
          <c:val>
            <c:numRef>
              <c:f>'Avg LOS'!$D$7:$J$7</c:f>
              <c:numCache>
                <c:formatCode>0.00</c:formatCode>
                <c:ptCount val="7"/>
                <c:pt idx="0">
                  <c:v>4.3</c:v>
                </c:pt>
                <c:pt idx="1">
                  <c:v>4.3</c:v>
                </c:pt>
                <c:pt idx="2">
                  <c:v>4.3</c:v>
                </c:pt>
                <c:pt idx="3">
                  <c:v>4.3</c:v>
                </c:pt>
                <c:pt idx="4">
                  <c:v>4.3</c:v>
                </c:pt>
                <c:pt idx="5">
                  <c:v>4.3</c:v>
                </c:pt>
                <c:pt idx="6">
                  <c:v>4.3</c:v>
                </c:pt>
              </c:numCache>
            </c:numRef>
          </c:val>
          <c:smooth val="0"/>
          <c:extLst>
            <c:ext xmlns:c16="http://schemas.microsoft.com/office/drawing/2014/chart" uri="{C3380CC4-5D6E-409C-BE32-E72D297353CC}">
              <c16:uniqueId val="{00000001-72A8-46CF-B3F1-7D8CBBE53F69}"/>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Gynaecology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'Avg LOS'!$C$10</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LOS'!$D$6:$J$6</c:f>
              <c:numCache>
                <c:formatCode>mmm\-yy</c:formatCode>
                <c:ptCount val="7"/>
                <c:pt idx="0">
                  <c:v>45748</c:v>
                </c:pt>
                <c:pt idx="1">
                  <c:v>45778</c:v>
                </c:pt>
                <c:pt idx="2">
                  <c:v>45809</c:v>
                </c:pt>
                <c:pt idx="3">
                  <c:v>45839</c:v>
                </c:pt>
                <c:pt idx="4">
                  <c:v>45870</c:v>
                </c:pt>
                <c:pt idx="5">
                  <c:v>45901</c:v>
                </c:pt>
                <c:pt idx="6">
                  <c:v>45931</c:v>
                </c:pt>
              </c:numCache>
            </c:numRef>
          </c:cat>
          <c:val>
            <c:numRef>
              <c:f>'Avg LOS'!$D$10:$J$10</c:f>
              <c:numCache>
                <c:formatCode>General</c:formatCode>
                <c:ptCount val="7"/>
                <c:pt idx="0">
                  <c:v>2.2200000000000002</c:v>
                </c:pt>
                <c:pt idx="1">
                  <c:v>2.6</c:v>
                </c:pt>
                <c:pt idx="2">
                  <c:v>2.25</c:v>
                </c:pt>
                <c:pt idx="3">
                  <c:v>2.3199999999999998</c:v>
                </c:pt>
                <c:pt idx="4">
                  <c:v>2.35</c:v>
                </c:pt>
                <c:pt idx="5">
                  <c:v>2.2999999999999998</c:v>
                </c:pt>
                <c:pt idx="6">
                  <c:v>2.25</c:v>
                </c:pt>
              </c:numCache>
            </c:numRef>
          </c:val>
          <c:smooth val="0"/>
          <c:extLst>
            <c:ext xmlns:c16="http://schemas.microsoft.com/office/drawing/2014/chart" uri="{C3380CC4-5D6E-409C-BE32-E72D297353CC}">
              <c16:uniqueId val="{00000000-B666-45E1-B820-D65B1B321B87}"/>
            </c:ext>
          </c:extLst>
        </c:ser>
        <c:ser>
          <c:idx val="0"/>
          <c:order val="1"/>
          <c:tx>
            <c:strRef>
              <c:f>'Avg LOS'!$C$9</c:f>
              <c:strCache>
                <c:ptCount val="1"/>
                <c:pt idx="0">
                  <c:v>Peer</c:v>
                </c:pt>
              </c:strCache>
            </c:strRef>
          </c:tx>
          <c:spPr>
            <a:ln w="15875">
              <a:solidFill>
                <a:srgbClr val="FF0000"/>
              </a:solidFill>
              <a:prstDash val="dash"/>
            </a:ln>
          </c:spPr>
          <c:marker>
            <c:symbol val="none"/>
          </c:marker>
          <c:cat>
            <c:numRef>
              <c:f>'Avg LOS'!$D$6:$J$6</c:f>
              <c:numCache>
                <c:formatCode>mmm\-yy</c:formatCode>
                <c:ptCount val="7"/>
                <c:pt idx="0">
                  <c:v>45748</c:v>
                </c:pt>
                <c:pt idx="1">
                  <c:v>45778</c:v>
                </c:pt>
                <c:pt idx="2">
                  <c:v>45809</c:v>
                </c:pt>
                <c:pt idx="3">
                  <c:v>45839</c:v>
                </c:pt>
                <c:pt idx="4">
                  <c:v>45870</c:v>
                </c:pt>
                <c:pt idx="5">
                  <c:v>45901</c:v>
                </c:pt>
                <c:pt idx="6">
                  <c:v>45931</c:v>
                </c:pt>
              </c:numCache>
            </c:numRef>
          </c:cat>
          <c:val>
            <c:numRef>
              <c:f>'Avg LOS'!$D$9:$J$9</c:f>
              <c:numCache>
                <c:formatCode>General</c:formatCode>
                <c:ptCount val="7"/>
                <c:pt idx="0">
                  <c:v>1.91</c:v>
                </c:pt>
                <c:pt idx="1">
                  <c:v>1.91</c:v>
                </c:pt>
                <c:pt idx="2">
                  <c:v>1.91</c:v>
                </c:pt>
                <c:pt idx="3">
                  <c:v>1.91</c:v>
                </c:pt>
                <c:pt idx="4">
                  <c:v>1.91</c:v>
                </c:pt>
                <c:pt idx="5">
                  <c:v>1.91</c:v>
                </c:pt>
                <c:pt idx="6">
                  <c:v>1.91</c:v>
                </c:pt>
              </c:numCache>
            </c:numRef>
          </c:val>
          <c:smooth val="0"/>
          <c:extLst>
            <c:ext xmlns:c16="http://schemas.microsoft.com/office/drawing/2014/chart" uri="{C3380CC4-5D6E-409C-BE32-E72D297353CC}">
              <c16:uniqueId val="{00000001-B666-45E1-B820-D65B1B321B87}"/>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Haematology LOS</a:t>
            </a:r>
          </a:p>
        </c:rich>
      </c:tx>
      <c:layout>
        <c:manualLayout>
          <c:xMode val="edge"/>
          <c:yMode val="edge"/>
          <c:x val="0.34380906567082958"/>
          <c:y val="2.0334917681501925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'Avg LOS'!$C$12</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LOS'!$D$6:$J$6</c:f>
              <c:numCache>
                <c:formatCode>mmm\-yy</c:formatCode>
                <c:ptCount val="7"/>
                <c:pt idx="0">
                  <c:v>45748</c:v>
                </c:pt>
                <c:pt idx="1">
                  <c:v>45778</c:v>
                </c:pt>
                <c:pt idx="2">
                  <c:v>45809</c:v>
                </c:pt>
                <c:pt idx="3">
                  <c:v>45839</c:v>
                </c:pt>
                <c:pt idx="4">
                  <c:v>45870</c:v>
                </c:pt>
                <c:pt idx="5">
                  <c:v>45901</c:v>
                </c:pt>
                <c:pt idx="6">
                  <c:v>45931</c:v>
                </c:pt>
              </c:numCache>
            </c:numRef>
          </c:cat>
          <c:val>
            <c:numRef>
              <c:f>'Avg LOS'!$D$12:$J$12</c:f>
              <c:numCache>
                <c:formatCode>General</c:formatCode>
                <c:ptCount val="7"/>
                <c:pt idx="0" formatCode="0.00">
                  <c:v>5.33</c:v>
                </c:pt>
                <c:pt idx="1">
                  <c:v>8.6</c:v>
                </c:pt>
                <c:pt idx="2">
                  <c:v>12.31</c:v>
                </c:pt>
                <c:pt idx="3">
                  <c:v>10.08</c:v>
                </c:pt>
                <c:pt idx="4">
                  <c:v>6.5</c:v>
                </c:pt>
                <c:pt idx="5">
                  <c:v>18.29</c:v>
                </c:pt>
                <c:pt idx="6">
                  <c:v>12.75</c:v>
                </c:pt>
              </c:numCache>
            </c:numRef>
          </c:val>
          <c:smooth val="0"/>
          <c:extLst>
            <c:ext xmlns:c16="http://schemas.microsoft.com/office/drawing/2014/chart" uri="{C3380CC4-5D6E-409C-BE32-E72D297353CC}">
              <c16:uniqueId val="{00000000-3C13-4835-9C62-BC12753A7E44}"/>
            </c:ext>
          </c:extLst>
        </c:ser>
        <c:ser>
          <c:idx val="0"/>
          <c:order val="1"/>
          <c:tx>
            <c:strRef>
              <c:f>'Avg LOS'!$C$11</c:f>
              <c:strCache>
                <c:ptCount val="1"/>
                <c:pt idx="0">
                  <c:v>Peer</c:v>
                </c:pt>
              </c:strCache>
            </c:strRef>
          </c:tx>
          <c:spPr>
            <a:ln w="15875">
              <a:solidFill>
                <a:srgbClr val="FF0000"/>
              </a:solidFill>
              <a:prstDash val="dash"/>
            </a:ln>
          </c:spPr>
          <c:marker>
            <c:symbol val="none"/>
          </c:marker>
          <c:cat>
            <c:numRef>
              <c:f>'Avg LOS'!$D$6:$J$6</c:f>
              <c:numCache>
                <c:formatCode>mmm\-yy</c:formatCode>
                <c:ptCount val="7"/>
                <c:pt idx="0">
                  <c:v>45748</c:v>
                </c:pt>
                <c:pt idx="1">
                  <c:v>45778</c:v>
                </c:pt>
                <c:pt idx="2">
                  <c:v>45809</c:v>
                </c:pt>
                <c:pt idx="3">
                  <c:v>45839</c:v>
                </c:pt>
                <c:pt idx="4">
                  <c:v>45870</c:v>
                </c:pt>
                <c:pt idx="5">
                  <c:v>45901</c:v>
                </c:pt>
                <c:pt idx="6">
                  <c:v>45931</c:v>
                </c:pt>
              </c:numCache>
            </c:numRef>
          </c:cat>
          <c:val>
            <c:numRef>
              <c:f>'Avg LOS'!$D$11:$J$11</c:f>
              <c:numCache>
                <c:formatCode>0.00</c:formatCode>
                <c:ptCount val="7"/>
                <c:pt idx="0">
                  <c:v>10.199999999999999</c:v>
                </c:pt>
                <c:pt idx="1">
                  <c:v>10.199999999999999</c:v>
                </c:pt>
                <c:pt idx="2">
                  <c:v>10.199999999999999</c:v>
                </c:pt>
                <c:pt idx="3">
                  <c:v>10.199999999999999</c:v>
                </c:pt>
                <c:pt idx="4">
                  <c:v>10.199999999999999</c:v>
                </c:pt>
                <c:pt idx="5">
                  <c:v>10.199999999999999</c:v>
                </c:pt>
                <c:pt idx="6">
                  <c:v>10.199999999999999</c:v>
                </c:pt>
              </c:numCache>
            </c:numRef>
          </c:val>
          <c:smooth val="0"/>
          <c:extLst>
            <c:ext xmlns:c16="http://schemas.microsoft.com/office/drawing/2014/chart" uri="{C3380CC4-5D6E-409C-BE32-E72D297353CC}">
              <c16:uniqueId val="{00000001-3C13-4835-9C62-BC12753A7E44}"/>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&lt; 9 weeks</a:t>
            </a:r>
            <a:endParaRPr lang="en-GB" sz="1100">
              <a:effectLst/>
            </a:endParaRPr>
          </a:p>
        </c:rich>
      </c:tx>
      <c:layout>
        <c:manualLayout>
          <c:xMode val="edge"/>
          <c:yMode val="edge"/>
          <c:x val="0.20573600174978124"/>
          <c:y val="4.169883155715038E-2"/>
        </c:manualLayout>
      </c:layout>
      <c:overlay val="0"/>
      <c:spPr>
        <a:noFill/>
        <a:ln>
          <a:noFill/>
        </a:ln>
        <a:effectLst/>
      </c:spPr>
    </c:title>
    <c:autoTitleDeleted val="0"/>
    <c:plotArea>
      <c:layout/>
      <c:lineChart>
        <c:grouping val="standard"/>
        <c:varyColors val="0"/>
        <c:ser>
          <c:idx val="1"/>
          <c:order val="0"/>
          <c:tx>
            <c:strRef>
              <c:f>'Diag IMG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9wk'!$B$79:$B$85</c:f>
              <c:numCache>
                <c:formatCode>mmm\-yy</c:formatCode>
                <c:ptCount val="7"/>
                <c:pt idx="0">
                  <c:v>45748</c:v>
                </c:pt>
                <c:pt idx="1">
                  <c:v>45778</c:v>
                </c:pt>
                <c:pt idx="2">
                  <c:v>45809</c:v>
                </c:pt>
                <c:pt idx="3">
                  <c:v>45839</c:v>
                </c:pt>
                <c:pt idx="4">
                  <c:v>45870</c:v>
                </c:pt>
                <c:pt idx="5">
                  <c:v>45901</c:v>
                </c:pt>
                <c:pt idx="6">
                  <c:v>45931</c:v>
                </c:pt>
              </c:numCache>
            </c:numRef>
          </c:cat>
          <c:val>
            <c:numRef>
              <c:f>'Diag IMG 9wk'!$E$79:$E$90</c:f>
              <c:numCache>
                <c:formatCode>0.00%</c:formatCode>
                <c:ptCount val="12"/>
                <c:pt idx="0">
                  <c:v>0.41389999999999999</c:v>
                </c:pt>
                <c:pt idx="1">
                  <c:v>0.42959999999999998</c:v>
                </c:pt>
                <c:pt idx="2">
                  <c:v>0.40439999999999998</c:v>
                </c:pt>
                <c:pt idx="3">
                  <c:v>0.4027</c:v>
                </c:pt>
                <c:pt idx="4">
                  <c:v>0.374</c:v>
                </c:pt>
                <c:pt idx="5">
                  <c:v>0.38340000000000002</c:v>
                </c:pt>
                <c:pt idx="6">
                  <c:v>0.38790000000000002</c:v>
                </c:pt>
              </c:numCache>
            </c:numRef>
          </c:val>
          <c:smooth val="0"/>
          <c:extLst>
            <c:ext xmlns:c16="http://schemas.microsoft.com/office/drawing/2014/chart" uri="{C3380CC4-5D6E-409C-BE32-E72D297353CC}">
              <c16:uniqueId val="{00000000-4E50-4F5C-A331-FFFC08E05416}"/>
            </c:ext>
          </c:extLst>
        </c:ser>
        <c:ser>
          <c:idx val="3"/>
          <c:order val="1"/>
          <c:tx>
            <c:strRef>
              <c:f>'Diag IMG 9wk'!$G$6</c:f>
              <c:strCache>
                <c:ptCount val="1"/>
                <c:pt idx="0">
                  <c:v>Target</c:v>
                </c:pt>
              </c:strCache>
            </c:strRef>
          </c:tx>
          <c:spPr>
            <a:ln w="19050" cap="rnd">
              <a:solidFill>
                <a:srgbClr val="FF0000"/>
              </a:solidFill>
              <a:prstDash val="dash"/>
              <a:round/>
            </a:ln>
            <a:effectLst/>
          </c:spPr>
          <c:marker>
            <c:symbol val="none"/>
          </c:marker>
          <c:cat>
            <c:numRef>
              <c:f>'Diag IMG 9wk'!$B$79:$B$85</c:f>
              <c:numCache>
                <c:formatCode>mmm\-yy</c:formatCode>
                <c:ptCount val="7"/>
                <c:pt idx="0">
                  <c:v>45748</c:v>
                </c:pt>
                <c:pt idx="1">
                  <c:v>45778</c:v>
                </c:pt>
                <c:pt idx="2">
                  <c:v>45809</c:v>
                </c:pt>
                <c:pt idx="3">
                  <c:v>45839</c:v>
                </c:pt>
                <c:pt idx="4">
                  <c:v>45870</c:v>
                </c:pt>
                <c:pt idx="5">
                  <c:v>45901</c:v>
                </c:pt>
                <c:pt idx="6">
                  <c:v>45931</c:v>
                </c:pt>
              </c:numCache>
            </c:numRef>
          </c:cat>
          <c:val>
            <c:numRef>
              <c:f>'Diag IMG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4E50-4F5C-A331-FFFC08E05416}"/>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&gt; 26 weeks</a:t>
            </a:r>
            <a:endParaRPr lang="en-GB" sz="1100">
              <a:effectLst/>
            </a:endParaRPr>
          </a:p>
        </c:rich>
      </c:tx>
      <c:layout>
        <c:manualLayout>
          <c:xMode val="edge"/>
          <c:yMode val="edge"/>
          <c:x val="0.22085411198600172"/>
          <c:y val="4.6296296296296294E-2"/>
        </c:manualLayout>
      </c:layout>
      <c:overlay val="0"/>
      <c:spPr>
        <a:noFill/>
        <a:ln>
          <a:noFill/>
        </a:ln>
        <a:effectLst/>
      </c:spPr>
    </c:title>
    <c:autoTitleDeleted val="0"/>
    <c:plotArea>
      <c:layout/>
      <c:lineChart>
        <c:grouping val="standard"/>
        <c:varyColors val="0"/>
        <c:ser>
          <c:idx val="1"/>
          <c:order val="0"/>
          <c:tx>
            <c:strRef>
              <c:f>'Diag IMG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26wk'!$B$79:$B$85</c:f>
              <c:numCache>
                <c:formatCode>mmm\-yy</c:formatCode>
                <c:ptCount val="7"/>
                <c:pt idx="0">
                  <c:v>45748</c:v>
                </c:pt>
                <c:pt idx="1">
                  <c:v>45778</c:v>
                </c:pt>
                <c:pt idx="2">
                  <c:v>45809</c:v>
                </c:pt>
                <c:pt idx="3">
                  <c:v>45839</c:v>
                </c:pt>
                <c:pt idx="4">
                  <c:v>45870</c:v>
                </c:pt>
                <c:pt idx="5">
                  <c:v>45901</c:v>
                </c:pt>
                <c:pt idx="6">
                  <c:v>45931</c:v>
                </c:pt>
              </c:numCache>
            </c:numRef>
          </c:cat>
          <c:val>
            <c:numRef>
              <c:f>'Diag IMG 26wk'!$E$79:$E$90</c:f>
              <c:numCache>
                <c:formatCode>0</c:formatCode>
                <c:ptCount val="12"/>
                <c:pt idx="0">
                  <c:v>13135</c:v>
                </c:pt>
                <c:pt idx="1">
                  <c:v>13711</c:v>
                </c:pt>
                <c:pt idx="2">
                  <c:v>14043</c:v>
                </c:pt>
                <c:pt idx="3">
                  <c:v>15010</c:v>
                </c:pt>
                <c:pt idx="4">
                  <c:v>16534</c:v>
                </c:pt>
                <c:pt idx="5">
                  <c:v>16701</c:v>
                </c:pt>
                <c:pt idx="6">
                  <c:v>16453</c:v>
                </c:pt>
              </c:numCache>
            </c:numRef>
          </c:val>
          <c:smooth val="0"/>
          <c:extLst>
            <c:ext xmlns:c16="http://schemas.microsoft.com/office/drawing/2014/chart" uri="{C3380CC4-5D6E-409C-BE32-E72D297353CC}">
              <c16:uniqueId val="{00000000-C4D5-43A0-B0EF-402A009E1DF4}"/>
            </c:ext>
          </c:extLst>
        </c:ser>
        <c:ser>
          <c:idx val="3"/>
          <c:order val="1"/>
          <c:tx>
            <c:strRef>
              <c:f>'Diag IMG 26wk'!$G$6</c:f>
              <c:strCache>
                <c:ptCount val="1"/>
                <c:pt idx="0">
                  <c:v>Target</c:v>
                </c:pt>
              </c:strCache>
            </c:strRef>
          </c:tx>
          <c:spPr>
            <a:ln w="19050" cap="rnd">
              <a:solidFill>
                <a:srgbClr val="FF0000"/>
              </a:solidFill>
              <a:prstDash val="dash"/>
              <a:round/>
            </a:ln>
            <a:effectLst/>
          </c:spPr>
          <c:marker>
            <c:symbol val="none"/>
          </c:marker>
          <c:cat>
            <c:numRef>
              <c:f>'Diag IMG 26wk'!$B$79:$B$85</c:f>
              <c:numCache>
                <c:formatCode>mmm\-yy</c:formatCode>
                <c:ptCount val="7"/>
                <c:pt idx="0">
                  <c:v>45748</c:v>
                </c:pt>
                <c:pt idx="1">
                  <c:v>45778</c:v>
                </c:pt>
                <c:pt idx="2">
                  <c:v>45809</c:v>
                </c:pt>
                <c:pt idx="3">
                  <c:v>45839</c:v>
                </c:pt>
                <c:pt idx="4">
                  <c:v>45870</c:v>
                </c:pt>
                <c:pt idx="5">
                  <c:v>45901</c:v>
                </c:pt>
                <c:pt idx="6">
                  <c:v>45931</c:v>
                </c:pt>
              </c:numCache>
            </c:numRef>
          </c:cat>
          <c:val>
            <c:numRef>
              <c:f>'Diag IMG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C4D5-43A0-B0EF-402A009E1DF4}"/>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&lt; 9 weeks</a:t>
            </a:r>
            <a:endParaRPr lang="en-GB" sz="1100">
              <a:effectLst/>
            </a:endParaRPr>
          </a:p>
        </c:rich>
      </c:tx>
      <c:layout>
        <c:manualLayout>
          <c:xMode val="edge"/>
          <c:yMode val="edge"/>
          <c:x val="0.17518044619422571"/>
          <c:y val="4.169883155715038E-2"/>
        </c:manualLayout>
      </c:layout>
      <c:overlay val="0"/>
      <c:spPr>
        <a:noFill/>
        <a:ln>
          <a:noFill/>
        </a:ln>
        <a:effectLst/>
      </c:spPr>
    </c:title>
    <c:autoTitleDeleted val="0"/>
    <c:plotArea>
      <c:layout/>
      <c:lineChart>
        <c:grouping val="standard"/>
        <c:varyColors val="0"/>
        <c:ser>
          <c:idx val="1"/>
          <c:order val="0"/>
          <c:tx>
            <c:strRef>
              <c:f>'Diag PHYS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9wk'!$B$79:$B$85</c:f>
              <c:numCache>
                <c:formatCode>mmm\-yy</c:formatCode>
                <c:ptCount val="7"/>
                <c:pt idx="0">
                  <c:v>45748</c:v>
                </c:pt>
                <c:pt idx="1">
                  <c:v>45778</c:v>
                </c:pt>
                <c:pt idx="2">
                  <c:v>45809</c:v>
                </c:pt>
                <c:pt idx="3">
                  <c:v>45839</c:v>
                </c:pt>
                <c:pt idx="4">
                  <c:v>45870</c:v>
                </c:pt>
                <c:pt idx="5">
                  <c:v>45901</c:v>
                </c:pt>
                <c:pt idx="6">
                  <c:v>45931</c:v>
                </c:pt>
              </c:numCache>
            </c:numRef>
          </c:cat>
          <c:val>
            <c:numRef>
              <c:f>'Diag PHYS 9wk'!$E$79:$E$90</c:f>
              <c:numCache>
                <c:formatCode>0.00%</c:formatCode>
                <c:ptCount val="12"/>
                <c:pt idx="0">
                  <c:v>0.38469999999999999</c:v>
                </c:pt>
                <c:pt idx="1">
                  <c:v>0.34899999999999998</c:v>
                </c:pt>
                <c:pt idx="2">
                  <c:v>0.3715</c:v>
                </c:pt>
                <c:pt idx="3">
                  <c:v>0.36380000000000001</c:v>
                </c:pt>
                <c:pt idx="4">
                  <c:v>0.33090000000000003</c:v>
                </c:pt>
                <c:pt idx="5">
                  <c:v>0.36070000000000002</c:v>
                </c:pt>
                <c:pt idx="6">
                  <c:v>0.36070000000000002</c:v>
                </c:pt>
              </c:numCache>
            </c:numRef>
          </c:val>
          <c:smooth val="0"/>
          <c:extLst>
            <c:ext xmlns:c16="http://schemas.microsoft.com/office/drawing/2014/chart" uri="{C3380CC4-5D6E-409C-BE32-E72D297353CC}">
              <c16:uniqueId val="{00000000-1DCB-41A4-B96A-039C03868770}"/>
            </c:ext>
          </c:extLst>
        </c:ser>
        <c:ser>
          <c:idx val="3"/>
          <c:order val="1"/>
          <c:tx>
            <c:strRef>
              <c:f>'Diag PHYS 9wk'!$G$6</c:f>
              <c:strCache>
                <c:ptCount val="1"/>
                <c:pt idx="0">
                  <c:v>Target</c:v>
                </c:pt>
              </c:strCache>
            </c:strRef>
          </c:tx>
          <c:spPr>
            <a:ln w="19050" cap="rnd">
              <a:solidFill>
                <a:srgbClr val="FF0000"/>
              </a:solidFill>
              <a:prstDash val="dash"/>
              <a:round/>
            </a:ln>
            <a:effectLst/>
          </c:spPr>
          <c:marker>
            <c:symbol val="none"/>
          </c:marker>
          <c:cat>
            <c:numRef>
              <c:f>'Diag PHYS 9wk'!$B$79:$B$85</c:f>
              <c:numCache>
                <c:formatCode>mmm\-yy</c:formatCode>
                <c:ptCount val="7"/>
                <c:pt idx="0">
                  <c:v>45748</c:v>
                </c:pt>
                <c:pt idx="1">
                  <c:v>45778</c:v>
                </c:pt>
                <c:pt idx="2">
                  <c:v>45809</c:v>
                </c:pt>
                <c:pt idx="3">
                  <c:v>45839</c:v>
                </c:pt>
                <c:pt idx="4">
                  <c:v>45870</c:v>
                </c:pt>
                <c:pt idx="5">
                  <c:v>45901</c:v>
                </c:pt>
                <c:pt idx="6">
                  <c:v>45931</c:v>
                </c:pt>
              </c:numCache>
            </c:numRef>
          </c:cat>
          <c:val>
            <c:numRef>
              <c:f>'Diag PHYS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1DCB-41A4-B96A-039C03868770}"/>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&gt; 26 weeks</a:t>
            </a:r>
            <a:endParaRPr lang="en-GB" sz="1100">
              <a:effectLst/>
            </a:endParaRPr>
          </a:p>
        </c:rich>
      </c:tx>
      <c:layout>
        <c:manualLayout>
          <c:xMode val="edge"/>
          <c:yMode val="edge"/>
          <c:x val="0.19029855643044619"/>
          <c:y val="5.0925925925925923E-2"/>
        </c:manualLayout>
      </c:layout>
      <c:overlay val="0"/>
      <c:spPr>
        <a:noFill/>
        <a:ln>
          <a:noFill/>
        </a:ln>
        <a:effectLst/>
      </c:spPr>
    </c:title>
    <c:autoTitleDeleted val="0"/>
    <c:plotArea>
      <c:layout/>
      <c:lineChart>
        <c:grouping val="standard"/>
        <c:varyColors val="0"/>
        <c:ser>
          <c:idx val="1"/>
          <c:order val="0"/>
          <c:tx>
            <c:strRef>
              <c:f>'Diag PHYS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26wk'!$B$79:$B$85</c:f>
              <c:numCache>
                <c:formatCode>mmm\-yy</c:formatCode>
                <c:ptCount val="7"/>
                <c:pt idx="0">
                  <c:v>45748</c:v>
                </c:pt>
                <c:pt idx="1">
                  <c:v>45778</c:v>
                </c:pt>
                <c:pt idx="2">
                  <c:v>45809</c:v>
                </c:pt>
                <c:pt idx="3">
                  <c:v>45839</c:v>
                </c:pt>
                <c:pt idx="4">
                  <c:v>45870</c:v>
                </c:pt>
                <c:pt idx="5">
                  <c:v>45901</c:v>
                </c:pt>
                <c:pt idx="6">
                  <c:v>45931</c:v>
                </c:pt>
              </c:numCache>
            </c:numRef>
          </c:cat>
          <c:val>
            <c:numRef>
              <c:f>'Diag PHYS 26wk'!$E$79:$E$90</c:f>
              <c:numCache>
                <c:formatCode>0</c:formatCode>
                <c:ptCount val="12"/>
                <c:pt idx="0">
                  <c:v>5581</c:v>
                </c:pt>
                <c:pt idx="1">
                  <c:v>5693</c:v>
                </c:pt>
                <c:pt idx="2">
                  <c:v>5427</c:v>
                </c:pt>
                <c:pt idx="3">
                  <c:v>5368</c:v>
                </c:pt>
                <c:pt idx="4">
                  <c:v>5467</c:v>
                </c:pt>
                <c:pt idx="5">
                  <c:v>5636</c:v>
                </c:pt>
                <c:pt idx="6">
                  <c:v>5699</c:v>
                </c:pt>
              </c:numCache>
            </c:numRef>
          </c:val>
          <c:smooth val="0"/>
          <c:extLst>
            <c:ext xmlns:c16="http://schemas.microsoft.com/office/drawing/2014/chart" uri="{C3380CC4-5D6E-409C-BE32-E72D297353CC}">
              <c16:uniqueId val="{00000000-7255-4659-B7E7-61E8BBBD0BAF}"/>
            </c:ext>
          </c:extLst>
        </c:ser>
        <c:ser>
          <c:idx val="3"/>
          <c:order val="1"/>
          <c:tx>
            <c:strRef>
              <c:f>'Diag PHYS 26wk'!$G$6</c:f>
              <c:strCache>
                <c:ptCount val="1"/>
                <c:pt idx="0">
                  <c:v>Target</c:v>
                </c:pt>
              </c:strCache>
            </c:strRef>
          </c:tx>
          <c:spPr>
            <a:ln w="19050" cap="rnd">
              <a:solidFill>
                <a:srgbClr val="FF0000"/>
              </a:solidFill>
              <a:prstDash val="dash"/>
              <a:round/>
            </a:ln>
            <a:effectLst/>
          </c:spPr>
          <c:marker>
            <c:symbol val="none"/>
          </c:marker>
          <c:cat>
            <c:numRef>
              <c:f>'Diag PHYS 26wk'!$B$79:$B$85</c:f>
              <c:numCache>
                <c:formatCode>mmm\-yy</c:formatCode>
                <c:ptCount val="7"/>
                <c:pt idx="0">
                  <c:v>45748</c:v>
                </c:pt>
                <c:pt idx="1">
                  <c:v>45778</c:v>
                </c:pt>
                <c:pt idx="2">
                  <c:v>45809</c:v>
                </c:pt>
                <c:pt idx="3">
                  <c:v>45839</c:v>
                </c:pt>
                <c:pt idx="4">
                  <c:v>45870</c:v>
                </c:pt>
                <c:pt idx="5">
                  <c:v>45901</c:v>
                </c:pt>
                <c:pt idx="6">
                  <c:v>45931</c:v>
                </c:pt>
              </c:numCache>
            </c:numRef>
          </c:cat>
          <c:val>
            <c:numRef>
              <c:f>'Diag PHYS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7255-4659-B7E7-61E8BBBD0BAF}"/>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max val="8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Endoscopy Activity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'Endos Activity'!$C$6</c:f>
              <c:strCache>
                <c:ptCount val="1"/>
                <c:pt idx="0">
                  <c:v>Endoscopy</c:v>
                </c:pt>
              </c:strCache>
            </c:strRef>
          </c:tx>
          <c:spPr>
            <a:ln>
              <a:solidFill>
                <a:srgbClr val="00B5CC"/>
              </a:solidFill>
            </a:ln>
            <a:effectLst/>
          </c:spPr>
          <c:marker>
            <c:symbol val="diamond"/>
            <c:size val="5"/>
            <c:spPr>
              <a:solidFill>
                <a:srgbClr val="00B5CC"/>
              </a:solidFill>
              <a:ln>
                <a:solidFill>
                  <a:srgbClr val="00B5CC"/>
                </a:solidFill>
              </a:ln>
            </c:spPr>
          </c:marker>
          <c:cat>
            <c:numRef>
              <c:f>'Endos Activity'!$B$7:$B$13</c:f>
              <c:numCache>
                <c:formatCode>mmm\-yy</c:formatCode>
                <c:ptCount val="7"/>
                <c:pt idx="0">
                  <c:v>45748</c:v>
                </c:pt>
                <c:pt idx="1">
                  <c:v>45778</c:v>
                </c:pt>
                <c:pt idx="2">
                  <c:v>45809</c:v>
                </c:pt>
                <c:pt idx="3">
                  <c:v>45839</c:v>
                </c:pt>
                <c:pt idx="4">
                  <c:v>45870</c:v>
                </c:pt>
                <c:pt idx="5">
                  <c:v>45901</c:v>
                </c:pt>
                <c:pt idx="6">
                  <c:v>45931</c:v>
                </c:pt>
              </c:numCache>
            </c:numRef>
          </c:cat>
          <c:val>
            <c:numRef>
              <c:f>'Endos Activity'!$C$7:$C$13</c:f>
              <c:numCache>
                <c:formatCode>General</c:formatCode>
                <c:ptCount val="7"/>
                <c:pt idx="0">
                  <c:v>940</c:v>
                </c:pt>
                <c:pt idx="1">
                  <c:v>987</c:v>
                </c:pt>
                <c:pt idx="2">
                  <c:v>959</c:v>
                </c:pt>
                <c:pt idx="3">
                  <c:v>926</c:v>
                </c:pt>
                <c:pt idx="4">
                  <c:v>731</c:v>
                </c:pt>
                <c:pt idx="5">
                  <c:v>985</c:v>
                </c:pt>
                <c:pt idx="6">
                  <c:v>1110</c:v>
                </c:pt>
              </c:numCache>
            </c:numRef>
          </c:val>
          <c:smooth val="0"/>
          <c:extLst>
            <c:ext xmlns:c16="http://schemas.microsoft.com/office/drawing/2014/chart" uri="{C3380CC4-5D6E-409C-BE32-E72D297353CC}">
              <c16:uniqueId val="{00000000-08D4-4F51-BC8F-032FA098F6BE}"/>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&lt; 9 weeks</a:t>
            </a:r>
            <a:endParaRPr lang="en-GB" sz="1100">
              <a:effectLst/>
            </a:endParaRPr>
          </a:p>
        </c:rich>
      </c:tx>
      <c:overlay val="0"/>
      <c:spPr>
        <a:noFill/>
        <a:ln>
          <a:noFill/>
        </a:ln>
        <a:effectLst/>
      </c:spPr>
    </c:title>
    <c:autoTitleDeleted val="0"/>
    <c:plotArea>
      <c:layout/>
      <c:lineChart>
        <c:grouping val="standard"/>
        <c:varyColors val="0"/>
        <c:ser>
          <c:idx val="1"/>
          <c:order val="0"/>
          <c:tx>
            <c:strRef>
              <c:f>'Endo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9wk'!$B$79:$B$85</c:f>
              <c:numCache>
                <c:formatCode>mmm\-yy</c:formatCode>
                <c:ptCount val="7"/>
                <c:pt idx="0">
                  <c:v>45748</c:v>
                </c:pt>
                <c:pt idx="1">
                  <c:v>45778</c:v>
                </c:pt>
                <c:pt idx="2">
                  <c:v>45809</c:v>
                </c:pt>
                <c:pt idx="3">
                  <c:v>45839</c:v>
                </c:pt>
                <c:pt idx="4">
                  <c:v>45870</c:v>
                </c:pt>
                <c:pt idx="5">
                  <c:v>45901</c:v>
                </c:pt>
                <c:pt idx="6">
                  <c:v>45931</c:v>
                </c:pt>
              </c:numCache>
            </c:numRef>
          </c:cat>
          <c:val>
            <c:numRef>
              <c:f>'Endo 9wk'!$E$79:$E$90</c:f>
              <c:numCache>
                <c:formatCode>0.00%</c:formatCode>
                <c:ptCount val="12"/>
                <c:pt idx="0">
                  <c:v>0.41299999999999998</c:v>
                </c:pt>
                <c:pt idx="1">
                  <c:v>0.40360000000000001</c:v>
                </c:pt>
                <c:pt idx="2">
                  <c:v>0.41120000000000001</c:v>
                </c:pt>
                <c:pt idx="3">
                  <c:v>0.40189999999999998</c:v>
                </c:pt>
                <c:pt idx="4">
                  <c:v>0.38900000000000001</c:v>
                </c:pt>
                <c:pt idx="5">
                  <c:v>0.47139999999999999</c:v>
                </c:pt>
                <c:pt idx="6">
                  <c:v>0.56799999999999995</c:v>
                </c:pt>
              </c:numCache>
            </c:numRef>
          </c:val>
          <c:smooth val="0"/>
          <c:extLst>
            <c:ext xmlns:c16="http://schemas.microsoft.com/office/drawing/2014/chart" uri="{C3380CC4-5D6E-409C-BE32-E72D297353CC}">
              <c16:uniqueId val="{00000000-0783-447C-91F6-D72D08942D0D}"/>
            </c:ext>
          </c:extLst>
        </c:ser>
        <c:ser>
          <c:idx val="3"/>
          <c:order val="1"/>
          <c:tx>
            <c:strRef>
              <c:f>'Endo 9wk'!$G$6</c:f>
              <c:strCache>
                <c:ptCount val="1"/>
                <c:pt idx="0">
                  <c:v>Target</c:v>
                </c:pt>
              </c:strCache>
            </c:strRef>
          </c:tx>
          <c:spPr>
            <a:ln w="19050" cap="rnd">
              <a:solidFill>
                <a:srgbClr val="FF0000"/>
              </a:solidFill>
              <a:prstDash val="dash"/>
              <a:round/>
            </a:ln>
            <a:effectLst/>
          </c:spPr>
          <c:marker>
            <c:symbol val="none"/>
          </c:marker>
          <c:cat>
            <c:numRef>
              <c:f>'Endo 9wk'!$B$79:$B$85</c:f>
              <c:numCache>
                <c:formatCode>mmm\-yy</c:formatCode>
                <c:ptCount val="7"/>
                <c:pt idx="0">
                  <c:v>45748</c:v>
                </c:pt>
                <c:pt idx="1">
                  <c:v>45778</c:v>
                </c:pt>
                <c:pt idx="2">
                  <c:v>45809</c:v>
                </c:pt>
                <c:pt idx="3">
                  <c:v>45839</c:v>
                </c:pt>
                <c:pt idx="4">
                  <c:v>45870</c:v>
                </c:pt>
                <c:pt idx="5">
                  <c:v>45901</c:v>
                </c:pt>
                <c:pt idx="6">
                  <c:v>45931</c:v>
                </c:pt>
              </c:numCache>
            </c:numRef>
          </c:cat>
          <c:val>
            <c:numRef>
              <c:f>'Endo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0783-447C-91F6-D72D08942D0D}"/>
            </c:ext>
          </c:extLst>
        </c:ser>
        <c:dLbls>
          <c:showLegendKey val="0"/>
          <c:showVal val="0"/>
          <c:showCatName val="0"/>
          <c:showSerName val="0"/>
          <c:showPercent val="0"/>
          <c:showBubbleSize val="0"/>
        </c:dLbls>
        <c:marker val="1"/>
        <c:smooth val="0"/>
        <c:axId val="174152320"/>
        <c:axId val="174162688"/>
      </c:lineChart>
      <c:dateAx>
        <c:axId val="1741523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62688"/>
        <c:crosses val="autoZero"/>
        <c:auto val="1"/>
        <c:lblOffset val="100"/>
        <c:baseTimeUnit val="months"/>
        <c:majorUnit val="1"/>
        <c:majorTimeUnit val="months"/>
      </c:dateAx>
      <c:valAx>
        <c:axId val="1741626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5232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31-day by tumour site April 25 -</a:t>
            </a:r>
            <a:r>
              <a:rPr lang="en-US" baseline="0"/>
              <a:t> September </a:t>
            </a:r>
            <a:r>
              <a:rPr lang="en-US"/>
              <a:t>25</a:t>
            </a:r>
          </a:p>
        </c:rich>
      </c:tx>
      <c:layout>
        <c:manualLayout>
          <c:xMode val="edge"/>
          <c:yMode val="edge"/>
          <c:x val="0.21822812657233742"/>
          <c:y val="4.71625784880291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6538407105211107"/>
          <c:y val="0.22633007023330759"/>
          <c:w val="0.58158164973830073"/>
          <c:h val="0.63636396287775576"/>
        </c:manualLayout>
      </c:layout>
      <c:barChart>
        <c:barDir val="bar"/>
        <c:grouping val="stacked"/>
        <c:varyColors val="0"/>
        <c:ser>
          <c:idx val="0"/>
          <c:order val="0"/>
          <c:tx>
            <c:strRef>
              <c:f>'31 Day Tumour Site'!$AB$4</c:f>
              <c:strCache>
                <c:ptCount val="1"/>
                <c:pt idx="0">
                  <c:v>&lt;=31 days</c:v>
                </c:pt>
              </c:strCache>
            </c:strRef>
          </c:tx>
          <c:spPr>
            <a:solidFill>
              <a:srgbClr val="5B9BD5"/>
            </a:solidFill>
            <a:ln>
              <a:noFill/>
            </a:ln>
            <a:effectLst/>
          </c:spPr>
          <c:invertIfNegative val="0"/>
          <c:cat>
            <c:strRef>
              <c:f>'31 Day Tumour Site'!$B$5:$B$24</c:f>
              <c:strCache>
                <c:ptCount val="14"/>
                <c:pt idx="0">
                  <c:v>Acute Leukaemia</c:v>
                </c:pt>
                <c:pt idx="1">
                  <c:v>Brain or Central Nervous System</c:v>
                </c:pt>
                <c:pt idx="2">
                  <c:v>Breast</c:v>
                </c:pt>
                <c:pt idx="3">
                  <c:v>Gynae</c:v>
                </c:pt>
                <c:pt idx="4">
                  <c:v>Haematological malignancies (exc Acute Leukaemia)</c:v>
                </c:pt>
                <c:pt idx="5">
                  <c:v>Head/Neck</c:v>
                </c:pt>
                <c:pt idx="6">
                  <c:v>Hepatobiliary and Pancreatic</c:v>
                </c:pt>
                <c:pt idx="7">
                  <c:v>Lower Gastrointestinal</c:v>
                </c:pt>
                <c:pt idx="8">
                  <c:v>Lung</c:v>
                </c:pt>
                <c:pt idx="9">
                  <c:v>Other</c:v>
                </c:pt>
                <c:pt idx="10">
                  <c:v>Sarcomas</c:v>
                </c:pt>
                <c:pt idx="11">
                  <c:v>Skin</c:v>
                </c:pt>
                <c:pt idx="12">
                  <c:v>Thyroid</c:v>
                </c:pt>
                <c:pt idx="13">
                  <c:v>Upper Gastrointestinal</c:v>
                </c:pt>
              </c:strCache>
            </c:strRef>
          </c:cat>
          <c:val>
            <c:numRef>
              <c:f>'31 Day Tumour Site'!$AB$5:$AB$24</c:f>
              <c:numCache>
                <c:formatCode>0.0;\(0.0\)</c:formatCode>
                <c:ptCount val="14"/>
                <c:pt idx="0">
                  <c:v>2</c:v>
                </c:pt>
                <c:pt idx="1">
                  <c:v>1</c:v>
                </c:pt>
                <c:pt idx="2">
                  <c:v>139</c:v>
                </c:pt>
                <c:pt idx="3">
                  <c:v>22</c:v>
                </c:pt>
                <c:pt idx="4">
                  <c:v>83</c:v>
                </c:pt>
                <c:pt idx="5">
                  <c:v>9</c:v>
                </c:pt>
                <c:pt idx="6">
                  <c:v>13</c:v>
                </c:pt>
                <c:pt idx="7">
                  <c:v>84</c:v>
                </c:pt>
                <c:pt idx="8">
                  <c:v>47</c:v>
                </c:pt>
                <c:pt idx="9">
                  <c:v>1</c:v>
                </c:pt>
                <c:pt idx="10">
                  <c:v>1</c:v>
                </c:pt>
                <c:pt idx="11">
                  <c:v>150</c:v>
                </c:pt>
                <c:pt idx="12">
                  <c:v>6</c:v>
                </c:pt>
                <c:pt idx="13">
                  <c:v>17</c:v>
                </c:pt>
              </c:numCache>
            </c:numRef>
          </c:val>
          <c:extLst>
            <c:ext xmlns:c16="http://schemas.microsoft.com/office/drawing/2014/chart" uri="{C3380CC4-5D6E-409C-BE32-E72D297353CC}">
              <c16:uniqueId val="{00000000-C5E1-464B-AC02-91C2C174BB5C}"/>
            </c:ext>
          </c:extLst>
        </c:ser>
        <c:ser>
          <c:idx val="1"/>
          <c:order val="1"/>
          <c:tx>
            <c:strRef>
              <c:f>'31 Day Tumour Site'!$AC$4</c:f>
              <c:strCache>
                <c:ptCount val="1"/>
                <c:pt idx="0">
                  <c:v>&gt;31</c:v>
                </c:pt>
              </c:strCache>
            </c:strRef>
          </c:tx>
          <c:spPr>
            <a:solidFill>
              <a:srgbClr val="ED7D31"/>
            </a:solidFill>
            <a:ln>
              <a:noFill/>
            </a:ln>
            <a:effectLst/>
          </c:spPr>
          <c:invertIfNegative val="0"/>
          <c:cat>
            <c:strRef>
              <c:f>'31 Day Tumour Site'!$B$5:$B$24</c:f>
              <c:strCache>
                <c:ptCount val="14"/>
                <c:pt idx="0">
                  <c:v>Acute Leukaemia</c:v>
                </c:pt>
                <c:pt idx="1">
                  <c:v>Brain or Central Nervous System</c:v>
                </c:pt>
                <c:pt idx="2">
                  <c:v>Breast</c:v>
                </c:pt>
                <c:pt idx="3">
                  <c:v>Gynae</c:v>
                </c:pt>
                <c:pt idx="4">
                  <c:v>Haematological malignancies (exc Acute Leukaemia)</c:v>
                </c:pt>
                <c:pt idx="5">
                  <c:v>Head/Neck</c:v>
                </c:pt>
                <c:pt idx="6">
                  <c:v>Hepatobiliary and Pancreatic</c:v>
                </c:pt>
                <c:pt idx="7">
                  <c:v>Lower Gastrointestinal</c:v>
                </c:pt>
                <c:pt idx="8">
                  <c:v>Lung</c:v>
                </c:pt>
                <c:pt idx="9">
                  <c:v>Other</c:v>
                </c:pt>
                <c:pt idx="10">
                  <c:v>Sarcomas</c:v>
                </c:pt>
                <c:pt idx="11">
                  <c:v>Skin</c:v>
                </c:pt>
                <c:pt idx="12">
                  <c:v>Thyroid</c:v>
                </c:pt>
                <c:pt idx="13">
                  <c:v>Upper Gastrointestinal</c:v>
                </c:pt>
              </c:strCache>
            </c:strRef>
          </c:cat>
          <c:val>
            <c:numRef>
              <c:f>'31 Day Tumour Site'!$AC$5:$AC$24</c:f>
              <c:numCache>
                <c:formatCode>General</c:formatCode>
                <c:ptCount val="14"/>
                <c:pt idx="0" formatCode="0.0">
                  <c:v>0</c:v>
                </c:pt>
                <c:pt idx="1">
                  <c:v>0</c:v>
                </c:pt>
                <c:pt idx="2">
                  <c:v>6</c:v>
                </c:pt>
                <c:pt idx="3">
                  <c:v>3</c:v>
                </c:pt>
                <c:pt idx="4">
                  <c:v>0</c:v>
                </c:pt>
                <c:pt idx="5">
                  <c:v>0</c:v>
                </c:pt>
                <c:pt idx="6">
                  <c:v>0</c:v>
                </c:pt>
                <c:pt idx="7">
                  <c:v>26</c:v>
                </c:pt>
                <c:pt idx="8">
                  <c:v>0</c:v>
                </c:pt>
                <c:pt idx="9">
                  <c:v>0</c:v>
                </c:pt>
                <c:pt idx="10">
                  <c:v>0</c:v>
                </c:pt>
                <c:pt idx="11">
                  <c:v>1</c:v>
                </c:pt>
                <c:pt idx="12">
                  <c:v>0</c:v>
                </c:pt>
                <c:pt idx="13">
                  <c:v>0</c:v>
                </c:pt>
              </c:numCache>
            </c:numRef>
          </c:val>
          <c:extLst>
            <c:ext xmlns:c16="http://schemas.microsoft.com/office/drawing/2014/chart" uri="{C3380CC4-5D6E-409C-BE32-E72D297353CC}">
              <c16:uniqueId val="{00000001-C5E1-464B-AC02-91C2C174BB5C}"/>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max val="17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majorUnit val="20"/>
      </c:valAx>
      <c:spPr>
        <a:noFill/>
        <a:ln>
          <a:noFill/>
        </a:ln>
        <a:effectLst/>
      </c:spPr>
    </c:plotArea>
    <c:legend>
      <c:legendPos val="b"/>
      <c:layout>
        <c:manualLayout>
          <c:xMode val="edge"/>
          <c:yMode val="edge"/>
          <c:x val="0.40016955726580494"/>
          <c:y val="0.89305050209500081"/>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&gt; 26 weeks</a:t>
            </a:r>
            <a:endParaRPr lang="en-GB" sz="1100">
              <a:effectLst/>
            </a:endParaRPr>
          </a:p>
        </c:rich>
      </c:tx>
      <c:layout>
        <c:manualLayout>
          <c:xMode val="edge"/>
          <c:yMode val="edge"/>
          <c:x val="0.24619444444444444"/>
          <c:y val="4.1666666666666664E-2"/>
        </c:manualLayout>
      </c:layout>
      <c:overlay val="0"/>
      <c:spPr>
        <a:noFill/>
        <a:ln>
          <a:noFill/>
        </a:ln>
        <a:effectLst/>
      </c:spPr>
    </c:title>
    <c:autoTitleDeleted val="0"/>
    <c:plotArea>
      <c:layout/>
      <c:lineChart>
        <c:grouping val="standard"/>
        <c:varyColors val="0"/>
        <c:ser>
          <c:idx val="1"/>
          <c:order val="0"/>
          <c:tx>
            <c:strRef>
              <c:f>'Endo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26wk'!$B$79:$B$85</c:f>
              <c:numCache>
                <c:formatCode>mmm\-yy</c:formatCode>
                <c:ptCount val="7"/>
                <c:pt idx="0">
                  <c:v>45748</c:v>
                </c:pt>
                <c:pt idx="1">
                  <c:v>45778</c:v>
                </c:pt>
                <c:pt idx="2">
                  <c:v>45809</c:v>
                </c:pt>
                <c:pt idx="3">
                  <c:v>45839</c:v>
                </c:pt>
                <c:pt idx="4">
                  <c:v>45870</c:v>
                </c:pt>
                <c:pt idx="5">
                  <c:v>45901</c:v>
                </c:pt>
                <c:pt idx="6">
                  <c:v>45931</c:v>
                </c:pt>
              </c:numCache>
            </c:numRef>
          </c:cat>
          <c:val>
            <c:numRef>
              <c:f>'Endo 26wk'!$E$79:$E$90</c:f>
              <c:numCache>
                <c:formatCode>0</c:formatCode>
                <c:ptCount val="12"/>
                <c:pt idx="0">
                  <c:v>1673</c:v>
                </c:pt>
                <c:pt idx="1">
                  <c:v>1653</c:v>
                </c:pt>
                <c:pt idx="2">
                  <c:v>1575</c:v>
                </c:pt>
                <c:pt idx="3">
                  <c:v>1574</c:v>
                </c:pt>
                <c:pt idx="4">
                  <c:v>1550</c:v>
                </c:pt>
                <c:pt idx="5">
                  <c:v>1248</c:v>
                </c:pt>
                <c:pt idx="6">
                  <c:v>855</c:v>
                </c:pt>
              </c:numCache>
            </c:numRef>
          </c:val>
          <c:smooth val="0"/>
          <c:extLst>
            <c:ext xmlns:c16="http://schemas.microsoft.com/office/drawing/2014/chart" uri="{C3380CC4-5D6E-409C-BE32-E72D297353CC}">
              <c16:uniqueId val="{00000000-7B40-4E8D-AE59-C4E93FB8313F}"/>
            </c:ext>
          </c:extLst>
        </c:ser>
        <c:ser>
          <c:idx val="3"/>
          <c:order val="1"/>
          <c:tx>
            <c:strRef>
              <c:f>'Endo 26wk'!$G$6</c:f>
              <c:strCache>
                <c:ptCount val="1"/>
                <c:pt idx="0">
                  <c:v>Target</c:v>
                </c:pt>
              </c:strCache>
            </c:strRef>
          </c:tx>
          <c:spPr>
            <a:ln w="19050" cap="rnd">
              <a:solidFill>
                <a:srgbClr val="FF0000"/>
              </a:solidFill>
              <a:prstDash val="dash"/>
              <a:round/>
            </a:ln>
            <a:effectLst/>
          </c:spPr>
          <c:marker>
            <c:symbol val="none"/>
          </c:marker>
          <c:cat>
            <c:numRef>
              <c:f>'Endo 26wk'!$B$79:$B$85</c:f>
              <c:numCache>
                <c:formatCode>mmm\-yy</c:formatCode>
                <c:ptCount val="7"/>
                <c:pt idx="0">
                  <c:v>45748</c:v>
                </c:pt>
                <c:pt idx="1">
                  <c:v>45778</c:v>
                </c:pt>
                <c:pt idx="2">
                  <c:v>45809</c:v>
                </c:pt>
                <c:pt idx="3">
                  <c:v>45839</c:v>
                </c:pt>
                <c:pt idx="4">
                  <c:v>45870</c:v>
                </c:pt>
                <c:pt idx="5">
                  <c:v>45901</c:v>
                </c:pt>
                <c:pt idx="6">
                  <c:v>45931</c:v>
                </c:pt>
              </c:numCache>
            </c:numRef>
          </c:cat>
          <c:val>
            <c:numRef>
              <c:f>'Endo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7B40-4E8D-AE59-C4E93FB8313F}"/>
            </c:ext>
          </c:extLst>
        </c:ser>
        <c:dLbls>
          <c:showLegendKey val="0"/>
          <c:showVal val="0"/>
          <c:showCatName val="0"/>
          <c:showSerName val="0"/>
          <c:showPercent val="0"/>
          <c:showBubbleSize val="0"/>
        </c:dLbls>
        <c:marker val="1"/>
        <c:smooth val="0"/>
        <c:axId val="172888832"/>
        <c:axId val="172890752"/>
      </c:lineChart>
      <c:dateAx>
        <c:axId val="172888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90752"/>
        <c:crosses val="autoZero"/>
        <c:auto val="1"/>
        <c:lblOffset val="100"/>
        <c:baseTimeUnit val="months"/>
        <c:majorUnit val="1"/>
        <c:majorTimeUnit val="months"/>
      </c:dateAx>
      <c:valAx>
        <c:axId val="172890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88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New Scheduled Contacts</a:t>
            </a:r>
            <a:endParaRPr lang="en-GB" sz="1100"/>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'AHP Activity'!$C$6</c:f>
              <c:strCache>
                <c:ptCount val="1"/>
                <c:pt idx="0">
                  <c:v>AHP New</c:v>
                </c:pt>
              </c:strCache>
            </c:strRef>
          </c:tx>
          <c:spPr>
            <a:ln>
              <a:solidFill>
                <a:srgbClr val="00B5CC"/>
              </a:solidFill>
            </a:ln>
            <a:effectLst/>
          </c:spPr>
          <c:marker>
            <c:symbol val="diamond"/>
            <c:size val="5"/>
            <c:spPr>
              <a:solidFill>
                <a:srgbClr val="00B5CC"/>
              </a:solidFill>
              <a:ln>
                <a:solidFill>
                  <a:srgbClr val="00B5CC"/>
                </a:solidFill>
              </a:ln>
            </c:spPr>
          </c:marker>
          <c:cat>
            <c:numRef>
              <c:f>'AHP Activity'!$B$7:$B$13</c:f>
              <c:numCache>
                <c:formatCode>mmm\-yy</c:formatCode>
                <c:ptCount val="7"/>
                <c:pt idx="0">
                  <c:v>45748</c:v>
                </c:pt>
                <c:pt idx="1">
                  <c:v>45778</c:v>
                </c:pt>
                <c:pt idx="2">
                  <c:v>45809</c:v>
                </c:pt>
                <c:pt idx="3">
                  <c:v>45839</c:v>
                </c:pt>
                <c:pt idx="4">
                  <c:v>45870</c:v>
                </c:pt>
                <c:pt idx="5">
                  <c:v>45901</c:v>
                </c:pt>
                <c:pt idx="6">
                  <c:v>45931</c:v>
                </c:pt>
              </c:numCache>
            </c:numRef>
          </c:cat>
          <c:val>
            <c:numRef>
              <c:f>'AHP Activity'!$C$7:$C$18</c:f>
              <c:numCache>
                <c:formatCode>General</c:formatCode>
                <c:ptCount val="12"/>
                <c:pt idx="0">
                  <c:v>4625</c:v>
                </c:pt>
                <c:pt idx="1">
                  <c:v>4746</c:v>
                </c:pt>
                <c:pt idx="2">
                  <c:v>4888</c:v>
                </c:pt>
                <c:pt idx="3">
                  <c:v>4831</c:v>
                </c:pt>
                <c:pt idx="4">
                  <c:v>4023</c:v>
                </c:pt>
                <c:pt idx="5">
                  <c:v>5208</c:v>
                </c:pt>
                <c:pt idx="6">
                  <c:v>5241</c:v>
                </c:pt>
              </c:numCache>
            </c:numRef>
          </c:val>
          <c:smooth val="0"/>
          <c:extLst>
            <c:ext xmlns:c16="http://schemas.microsoft.com/office/drawing/2014/chart" uri="{C3380CC4-5D6E-409C-BE32-E72D297353CC}">
              <c16:uniqueId val="{00000000-B353-44C1-9845-B63338646E30}"/>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Review Scheduled Contacts</a:t>
            </a:r>
            <a:endParaRPr lang="en-GB" sz="1100"/>
          </a:p>
        </c:rich>
      </c:tx>
      <c:layout>
        <c:manualLayout>
          <c:xMode val="edge"/>
          <c:yMode val="edge"/>
          <c:x val="0.30002777777777778"/>
          <c:y val="3.8095238095238099E-2"/>
        </c:manualLayout>
      </c:layout>
      <c:overlay val="0"/>
      <c:spPr>
        <a:noFill/>
        <a:ln>
          <a:noFill/>
        </a:ln>
        <a:effectLst/>
      </c:spPr>
    </c:title>
    <c:autoTitleDeleted val="0"/>
    <c:plotArea>
      <c:layout>
        <c:manualLayout>
          <c:layoutTarget val="inner"/>
          <c:xMode val="edge"/>
          <c:yMode val="edge"/>
          <c:x val="0.11413648293963255"/>
          <c:y val="0.14087962962962963"/>
          <c:w val="0.86364129483814533"/>
          <c:h val="0.63192876932050157"/>
        </c:manualLayout>
      </c:layout>
      <c:lineChart>
        <c:grouping val="standard"/>
        <c:varyColors val="0"/>
        <c:ser>
          <c:idx val="1"/>
          <c:order val="0"/>
          <c:tx>
            <c:strRef>
              <c:f>'AHP Activity'!$C$25</c:f>
              <c:strCache>
                <c:ptCount val="1"/>
                <c:pt idx="0">
                  <c:v>AHP Review</c:v>
                </c:pt>
              </c:strCache>
            </c:strRef>
          </c:tx>
          <c:spPr>
            <a:ln>
              <a:solidFill>
                <a:srgbClr val="00B5CC"/>
              </a:solidFill>
            </a:ln>
            <a:effectLst/>
          </c:spPr>
          <c:marker>
            <c:symbol val="diamond"/>
            <c:size val="5"/>
            <c:spPr>
              <a:solidFill>
                <a:srgbClr val="00B5CC"/>
              </a:solidFill>
              <a:ln>
                <a:solidFill>
                  <a:srgbClr val="00B5CC"/>
                </a:solidFill>
              </a:ln>
            </c:spPr>
          </c:marker>
          <c:cat>
            <c:numRef>
              <c:f>'AHP Activity'!$B$26:$B$32</c:f>
              <c:numCache>
                <c:formatCode>mmm\-yy</c:formatCode>
                <c:ptCount val="7"/>
                <c:pt idx="0">
                  <c:v>45748</c:v>
                </c:pt>
                <c:pt idx="1">
                  <c:v>45778</c:v>
                </c:pt>
                <c:pt idx="2">
                  <c:v>45809</c:v>
                </c:pt>
                <c:pt idx="3">
                  <c:v>45839</c:v>
                </c:pt>
                <c:pt idx="4">
                  <c:v>45870</c:v>
                </c:pt>
                <c:pt idx="5">
                  <c:v>45901</c:v>
                </c:pt>
                <c:pt idx="6">
                  <c:v>45931</c:v>
                </c:pt>
              </c:numCache>
            </c:numRef>
          </c:cat>
          <c:val>
            <c:numRef>
              <c:f>'AHP Activity'!$C$26:$C$37</c:f>
              <c:numCache>
                <c:formatCode>General</c:formatCode>
                <c:ptCount val="12"/>
                <c:pt idx="0">
                  <c:v>14894</c:v>
                </c:pt>
                <c:pt idx="1">
                  <c:v>16103</c:v>
                </c:pt>
                <c:pt idx="2">
                  <c:v>15299</c:v>
                </c:pt>
                <c:pt idx="3">
                  <c:v>13998</c:v>
                </c:pt>
                <c:pt idx="4">
                  <c:v>12767</c:v>
                </c:pt>
                <c:pt idx="5">
                  <c:v>16504</c:v>
                </c:pt>
                <c:pt idx="6">
                  <c:v>16456</c:v>
                </c:pt>
              </c:numCache>
            </c:numRef>
          </c:val>
          <c:smooth val="0"/>
          <c:extLst>
            <c:ext xmlns:c16="http://schemas.microsoft.com/office/drawing/2014/chart" uri="{C3380CC4-5D6E-409C-BE32-E72D297353CC}">
              <c16:uniqueId val="{00000000-0B6F-4155-BE4B-19909167C400}"/>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&gt; 13 weeks</a:t>
            </a:r>
            <a:endParaRPr lang="en-GB" sz="1100">
              <a:effectLst/>
            </a:endParaRPr>
          </a:p>
        </c:rich>
      </c:tx>
      <c:layout>
        <c:manualLayout>
          <c:xMode val="edge"/>
          <c:yMode val="edge"/>
          <c:x val="0.29944892602710371"/>
          <c:y val="4.1666666666666664E-2"/>
        </c:manualLayout>
      </c:layout>
      <c:overlay val="0"/>
      <c:spPr>
        <a:noFill/>
        <a:ln>
          <a:noFill/>
        </a:ln>
        <a:effectLst/>
      </c:spPr>
    </c:title>
    <c:autoTitleDeleted val="0"/>
    <c:plotArea>
      <c:layout/>
      <c:lineChart>
        <c:grouping val="standard"/>
        <c:varyColors val="0"/>
        <c:ser>
          <c:idx val="1"/>
          <c:order val="0"/>
          <c:tx>
            <c:strRef>
              <c:f>'AHP 13wk'!$E$6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13wk'!$B$79:$B$85</c:f>
              <c:numCache>
                <c:formatCode>mmm\-yy</c:formatCode>
                <c:ptCount val="7"/>
                <c:pt idx="0">
                  <c:v>45748</c:v>
                </c:pt>
                <c:pt idx="1">
                  <c:v>45778</c:v>
                </c:pt>
                <c:pt idx="2">
                  <c:v>45809</c:v>
                </c:pt>
                <c:pt idx="3">
                  <c:v>45839</c:v>
                </c:pt>
                <c:pt idx="4">
                  <c:v>45870</c:v>
                </c:pt>
                <c:pt idx="5">
                  <c:v>45901</c:v>
                </c:pt>
                <c:pt idx="6">
                  <c:v>45931</c:v>
                </c:pt>
              </c:numCache>
            </c:numRef>
          </c:cat>
          <c:val>
            <c:numRef>
              <c:f>'AHP 13wk'!$E$79:$E$90</c:f>
              <c:numCache>
                <c:formatCode>General</c:formatCode>
                <c:ptCount val="12"/>
                <c:pt idx="0">
                  <c:v>16957</c:v>
                </c:pt>
                <c:pt idx="1">
                  <c:v>17260</c:v>
                </c:pt>
                <c:pt idx="2">
                  <c:v>17426</c:v>
                </c:pt>
                <c:pt idx="3">
                  <c:v>17492</c:v>
                </c:pt>
                <c:pt idx="4">
                  <c:v>18282</c:v>
                </c:pt>
                <c:pt idx="5">
                  <c:v>18273</c:v>
                </c:pt>
                <c:pt idx="6">
                  <c:v>18063</c:v>
                </c:pt>
              </c:numCache>
            </c:numRef>
          </c:val>
          <c:smooth val="0"/>
          <c:extLst>
            <c:ext xmlns:c16="http://schemas.microsoft.com/office/drawing/2014/chart" uri="{C3380CC4-5D6E-409C-BE32-E72D297353CC}">
              <c16:uniqueId val="{00000000-0FCF-469F-B289-41A9FA781A2C}"/>
            </c:ext>
          </c:extLst>
        </c:ser>
        <c:ser>
          <c:idx val="3"/>
          <c:order val="1"/>
          <c:tx>
            <c:strRef>
              <c:f>'AHP 13wk'!$G$6</c:f>
              <c:strCache>
                <c:ptCount val="1"/>
                <c:pt idx="0">
                  <c:v>Target</c:v>
                </c:pt>
              </c:strCache>
            </c:strRef>
          </c:tx>
          <c:spPr>
            <a:ln w="25400" cap="rnd">
              <a:solidFill>
                <a:srgbClr val="FF0000"/>
              </a:solidFill>
              <a:prstDash val="dash"/>
              <a:round/>
            </a:ln>
            <a:effectLst/>
          </c:spPr>
          <c:marker>
            <c:symbol val="none"/>
          </c:marker>
          <c:cat>
            <c:numRef>
              <c:f>'AHP 13wk'!$B$79:$B$85</c:f>
              <c:numCache>
                <c:formatCode>mmm\-yy</c:formatCode>
                <c:ptCount val="7"/>
                <c:pt idx="0">
                  <c:v>45748</c:v>
                </c:pt>
                <c:pt idx="1">
                  <c:v>45778</c:v>
                </c:pt>
                <c:pt idx="2">
                  <c:v>45809</c:v>
                </c:pt>
                <c:pt idx="3">
                  <c:v>45839</c:v>
                </c:pt>
                <c:pt idx="4">
                  <c:v>45870</c:v>
                </c:pt>
                <c:pt idx="5">
                  <c:v>45901</c:v>
                </c:pt>
                <c:pt idx="6">
                  <c:v>45931</c:v>
                </c:pt>
              </c:numCache>
            </c:numRef>
          </c:cat>
          <c:val>
            <c:numRef>
              <c:f>'AHP 13wk'!$G$79:$G$90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0FCF-469F-B289-41A9FA781A2C}"/>
            </c:ext>
          </c:extLst>
        </c:ser>
        <c:dLbls>
          <c:showLegendKey val="0"/>
          <c:showVal val="0"/>
          <c:showCatName val="0"/>
          <c:showSerName val="0"/>
          <c:showPercent val="0"/>
          <c:showBubbleSize val="0"/>
        </c:dLbls>
        <c:marker val="1"/>
        <c:smooth val="0"/>
        <c:axId val="174322816"/>
        <c:axId val="174324736"/>
      </c:lineChart>
      <c:dateAx>
        <c:axId val="1743228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4736"/>
        <c:crosses val="autoZero"/>
        <c:auto val="1"/>
        <c:lblOffset val="100"/>
        <c:baseTimeUnit val="months"/>
        <c:majorUnit val="1"/>
        <c:majorTimeUnit val="months"/>
        <c:minorUnit val="1"/>
        <c:minorTimeUnit val="months"/>
      </c:dateAx>
      <c:valAx>
        <c:axId val="174324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2816"/>
        <c:crosses val="autoZero"/>
        <c:crossBetween val="midCat"/>
        <c:majorUnit val="4000"/>
      </c:valAx>
      <c:spPr>
        <a:noFill/>
        <a:ln>
          <a:noFill/>
        </a:ln>
        <a:effectLst/>
      </c:spPr>
    </c:plotArea>
    <c:legend>
      <c:legendPos val="b"/>
      <c:layout>
        <c:manualLayout>
          <c:xMode val="edge"/>
          <c:yMode val="edge"/>
          <c:x val="8.2611602121163433E-2"/>
          <c:y val="0.88523918857373129"/>
          <c:w val="0.83477679575767316"/>
          <c:h val="8.6983023599977852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&lt; 13 weeks</a:t>
            </a:r>
            <a:endParaRPr lang="en-GB" sz="1100">
              <a:effectLst/>
            </a:endParaRPr>
          </a:p>
        </c:rich>
      </c:tx>
      <c:layout>
        <c:manualLayout>
          <c:xMode val="edge"/>
          <c:yMode val="edge"/>
          <c:x val="0.30082633420822391"/>
          <c:y val="4.6118333288243676E-2"/>
        </c:manualLayout>
      </c:layout>
      <c:overlay val="0"/>
      <c:spPr>
        <a:noFill/>
        <a:ln>
          <a:noFill/>
        </a:ln>
        <a:effectLst/>
      </c:spPr>
    </c:title>
    <c:autoTitleDeleted val="0"/>
    <c:plotArea>
      <c:layout/>
      <c:lineChart>
        <c:grouping val="standard"/>
        <c:varyColors val="0"/>
        <c:ser>
          <c:idx val="1"/>
          <c:order val="0"/>
          <c:tx>
            <c:strRef>
              <c:f>'AHP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13wk%'!$B$79:$B$85</c:f>
              <c:numCache>
                <c:formatCode>mmm\-yy</c:formatCode>
                <c:ptCount val="7"/>
                <c:pt idx="0">
                  <c:v>45748</c:v>
                </c:pt>
                <c:pt idx="1">
                  <c:v>45778</c:v>
                </c:pt>
                <c:pt idx="2">
                  <c:v>45809</c:v>
                </c:pt>
                <c:pt idx="3">
                  <c:v>45839</c:v>
                </c:pt>
                <c:pt idx="4">
                  <c:v>45870</c:v>
                </c:pt>
                <c:pt idx="5">
                  <c:v>45901</c:v>
                </c:pt>
                <c:pt idx="6">
                  <c:v>45931</c:v>
                </c:pt>
              </c:numCache>
            </c:numRef>
          </c:cat>
          <c:val>
            <c:numRef>
              <c:f>'AHP 13wk%'!$E$79:$E$90</c:f>
              <c:numCache>
                <c:formatCode>0.00%</c:formatCode>
                <c:ptCount val="12"/>
                <c:pt idx="0">
                  <c:v>0.42509999999999998</c:v>
                </c:pt>
                <c:pt idx="1">
                  <c:v>0.41830000000000001</c:v>
                </c:pt>
                <c:pt idx="2">
                  <c:v>0.42359999999999998</c:v>
                </c:pt>
                <c:pt idx="3">
                  <c:v>0.42149999999999999</c:v>
                </c:pt>
                <c:pt idx="4">
                  <c:v>0.40579999999999999</c:v>
                </c:pt>
                <c:pt idx="5">
                  <c:v>0.40400000000000003</c:v>
                </c:pt>
                <c:pt idx="6">
                  <c:v>0.40810000000000002</c:v>
                </c:pt>
              </c:numCache>
            </c:numRef>
          </c:val>
          <c:smooth val="0"/>
          <c:extLst>
            <c:ext xmlns:c16="http://schemas.microsoft.com/office/drawing/2014/chart" uri="{C3380CC4-5D6E-409C-BE32-E72D297353CC}">
              <c16:uniqueId val="{00000000-C25D-4260-9185-FAF3540C36D3}"/>
            </c:ext>
          </c:extLst>
        </c:ser>
        <c:ser>
          <c:idx val="0"/>
          <c:order val="1"/>
          <c:tx>
            <c:strRef>
              <c:f>'AHP 13wk%'!$G$6</c:f>
              <c:strCache>
                <c:ptCount val="1"/>
                <c:pt idx="0">
                  <c:v>Target</c:v>
                </c:pt>
              </c:strCache>
            </c:strRef>
          </c:tx>
          <c:spPr>
            <a:ln w="28575">
              <a:solidFill>
                <a:srgbClr val="FF0000"/>
              </a:solidFill>
              <a:prstDash val="dash"/>
            </a:ln>
          </c:spPr>
          <c:marker>
            <c:symbol val="none"/>
          </c:marker>
          <c:cat>
            <c:numRef>
              <c:f>'AHP 13wk%'!$B$79:$B$85</c:f>
              <c:numCache>
                <c:formatCode>mmm\-yy</c:formatCode>
                <c:ptCount val="7"/>
                <c:pt idx="0">
                  <c:v>45748</c:v>
                </c:pt>
                <c:pt idx="1">
                  <c:v>45778</c:v>
                </c:pt>
                <c:pt idx="2">
                  <c:v>45809</c:v>
                </c:pt>
                <c:pt idx="3">
                  <c:v>45839</c:v>
                </c:pt>
                <c:pt idx="4">
                  <c:v>45870</c:v>
                </c:pt>
                <c:pt idx="5">
                  <c:v>45901</c:v>
                </c:pt>
                <c:pt idx="6">
                  <c:v>45931</c:v>
                </c:pt>
              </c:numCache>
            </c:numRef>
          </c:cat>
          <c:val>
            <c:numRef>
              <c:f>'AHP 13wk%'!$G$79:$G$90</c:f>
              <c:numCache>
                <c:formatCode>0%</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smooth val="0"/>
          <c:extLst>
            <c:ext xmlns:c16="http://schemas.microsoft.com/office/drawing/2014/chart" uri="{C3380CC4-5D6E-409C-BE32-E72D297353CC}">
              <c16:uniqueId val="{00000001-C25D-4260-9185-FAF3540C36D3}"/>
            </c:ext>
          </c:extLst>
        </c:ser>
        <c:dLbls>
          <c:showLegendKey val="0"/>
          <c:showVal val="0"/>
          <c:showCatName val="0"/>
          <c:showSerName val="0"/>
          <c:showPercent val="0"/>
          <c:showBubbleSize val="0"/>
        </c:dLbls>
        <c:marker val="1"/>
        <c:smooth val="0"/>
        <c:axId val="174331392"/>
        <c:axId val="174333312"/>
      </c:lineChart>
      <c:dateAx>
        <c:axId val="1743313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3312"/>
        <c:crosses val="autoZero"/>
        <c:auto val="1"/>
        <c:lblOffset val="100"/>
        <c:baseTimeUnit val="months"/>
        <c:majorUnit val="1"/>
        <c:majorTimeUnit val="months"/>
      </c:dateAx>
      <c:valAx>
        <c:axId val="17433331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139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&lt; 7 days</a:t>
            </a:r>
            <a:endParaRPr lang="en-GB" sz="1100">
              <a:effectLst/>
            </a:endParaRPr>
          </a:p>
        </c:rich>
      </c:tx>
      <c:layout>
        <c:manualLayout>
          <c:xMode val="edge"/>
          <c:yMode val="edge"/>
          <c:x val="0.31409130699938304"/>
          <c:y val="3.9603960396039604E-2"/>
        </c:manualLayout>
      </c:layout>
      <c:overlay val="0"/>
      <c:spPr>
        <a:noFill/>
        <a:ln>
          <a:noFill/>
        </a:ln>
        <a:effectLst/>
      </c:spPr>
    </c:title>
    <c:autoTitleDeleted val="0"/>
    <c:plotArea>
      <c:layout/>
      <c:lineChart>
        <c:grouping val="standard"/>
        <c:varyColors val="0"/>
        <c:ser>
          <c:idx val="0"/>
          <c:order val="0"/>
          <c:tx>
            <c:strRef>
              <c:f>'MH Dis 7 Day'!$F$7</c:f>
              <c:strCache>
                <c:ptCount val="1"/>
                <c:pt idx="0">
                  <c:v>LPL</c:v>
                </c:pt>
              </c:strCache>
            </c:strRef>
          </c:tx>
          <c:spPr>
            <a:ln w="15875" cap="rnd">
              <a:solidFill>
                <a:schemeClr val="tx1"/>
              </a:solidFill>
              <a:prstDash val="lgDash"/>
              <a:round/>
            </a:ln>
            <a:effectLst/>
          </c:spPr>
          <c:marker>
            <c:symbol val="none"/>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Day'!$F$8:$F$31</c:f>
              <c:numCache>
                <c:formatCode>0%</c:formatCode>
                <c:ptCount val="24"/>
                <c:pt idx="0">
                  <c:v>0.7711527120110484</c:v>
                </c:pt>
                <c:pt idx="1">
                  <c:v>0.7711527120110484</c:v>
                </c:pt>
                <c:pt idx="2">
                  <c:v>0.7711527120110484</c:v>
                </c:pt>
                <c:pt idx="3">
                  <c:v>0.7711527120110484</c:v>
                </c:pt>
                <c:pt idx="4">
                  <c:v>0.7711527120110484</c:v>
                </c:pt>
                <c:pt idx="5">
                  <c:v>0.7711527120110484</c:v>
                </c:pt>
                <c:pt idx="6">
                  <c:v>0.7711527120110484</c:v>
                </c:pt>
                <c:pt idx="7">
                  <c:v>0.7711527120110484</c:v>
                </c:pt>
                <c:pt idx="8">
                  <c:v>0.7711527120110484</c:v>
                </c:pt>
                <c:pt idx="9">
                  <c:v>0.7711527120110484</c:v>
                </c:pt>
                <c:pt idx="10">
                  <c:v>0.7711527120110484</c:v>
                </c:pt>
                <c:pt idx="11">
                  <c:v>0.7711527120110484</c:v>
                </c:pt>
                <c:pt idx="12">
                  <c:v>0.7711527120110484</c:v>
                </c:pt>
                <c:pt idx="13">
                  <c:v>0.7711527120110484</c:v>
                </c:pt>
                <c:pt idx="14">
                  <c:v>0.7711527120110484</c:v>
                </c:pt>
                <c:pt idx="15">
                  <c:v>0.7711527120110484</c:v>
                </c:pt>
                <c:pt idx="16">
                  <c:v>0.7711527120110484</c:v>
                </c:pt>
                <c:pt idx="17">
                  <c:v>0.7711527120110484</c:v>
                </c:pt>
                <c:pt idx="18">
                  <c:v>0.7711527120110484</c:v>
                </c:pt>
                <c:pt idx="19">
                  <c:v>0.7711527120110484</c:v>
                </c:pt>
                <c:pt idx="20">
                  <c:v>0.7711527120110484</c:v>
                </c:pt>
                <c:pt idx="21">
                  <c:v>0.7711527120110484</c:v>
                </c:pt>
                <c:pt idx="22">
                  <c:v>0.7711527120110484</c:v>
                </c:pt>
                <c:pt idx="23">
                  <c:v>0.7711527120110484</c:v>
                </c:pt>
              </c:numCache>
            </c:numRef>
          </c:val>
          <c:smooth val="0"/>
          <c:extLst>
            <c:ext xmlns:c16="http://schemas.microsoft.com/office/drawing/2014/chart" uri="{C3380CC4-5D6E-409C-BE32-E72D297353CC}">
              <c16:uniqueId val="{00000000-7DE2-4550-827A-1710BF7B4830}"/>
            </c:ext>
          </c:extLst>
        </c:ser>
        <c:ser>
          <c:idx val="1"/>
          <c:order val="1"/>
          <c:tx>
            <c:strRef>
              <c:f>'MH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Day'!$E$8:$E$26</c:f>
              <c:numCache>
                <c:formatCode>0%</c:formatCode>
                <c:ptCount val="19"/>
                <c:pt idx="0">
                  <c:v>0.93333333333333335</c:v>
                </c:pt>
                <c:pt idx="1">
                  <c:v>0.98484848484848486</c:v>
                </c:pt>
                <c:pt idx="2">
                  <c:v>0.80434782608695654</c:v>
                </c:pt>
                <c:pt idx="3">
                  <c:v>0.94915254237288138</c:v>
                </c:pt>
                <c:pt idx="4">
                  <c:v>0.94117647058823528</c:v>
                </c:pt>
                <c:pt idx="5">
                  <c:v>0.89090909090909087</c:v>
                </c:pt>
                <c:pt idx="6">
                  <c:v>0.90740740740740744</c:v>
                </c:pt>
                <c:pt idx="7">
                  <c:v>0.90566037735849059</c:v>
                </c:pt>
                <c:pt idx="8">
                  <c:v>0.9642857142857143</c:v>
                </c:pt>
                <c:pt idx="9">
                  <c:v>0.93617021276595747</c:v>
                </c:pt>
                <c:pt idx="10">
                  <c:v>0.9464285714285714</c:v>
                </c:pt>
                <c:pt idx="11">
                  <c:v>0.95238095238095233</c:v>
                </c:pt>
                <c:pt idx="12">
                  <c:v>0.93</c:v>
                </c:pt>
                <c:pt idx="13">
                  <c:v>0.88</c:v>
                </c:pt>
                <c:pt idx="14">
                  <c:v>0.96</c:v>
                </c:pt>
                <c:pt idx="15">
                  <c:v>0.9</c:v>
                </c:pt>
                <c:pt idx="16">
                  <c:v>0.97</c:v>
                </c:pt>
                <c:pt idx="17">
                  <c:v>0.94</c:v>
                </c:pt>
                <c:pt idx="18">
                  <c:v>0.8</c:v>
                </c:pt>
              </c:numCache>
            </c:numRef>
          </c:val>
          <c:smooth val="0"/>
          <c:extLst>
            <c:ext xmlns:c16="http://schemas.microsoft.com/office/drawing/2014/chart" uri="{C3380CC4-5D6E-409C-BE32-E72D297353CC}">
              <c16:uniqueId val="{00000001-7DE2-4550-827A-1710BF7B4830}"/>
            </c:ext>
          </c:extLst>
        </c:ser>
        <c:ser>
          <c:idx val="3"/>
          <c:order val="2"/>
          <c:tx>
            <c:strRef>
              <c:f>'MH Dis 7 Day'!$G$7</c:f>
              <c:strCache>
                <c:ptCount val="1"/>
                <c:pt idx="0">
                  <c:v>Target</c:v>
                </c:pt>
              </c:strCache>
            </c:strRef>
          </c:tx>
          <c:spPr>
            <a:ln w="19050" cap="rnd">
              <a:solidFill>
                <a:srgbClr val="FF0000"/>
              </a:solidFill>
              <a:prstDash val="dash"/>
              <a:round/>
            </a:ln>
            <a:effectLst/>
          </c:spPr>
          <c:marker>
            <c:symbol val="none"/>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Day'!$G$8:$G$31</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7DE2-4550-827A-1710BF7B4830}"/>
            </c:ext>
          </c:extLst>
        </c:ser>
        <c:ser>
          <c:idx val="4"/>
          <c:order val="3"/>
          <c:tx>
            <c:strRef>
              <c:f>'MH Dis 7 Day'!$D$7</c:f>
              <c:strCache>
                <c:ptCount val="1"/>
                <c:pt idx="0">
                  <c:v>Mean</c:v>
                </c:pt>
              </c:strCache>
            </c:strRef>
          </c:tx>
          <c:spPr>
            <a:ln w="15875" cap="rnd">
              <a:solidFill>
                <a:schemeClr val="tx1"/>
              </a:solidFill>
              <a:round/>
            </a:ln>
            <a:effectLst/>
          </c:spPr>
          <c:marker>
            <c:symbol val="none"/>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Day'!$D$8:$D$31</c:f>
              <c:numCache>
                <c:formatCode>0%</c:formatCode>
                <c:ptCount val="24"/>
                <c:pt idx="0">
                  <c:v>0.92084742019821475</c:v>
                </c:pt>
                <c:pt idx="1">
                  <c:v>0.92084742019821475</c:v>
                </c:pt>
                <c:pt idx="2">
                  <c:v>0.92084742019821475</c:v>
                </c:pt>
                <c:pt idx="3">
                  <c:v>0.92084742019821475</c:v>
                </c:pt>
                <c:pt idx="4">
                  <c:v>0.92084742019821475</c:v>
                </c:pt>
                <c:pt idx="5">
                  <c:v>0.92084742019821475</c:v>
                </c:pt>
                <c:pt idx="6">
                  <c:v>0.92084742019821475</c:v>
                </c:pt>
                <c:pt idx="7">
                  <c:v>0.92084742019821475</c:v>
                </c:pt>
                <c:pt idx="8">
                  <c:v>0.92084742019821475</c:v>
                </c:pt>
                <c:pt idx="9">
                  <c:v>0.92084742019821475</c:v>
                </c:pt>
                <c:pt idx="10">
                  <c:v>0.92084742019821475</c:v>
                </c:pt>
                <c:pt idx="11">
                  <c:v>0.92084742019821475</c:v>
                </c:pt>
                <c:pt idx="12">
                  <c:v>0.92084742019821475</c:v>
                </c:pt>
                <c:pt idx="13">
                  <c:v>0.92084742019821475</c:v>
                </c:pt>
                <c:pt idx="14">
                  <c:v>0.92084742019821475</c:v>
                </c:pt>
                <c:pt idx="15">
                  <c:v>0.92084742019821475</c:v>
                </c:pt>
                <c:pt idx="16">
                  <c:v>0.92084742019821475</c:v>
                </c:pt>
                <c:pt idx="17">
                  <c:v>0.92084742019821475</c:v>
                </c:pt>
                <c:pt idx="18">
                  <c:v>0.92084742019821475</c:v>
                </c:pt>
                <c:pt idx="19">
                  <c:v>0.92084742019821475</c:v>
                </c:pt>
                <c:pt idx="20">
                  <c:v>0.92084742019821475</c:v>
                </c:pt>
                <c:pt idx="21">
                  <c:v>0.92084742019821475</c:v>
                </c:pt>
                <c:pt idx="22">
                  <c:v>0.92084742019821475</c:v>
                </c:pt>
                <c:pt idx="23">
                  <c:v>0.92084742019821475</c:v>
                </c:pt>
              </c:numCache>
            </c:numRef>
          </c:val>
          <c:smooth val="0"/>
          <c:extLst>
            <c:ext xmlns:c16="http://schemas.microsoft.com/office/drawing/2014/chart" uri="{C3380CC4-5D6E-409C-BE32-E72D297353CC}">
              <c16:uniqueId val="{00000003-7DE2-4550-827A-1710BF7B4830}"/>
            </c:ext>
          </c:extLst>
        </c:ser>
        <c:ser>
          <c:idx val="5"/>
          <c:order val="4"/>
          <c:tx>
            <c:strRef>
              <c:f>'MH Dis 7 Day'!$C$7</c:f>
              <c:strCache>
                <c:ptCount val="1"/>
                <c:pt idx="0">
                  <c:v>UPL</c:v>
                </c:pt>
              </c:strCache>
            </c:strRef>
          </c:tx>
          <c:spPr>
            <a:ln w="15875" cap="rnd">
              <a:solidFill>
                <a:schemeClr val="tx1"/>
              </a:solidFill>
              <a:prstDash val="lgDash"/>
              <a:round/>
            </a:ln>
            <a:effectLst/>
          </c:spPr>
          <c:marker>
            <c:symbol val="none"/>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Day'!$C$8:$C$31</c:f>
              <c:numCache>
                <c:formatCode>0%</c:formatCode>
                <c:ptCount val="24"/>
                <c:pt idx="0">
                  <c:v>1.0705421283853811</c:v>
                </c:pt>
                <c:pt idx="1">
                  <c:v>1.0705421283853811</c:v>
                </c:pt>
                <c:pt idx="2">
                  <c:v>1.0705421283853811</c:v>
                </c:pt>
                <c:pt idx="3">
                  <c:v>1.0705421283853811</c:v>
                </c:pt>
                <c:pt idx="4">
                  <c:v>1.0705421283853811</c:v>
                </c:pt>
                <c:pt idx="5">
                  <c:v>1.0705421283853811</c:v>
                </c:pt>
                <c:pt idx="6">
                  <c:v>1.0705421283853811</c:v>
                </c:pt>
                <c:pt idx="7">
                  <c:v>1.0705421283853811</c:v>
                </c:pt>
                <c:pt idx="8">
                  <c:v>1.0705421283853811</c:v>
                </c:pt>
                <c:pt idx="9">
                  <c:v>1.0705421283853811</c:v>
                </c:pt>
                <c:pt idx="10">
                  <c:v>1.0705421283853811</c:v>
                </c:pt>
                <c:pt idx="11">
                  <c:v>1.0705421283853811</c:v>
                </c:pt>
                <c:pt idx="12">
                  <c:v>1.0705421283853811</c:v>
                </c:pt>
                <c:pt idx="13">
                  <c:v>1.0705421283853811</c:v>
                </c:pt>
                <c:pt idx="14">
                  <c:v>1.0705421283853811</c:v>
                </c:pt>
                <c:pt idx="15">
                  <c:v>1.0705421283853811</c:v>
                </c:pt>
                <c:pt idx="16">
                  <c:v>1.0705421283853811</c:v>
                </c:pt>
                <c:pt idx="17">
                  <c:v>1.0705421283853811</c:v>
                </c:pt>
                <c:pt idx="18">
                  <c:v>1.0705421283853811</c:v>
                </c:pt>
                <c:pt idx="19">
                  <c:v>1.0705421283853811</c:v>
                </c:pt>
                <c:pt idx="20">
                  <c:v>1.0705421283853811</c:v>
                </c:pt>
                <c:pt idx="21">
                  <c:v>1.0705421283853811</c:v>
                </c:pt>
                <c:pt idx="22">
                  <c:v>1.0705421283853811</c:v>
                </c:pt>
                <c:pt idx="23">
                  <c:v>1.0705421283853811</c:v>
                </c:pt>
              </c:numCache>
            </c:numRef>
          </c:val>
          <c:smooth val="0"/>
          <c:extLst>
            <c:ext xmlns:c16="http://schemas.microsoft.com/office/drawing/2014/chart" uri="{C3380CC4-5D6E-409C-BE32-E72D297353CC}">
              <c16:uniqueId val="{00000004-7DE2-4550-827A-1710BF7B4830}"/>
            </c:ext>
          </c:extLst>
        </c:ser>
        <c:ser>
          <c:idx val="2"/>
          <c:order val="5"/>
          <c:tx>
            <c:strRef>
              <c:f>'MH Dis 7 Day'!$I$7</c:f>
              <c:strCache>
                <c:ptCount val="1"/>
                <c:pt idx="0">
                  <c:v>SCL</c:v>
                </c:pt>
              </c:strCache>
            </c:strRef>
          </c:tx>
          <c:spPr>
            <a:ln>
              <a:noFill/>
            </a:ln>
          </c:spPr>
          <c:marker>
            <c:symbol val="circle"/>
            <c:size val="7"/>
            <c:spPr>
              <a:solidFill>
                <a:srgbClr val="ED7D31"/>
              </a:solidFill>
              <a:ln>
                <a:solidFill>
                  <a:srgbClr val="ED7D31"/>
                </a:solidFill>
              </a:ln>
            </c:spPr>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Day'!$I$8:$I$31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7DE2-4550-827A-1710BF7B4830}"/>
            </c:ext>
          </c:extLst>
        </c:ser>
        <c:ser>
          <c:idx val="6"/>
          <c:order val="6"/>
          <c:tx>
            <c:strRef>
              <c:f>'MH Dis 7 Day'!$J$7</c:f>
              <c:strCache>
                <c:ptCount val="1"/>
                <c:pt idx="0">
                  <c:v>SCH</c:v>
                </c:pt>
              </c:strCache>
            </c:strRef>
          </c:tx>
          <c:spPr>
            <a:ln>
              <a:noFill/>
            </a:ln>
          </c:spPr>
          <c:marker>
            <c:symbol val="circle"/>
            <c:size val="7"/>
            <c:spPr>
              <a:solidFill>
                <a:srgbClr val="5B9BD5"/>
              </a:solidFill>
              <a:ln>
                <a:solidFill>
                  <a:srgbClr val="5B9BD5"/>
                </a:solidFill>
              </a:ln>
            </c:spPr>
          </c:marker>
          <c:cat>
            <c:numRef>
              <c:f>'MH Dis 7 Day'!$B$8:$B$31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7 Day'!$J$8:$J$31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7DE2-4550-827A-1710BF7B4830}"/>
            </c:ext>
          </c:extLst>
        </c:ser>
        <c:dLbls>
          <c:showLegendKey val="0"/>
          <c:showVal val="0"/>
          <c:showCatName val="0"/>
          <c:showSerName val="0"/>
          <c:showPercent val="0"/>
          <c:showBubbleSize val="0"/>
        </c:dLbls>
        <c:smooth val="0"/>
        <c:axId val="189127296"/>
        <c:axId val="189444864"/>
      </c:lineChart>
      <c:dateAx>
        <c:axId val="189127296"/>
        <c:scaling>
          <c:orientation val="minMax"/>
          <c:max val="45931"/>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44864"/>
        <c:crosses val="autoZero"/>
        <c:auto val="1"/>
        <c:lblOffset val="100"/>
        <c:baseTimeUnit val="months"/>
      </c:dateAx>
      <c:valAx>
        <c:axId val="189444864"/>
        <c:scaling>
          <c:orientation val="minMax"/>
          <c:max val="1.1000000000000001"/>
          <c:min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27296"/>
        <c:crosses val="autoZero"/>
        <c:crossBetween val="midCat"/>
        <c:majorUnit val="0.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&gt; 28 days</a:t>
            </a:r>
            <a:endParaRPr lang="en-GB" sz="1100">
              <a:effectLst/>
            </a:endParaRPr>
          </a:p>
        </c:rich>
      </c:tx>
      <c:layout>
        <c:manualLayout>
          <c:xMode val="edge"/>
          <c:yMode val="edge"/>
          <c:x val="0.2880207786526684"/>
          <c:y val="5.0730213673335918E-2"/>
        </c:manualLayout>
      </c:layout>
      <c:overlay val="0"/>
      <c:spPr>
        <a:noFill/>
        <a:ln>
          <a:noFill/>
        </a:ln>
        <a:effectLst/>
      </c:spPr>
    </c:title>
    <c:autoTitleDeleted val="0"/>
    <c:plotArea>
      <c:layout/>
      <c:lineChart>
        <c:grouping val="standard"/>
        <c:varyColors val="0"/>
        <c:ser>
          <c:idx val="0"/>
          <c:order val="0"/>
          <c:tx>
            <c:strRef>
              <c:f>'MH Dis 28 Day'!$F$6</c:f>
              <c:strCache>
                <c:ptCount val="1"/>
                <c:pt idx="0">
                  <c:v>LPL</c:v>
                </c:pt>
              </c:strCache>
            </c:strRef>
          </c:tx>
          <c:spPr>
            <a:ln w="15875" cap="rnd">
              <a:solidFill>
                <a:schemeClr val="tx1"/>
              </a:solidFill>
              <a:prstDash val="lgDash"/>
              <a:round/>
            </a:ln>
            <a:effectLst/>
          </c:spPr>
          <c:marker>
            <c:symbol val="none"/>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Day'!$F$7:$F$30</c:f>
              <c:numCache>
                <c:formatCode>0</c:formatCode>
                <c:ptCount val="24"/>
                <c:pt idx="0">
                  <c:v>-2.4957894736842112</c:v>
                </c:pt>
                <c:pt idx="1">
                  <c:v>-2.4957894736842112</c:v>
                </c:pt>
                <c:pt idx="2">
                  <c:v>-2.4957894736842112</c:v>
                </c:pt>
                <c:pt idx="3">
                  <c:v>-2.4957894736842112</c:v>
                </c:pt>
                <c:pt idx="4">
                  <c:v>-2.4957894736842112</c:v>
                </c:pt>
                <c:pt idx="5">
                  <c:v>-2.4957894736842112</c:v>
                </c:pt>
                <c:pt idx="6">
                  <c:v>-2.4957894736842112</c:v>
                </c:pt>
                <c:pt idx="7">
                  <c:v>-2.4957894736842112</c:v>
                </c:pt>
                <c:pt idx="8">
                  <c:v>-2.4957894736842112</c:v>
                </c:pt>
                <c:pt idx="9">
                  <c:v>-2.4957894736842112</c:v>
                </c:pt>
                <c:pt idx="10">
                  <c:v>-2.4957894736842112</c:v>
                </c:pt>
                <c:pt idx="11">
                  <c:v>-2.4957894736842112</c:v>
                </c:pt>
                <c:pt idx="12">
                  <c:v>-2.4957894736842112</c:v>
                </c:pt>
                <c:pt idx="13">
                  <c:v>-2.4957894736842112</c:v>
                </c:pt>
                <c:pt idx="14">
                  <c:v>-2.4957894736842112</c:v>
                </c:pt>
                <c:pt idx="15">
                  <c:v>-2.4957894736842112</c:v>
                </c:pt>
                <c:pt idx="16">
                  <c:v>-2.4957894736842112</c:v>
                </c:pt>
                <c:pt idx="17">
                  <c:v>-2.4957894736842112</c:v>
                </c:pt>
                <c:pt idx="18">
                  <c:v>-2.4957894736842112</c:v>
                </c:pt>
                <c:pt idx="19">
                  <c:v>-2.4957894736842112</c:v>
                </c:pt>
                <c:pt idx="20">
                  <c:v>-2.4957894736842112</c:v>
                </c:pt>
                <c:pt idx="21">
                  <c:v>-2.4957894736842112</c:v>
                </c:pt>
                <c:pt idx="22">
                  <c:v>-2.4957894736842112</c:v>
                </c:pt>
                <c:pt idx="23">
                  <c:v>-2.4957894736842112</c:v>
                </c:pt>
              </c:numCache>
            </c:numRef>
          </c:val>
          <c:smooth val="0"/>
          <c:extLst>
            <c:ext xmlns:c16="http://schemas.microsoft.com/office/drawing/2014/chart" uri="{C3380CC4-5D6E-409C-BE32-E72D297353CC}">
              <c16:uniqueId val="{00000000-8099-48BE-A973-ABF393AEB49C}"/>
            </c:ext>
          </c:extLst>
        </c:ser>
        <c:ser>
          <c:idx val="1"/>
          <c:order val="1"/>
          <c:tx>
            <c:strRef>
              <c:f>'MH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Day'!$E$7:$E$30</c:f>
              <c:numCache>
                <c:formatCode>0</c:formatCode>
                <c:ptCount val="24"/>
                <c:pt idx="0">
                  <c:v>1</c:v>
                </c:pt>
                <c:pt idx="1">
                  <c:v>1</c:v>
                </c:pt>
                <c:pt idx="2">
                  <c:v>6</c:v>
                </c:pt>
                <c:pt idx="3">
                  <c:v>1</c:v>
                </c:pt>
                <c:pt idx="4">
                  <c:v>3</c:v>
                </c:pt>
                <c:pt idx="5">
                  <c:v>5</c:v>
                </c:pt>
                <c:pt idx="6">
                  <c:v>4</c:v>
                </c:pt>
                <c:pt idx="7">
                  <c:v>0</c:v>
                </c:pt>
                <c:pt idx="8">
                  <c:v>1</c:v>
                </c:pt>
                <c:pt idx="9">
                  <c:v>2</c:v>
                </c:pt>
                <c:pt idx="10">
                  <c:v>1</c:v>
                </c:pt>
                <c:pt idx="11">
                  <c:v>2</c:v>
                </c:pt>
                <c:pt idx="12">
                  <c:v>3</c:v>
                </c:pt>
                <c:pt idx="13">
                  <c:v>3</c:v>
                </c:pt>
                <c:pt idx="14">
                  <c:v>2</c:v>
                </c:pt>
                <c:pt idx="15">
                  <c:v>4</c:v>
                </c:pt>
                <c:pt idx="16">
                  <c:v>2</c:v>
                </c:pt>
                <c:pt idx="17">
                  <c:v>3</c:v>
                </c:pt>
                <c:pt idx="18">
                  <c:v>7</c:v>
                </c:pt>
              </c:numCache>
            </c:numRef>
          </c:val>
          <c:smooth val="0"/>
          <c:extLst>
            <c:ext xmlns:c16="http://schemas.microsoft.com/office/drawing/2014/chart" uri="{C3380CC4-5D6E-409C-BE32-E72D297353CC}">
              <c16:uniqueId val="{00000001-8099-48BE-A973-ABF393AEB49C}"/>
            </c:ext>
          </c:extLst>
        </c:ser>
        <c:ser>
          <c:idx val="3"/>
          <c:order val="2"/>
          <c:tx>
            <c:strRef>
              <c:f>'MH Dis 28 Day'!$G$6</c:f>
              <c:strCache>
                <c:ptCount val="1"/>
                <c:pt idx="0">
                  <c:v>Target</c:v>
                </c:pt>
              </c:strCache>
            </c:strRef>
          </c:tx>
          <c:spPr>
            <a:ln w="19050" cap="rnd">
              <a:solidFill>
                <a:srgbClr val="FF0000"/>
              </a:solidFill>
              <a:prstDash val="dash"/>
              <a:round/>
            </a:ln>
            <a:effectLst/>
          </c:spPr>
          <c:marker>
            <c:symbol val="none"/>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Day'!$G$7:$G$30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8099-48BE-A973-ABF393AEB49C}"/>
            </c:ext>
          </c:extLst>
        </c:ser>
        <c:ser>
          <c:idx val="4"/>
          <c:order val="3"/>
          <c:tx>
            <c:strRef>
              <c:f>'MH Dis 28 Day'!$D$6</c:f>
              <c:strCache>
                <c:ptCount val="1"/>
                <c:pt idx="0">
                  <c:v>Mean</c:v>
                </c:pt>
              </c:strCache>
            </c:strRef>
          </c:tx>
          <c:spPr>
            <a:ln w="15875" cap="rnd">
              <a:solidFill>
                <a:schemeClr val="tx1"/>
              </a:solidFill>
              <a:round/>
            </a:ln>
            <a:effectLst/>
          </c:spPr>
          <c:marker>
            <c:symbol val="none"/>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Day'!$D$7:$D$30</c:f>
              <c:numCache>
                <c:formatCode>0</c:formatCode>
                <c:ptCount val="24"/>
                <c:pt idx="0">
                  <c:v>2.6842105263157894</c:v>
                </c:pt>
                <c:pt idx="1">
                  <c:v>2.6842105263157894</c:v>
                </c:pt>
                <c:pt idx="2">
                  <c:v>2.6842105263157894</c:v>
                </c:pt>
                <c:pt idx="3">
                  <c:v>2.6842105263157894</c:v>
                </c:pt>
                <c:pt idx="4">
                  <c:v>2.6842105263157894</c:v>
                </c:pt>
                <c:pt idx="5">
                  <c:v>2.6842105263157894</c:v>
                </c:pt>
                <c:pt idx="6">
                  <c:v>2.6842105263157894</c:v>
                </c:pt>
                <c:pt idx="7">
                  <c:v>2.6842105263157894</c:v>
                </c:pt>
                <c:pt idx="8">
                  <c:v>2.6842105263157894</c:v>
                </c:pt>
                <c:pt idx="9">
                  <c:v>2.6842105263157894</c:v>
                </c:pt>
                <c:pt idx="10">
                  <c:v>2.6842105263157894</c:v>
                </c:pt>
                <c:pt idx="11">
                  <c:v>2.6842105263157894</c:v>
                </c:pt>
                <c:pt idx="12">
                  <c:v>2.6842105263157894</c:v>
                </c:pt>
                <c:pt idx="13">
                  <c:v>2.6842105263157894</c:v>
                </c:pt>
                <c:pt idx="14">
                  <c:v>2.6842105263157894</c:v>
                </c:pt>
                <c:pt idx="15">
                  <c:v>2.6842105263157894</c:v>
                </c:pt>
                <c:pt idx="16">
                  <c:v>2.6842105263157894</c:v>
                </c:pt>
                <c:pt idx="17">
                  <c:v>2.6842105263157894</c:v>
                </c:pt>
                <c:pt idx="18">
                  <c:v>2.6842105263157894</c:v>
                </c:pt>
                <c:pt idx="19">
                  <c:v>2.6842105263157894</c:v>
                </c:pt>
                <c:pt idx="20">
                  <c:v>2.6842105263157894</c:v>
                </c:pt>
                <c:pt idx="21">
                  <c:v>2.6842105263157894</c:v>
                </c:pt>
                <c:pt idx="22">
                  <c:v>2.6842105263157894</c:v>
                </c:pt>
                <c:pt idx="23">
                  <c:v>2.6842105263157894</c:v>
                </c:pt>
              </c:numCache>
            </c:numRef>
          </c:val>
          <c:smooth val="0"/>
          <c:extLst>
            <c:ext xmlns:c16="http://schemas.microsoft.com/office/drawing/2014/chart" uri="{C3380CC4-5D6E-409C-BE32-E72D297353CC}">
              <c16:uniqueId val="{00000003-8099-48BE-A973-ABF393AEB49C}"/>
            </c:ext>
          </c:extLst>
        </c:ser>
        <c:ser>
          <c:idx val="5"/>
          <c:order val="4"/>
          <c:tx>
            <c:strRef>
              <c:f>'MH Dis 28 Day'!$C$6</c:f>
              <c:strCache>
                <c:ptCount val="1"/>
                <c:pt idx="0">
                  <c:v>UPL</c:v>
                </c:pt>
              </c:strCache>
            </c:strRef>
          </c:tx>
          <c:spPr>
            <a:ln w="15875" cap="rnd">
              <a:solidFill>
                <a:schemeClr val="tx1"/>
              </a:solidFill>
              <a:prstDash val="lgDash"/>
              <a:round/>
            </a:ln>
            <a:effectLst/>
          </c:spPr>
          <c:marker>
            <c:symbol val="none"/>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Day'!$C$7:$C$30</c:f>
              <c:numCache>
                <c:formatCode>0</c:formatCode>
                <c:ptCount val="24"/>
                <c:pt idx="0">
                  <c:v>7.86421052631579</c:v>
                </c:pt>
                <c:pt idx="1">
                  <c:v>7.86421052631579</c:v>
                </c:pt>
                <c:pt idx="2">
                  <c:v>7.86421052631579</c:v>
                </c:pt>
                <c:pt idx="3">
                  <c:v>7.86421052631579</c:v>
                </c:pt>
                <c:pt idx="4">
                  <c:v>7.86421052631579</c:v>
                </c:pt>
                <c:pt idx="5">
                  <c:v>7.86421052631579</c:v>
                </c:pt>
                <c:pt idx="6">
                  <c:v>7.86421052631579</c:v>
                </c:pt>
                <c:pt idx="7">
                  <c:v>7.86421052631579</c:v>
                </c:pt>
                <c:pt idx="8">
                  <c:v>7.86421052631579</c:v>
                </c:pt>
                <c:pt idx="9">
                  <c:v>7.86421052631579</c:v>
                </c:pt>
                <c:pt idx="10">
                  <c:v>7.86421052631579</c:v>
                </c:pt>
                <c:pt idx="11">
                  <c:v>7.86421052631579</c:v>
                </c:pt>
                <c:pt idx="12">
                  <c:v>7.86421052631579</c:v>
                </c:pt>
                <c:pt idx="13">
                  <c:v>7.86421052631579</c:v>
                </c:pt>
                <c:pt idx="14">
                  <c:v>7.86421052631579</c:v>
                </c:pt>
                <c:pt idx="15">
                  <c:v>7.86421052631579</c:v>
                </c:pt>
                <c:pt idx="16">
                  <c:v>7.86421052631579</c:v>
                </c:pt>
                <c:pt idx="17">
                  <c:v>7.86421052631579</c:v>
                </c:pt>
                <c:pt idx="18">
                  <c:v>7.86421052631579</c:v>
                </c:pt>
                <c:pt idx="19">
                  <c:v>7.86421052631579</c:v>
                </c:pt>
                <c:pt idx="20">
                  <c:v>7.86421052631579</c:v>
                </c:pt>
                <c:pt idx="21">
                  <c:v>7.86421052631579</c:v>
                </c:pt>
                <c:pt idx="22">
                  <c:v>7.86421052631579</c:v>
                </c:pt>
                <c:pt idx="23">
                  <c:v>7.86421052631579</c:v>
                </c:pt>
              </c:numCache>
            </c:numRef>
          </c:val>
          <c:smooth val="0"/>
          <c:extLst>
            <c:ext xmlns:c16="http://schemas.microsoft.com/office/drawing/2014/chart" uri="{C3380CC4-5D6E-409C-BE32-E72D297353CC}">
              <c16:uniqueId val="{00000004-8099-48BE-A973-ABF393AEB49C}"/>
            </c:ext>
          </c:extLst>
        </c:ser>
        <c:ser>
          <c:idx val="2"/>
          <c:order val="5"/>
          <c:tx>
            <c:strRef>
              <c:f>'MH Dis 28 Day'!$I$6</c:f>
              <c:strCache>
                <c:ptCount val="1"/>
                <c:pt idx="0">
                  <c:v>SCL</c:v>
                </c:pt>
              </c:strCache>
            </c:strRef>
          </c:tx>
          <c:spPr>
            <a:ln>
              <a:noFill/>
            </a:ln>
          </c:spPr>
          <c:marker>
            <c:symbol val="circle"/>
            <c:size val="7"/>
            <c:spPr>
              <a:solidFill>
                <a:srgbClr val="5B9BD5"/>
              </a:solidFill>
              <a:ln>
                <a:solidFill>
                  <a:srgbClr val="5B9BD5"/>
                </a:solidFill>
              </a:ln>
            </c:spPr>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Day'!$I$7:$I$30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099-48BE-A973-ABF393AEB49C}"/>
            </c:ext>
          </c:extLst>
        </c:ser>
        <c:ser>
          <c:idx val="6"/>
          <c:order val="6"/>
          <c:tx>
            <c:strRef>
              <c:f>'MH Dis 28 Day'!$J$6</c:f>
              <c:strCache>
                <c:ptCount val="1"/>
                <c:pt idx="0">
                  <c:v>SCH</c:v>
                </c:pt>
              </c:strCache>
            </c:strRef>
          </c:tx>
          <c:spPr>
            <a:ln>
              <a:noFill/>
            </a:ln>
          </c:spPr>
          <c:marker>
            <c:symbol val="circle"/>
            <c:size val="7"/>
            <c:spPr>
              <a:solidFill>
                <a:srgbClr val="ED7D31"/>
              </a:solidFill>
              <a:ln>
                <a:solidFill>
                  <a:srgbClr val="ED7D31"/>
                </a:solidFill>
              </a:ln>
            </c:spPr>
          </c:marker>
          <c:cat>
            <c:numRef>
              <c:f>'MH Dis 28 Day'!$B$7:$B$30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'MH Dis 28 Day'!$J$7:$J$30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099-48BE-A973-ABF393AEB49C}"/>
            </c:ext>
          </c:extLst>
        </c:ser>
        <c:dLbls>
          <c:showLegendKey val="0"/>
          <c:showVal val="0"/>
          <c:showCatName val="0"/>
          <c:showSerName val="0"/>
          <c:showPercent val="0"/>
          <c:showBubbleSize val="0"/>
        </c:dLbls>
        <c:smooth val="0"/>
        <c:axId val="190374272"/>
        <c:axId val="190376192"/>
      </c:lineChart>
      <c:dateAx>
        <c:axId val="190374272"/>
        <c:scaling>
          <c:orientation val="minMax"/>
          <c:max val="45931"/>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6192"/>
        <c:crosses val="autoZero"/>
        <c:auto val="1"/>
        <c:lblOffset val="100"/>
        <c:baseTimeUnit val="months"/>
      </c:dateAx>
      <c:valAx>
        <c:axId val="190376192"/>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4272"/>
        <c:crosses val="autoZero"/>
        <c:crossBetween val="midCat"/>
        <c:majorUnit val="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&lt; 7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7 day'!$F$7</c:f>
              <c:strCache>
                <c:ptCount val="1"/>
                <c:pt idx="0">
                  <c:v>LPL</c:v>
                </c:pt>
              </c:strCache>
            </c:strRef>
          </c:tx>
          <c:spPr>
            <a:ln w="15875" cap="rnd">
              <a:solidFill>
                <a:schemeClr val="tx1"/>
              </a:solidFill>
              <a:prstDash val="lgDash"/>
              <a:round/>
            </a:ln>
            <a:effectLst/>
          </c:spPr>
          <c:marker>
            <c:symbol val="none"/>
          </c:marker>
          <c:cat>
            <c:numRef>
              <c:f>'LD Dis 7 day'!$B$8:$B$26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7 day'!$F$8:$F$31</c:f>
              <c:numCache>
                <c:formatCode>0%</c:formatCode>
                <c:ptCount val="24"/>
                <c:pt idx="0">
                  <c:v>-0.94134502923976637</c:v>
                </c:pt>
                <c:pt idx="1">
                  <c:v>-0.94134502923976637</c:v>
                </c:pt>
                <c:pt idx="2">
                  <c:v>-0.94134502923976637</c:v>
                </c:pt>
                <c:pt idx="3">
                  <c:v>-0.94134502923976637</c:v>
                </c:pt>
                <c:pt idx="4">
                  <c:v>-0.94134502923976637</c:v>
                </c:pt>
                <c:pt idx="5">
                  <c:v>-0.94134502923976637</c:v>
                </c:pt>
                <c:pt idx="6">
                  <c:v>-0.94134502923976637</c:v>
                </c:pt>
                <c:pt idx="7">
                  <c:v>-0.94134502923976637</c:v>
                </c:pt>
                <c:pt idx="8">
                  <c:v>-0.94134502923976637</c:v>
                </c:pt>
                <c:pt idx="9">
                  <c:v>-0.94134502923976637</c:v>
                </c:pt>
                <c:pt idx="10">
                  <c:v>-0.94134502923976637</c:v>
                </c:pt>
                <c:pt idx="11">
                  <c:v>-0.94134502923976637</c:v>
                </c:pt>
                <c:pt idx="12">
                  <c:v>-0.94134502923976637</c:v>
                </c:pt>
                <c:pt idx="13">
                  <c:v>-0.94134502923976637</c:v>
                </c:pt>
                <c:pt idx="14">
                  <c:v>-0.94134502923976637</c:v>
                </c:pt>
                <c:pt idx="15">
                  <c:v>-0.94134502923976637</c:v>
                </c:pt>
                <c:pt idx="16">
                  <c:v>-0.94134502923976637</c:v>
                </c:pt>
                <c:pt idx="17">
                  <c:v>-0.94134502923976637</c:v>
                </c:pt>
                <c:pt idx="18">
                  <c:v>-0.94134502923976637</c:v>
                </c:pt>
                <c:pt idx="19">
                  <c:v>-0.94134502923976637</c:v>
                </c:pt>
                <c:pt idx="20">
                  <c:v>-0.94134502923976637</c:v>
                </c:pt>
                <c:pt idx="21">
                  <c:v>-0.94134502923976637</c:v>
                </c:pt>
                <c:pt idx="22">
                  <c:v>-0.94134502923976637</c:v>
                </c:pt>
                <c:pt idx="23">
                  <c:v>-0.94134502923976637</c:v>
                </c:pt>
              </c:numCache>
            </c:numRef>
          </c:val>
          <c:smooth val="0"/>
          <c:extLst>
            <c:ext xmlns:c16="http://schemas.microsoft.com/office/drawing/2014/chart" uri="{C3380CC4-5D6E-409C-BE32-E72D297353CC}">
              <c16:uniqueId val="{00000000-6E2B-4679-905B-68D4797E68E7}"/>
            </c:ext>
          </c:extLst>
        </c:ser>
        <c:ser>
          <c:idx val="1"/>
          <c:order val="1"/>
          <c:tx>
            <c:strRef>
              <c:f>'LD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7 day'!$B$8:$B$26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7 day'!$E$8:$E$31</c:f>
              <c:numCache>
                <c:formatCode>0%</c:formatCode>
                <c:ptCount val="24"/>
                <c:pt idx="0">
                  <c:v>1</c:v>
                </c:pt>
                <c:pt idx="1">
                  <c:v>1</c:v>
                </c:pt>
                <c:pt idx="2">
                  <c:v>0</c:v>
                </c:pt>
                <c:pt idx="3">
                  <c:v>1</c:v>
                </c:pt>
                <c:pt idx="4">
                  <c:v>1</c:v>
                </c:pt>
                <c:pt idx="5">
                  <c:v>1</c:v>
                </c:pt>
                <c:pt idx="6">
                  <c:v>0</c:v>
                </c:pt>
                <c:pt idx="7">
                  <c:v>1</c:v>
                </c:pt>
                <c:pt idx="8">
                  <c:v>1</c:v>
                </c:pt>
                <c:pt idx="9">
                  <c:v>0</c:v>
                </c:pt>
                <c:pt idx="10">
                  <c:v>1</c:v>
                </c:pt>
                <c:pt idx="11">
                  <c:v>1</c:v>
                </c:pt>
                <c:pt idx="12">
                  <c:v>0</c:v>
                </c:pt>
                <c:pt idx="13">
                  <c:v>1</c:v>
                </c:pt>
                <c:pt idx="14">
                  <c:v>0</c:v>
                </c:pt>
                <c:pt idx="15">
                  <c:v>1</c:v>
                </c:pt>
                <c:pt idx="16">
                  <c:v>1</c:v>
                </c:pt>
                <c:pt idx="17">
                  <c:v>1</c:v>
                </c:pt>
                <c:pt idx="18">
                  <c:v>0</c:v>
                </c:pt>
              </c:numCache>
            </c:numRef>
          </c:val>
          <c:smooth val="0"/>
          <c:extLst>
            <c:ext xmlns:c16="http://schemas.microsoft.com/office/drawing/2014/chart" uri="{C3380CC4-5D6E-409C-BE32-E72D297353CC}">
              <c16:uniqueId val="{00000001-6E2B-4679-905B-68D4797E68E7}"/>
            </c:ext>
          </c:extLst>
        </c:ser>
        <c:ser>
          <c:idx val="3"/>
          <c:order val="2"/>
          <c:tx>
            <c:strRef>
              <c:f>'LD Dis 7 day'!$G$7</c:f>
              <c:strCache>
                <c:ptCount val="1"/>
                <c:pt idx="0">
                  <c:v>Target</c:v>
                </c:pt>
              </c:strCache>
            </c:strRef>
          </c:tx>
          <c:spPr>
            <a:ln w="19050" cap="rnd">
              <a:solidFill>
                <a:srgbClr val="FF0000"/>
              </a:solidFill>
              <a:prstDash val="dash"/>
              <a:round/>
            </a:ln>
            <a:effectLst/>
          </c:spPr>
          <c:marker>
            <c:symbol val="none"/>
          </c:marker>
          <c:cat>
            <c:numRef>
              <c:f>'LD Dis 7 day'!$B$8:$B$26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7 day'!$G$8:$G$31</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6E2B-4679-905B-68D4797E68E7}"/>
            </c:ext>
          </c:extLst>
        </c:ser>
        <c:ser>
          <c:idx val="4"/>
          <c:order val="3"/>
          <c:tx>
            <c:strRef>
              <c:f>'LD Dis 7 day'!$D$7</c:f>
              <c:strCache>
                <c:ptCount val="1"/>
                <c:pt idx="0">
                  <c:v>Mean</c:v>
                </c:pt>
              </c:strCache>
            </c:strRef>
          </c:tx>
          <c:spPr>
            <a:ln w="15875" cap="rnd">
              <a:solidFill>
                <a:schemeClr val="tx1"/>
              </a:solidFill>
              <a:round/>
            </a:ln>
            <a:effectLst/>
          </c:spPr>
          <c:marker>
            <c:symbol val="none"/>
          </c:marker>
          <c:cat>
            <c:numRef>
              <c:f>'LD Dis 7 day'!$B$8:$B$26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7 day'!$D$8:$D$31</c:f>
              <c:numCache>
                <c:formatCode>0%</c:formatCode>
                <c:ptCount val="24"/>
                <c:pt idx="0">
                  <c:v>0.68421052631578949</c:v>
                </c:pt>
                <c:pt idx="1">
                  <c:v>0.68421052631578949</c:v>
                </c:pt>
                <c:pt idx="2">
                  <c:v>0.68421052631578949</c:v>
                </c:pt>
                <c:pt idx="3">
                  <c:v>0.68421052631578949</c:v>
                </c:pt>
                <c:pt idx="4">
                  <c:v>0.68421052631578949</c:v>
                </c:pt>
                <c:pt idx="5">
                  <c:v>0.68421052631578949</c:v>
                </c:pt>
                <c:pt idx="6">
                  <c:v>0.68421052631578949</c:v>
                </c:pt>
                <c:pt idx="7">
                  <c:v>0.68421052631578949</c:v>
                </c:pt>
                <c:pt idx="8">
                  <c:v>0.68421052631578949</c:v>
                </c:pt>
                <c:pt idx="9">
                  <c:v>0.68421052631578949</c:v>
                </c:pt>
                <c:pt idx="10">
                  <c:v>0.68421052631578949</c:v>
                </c:pt>
                <c:pt idx="11">
                  <c:v>0.68421052631578949</c:v>
                </c:pt>
                <c:pt idx="12">
                  <c:v>0.68421052631578949</c:v>
                </c:pt>
                <c:pt idx="13">
                  <c:v>0.68421052631578949</c:v>
                </c:pt>
                <c:pt idx="14">
                  <c:v>0.68421052631578949</c:v>
                </c:pt>
                <c:pt idx="15">
                  <c:v>0.68421052631578949</c:v>
                </c:pt>
                <c:pt idx="16">
                  <c:v>0.68421052631578949</c:v>
                </c:pt>
                <c:pt idx="17">
                  <c:v>0.68421052631578949</c:v>
                </c:pt>
                <c:pt idx="18">
                  <c:v>0.68421052631578949</c:v>
                </c:pt>
                <c:pt idx="19">
                  <c:v>0.68421052631578949</c:v>
                </c:pt>
                <c:pt idx="20">
                  <c:v>0.68421052631578949</c:v>
                </c:pt>
                <c:pt idx="21">
                  <c:v>0.68421052631578949</c:v>
                </c:pt>
                <c:pt idx="22">
                  <c:v>0.68421052631578949</c:v>
                </c:pt>
                <c:pt idx="23">
                  <c:v>0.68421052631578949</c:v>
                </c:pt>
              </c:numCache>
            </c:numRef>
          </c:val>
          <c:smooth val="0"/>
          <c:extLst>
            <c:ext xmlns:c16="http://schemas.microsoft.com/office/drawing/2014/chart" uri="{C3380CC4-5D6E-409C-BE32-E72D297353CC}">
              <c16:uniqueId val="{00000003-6E2B-4679-905B-68D4797E68E7}"/>
            </c:ext>
          </c:extLst>
        </c:ser>
        <c:ser>
          <c:idx val="5"/>
          <c:order val="4"/>
          <c:tx>
            <c:strRef>
              <c:f>'LD Dis 7 day'!$C$7</c:f>
              <c:strCache>
                <c:ptCount val="1"/>
                <c:pt idx="0">
                  <c:v>UPL</c:v>
                </c:pt>
              </c:strCache>
            </c:strRef>
          </c:tx>
          <c:spPr>
            <a:ln w="15875" cap="rnd">
              <a:solidFill>
                <a:schemeClr val="tx1"/>
              </a:solidFill>
              <a:prstDash val="lgDash"/>
              <a:round/>
            </a:ln>
            <a:effectLst/>
          </c:spPr>
          <c:marker>
            <c:symbol val="none"/>
          </c:marker>
          <c:cat>
            <c:numRef>
              <c:f>'LD Dis 7 day'!$B$8:$B$26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7 day'!$C$8:$C$31</c:f>
              <c:numCache>
                <c:formatCode>0%</c:formatCode>
                <c:ptCount val="24"/>
                <c:pt idx="0">
                  <c:v>2.3097660818713455</c:v>
                </c:pt>
                <c:pt idx="1">
                  <c:v>2.3097660818713455</c:v>
                </c:pt>
                <c:pt idx="2">
                  <c:v>2.3097660818713455</c:v>
                </c:pt>
                <c:pt idx="3">
                  <c:v>2.3097660818713455</c:v>
                </c:pt>
                <c:pt idx="4">
                  <c:v>2.3097660818713455</c:v>
                </c:pt>
                <c:pt idx="5">
                  <c:v>2.3097660818713455</c:v>
                </c:pt>
                <c:pt idx="6">
                  <c:v>2.3097660818713455</c:v>
                </c:pt>
                <c:pt idx="7">
                  <c:v>2.3097660818713455</c:v>
                </c:pt>
                <c:pt idx="8">
                  <c:v>2.3097660818713455</c:v>
                </c:pt>
                <c:pt idx="9">
                  <c:v>2.3097660818713455</c:v>
                </c:pt>
                <c:pt idx="10">
                  <c:v>2.3097660818713455</c:v>
                </c:pt>
                <c:pt idx="11">
                  <c:v>2.3097660818713455</c:v>
                </c:pt>
                <c:pt idx="12">
                  <c:v>2.3097660818713455</c:v>
                </c:pt>
                <c:pt idx="13">
                  <c:v>2.3097660818713455</c:v>
                </c:pt>
                <c:pt idx="14">
                  <c:v>2.3097660818713455</c:v>
                </c:pt>
                <c:pt idx="15">
                  <c:v>2.3097660818713455</c:v>
                </c:pt>
                <c:pt idx="16">
                  <c:v>2.3097660818713455</c:v>
                </c:pt>
                <c:pt idx="17">
                  <c:v>2.3097660818713455</c:v>
                </c:pt>
                <c:pt idx="18">
                  <c:v>2.3097660818713455</c:v>
                </c:pt>
                <c:pt idx="19">
                  <c:v>2.3097660818713455</c:v>
                </c:pt>
                <c:pt idx="20">
                  <c:v>2.3097660818713455</c:v>
                </c:pt>
                <c:pt idx="21">
                  <c:v>2.3097660818713455</c:v>
                </c:pt>
                <c:pt idx="22">
                  <c:v>2.3097660818713455</c:v>
                </c:pt>
                <c:pt idx="23">
                  <c:v>2.3097660818713455</c:v>
                </c:pt>
              </c:numCache>
            </c:numRef>
          </c:val>
          <c:smooth val="0"/>
          <c:extLst>
            <c:ext xmlns:c16="http://schemas.microsoft.com/office/drawing/2014/chart" uri="{C3380CC4-5D6E-409C-BE32-E72D297353CC}">
              <c16:uniqueId val="{00000004-6E2B-4679-905B-68D4797E68E7}"/>
            </c:ext>
          </c:extLst>
        </c:ser>
        <c:ser>
          <c:idx val="2"/>
          <c:order val="5"/>
          <c:tx>
            <c:strRef>
              <c:f>'LD Dis 7 day'!$I$7</c:f>
              <c:strCache>
                <c:ptCount val="1"/>
                <c:pt idx="0">
                  <c:v>SCL</c:v>
                </c:pt>
              </c:strCache>
            </c:strRef>
          </c:tx>
          <c:spPr>
            <a:ln>
              <a:noFill/>
            </a:ln>
          </c:spPr>
          <c:marker>
            <c:symbol val="circle"/>
            <c:size val="7"/>
            <c:spPr>
              <a:solidFill>
                <a:srgbClr val="ED7D31"/>
              </a:solidFill>
              <a:ln>
                <a:solidFill>
                  <a:srgbClr val="ED7D31"/>
                </a:solidFill>
              </a:ln>
            </c:spPr>
          </c:marker>
          <c:cat>
            <c:numRef>
              <c:f>'LD Dis 7 day'!$B$8:$B$26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7 day'!$I$8:$I$31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E2B-4679-905B-68D4797E68E7}"/>
            </c:ext>
          </c:extLst>
        </c:ser>
        <c:ser>
          <c:idx val="6"/>
          <c:order val="6"/>
          <c:tx>
            <c:strRef>
              <c:f>'LD Dis 7 day'!$J$7</c:f>
              <c:strCache>
                <c:ptCount val="1"/>
                <c:pt idx="0">
                  <c:v>SCH</c:v>
                </c:pt>
              </c:strCache>
            </c:strRef>
          </c:tx>
          <c:spPr>
            <a:ln>
              <a:noFill/>
            </a:ln>
          </c:spPr>
          <c:marker>
            <c:symbol val="circle"/>
            <c:size val="7"/>
            <c:spPr>
              <a:solidFill>
                <a:srgbClr val="5B9BD5"/>
              </a:solidFill>
              <a:ln>
                <a:solidFill>
                  <a:srgbClr val="5B9BD5"/>
                </a:solidFill>
              </a:ln>
            </c:spPr>
          </c:marker>
          <c:cat>
            <c:numRef>
              <c:f>'LD Dis 7 day'!$B$8:$B$26</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7 day'!$J$8:$J$31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6E2B-4679-905B-68D4797E68E7}"/>
            </c:ext>
          </c:extLst>
        </c:ser>
        <c:dLbls>
          <c:showLegendKey val="0"/>
          <c:showVal val="0"/>
          <c:showCatName val="0"/>
          <c:showSerName val="0"/>
          <c:showPercent val="0"/>
          <c:showBubbleSize val="0"/>
        </c:dLbls>
        <c:smooth val="0"/>
        <c:axId val="190232832"/>
        <c:axId val="190239104"/>
      </c:lineChart>
      <c:dateAx>
        <c:axId val="190232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9104"/>
        <c:crosses val="autoZero"/>
        <c:auto val="1"/>
        <c:lblOffset val="100"/>
        <c:baseTimeUnit val="months"/>
        <c:majorUnit val="2"/>
        <c:majorTimeUnit val="months"/>
      </c:dateAx>
      <c:valAx>
        <c:axId val="19023910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2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&gt; 28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28 day'!$F$6</c:f>
              <c:strCache>
                <c:ptCount val="1"/>
                <c:pt idx="0">
                  <c:v>LPL</c:v>
                </c:pt>
              </c:strCache>
            </c:strRef>
          </c:tx>
          <c:spPr>
            <a:ln w="15875" cap="rnd">
              <a:solidFill>
                <a:schemeClr val="tx1"/>
              </a:solidFill>
              <a:prstDash val="lgDash"/>
              <a:round/>
            </a:ln>
            <a:effectLst/>
          </c:spPr>
          <c:marker>
            <c:symbol val="none"/>
          </c:marker>
          <c:cat>
            <c:numRef>
              <c:f>'LD Dis 28 day'!$B$7:$B$25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28 day'!$F$7:$F$30</c:f>
              <c:numCache>
                <c:formatCode>0</c:formatCode>
                <c:ptCount val="24"/>
                <c:pt idx="0">
                  <c:v>-1.5526900584795322</c:v>
                </c:pt>
                <c:pt idx="1">
                  <c:v>-1.5526900584795322</c:v>
                </c:pt>
                <c:pt idx="2">
                  <c:v>-1.5526900584795322</c:v>
                </c:pt>
                <c:pt idx="3">
                  <c:v>-1.5526900584795322</c:v>
                </c:pt>
                <c:pt idx="4">
                  <c:v>-1.5526900584795322</c:v>
                </c:pt>
                <c:pt idx="5">
                  <c:v>-1.5526900584795322</c:v>
                </c:pt>
                <c:pt idx="6">
                  <c:v>-1.5526900584795322</c:v>
                </c:pt>
                <c:pt idx="7">
                  <c:v>-1.5526900584795322</c:v>
                </c:pt>
                <c:pt idx="8">
                  <c:v>-1.5526900584795322</c:v>
                </c:pt>
                <c:pt idx="9">
                  <c:v>-1.5526900584795322</c:v>
                </c:pt>
                <c:pt idx="10">
                  <c:v>-1.5526900584795322</c:v>
                </c:pt>
                <c:pt idx="11">
                  <c:v>-1.5526900584795322</c:v>
                </c:pt>
                <c:pt idx="12">
                  <c:v>-1.5526900584795322</c:v>
                </c:pt>
                <c:pt idx="13">
                  <c:v>-1.5526900584795322</c:v>
                </c:pt>
                <c:pt idx="14">
                  <c:v>-1.5526900584795322</c:v>
                </c:pt>
                <c:pt idx="15">
                  <c:v>-1.5526900584795322</c:v>
                </c:pt>
                <c:pt idx="16">
                  <c:v>-1.5526900584795322</c:v>
                </c:pt>
                <c:pt idx="17">
                  <c:v>-1.5526900584795322</c:v>
                </c:pt>
                <c:pt idx="18">
                  <c:v>-1.5526900584795322</c:v>
                </c:pt>
                <c:pt idx="19">
                  <c:v>-1.5526900584795322</c:v>
                </c:pt>
                <c:pt idx="20">
                  <c:v>-1.5526900584795322</c:v>
                </c:pt>
                <c:pt idx="21">
                  <c:v>-1.5526900584795322</c:v>
                </c:pt>
                <c:pt idx="22">
                  <c:v>-1.5526900584795322</c:v>
                </c:pt>
                <c:pt idx="23">
                  <c:v>-1.5526900584795322</c:v>
                </c:pt>
              </c:numCache>
            </c:numRef>
          </c:val>
          <c:smooth val="0"/>
          <c:extLst>
            <c:ext xmlns:c16="http://schemas.microsoft.com/office/drawing/2014/chart" uri="{C3380CC4-5D6E-409C-BE32-E72D297353CC}">
              <c16:uniqueId val="{00000000-691E-4E43-88F3-D0A04A6C927C}"/>
            </c:ext>
          </c:extLst>
        </c:ser>
        <c:ser>
          <c:idx val="1"/>
          <c:order val="1"/>
          <c:tx>
            <c:strRef>
              <c:f>'LD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28 day'!$B$7:$B$25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28 day'!$E$7:$E$30</c:f>
              <c:numCache>
                <c:formatCode>0</c:formatCode>
                <c:ptCount val="24"/>
                <c:pt idx="0">
                  <c:v>0</c:v>
                </c:pt>
                <c:pt idx="1">
                  <c:v>0</c:v>
                </c:pt>
                <c:pt idx="2">
                  <c:v>2</c:v>
                </c:pt>
                <c:pt idx="3">
                  <c:v>0</c:v>
                </c:pt>
                <c:pt idx="4">
                  <c:v>0</c:v>
                </c:pt>
                <c:pt idx="5">
                  <c:v>0</c:v>
                </c:pt>
                <c:pt idx="6">
                  <c:v>1</c:v>
                </c:pt>
                <c:pt idx="7">
                  <c:v>0</c:v>
                </c:pt>
                <c:pt idx="8">
                  <c:v>0</c:v>
                </c:pt>
                <c:pt idx="9">
                  <c:v>1</c:v>
                </c:pt>
                <c:pt idx="10">
                  <c:v>0</c:v>
                </c:pt>
                <c:pt idx="11">
                  <c:v>0</c:v>
                </c:pt>
                <c:pt idx="12">
                  <c:v>1</c:v>
                </c:pt>
                <c:pt idx="13">
                  <c:v>0</c:v>
                </c:pt>
                <c:pt idx="14">
                  <c:v>1</c:v>
                </c:pt>
                <c:pt idx="15">
                  <c:v>0</c:v>
                </c:pt>
                <c:pt idx="16">
                  <c:v>0</c:v>
                </c:pt>
                <c:pt idx="17">
                  <c:v>0</c:v>
                </c:pt>
                <c:pt idx="18">
                  <c:v>1</c:v>
                </c:pt>
              </c:numCache>
            </c:numRef>
          </c:val>
          <c:smooth val="0"/>
          <c:extLst>
            <c:ext xmlns:c16="http://schemas.microsoft.com/office/drawing/2014/chart" uri="{C3380CC4-5D6E-409C-BE32-E72D297353CC}">
              <c16:uniqueId val="{00000001-691E-4E43-88F3-D0A04A6C927C}"/>
            </c:ext>
          </c:extLst>
        </c:ser>
        <c:ser>
          <c:idx val="3"/>
          <c:order val="2"/>
          <c:tx>
            <c:strRef>
              <c:f>'LD Dis 28 day'!$G$6</c:f>
              <c:strCache>
                <c:ptCount val="1"/>
                <c:pt idx="0">
                  <c:v>Target</c:v>
                </c:pt>
              </c:strCache>
            </c:strRef>
          </c:tx>
          <c:spPr>
            <a:ln w="19050" cap="rnd">
              <a:solidFill>
                <a:srgbClr val="FF0000"/>
              </a:solidFill>
              <a:prstDash val="dash"/>
              <a:round/>
            </a:ln>
            <a:effectLst/>
          </c:spPr>
          <c:marker>
            <c:symbol val="none"/>
          </c:marker>
          <c:cat>
            <c:numRef>
              <c:f>'LD Dis 28 day'!$B$7:$B$25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28 day'!$G$7:$G$30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691E-4E43-88F3-D0A04A6C927C}"/>
            </c:ext>
          </c:extLst>
        </c:ser>
        <c:ser>
          <c:idx val="4"/>
          <c:order val="3"/>
          <c:tx>
            <c:strRef>
              <c:f>'LD Dis 28 day'!$D$6</c:f>
              <c:strCache>
                <c:ptCount val="1"/>
                <c:pt idx="0">
                  <c:v>Mean</c:v>
                </c:pt>
              </c:strCache>
            </c:strRef>
          </c:tx>
          <c:spPr>
            <a:ln w="15875" cap="rnd">
              <a:solidFill>
                <a:schemeClr val="tx1"/>
              </a:solidFill>
              <a:round/>
            </a:ln>
            <a:effectLst/>
          </c:spPr>
          <c:marker>
            <c:symbol val="none"/>
          </c:marker>
          <c:cat>
            <c:numRef>
              <c:f>'LD Dis 28 day'!$B$7:$B$25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28 day'!$D$7:$D$30</c:f>
              <c:numCache>
                <c:formatCode>0</c:formatCode>
                <c:ptCount val="24"/>
                <c:pt idx="0">
                  <c:v>0.36842105263157893</c:v>
                </c:pt>
                <c:pt idx="1">
                  <c:v>0.36842105263157893</c:v>
                </c:pt>
                <c:pt idx="2">
                  <c:v>0.36842105263157893</c:v>
                </c:pt>
                <c:pt idx="3">
                  <c:v>0.36842105263157893</c:v>
                </c:pt>
                <c:pt idx="4">
                  <c:v>0.36842105263157893</c:v>
                </c:pt>
                <c:pt idx="5">
                  <c:v>0.36842105263157893</c:v>
                </c:pt>
                <c:pt idx="6">
                  <c:v>0.36842105263157893</c:v>
                </c:pt>
                <c:pt idx="7">
                  <c:v>0.36842105263157893</c:v>
                </c:pt>
                <c:pt idx="8">
                  <c:v>0.36842105263157893</c:v>
                </c:pt>
                <c:pt idx="9">
                  <c:v>0.36842105263157893</c:v>
                </c:pt>
                <c:pt idx="10">
                  <c:v>0.36842105263157893</c:v>
                </c:pt>
                <c:pt idx="11">
                  <c:v>0.36842105263157893</c:v>
                </c:pt>
                <c:pt idx="12">
                  <c:v>0.36842105263157893</c:v>
                </c:pt>
                <c:pt idx="13">
                  <c:v>0.36842105263157893</c:v>
                </c:pt>
                <c:pt idx="14">
                  <c:v>0.36842105263157893</c:v>
                </c:pt>
                <c:pt idx="15">
                  <c:v>0.36842105263157893</c:v>
                </c:pt>
                <c:pt idx="16">
                  <c:v>0.36842105263157893</c:v>
                </c:pt>
                <c:pt idx="17">
                  <c:v>0.36842105263157893</c:v>
                </c:pt>
                <c:pt idx="18">
                  <c:v>0.36842105263157893</c:v>
                </c:pt>
                <c:pt idx="19">
                  <c:v>0.36842105263157893</c:v>
                </c:pt>
                <c:pt idx="20">
                  <c:v>0.36842105263157893</c:v>
                </c:pt>
                <c:pt idx="21">
                  <c:v>0.36842105263157893</c:v>
                </c:pt>
                <c:pt idx="22">
                  <c:v>0.36842105263157893</c:v>
                </c:pt>
                <c:pt idx="23">
                  <c:v>0.36842105263157893</c:v>
                </c:pt>
              </c:numCache>
            </c:numRef>
          </c:val>
          <c:smooth val="0"/>
          <c:extLst>
            <c:ext xmlns:c16="http://schemas.microsoft.com/office/drawing/2014/chart" uri="{C3380CC4-5D6E-409C-BE32-E72D297353CC}">
              <c16:uniqueId val="{00000003-691E-4E43-88F3-D0A04A6C927C}"/>
            </c:ext>
          </c:extLst>
        </c:ser>
        <c:ser>
          <c:idx val="5"/>
          <c:order val="4"/>
          <c:tx>
            <c:strRef>
              <c:f>'LD Dis 28 day'!$C$6</c:f>
              <c:strCache>
                <c:ptCount val="1"/>
                <c:pt idx="0">
                  <c:v>UPL</c:v>
                </c:pt>
              </c:strCache>
            </c:strRef>
          </c:tx>
          <c:spPr>
            <a:ln w="15875" cap="rnd">
              <a:solidFill>
                <a:schemeClr val="tx1"/>
              </a:solidFill>
              <a:prstDash val="lgDash"/>
              <a:round/>
            </a:ln>
            <a:effectLst/>
          </c:spPr>
          <c:marker>
            <c:symbol val="none"/>
          </c:marker>
          <c:cat>
            <c:numRef>
              <c:f>'LD Dis 28 day'!$B$7:$B$25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28 day'!$C$7:$C$30</c:f>
              <c:numCache>
                <c:formatCode>0</c:formatCode>
                <c:ptCount val="24"/>
                <c:pt idx="0">
                  <c:v>2.28953216374269</c:v>
                </c:pt>
                <c:pt idx="1">
                  <c:v>2.28953216374269</c:v>
                </c:pt>
                <c:pt idx="2">
                  <c:v>2.28953216374269</c:v>
                </c:pt>
                <c:pt idx="3">
                  <c:v>2.28953216374269</c:v>
                </c:pt>
                <c:pt idx="4">
                  <c:v>2.28953216374269</c:v>
                </c:pt>
                <c:pt idx="5">
                  <c:v>2.28953216374269</c:v>
                </c:pt>
                <c:pt idx="6">
                  <c:v>2.28953216374269</c:v>
                </c:pt>
                <c:pt idx="7">
                  <c:v>2.28953216374269</c:v>
                </c:pt>
                <c:pt idx="8">
                  <c:v>2.28953216374269</c:v>
                </c:pt>
                <c:pt idx="9">
                  <c:v>2.28953216374269</c:v>
                </c:pt>
                <c:pt idx="10">
                  <c:v>2.28953216374269</c:v>
                </c:pt>
                <c:pt idx="11">
                  <c:v>2.28953216374269</c:v>
                </c:pt>
                <c:pt idx="12">
                  <c:v>2.28953216374269</c:v>
                </c:pt>
                <c:pt idx="13">
                  <c:v>2.28953216374269</c:v>
                </c:pt>
                <c:pt idx="14">
                  <c:v>2.28953216374269</c:v>
                </c:pt>
                <c:pt idx="15">
                  <c:v>2.28953216374269</c:v>
                </c:pt>
                <c:pt idx="16">
                  <c:v>2.28953216374269</c:v>
                </c:pt>
                <c:pt idx="17">
                  <c:v>2.28953216374269</c:v>
                </c:pt>
                <c:pt idx="18">
                  <c:v>2.28953216374269</c:v>
                </c:pt>
                <c:pt idx="19">
                  <c:v>2.28953216374269</c:v>
                </c:pt>
                <c:pt idx="20">
                  <c:v>2.28953216374269</c:v>
                </c:pt>
                <c:pt idx="21">
                  <c:v>2.28953216374269</c:v>
                </c:pt>
                <c:pt idx="22">
                  <c:v>2.28953216374269</c:v>
                </c:pt>
                <c:pt idx="23">
                  <c:v>2.28953216374269</c:v>
                </c:pt>
              </c:numCache>
            </c:numRef>
          </c:val>
          <c:smooth val="0"/>
          <c:extLst>
            <c:ext xmlns:c16="http://schemas.microsoft.com/office/drawing/2014/chart" uri="{C3380CC4-5D6E-409C-BE32-E72D297353CC}">
              <c16:uniqueId val="{00000004-691E-4E43-88F3-D0A04A6C927C}"/>
            </c:ext>
          </c:extLst>
        </c:ser>
        <c:ser>
          <c:idx val="2"/>
          <c:order val="5"/>
          <c:tx>
            <c:strRef>
              <c:f>'LD Dis 28 day'!$I$6</c:f>
              <c:strCache>
                <c:ptCount val="1"/>
                <c:pt idx="0">
                  <c:v>SCL</c:v>
                </c:pt>
              </c:strCache>
            </c:strRef>
          </c:tx>
          <c:spPr>
            <a:ln>
              <a:noFill/>
            </a:ln>
          </c:spPr>
          <c:marker>
            <c:symbol val="circle"/>
            <c:size val="7"/>
            <c:spPr>
              <a:solidFill>
                <a:srgbClr val="5B9BD5"/>
              </a:solidFill>
              <a:ln>
                <a:solidFill>
                  <a:srgbClr val="5B9BD5"/>
                </a:solidFill>
              </a:ln>
            </c:spPr>
          </c:marker>
          <c:cat>
            <c:numRef>
              <c:f>'LD Dis 28 day'!$B$7:$B$25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28 day'!$I$7:$I$30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91E-4E43-88F3-D0A04A6C927C}"/>
            </c:ext>
          </c:extLst>
        </c:ser>
        <c:ser>
          <c:idx val="6"/>
          <c:order val="6"/>
          <c:tx>
            <c:strRef>
              <c:f>'LD Dis 28 day'!$J$6</c:f>
              <c:strCache>
                <c:ptCount val="1"/>
                <c:pt idx="0">
                  <c:v>SCH</c:v>
                </c:pt>
              </c:strCache>
            </c:strRef>
          </c:tx>
          <c:spPr>
            <a:ln>
              <a:noFill/>
            </a:ln>
          </c:spPr>
          <c:marker>
            <c:symbol val="circle"/>
            <c:size val="7"/>
            <c:spPr>
              <a:solidFill>
                <a:srgbClr val="ED7D31"/>
              </a:solidFill>
              <a:ln>
                <a:solidFill>
                  <a:srgbClr val="ED7D31"/>
                </a:solidFill>
              </a:ln>
            </c:spPr>
          </c:marker>
          <c:cat>
            <c:numRef>
              <c:f>'LD Dis 28 day'!$B$7:$B$25</c:f>
              <c:numCache>
                <c:formatCode>mmm\-yy</c:formatCode>
                <c:ptCount val="19"/>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numCache>
            </c:numRef>
          </c:cat>
          <c:val>
            <c:numRef>
              <c:f>'LD Dis 28 day'!$J$7:$J$30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691E-4E43-88F3-D0A04A6C927C}"/>
            </c:ext>
          </c:extLst>
        </c:ser>
        <c:dLbls>
          <c:showLegendKey val="0"/>
          <c:showVal val="0"/>
          <c:showCatName val="0"/>
          <c:showSerName val="0"/>
          <c:showPercent val="0"/>
          <c:showBubbleSize val="0"/>
        </c:dLbls>
        <c:smooth val="0"/>
        <c:axId val="190560128"/>
        <c:axId val="190574592"/>
      </c:lineChart>
      <c:dateAx>
        <c:axId val="19056012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74592"/>
        <c:crosses val="autoZero"/>
        <c:auto val="1"/>
        <c:lblOffset val="100"/>
        <c:baseTimeUnit val="months"/>
        <c:majorUnit val="2"/>
        <c:majorTimeUnit val="months"/>
        <c:minorUnit val="1"/>
        <c:minorTimeUnit val="months"/>
      </c:dateAx>
      <c:valAx>
        <c:axId val="19057459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60128"/>
        <c:crosses val="autoZero"/>
        <c:crossBetween val="midCat"/>
        <c:majorUnit val="1"/>
        <c:minorUnit val="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&gt; 9 weeks</a:t>
            </a:r>
            <a:endParaRPr lang="en-GB" sz="1100">
              <a:effectLst/>
            </a:endParaRPr>
          </a:p>
        </c:rich>
      </c:tx>
      <c:layout>
        <c:manualLayout>
          <c:xMode val="edge"/>
          <c:yMode val="edge"/>
          <c:x val="0.28823615742866199"/>
          <c:y val="3.6894687455515753E-2"/>
        </c:manualLayout>
      </c:layout>
      <c:overlay val="0"/>
      <c:spPr>
        <a:noFill/>
        <a:ln>
          <a:noFill/>
        </a:ln>
        <a:effectLst/>
      </c:spPr>
    </c:title>
    <c:autoTitleDeleted val="0"/>
    <c:plotArea>
      <c:layout>
        <c:manualLayout>
          <c:layoutTarget val="inner"/>
          <c:xMode val="edge"/>
          <c:yMode val="edge"/>
          <c:x val="8.7905055138876836E-2"/>
          <c:y val="0.15932694793781937"/>
          <c:w val="0.85440729343672484"/>
          <c:h val="0.52828725855041647"/>
        </c:manualLayout>
      </c:layout>
      <c:lineChart>
        <c:grouping val="standard"/>
        <c:varyColors val="0"/>
        <c:ser>
          <c:idx val="1"/>
          <c:order val="0"/>
          <c:tx>
            <c:strRef>
              <c:f>'CAMHS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wk'!$B$19:$B$25</c:f>
              <c:numCache>
                <c:formatCode>mmm\-yy</c:formatCode>
                <c:ptCount val="7"/>
                <c:pt idx="0">
                  <c:v>45748</c:v>
                </c:pt>
                <c:pt idx="1">
                  <c:v>45778</c:v>
                </c:pt>
                <c:pt idx="2">
                  <c:v>45809</c:v>
                </c:pt>
                <c:pt idx="3">
                  <c:v>45839</c:v>
                </c:pt>
                <c:pt idx="4">
                  <c:v>45870</c:v>
                </c:pt>
                <c:pt idx="5">
                  <c:v>45901</c:v>
                </c:pt>
                <c:pt idx="6">
                  <c:v>45931</c:v>
                </c:pt>
              </c:numCache>
            </c:numRef>
          </c:cat>
          <c:val>
            <c:numRef>
              <c:f>'CAMHS 9 wk'!$E$19:$E$30</c:f>
              <c:numCache>
                <c:formatCode>0</c:formatCode>
                <c:ptCount val="12"/>
                <c:pt idx="0">
                  <c:v>75</c:v>
                </c:pt>
                <c:pt idx="1">
                  <c:v>211</c:v>
                </c:pt>
                <c:pt idx="2">
                  <c:v>70</c:v>
                </c:pt>
                <c:pt idx="3">
                  <c:v>37</c:v>
                </c:pt>
                <c:pt idx="4">
                  <c:v>23</c:v>
                </c:pt>
                <c:pt idx="5">
                  <c:v>10</c:v>
                </c:pt>
                <c:pt idx="6">
                  <c:v>6</c:v>
                </c:pt>
              </c:numCache>
            </c:numRef>
          </c:val>
          <c:smooth val="0"/>
          <c:extLst>
            <c:ext xmlns:c16="http://schemas.microsoft.com/office/drawing/2014/chart" uri="{C3380CC4-5D6E-409C-BE32-E72D297353CC}">
              <c16:uniqueId val="{00000000-11B7-4E75-BE39-2056BC97F7AF}"/>
            </c:ext>
          </c:extLst>
        </c:ser>
        <c:ser>
          <c:idx val="3"/>
          <c:order val="1"/>
          <c:tx>
            <c:strRef>
              <c:f>'CAMHS 9 wk'!$G$6</c:f>
              <c:strCache>
                <c:ptCount val="1"/>
                <c:pt idx="0">
                  <c:v>Target</c:v>
                </c:pt>
              </c:strCache>
            </c:strRef>
          </c:tx>
          <c:spPr>
            <a:ln w="19050" cap="rnd">
              <a:solidFill>
                <a:srgbClr val="FF0000"/>
              </a:solidFill>
              <a:prstDash val="dash"/>
              <a:round/>
            </a:ln>
            <a:effectLst/>
          </c:spPr>
          <c:marker>
            <c:symbol val="none"/>
          </c:marker>
          <c:cat>
            <c:numRef>
              <c:f>'CAMHS 9 wk'!$B$19:$B$25</c:f>
              <c:numCache>
                <c:formatCode>mmm\-yy</c:formatCode>
                <c:ptCount val="7"/>
                <c:pt idx="0">
                  <c:v>45748</c:v>
                </c:pt>
                <c:pt idx="1">
                  <c:v>45778</c:v>
                </c:pt>
                <c:pt idx="2">
                  <c:v>45809</c:v>
                </c:pt>
                <c:pt idx="3">
                  <c:v>45839</c:v>
                </c:pt>
                <c:pt idx="4">
                  <c:v>45870</c:v>
                </c:pt>
                <c:pt idx="5">
                  <c:v>45901</c:v>
                </c:pt>
                <c:pt idx="6">
                  <c:v>45931</c:v>
                </c:pt>
              </c:numCache>
            </c:numRef>
          </c:cat>
          <c:val>
            <c:numRef>
              <c:f>'CAMHS 9 wk'!$G$19:$G$30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11B7-4E75-BE39-2056BC97F7AF}"/>
            </c:ext>
          </c:extLst>
        </c:ser>
        <c:dLbls>
          <c:showLegendKey val="0"/>
          <c:showVal val="0"/>
          <c:showCatName val="0"/>
          <c:showSerName val="0"/>
          <c:showPercent val="0"/>
          <c:showBubbleSize val="0"/>
        </c:dLbls>
        <c:marker val="1"/>
        <c:smooth val="0"/>
        <c:axId val="190444288"/>
        <c:axId val="190446208"/>
      </c:lineChart>
      <c:dateAx>
        <c:axId val="1904442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6208"/>
        <c:crosses val="autoZero"/>
        <c:auto val="1"/>
        <c:lblOffset val="100"/>
        <c:baseTimeUnit val="months"/>
      </c:dateAx>
      <c:valAx>
        <c:axId val="190446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4288"/>
        <c:crosses val="autoZero"/>
        <c:crossBetween val="midCat"/>
        <c:majorUnit val="1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62 Day Target</a:t>
            </a:r>
            <a:endParaRPr lang="en-GB" sz="1100">
              <a:effectLst/>
            </a:endParaRPr>
          </a:p>
        </c:rich>
      </c:tx>
      <c:layout>
        <c:manualLayout>
          <c:xMode val="edge"/>
          <c:yMode val="edge"/>
          <c:x val="0.35761510570741623"/>
          <c:y val="4.0310350908129081E-2"/>
        </c:manualLayout>
      </c:layout>
      <c:overlay val="0"/>
      <c:spPr>
        <a:noFill/>
        <a:ln>
          <a:noFill/>
        </a:ln>
        <a:effectLst/>
      </c:spPr>
    </c:title>
    <c:autoTitleDeleted val="0"/>
    <c:plotArea>
      <c:layout/>
      <c:lineChart>
        <c:grouping val="standard"/>
        <c:varyColors val="0"/>
        <c:ser>
          <c:idx val="0"/>
          <c:order val="0"/>
          <c:tx>
            <c:strRef>
              <c:f>'Cancer 62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62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'Cancer 62 Day'!$F$67:$F$90</c:f>
              <c:numCache>
                <c:formatCode>0%</c:formatCode>
                <c:ptCount val="24"/>
                <c:pt idx="0">
                  <c:v>6.9918111111111098E-2</c:v>
                </c:pt>
                <c:pt idx="1">
                  <c:v>6.9918111111111098E-2</c:v>
                </c:pt>
                <c:pt idx="2">
                  <c:v>6.9918111111111098E-2</c:v>
                </c:pt>
                <c:pt idx="3">
                  <c:v>6.9918111111111098E-2</c:v>
                </c:pt>
                <c:pt idx="4">
                  <c:v>6.9918111111111098E-2</c:v>
                </c:pt>
                <c:pt idx="5">
                  <c:v>6.9918111111111098E-2</c:v>
                </c:pt>
                <c:pt idx="6">
                  <c:v>6.9918111111111098E-2</c:v>
                </c:pt>
                <c:pt idx="7">
                  <c:v>6.9918111111111098E-2</c:v>
                </c:pt>
                <c:pt idx="8">
                  <c:v>6.9918111111111098E-2</c:v>
                </c:pt>
                <c:pt idx="9">
                  <c:v>6.9918111111111098E-2</c:v>
                </c:pt>
                <c:pt idx="10">
                  <c:v>6.9918111111111098E-2</c:v>
                </c:pt>
                <c:pt idx="11">
                  <c:v>6.9918111111111098E-2</c:v>
                </c:pt>
                <c:pt idx="12">
                  <c:v>6.9918111111111098E-2</c:v>
                </c:pt>
                <c:pt idx="13">
                  <c:v>6.9918111111111098E-2</c:v>
                </c:pt>
                <c:pt idx="14">
                  <c:v>6.9918111111111098E-2</c:v>
                </c:pt>
                <c:pt idx="15">
                  <c:v>6.9918111111111098E-2</c:v>
                </c:pt>
                <c:pt idx="16">
                  <c:v>6.9918111111111098E-2</c:v>
                </c:pt>
                <c:pt idx="17">
                  <c:v>6.9918111111111098E-2</c:v>
                </c:pt>
                <c:pt idx="18">
                  <c:v>6.9918111111111098E-2</c:v>
                </c:pt>
                <c:pt idx="19">
                  <c:v>6.9918111111111098E-2</c:v>
                </c:pt>
                <c:pt idx="20">
                  <c:v>6.9918111111111098E-2</c:v>
                </c:pt>
                <c:pt idx="21">
                  <c:v>6.9918111111111098E-2</c:v>
                </c:pt>
                <c:pt idx="22">
                  <c:v>6.9918111111111098E-2</c:v>
                </c:pt>
                <c:pt idx="23">
                  <c:v>6.9918111111111098E-2</c:v>
                </c:pt>
              </c:numCache>
            </c:numRef>
          </c:val>
          <c:smooth val="0"/>
          <c:extLst xmlns:c15="http://schemas.microsoft.com/office/drawing/2012/chart">
            <c:ext xmlns:c16="http://schemas.microsoft.com/office/drawing/2014/chart" uri="{C3380CC4-5D6E-409C-BE32-E72D297353CC}">
              <c16:uniqueId val="{00000000-55B3-46F2-BF65-0A77652FB029}"/>
            </c:ext>
          </c:extLst>
        </c:ser>
        <c:ser>
          <c:idx val="1"/>
          <c:order val="1"/>
          <c:tx>
            <c:strRef>
              <c:f>'Cancer 62 Day'!$E$6</c:f>
              <c:strCache>
                <c:ptCount val="1"/>
                <c:pt idx="0">
                  <c:v>&lt; 62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62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'Cancer 62 Day'!$E$43:$E$90</c:f>
              <c:numCache>
                <c:formatCode>0%</c:formatCode>
                <c:ptCount val="24"/>
                <c:pt idx="0">
                  <c:v>0.39800000000000002</c:v>
                </c:pt>
                <c:pt idx="1">
                  <c:v>0.36899999999999999</c:v>
                </c:pt>
                <c:pt idx="2">
                  <c:v>0.34300000000000003</c:v>
                </c:pt>
                <c:pt idx="3">
                  <c:v>0.217</c:v>
                </c:pt>
                <c:pt idx="4">
                  <c:v>0.38500000000000001</c:v>
                </c:pt>
                <c:pt idx="5">
                  <c:v>0.14499999999999999</c:v>
                </c:pt>
                <c:pt idx="6">
                  <c:v>0.29699999999999999</c:v>
                </c:pt>
                <c:pt idx="7">
                  <c:v>0.2157</c:v>
                </c:pt>
                <c:pt idx="8" formatCode="0.0%">
                  <c:v>0.23400000000000001</c:v>
                </c:pt>
                <c:pt idx="9" formatCode="0.0%">
                  <c:v>0.21709999999999999</c:v>
                </c:pt>
                <c:pt idx="10" formatCode="0.0%">
                  <c:v>0.33679999999999999</c:v>
                </c:pt>
                <c:pt idx="11" formatCode="0.0%">
                  <c:v>0.34</c:v>
                </c:pt>
                <c:pt idx="12" formatCode="0.0%">
                  <c:v>0.36430000000000001</c:v>
                </c:pt>
                <c:pt idx="13" formatCode="0.0%">
                  <c:v>0.39100000000000001</c:v>
                </c:pt>
                <c:pt idx="14" formatCode="0.0%">
                  <c:v>0.26400000000000001</c:v>
                </c:pt>
                <c:pt idx="15" formatCode="0.0%">
                  <c:v>0.38019999999999998</c:v>
                </c:pt>
                <c:pt idx="16" formatCode="0.0%">
                  <c:v>0.26829999999999998</c:v>
                </c:pt>
                <c:pt idx="17" formatCode="0.0%">
                  <c:v>0.2797</c:v>
                </c:pt>
              </c:numCache>
            </c:numRef>
          </c:val>
          <c:smooth val="0"/>
          <c:extLst>
            <c:ext xmlns:c16="http://schemas.microsoft.com/office/drawing/2014/chart" uri="{C3380CC4-5D6E-409C-BE32-E72D297353CC}">
              <c16:uniqueId val="{00000001-55B3-46F2-BF65-0A77652FB029}"/>
            </c:ext>
          </c:extLst>
        </c:ser>
        <c:ser>
          <c:idx val="3"/>
          <c:order val="2"/>
          <c:tx>
            <c:strRef>
              <c:f>'Cancer 62 Day'!$G$6</c:f>
              <c:strCache>
                <c:ptCount val="1"/>
                <c:pt idx="0">
                  <c:v>Target</c:v>
                </c:pt>
              </c:strCache>
            </c:strRef>
          </c:tx>
          <c:spPr>
            <a:ln w="19050" cap="rnd">
              <a:solidFill>
                <a:srgbClr val="FF0000"/>
              </a:solidFill>
              <a:prstDash val="dash"/>
              <a:round/>
            </a:ln>
            <a:effectLst/>
          </c:spPr>
          <c:marker>
            <c:symbol val="none"/>
          </c:marker>
          <c:cat>
            <c:numRef>
              <c:f>'Cancer 62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'Cancer 62 Day'!$G$43:$G$90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2-55B3-46F2-BF65-0A77652FB029}"/>
            </c:ext>
          </c:extLst>
        </c:ser>
        <c:ser>
          <c:idx val="5"/>
          <c:order val="3"/>
          <c:tx>
            <c:strRef>
              <c:f>'Cancer 62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62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'Cancer 62 Day'!$C$43:$C$90</c:f>
              <c:numCache>
                <c:formatCode>0%</c:formatCode>
                <c:ptCount val="24"/>
                <c:pt idx="0">
                  <c:v>0.53509300000000004</c:v>
                </c:pt>
                <c:pt idx="1">
                  <c:v>0.53509300000000004</c:v>
                </c:pt>
                <c:pt idx="2">
                  <c:v>0.53509300000000004</c:v>
                </c:pt>
                <c:pt idx="3">
                  <c:v>0.53509300000000004</c:v>
                </c:pt>
                <c:pt idx="4">
                  <c:v>0.53509300000000004</c:v>
                </c:pt>
                <c:pt idx="5">
                  <c:v>0.53509300000000004</c:v>
                </c:pt>
                <c:pt idx="6">
                  <c:v>0.53509300000000004</c:v>
                </c:pt>
                <c:pt idx="7">
                  <c:v>0.53509300000000004</c:v>
                </c:pt>
                <c:pt idx="8">
                  <c:v>0.53509300000000004</c:v>
                </c:pt>
                <c:pt idx="9">
                  <c:v>0.53509300000000004</c:v>
                </c:pt>
                <c:pt idx="10">
                  <c:v>0.53509300000000004</c:v>
                </c:pt>
                <c:pt idx="11">
                  <c:v>0.53509300000000004</c:v>
                </c:pt>
                <c:pt idx="12">
                  <c:v>0.53509300000000004</c:v>
                </c:pt>
                <c:pt idx="13">
                  <c:v>0.53509300000000004</c:v>
                </c:pt>
                <c:pt idx="14">
                  <c:v>0.53509300000000004</c:v>
                </c:pt>
                <c:pt idx="15">
                  <c:v>0.53509300000000004</c:v>
                </c:pt>
                <c:pt idx="16">
                  <c:v>0.53509300000000004</c:v>
                </c:pt>
                <c:pt idx="17">
                  <c:v>0.53509300000000004</c:v>
                </c:pt>
                <c:pt idx="18">
                  <c:v>0.53509300000000004</c:v>
                </c:pt>
                <c:pt idx="19">
                  <c:v>0.53509300000000004</c:v>
                </c:pt>
                <c:pt idx="20">
                  <c:v>0.53509300000000004</c:v>
                </c:pt>
                <c:pt idx="21">
                  <c:v>0.53509300000000004</c:v>
                </c:pt>
                <c:pt idx="22">
                  <c:v>0.53509300000000004</c:v>
                </c:pt>
                <c:pt idx="23">
                  <c:v>0.53509300000000004</c:v>
                </c:pt>
              </c:numCache>
            </c:numRef>
          </c:val>
          <c:smooth val="0"/>
          <c:extLst xmlns:c15="http://schemas.microsoft.com/office/drawing/2012/chart">
            <c:ext xmlns:c16="http://schemas.microsoft.com/office/drawing/2014/chart" uri="{C3380CC4-5D6E-409C-BE32-E72D297353CC}">
              <c16:uniqueId val="{00000003-55B3-46F2-BF65-0A77652FB029}"/>
            </c:ext>
          </c:extLst>
        </c:ser>
        <c:ser>
          <c:idx val="2"/>
          <c:order val="4"/>
          <c:tx>
            <c:strRef>
              <c:f>'Cancer 62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62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'Cancer 62 Day'!$I$43:$I$78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4-55B3-46F2-BF65-0A77652FB029}"/>
            </c:ext>
          </c:extLst>
        </c:ser>
        <c:ser>
          <c:idx val="6"/>
          <c:order val="5"/>
          <c:tx>
            <c:strRef>
              <c:f>'Cancer 62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62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'Cancer 62 Day'!$J$43:$J$78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5-55B3-46F2-BF65-0A77652FB029}"/>
            </c:ext>
          </c:extLst>
        </c:ser>
        <c:ser>
          <c:idx val="4"/>
          <c:order val="6"/>
          <c:tx>
            <c:strRef>
              <c:f>'Cancer 62 Day'!$D$6</c:f>
              <c:strCache>
                <c:ptCount val="1"/>
                <c:pt idx="0">
                  <c:v>Mean</c:v>
                </c:pt>
              </c:strCache>
            </c:strRef>
          </c:tx>
          <c:spPr>
            <a:ln w="19050">
              <a:solidFill>
                <a:schemeClr val="tx1"/>
              </a:solidFill>
            </a:ln>
          </c:spPr>
          <c:marker>
            <c:symbol val="none"/>
          </c:marker>
          <c:cat>
            <c:numRef>
              <c:f>'Cancer 62 Day'!$B$67:$B$84</c:f>
              <c:numCache>
                <c:formatCode>mmm\-yy</c:formatCode>
                <c:ptCount val="18"/>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numCache>
            </c:numRef>
          </c:cat>
          <c:val>
            <c:numRef>
              <c:f>'Cancer 62 Day'!$D$67:$D$90</c:f>
              <c:numCache>
                <c:formatCode>0%</c:formatCode>
                <c:ptCount val="24"/>
                <c:pt idx="0">
                  <c:v>0.30250555555555558</c:v>
                </c:pt>
                <c:pt idx="1">
                  <c:v>0.30250555555555558</c:v>
                </c:pt>
                <c:pt idx="2">
                  <c:v>0.30250555555555558</c:v>
                </c:pt>
                <c:pt idx="3">
                  <c:v>0.30250555555555558</c:v>
                </c:pt>
                <c:pt idx="4">
                  <c:v>0.30250555555555558</c:v>
                </c:pt>
                <c:pt idx="5">
                  <c:v>0.30250555555555558</c:v>
                </c:pt>
                <c:pt idx="6">
                  <c:v>0.30250555555555558</c:v>
                </c:pt>
                <c:pt idx="7">
                  <c:v>0.30250555555555558</c:v>
                </c:pt>
                <c:pt idx="8">
                  <c:v>0.30250555555555558</c:v>
                </c:pt>
                <c:pt idx="9">
                  <c:v>0.30250555555555558</c:v>
                </c:pt>
                <c:pt idx="10">
                  <c:v>0.30250555555555558</c:v>
                </c:pt>
                <c:pt idx="11">
                  <c:v>0.30250555555555558</c:v>
                </c:pt>
                <c:pt idx="12">
                  <c:v>0.30250555555555558</c:v>
                </c:pt>
                <c:pt idx="13">
                  <c:v>0.30250555555555558</c:v>
                </c:pt>
                <c:pt idx="14">
                  <c:v>0.30250555555555558</c:v>
                </c:pt>
                <c:pt idx="15">
                  <c:v>0.30250555555555558</c:v>
                </c:pt>
                <c:pt idx="16">
                  <c:v>0.30250555555555558</c:v>
                </c:pt>
                <c:pt idx="17">
                  <c:v>0.30250555555555558</c:v>
                </c:pt>
                <c:pt idx="18">
                  <c:v>0.30250555555555558</c:v>
                </c:pt>
                <c:pt idx="19">
                  <c:v>0.30250555555555558</c:v>
                </c:pt>
                <c:pt idx="20">
                  <c:v>0.30250555555555558</c:v>
                </c:pt>
                <c:pt idx="21">
                  <c:v>0.30250555555555558</c:v>
                </c:pt>
                <c:pt idx="22">
                  <c:v>0.30250555555555558</c:v>
                </c:pt>
                <c:pt idx="23">
                  <c:v>0.30250555555555558</c:v>
                </c:pt>
              </c:numCache>
            </c:numRef>
          </c:val>
          <c:smooth val="0"/>
          <c:extLst>
            <c:ext xmlns:c16="http://schemas.microsoft.com/office/drawing/2014/chart" uri="{C3380CC4-5D6E-409C-BE32-E72D297353CC}">
              <c16:uniqueId val="{00000006-55B3-46F2-BF65-0A77652FB029}"/>
            </c:ext>
          </c:extLst>
        </c:ser>
        <c:dLbls>
          <c:showLegendKey val="0"/>
          <c:showVal val="0"/>
          <c:showCatName val="0"/>
          <c:showSerName val="0"/>
          <c:showPercent val="0"/>
          <c:showBubbleSize val="0"/>
        </c:dLbls>
        <c:smooth val="0"/>
        <c:axId val="172456192"/>
        <c:axId val="172470656"/>
        <c:extLst/>
      </c:lineChart>
      <c:dateAx>
        <c:axId val="1724561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70656"/>
        <c:crosses val="autoZero"/>
        <c:auto val="1"/>
        <c:lblOffset val="100"/>
        <c:baseTimeUnit val="months"/>
      </c:dateAx>
      <c:valAx>
        <c:axId val="172470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561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&lt; 9 weeks</a:t>
            </a:r>
            <a:endParaRPr lang="en-GB" sz="1100">
              <a:effectLst/>
            </a:endParaRPr>
          </a:p>
        </c:rich>
      </c:tx>
      <c:overlay val="0"/>
      <c:spPr>
        <a:noFill/>
        <a:ln>
          <a:noFill/>
        </a:ln>
        <a:effectLst/>
      </c:spPr>
    </c:title>
    <c:autoTitleDeleted val="0"/>
    <c:plotArea>
      <c:layout>
        <c:manualLayout>
          <c:layoutTarget val="inner"/>
          <c:xMode val="edge"/>
          <c:yMode val="edge"/>
          <c:x val="0.12287270341207349"/>
          <c:y val="0.15476851851851853"/>
          <c:w val="0.81039107611548555"/>
          <c:h val="0.62633712452610091"/>
        </c:manualLayout>
      </c:layout>
      <c:lineChart>
        <c:grouping val="standard"/>
        <c:varyColors val="0"/>
        <c:ser>
          <c:idx val="1"/>
          <c:order val="0"/>
          <c:tx>
            <c:strRef>
              <c:f>'CAMHS 9 wk %'!$E$6</c:f>
              <c:strCache>
                <c:ptCount val="1"/>
                <c:pt idx="0">
                  <c:v>&lt;9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 %'!$B$7:$B$13</c:f>
              <c:numCache>
                <c:formatCode>mmm\-yy</c:formatCode>
                <c:ptCount val="7"/>
                <c:pt idx="0">
                  <c:v>45748</c:v>
                </c:pt>
                <c:pt idx="1">
                  <c:v>45778</c:v>
                </c:pt>
                <c:pt idx="2">
                  <c:v>45809</c:v>
                </c:pt>
                <c:pt idx="3">
                  <c:v>45839</c:v>
                </c:pt>
                <c:pt idx="4">
                  <c:v>45870</c:v>
                </c:pt>
                <c:pt idx="5">
                  <c:v>45901</c:v>
                </c:pt>
                <c:pt idx="6">
                  <c:v>45931</c:v>
                </c:pt>
              </c:numCache>
            </c:numRef>
          </c:cat>
          <c:val>
            <c:numRef>
              <c:f>'CAMHS 9 wk %'!$E$7:$E$18</c:f>
              <c:numCache>
                <c:formatCode>0.00%</c:formatCode>
                <c:ptCount val="12"/>
                <c:pt idx="0">
                  <c:v>0.72919999999999996</c:v>
                </c:pt>
                <c:pt idx="1">
                  <c:v>0.7117</c:v>
                </c:pt>
                <c:pt idx="2">
                  <c:v>0.7177</c:v>
                </c:pt>
                <c:pt idx="3">
                  <c:v>0.82379999999999998</c:v>
                </c:pt>
                <c:pt idx="4">
                  <c:v>0.8589</c:v>
                </c:pt>
                <c:pt idx="5">
                  <c:v>0.93830000000000002</c:v>
                </c:pt>
                <c:pt idx="6">
                  <c:v>0.96970000000000001</c:v>
                </c:pt>
              </c:numCache>
            </c:numRef>
          </c:val>
          <c:smooth val="0"/>
          <c:extLst>
            <c:ext xmlns:c16="http://schemas.microsoft.com/office/drawing/2014/chart" uri="{C3380CC4-5D6E-409C-BE32-E72D297353CC}">
              <c16:uniqueId val="{00000000-3CC8-4AC4-98A9-ACABB4072D04}"/>
            </c:ext>
          </c:extLst>
        </c:ser>
        <c:ser>
          <c:idx val="3"/>
          <c:order val="1"/>
          <c:tx>
            <c:strRef>
              <c:f>'CAMHS 9 wk %'!$G$6</c:f>
              <c:strCache>
                <c:ptCount val="1"/>
                <c:pt idx="0">
                  <c:v>Target</c:v>
                </c:pt>
              </c:strCache>
            </c:strRef>
          </c:tx>
          <c:spPr>
            <a:ln w="28575" cap="rnd">
              <a:solidFill>
                <a:srgbClr val="FF0000"/>
              </a:solidFill>
              <a:prstDash val="dash"/>
              <a:round/>
            </a:ln>
            <a:effectLst/>
          </c:spPr>
          <c:marker>
            <c:symbol val="none"/>
          </c:marker>
          <c:cat>
            <c:numRef>
              <c:f>'CAMHS 9 wk %'!$B$7:$B$13</c:f>
              <c:numCache>
                <c:formatCode>mmm\-yy</c:formatCode>
                <c:ptCount val="7"/>
                <c:pt idx="0">
                  <c:v>45748</c:v>
                </c:pt>
                <c:pt idx="1">
                  <c:v>45778</c:v>
                </c:pt>
                <c:pt idx="2">
                  <c:v>45809</c:v>
                </c:pt>
                <c:pt idx="3">
                  <c:v>45839</c:v>
                </c:pt>
                <c:pt idx="4">
                  <c:v>45870</c:v>
                </c:pt>
                <c:pt idx="5">
                  <c:v>45901</c:v>
                </c:pt>
                <c:pt idx="6">
                  <c:v>45931</c:v>
                </c:pt>
              </c:numCache>
            </c:numRef>
          </c:cat>
          <c:val>
            <c:numRef>
              <c:f>'CAMHS 9 wk %'!$G$7:$G$18</c:f>
              <c:numCache>
                <c:formatCode>0%</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smooth val="0"/>
          <c:extLst>
            <c:ext xmlns:c16="http://schemas.microsoft.com/office/drawing/2014/chart" uri="{C3380CC4-5D6E-409C-BE32-E72D297353CC}">
              <c16:uniqueId val="{00000001-3CC8-4AC4-98A9-ACABB4072D04}"/>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Unallocated Cases - Family Support</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'Unallocated Cases'!$C$6</c:f>
              <c:strCache>
                <c:ptCount val="1"/>
                <c:pt idx="0">
                  <c:v>Unallocated Cases</c:v>
                </c:pt>
              </c:strCache>
            </c:strRef>
          </c:tx>
          <c:spPr>
            <a:ln>
              <a:solidFill>
                <a:srgbClr val="00B5CC"/>
              </a:solidFill>
            </a:ln>
            <a:effectLst/>
          </c:spPr>
          <c:marker>
            <c:symbol val="diamond"/>
            <c:size val="5"/>
            <c:spPr>
              <a:solidFill>
                <a:srgbClr val="00B5CC"/>
              </a:solidFill>
              <a:ln>
                <a:solidFill>
                  <a:srgbClr val="00B5CC"/>
                </a:solidFill>
              </a:ln>
            </c:spPr>
          </c:marker>
          <c:cat>
            <c:numRef>
              <c:f>'Unallocated Cases'!$B$7:$B$12</c:f>
              <c:numCache>
                <c:formatCode>mmm\-yy</c:formatCode>
                <c:ptCount val="6"/>
                <c:pt idx="0">
                  <c:v>45748</c:v>
                </c:pt>
                <c:pt idx="1">
                  <c:v>45778</c:v>
                </c:pt>
                <c:pt idx="2">
                  <c:v>45809</c:v>
                </c:pt>
                <c:pt idx="3">
                  <c:v>45839</c:v>
                </c:pt>
                <c:pt idx="4">
                  <c:v>45870</c:v>
                </c:pt>
                <c:pt idx="5">
                  <c:v>45901</c:v>
                </c:pt>
              </c:numCache>
            </c:numRef>
          </c:cat>
          <c:val>
            <c:numRef>
              <c:f>'Unallocated Cases'!$C$7:$C$18</c:f>
              <c:numCache>
                <c:formatCode>General</c:formatCode>
                <c:ptCount val="12"/>
                <c:pt idx="0">
                  <c:v>53</c:v>
                </c:pt>
                <c:pt idx="1">
                  <c:v>63</c:v>
                </c:pt>
                <c:pt idx="2">
                  <c:v>88</c:v>
                </c:pt>
                <c:pt idx="3">
                  <c:v>51</c:v>
                </c:pt>
                <c:pt idx="4">
                  <c:v>68</c:v>
                </c:pt>
                <c:pt idx="5">
                  <c:v>58</c:v>
                </c:pt>
              </c:numCache>
            </c:numRef>
          </c:val>
          <c:smooth val="0"/>
          <c:extLst>
            <c:ext xmlns:c16="http://schemas.microsoft.com/office/drawing/2014/chart" uri="{C3380CC4-5D6E-409C-BE32-E72D297353CC}">
              <c16:uniqueId val="{00000000-B2F3-48B9-817F-308B5CA90DCA}"/>
            </c:ext>
          </c:extLst>
        </c:ser>
        <c:ser>
          <c:idx val="0"/>
          <c:order val="1"/>
          <c:tx>
            <c:strRef>
              <c:f>'Unallocated Cases'!$D$6</c:f>
              <c:strCache>
                <c:ptCount val="1"/>
                <c:pt idx="0">
                  <c:v>Target</c:v>
                </c:pt>
              </c:strCache>
            </c:strRef>
          </c:tx>
          <c:spPr>
            <a:ln w="19050">
              <a:solidFill>
                <a:srgbClr val="FF0000"/>
              </a:solidFill>
              <a:prstDash val="dash"/>
            </a:ln>
          </c:spPr>
          <c:marker>
            <c:symbol val="none"/>
          </c:marker>
          <c:cat>
            <c:numRef>
              <c:f>'Unallocated Cases'!$B$7:$B$12</c:f>
              <c:numCache>
                <c:formatCode>mmm\-yy</c:formatCode>
                <c:ptCount val="6"/>
                <c:pt idx="0">
                  <c:v>45748</c:v>
                </c:pt>
                <c:pt idx="1">
                  <c:v>45778</c:v>
                </c:pt>
                <c:pt idx="2">
                  <c:v>45809</c:v>
                </c:pt>
                <c:pt idx="3">
                  <c:v>45839</c:v>
                </c:pt>
                <c:pt idx="4">
                  <c:v>45870</c:v>
                </c:pt>
                <c:pt idx="5">
                  <c:v>45901</c:v>
                </c:pt>
              </c:numCache>
            </c:numRef>
          </c:cat>
          <c:val>
            <c:numRef>
              <c:f>'Unallocated Cases'!$D$7:$D$18</c:f>
              <c:numCache>
                <c:formatCode>General</c:formatCode>
                <c:ptCount val="12"/>
                <c:pt idx="0">
                  <c:v>43</c:v>
                </c:pt>
                <c:pt idx="1">
                  <c:v>43</c:v>
                </c:pt>
                <c:pt idx="2">
                  <c:v>43</c:v>
                </c:pt>
                <c:pt idx="3">
                  <c:v>43</c:v>
                </c:pt>
                <c:pt idx="4">
                  <c:v>43</c:v>
                </c:pt>
                <c:pt idx="5">
                  <c:v>43</c:v>
                </c:pt>
              </c:numCache>
            </c:numRef>
          </c:val>
          <c:smooth val="0"/>
          <c:extLst>
            <c:ext xmlns:c16="http://schemas.microsoft.com/office/drawing/2014/chart" uri="{C3380CC4-5D6E-409C-BE32-E72D297353CC}">
              <c16:uniqueId val="{00000001-B2F3-48B9-817F-308B5CA90DCA}"/>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
      </c:valAx>
      <c:spPr>
        <a:noFill/>
        <a:ln>
          <a:noFill/>
        </a:ln>
        <a:effectLst/>
      </c:spPr>
    </c:plotArea>
    <c:legend>
      <c:legendPos val="b"/>
      <c:layout>
        <c:manualLayout>
          <c:xMode val="edge"/>
          <c:yMode val="edge"/>
          <c:x val="0.25567716535433072"/>
          <c:y val="0.89508336637776398"/>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(Full)</a:t>
            </a:r>
          </a:p>
        </c:rich>
      </c:tx>
      <c:layout>
        <c:manualLayout>
          <c:xMode val="edge"/>
          <c:yMode val="edge"/>
          <c:x val="0.224090113735783"/>
          <c:y val="4.7961630695443645E-2"/>
        </c:manualLayout>
      </c:layout>
      <c:overlay val="0"/>
      <c:spPr>
        <a:noFill/>
        <a:ln>
          <a:noFill/>
        </a:ln>
        <a:effectLst/>
      </c:spPr>
    </c:title>
    <c:autoTitleDeleted val="0"/>
    <c:plotArea>
      <c:layout>
        <c:manualLayout>
          <c:layoutTarget val="inner"/>
          <c:xMode val="edge"/>
          <c:yMode val="edge"/>
          <c:x val="0.10024759405074365"/>
          <c:y val="0.1744526898166506"/>
          <c:w val="0.86919685039370087"/>
          <c:h val="0.59835570913348057"/>
        </c:manualLayout>
      </c:layout>
      <c:lineChart>
        <c:grouping val="standard"/>
        <c:varyColors val="0"/>
        <c:ser>
          <c:idx val="1"/>
          <c:order val="0"/>
          <c:tx>
            <c:strRef>
              <c:f>'Dom Care'!$C$6</c:f>
              <c:strCache>
                <c:ptCount val="1"/>
                <c:pt idx="0">
                  <c:v>Unmet Hours (Full)</c:v>
                </c:pt>
              </c:strCache>
            </c:strRef>
          </c:tx>
          <c:spPr>
            <a:ln>
              <a:solidFill>
                <a:srgbClr val="00B5CC"/>
              </a:solidFill>
            </a:ln>
            <a:effectLst/>
          </c:spPr>
          <c:marker>
            <c:symbol val="diamond"/>
            <c:size val="5"/>
            <c:spPr>
              <a:solidFill>
                <a:srgbClr val="00B5CC"/>
              </a:solidFill>
              <a:ln>
                <a:solidFill>
                  <a:srgbClr val="00B5CC"/>
                </a:solidFill>
              </a:ln>
            </c:spPr>
          </c:marker>
          <c:cat>
            <c:numRef>
              <c:f>'Dom Care'!$B$7:$B$13</c:f>
              <c:numCache>
                <c:formatCode>mmm\-yy</c:formatCode>
                <c:ptCount val="7"/>
                <c:pt idx="0">
                  <c:v>45748</c:v>
                </c:pt>
                <c:pt idx="1">
                  <c:v>45778</c:v>
                </c:pt>
                <c:pt idx="2">
                  <c:v>45809</c:v>
                </c:pt>
                <c:pt idx="3">
                  <c:v>45839</c:v>
                </c:pt>
                <c:pt idx="4">
                  <c:v>45870</c:v>
                </c:pt>
                <c:pt idx="5">
                  <c:v>45901</c:v>
                </c:pt>
                <c:pt idx="6">
                  <c:v>45931</c:v>
                </c:pt>
              </c:numCache>
            </c:numRef>
          </c:cat>
          <c:val>
            <c:numRef>
              <c:f>'Dom Care'!$C$7:$C$18</c:f>
              <c:numCache>
                <c:formatCode>General</c:formatCode>
                <c:ptCount val="12"/>
                <c:pt idx="0">
                  <c:v>4098</c:v>
                </c:pt>
                <c:pt idx="1">
                  <c:v>3912</c:v>
                </c:pt>
                <c:pt idx="2">
                  <c:v>3950</c:v>
                </c:pt>
                <c:pt idx="3">
                  <c:v>4172</c:v>
                </c:pt>
                <c:pt idx="4">
                  <c:v>4219</c:v>
                </c:pt>
                <c:pt idx="5">
                  <c:v>4060</c:v>
                </c:pt>
                <c:pt idx="6">
                  <c:v>3843</c:v>
                </c:pt>
              </c:numCache>
            </c:numRef>
          </c:val>
          <c:smooth val="0"/>
          <c:extLst>
            <c:ext xmlns:c16="http://schemas.microsoft.com/office/drawing/2014/chart" uri="{C3380CC4-5D6E-409C-BE32-E72D297353CC}">
              <c16:uniqueId val="{00000000-BA04-4408-B309-F68CE92FF7B0}"/>
            </c:ext>
          </c:extLst>
        </c:ser>
        <c:ser>
          <c:idx val="0"/>
          <c:order val="1"/>
          <c:tx>
            <c:strRef>
              <c:f>'Dom Care'!$D$6</c:f>
              <c:strCache>
                <c:ptCount val="1"/>
                <c:pt idx="0">
                  <c:v>Target</c:v>
                </c:pt>
              </c:strCache>
            </c:strRef>
          </c:tx>
          <c:spPr>
            <a:ln w="19050">
              <a:solidFill>
                <a:srgbClr val="FF0000"/>
              </a:solidFill>
              <a:prstDash val="dash"/>
            </a:ln>
          </c:spPr>
          <c:marker>
            <c:symbol val="none"/>
          </c:marker>
          <c:cat>
            <c:numRef>
              <c:f>'Dom Care'!$B$7:$B$13</c:f>
              <c:numCache>
                <c:formatCode>mmm\-yy</c:formatCode>
                <c:ptCount val="7"/>
                <c:pt idx="0">
                  <c:v>45748</c:v>
                </c:pt>
                <c:pt idx="1">
                  <c:v>45778</c:v>
                </c:pt>
                <c:pt idx="2">
                  <c:v>45809</c:v>
                </c:pt>
                <c:pt idx="3">
                  <c:v>45839</c:v>
                </c:pt>
                <c:pt idx="4">
                  <c:v>45870</c:v>
                </c:pt>
                <c:pt idx="5">
                  <c:v>45901</c:v>
                </c:pt>
                <c:pt idx="6">
                  <c:v>45931</c:v>
                </c:pt>
              </c:numCache>
            </c:numRef>
          </c:cat>
          <c:val>
            <c:numRef>
              <c:f>'Dom Care'!$D$7:$D$18</c:f>
              <c:numCache>
                <c:formatCode>General</c:formatCode>
                <c:ptCount val="12"/>
                <c:pt idx="0">
                  <c:v>3688</c:v>
                </c:pt>
                <c:pt idx="1">
                  <c:v>3688</c:v>
                </c:pt>
                <c:pt idx="2">
                  <c:v>3688</c:v>
                </c:pt>
                <c:pt idx="3">
                  <c:v>3688</c:v>
                </c:pt>
                <c:pt idx="4">
                  <c:v>3688</c:v>
                </c:pt>
                <c:pt idx="5">
                  <c:v>3688</c:v>
                </c:pt>
                <c:pt idx="6">
                  <c:v>3688</c:v>
                </c:pt>
              </c:numCache>
            </c:numRef>
          </c:val>
          <c:smooth val="0"/>
          <c:extLst>
            <c:ext xmlns:c16="http://schemas.microsoft.com/office/drawing/2014/chart" uri="{C3380CC4-5D6E-409C-BE32-E72D297353CC}">
              <c16:uniqueId val="{00000001-BA04-4408-B309-F68CE92FF7B0}"/>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5000"/>
          <c:min val="3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00"/>
      </c:valAx>
      <c:spPr>
        <a:noFill/>
        <a:ln>
          <a:noFill/>
        </a:ln>
        <a:effectLst/>
      </c:spPr>
    </c:plotArea>
    <c:legend>
      <c:legendPos val="b"/>
      <c:layout>
        <c:manualLayout>
          <c:xMode val="edge"/>
          <c:yMode val="edge"/>
          <c:x val="0.25567716535433072"/>
          <c:y val="0.89508336637776398"/>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(Partial)</a:t>
            </a:r>
          </a:p>
        </c:rich>
      </c:tx>
      <c:layout>
        <c:manualLayout>
          <c:xMode val="edge"/>
          <c:yMode val="edge"/>
          <c:x val="0.20615966754155732"/>
          <c:y val="4.3165467625899283E-2"/>
        </c:manualLayout>
      </c:layout>
      <c:overlay val="0"/>
      <c:spPr>
        <a:noFill/>
        <a:ln>
          <a:noFill/>
        </a:ln>
        <a:effectLst/>
      </c:spPr>
    </c:title>
    <c:autoTitleDeleted val="0"/>
    <c:plotArea>
      <c:layout>
        <c:manualLayout>
          <c:layoutTarget val="inner"/>
          <c:xMode val="edge"/>
          <c:yMode val="edge"/>
          <c:x val="0.10580314960629922"/>
          <c:y val="0.15047187446892876"/>
          <c:w val="0.8580857392825898"/>
          <c:h val="0.62233652448120247"/>
        </c:manualLayout>
      </c:layout>
      <c:lineChart>
        <c:grouping val="standard"/>
        <c:varyColors val="0"/>
        <c:ser>
          <c:idx val="1"/>
          <c:order val="0"/>
          <c:tx>
            <c:strRef>
              <c:f>'Dom Care'!$C$23</c:f>
              <c:strCache>
                <c:ptCount val="1"/>
                <c:pt idx="0">
                  <c:v>Unmet Hours (Partial)</c:v>
                </c:pt>
              </c:strCache>
            </c:strRef>
          </c:tx>
          <c:spPr>
            <a:ln>
              <a:solidFill>
                <a:srgbClr val="00B5CC"/>
              </a:solidFill>
            </a:ln>
            <a:effectLst/>
          </c:spPr>
          <c:marker>
            <c:symbol val="diamond"/>
            <c:size val="5"/>
            <c:spPr>
              <a:solidFill>
                <a:srgbClr val="00B5CC"/>
              </a:solidFill>
              <a:ln>
                <a:solidFill>
                  <a:srgbClr val="00B5CC"/>
                </a:solidFill>
              </a:ln>
            </c:spPr>
          </c:marker>
          <c:cat>
            <c:numRef>
              <c:f>'Dom Care'!$B$24:$B$30</c:f>
              <c:numCache>
                <c:formatCode>mmm\-yy</c:formatCode>
                <c:ptCount val="7"/>
                <c:pt idx="0">
                  <c:v>45748</c:v>
                </c:pt>
                <c:pt idx="1">
                  <c:v>45778</c:v>
                </c:pt>
                <c:pt idx="2">
                  <c:v>45809</c:v>
                </c:pt>
                <c:pt idx="3">
                  <c:v>45839</c:v>
                </c:pt>
                <c:pt idx="4">
                  <c:v>45870</c:v>
                </c:pt>
                <c:pt idx="5">
                  <c:v>45901</c:v>
                </c:pt>
                <c:pt idx="6">
                  <c:v>45931</c:v>
                </c:pt>
              </c:numCache>
            </c:numRef>
          </c:cat>
          <c:val>
            <c:numRef>
              <c:f>'Dom Care'!$C$24:$C$35</c:f>
              <c:numCache>
                <c:formatCode>General</c:formatCode>
                <c:ptCount val="12"/>
                <c:pt idx="0">
                  <c:v>2290</c:v>
                </c:pt>
                <c:pt idx="1">
                  <c:v>2259</c:v>
                </c:pt>
                <c:pt idx="2">
                  <c:v>2392</c:v>
                </c:pt>
                <c:pt idx="3">
                  <c:v>2303</c:v>
                </c:pt>
                <c:pt idx="4">
                  <c:v>2312</c:v>
                </c:pt>
                <c:pt idx="5">
                  <c:v>2646</c:v>
                </c:pt>
                <c:pt idx="6">
                  <c:v>2461</c:v>
                </c:pt>
              </c:numCache>
            </c:numRef>
          </c:val>
          <c:smooth val="0"/>
          <c:extLst>
            <c:ext xmlns:c16="http://schemas.microsoft.com/office/drawing/2014/chart" uri="{C3380CC4-5D6E-409C-BE32-E72D297353CC}">
              <c16:uniqueId val="{00000000-7E76-4BCE-B89B-C49A40904F49}"/>
            </c:ext>
          </c:extLst>
        </c:ser>
        <c:ser>
          <c:idx val="0"/>
          <c:order val="1"/>
          <c:tx>
            <c:strRef>
              <c:f>'Dom Care'!$D$23</c:f>
              <c:strCache>
                <c:ptCount val="1"/>
                <c:pt idx="0">
                  <c:v>Target</c:v>
                </c:pt>
              </c:strCache>
            </c:strRef>
          </c:tx>
          <c:spPr>
            <a:ln w="19050">
              <a:solidFill>
                <a:srgbClr val="FF0000"/>
              </a:solidFill>
              <a:prstDash val="dash"/>
            </a:ln>
          </c:spPr>
          <c:marker>
            <c:symbol val="none"/>
          </c:marker>
          <c:cat>
            <c:numRef>
              <c:f>'Dom Care'!$B$24:$B$30</c:f>
              <c:numCache>
                <c:formatCode>mmm\-yy</c:formatCode>
                <c:ptCount val="7"/>
                <c:pt idx="0">
                  <c:v>45748</c:v>
                </c:pt>
                <c:pt idx="1">
                  <c:v>45778</c:v>
                </c:pt>
                <c:pt idx="2">
                  <c:v>45809</c:v>
                </c:pt>
                <c:pt idx="3">
                  <c:v>45839</c:v>
                </c:pt>
                <c:pt idx="4">
                  <c:v>45870</c:v>
                </c:pt>
                <c:pt idx="5">
                  <c:v>45901</c:v>
                </c:pt>
                <c:pt idx="6">
                  <c:v>45931</c:v>
                </c:pt>
              </c:numCache>
            </c:numRef>
          </c:cat>
          <c:val>
            <c:numRef>
              <c:f>'Dom Care'!$D$24:$D$35</c:f>
              <c:numCache>
                <c:formatCode>General</c:formatCode>
                <c:ptCount val="12"/>
                <c:pt idx="0">
                  <c:v>2061</c:v>
                </c:pt>
                <c:pt idx="1">
                  <c:v>2061</c:v>
                </c:pt>
                <c:pt idx="2">
                  <c:v>2061</c:v>
                </c:pt>
                <c:pt idx="3">
                  <c:v>2061</c:v>
                </c:pt>
                <c:pt idx="4">
                  <c:v>2061</c:v>
                </c:pt>
                <c:pt idx="5">
                  <c:v>2061</c:v>
                </c:pt>
                <c:pt idx="6">
                  <c:v>2061</c:v>
                </c:pt>
              </c:numCache>
            </c:numRef>
          </c:val>
          <c:smooth val="0"/>
          <c:extLst>
            <c:ext xmlns:c16="http://schemas.microsoft.com/office/drawing/2014/chart" uri="{C3380CC4-5D6E-409C-BE32-E72D297353CC}">
              <c16:uniqueId val="{00000001-7E76-4BCE-B89B-C49A40904F49}"/>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18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layout>
        <c:manualLayout>
          <c:xMode val="edge"/>
          <c:yMode val="edge"/>
          <c:x val="0.25567716535433072"/>
          <c:y val="0.89508336637776398"/>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Direct Payments - Service Users</a:t>
            </a:r>
            <a:endParaRPr lang="en-US"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'Direct Payments'!$B$8:$B$14</c:f>
              <c:numCache>
                <c:formatCode>mmm\-yy</c:formatCode>
                <c:ptCount val="7"/>
                <c:pt idx="0">
                  <c:v>45748</c:v>
                </c:pt>
                <c:pt idx="1">
                  <c:v>45778</c:v>
                </c:pt>
                <c:pt idx="2">
                  <c:v>45809</c:v>
                </c:pt>
                <c:pt idx="3">
                  <c:v>45839</c:v>
                </c:pt>
                <c:pt idx="4">
                  <c:v>45870</c:v>
                </c:pt>
                <c:pt idx="5">
                  <c:v>45901</c:v>
                </c:pt>
                <c:pt idx="6">
                  <c:v>45931</c:v>
                </c:pt>
              </c:numCache>
            </c:numRef>
          </c:cat>
          <c:val>
            <c:numRef>
              <c:f>'Amb arrivals'!$G$8:$G$19</c:f>
            </c:numRef>
          </c:val>
          <c:smooth val="0"/>
          <c:extLst>
            <c:ext xmlns:c16="http://schemas.microsoft.com/office/drawing/2014/chart" uri="{C3380CC4-5D6E-409C-BE32-E72D297353CC}">
              <c16:uniqueId val="{00000000-E07F-415B-8FBA-2B3CDB448A3B}"/>
            </c:ext>
          </c:extLst>
        </c:ser>
        <c:ser>
          <c:idx val="2"/>
          <c:order val="1"/>
          <c:tx>
            <c:strRef>
              <c:f>'Direct Payments'!$C$7</c:f>
              <c:strCache>
                <c:ptCount val="1"/>
                <c:pt idx="0">
                  <c:v>Target</c:v>
                </c:pt>
              </c:strCache>
            </c:strRef>
          </c:tx>
          <c:spPr>
            <a:ln w="19050" cap="rnd">
              <a:solidFill>
                <a:srgbClr val="FF0000"/>
              </a:solidFill>
              <a:prstDash val="dash"/>
              <a:round/>
            </a:ln>
            <a:effectLst/>
          </c:spPr>
          <c:marker>
            <c:symbol val="none"/>
          </c:marker>
          <c:cat>
            <c:numRef>
              <c:f>'Direct Payments'!$B$8:$B$14</c:f>
              <c:numCache>
                <c:formatCode>mmm\-yy</c:formatCode>
                <c:ptCount val="7"/>
                <c:pt idx="0">
                  <c:v>45748</c:v>
                </c:pt>
                <c:pt idx="1">
                  <c:v>45778</c:v>
                </c:pt>
                <c:pt idx="2">
                  <c:v>45809</c:v>
                </c:pt>
                <c:pt idx="3">
                  <c:v>45839</c:v>
                </c:pt>
                <c:pt idx="4">
                  <c:v>45870</c:v>
                </c:pt>
                <c:pt idx="5">
                  <c:v>45901</c:v>
                </c:pt>
                <c:pt idx="6">
                  <c:v>45931</c:v>
                </c:pt>
              </c:numCache>
            </c:numRef>
          </c:cat>
          <c:val>
            <c:numRef>
              <c:f>'Direct Payments'!$C$8:$C$19</c:f>
              <c:numCache>
                <c:formatCode>0</c:formatCode>
                <c:ptCount val="12"/>
                <c:pt idx="0">
                  <c:v>743</c:v>
                </c:pt>
                <c:pt idx="1">
                  <c:v>743</c:v>
                </c:pt>
                <c:pt idx="2">
                  <c:v>743</c:v>
                </c:pt>
                <c:pt idx="3">
                  <c:v>743</c:v>
                </c:pt>
                <c:pt idx="4">
                  <c:v>743</c:v>
                </c:pt>
                <c:pt idx="5">
                  <c:v>743</c:v>
                </c:pt>
                <c:pt idx="6">
                  <c:v>743</c:v>
                </c:pt>
                <c:pt idx="7">
                  <c:v>743</c:v>
                </c:pt>
                <c:pt idx="8">
                  <c:v>743</c:v>
                </c:pt>
                <c:pt idx="9">
                  <c:v>743</c:v>
                </c:pt>
                <c:pt idx="10">
                  <c:v>743</c:v>
                </c:pt>
                <c:pt idx="11">
                  <c:v>743</c:v>
                </c:pt>
              </c:numCache>
            </c:numRef>
          </c:val>
          <c:smooth val="0"/>
          <c:extLst>
            <c:ext xmlns:c16="http://schemas.microsoft.com/office/drawing/2014/chart" uri="{C3380CC4-5D6E-409C-BE32-E72D297353CC}">
              <c16:uniqueId val="{00000001-E07F-415B-8FBA-2B3CDB448A3B}"/>
            </c:ext>
          </c:extLst>
        </c:ser>
        <c:ser>
          <c:idx val="3"/>
          <c:order val="2"/>
          <c:tx>
            <c:strRef>
              <c:f>'Direct Payments'!$D$7</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'Direct Payments'!$B$8:$B$14</c:f>
              <c:numCache>
                <c:formatCode>mmm\-yy</c:formatCode>
                <c:ptCount val="7"/>
                <c:pt idx="0">
                  <c:v>45748</c:v>
                </c:pt>
                <c:pt idx="1">
                  <c:v>45778</c:v>
                </c:pt>
                <c:pt idx="2">
                  <c:v>45809</c:v>
                </c:pt>
                <c:pt idx="3">
                  <c:v>45839</c:v>
                </c:pt>
                <c:pt idx="4">
                  <c:v>45870</c:v>
                </c:pt>
                <c:pt idx="5">
                  <c:v>45901</c:v>
                </c:pt>
                <c:pt idx="6">
                  <c:v>45931</c:v>
                </c:pt>
              </c:numCache>
            </c:numRef>
          </c:cat>
          <c:val>
            <c:numRef>
              <c:f>'Direct Payments'!$D$8:$D$19</c:f>
              <c:numCache>
                <c:formatCode>0</c:formatCode>
                <c:ptCount val="12"/>
                <c:pt idx="0">
                  <c:v>709</c:v>
                </c:pt>
                <c:pt idx="1">
                  <c:v>715</c:v>
                </c:pt>
                <c:pt idx="2">
                  <c:v>726</c:v>
                </c:pt>
                <c:pt idx="3">
                  <c:v>739</c:v>
                </c:pt>
                <c:pt idx="4">
                  <c:v>754</c:v>
                </c:pt>
                <c:pt idx="5">
                  <c:v>756</c:v>
                </c:pt>
                <c:pt idx="6">
                  <c:v>757</c:v>
                </c:pt>
              </c:numCache>
            </c:numRef>
          </c:val>
          <c:smooth val="0"/>
          <c:extLst>
            <c:ext xmlns:c16="http://schemas.microsoft.com/office/drawing/2014/chart" uri="{C3380CC4-5D6E-409C-BE32-E72D297353CC}">
              <c16:uniqueId val="{00000002-E07F-415B-8FBA-2B3CDB448A3B}"/>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Number of SAI Reports Overdue</a:t>
            </a:r>
          </a:p>
        </c:rich>
      </c:tx>
      <c:layout>
        <c:manualLayout>
          <c:xMode val="edge"/>
          <c:yMode val="edge"/>
          <c:x val="0.34816496304679623"/>
          <c:y val="4.8898402262823944E-2"/>
        </c:manualLayout>
      </c:layout>
      <c:overlay val="0"/>
      <c:spPr>
        <a:noFill/>
        <a:ln>
          <a:noFill/>
        </a:ln>
        <a:effectLst/>
      </c:spPr>
    </c:title>
    <c:autoTitleDeleted val="0"/>
    <c:plotArea>
      <c:layout>
        <c:manualLayout>
          <c:layoutTarget val="inner"/>
          <c:xMode val="edge"/>
          <c:yMode val="edge"/>
          <c:x val="9.4966970712819301E-2"/>
          <c:y val="0.14087947744396029"/>
          <c:w val="0.84320677737065042"/>
          <c:h val="0.56067630244849531"/>
        </c:manualLayout>
      </c:layout>
      <c:lineChart>
        <c:grouping val="standard"/>
        <c:varyColors val="0"/>
        <c:ser>
          <c:idx val="1"/>
          <c:order val="0"/>
          <c:tx>
            <c:strRef>
              <c:f>SAI!$G$19</c:f>
              <c:strCache>
                <c:ptCount val="1"/>
                <c:pt idx="0">
                  <c:v>Total SAI Review Reports  Overdue</c:v>
                </c:pt>
              </c:strCache>
            </c:strRef>
          </c:tx>
          <c:spPr>
            <a:ln>
              <a:solidFill>
                <a:srgbClr val="00B5CC"/>
              </a:solidFill>
            </a:ln>
            <a:effectLst/>
          </c:spPr>
          <c:marker>
            <c:symbol val="diamond"/>
            <c:size val="5"/>
            <c:spPr>
              <a:solidFill>
                <a:srgbClr val="00B5CC"/>
              </a:solidFill>
              <a:ln>
                <a:solidFill>
                  <a:srgbClr val="00B5CC"/>
                </a:solidFill>
              </a:ln>
            </c:spPr>
          </c:marker>
          <c:cat>
            <c:strRef>
              <c:f>SAI!$B$20:$B$26</c:f>
              <c:strCache>
                <c:ptCount val="7"/>
                <c:pt idx="0">
                  <c:v>Apr</c:v>
                </c:pt>
                <c:pt idx="1">
                  <c:v>May</c:v>
                </c:pt>
                <c:pt idx="2">
                  <c:v>Jun</c:v>
                </c:pt>
                <c:pt idx="3">
                  <c:v>Jul</c:v>
                </c:pt>
                <c:pt idx="4">
                  <c:v>Aug</c:v>
                </c:pt>
                <c:pt idx="5">
                  <c:v>Sep</c:v>
                </c:pt>
                <c:pt idx="6">
                  <c:v>Oct</c:v>
                </c:pt>
              </c:strCache>
              <c:extLst/>
            </c:strRef>
          </c:cat>
          <c:val>
            <c:numRef>
              <c:f>SAI!$G$20:$G$26</c:f>
              <c:numCache>
                <c:formatCode>0</c:formatCode>
                <c:ptCount val="7"/>
                <c:pt idx="0">
                  <c:v>76</c:v>
                </c:pt>
                <c:pt idx="1">
                  <c:v>68</c:v>
                </c:pt>
                <c:pt idx="2">
                  <c:v>70</c:v>
                </c:pt>
                <c:pt idx="3">
                  <c:v>56</c:v>
                </c:pt>
                <c:pt idx="4">
                  <c:v>59</c:v>
                </c:pt>
                <c:pt idx="5">
                  <c:v>47</c:v>
                </c:pt>
                <c:pt idx="6">
                  <c:v>51</c:v>
                </c:pt>
              </c:numCache>
              <c:extLst/>
            </c:numRef>
          </c:val>
          <c:smooth val="0"/>
          <c:extLst>
            <c:ext xmlns:c16="http://schemas.microsoft.com/office/drawing/2014/chart" uri="{C3380CC4-5D6E-409C-BE32-E72D297353CC}">
              <c16:uniqueId val="{00000000-11E2-406E-8F83-475E8DEE2057}"/>
            </c:ext>
          </c:extLst>
        </c:ser>
        <c:ser>
          <c:idx val="0"/>
          <c:order val="1"/>
          <c:tx>
            <c:strRef>
              <c:f>SAI!$C$19</c:f>
              <c:strCache>
                <c:ptCount val="1"/>
                <c:pt idx="0">
                  <c:v>Target</c:v>
                </c:pt>
              </c:strCache>
            </c:strRef>
          </c:tx>
          <c:spPr>
            <a:ln w="19050">
              <a:solidFill>
                <a:srgbClr val="FF0000"/>
              </a:solidFill>
              <a:prstDash val="dash"/>
            </a:ln>
          </c:spPr>
          <c:marker>
            <c:symbol val="none"/>
          </c:marker>
          <c:cat>
            <c:strRef>
              <c:f>SAI!$B$20:$B$26</c:f>
              <c:strCache>
                <c:ptCount val="7"/>
                <c:pt idx="0">
                  <c:v>Apr</c:v>
                </c:pt>
                <c:pt idx="1">
                  <c:v>May</c:v>
                </c:pt>
                <c:pt idx="2">
                  <c:v>Jun</c:v>
                </c:pt>
                <c:pt idx="3">
                  <c:v>Jul</c:v>
                </c:pt>
                <c:pt idx="4">
                  <c:v>Aug</c:v>
                </c:pt>
                <c:pt idx="5">
                  <c:v>Sep</c:v>
                </c:pt>
                <c:pt idx="6">
                  <c:v>Oct</c:v>
                </c:pt>
              </c:strCache>
              <c:extLst/>
            </c:strRef>
          </c:cat>
          <c:val>
            <c:numRef>
              <c:f>SAI!$C$20:$C$26</c:f>
              <c:numCache>
                <c:formatCode>0</c:formatCode>
                <c:ptCount val="7"/>
                <c:pt idx="0">
                  <c:v>0</c:v>
                </c:pt>
                <c:pt idx="1">
                  <c:v>0</c:v>
                </c:pt>
                <c:pt idx="2">
                  <c:v>0</c:v>
                </c:pt>
                <c:pt idx="3">
                  <c:v>0</c:v>
                </c:pt>
                <c:pt idx="4">
                  <c:v>0</c:v>
                </c:pt>
                <c:pt idx="5">
                  <c:v>0</c:v>
                </c:pt>
                <c:pt idx="6">
                  <c:v>0</c:v>
                </c:pt>
              </c:numCache>
              <c:extLst/>
            </c:numRef>
          </c:val>
          <c:smooth val="0"/>
          <c:extLst>
            <c:ext xmlns:c16="http://schemas.microsoft.com/office/drawing/2014/chart" uri="{C3380CC4-5D6E-409C-BE32-E72D297353CC}">
              <c16:uniqueId val="{00000001-11E2-406E-8F83-475E8DEE2057}"/>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0"/>
      </c:cat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7.7581412890525531E-2"/>
          <c:y val="0.80200719755391403"/>
          <c:w val="0.8584822094570056"/>
          <c:h val="0.146012679647135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Clostridioides</a:t>
            </a:r>
            <a:r>
              <a:rPr lang="en-US" sz="1100" baseline="0"/>
              <a:t> Difficile (CDI)</a:t>
            </a:r>
          </a:p>
        </c:rich>
      </c:tx>
      <c:layout>
        <c:manualLayout>
          <c:xMode val="edge"/>
          <c:yMode val="edge"/>
          <c:x val="0.33172277227722774"/>
          <c:y val="4.10958904109589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CDiff!$C$4</c:f>
              <c:strCache>
                <c:ptCount val="1"/>
                <c:pt idx="0">
                  <c:v>Cumulative CDI Rate</c:v>
                </c:pt>
              </c:strCache>
            </c:strRef>
          </c:tx>
          <c:spPr>
            <a:ln>
              <a:solidFill>
                <a:srgbClr val="00B5CC"/>
              </a:solidFill>
            </a:ln>
            <a:effectLst/>
          </c:spPr>
          <c:marker>
            <c:symbol val="diamond"/>
            <c:size val="5"/>
            <c:spPr>
              <a:solidFill>
                <a:srgbClr val="00B5CC"/>
              </a:solidFill>
              <a:ln>
                <a:solidFill>
                  <a:srgbClr val="00B5CC"/>
                </a:solidFill>
              </a:ln>
            </c:spPr>
          </c:marker>
          <c:cat>
            <c:strRef>
              <c:f>CDiff!$B$5:$B$10</c:f>
              <c:strCache>
                <c:ptCount val="6"/>
                <c:pt idx="0">
                  <c:v>Apr</c:v>
                </c:pt>
                <c:pt idx="1">
                  <c:v>May</c:v>
                </c:pt>
                <c:pt idx="2">
                  <c:v>Jun</c:v>
                </c:pt>
                <c:pt idx="3">
                  <c:v>Jul</c:v>
                </c:pt>
                <c:pt idx="4">
                  <c:v>Aug</c:v>
                </c:pt>
                <c:pt idx="5">
                  <c:v>Sep</c:v>
                </c:pt>
              </c:strCache>
              <c:extLst/>
            </c:strRef>
          </c:cat>
          <c:val>
            <c:numRef>
              <c:f>CDiff!$C$5:$C$10</c:f>
              <c:numCache>
                <c:formatCode>General</c:formatCode>
                <c:ptCount val="6"/>
                <c:pt idx="0">
                  <c:v>29.1</c:v>
                </c:pt>
                <c:pt idx="1">
                  <c:v>16.399999999999999</c:v>
                </c:pt>
                <c:pt idx="2">
                  <c:v>20.6</c:v>
                </c:pt>
                <c:pt idx="3">
                  <c:v>16.399999999999999</c:v>
                </c:pt>
                <c:pt idx="4">
                  <c:v>17.100000000000001</c:v>
                </c:pt>
                <c:pt idx="5">
                  <c:v>19.600000000000001</c:v>
                </c:pt>
              </c:numCache>
              <c:extLst/>
            </c:numRef>
          </c:val>
          <c:smooth val="0"/>
          <c:extLst>
            <c:ext xmlns:c16="http://schemas.microsoft.com/office/drawing/2014/chart" uri="{C3380CC4-5D6E-409C-BE32-E72D297353CC}">
              <c16:uniqueId val="{00000000-5956-42EC-9D12-AE89951C91E5}"/>
            </c:ext>
          </c:extLst>
        </c:ser>
        <c:ser>
          <c:idx val="0"/>
          <c:order val="1"/>
          <c:tx>
            <c:strRef>
              <c:f>CDiff!$D$4</c:f>
              <c:strCache>
                <c:ptCount val="1"/>
                <c:pt idx="0">
                  <c:v>Target Rate: episodes per 100,000 occupied beds</c:v>
                </c:pt>
              </c:strCache>
            </c:strRef>
          </c:tx>
          <c:spPr>
            <a:ln w="19050">
              <a:solidFill>
                <a:srgbClr val="FF0000"/>
              </a:solidFill>
              <a:prstDash val="dash"/>
            </a:ln>
          </c:spPr>
          <c:marker>
            <c:symbol val="none"/>
          </c:marker>
          <c:cat>
            <c:strRef>
              <c:f>CDiff!$B$5:$B$10</c:f>
              <c:strCache>
                <c:ptCount val="6"/>
                <c:pt idx="0">
                  <c:v>Apr</c:v>
                </c:pt>
                <c:pt idx="1">
                  <c:v>May</c:v>
                </c:pt>
                <c:pt idx="2">
                  <c:v>Jun</c:v>
                </c:pt>
                <c:pt idx="3">
                  <c:v>Jul</c:v>
                </c:pt>
                <c:pt idx="4">
                  <c:v>Aug</c:v>
                </c:pt>
                <c:pt idx="5">
                  <c:v>Sep</c:v>
                </c:pt>
              </c:strCache>
              <c:extLst/>
            </c:strRef>
          </c:cat>
          <c:val>
            <c:numRef>
              <c:f>CDiff!$D$5:$D$10</c:f>
              <c:numCache>
                <c:formatCode>#,##0.0</c:formatCode>
                <c:ptCount val="6"/>
                <c:pt idx="0">
                  <c:v>15.8</c:v>
                </c:pt>
                <c:pt idx="1">
                  <c:v>15.7</c:v>
                </c:pt>
                <c:pt idx="2">
                  <c:v>15.6</c:v>
                </c:pt>
                <c:pt idx="3">
                  <c:v>15.5</c:v>
                </c:pt>
                <c:pt idx="4">
                  <c:v>15.5</c:v>
                </c:pt>
                <c:pt idx="5">
                  <c:v>15.4</c:v>
                </c:pt>
              </c:numCache>
              <c:extLst/>
            </c:numRef>
          </c:val>
          <c:smooth val="0"/>
          <c:extLst>
            <c:ext xmlns:c16="http://schemas.microsoft.com/office/drawing/2014/chart" uri="{C3380CC4-5D6E-409C-BE32-E72D297353CC}">
              <c16:uniqueId val="{00000001-5956-42EC-9D12-AE89951C91E5}"/>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0"/>
      </c:cat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5.1221745796626909E-2"/>
          <c:y val="0.83572250386509928"/>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MRSA</a:t>
            </a:r>
          </a:p>
        </c:rich>
      </c:tx>
      <c:layout>
        <c:manualLayout>
          <c:xMode val="edge"/>
          <c:yMode val="edge"/>
          <c:x val="0.45845544554455447"/>
          <c:y val="4.56621004566210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MRSA_!$C$4</c:f>
              <c:strCache>
                <c:ptCount val="1"/>
                <c:pt idx="0">
                  <c:v>Cumulative MRSA Rate</c:v>
                </c:pt>
              </c:strCache>
            </c:strRef>
          </c:tx>
          <c:spPr>
            <a:ln>
              <a:solidFill>
                <a:srgbClr val="00B5CC"/>
              </a:solidFill>
            </a:ln>
            <a:effectLst/>
          </c:spPr>
          <c:marker>
            <c:symbol val="diamond"/>
            <c:size val="5"/>
            <c:spPr>
              <a:solidFill>
                <a:srgbClr val="00B5CC"/>
              </a:solidFill>
              <a:ln>
                <a:solidFill>
                  <a:srgbClr val="00B5CC"/>
                </a:solidFill>
              </a:ln>
            </c:spPr>
          </c:marker>
          <c:cat>
            <c:strRef>
              <c:f>MRSA_!$B$5:$B$10</c:f>
              <c:strCache>
                <c:ptCount val="6"/>
                <c:pt idx="0">
                  <c:v>Apr</c:v>
                </c:pt>
                <c:pt idx="1">
                  <c:v>May</c:v>
                </c:pt>
                <c:pt idx="2">
                  <c:v>Jun</c:v>
                </c:pt>
                <c:pt idx="3">
                  <c:v>Jul</c:v>
                </c:pt>
                <c:pt idx="4">
                  <c:v>Aug</c:v>
                </c:pt>
                <c:pt idx="5">
                  <c:v>Sep</c:v>
                </c:pt>
              </c:strCache>
              <c:extLst/>
            </c:strRef>
          </c:cat>
          <c:val>
            <c:numRef>
              <c:f>MRSA_!$C$5:$C$10</c:f>
              <c:numCache>
                <c:formatCode>General</c:formatCode>
                <c:ptCount val="6"/>
                <c:pt idx="0">
                  <c:v>4.16</c:v>
                </c:pt>
                <c:pt idx="1">
                  <c:v>2.0459999999999998</c:v>
                </c:pt>
                <c:pt idx="2">
                  <c:v>1.371</c:v>
                </c:pt>
                <c:pt idx="3">
                  <c:v>1.0269999999999999</c:v>
                </c:pt>
                <c:pt idx="4">
                  <c:v>0.81399999999999995</c:v>
                </c:pt>
                <c:pt idx="5">
                  <c:v>0.67800000000000005</c:v>
                </c:pt>
              </c:numCache>
              <c:extLst/>
            </c:numRef>
          </c:val>
          <c:smooth val="0"/>
          <c:extLst>
            <c:ext xmlns:c16="http://schemas.microsoft.com/office/drawing/2014/chart" uri="{C3380CC4-5D6E-409C-BE32-E72D297353CC}">
              <c16:uniqueId val="{00000000-F645-4A59-AE8A-2189142DEC26}"/>
            </c:ext>
          </c:extLst>
        </c:ser>
        <c:ser>
          <c:idx val="0"/>
          <c:order val="1"/>
          <c:tx>
            <c:strRef>
              <c:f>MRSA_!$D$4</c:f>
              <c:strCache>
                <c:ptCount val="1"/>
                <c:pt idx="0">
                  <c:v>Target Rate: episodes per 100,000 occupied beds</c:v>
                </c:pt>
              </c:strCache>
            </c:strRef>
          </c:tx>
          <c:spPr>
            <a:ln w="19050">
              <a:solidFill>
                <a:srgbClr val="FF0000"/>
              </a:solidFill>
              <a:prstDash val="dash"/>
            </a:ln>
          </c:spPr>
          <c:marker>
            <c:symbol val="none"/>
          </c:marker>
          <c:cat>
            <c:strRef>
              <c:f>MRSA_!$B$5:$B$10</c:f>
              <c:strCache>
                <c:ptCount val="6"/>
                <c:pt idx="0">
                  <c:v>Apr</c:v>
                </c:pt>
                <c:pt idx="1">
                  <c:v>May</c:v>
                </c:pt>
                <c:pt idx="2">
                  <c:v>Jun</c:v>
                </c:pt>
                <c:pt idx="3">
                  <c:v>Jul</c:v>
                </c:pt>
                <c:pt idx="4">
                  <c:v>Aug</c:v>
                </c:pt>
                <c:pt idx="5">
                  <c:v>Sep</c:v>
                </c:pt>
              </c:strCache>
              <c:extLst/>
            </c:strRef>
          </c:cat>
          <c:val>
            <c:numRef>
              <c:f>MRSA_!$D$5:$D$10</c:f>
              <c:numCache>
                <c:formatCode>General</c:formatCode>
                <c:ptCount val="6"/>
                <c:pt idx="0">
                  <c:v>4.2249999999999996</c:v>
                </c:pt>
                <c:pt idx="1">
                  <c:v>4.2069999999999999</c:v>
                </c:pt>
                <c:pt idx="2">
                  <c:v>4.1890000000000001</c:v>
                </c:pt>
                <c:pt idx="3">
                  <c:v>4.1710000000000003</c:v>
                </c:pt>
                <c:pt idx="4">
                  <c:v>4.1529999999999996</c:v>
                </c:pt>
                <c:pt idx="5">
                  <c:v>4.1349999999999998</c:v>
                </c:pt>
              </c:numCache>
              <c:extLst/>
            </c:numRef>
          </c:val>
          <c:smooth val="0"/>
          <c:extLst>
            <c:ext xmlns:c16="http://schemas.microsoft.com/office/drawing/2014/chart" uri="{C3380CC4-5D6E-409C-BE32-E72D297353CC}">
              <c16:uniqueId val="{00000001-F645-4A59-AE8A-2189142DEC26}"/>
            </c:ext>
          </c:extLst>
        </c:ser>
        <c:dLbls>
          <c:showLegendKey val="0"/>
          <c:showVal val="0"/>
          <c:showCatName val="0"/>
          <c:showSerName val="0"/>
          <c:showPercent val="0"/>
          <c:showBubbleSize val="0"/>
        </c:dLbls>
        <c:marker val="1"/>
        <c:smooth val="0"/>
        <c:axId val="170855424"/>
        <c:axId val="170857216"/>
      </c:lineChart>
      <c:catAx>
        <c:axId val="170855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Algn val="ctr"/>
        <c:lblOffset val="100"/>
        <c:noMultiLvlLbl val="0"/>
      </c:cat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6.9703593981445391E-2"/>
          <c:y val="0.85398734404774745"/>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62-day by tumour site April 25 -</a:t>
            </a:r>
            <a:r>
              <a:rPr lang="en-US" baseline="0"/>
              <a:t> September </a:t>
            </a:r>
            <a:r>
              <a:rPr lang="en-US"/>
              <a:t>25</a:t>
            </a:r>
          </a:p>
        </c:rich>
      </c:tx>
      <c:layout>
        <c:manualLayout>
          <c:xMode val="edge"/>
          <c:yMode val="edge"/>
          <c:x val="0.1815326965703338"/>
          <c:y val="2.70046776880686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5311096169881778"/>
          <c:y val="0.18300034465388795"/>
          <c:w val="0.60039170736569325"/>
          <c:h val="0.7068214957978739"/>
        </c:manualLayout>
      </c:layout>
      <c:barChart>
        <c:barDir val="bar"/>
        <c:grouping val="stacked"/>
        <c:varyColors val="0"/>
        <c:ser>
          <c:idx val="0"/>
          <c:order val="0"/>
          <c:tx>
            <c:strRef>
              <c:f>'62 Day Tumour Site'!$AB$4</c:f>
              <c:strCache>
                <c:ptCount val="1"/>
                <c:pt idx="0">
                  <c:v>&lt;=62 days</c:v>
                </c:pt>
              </c:strCache>
            </c:strRef>
          </c:tx>
          <c:spPr>
            <a:solidFill>
              <a:srgbClr val="5B9BD5"/>
            </a:solidFill>
            <a:ln>
              <a:noFill/>
            </a:ln>
            <a:effectLst/>
          </c:spPr>
          <c:invertIfNegative val="0"/>
          <c:cat>
            <c:strRef>
              <c:f>'62 Day Tumour Site'!$B$5:$B$24</c:f>
              <c:strCache>
                <c:ptCount val="13"/>
                <c:pt idx="0">
                  <c:v>Acute Leukaemia</c:v>
                </c:pt>
                <c:pt idx="1">
                  <c:v>Breast</c:v>
                </c:pt>
                <c:pt idx="2">
                  <c:v>Gynae</c:v>
                </c:pt>
                <c:pt idx="3">
                  <c:v>Haematological Malignancies (ex Acute Leukaemia)</c:v>
                </c:pt>
                <c:pt idx="4">
                  <c:v>Head/Neck</c:v>
                </c:pt>
                <c:pt idx="5">
                  <c:v>Hepatobiliary and Pancreatic</c:v>
                </c:pt>
                <c:pt idx="6">
                  <c:v>Lower Gastrointestinal</c:v>
                </c:pt>
                <c:pt idx="7">
                  <c:v>Lung</c:v>
                </c:pt>
                <c:pt idx="8">
                  <c:v>Neuroendocrine</c:v>
                </c:pt>
                <c:pt idx="9">
                  <c:v>Sarcomas</c:v>
                </c:pt>
                <c:pt idx="10">
                  <c:v>Skin</c:v>
                </c:pt>
                <c:pt idx="11">
                  <c:v>Thyroid</c:v>
                </c:pt>
                <c:pt idx="12">
                  <c:v>Upper Gastrointestinal</c:v>
                </c:pt>
              </c:strCache>
            </c:strRef>
          </c:cat>
          <c:val>
            <c:numRef>
              <c:f>'62 Day Tumour Site'!$AB$5:$AB$24</c:f>
              <c:numCache>
                <c:formatCode>0.0;\(0.0\)</c:formatCode>
                <c:ptCount val="13"/>
                <c:pt idx="0">
                  <c:v>2</c:v>
                </c:pt>
                <c:pt idx="1">
                  <c:v>12</c:v>
                </c:pt>
                <c:pt idx="2">
                  <c:v>4.5</c:v>
                </c:pt>
                <c:pt idx="3">
                  <c:v>14.5</c:v>
                </c:pt>
                <c:pt idx="4">
                  <c:v>6.5</c:v>
                </c:pt>
                <c:pt idx="5">
                  <c:v>0</c:v>
                </c:pt>
                <c:pt idx="6">
                  <c:v>14.5</c:v>
                </c:pt>
                <c:pt idx="7">
                  <c:v>15.5</c:v>
                </c:pt>
                <c:pt idx="8">
                  <c:v>0</c:v>
                </c:pt>
                <c:pt idx="9">
                  <c:v>1</c:v>
                </c:pt>
                <c:pt idx="10">
                  <c:v>46</c:v>
                </c:pt>
                <c:pt idx="11">
                  <c:v>1</c:v>
                </c:pt>
                <c:pt idx="12">
                  <c:v>10</c:v>
                </c:pt>
              </c:numCache>
            </c:numRef>
          </c:val>
          <c:extLst>
            <c:ext xmlns:c16="http://schemas.microsoft.com/office/drawing/2014/chart" uri="{C3380CC4-5D6E-409C-BE32-E72D297353CC}">
              <c16:uniqueId val="{00000000-F844-4C91-BC49-84F456D6CC2C}"/>
            </c:ext>
          </c:extLst>
        </c:ser>
        <c:ser>
          <c:idx val="1"/>
          <c:order val="1"/>
          <c:tx>
            <c:strRef>
              <c:f>'62 Day Tumour Site'!$AC$4</c:f>
              <c:strCache>
                <c:ptCount val="1"/>
                <c:pt idx="0">
                  <c:v>&gt;62</c:v>
                </c:pt>
              </c:strCache>
            </c:strRef>
          </c:tx>
          <c:spPr>
            <a:solidFill>
              <a:srgbClr val="ED7D31"/>
            </a:solidFill>
            <a:ln>
              <a:noFill/>
            </a:ln>
            <a:effectLst/>
          </c:spPr>
          <c:invertIfNegative val="0"/>
          <c:cat>
            <c:strRef>
              <c:f>'62 Day Tumour Site'!$B$5:$B$24</c:f>
              <c:strCache>
                <c:ptCount val="13"/>
                <c:pt idx="0">
                  <c:v>Acute Leukaemia</c:v>
                </c:pt>
                <c:pt idx="1">
                  <c:v>Breast</c:v>
                </c:pt>
                <c:pt idx="2">
                  <c:v>Gynae</c:v>
                </c:pt>
                <c:pt idx="3">
                  <c:v>Haematological Malignancies (ex Acute Leukaemia)</c:v>
                </c:pt>
                <c:pt idx="4">
                  <c:v>Head/Neck</c:v>
                </c:pt>
                <c:pt idx="5">
                  <c:v>Hepatobiliary and Pancreatic</c:v>
                </c:pt>
                <c:pt idx="6">
                  <c:v>Lower Gastrointestinal</c:v>
                </c:pt>
                <c:pt idx="7">
                  <c:v>Lung</c:v>
                </c:pt>
                <c:pt idx="8">
                  <c:v>Neuroendocrine</c:v>
                </c:pt>
                <c:pt idx="9">
                  <c:v>Sarcomas</c:v>
                </c:pt>
                <c:pt idx="10">
                  <c:v>Skin</c:v>
                </c:pt>
                <c:pt idx="11">
                  <c:v>Thyroid</c:v>
                </c:pt>
                <c:pt idx="12">
                  <c:v>Upper Gastrointestinal</c:v>
                </c:pt>
              </c:strCache>
            </c:strRef>
          </c:cat>
          <c:val>
            <c:numRef>
              <c:f>'62 Day Tumour Site'!$AC$5:$AC$24</c:f>
              <c:numCache>
                <c:formatCode>0.0</c:formatCode>
                <c:ptCount val="13"/>
                <c:pt idx="0">
                  <c:v>0</c:v>
                </c:pt>
                <c:pt idx="1">
                  <c:v>54</c:v>
                </c:pt>
                <c:pt idx="2">
                  <c:v>17.5</c:v>
                </c:pt>
                <c:pt idx="3">
                  <c:v>12.5</c:v>
                </c:pt>
                <c:pt idx="4">
                  <c:v>7.5</c:v>
                </c:pt>
                <c:pt idx="5">
                  <c:v>2</c:v>
                </c:pt>
                <c:pt idx="6">
                  <c:v>50.5</c:v>
                </c:pt>
                <c:pt idx="7">
                  <c:v>14</c:v>
                </c:pt>
                <c:pt idx="8">
                  <c:v>0.5</c:v>
                </c:pt>
                <c:pt idx="9">
                  <c:v>0</c:v>
                </c:pt>
                <c:pt idx="10">
                  <c:v>97.5</c:v>
                </c:pt>
                <c:pt idx="11">
                  <c:v>1</c:v>
                </c:pt>
                <c:pt idx="12">
                  <c:v>8</c:v>
                </c:pt>
              </c:numCache>
            </c:numRef>
          </c:val>
          <c:extLst>
            <c:ext xmlns:c16="http://schemas.microsoft.com/office/drawing/2014/chart" uri="{C3380CC4-5D6E-409C-BE32-E72D297353CC}">
              <c16:uniqueId val="{00000001-F844-4C91-BC49-84F456D6CC2C}"/>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majorUnit val="20"/>
      </c:valAx>
      <c:spPr>
        <a:noFill/>
        <a:ln>
          <a:noFill/>
        </a:ln>
        <a:effectLst/>
      </c:spPr>
    </c:plotArea>
    <c:legend>
      <c:legendPos val="b"/>
      <c:layout>
        <c:manualLayout>
          <c:xMode val="edge"/>
          <c:yMode val="edge"/>
          <c:x val="0.4232195039791149"/>
          <c:y val="0.90929080834592635"/>
          <c:w val="0.14999592965317837"/>
          <c:h val="4.53632207264414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arrivals'!$G$8:$G$19</c:f>
            </c:numRef>
          </c:val>
          <c:smooth val="0"/>
          <c:extLst>
            <c:ext xmlns:c16="http://schemas.microsoft.com/office/drawing/2014/chart" uri="{C3380CC4-5D6E-409C-BE32-E72D297353CC}">
              <c16:uniqueId val="{00000000-9E4F-40E1-9307-9DE4AA775C70}"/>
            </c:ext>
          </c:extLst>
        </c:ser>
        <c:ser>
          <c:idx val="1"/>
          <c:order val="1"/>
          <c:tx>
            <c:strRef>
              <c:f>'Amb arrivals'!$H$7</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arrivals'!$H$8:$H$19</c:f>
              <c:numCache>
                <c:formatCode>#,##0</c:formatCode>
                <c:ptCount val="12"/>
                <c:pt idx="0">
                  <c:v>1639</c:v>
                </c:pt>
                <c:pt idx="1">
                  <c:v>1690</c:v>
                </c:pt>
                <c:pt idx="2">
                  <c:v>1613</c:v>
                </c:pt>
                <c:pt idx="3">
                  <c:v>1579</c:v>
                </c:pt>
                <c:pt idx="4">
                  <c:v>1554</c:v>
                </c:pt>
                <c:pt idx="5">
                  <c:v>1485</c:v>
                </c:pt>
                <c:pt idx="6">
                  <c:v>1651</c:v>
                </c:pt>
                <c:pt idx="7">
                  <c:v>1409</c:v>
                </c:pt>
                <c:pt idx="8">
                  <c:v>1312</c:v>
                </c:pt>
                <c:pt idx="9">
                  <c:v>1350</c:v>
                </c:pt>
                <c:pt idx="10">
                  <c:v>1275</c:v>
                </c:pt>
                <c:pt idx="11">
                  <c:v>1588</c:v>
                </c:pt>
              </c:numCache>
            </c:numRef>
          </c:val>
          <c:smooth val="0"/>
          <c:extLst>
            <c:ext xmlns:c16="http://schemas.microsoft.com/office/drawing/2014/chart" uri="{C3380CC4-5D6E-409C-BE32-E72D297353CC}">
              <c16:uniqueId val="{00000001-9E4F-40E1-9307-9DE4AA775C70}"/>
            </c:ext>
          </c:extLst>
        </c:ser>
        <c:ser>
          <c:idx val="2"/>
          <c:order val="2"/>
          <c:tx>
            <c:strRef>
              <c:f>'Amb arrivals'!$I$7</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arrivals'!$I$8:$I$19</c:f>
              <c:numCache>
                <c:formatCode>#,##0</c:formatCode>
                <c:ptCount val="12"/>
                <c:pt idx="0">
                  <c:v>1550</c:v>
                </c:pt>
                <c:pt idx="1">
                  <c:v>1603</c:v>
                </c:pt>
                <c:pt idx="2">
                  <c:v>1511</c:v>
                </c:pt>
                <c:pt idx="3">
                  <c:v>1492</c:v>
                </c:pt>
                <c:pt idx="4">
                  <c:v>1505</c:v>
                </c:pt>
                <c:pt idx="5">
                  <c:v>1395</c:v>
                </c:pt>
                <c:pt idx="6">
                  <c:v>1533</c:v>
                </c:pt>
              </c:numCache>
            </c:numRef>
          </c:val>
          <c:smooth val="0"/>
          <c:extLst>
            <c:ext xmlns:c16="http://schemas.microsoft.com/office/drawing/2014/chart" uri="{C3380CC4-5D6E-409C-BE32-E72D297353CC}">
              <c16:uniqueId val="{00000002-9E4F-40E1-9307-9DE4AA775C70}"/>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(Causeway)</a:t>
            </a:r>
            <a:endParaRPr lang="en-GB" sz="1100"/>
          </a:p>
        </c:rich>
      </c:tx>
      <c:overlay val="0"/>
      <c:spPr>
        <a:noFill/>
        <a:ln>
          <a:noFill/>
        </a:ln>
        <a:effectLst/>
      </c:spPr>
    </c:title>
    <c:autoTitleDeleted val="0"/>
    <c:plotArea>
      <c:layout/>
      <c:lineChart>
        <c:grouping val="standard"/>
        <c:varyColors val="0"/>
        <c:ser>
          <c:idx val="0"/>
          <c:order val="0"/>
          <c:tx>
            <c:strRef>
              <c:f>'Amb arrivals'!$G$23</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arrivals'!$G$24:$G$35</c:f>
            </c:numRef>
          </c:val>
          <c:smooth val="0"/>
          <c:extLst>
            <c:ext xmlns:c16="http://schemas.microsoft.com/office/drawing/2014/chart" uri="{C3380CC4-5D6E-409C-BE32-E72D297353CC}">
              <c16:uniqueId val="{00000000-F209-4C4E-8A3C-0C7DF8F732DE}"/>
            </c:ext>
          </c:extLst>
        </c:ser>
        <c:ser>
          <c:idx val="1"/>
          <c:order val="1"/>
          <c:tx>
            <c:strRef>
              <c:f>'Amb arrivals'!$H$23</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arrivals'!$H$24:$H$35</c:f>
              <c:numCache>
                <c:formatCode>#,##0</c:formatCode>
                <c:ptCount val="12"/>
                <c:pt idx="0">
                  <c:v>617</c:v>
                </c:pt>
                <c:pt idx="1">
                  <c:v>646</c:v>
                </c:pt>
                <c:pt idx="2">
                  <c:v>597</c:v>
                </c:pt>
                <c:pt idx="3">
                  <c:v>599</c:v>
                </c:pt>
                <c:pt idx="4">
                  <c:v>566</c:v>
                </c:pt>
                <c:pt idx="5">
                  <c:v>569</c:v>
                </c:pt>
                <c:pt idx="6">
                  <c:v>597</c:v>
                </c:pt>
                <c:pt idx="7">
                  <c:v>524</c:v>
                </c:pt>
                <c:pt idx="8">
                  <c:v>489</c:v>
                </c:pt>
                <c:pt idx="9">
                  <c:v>479</c:v>
                </c:pt>
                <c:pt idx="10">
                  <c:v>480</c:v>
                </c:pt>
                <c:pt idx="11">
                  <c:v>544</c:v>
                </c:pt>
              </c:numCache>
            </c:numRef>
          </c:val>
          <c:smooth val="0"/>
          <c:extLst>
            <c:ext xmlns:c16="http://schemas.microsoft.com/office/drawing/2014/chart" uri="{C3380CC4-5D6E-409C-BE32-E72D297353CC}">
              <c16:uniqueId val="{00000001-F209-4C4E-8A3C-0C7DF8F732DE}"/>
            </c:ext>
          </c:extLst>
        </c:ser>
        <c:ser>
          <c:idx val="2"/>
          <c:order val="2"/>
          <c:tx>
            <c:strRef>
              <c:f>'Amb arrivals'!$I$23</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arrivals'!$I$24:$I$35</c:f>
              <c:numCache>
                <c:formatCode>#,##0</c:formatCode>
                <c:ptCount val="12"/>
                <c:pt idx="0">
                  <c:v>552</c:v>
                </c:pt>
                <c:pt idx="1">
                  <c:v>591</c:v>
                </c:pt>
                <c:pt idx="2">
                  <c:v>583</c:v>
                </c:pt>
                <c:pt idx="3">
                  <c:v>615</c:v>
                </c:pt>
                <c:pt idx="4">
                  <c:v>613</c:v>
                </c:pt>
                <c:pt idx="5">
                  <c:v>576</c:v>
                </c:pt>
                <c:pt idx="6">
                  <c:v>648</c:v>
                </c:pt>
              </c:numCache>
            </c:numRef>
          </c:val>
          <c:smooth val="0"/>
          <c:extLst>
            <c:ext xmlns:c16="http://schemas.microsoft.com/office/drawing/2014/chart" uri="{C3380CC4-5D6E-409C-BE32-E72D297353CC}">
              <c16:uniqueId val="{00000002-F209-4C4E-8A3C-0C7DF8F732DE}"/>
            </c:ext>
          </c:extLst>
        </c:ser>
        <c:dLbls>
          <c:showLegendKey val="0"/>
          <c:showVal val="0"/>
          <c:showCatName val="0"/>
          <c:showSerName val="0"/>
          <c:showPercent val="0"/>
          <c:showBubbleSize val="0"/>
        </c:dLbls>
        <c:marker val="1"/>
        <c:smooth val="0"/>
        <c:axId val="179359744"/>
        <c:axId val="179361664"/>
      </c:lineChart>
      <c:catAx>
        <c:axId val="17935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1664"/>
        <c:crosses val="autoZero"/>
        <c:auto val="1"/>
        <c:lblAlgn val="ctr"/>
        <c:lblOffset val="100"/>
        <c:noMultiLvlLbl val="0"/>
      </c:catAx>
      <c:valAx>
        <c:axId val="179361664"/>
        <c:scaling>
          <c:orientation val="minMax"/>
          <c:max val="9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744"/>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C097029E-65ED-6032-067B-65C52E968DB9}"/>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ABA37211-E110-1394-B247-583D29FE1FD8}"/>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2231"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3697" y="1"/>
            <a:ext cx="4302231" cy="341064"/>
          </a:xfrm>
          <a:prstGeom prst="rect">
            <a:avLst/>
          </a:prstGeom>
        </p:spPr>
        <p:txBody>
          <a:bodyPr vert="horz" lIns="91440" tIns="45720" rIns="91440" bIns="45720" rtlCol="0"/>
          <a:lstStyle>
            <a:lvl1pPr algn="r">
              <a:defRPr sz="1200"/>
            </a:lvl1pPr>
          </a:lstStyle>
          <a:p>
            <a:fld id="{8387E339-4487-4EFF-8EDF-DF6298BDCA96}" type="datetimeFigureOut">
              <a:rPr lang="en-GB" smtClean="0"/>
              <a:t>30/03/2026</a:t>
            </a:fld>
            <a:endParaRPr lang="en-GB"/>
          </a:p>
        </p:txBody>
      </p:sp>
      <p:sp>
        <p:nvSpPr>
          <p:cNvPr id="4" name="Slide Image Placeholder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823" y="3271381"/>
            <a:ext cx="7942580" cy="267658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6456612"/>
            <a:ext cx="4302231" cy="34106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3697" y="6456612"/>
            <a:ext cx="4302231" cy="341063"/>
          </a:xfrm>
          <a:prstGeom prst="rect">
            <a:avLst/>
          </a:prstGeom>
        </p:spPr>
        <p:txBody>
          <a:bodyPr vert="horz" lIns="91440" tIns="45720" rIns="91440" bIns="45720" rtlCol="0" anchor="b"/>
          <a:lstStyle>
            <a:lvl1pPr algn="r">
              <a:defRPr sz="1200"/>
            </a:lvl1pPr>
          </a:lstStyle>
          <a:p>
            <a:fld id="{578BA7F4-74E0-4FCD-8CFB-DBF6AAF24C16}" type="slidenum">
              <a:rPr lang="en-GB" smtClean="0"/>
              <a:t>‹#›</a:t>
            </a:fld>
            <a:endParaRPr lang="en-GB"/>
          </a:p>
        </p:txBody>
      </p:sp>
    </p:spTree>
    <p:extLst>
      <p:ext uri="{BB962C8B-B14F-4D97-AF65-F5344CB8AC3E}">
        <p14:creationId xmlns:p14="http://schemas.microsoft.com/office/powerpoint/2010/main" val="344544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1</a:t>
            </a:fld>
            <a:endParaRPr lang="en-GB"/>
          </a:p>
        </p:txBody>
      </p:sp>
    </p:spTree>
    <p:extLst>
      <p:ext uri="{BB962C8B-B14F-4D97-AF65-F5344CB8AC3E}">
        <p14:creationId xmlns:p14="http://schemas.microsoft.com/office/powerpoint/2010/main" val="180129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60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10</a:t>
            </a:fld>
            <a:endParaRPr lang="en-GB"/>
          </a:p>
        </p:txBody>
      </p:sp>
    </p:spTree>
    <p:extLst>
      <p:ext uri="{BB962C8B-B14F-4D97-AF65-F5344CB8AC3E}">
        <p14:creationId xmlns:p14="http://schemas.microsoft.com/office/powerpoint/2010/main" val="641892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 Handovers over 2 hours.  Time is calculated from the arrival of NIAS resource at either Antrim or Causeway Emergency Departments to the physical handover of the patient into the care of the receiving hospital. Date based on the date of arrival at hospital.</a:t>
            </a:r>
          </a:p>
          <a:p>
            <a:endParaRPr lang="en-GB" dirty="0"/>
          </a:p>
          <a:p>
            <a:endParaRPr lang="en-GB" dirty="0"/>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11</a:t>
            </a:fld>
            <a:endParaRPr lang="en-GB"/>
          </a:p>
        </p:txBody>
      </p:sp>
    </p:spTree>
    <p:extLst>
      <p:ext uri="{BB962C8B-B14F-4D97-AF65-F5344CB8AC3E}">
        <p14:creationId xmlns:p14="http://schemas.microsoft.com/office/powerpoint/2010/main" val="2456282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Average Patient Handover time by site.  Time is calculated from the arrival of NIAS resource at either Antrim or Causeway Emergency Departments to the physical handover of the patient into the care of the receiving hospital. Date based on the date of arrival at hospital.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12</a:t>
            </a:fld>
            <a:endParaRPr lang="en-GB"/>
          </a:p>
        </p:txBody>
      </p:sp>
    </p:spTree>
    <p:extLst>
      <p:ext uri="{BB962C8B-B14F-4D97-AF65-F5344CB8AC3E}">
        <p14:creationId xmlns:p14="http://schemas.microsoft.com/office/powerpoint/2010/main" val="3022901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13</a:t>
            </a:fld>
            <a:endParaRPr lang="en-GB"/>
          </a:p>
        </p:txBody>
      </p:sp>
    </p:spTree>
    <p:extLst>
      <p:ext uri="{BB962C8B-B14F-4D97-AF65-F5344CB8AC3E}">
        <p14:creationId xmlns:p14="http://schemas.microsoft.com/office/powerpoint/2010/main" val="66076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aged over 75.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14</a:t>
            </a:fld>
            <a:endParaRPr lang="en-GB"/>
          </a:p>
        </p:txBody>
      </p:sp>
    </p:spTree>
    <p:extLst>
      <p:ext uri="{BB962C8B-B14F-4D97-AF65-F5344CB8AC3E}">
        <p14:creationId xmlns:p14="http://schemas.microsoft.com/office/powerpoint/2010/main" val="2306010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pPr algn="l"/>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l"/>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15</a:t>
            </a:fld>
            <a:endParaRPr lang="en-GB"/>
          </a:p>
        </p:txBody>
      </p:sp>
    </p:spTree>
    <p:extLst>
      <p:ext uri="{BB962C8B-B14F-4D97-AF65-F5344CB8AC3E}">
        <p14:creationId xmlns:p14="http://schemas.microsoft.com/office/powerpoint/2010/main" val="1630109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attending any emergency department (ED) should wait longer than 12 hours.  Whilst the official target is 0, the SOMs target for 25/26 is to reduce 12 hour ED waits by 10%.</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16</a:t>
            </a:fld>
            <a:endParaRPr lang="en-GB"/>
          </a:p>
        </p:txBody>
      </p:sp>
    </p:spTree>
    <p:extLst>
      <p:ext uri="{BB962C8B-B14F-4D97-AF65-F5344CB8AC3E}">
        <p14:creationId xmlns:p14="http://schemas.microsoft.com/office/powerpoint/2010/main" val="3063547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attending any emergency department (ED) should wait longer than 12 hours.  Whilst the official target is 0, the SOMs target for 25/26 is to reduce 12 hour ED waits by 10%.</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Regional statistics published quarterly by the Department of Health. www.health-ni.gov.uk/articles/emergency-care-waiting-times</a:t>
            </a:r>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l"/>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17</a:t>
            </a:fld>
            <a:endParaRPr lang="en-GB"/>
          </a:p>
        </p:txBody>
      </p:sp>
    </p:spTree>
    <p:extLst>
      <p:ext uri="{BB962C8B-B14F-4D97-AF65-F5344CB8AC3E}">
        <p14:creationId xmlns:p14="http://schemas.microsoft.com/office/powerpoint/2010/main" val="3790124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Patients Not Waiting in ED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To reduce the number of patients who leave the ED without their treatment being completed. </a:t>
            </a:r>
            <a:endParaRPr lang="en-GB" sz="1000" dirty="0">
              <a:latin typeface="Arial" panose="020B0604020202020204" pitchFamily="34" charset="0"/>
              <a:cs typeface="Arial" panose="020B0604020202020204" pitchFamily="34" charset="0"/>
            </a:endParaRPr>
          </a:p>
          <a:p>
            <a:endParaRPr lang="en-GB" sz="1000" b="1"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1% reduction on ED Attendances classified as do not wait (site specific). </a:t>
            </a:r>
            <a:r>
              <a:rPr lang="en-GB" sz="1000" dirty="0">
                <a:effectLst/>
                <a:latin typeface="Arial" panose="020B0604020202020204" pitchFamily="34" charset="0"/>
                <a:ea typeface="Calibri" panose="020F0502020204030204" pitchFamily="34" charset="0"/>
                <a:cs typeface="Arial" panose="020B0604020202020204" pitchFamily="34" charset="0"/>
              </a:rPr>
              <a:t>The number of patients who leave the emergency care department before their treatment is complete as a proportion of the total number of new and unplanned review attendances each month.</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 system change led to an increase in # of ED disposition = unspecified. EPIC have fixed the issue in August. July and August data removed due to low confidence.</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ANTRIM - High Confidence (Low July &amp; August).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CAUSEWAY – High Confidence (Low July &amp; August)</a:t>
            </a:r>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18</a:t>
            </a:fld>
            <a:endParaRPr lang="en-GB"/>
          </a:p>
        </p:txBody>
      </p:sp>
    </p:spTree>
    <p:extLst>
      <p:ext uri="{BB962C8B-B14F-4D97-AF65-F5344CB8AC3E}">
        <p14:creationId xmlns:p14="http://schemas.microsoft.com/office/powerpoint/2010/main" val="342452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Stroke Thrombolysis Target</a:t>
            </a:r>
            <a:r>
              <a:rPr lang="en-GB" sz="1000" dirty="0">
                <a:latin typeface="Arial" panose="020B0604020202020204" pitchFamily="34" charset="0"/>
                <a:cs typeface="Arial" panose="020B0604020202020204" pitchFamily="34" charset="0"/>
              </a:rPr>
              <a:t>: Ensure at least 16% of unplanned admissions with confirmed Ischaemic stroke receive thrombolysis.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effectLst/>
                <a:latin typeface="Arial" panose="020B0604020202020204" pitchFamily="34" charset="0"/>
                <a:ea typeface="Times New Roman" panose="02020603050405020304" pitchFamily="18" charset="0"/>
              </a:rPr>
              <a:t>Proportion of unplanned admissions to hospital with a primary diagnosis of ischaemic stroke who receive thrombolysis treatment.  Unplanned admissions include those from an A&amp;E Department, GP and consultant outpatient clinic.</a:t>
            </a:r>
          </a:p>
          <a:p>
            <a:r>
              <a:rPr lang="en-GB" sz="1000" dirty="0">
                <a:solidFill>
                  <a:srgbClr val="000000"/>
                </a:solidFill>
                <a:effectLst/>
                <a:latin typeface="Arial" panose="020B0604020202020204" pitchFamily="34" charset="0"/>
                <a:ea typeface="Times New Roman" panose="02020603050405020304" pitchFamily="18" charset="0"/>
              </a:rPr>
              <a:t>Deaths and discharges are used as an approximation of admissions.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800" b="1" dirty="0">
                <a:solidFill>
                  <a:srgbClr val="000000"/>
                </a:solidFill>
                <a:effectLst/>
                <a:latin typeface="Arial" panose="020B0604020202020204" pitchFamily="34" charset="0"/>
                <a:ea typeface="Times New Roman" panose="02020603050405020304" pitchFamily="18" charset="0"/>
              </a:rPr>
              <a:t> </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19</a:t>
            </a:fld>
            <a:endParaRPr lang="en-GB"/>
          </a:p>
        </p:txBody>
      </p:sp>
    </p:spTree>
    <p:extLst>
      <p:ext uri="{BB962C8B-B14F-4D97-AF65-F5344CB8AC3E}">
        <p14:creationId xmlns:p14="http://schemas.microsoft.com/office/powerpoint/2010/main" val="358122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2</a:t>
            </a:fld>
            <a:endParaRPr lang="en-GB"/>
          </a:p>
        </p:txBody>
      </p:sp>
    </p:spTree>
    <p:extLst>
      <p:ext uri="{BB962C8B-B14F-4D97-AF65-F5344CB8AC3E}">
        <p14:creationId xmlns:p14="http://schemas.microsoft.com/office/powerpoint/2010/main" val="288645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Outpatient Activity based 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QOAR (Quarterly Outpatient Activity Return) and V-QOAR (Virtual Quarterly Outpatient Activity) Figures include face to face and virtual.</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a:t>
            </a:r>
            <a:endParaRPr lang="en-GB" sz="1800" dirty="0">
              <a:solidFill>
                <a:srgbClr val="000000"/>
              </a:solidFill>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20</a:t>
            </a:fld>
            <a:endParaRPr lang="en-GB"/>
          </a:p>
        </p:txBody>
      </p:sp>
    </p:spTree>
    <p:extLst>
      <p:ext uri="{BB962C8B-B14F-4D97-AF65-F5344CB8AC3E}">
        <p14:creationId xmlns:p14="http://schemas.microsoft.com/office/powerpoint/2010/main" val="1117936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New DNA / on the day cancellation rate target: </a:t>
            </a:r>
            <a:r>
              <a:rPr lang="en-GB" sz="1000" dirty="0">
                <a:latin typeface="Arial" panose="020B0604020202020204" pitchFamily="34" charset="0"/>
                <a:cs typeface="Arial" panose="020B0604020202020204" pitchFamily="34" charset="0"/>
              </a:rPr>
              <a:t>Trusts to achieve a maximum of 5% DNAs/CNDs, of total intended attendances.</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Review DNA / on the day cancellation rate target: </a:t>
            </a:r>
            <a:r>
              <a:rPr lang="en-GB" sz="1000" dirty="0">
                <a:latin typeface="Arial" panose="020B0604020202020204" pitchFamily="34" charset="0"/>
                <a:cs typeface="Arial" panose="020B0604020202020204" pitchFamily="34" charset="0"/>
              </a:rPr>
              <a:t>Trusts to achieve a maximum of 8% DNAs/CNDs, of total intended attendances.</a:t>
            </a: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p>
        </p:txBody>
      </p:sp>
      <p:sp>
        <p:nvSpPr>
          <p:cNvPr id="4" name="Slide Number Placeholder 3"/>
          <p:cNvSpPr>
            <a:spLocks noGrp="1"/>
          </p:cNvSpPr>
          <p:nvPr>
            <p:ph type="sldNum" sz="quarter" idx="5"/>
          </p:nvPr>
        </p:nvSpPr>
        <p:spPr/>
        <p:txBody>
          <a:bodyPr/>
          <a:lstStyle/>
          <a:p>
            <a:fld id="{578BA7F4-74E0-4FCD-8CFB-DBF6AAF24C16}" type="slidenum">
              <a:rPr lang="en-GB" smtClean="0"/>
              <a:t>21</a:t>
            </a:fld>
            <a:endParaRPr lang="en-GB"/>
          </a:p>
        </p:txBody>
      </p:sp>
    </p:spTree>
    <p:extLst>
      <p:ext uri="{BB962C8B-B14F-4D97-AF65-F5344CB8AC3E}">
        <p14:creationId xmlns:p14="http://schemas.microsoft.com/office/powerpoint/2010/main" val="1220467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71381"/>
            <a:ext cx="7942580" cy="1696480"/>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9" name="Notes Placeholder 8">
            <a:extLst>
              <a:ext uri="{FF2B5EF4-FFF2-40B4-BE49-F238E27FC236}">
                <a16:creationId xmlns:a16="http://schemas.microsoft.com/office/drawing/2014/main" id="{CE7626D1-84E8-85AD-C936-962156BB5253}"/>
              </a:ext>
            </a:extLst>
          </p:cNvPr>
          <p:cNvSpPr>
            <a:spLocks noGrp="1"/>
          </p:cNvSpPr>
          <p:nvPr>
            <p:ph type="body" idx="1"/>
          </p:nvPr>
        </p:nvSpPr>
        <p:spPr>
          <a:xfrm>
            <a:off x="992823" y="3294383"/>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50% of patients should be waiting no longer than 9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effectLst/>
                <a:latin typeface="Arial" panose="020B0604020202020204" pitchFamily="34" charset="0"/>
                <a:ea typeface="Calibri" panose="020F0502020204030204" pitchFamily="34" charset="0"/>
                <a:cs typeface="Arial" panose="020B0604020202020204" pitchFamily="34" charset="0"/>
              </a:rPr>
              <a:t>52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be waiting more than 52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 first consultant-led outpatient appointment who are waiting longer than 9 weeks, and the number who are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537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Inpatients &amp; Day Cases as per Encompass Service Delivery Plan (SDP) Dashboard</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23</a:t>
            </a:fld>
            <a:endParaRPr lang="en-GB"/>
          </a:p>
        </p:txBody>
      </p:sp>
    </p:spTree>
    <p:extLst>
      <p:ext uri="{BB962C8B-B14F-4D97-AF65-F5344CB8AC3E}">
        <p14:creationId xmlns:p14="http://schemas.microsoft.com/office/powerpoint/2010/main" val="1611150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13 Week Target</a:t>
            </a:r>
            <a:r>
              <a:rPr lang="en-GB" sz="1000" dirty="0">
                <a:latin typeface="Arial" panose="020B060402020202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55% of patients should wait no longer than 13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effectLst/>
                <a:latin typeface="Arial" panose="020B0604020202020204" pitchFamily="34" charset="0"/>
                <a:ea typeface="Calibri" panose="020F0502020204030204" pitchFamily="34" charset="0"/>
                <a:cs typeface="Arial" panose="020B0604020202020204" pitchFamily="34" charset="0"/>
              </a:rPr>
              <a:t>52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52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inpatient/day case treatment who are waiting longer than 13 weeks; and the number of patients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603037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Inpatient Length of Stay Target: </a:t>
            </a:r>
            <a:r>
              <a:rPr lang="en-GB" sz="1000" dirty="0">
                <a:latin typeface="Arial" panose="020B0604020202020204" pitchFamily="34" charset="0"/>
                <a:cs typeface="Arial" panose="020B0604020202020204" pitchFamily="34" charset="0"/>
              </a:rPr>
              <a:t>Decrease across those specialties currently above CHKS peer group levels (reduce average LOS). </a:t>
            </a:r>
            <a:endParaRPr lang="en-GB" sz="1000" dirty="0">
              <a:effectLst/>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metric is aimed at Elective Inpatient Admissions – to include all waiting list, booked and planned patients. Day Cases and Regular Attenders are to be excluded. Day Cases with LOS&gt;0 are included. All ages are included.</a:t>
            </a: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Appropriate Peer Groups/Services/TFCs/Specialties will be established using the CHKS comparative analysis.</a:t>
            </a: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25</a:t>
            </a:fld>
            <a:endParaRPr lang="en-GB"/>
          </a:p>
        </p:txBody>
      </p:sp>
      <p:pic>
        <p:nvPicPr>
          <p:cNvPr id="5" name="Picture 4">
            <a:extLst>
              <a:ext uri="{FF2B5EF4-FFF2-40B4-BE49-F238E27FC236}">
                <a16:creationId xmlns:a16="http://schemas.microsoft.com/office/drawing/2014/main" id="{DA40CCC4-252F-4698-FE63-F7AA1D3528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2662" y="4413655"/>
            <a:ext cx="1765300" cy="961390"/>
          </a:xfrm>
          <a:prstGeom prst="rect">
            <a:avLst/>
          </a:prstGeom>
          <a:noFill/>
        </p:spPr>
      </p:pic>
    </p:spTree>
    <p:extLst>
      <p:ext uri="{BB962C8B-B14F-4D97-AF65-F5344CB8AC3E}">
        <p14:creationId xmlns:p14="http://schemas.microsoft.com/office/powerpoint/2010/main" val="33937839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a:t>
            </a:r>
            <a:r>
              <a:rPr lang="en-GB" sz="1000" dirty="0">
                <a:effectLst/>
                <a:latin typeface="Arial" panose="020B0604020202020204" pitchFamily="34" charset="0"/>
                <a:ea typeface="Calibri" panose="020F0502020204030204" pitchFamily="34" charset="0"/>
                <a:cs typeface="Arial" panose="020B0604020202020204" pitchFamily="34" charset="0"/>
              </a:rPr>
              <a:t>5% of patients should be waiting no longer than </a:t>
            </a:r>
            <a:r>
              <a:rPr lang="en-GB" sz="1000" dirty="0">
                <a:latin typeface="Arial" panose="020B0604020202020204" pitchFamily="34" charset="0"/>
                <a:ea typeface="Calibri" panose="020F0502020204030204" pitchFamily="34" charset="0"/>
                <a:cs typeface="Arial" panose="020B0604020202020204" pitchFamily="34" charset="0"/>
              </a:rPr>
              <a:t>9</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a:t>
            </a:r>
            <a:r>
              <a:rPr lang="en-GB" sz="1000" b="1" dirty="0">
                <a:effectLst/>
                <a:latin typeface="Arial" panose="020B0604020202020204" pitchFamily="34" charset="0"/>
                <a:ea typeface="Calibri" panose="020F0502020204030204" pitchFamily="34" charset="0"/>
                <a:cs typeface="Arial" panose="020B0604020202020204" pitchFamily="34" charset="0"/>
              </a:rPr>
              <a:t>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 diagnostic test who are waiting longer than 9 weeks; and the number of patients waiting longer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1890555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a:t>
            </a:r>
            <a:r>
              <a:rPr lang="en-GB" sz="1000" dirty="0">
                <a:effectLst/>
                <a:latin typeface="Arial" panose="020B0604020202020204" pitchFamily="34" charset="0"/>
                <a:ea typeface="Calibri" panose="020F0502020204030204" pitchFamily="34" charset="0"/>
                <a:cs typeface="Arial" panose="020B0604020202020204" pitchFamily="34" charset="0"/>
              </a:rPr>
              <a:t>5% of patients should be waiting no longer than </a:t>
            </a:r>
            <a:r>
              <a:rPr lang="en-GB" sz="1000" dirty="0">
                <a:latin typeface="Arial" panose="020B0604020202020204" pitchFamily="34" charset="0"/>
                <a:ea typeface="Calibri" panose="020F0502020204030204" pitchFamily="34" charset="0"/>
                <a:cs typeface="Arial" panose="020B0604020202020204" pitchFamily="34" charset="0"/>
              </a:rPr>
              <a:t>9</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a:t>
            </a:r>
            <a:r>
              <a:rPr lang="en-GB" sz="1000" b="1" dirty="0">
                <a:effectLst/>
                <a:latin typeface="Arial" panose="020B0604020202020204" pitchFamily="34" charset="0"/>
                <a:ea typeface="Calibri" panose="020F0502020204030204" pitchFamily="34" charset="0"/>
                <a:cs typeface="Arial" panose="020B0604020202020204" pitchFamily="34" charset="0"/>
              </a:rPr>
              <a:t>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 diagnostic test who are waiting longer than 9 weeks; and the number of patients waiting longer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432072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b="0" dirty="0">
                <a:latin typeface="Arial" panose="020B0604020202020204" pitchFamily="34" charset="0"/>
                <a:cs typeface="Arial" panose="020B0604020202020204" pitchFamily="34" charset="0"/>
              </a:rPr>
              <a:t>Endoscopy </a:t>
            </a:r>
            <a:r>
              <a:rPr lang="en-GB" sz="1000" dirty="0">
                <a:latin typeface="Arial" panose="020B0604020202020204" pitchFamily="34" charset="0"/>
                <a:cs typeface="Arial" panose="020B0604020202020204" pitchFamily="34" charset="0"/>
              </a:rPr>
              <a:t>as per Encompass Service Delivery Plan (SDP) Dashboard</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28</a:t>
            </a:fld>
            <a:endParaRPr lang="en-GB"/>
          </a:p>
        </p:txBody>
      </p:sp>
    </p:spTree>
    <p:extLst>
      <p:ext uri="{BB962C8B-B14F-4D97-AF65-F5344CB8AC3E}">
        <p14:creationId xmlns:p14="http://schemas.microsoft.com/office/powerpoint/2010/main" val="27329923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a:t>
            </a:r>
            <a:r>
              <a:rPr lang="en-GB" sz="1000" dirty="0">
                <a:effectLst/>
                <a:latin typeface="Arial" panose="020B0604020202020204" pitchFamily="34" charset="0"/>
                <a:ea typeface="Calibri" panose="020F0502020204030204" pitchFamily="34" charset="0"/>
                <a:cs typeface="Arial" panose="020B0604020202020204" pitchFamily="34" charset="0"/>
              </a:rPr>
              <a:t>5% of patients should be waiting no longer than </a:t>
            </a:r>
            <a:r>
              <a:rPr lang="en-GB" sz="1000" dirty="0">
                <a:latin typeface="Arial" panose="020B0604020202020204" pitchFamily="34" charset="0"/>
                <a:ea typeface="Calibri" panose="020F0502020204030204" pitchFamily="34" charset="0"/>
                <a:cs typeface="Arial" panose="020B0604020202020204" pitchFamily="34" charset="0"/>
              </a:rPr>
              <a:t>9</a:t>
            </a:r>
            <a:r>
              <a:rPr lang="en-GB" sz="1000" dirty="0">
                <a:effectLst/>
                <a:latin typeface="Arial" panose="020B0604020202020204" pitchFamily="34" charset="0"/>
                <a:ea typeface="Calibri" panose="020F0502020204030204" pitchFamily="34" charset="0"/>
                <a:cs typeface="Arial" panose="020B0604020202020204" pitchFamily="34" charset="0"/>
              </a:rPr>
              <a:t>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a:t>
            </a:r>
            <a:r>
              <a:rPr lang="en-GB" sz="1000" b="1" dirty="0">
                <a:effectLst/>
                <a:latin typeface="Arial" panose="020B0604020202020204" pitchFamily="34" charset="0"/>
                <a:ea typeface="Calibri" panose="020F0502020204030204" pitchFamily="34" charset="0"/>
                <a:cs typeface="Arial" panose="020B0604020202020204" pitchFamily="34" charset="0"/>
              </a:rPr>
              <a:t> Week Target</a:t>
            </a:r>
            <a:r>
              <a:rPr lang="en-GB" sz="1000" dirty="0">
                <a:effectLst/>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a:t>
            </a:r>
            <a:r>
              <a:rPr lang="en-GB" sz="1000" dirty="0">
                <a:effectLst/>
                <a:latin typeface="Arial" panose="020B0604020202020204" pitchFamily="34" charset="0"/>
                <a:ea typeface="Calibri" panose="020F0502020204030204" pitchFamily="34" charset="0"/>
                <a:cs typeface="Arial" panose="020B0604020202020204" pitchFamily="34" charset="0"/>
              </a:rPr>
              <a:t>o patient should wait more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 for </a:t>
            </a:r>
            <a:r>
              <a:rPr lang="en-GB" sz="1000" dirty="0">
                <a:latin typeface="Arial" panose="020B0604020202020204" pitchFamily="34" charset="0"/>
                <a:ea typeface="Calibri" panose="020F0502020204030204" pitchFamily="34" charset="0"/>
                <a:cs typeface="Arial" panose="020B0604020202020204" pitchFamily="34" charset="0"/>
              </a:rPr>
              <a:t>an Endoscopy</a:t>
            </a:r>
            <a:r>
              <a:rPr lang="en-GB" sz="1000" dirty="0">
                <a:effectLst/>
                <a:latin typeface="Arial" panose="020B0604020202020204" pitchFamily="34" charset="0"/>
                <a:ea typeface="Calibri" panose="020F0502020204030204" pitchFamily="34" charset="0"/>
                <a:cs typeface="Arial" panose="020B0604020202020204" pitchFamily="34" charset="0"/>
              </a:rPr>
              <a: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total patients waiting for an Endoscopy who are waiting longer than 9 weeks; and the number of patients waiting longer than </a:t>
            </a:r>
            <a:r>
              <a:rPr lang="en-GB" sz="1000" dirty="0">
                <a:latin typeface="Arial" panose="020B0604020202020204" pitchFamily="34" charset="0"/>
                <a:ea typeface="Calibri" panose="020F0502020204030204" pitchFamily="34" charset="0"/>
                <a:cs typeface="Arial" panose="020B0604020202020204" pitchFamily="34" charset="0"/>
              </a:rPr>
              <a:t>26</a:t>
            </a:r>
            <a:r>
              <a:rPr lang="en-GB" sz="1000" dirty="0">
                <a:effectLst/>
                <a:latin typeface="Arial" panose="020B0604020202020204" pitchFamily="34" charset="0"/>
                <a:ea typeface="Calibri" panose="020F0502020204030204" pitchFamily="34" charset="0"/>
                <a:cs typeface="Arial" panose="020B0604020202020204" pitchFamily="34" charset="0"/>
              </a:rPr>
              <a:t>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119015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3</a:t>
            </a:fld>
            <a:endParaRPr lang="en-GB"/>
          </a:p>
        </p:txBody>
      </p:sp>
    </p:spTree>
    <p:extLst>
      <p:ext uri="{BB962C8B-B14F-4D97-AF65-F5344CB8AC3E}">
        <p14:creationId xmlns:p14="http://schemas.microsoft.com/office/powerpoint/2010/main" val="1168401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b="0" dirty="0">
                <a:latin typeface="Arial" panose="020B0604020202020204" pitchFamily="34" charset="0"/>
                <a:cs typeface="Arial" panose="020B0604020202020204" pitchFamily="34" charset="0"/>
              </a:rPr>
              <a:t>AHP New Contacts </a:t>
            </a:r>
            <a:r>
              <a:rPr lang="en-GB" sz="1000" dirty="0">
                <a:latin typeface="Arial" panose="020B0604020202020204" pitchFamily="34" charset="0"/>
                <a:cs typeface="Arial" panose="020B0604020202020204" pitchFamily="34" charset="0"/>
              </a:rPr>
              <a:t>as per Encompass Workbench Report 667793 – Regulatory Submission Returns Dashboard – AHP Activity</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confidence with the exception of Podiatry which is submitted with Medium confidence.</a:t>
            </a:r>
            <a:endParaRPr lang="en-GB" sz="1800" dirty="0">
              <a:solidFill>
                <a:srgbClr val="000000"/>
              </a:solidFill>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30</a:t>
            </a:fld>
            <a:endParaRPr lang="en-GB"/>
          </a:p>
        </p:txBody>
      </p:sp>
    </p:spTree>
    <p:extLst>
      <p:ext uri="{BB962C8B-B14F-4D97-AF65-F5344CB8AC3E}">
        <p14:creationId xmlns:p14="http://schemas.microsoft.com/office/powerpoint/2010/main" val="20317574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13 Week Target: </a:t>
            </a:r>
            <a:r>
              <a:rPr lang="en-GB" sz="1000" dirty="0">
                <a:effectLst/>
                <a:latin typeface="Arial" panose="020B0604020202020204" pitchFamily="34" charset="0"/>
                <a:ea typeface="Calibri" panose="020F0502020204030204" pitchFamily="34" charset="0"/>
                <a:cs typeface="Arial" panose="020B0604020202020204" pitchFamily="34" charset="0"/>
              </a:rPr>
              <a:t>Patients should not wait more than 13 weeks from referral to commencement of AHP treatment.</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This target relates to waiting times from referral to commencement of AHP treatment. </a:t>
            </a:r>
            <a:r>
              <a:rPr lang="en-GB" sz="1000" dirty="0">
                <a:solidFill>
                  <a:srgbClr val="000000"/>
                </a:solidFill>
                <a:effectLst/>
                <a:latin typeface="Arial" panose="020B0604020202020204" pitchFamily="34" charset="0"/>
                <a:ea typeface="Times New Roman" panose="02020603050405020304" pitchFamily="18" charset="0"/>
              </a:rPr>
              <a:t>Waiting times for all of the following AHP services are reported.</a:t>
            </a:r>
          </a:p>
          <a:p>
            <a:r>
              <a:rPr lang="en-GB" sz="1000" dirty="0">
                <a:solidFill>
                  <a:srgbClr val="000000"/>
                </a:solidFill>
                <a:effectLst/>
                <a:latin typeface="Arial" panose="020B0604020202020204" pitchFamily="34" charset="0"/>
                <a:ea typeface="Times New Roman" panose="02020603050405020304" pitchFamily="18" charset="0"/>
              </a:rPr>
              <a:t> </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Dietetics</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Occupational Therapy</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Orthoptics</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Physiotherapy</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Podiatry</a:t>
            </a:r>
          </a:p>
          <a:p>
            <a:pPr marL="342900" lvl="0" indent="-342900">
              <a:buFont typeface="Symbol" panose="05050102010706020507" pitchFamily="18" charset="2"/>
              <a:buChar char=""/>
            </a:pPr>
            <a:r>
              <a:rPr lang="en-GB" sz="1000" dirty="0">
                <a:solidFill>
                  <a:srgbClr val="000000"/>
                </a:solidFill>
                <a:effectLst/>
                <a:latin typeface="Arial" panose="020B0604020202020204" pitchFamily="34" charset="0"/>
                <a:ea typeface="Times New Roman" panose="02020603050405020304" pitchFamily="18" charset="0"/>
              </a:rPr>
              <a:t>Speech and Language Therapy</a:t>
            </a:r>
          </a:p>
          <a:p>
            <a:pPr marL="342900" lvl="0" indent="-34290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pPr>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9459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 </a:t>
            </a:r>
            <a:r>
              <a:rPr lang="en-GB" sz="1000" dirty="0">
                <a:effectLst/>
                <a:latin typeface="Arial" panose="020B0604020202020204" pitchFamily="34" charset="0"/>
                <a:ea typeface="Calibri" panose="020F0502020204030204" pitchFamily="34" charset="0"/>
                <a:cs typeface="Arial" panose="020B0604020202020204" pitchFamily="34" charset="0"/>
              </a:rPr>
              <a:t>No patient waits longer than 9 weeks to access Adult Mental Health services.</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rPr>
              <a:t>From September 2025 Dementia waits are excluded from Adult MH figures.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7551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effectLst/>
                <a:latin typeface="Arial" panose="020B0604020202020204" pitchFamily="34" charset="0"/>
                <a:ea typeface="Calibri" panose="020F0502020204030204" pitchFamily="34" charset="0"/>
                <a:cs typeface="Arial" panose="020B0604020202020204" pitchFamily="34" charset="0"/>
              </a:rPr>
              <a:t>Ensure that 99% of all mental health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03975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effectLst/>
                <a:latin typeface="Arial" panose="020B0604020202020204" pitchFamily="34" charset="0"/>
                <a:ea typeface="Calibri" panose="020F0502020204030204" pitchFamily="34" charset="0"/>
                <a:cs typeface="Arial" panose="020B0604020202020204" pitchFamily="34" charset="0"/>
              </a:rPr>
              <a:t>Ensure that 99% of all learning disability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Holywell Hospital</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5828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9 Week Target: </a:t>
            </a:r>
            <a:r>
              <a:rPr lang="en-GB" sz="1000" dirty="0">
                <a:effectLst/>
                <a:latin typeface="Arial" panose="020B0604020202020204" pitchFamily="34" charset="0"/>
                <a:ea typeface="Calibri" panose="020F0502020204030204" pitchFamily="34" charset="0"/>
                <a:cs typeface="Arial" panose="020B0604020202020204" pitchFamily="34" charset="0"/>
              </a:rPr>
              <a:t>No patient waits longer than 9 weeks to access Child and Adolescent Mental Health services.</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Step 2 Family Support waits still to be removed. (20% of waiting list).</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8094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Unallocated Cases Target: </a:t>
            </a:r>
            <a:r>
              <a:rPr lang="en-GB" sz="1000" dirty="0">
                <a:effectLst/>
                <a:latin typeface="Arial" panose="020B0604020202020204" pitchFamily="34" charset="0"/>
                <a:ea typeface="Calibri" panose="020F0502020204030204" pitchFamily="34" charset="0"/>
                <a:cs typeface="Arial" panose="020B0604020202020204" pitchFamily="34" charset="0"/>
              </a:rPr>
              <a:t>To reduce by 10% by March 2026 (compared to position at the end of March 2025) for those cases greater than 20 days.  </a:t>
            </a:r>
            <a:r>
              <a:rPr lang="en-GB" sz="1000" b="1" dirty="0">
                <a:latin typeface="Arial" panose="020B0604020202020204" pitchFamily="34" charset="0"/>
                <a:ea typeface="Calibri" panose="020F0502020204030204" pitchFamily="34" charset="0"/>
                <a:cs typeface="Arial" panose="020B0604020202020204" pitchFamily="34" charset="0"/>
              </a:rPr>
              <a:t>F</a:t>
            </a:r>
            <a:r>
              <a:rPr lang="en-GB" sz="1000" b="1" dirty="0">
                <a:effectLst/>
                <a:latin typeface="Arial" panose="020B0604020202020204" pitchFamily="34" charset="0"/>
                <a:ea typeface="Calibri" panose="020F0502020204030204" pitchFamily="34" charset="0"/>
                <a:cs typeface="Arial" panose="020B0604020202020204" pitchFamily="34" charset="0"/>
              </a:rPr>
              <a:t>amily Support cases only.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Ensure consistent governance around the management of unallocated cases within Children’s Services - Family Support only.</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effectLst/>
              <a:latin typeface="Arial" panose="020B0604020202020204" pitchFamily="34" charset="0"/>
              <a:ea typeface="Times New Roman" panose="02020603050405020304" pitchFamily="18"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82691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3069598"/>
          </a:xfrm>
        </p:spPr>
        <p:txBody>
          <a:bodyPr/>
          <a:lstStyle/>
          <a:p>
            <a:r>
              <a:rPr lang="en-GB" sz="1000" b="1" dirty="0">
                <a:latin typeface="Arial" panose="020B0604020202020204" pitchFamily="34" charset="0"/>
                <a:cs typeface="Arial" panose="020B0604020202020204" pitchFamily="34" charset="0"/>
              </a:rPr>
              <a:t>Care Package Target: </a:t>
            </a:r>
            <a:r>
              <a:rPr lang="en-GB" sz="1000" dirty="0">
                <a:latin typeface="Arial" panose="020B0604020202020204" pitchFamily="34" charset="0"/>
                <a:cs typeface="Arial" panose="020B0604020202020204" pitchFamily="34" charset="0"/>
              </a:rPr>
              <a:t>10% reduction in unmet need hours </a:t>
            </a:r>
            <a:r>
              <a:rPr lang="en-GB" sz="1000" b="1" u="sng" dirty="0">
                <a:latin typeface="Arial" panose="020B0604020202020204" pitchFamily="34" charset="0"/>
                <a:cs typeface="Arial" panose="020B0604020202020204" pitchFamily="34" charset="0"/>
              </a:rPr>
              <a:t>full</a:t>
            </a:r>
            <a:r>
              <a:rPr lang="en-GB" sz="1000" b="1" dirty="0">
                <a:latin typeface="Arial" panose="020B060402020202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by each HSC Trust by 31 March 2026 &amp; 10% reduction in unmet need hours </a:t>
            </a:r>
            <a:r>
              <a:rPr lang="en-GB" sz="1000" b="1" u="sng" dirty="0">
                <a:latin typeface="Arial" panose="020B0604020202020204" pitchFamily="34" charset="0"/>
                <a:cs typeface="Arial" panose="020B0604020202020204" pitchFamily="34" charset="0"/>
              </a:rPr>
              <a:t>partial</a:t>
            </a:r>
            <a:r>
              <a:rPr lang="en-GB" sz="1000" dirty="0">
                <a:latin typeface="Arial" panose="020B0604020202020204" pitchFamily="34" charset="0"/>
                <a:cs typeface="Arial" panose="020B0604020202020204" pitchFamily="34" charset="0"/>
              </a:rPr>
              <a:t> by each HSC Trust by 31 March 2026.  </a:t>
            </a:r>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This target relates to t</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he Number of Unmet Needs Hours of Domiciliary Care at month end – for Full and Partial Packages and across all Programmes of Care. </a:t>
            </a: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Home Care/Domiciliary Care Unmet Need -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 a term used for persons who have been assessed as meeting the Domiciliary care criteria but continue to wait at home, in another community setting (i.e. Care Home), or in acute care/hospital setting, while a community domiciliary care package is being arranged by the Trust, irrespective if the service user is waiting for a full or partial package of care.</a:t>
            </a: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HOME CARE/DOMICILARY PACKAGE OF CARE -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Home care/Domiciliary Package of Care is a term used for services provided to a person who has been assessed as meeting the criteria for Home Care/Domiciliary Care.		</a:t>
            </a: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FULL PACKAGE OF CARE -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Full Package of Care is a term used for the complete home care/domiciliary care service the service user requires following assessment.</a:t>
            </a:r>
          </a:p>
          <a:p>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PARTIAL PACKAGE OF CARE</a:t>
            </a: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GB" sz="1000" dirty="0">
                <a:effectLst/>
                <a:latin typeface="Arial" panose="020B0604020202020204" pitchFamily="34" charset="0"/>
                <a:ea typeface="Calibri" panose="020F0502020204030204" pitchFamily="34" charset="0"/>
                <a:cs typeface="Arial" panose="020B0604020202020204" pitchFamily="34" charset="0"/>
              </a:rPr>
              <a:t>Partial package of care is a term used when the service user is waiting part of their package of care or an increase in their already established package of care. 	</a:t>
            </a:r>
            <a:r>
              <a:rPr lang="en-GB" sz="1800" dirty="0">
                <a:effectLst/>
                <a:latin typeface="Calibri" panose="020F0502020204030204" pitchFamily="34" charset="0"/>
                <a:ea typeface="Calibri" panose="020F0502020204030204" pitchFamily="34" charset="0"/>
              </a:rPr>
              <a:t>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8327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Direct Payments Target: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5% increase in Direct Payments in effect at month end for service users by 31st March 2026</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compared to 31</a:t>
            </a:r>
            <a:r>
              <a:rPr lang="en-GB" sz="10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st</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March 2025.</a:t>
            </a:r>
            <a:endParaRPr lang="en-GB" sz="1000" dirty="0">
              <a:effectLst/>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This target relates to the number of service user direct payments in effect at month end. </a:t>
            </a:r>
            <a:r>
              <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These are cash payments given in lieu of community care services to those who have been assessed as needing some form of care, and are intended to give users greater choice in their care. The payment must be sufficient to enable the service user to purchase services to meet their needs, and must be spent on services that meet eligible needs. </a:t>
            </a:r>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In line with Service Oversight Measures (SOMs) this is direct payments made to Service Users (Clients) only.  Payments to Carers are excluded.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0"/>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6589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Compliance with Serious Adverse Incidents (SAI) Processes</a:t>
            </a:r>
          </a:p>
          <a:p>
            <a:r>
              <a:rPr lang="en-GB" sz="1000" i="0" u="none" strike="noStrike" dirty="0">
                <a:solidFill>
                  <a:srgbClr val="000000"/>
                </a:solidFill>
                <a:effectLst/>
                <a:latin typeface="Arial" panose="020B0604020202020204" pitchFamily="34" charset="0"/>
              </a:rPr>
              <a:t>Total number of SAI Review Reports includes (Level 1 - 8 weeks), (Level 2 - 12 weeks) &amp;  (Level 3 - date as agreed by SPPG/PHA and HSC Trust)</a:t>
            </a:r>
            <a:r>
              <a:rPr lang="en-GB" sz="1000" dirty="0"/>
              <a:t>  </a:t>
            </a:r>
            <a:endParaRPr lang="en-GB" sz="1000" dirty="0">
              <a:solidFill>
                <a:srgbClr val="000000"/>
              </a:solidFill>
              <a:latin typeface="Arial" panose="020B0604020202020204" pitchFamily="34" charset="0"/>
            </a:endParaRPr>
          </a:p>
          <a:p>
            <a:r>
              <a:rPr lang="en-GB" sz="1200" dirty="0"/>
              <a:t> </a:t>
            </a:r>
            <a:endParaRPr lang="en-GB" sz="1000" b="1"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082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Cancer Target - </a:t>
            </a:r>
            <a:r>
              <a:rPr lang="en-GB" sz="1000" dirty="0">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ll urgent suspected breast cancer referrals should be seen within 14 days.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rPr>
              <a:t>14 Day Target Description: </a:t>
            </a:r>
            <a:r>
              <a:rPr lang="en-GB" sz="1000" dirty="0">
                <a:solidFill>
                  <a:srgbClr val="000000"/>
                </a:solidFill>
                <a:effectLst/>
                <a:latin typeface="Arial" panose="020B0604020202020204" pitchFamily="34" charset="0"/>
                <a:ea typeface="Times New Roman" panose="02020603050405020304" pitchFamily="18" charset="0"/>
              </a:rPr>
              <a:t>Percentage of patients who were seen by a breast cancer specialist within 14 days of an urgent referral for suspect breast cancer.  The completed waiting time is measured from the date an initial breast cancer referral is first received by the Provider HSC Trust, and ends on the date that the patient attended their first outpatient appointment with a breast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latin typeface="Arial" panose="020B0604020202020204" pitchFamily="34" charset="0"/>
                <a:cs typeface="Arial" panose="020B0604020202020204" pitchFamily="34" charset="0"/>
              </a:rPr>
              <a:t>This is a regional waiting list position for all NI Trusts.</a:t>
            </a:r>
          </a:p>
          <a:p>
            <a:endPar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Red Flag Referrals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t>Red flag referrals data is currently being validated and will be included in future reports.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4</a:t>
            </a:fld>
            <a:endParaRPr lang="en-GB"/>
          </a:p>
        </p:txBody>
      </p:sp>
    </p:spTree>
    <p:extLst>
      <p:ext uri="{BB962C8B-B14F-4D97-AF65-F5344CB8AC3E}">
        <p14:creationId xmlns:p14="http://schemas.microsoft.com/office/powerpoint/2010/main" val="26986937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40</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2823" y="3211528"/>
            <a:ext cx="7942580" cy="1268953"/>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8386" y="3271381"/>
            <a:ext cx="7942580" cy="2676585"/>
          </a:xfrm>
        </p:spPr>
        <p:txBody>
          <a:bodyPr/>
          <a:lstStyle/>
          <a:p>
            <a:r>
              <a:rPr lang="en-GB" sz="1000" b="1" dirty="0">
                <a:latin typeface="Arial" panose="020B0604020202020204" pitchFamily="34" charset="0"/>
                <a:cs typeface="Arial" panose="020B0604020202020204" pitchFamily="34" charset="0"/>
              </a:rPr>
              <a:t>Hospital Acquired Infections Target: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achieve a reduction in Hospital Acquired C-Diff and MRSA Infection rates by end of 25/26.</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Clostridioides</a:t>
            </a:r>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Difficile Infection (C-Diff)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inpatient episodes of C-Diff, measured per 100,000 occupied beds, in patients aged two years and over by the end of the 2025/26 financial year.  Targets for individual Trusts vary depending on their performance during the 2023/24 baseline financial year.</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Methicillin-resistant Staphylococcus aureus (MRSA) </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MRSA episodes, measured per 100,000 occupied beds by the end of the 2025/26 financial year have been agreed. Targets for individual Trusts vary depending on their performance during the 2019/20 baseline financial year.</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800" b="0" i="0" u="none" strike="noStrike" baseline="0" dirty="0">
              <a:solidFill>
                <a:srgbClr val="000000"/>
              </a:solidFill>
              <a:latin typeface="Arial" panose="020B0604020202020204" pitchFamily="34" charset="0"/>
            </a:endParaRPr>
          </a:p>
          <a:p>
            <a:r>
              <a:rPr lang="en-GB" sz="1000" b="1" i="0" u="none" strike="noStrike" baseline="0" dirty="0">
                <a:solidFill>
                  <a:srgbClr val="000000"/>
                </a:solidFill>
                <a:latin typeface="Arial" panose="020B0604020202020204" pitchFamily="34" charset="0"/>
              </a:rPr>
              <a:t>Monthly Occupied Bed Data </a:t>
            </a:r>
            <a:r>
              <a:rPr lang="en-GB" sz="1000" b="0" i="0" u="none" strike="noStrike" baseline="0" dirty="0">
                <a:solidFill>
                  <a:srgbClr val="000000"/>
                </a:solidFill>
                <a:latin typeface="Arial" panose="020B0604020202020204" pitchFamily="34" charset="0"/>
              </a:rPr>
              <a:t>– Currently the Trust is unable to provide this data, KH03a figures from the same period in the previous financial year will be used instead. Incidence rates will be retrospectively updated when made available by the Trust. </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confidence</a:t>
            </a:r>
            <a:endParaRPr lang="en-GB" sz="1000" dirty="0">
              <a:solidFill>
                <a:srgbClr val="000000"/>
              </a:solidFill>
              <a:effectLst/>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0495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(Non-Breast) Cancer - </a:t>
            </a:r>
            <a:r>
              <a:rPr lang="en-GB" sz="1000" dirty="0">
                <a:latin typeface="Arial" panose="020B0604020202020204" pitchFamily="34" charset="0"/>
                <a:cs typeface="Arial" panose="020B0604020202020204" pitchFamily="34" charset="0"/>
              </a:rPr>
              <a:t>U</a:t>
            </a:r>
            <a:r>
              <a:rPr lang="en-GB" sz="1000" dirty="0">
                <a:effectLst/>
                <a:latin typeface="Arial" panose="020B0604020202020204" pitchFamily="34" charset="0"/>
                <a:ea typeface="Calibri" panose="020F0502020204030204" pitchFamily="34" charset="0"/>
                <a:cs typeface="Arial" panose="020B0604020202020204" pitchFamily="34" charset="0"/>
              </a:rPr>
              <a:t>rgent suspected non-breast cancer referrals seen within 14 days.</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effectLst/>
                <a:latin typeface="Arial" panose="020B0604020202020204" pitchFamily="34" charset="0"/>
                <a:ea typeface="Times New Roman" panose="02020603050405020304" pitchFamily="18" charset="0"/>
              </a:rPr>
              <a:t>14 Day Description: </a:t>
            </a:r>
            <a:r>
              <a:rPr lang="en-GB" sz="1000" dirty="0">
                <a:solidFill>
                  <a:srgbClr val="000000"/>
                </a:solidFill>
                <a:effectLst/>
                <a:latin typeface="Arial" panose="020B0604020202020204" pitchFamily="34" charset="0"/>
                <a:ea typeface="Times New Roman" panose="02020603050405020304" pitchFamily="18" charset="0"/>
              </a:rPr>
              <a:t>Percentage of patients who were seen by a cancer specialist within 14 days of an urgent referral for suspect cancer.  The completed waiting time is measured from the date an initial cancer referral is first received by the Provider HSC Trust, and ends on the date that the patient attended their first outpatient appointment with a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rPr>
              <a:t>Data includes </a:t>
            </a:r>
            <a:r>
              <a:rPr lang="en-GB" sz="1000" dirty="0">
                <a:effectLst/>
                <a:latin typeface="Arial" panose="020B0604020202020204" pitchFamily="34" charset="0"/>
                <a:ea typeface="Aptos" panose="020B0004020202020204" pitchFamily="34" charset="0"/>
              </a:rPr>
              <a:t>non core activity &amp; Direct to Test.</a:t>
            </a:r>
          </a:p>
          <a:p>
            <a:endParaRPr lang="en-GB" sz="1000" dirty="0">
              <a:latin typeface="Arial" panose="020B0604020202020204" pitchFamily="34" charset="0"/>
              <a:ea typeface="Aptos" panose="020B0004020202020204" pitchFamily="34" charset="0"/>
            </a:endParaRPr>
          </a:p>
          <a:p>
            <a:r>
              <a:rPr lang="en-GB" sz="1000" dirty="0">
                <a:effectLst/>
                <a:latin typeface="Arial" panose="020B0604020202020204" pitchFamily="34" charset="0"/>
                <a:ea typeface="Aptos" panose="020B0004020202020204" pitchFamily="34" charset="0"/>
              </a:rPr>
              <a:t>Tumour Site Graph excludes Tumour sites with a cumulative total of 5 or less.</a:t>
            </a:r>
          </a:p>
          <a:p>
            <a:endParaRPr lang="en-GB" sz="1000" b="1" dirty="0">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b="1" dirty="0">
              <a:effectLst/>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5</a:t>
            </a:fld>
            <a:endParaRPr lang="en-GB"/>
          </a:p>
        </p:txBody>
      </p:sp>
    </p:spTree>
    <p:extLst>
      <p:ext uri="{BB962C8B-B14F-4D97-AF65-F5344CB8AC3E}">
        <p14:creationId xmlns:p14="http://schemas.microsoft.com/office/powerpoint/2010/main" val="343807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effectLst/>
                <a:latin typeface="Arial" panose="020B0604020202020204" pitchFamily="34" charset="0"/>
                <a:ea typeface="Times New Roman" panose="02020603050405020304" pitchFamily="18" charset="0"/>
              </a:rPr>
              <a:t>31 Day Cancer Target </a:t>
            </a:r>
            <a:r>
              <a:rPr lang="en-GB" sz="100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en-GB" sz="1000" dirty="0">
                <a:effectLst/>
                <a:latin typeface="Arial" panose="020B0604020202020204" pitchFamily="34" charset="0"/>
                <a:ea typeface="Calibri" panose="020F0502020204030204" pitchFamily="34" charset="0"/>
                <a:cs typeface="Arial" panose="020B0604020202020204" pitchFamily="34" charset="0"/>
              </a:rPr>
              <a:t>t least 98% of patients diagnosed with cancer should receive their first definitive treatment within 31 days of a decision to treat.</a:t>
            </a:r>
          </a:p>
          <a:p>
            <a:endParaRPr lang="en-GB" sz="1000"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rPr>
              <a:t>31 Day Target Description</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000" dirty="0">
                <a:effectLst/>
                <a:latin typeface="Arial" panose="020B0604020202020204" pitchFamily="34" charset="0"/>
                <a:ea typeface="Calibri" panose="020F0502020204030204" pitchFamily="34" charset="0"/>
                <a:cs typeface="Arial" panose="020B0604020202020204" pitchFamily="34" charset="0"/>
              </a:rPr>
              <a:t>Percentage of patients who were treated within 31 days following a decision to treat being taken.  The completed waiting time is measured from the date a decision was taken to treat a patient for cancer and ends on the date the patient received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6</a:t>
            </a:fld>
            <a:endParaRPr lang="en-GB"/>
          </a:p>
        </p:txBody>
      </p:sp>
    </p:spTree>
    <p:extLst>
      <p:ext uri="{BB962C8B-B14F-4D97-AF65-F5344CB8AC3E}">
        <p14:creationId xmlns:p14="http://schemas.microsoft.com/office/powerpoint/2010/main" val="179259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62 Day Cancer Target </a:t>
            </a:r>
            <a:r>
              <a:rPr lang="en-GB" sz="1000" dirty="0"/>
              <a:t>- </a:t>
            </a:r>
            <a:r>
              <a:rPr lang="en-GB" sz="1000" dirty="0">
                <a:solidFill>
                  <a:srgbClr val="000000"/>
                </a:solidFill>
                <a:latin typeface="Arial" panose="020B0604020202020204" pitchFamily="34" charset="0"/>
              </a:rPr>
              <a:t>A</a:t>
            </a:r>
            <a:r>
              <a:rPr lang="en-GB" sz="1000" dirty="0">
                <a:solidFill>
                  <a:srgbClr val="000000"/>
                </a:solidFill>
                <a:effectLst/>
                <a:latin typeface="Arial" panose="020B0604020202020204" pitchFamily="34" charset="0"/>
                <a:ea typeface="Times New Roman" panose="02020603050405020304" pitchFamily="18" charset="0"/>
              </a:rPr>
              <a:t>t least 95% of patients urgently referred with a suspected cancer should begin their first definitive treatment within 62 days.</a:t>
            </a:r>
          </a:p>
          <a:p>
            <a:endParaRPr lang="en-GB" sz="1000" dirty="0">
              <a:solidFill>
                <a:srgbClr val="000000"/>
              </a:solidFill>
              <a:effectLst/>
              <a:latin typeface="Arial" panose="020B0604020202020204" pitchFamily="34" charset="0"/>
              <a:ea typeface="Times New Roman" panose="02020603050405020304" pitchFamily="18" charset="0"/>
            </a:endParaRPr>
          </a:p>
          <a:p>
            <a:r>
              <a:rPr lang="en-GB" sz="1000" b="1" dirty="0">
                <a:solidFill>
                  <a:srgbClr val="000000"/>
                </a:solidFill>
                <a:effectLst/>
                <a:latin typeface="Arial" panose="020B0604020202020204" pitchFamily="34" charset="0"/>
                <a:ea typeface="Times New Roman" panose="02020603050405020304" pitchFamily="18" charset="0"/>
              </a:rPr>
              <a:t>62 Day Target Description</a:t>
            </a:r>
            <a:r>
              <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Percentage of patients beginning their first treatment for cancer following an urgent GP referral for suspect cancer. The completed waiting time is measured from the date an initial urgent suspect cancer referral is first received in a Provider HSC Trust, and ends on the date the patient receives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7</a:t>
            </a:fld>
            <a:endParaRPr lang="en-GB"/>
          </a:p>
        </p:txBody>
      </p:sp>
    </p:spTree>
    <p:extLst>
      <p:ext uri="{BB962C8B-B14F-4D97-AF65-F5344CB8AC3E}">
        <p14:creationId xmlns:p14="http://schemas.microsoft.com/office/powerpoint/2010/main" val="1850673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patients conveyed by NIAS to Antrim &amp; Causeway Emergency Departments.  Figures exclude IFT, C5 and Routine. </a:t>
            </a:r>
          </a:p>
          <a:p>
            <a:r>
              <a:rPr lang="en-GB" sz="1000" dirty="0">
                <a:effectLst/>
                <a:latin typeface="Arial" panose="020B0604020202020204" pitchFamily="34" charset="0"/>
                <a:ea typeface="Aptos" panose="020B0004020202020204" pitchFamily="34" charset="0"/>
                <a:cs typeface="Arial" panose="020B0604020202020204" pitchFamily="34" charset="0"/>
              </a:rPr>
              <a:t>IFT is an interfacility transfer. This is an emergency transfer from one hospital to another, for example a transfer from Causeway to Antrim Area Hospital. </a:t>
            </a:r>
          </a:p>
          <a:p>
            <a:r>
              <a:rPr lang="en-GB" sz="1000" dirty="0">
                <a:effectLst/>
                <a:latin typeface="Arial" panose="020B0604020202020204" pitchFamily="34" charset="0"/>
                <a:ea typeface="Aptos" panose="020B0004020202020204" pitchFamily="34" charset="0"/>
                <a:cs typeface="Arial" panose="020B0604020202020204" pitchFamily="34" charset="0"/>
              </a:rPr>
              <a:t>C5 is a Category 5 call. This is the least urgent categorisation of NIAS’ emergency calls. </a:t>
            </a:r>
          </a:p>
          <a:p>
            <a:endParaRPr lang="en-GB" sz="1000" dirty="0">
              <a:latin typeface="Arial" panose="020B0604020202020204" pitchFamily="34" charset="0"/>
              <a:ea typeface="Aptos" panose="020B0004020202020204" pitchFamily="34" charset="0"/>
              <a:cs typeface="Arial" panose="020B0604020202020204" pitchFamily="34" charset="0"/>
            </a:endParaRPr>
          </a:p>
          <a:p>
            <a:endParaRPr lang="en-GB" sz="1000" dirty="0">
              <a:effectLst/>
              <a:latin typeface="Arial" panose="020B0604020202020204" pitchFamily="34" charset="0"/>
              <a:ea typeface="Aptos" panose="020B00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br>
              <a:rPr lang="en-GB" sz="1800" dirty="0">
                <a:effectLst/>
                <a:latin typeface="Aptos" panose="020B0004020202020204" pitchFamily="34" charset="0"/>
                <a:ea typeface="Aptos" panose="020B0004020202020204" pitchFamily="34" charset="0"/>
                <a:cs typeface="Calibri" panose="020F0502020204030204" pitchFamily="34" charset="0"/>
              </a:rPr>
            </a:br>
            <a:br>
              <a:rPr lang="en-GB" sz="1800" dirty="0">
                <a:effectLst/>
                <a:latin typeface="Aptos" panose="020B0004020202020204" pitchFamily="34" charset="0"/>
                <a:ea typeface="Aptos" panose="020B0004020202020204" pitchFamily="34" charset="0"/>
                <a:cs typeface="Calibri" panose="020F0502020204030204" pitchFamily="34" charset="0"/>
              </a:rPr>
            </a:br>
            <a:r>
              <a:rPr lang="en-GB" sz="1000" dirty="0">
                <a:latin typeface="Arial" panose="020B0604020202020204" pitchFamily="34" charset="0"/>
                <a:ea typeface="Calibri" panose="020F0502020204030204" pitchFamily="34" charset="0"/>
                <a:cs typeface="Arial" panose="020B0604020202020204" pitchFamily="34" charset="0"/>
              </a:rPr>
              <a:t> </a:t>
            </a:r>
            <a:endParaRPr lang="en-GB" sz="1000" dirty="0"/>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8</a:t>
            </a:fld>
            <a:endParaRPr lang="en-GB"/>
          </a:p>
        </p:txBody>
      </p:sp>
    </p:spTree>
    <p:extLst>
      <p:ext uri="{BB962C8B-B14F-4D97-AF65-F5344CB8AC3E}">
        <p14:creationId xmlns:p14="http://schemas.microsoft.com/office/powerpoint/2010/main" val="53698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15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9</a:t>
            </a:fld>
            <a:endParaRPr lang="en-GB"/>
          </a:p>
        </p:txBody>
      </p:sp>
    </p:spTree>
    <p:extLst>
      <p:ext uri="{BB962C8B-B14F-4D97-AF65-F5344CB8AC3E}">
        <p14:creationId xmlns:p14="http://schemas.microsoft.com/office/powerpoint/2010/main" val="898506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38288"/>
            <a:ext cx="278295" cy="395287"/>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5"/>
            <a:ext cx="10748548" cy="1838325"/>
          </a:xfrm>
          <a:prstGeom prst="rect">
            <a:avLst/>
          </a:prstGeom>
        </p:spPr>
        <p:txBody>
          <a:bodyPr/>
          <a:lstStyle>
            <a:lvl1pPr marL="0" indent="0">
              <a:buNone/>
              <a:defRPr sz="4400" b="1">
                <a:solidFill>
                  <a:srgbClr val="0F3E4C"/>
                </a:solidFill>
                <a:latin typeface="Arial" panose="020B0604020202020204" pitchFamily="34" charset="0"/>
                <a:cs typeface="Arial" panose="020B0604020202020204" pitchFamily="34" charset="0"/>
              </a:defRPr>
            </a:lvl1pPr>
          </a:lstStyle>
          <a:p>
            <a:pPr lvl="0"/>
            <a:r>
              <a:rPr lang="en-GB" dirty="0"/>
              <a:t>Insert text here</a:t>
            </a:r>
          </a:p>
        </p:txBody>
      </p:sp>
      <p:sp>
        <p:nvSpPr>
          <p:cNvPr id="14" name="Rectangle 13"/>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210147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20688"/>
            <a:ext cx="278295" cy="332826"/>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6"/>
            <a:ext cx="10748548" cy="558538"/>
          </a:xfrm>
          <a:prstGeom prst="rect">
            <a:avLst/>
          </a:prstGeom>
        </p:spPr>
        <p:txBody>
          <a:bodyPr/>
          <a:lstStyle>
            <a:lvl1pPr marL="0" indent="0">
              <a:buNone/>
              <a:defRPr sz="3600" b="1">
                <a:solidFill>
                  <a:srgbClr val="0F3E4C"/>
                </a:solidFill>
                <a:latin typeface="Arial" panose="020B0604020202020204" pitchFamily="34" charset="0"/>
                <a:cs typeface="Arial" panose="020B0604020202020204" pitchFamily="34" charset="0"/>
              </a:defRPr>
            </a:lvl1pPr>
          </a:lstStyle>
          <a:p>
            <a:pPr lvl="0"/>
            <a:r>
              <a:rPr lang="en-GB" dirty="0"/>
              <a:t>Insert title of slide</a:t>
            </a:r>
          </a:p>
        </p:txBody>
      </p:sp>
      <p:sp>
        <p:nvSpPr>
          <p:cNvPr id="3" name="Text Placeholder 2"/>
          <p:cNvSpPr>
            <a:spLocks noGrp="1"/>
          </p:cNvSpPr>
          <p:nvPr>
            <p:ph type="body" sz="quarter" idx="13" hasCustomPrompt="1"/>
          </p:nvPr>
        </p:nvSpPr>
        <p:spPr>
          <a:xfrm>
            <a:off x="671513" y="2177658"/>
            <a:ext cx="10748962" cy="4043755"/>
          </a:xfrm>
          <a:prstGeom prst="rect">
            <a:avLst/>
          </a:prstGeom>
        </p:spPr>
        <p:txBody>
          <a:bodyPr/>
          <a:lstStyle>
            <a:lvl1pPr marL="342900" indent="-342900">
              <a:buFont typeface="Arial" panose="020B0604020202020204" pitchFamily="34" charset="0"/>
              <a:buChar char="•"/>
              <a:defRPr sz="2000" baseline="0">
                <a:solidFill>
                  <a:srgbClr val="0F3E4C"/>
                </a:solidFill>
                <a:latin typeface="Arial" panose="020B0604020202020204" pitchFamily="34" charset="0"/>
                <a:cs typeface="Arial" panose="020B0604020202020204" pitchFamily="34" charset="0"/>
              </a:defRPr>
            </a:lvl1pPr>
          </a:lstStyle>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endParaRPr lang="en-GB"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1328691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44078"/>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1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1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1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1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9.xml"/></Relationships>
</file>

<file path=ppt/slides/_rels/slide1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33.xml"/></Relationships>
</file>

<file path=ppt/slides/_rels/slide21.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35.xml"/></Relationships>
</file>

<file path=ppt/slides/_rels/slide22.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37.xml"/></Relationships>
</file>

<file path=ppt/slides/_rels/slide23.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40.xml"/></Relationships>
</file>

<file path=ppt/slides/_rels/slide25.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chart" Target="../charts/chart43.xml"/><Relationship Id="rId4" Type="http://schemas.openxmlformats.org/officeDocument/2006/relationships/chart" Target="../charts/chart42.xml"/></Relationships>
</file>

<file path=ppt/slides/_rels/slide26.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45.xml"/></Relationships>
</file>

<file path=ppt/slides/_rels/slide27.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47.xml"/></Relationships>
</file>

<file path=ppt/slides/_rels/slide28.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chart" Target="../charts/chart5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52.xml"/></Relationships>
</file>

<file path=ppt/slides/_rels/slide31.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chart" Target="../charts/chart54.xml"/></Relationships>
</file>

<file path=ppt/slides/_rels/slide3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33.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hart" Target="../charts/chart56.xml"/></Relationships>
</file>

<file path=ppt/slides/_rels/slide34.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58.xml"/></Relationships>
</file>

<file path=ppt/slides/_rels/slide35.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60.xml"/></Relationships>
</file>

<file path=ppt/slides/_rels/slide36.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63.xml"/></Relationships>
</file>

<file path=ppt/slides/_rels/slide38.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chart" Target="../charts/chart67.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43068" y="1792407"/>
            <a:ext cx="10748548" cy="3489496"/>
          </a:xfrm>
        </p:spPr>
        <p:txBody>
          <a:bodyPr/>
          <a:lstStyle/>
          <a:p>
            <a:pPr algn="ctr"/>
            <a:r>
              <a:rPr lang="en-GB" sz="3600" b="1" dirty="0">
                <a:latin typeface="Arial" panose="020B0604020202020204" pitchFamily="34" charset="0"/>
                <a:cs typeface="Arial" panose="020B0604020202020204" pitchFamily="34" charset="0"/>
              </a:rPr>
              <a:t>Trust Board Performance Report</a:t>
            </a:r>
          </a:p>
          <a:p>
            <a:pPr algn="ctr"/>
            <a:r>
              <a:rPr lang="en-GB" sz="3600" b="1" dirty="0">
                <a:latin typeface="Arial" panose="020B0604020202020204" pitchFamily="34" charset="0"/>
                <a:cs typeface="Arial" panose="020B0604020202020204" pitchFamily="34" charset="0"/>
              </a:rPr>
              <a:t> </a:t>
            </a:r>
            <a:r>
              <a:rPr lang="en-GB" sz="3600" dirty="0"/>
              <a:t>October</a:t>
            </a:r>
            <a:r>
              <a:rPr lang="en-GB" sz="3600" b="1" dirty="0">
                <a:latin typeface="Arial" panose="020B0604020202020204" pitchFamily="34" charset="0"/>
                <a:cs typeface="Arial" panose="020B0604020202020204" pitchFamily="34" charset="0"/>
              </a:rPr>
              <a:t> 2025</a:t>
            </a:r>
          </a:p>
          <a:p>
            <a:pPr algn="ctr"/>
            <a:endParaRPr lang="en-GB" sz="2400" dirty="0"/>
          </a:p>
          <a:p>
            <a:pPr algn="ctr"/>
            <a:r>
              <a:rPr lang="en-GB" sz="2400" dirty="0">
                <a:latin typeface="Arial" panose="020B0604020202020204" pitchFamily="34" charset="0"/>
                <a:cs typeface="Arial" panose="020B0604020202020204" pitchFamily="34" charset="0"/>
              </a:rPr>
              <a:t>Prepared and issued by</a:t>
            </a:r>
          </a:p>
          <a:p>
            <a:pPr algn="ctr"/>
            <a:r>
              <a:rPr lang="en-GB" sz="2400" dirty="0">
                <a:latin typeface="Arial" panose="020B0604020202020204" pitchFamily="34" charset="0"/>
                <a:cs typeface="Arial" panose="020B0604020202020204" pitchFamily="34" charset="0"/>
              </a:rPr>
              <a:t>Strategic Planning, Performance &amp; ICT </a:t>
            </a:r>
          </a:p>
          <a:p>
            <a:pPr algn="ctr"/>
            <a:r>
              <a:rPr lang="en-GB" sz="2400"/>
              <a:t>20</a:t>
            </a:r>
            <a:r>
              <a:rPr lang="en-GB" sz="240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November 2025</a:t>
            </a:r>
          </a:p>
          <a:p>
            <a:endParaRPr lang="en-GB" dirty="0"/>
          </a:p>
        </p:txBody>
      </p:sp>
    </p:spTree>
    <p:extLst>
      <p:ext uri="{BB962C8B-B14F-4D97-AF65-F5344CB8AC3E}">
        <p14:creationId xmlns:p14="http://schemas.microsoft.com/office/powerpoint/2010/main" val="231196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98842"/>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57% within 60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60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63% within 60 minutes</a:t>
            </a:r>
          </a:p>
        </p:txBody>
      </p:sp>
      <p:graphicFrame>
        <p:nvGraphicFramePr>
          <p:cNvPr id="3" name="Chart 2">
            <a:extLst>
              <a:ext uri="{FF2B5EF4-FFF2-40B4-BE49-F238E27FC236}">
                <a16:creationId xmlns:a16="http://schemas.microsoft.com/office/drawing/2014/main" id="{00000000-0008-0000-1E00-000002000000}"/>
              </a:ext>
            </a:extLst>
          </p:cNvPr>
          <p:cNvGraphicFramePr>
            <a:graphicFrameLocks/>
          </p:cNvGraphicFramePr>
          <p:nvPr>
            <p:extLst>
              <p:ext uri="{D42A27DB-BD31-4B8C-83A1-F6EECF244321}">
                <p14:modId xmlns:p14="http://schemas.microsoft.com/office/powerpoint/2010/main" val="3519834799"/>
              </p:ext>
            </p:extLst>
          </p:nvPr>
        </p:nvGraphicFramePr>
        <p:xfrm>
          <a:off x="731898" y="2354482"/>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1E00-000003000000}"/>
              </a:ext>
            </a:extLst>
          </p:cNvPr>
          <p:cNvGraphicFramePr>
            <a:graphicFrameLocks/>
          </p:cNvGraphicFramePr>
          <p:nvPr>
            <p:extLst>
              <p:ext uri="{D42A27DB-BD31-4B8C-83A1-F6EECF244321}">
                <p14:modId xmlns:p14="http://schemas.microsoft.com/office/powerpoint/2010/main" val="3483049487"/>
              </p:ext>
            </p:extLst>
          </p:nvPr>
        </p:nvGraphicFramePr>
        <p:xfrm>
          <a:off x="6772671" y="2302770"/>
          <a:ext cx="4557246" cy="26124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6211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457 over 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&gt; 2 hours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106 over 2 hours</a:t>
            </a:r>
          </a:p>
        </p:txBody>
      </p:sp>
      <p:graphicFrame>
        <p:nvGraphicFramePr>
          <p:cNvPr id="11" name="Chart 10">
            <a:extLst>
              <a:ext uri="{FF2B5EF4-FFF2-40B4-BE49-F238E27FC236}">
                <a16:creationId xmlns:a16="http://schemas.microsoft.com/office/drawing/2014/main" id="{00000000-0008-0000-2000-000003000000}"/>
              </a:ext>
            </a:extLst>
          </p:cNvPr>
          <p:cNvGraphicFramePr>
            <a:graphicFrameLocks/>
          </p:cNvGraphicFramePr>
          <p:nvPr>
            <p:extLst>
              <p:ext uri="{D42A27DB-BD31-4B8C-83A1-F6EECF244321}">
                <p14:modId xmlns:p14="http://schemas.microsoft.com/office/powerpoint/2010/main" val="2478911697"/>
              </p:ext>
            </p:extLst>
          </p:nvPr>
        </p:nvGraphicFramePr>
        <p:xfrm>
          <a:off x="731898" y="2287519"/>
          <a:ext cx="4572000" cy="26277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00000000-0008-0000-2000-000005000000}"/>
              </a:ext>
            </a:extLst>
          </p:cNvPr>
          <p:cNvGraphicFramePr>
            <a:graphicFrameLocks/>
          </p:cNvGraphicFramePr>
          <p:nvPr>
            <p:extLst>
              <p:ext uri="{D42A27DB-BD31-4B8C-83A1-F6EECF244321}">
                <p14:modId xmlns:p14="http://schemas.microsoft.com/office/powerpoint/2010/main" val="3295714078"/>
              </p:ext>
            </p:extLst>
          </p:nvPr>
        </p:nvGraphicFramePr>
        <p:xfrm>
          <a:off x="6757577" y="2276977"/>
          <a:ext cx="4572001" cy="26488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3099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Monthly Average 98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Monthly Average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496575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Monthly Average 77 minutes</a:t>
            </a:r>
          </a:p>
        </p:txBody>
      </p:sp>
      <p:graphicFrame>
        <p:nvGraphicFramePr>
          <p:cNvPr id="14" name="Chart 13">
            <a:extLst>
              <a:ext uri="{FF2B5EF4-FFF2-40B4-BE49-F238E27FC236}">
                <a16:creationId xmlns:a16="http://schemas.microsoft.com/office/drawing/2014/main" id="{FB3875B9-C8A7-49B2-9F1C-244B63E0BE86}"/>
              </a:ext>
            </a:extLst>
          </p:cNvPr>
          <p:cNvGraphicFramePr>
            <a:graphicFrameLocks/>
          </p:cNvGraphicFramePr>
          <p:nvPr>
            <p:extLst>
              <p:ext uri="{D42A27DB-BD31-4B8C-83A1-F6EECF244321}">
                <p14:modId xmlns:p14="http://schemas.microsoft.com/office/powerpoint/2010/main" val="1745396463"/>
              </p:ext>
            </p:extLst>
          </p:nvPr>
        </p:nvGraphicFramePr>
        <p:xfrm>
          <a:off x="731898" y="2323549"/>
          <a:ext cx="4572000" cy="26110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0C2F640C-ED2D-4FD6-B493-C7712AC703A1}"/>
              </a:ext>
            </a:extLst>
          </p:cNvPr>
          <p:cNvGraphicFramePr>
            <a:graphicFrameLocks/>
          </p:cNvGraphicFramePr>
          <p:nvPr>
            <p:extLst>
              <p:ext uri="{D42A27DB-BD31-4B8C-83A1-F6EECF244321}">
                <p14:modId xmlns:p14="http://schemas.microsoft.com/office/powerpoint/2010/main" val="3088827818"/>
              </p:ext>
            </p:extLst>
          </p:nvPr>
        </p:nvGraphicFramePr>
        <p:xfrm>
          <a:off x="6751696" y="2313664"/>
          <a:ext cx="4572000" cy="260157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848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8871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October 2025 3.1% decrease YTD compared to same period last year</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9143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Attendances</a:t>
            </a:r>
          </a:p>
        </p:txBody>
      </p:sp>
      <p:graphicFrame>
        <p:nvGraphicFramePr>
          <p:cNvPr id="3" name="Chart 2">
            <a:extLst>
              <a:ext uri="{FF2B5EF4-FFF2-40B4-BE49-F238E27FC236}">
                <a16:creationId xmlns:a16="http://schemas.microsoft.com/office/drawing/2014/main" id="{2001C84F-146E-4955-9066-423F1A581DD3}"/>
              </a:ext>
            </a:extLst>
          </p:cNvPr>
          <p:cNvGraphicFramePr>
            <a:graphicFrameLocks/>
          </p:cNvGraphicFramePr>
          <p:nvPr>
            <p:extLst>
              <p:ext uri="{D42A27DB-BD31-4B8C-83A1-F6EECF244321}">
                <p14:modId xmlns:p14="http://schemas.microsoft.com/office/powerpoint/2010/main" val="873354879"/>
              </p:ext>
            </p:extLst>
          </p:nvPr>
        </p:nvGraphicFramePr>
        <p:xfrm>
          <a:off x="731898" y="2354960"/>
          <a:ext cx="4571999"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65321F51-63B2-49A6-82EC-CF41CBC7B33F}"/>
              </a:ext>
            </a:extLst>
          </p:cNvPr>
          <p:cNvGraphicFramePr>
            <a:graphicFrameLocks/>
          </p:cNvGraphicFramePr>
          <p:nvPr>
            <p:extLst>
              <p:ext uri="{D42A27DB-BD31-4B8C-83A1-F6EECF244321}">
                <p14:modId xmlns:p14="http://schemas.microsoft.com/office/powerpoint/2010/main" val="2918436508"/>
              </p:ext>
            </p:extLst>
          </p:nvPr>
        </p:nvGraphicFramePr>
        <p:xfrm>
          <a:off x="6734082" y="2354960"/>
          <a:ext cx="4571999" cy="2624400"/>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 Placeholder 1">
            <a:extLst>
              <a:ext uri="{FF2B5EF4-FFF2-40B4-BE49-F238E27FC236}">
                <a16:creationId xmlns:a16="http://schemas.microsoft.com/office/drawing/2014/main" id="{D773DB4F-1AB9-1432-D9C5-5D040FFE5E0F}"/>
              </a:ext>
            </a:extLst>
          </p:cNvPr>
          <p:cNvSpPr txBox="1">
            <a:spLocks/>
          </p:cNvSpPr>
          <p:nvPr/>
        </p:nvSpPr>
        <p:spPr>
          <a:xfrm>
            <a:off x="6734081" y="506335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October 2025 5.3% increase YTD compared to same period last year</a:t>
            </a:r>
          </a:p>
        </p:txBody>
      </p:sp>
    </p:spTree>
    <p:extLst>
      <p:ext uri="{BB962C8B-B14F-4D97-AF65-F5344CB8AC3E}">
        <p14:creationId xmlns:p14="http://schemas.microsoft.com/office/powerpoint/2010/main" val="4072095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Over - 75 ED Attendances</a:t>
            </a:r>
          </a:p>
        </p:txBody>
      </p:sp>
      <p:graphicFrame>
        <p:nvGraphicFramePr>
          <p:cNvPr id="11" name="Chart 10">
            <a:extLst>
              <a:ext uri="{FF2B5EF4-FFF2-40B4-BE49-F238E27FC236}">
                <a16:creationId xmlns:a16="http://schemas.microsoft.com/office/drawing/2014/main" id="{D051D2F3-FD0B-434A-8CBC-F8B2360901AB}"/>
              </a:ext>
            </a:extLst>
          </p:cNvPr>
          <p:cNvGraphicFramePr>
            <a:graphicFrameLocks/>
          </p:cNvGraphicFramePr>
          <p:nvPr>
            <p:extLst>
              <p:ext uri="{D42A27DB-BD31-4B8C-83A1-F6EECF244321}">
                <p14:modId xmlns:p14="http://schemas.microsoft.com/office/powerpoint/2010/main" val="3606997924"/>
              </p:ext>
            </p:extLst>
          </p:nvPr>
        </p:nvGraphicFramePr>
        <p:xfrm>
          <a:off x="731898" y="2371957"/>
          <a:ext cx="4572000" cy="26317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BF113C24-0807-4E3F-8E84-31439674161C}"/>
              </a:ext>
            </a:extLst>
          </p:cNvPr>
          <p:cNvGraphicFramePr>
            <a:graphicFrameLocks/>
          </p:cNvGraphicFramePr>
          <p:nvPr>
            <p:extLst>
              <p:ext uri="{D42A27DB-BD31-4B8C-83A1-F6EECF244321}">
                <p14:modId xmlns:p14="http://schemas.microsoft.com/office/powerpoint/2010/main" val="2906260004"/>
              </p:ext>
            </p:extLst>
          </p:nvPr>
        </p:nvGraphicFramePr>
        <p:xfrm>
          <a:off x="6719639" y="2365756"/>
          <a:ext cx="4572000" cy="2631749"/>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Placeholder 1">
            <a:extLst>
              <a:ext uri="{FF2B5EF4-FFF2-40B4-BE49-F238E27FC236}">
                <a16:creationId xmlns:a16="http://schemas.microsoft.com/office/drawing/2014/main" id="{A0821474-7D1A-BF32-424E-E7FC565D1D5E}"/>
              </a:ext>
            </a:extLst>
          </p:cNvPr>
          <p:cNvSpPr txBox="1">
            <a:spLocks/>
          </p:cNvSpPr>
          <p:nvPr/>
        </p:nvSpPr>
        <p:spPr>
          <a:xfrm>
            <a:off x="689808" y="508871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October 2025 3.7% increase YTD compared to same period last year</a:t>
            </a:r>
          </a:p>
        </p:txBody>
      </p:sp>
      <p:sp>
        <p:nvSpPr>
          <p:cNvPr id="13" name="Text Placeholder 1">
            <a:extLst>
              <a:ext uri="{FF2B5EF4-FFF2-40B4-BE49-F238E27FC236}">
                <a16:creationId xmlns:a16="http://schemas.microsoft.com/office/drawing/2014/main" id="{541A53A4-E00F-ADA6-5460-A0B343630673}"/>
              </a:ext>
            </a:extLst>
          </p:cNvPr>
          <p:cNvSpPr txBox="1">
            <a:spLocks/>
          </p:cNvSpPr>
          <p:nvPr/>
        </p:nvSpPr>
        <p:spPr>
          <a:xfrm>
            <a:off x="6677549" y="502816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October 2025 10.8% increase YTD compared to same period last year</a:t>
            </a:r>
          </a:p>
        </p:txBody>
      </p:sp>
    </p:spTree>
    <p:extLst>
      <p:ext uri="{BB962C8B-B14F-4D97-AF65-F5344CB8AC3E}">
        <p14:creationId xmlns:p14="http://schemas.microsoft.com/office/powerpoint/2010/main" val="2480670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32.7% within 4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65011"/>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4-hour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503120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49.2% within 4 hours</a:t>
            </a:r>
          </a:p>
        </p:txBody>
      </p:sp>
      <p:graphicFrame>
        <p:nvGraphicFramePr>
          <p:cNvPr id="12" name="Chart 11">
            <a:extLst>
              <a:ext uri="{FF2B5EF4-FFF2-40B4-BE49-F238E27FC236}">
                <a16:creationId xmlns:a16="http://schemas.microsoft.com/office/drawing/2014/main" id="{44351B62-A534-4730-A3DB-9B4605D4DE12}"/>
              </a:ext>
            </a:extLst>
          </p:cNvPr>
          <p:cNvGraphicFramePr>
            <a:graphicFrameLocks/>
          </p:cNvGraphicFramePr>
          <p:nvPr>
            <p:extLst>
              <p:ext uri="{D42A27DB-BD31-4B8C-83A1-F6EECF244321}">
                <p14:modId xmlns:p14="http://schemas.microsoft.com/office/powerpoint/2010/main" val="1123932801"/>
              </p:ext>
            </p:extLst>
          </p:nvPr>
        </p:nvGraphicFramePr>
        <p:xfrm>
          <a:off x="731898" y="2357607"/>
          <a:ext cx="4561417" cy="26186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96A1F22E-1B16-4282-9776-8DC6EF234A7D}"/>
              </a:ext>
            </a:extLst>
          </p:cNvPr>
          <p:cNvGraphicFramePr>
            <a:graphicFrameLocks/>
          </p:cNvGraphicFramePr>
          <p:nvPr>
            <p:extLst>
              <p:ext uri="{D42A27DB-BD31-4B8C-83A1-F6EECF244321}">
                <p14:modId xmlns:p14="http://schemas.microsoft.com/office/powerpoint/2010/main" val="2834702033"/>
              </p:ext>
            </p:extLst>
          </p:nvPr>
        </p:nvGraphicFramePr>
        <p:xfrm>
          <a:off x="6751697" y="2355361"/>
          <a:ext cx="4561417" cy="26186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6147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1,844 over 12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12-hour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30279" y="501584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636 over 12 hours</a:t>
            </a:r>
          </a:p>
        </p:txBody>
      </p:sp>
      <p:graphicFrame>
        <p:nvGraphicFramePr>
          <p:cNvPr id="13" name="Chart 12">
            <a:extLst>
              <a:ext uri="{FF2B5EF4-FFF2-40B4-BE49-F238E27FC236}">
                <a16:creationId xmlns:a16="http://schemas.microsoft.com/office/drawing/2014/main" id="{DC7FD7DF-38FE-4CBA-BEF6-6DA33E5C6FED}"/>
              </a:ext>
            </a:extLst>
          </p:cNvPr>
          <p:cNvGraphicFramePr>
            <a:graphicFrameLocks/>
          </p:cNvGraphicFramePr>
          <p:nvPr>
            <p:extLst>
              <p:ext uri="{D42A27DB-BD31-4B8C-83A1-F6EECF244321}">
                <p14:modId xmlns:p14="http://schemas.microsoft.com/office/powerpoint/2010/main" val="2467463967"/>
              </p:ext>
            </p:extLst>
          </p:nvPr>
        </p:nvGraphicFramePr>
        <p:xfrm>
          <a:off x="6781658" y="2333401"/>
          <a:ext cx="4572000" cy="26351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4B81655B-EF7B-45E6-AC76-BFAF60F4B0F3}"/>
              </a:ext>
            </a:extLst>
          </p:cNvPr>
          <p:cNvGraphicFramePr>
            <a:graphicFrameLocks/>
          </p:cNvGraphicFramePr>
          <p:nvPr>
            <p:extLst>
              <p:ext uri="{D42A27DB-BD31-4B8C-83A1-F6EECF244321}">
                <p14:modId xmlns:p14="http://schemas.microsoft.com/office/powerpoint/2010/main" val="309783986"/>
              </p:ext>
            </p:extLst>
          </p:nvPr>
        </p:nvGraphicFramePr>
        <p:xfrm>
          <a:off x="731898" y="2333401"/>
          <a:ext cx="4572000" cy="263510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688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AC867B-E2F6-701F-CA42-1D77577EC2A2}"/>
              </a:ext>
            </a:extLst>
          </p:cNvPr>
          <p:cNvSpPr>
            <a:spLocks noGrp="1"/>
          </p:cNvSpPr>
          <p:nvPr>
            <p:ph type="body" sz="quarter" idx="12"/>
          </p:nvPr>
        </p:nvSpPr>
        <p:spPr>
          <a:xfrm>
            <a:off x="4384425" y="1201676"/>
            <a:ext cx="7424115" cy="398393"/>
          </a:xfrm>
        </p:spPr>
        <p:txBody>
          <a:bodyPr/>
          <a:lstStyle/>
          <a:p>
            <a:r>
              <a:rPr lang="en-GB" sz="2400" dirty="0"/>
              <a:t>Regional 4 &amp; 12 Hour ED Performance</a:t>
            </a:r>
          </a:p>
        </p:txBody>
      </p:sp>
      <p:sp>
        <p:nvSpPr>
          <p:cNvPr id="5" name="Text Placeholder 1">
            <a:extLst>
              <a:ext uri="{FF2B5EF4-FFF2-40B4-BE49-F238E27FC236}">
                <a16:creationId xmlns:a16="http://schemas.microsoft.com/office/drawing/2014/main" id="{A3FC7563-73F1-39CF-C7C5-DDA786370316}"/>
              </a:ext>
            </a:extLst>
          </p:cNvPr>
          <p:cNvSpPr txBox="1">
            <a:spLocks/>
          </p:cNvSpPr>
          <p:nvPr/>
        </p:nvSpPr>
        <p:spPr>
          <a:xfrm>
            <a:off x="726825" y="613472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Emergency Care Waiting Times – Department of Health</a:t>
            </a:r>
          </a:p>
        </p:txBody>
      </p:sp>
      <p:sp>
        <p:nvSpPr>
          <p:cNvPr id="6" name="Text Placeholder 1">
            <a:extLst>
              <a:ext uri="{FF2B5EF4-FFF2-40B4-BE49-F238E27FC236}">
                <a16:creationId xmlns:a16="http://schemas.microsoft.com/office/drawing/2014/main" id="{B51D03EE-9417-57D1-0A62-DEF6ACF29A36}"/>
              </a:ext>
            </a:extLst>
          </p:cNvPr>
          <p:cNvSpPr txBox="1">
            <a:spLocks/>
          </p:cNvSpPr>
          <p:nvPr/>
        </p:nvSpPr>
        <p:spPr>
          <a:xfrm>
            <a:off x="726825" y="1144994"/>
            <a:ext cx="933157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t>Unscheduled Care</a:t>
            </a:r>
          </a:p>
        </p:txBody>
      </p:sp>
      <p:graphicFrame>
        <p:nvGraphicFramePr>
          <p:cNvPr id="7" name="Chart 6">
            <a:extLst>
              <a:ext uri="{FF2B5EF4-FFF2-40B4-BE49-F238E27FC236}">
                <a16:creationId xmlns:a16="http://schemas.microsoft.com/office/drawing/2014/main" id="{F509C16C-9980-45C8-A001-4429FCE893E7}"/>
              </a:ext>
            </a:extLst>
          </p:cNvPr>
          <p:cNvGraphicFramePr>
            <a:graphicFrameLocks/>
          </p:cNvGraphicFramePr>
          <p:nvPr>
            <p:extLst>
              <p:ext uri="{D42A27DB-BD31-4B8C-83A1-F6EECF244321}">
                <p14:modId xmlns:p14="http://schemas.microsoft.com/office/powerpoint/2010/main" val="1981625197"/>
              </p:ext>
            </p:extLst>
          </p:nvPr>
        </p:nvGraphicFramePr>
        <p:xfrm>
          <a:off x="726825" y="3876192"/>
          <a:ext cx="9704792" cy="20901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54AFE8D2-07AB-4AF7-80BA-38116598C8D2}"/>
              </a:ext>
            </a:extLst>
          </p:cNvPr>
          <p:cNvGraphicFramePr>
            <a:graphicFrameLocks/>
          </p:cNvGraphicFramePr>
          <p:nvPr>
            <p:extLst>
              <p:ext uri="{D42A27DB-BD31-4B8C-83A1-F6EECF244321}">
                <p14:modId xmlns:p14="http://schemas.microsoft.com/office/powerpoint/2010/main" val="2620494750"/>
              </p:ext>
            </p:extLst>
          </p:nvPr>
        </p:nvGraphicFramePr>
        <p:xfrm>
          <a:off x="726826" y="1672219"/>
          <a:ext cx="9704791" cy="20355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8715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31208"/>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5.5% against target of 5.1%</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Patients not waiting in ED</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8521" y="49771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2.2% against target of 4.9%</a:t>
            </a:r>
          </a:p>
        </p:txBody>
      </p:sp>
      <p:sp>
        <p:nvSpPr>
          <p:cNvPr id="14" name="Text Placeholder 1">
            <a:extLst>
              <a:ext uri="{FF2B5EF4-FFF2-40B4-BE49-F238E27FC236}">
                <a16:creationId xmlns:a16="http://schemas.microsoft.com/office/drawing/2014/main" id="{5D7D8ECC-6F9F-81DE-69DC-D56DB73160F4}"/>
              </a:ext>
            </a:extLst>
          </p:cNvPr>
          <p:cNvSpPr txBox="1">
            <a:spLocks/>
          </p:cNvSpPr>
          <p:nvPr/>
        </p:nvSpPr>
        <p:spPr>
          <a:xfrm>
            <a:off x="731897" y="593361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graphicFrame>
        <p:nvGraphicFramePr>
          <p:cNvPr id="12" name="Chart 11">
            <a:extLst>
              <a:ext uri="{FF2B5EF4-FFF2-40B4-BE49-F238E27FC236}">
                <a16:creationId xmlns:a16="http://schemas.microsoft.com/office/drawing/2014/main" id="{927AA8C6-B1B6-425C-96BB-044353114867}"/>
              </a:ext>
            </a:extLst>
          </p:cNvPr>
          <p:cNvGraphicFramePr>
            <a:graphicFrameLocks/>
          </p:cNvGraphicFramePr>
          <p:nvPr>
            <p:extLst>
              <p:ext uri="{D42A27DB-BD31-4B8C-83A1-F6EECF244321}">
                <p14:modId xmlns:p14="http://schemas.microsoft.com/office/powerpoint/2010/main" val="2265937998"/>
              </p:ext>
            </p:extLst>
          </p:nvPr>
        </p:nvGraphicFramePr>
        <p:xfrm>
          <a:off x="731897" y="2329271"/>
          <a:ext cx="4571999" cy="26347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CF31628D-6C78-4574-A152-479A9F5931CF}"/>
              </a:ext>
            </a:extLst>
          </p:cNvPr>
          <p:cNvGraphicFramePr>
            <a:graphicFrameLocks/>
          </p:cNvGraphicFramePr>
          <p:nvPr>
            <p:extLst>
              <p:ext uri="{D42A27DB-BD31-4B8C-83A1-F6EECF244321}">
                <p14:modId xmlns:p14="http://schemas.microsoft.com/office/powerpoint/2010/main" val="2726668039"/>
              </p:ext>
            </p:extLst>
          </p:nvPr>
        </p:nvGraphicFramePr>
        <p:xfrm>
          <a:off x="6778905" y="2287786"/>
          <a:ext cx="4571999" cy="26613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5473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31208"/>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11% against target of 16%</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Manual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Stroke - Thrombolysis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8521" y="49771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10% against target of 16%</a:t>
            </a:r>
          </a:p>
        </p:txBody>
      </p:sp>
      <p:graphicFrame>
        <p:nvGraphicFramePr>
          <p:cNvPr id="3" name="Chart 2">
            <a:extLst>
              <a:ext uri="{FF2B5EF4-FFF2-40B4-BE49-F238E27FC236}">
                <a16:creationId xmlns:a16="http://schemas.microsoft.com/office/drawing/2014/main" id="{00000000-0008-0000-2D00-000002000000}"/>
              </a:ext>
            </a:extLst>
          </p:cNvPr>
          <p:cNvGraphicFramePr>
            <a:graphicFrameLocks/>
          </p:cNvGraphicFramePr>
          <p:nvPr>
            <p:extLst>
              <p:ext uri="{D42A27DB-BD31-4B8C-83A1-F6EECF244321}">
                <p14:modId xmlns:p14="http://schemas.microsoft.com/office/powerpoint/2010/main" val="3433794206"/>
              </p:ext>
            </p:extLst>
          </p:nvPr>
        </p:nvGraphicFramePr>
        <p:xfrm>
          <a:off x="731898" y="2327904"/>
          <a:ext cx="4542368" cy="26203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D00-000003000000}"/>
              </a:ext>
            </a:extLst>
          </p:cNvPr>
          <p:cNvGraphicFramePr>
            <a:graphicFrameLocks/>
          </p:cNvGraphicFramePr>
          <p:nvPr>
            <p:extLst>
              <p:ext uri="{D42A27DB-BD31-4B8C-83A1-F6EECF244321}">
                <p14:modId xmlns:p14="http://schemas.microsoft.com/office/powerpoint/2010/main" val="4235275490"/>
              </p:ext>
            </p:extLst>
          </p:nvPr>
        </p:nvGraphicFramePr>
        <p:xfrm>
          <a:off x="6718521" y="2327904"/>
          <a:ext cx="4542368" cy="25945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5688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771939" y="1181341"/>
            <a:ext cx="8224577" cy="558538"/>
          </a:xfrm>
        </p:spPr>
        <p:txBody>
          <a:bodyPr/>
          <a:lstStyle/>
          <a:p>
            <a:r>
              <a:rPr lang="en-GB" sz="3200" dirty="0"/>
              <a:t>Contents</a:t>
            </a:r>
          </a:p>
        </p:txBody>
      </p:sp>
      <p:graphicFrame>
        <p:nvGraphicFramePr>
          <p:cNvPr id="7" name="Table 6">
            <a:extLst>
              <a:ext uri="{FF2B5EF4-FFF2-40B4-BE49-F238E27FC236}">
                <a16:creationId xmlns:a16="http://schemas.microsoft.com/office/drawing/2014/main" id="{04A821EC-CA58-1373-EDD4-322C022C3894}"/>
              </a:ext>
            </a:extLst>
          </p:cNvPr>
          <p:cNvGraphicFramePr>
            <a:graphicFrameLocks noGrp="1"/>
          </p:cNvGraphicFramePr>
          <p:nvPr>
            <p:extLst>
              <p:ext uri="{D42A27DB-BD31-4B8C-83A1-F6EECF244321}">
                <p14:modId xmlns:p14="http://schemas.microsoft.com/office/powerpoint/2010/main" val="3075649131"/>
              </p:ext>
            </p:extLst>
          </p:nvPr>
        </p:nvGraphicFramePr>
        <p:xfrm>
          <a:off x="870262" y="1739879"/>
          <a:ext cx="8224579" cy="4114800"/>
        </p:xfrm>
        <a:graphic>
          <a:graphicData uri="http://schemas.openxmlformats.org/drawingml/2006/table">
            <a:tbl>
              <a:tblPr firstRow="1" bandRow="1">
                <a:tableStyleId>{5C22544A-7EE6-4342-B048-85BDC9FD1C3A}</a:tableStyleId>
              </a:tblPr>
              <a:tblGrid>
                <a:gridCol w="5109072">
                  <a:extLst>
                    <a:ext uri="{9D8B030D-6E8A-4147-A177-3AD203B41FA5}">
                      <a16:colId xmlns:a16="http://schemas.microsoft.com/office/drawing/2014/main" val="1660878418"/>
                    </a:ext>
                  </a:extLst>
                </a:gridCol>
                <a:gridCol w="3115507">
                  <a:extLst>
                    <a:ext uri="{9D8B030D-6E8A-4147-A177-3AD203B41FA5}">
                      <a16:colId xmlns:a16="http://schemas.microsoft.com/office/drawing/2014/main" val="2741459124"/>
                    </a:ext>
                  </a:extLst>
                </a:gridCol>
              </a:tblGrid>
              <a:tr h="219924">
                <a:tc>
                  <a:txBody>
                    <a:bodyPr/>
                    <a:lstStyle/>
                    <a:p>
                      <a:r>
                        <a:rPr lang="en-GB" sz="1200" dirty="0">
                          <a:solidFill>
                            <a:schemeClr val="tx1"/>
                          </a:solidFill>
                          <a:latin typeface="Arial" panose="020B0604020202020204" pitchFamily="34" charset="0"/>
                          <a:cs typeface="Arial" panose="020B0604020202020204" pitchFamily="34" charset="0"/>
                        </a:rPr>
                        <a:t>Name</a:t>
                      </a:r>
                    </a:p>
                  </a:txBody>
                  <a:tcPr>
                    <a:noFill/>
                  </a:tcPr>
                </a:tc>
                <a:tc>
                  <a:txBody>
                    <a:bodyPr/>
                    <a:lstStyle/>
                    <a:p>
                      <a:r>
                        <a:rPr lang="en-GB" sz="1200" dirty="0">
                          <a:solidFill>
                            <a:schemeClr val="tx1"/>
                          </a:solidFill>
                          <a:latin typeface="Arial" panose="020B0604020202020204" pitchFamily="34" charset="0"/>
                          <a:cs typeface="Arial" panose="020B0604020202020204" pitchFamily="34" charset="0"/>
                        </a:rPr>
                        <a:t>Page Number (s)</a:t>
                      </a:r>
                    </a:p>
                  </a:txBody>
                  <a:tcPr>
                    <a:noFill/>
                  </a:tcPr>
                </a:tc>
                <a:extLst>
                  <a:ext uri="{0D108BD9-81ED-4DB2-BD59-A6C34878D82A}">
                    <a16:rowId xmlns:a16="http://schemas.microsoft.com/office/drawing/2014/main" val="2608089448"/>
                  </a:ext>
                </a:extLst>
              </a:tr>
              <a:tr h="219924">
                <a:tc>
                  <a:txBody>
                    <a:bodyPr/>
                    <a:lstStyle/>
                    <a:p>
                      <a:r>
                        <a:rPr lang="en-GB" sz="1200" dirty="0">
                          <a:latin typeface="Arial" panose="020B0604020202020204" pitchFamily="34" charset="0"/>
                          <a:cs typeface="Arial" panose="020B0604020202020204" pitchFamily="34" charset="0"/>
                        </a:rPr>
                        <a:t>Introduction</a:t>
                      </a:r>
                    </a:p>
                  </a:txBody>
                  <a:tcPr>
                    <a:noFill/>
                  </a:tcPr>
                </a:tc>
                <a:tc>
                  <a:txBody>
                    <a:bodyPr/>
                    <a:lstStyle/>
                    <a:p>
                      <a:r>
                        <a:rPr lang="en-GB" sz="1200" dirty="0">
                          <a:latin typeface="Arial" panose="020B0604020202020204" pitchFamily="34" charset="0"/>
                          <a:cs typeface="Arial" panose="020B0604020202020204" pitchFamily="34" charset="0"/>
                        </a:rPr>
                        <a:t>3</a:t>
                      </a:r>
                    </a:p>
                  </a:txBody>
                  <a:tcPr>
                    <a:noFill/>
                  </a:tcPr>
                </a:tc>
                <a:extLst>
                  <a:ext uri="{0D108BD9-81ED-4DB2-BD59-A6C34878D82A}">
                    <a16:rowId xmlns:a16="http://schemas.microsoft.com/office/drawing/2014/main" val="1481344297"/>
                  </a:ext>
                </a:extLst>
              </a:tr>
              <a:tr h="219924">
                <a:tc>
                  <a:txBody>
                    <a:bodyPr/>
                    <a:lstStyle/>
                    <a:p>
                      <a:r>
                        <a:rPr lang="en-GB" sz="1200" dirty="0">
                          <a:latin typeface="Arial" panose="020B0604020202020204" pitchFamily="34" charset="0"/>
                          <a:cs typeface="Arial" panose="020B0604020202020204" pitchFamily="34" charset="0"/>
                        </a:rPr>
                        <a:t>Cancer Care</a:t>
                      </a:r>
                    </a:p>
                  </a:txBody>
                  <a:tcPr>
                    <a:noFill/>
                  </a:tcPr>
                </a:tc>
                <a:tc>
                  <a:txBody>
                    <a:bodyPr/>
                    <a:lstStyle/>
                    <a:p>
                      <a:r>
                        <a:rPr lang="en-GB" sz="1200" dirty="0">
                          <a:latin typeface="Arial" panose="020B0604020202020204" pitchFamily="34" charset="0"/>
                          <a:cs typeface="Arial" panose="020B0604020202020204" pitchFamily="34" charset="0"/>
                        </a:rPr>
                        <a:t>4 - 7</a:t>
                      </a:r>
                    </a:p>
                  </a:txBody>
                  <a:tcPr>
                    <a:noFill/>
                  </a:tcPr>
                </a:tc>
                <a:extLst>
                  <a:ext uri="{0D108BD9-81ED-4DB2-BD59-A6C34878D82A}">
                    <a16:rowId xmlns:a16="http://schemas.microsoft.com/office/drawing/2014/main" val="2721504497"/>
                  </a:ext>
                </a:extLst>
              </a:tr>
              <a:tr h="219924">
                <a:tc>
                  <a:txBody>
                    <a:bodyPr/>
                    <a:lstStyle/>
                    <a:p>
                      <a:r>
                        <a:rPr lang="en-GB" sz="1200" dirty="0">
                          <a:latin typeface="Arial" panose="020B0604020202020204" pitchFamily="34" charset="0"/>
                          <a:cs typeface="Arial" panose="020B0604020202020204" pitchFamily="34" charset="0"/>
                        </a:rPr>
                        <a:t>Unscheduled Care – Ambulance Arrivals &amp; Patient Handover</a:t>
                      </a:r>
                    </a:p>
                  </a:txBody>
                  <a:tcPr>
                    <a:noFill/>
                  </a:tcPr>
                </a:tc>
                <a:tc>
                  <a:txBody>
                    <a:bodyPr/>
                    <a:lstStyle/>
                    <a:p>
                      <a:r>
                        <a:rPr lang="en-GB" sz="1200" dirty="0">
                          <a:latin typeface="Arial" panose="020B0604020202020204" pitchFamily="34" charset="0"/>
                          <a:cs typeface="Arial" panose="020B0604020202020204" pitchFamily="34" charset="0"/>
                        </a:rPr>
                        <a:t>8 - 12</a:t>
                      </a:r>
                    </a:p>
                  </a:txBody>
                  <a:tcPr>
                    <a:noFill/>
                  </a:tcPr>
                </a:tc>
                <a:extLst>
                  <a:ext uri="{0D108BD9-81ED-4DB2-BD59-A6C34878D82A}">
                    <a16:rowId xmlns:a16="http://schemas.microsoft.com/office/drawing/2014/main" val="905307711"/>
                  </a:ext>
                </a:extLst>
              </a:tr>
              <a:tr h="219924">
                <a:tc>
                  <a:txBody>
                    <a:bodyPr/>
                    <a:lstStyle/>
                    <a:p>
                      <a:r>
                        <a:rPr lang="en-GB" sz="1200" dirty="0">
                          <a:latin typeface="Arial" panose="020B0604020202020204" pitchFamily="34" charset="0"/>
                          <a:cs typeface="Arial" panose="020B0604020202020204" pitchFamily="34" charset="0"/>
                        </a:rPr>
                        <a:t>Unscheduled Care – Emergency Care</a:t>
                      </a:r>
                    </a:p>
                  </a:txBody>
                  <a:tcPr>
                    <a:noFill/>
                  </a:tcPr>
                </a:tc>
                <a:tc>
                  <a:txBody>
                    <a:bodyPr/>
                    <a:lstStyle/>
                    <a:p>
                      <a:r>
                        <a:rPr lang="en-GB" sz="1200" dirty="0">
                          <a:latin typeface="Arial" panose="020B0604020202020204" pitchFamily="34" charset="0"/>
                          <a:cs typeface="Arial" panose="020B0604020202020204" pitchFamily="34" charset="0"/>
                        </a:rPr>
                        <a:t>13 - 18</a:t>
                      </a:r>
                    </a:p>
                  </a:txBody>
                  <a:tcPr>
                    <a:noFill/>
                  </a:tcPr>
                </a:tc>
                <a:extLst>
                  <a:ext uri="{0D108BD9-81ED-4DB2-BD59-A6C34878D82A}">
                    <a16:rowId xmlns:a16="http://schemas.microsoft.com/office/drawing/2014/main" val="2919619947"/>
                  </a:ext>
                </a:extLst>
              </a:tr>
              <a:tr h="219924">
                <a:tc>
                  <a:txBody>
                    <a:bodyPr/>
                    <a:lstStyle/>
                    <a:p>
                      <a:r>
                        <a:rPr lang="en-GB" sz="1200" dirty="0">
                          <a:latin typeface="Arial" panose="020B0604020202020204" pitchFamily="34" charset="0"/>
                          <a:cs typeface="Arial" panose="020B0604020202020204" pitchFamily="34" charset="0"/>
                        </a:rPr>
                        <a:t>Unscheduled Care – Stroke Thrombolysis</a:t>
                      </a:r>
                    </a:p>
                  </a:txBody>
                  <a:tcPr>
                    <a:noFill/>
                  </a:tcPr>
                </a:tc>
                <a:tc>
                  <a:txBody>
                    <a:bodyPr/>
                    <a:lstStyle/>
                    <a:p>
                      <a:r>
                        <a:rPr lang="en-GB" sz="1200" dirty="0">
                          <a:latin typeface="Arial" panose="020B0604020202020204" pitchFamily="34" charset="0"/>
                          <a:cs typeface="Arial" panose="020B0604020202020204" pitchFamily="34" charset="0"/>
                        </a:rPr>
                        <a:t>19</a:t>
                      </a:r>
                    </a:p>
                  </a:txBody>
                  <a:tcPr>
                    <a:noFill/>
                  </a:tcPr>
                </a:tc>
                <a:extLst>
                  <a:ext uri="{0D108BD9-81ED-4DB2-BD59-A6C34878D82A}">
                    <a16:rowId xmlns:a16="http://schemas.microsoft.com/office/drawing/2014/main" val="1511744999"/>
                  </a:ext>
                </a:extLst>
              </a:tr>
              <a:tr h="219924">
                <a:tc>
                  <a:txBody>
                    <a:bodyPr/>
                    <a:lstStyle/>
                    <a:p>
                      <a:r>
                        <a:rPr lang="en-GB" sz="1200" dirty="0">
                          <a:latin typeface="Arial" panose="020B0604020202020204" pitchFamily="34" charset="0"/>
                          <a:cs typeface="Arial" panose="020B0604020202020204" pitchFamily="34" charset="0"/>
                        </a:rPr>
                        <a:t>Elective Care - Outpatients</a:t>
                      </a:r>
                    </a:p>
                  </a:txBody>
                  <a:tcPr>
                    <a:noFill/>
                  </a:tcPr>
                </a:tc>
                <a:tc>
                  <a:txBody>
                    <a:bodyPr/>
                    <a:lstStyle/>
                    <a:p>
                      <a:r>
                        <a:rPr lang="en-GB" sz="1200" dirty="0">
                          <a:latin typeface="Arial" panose="020B0604020202020204" pitchFamily="34" charset="0"/>
                          <a:cs typeface="Arial" panose="020B0604020202020204" pitchFamily="34" charset="0"/>
                        </a:rPr>
                        <a:t>20 - 22</a:t>
                      </a:r>
                    </a:p>
                  </a:txBody>
                  <a:tcPr>
                    <a:noFill/>
                  </a:tcPr>
                </a:tc>
                <a:extLst>
                  <a:ext uri="{0D108BD9-81ED-4DB2-BD59-A6C34878D82A}">
                    <a16:rowId xmlns:a16="http://schemas.microsoft.com/office/drawing/2014/main" val="387550868"/>
                  </a:ext>
                </a:extLst>
              </a:tr>
              <a:tr h="219924">
                <a:tc>
                  <a:txBody>
                    <a:bodyPr/>
                    <a:lstStyle/>
                    <a:p>
                      <a:r>
                        <a:rPr lang="en-GB" sz="1200" dirty="0">
                          <a:latin typeface="Arial" panose="020B0604020202020204" pitchFamily="34" charset="0"/>
                          <a:cs typeface="Arial" panose="020B0604020202020204" pitchFamily="34" charset="0"/>
                        </a:rPr>
                        <a:t>Elective Care – Inpatients / Day Cases / Length of Stay</a:t>
                      </a:r>
                    </a:p>
                  </a:txBody>
                  <a:tcPr>
                    <a:noFill/>
                  </a:tcPr>
                </a:tc>
                <a:tc>
                  <a:txBody>
                    <a:bodyPr/>
                    <a:lstStyle/>
                    <a:p>
                      <a:r>
                        <a:rPr lang="en-GB" sz="1200" dirty="0">
                          <a:latin typeface="Arial" panose="020B0604020202020204" pitchFamily="34" charset="0"/>
                          <a:cs typeface="Arial" panose="020B0604020202020204" pitchFamily="34" charset="0"/>
                        </a:rPr>
                        <a:t>23 - 25</a:t>
                      </a:r>
                    </a:p>
                  </a:txBody>
                  <a:tcPr>
                    <a:noFill/>
                  </a:tcPr>
                </a:tc>
                <a:extLst>
                  <a:ext uri="{0D108BD9-81ED-4DB2-BD59-A6C34878D82A}">
                    <a16:rowId xmlns:a16="http://schemas.microsoft.com/office/drawing/2014/main" val="566169443"/>
                  </a:ext>
                </a:extLst>
              </a:tr>
              <a:tr h="219924">
                <a:tc>
                  <a:txBody>
                    <a:bodyPr/>
                    <a:lstStyle/>
                    <a:p>
                      <a:r>
                        <a:rPr lang="en-GB" sz="1200" dirty="0">
                          <a:latin typeface="Arial" panose="020B0604020202020204" pitchFamily="34" charset="0"/>
                          <a:cs typeface="Arial" panose="020B0604020202020204" pitchFamily="34" charset="0"/>
                        </a:rPr>
                        <a:t>Elective Care - Diagnostics</a:t>
                      </a:r>
                    </a:p>
                  </a:txBody>
                  <a:tcPr>
                    <a:noFill/>
                  </a:tcPr>
                </a:tc>
                <a:tc>
                  <a:txBody>
                    <a:bodyPr/>
                    <a:lstStyle/>
                    <a:p>
                      <a:r>
                        <a:rPr lang="en-GB" sz="1200" dirty="0">
                          <a:latin typeface="Arial" panose="020B0604020202020204" pitchFamily="34" charset="0"/>
                          <a:cs typeface="Arial" panose="020B0604020202020204" pitchFamily="34" charset="0"/>
                        </a:rPr>
                        <a:t>26 - 27</a:t>
                      </a:r>
                    </a:p>
                  </a:txBody>
                  <a:tcPr>
                    <a:noFill/>
                  </a:tcPr>
                </a:tc>
                <a:extLst>
                  <a:ext uri="{0D108BD9-81ED-4DB2-BD59-A6C34878D82A}">
                    <a16:rowId xmlns:a16="http://schemas.microsoft.com/office/drawing/2014/main" val="3893195537"/>
                  </a:ext>
                </a:extLst>
              </a:tr>
              <a:tr h="2199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Elective Care – Endoscopy</a:t>
                      </a:r>
                    </a:p>
                  </a:txBody>
                  <a:tcPr>
                    <a:noFill/>
                  </a:tcPr>
                </a:tc>
                <a:tc>
                  <a:txBody>
                    <a:bodyPr/>
                    <a:lstStyle/>
                    <a:p>
                      <a:r>
                        <a:rPr lang="en-GB" sz="1200" dirty="0">
                          <a:latin typeface="Arial" panose="020B0604020202020204" pitchFamily="34" charset="0"/>
                          <a:cs typeface="Arial" panose="020B0604020202020204" pitchFamily="34" charset="0"/>
                        </a:rPr>
                        <a:t>28 - 29</a:t>
                      </a:r>
                    </a:p>
                  </a:txBody>
                  <a:tcPr>
                    <a:noFill/>
                  </a:tcPr>
                </a:tc>
                <a:extLst>
                  <a:ext uri="{0D108BD9-81ED-4DB2-BD59-A6C34878D82A}">
                    <a16:rowId xmlns:a16="http://schemas.microsoft.com/office/drawing/2014/main" val="599563096"/>
                  </a:ext>
                </a:extLst>
              </a:tr>
              <a:tr h="0">
                <a:tc>
                  <a:txBody>
                    <a:bodyPr/>
                    <a:lstStyle/>
                    <a:p>
                      <a:r>
                        <a:rPr lang="en-GB" sz="1200" dirty="0">
                          <a:latin typeface="Arial" panose="020B0604020202020204" pitchFamily="34" charset="0"/>
                          <a:cs typeface="Arial" panose="020B0604020202020204" pitchFamily="34" charset="0"/>
                        </a:rPr>
                        <a:t>Elective Care - AHPs</a:t>
                      </a:r>
                    </a:p>
                  </a:txBody>
                  <a:tcPr>
                    <a:noFill/>
                  </a:tcPr>
                </a:tc>
                <a:tc>
                  <a:txBody>
                    <a:bodyPr/>
                    <a:lstStyle/>
                    <a:p>
                      <a:r>
                        <a:rPr lang="en-GB" sz="1200" dirty="0">
                          <a:latin typeface="Arial" panose="020B0604020202020204" pitchFamily="34" charset="0"/>
                          <a:cs typeface="Arial" panose="020B0604020202020204" pitchFamily="34" charset="0"/>
                        </a:rPr>
                        <a:t>30 - 31</a:t>
                      </a:r>
                    </a:p>
                  </a:txBody>
                  <a:tcPr>
                    <a:noFill/>
                  </a:tcPr>
                </a:tc>
                <a:extLst>
                  <a:ext uri="{0D108BD9-81ED-4DB2-BD59-A6C34878D82A}">
                    <a16:rowId xmlns:a16="http://schemas.microsoft.com/office/drawing/2014/main" val="1549331511"/>
                  </a:ext>
                </a:extLst>
              </a:tr>
              <a:tr h="205740">
                <a:tc>
                  <a:txBody>
                    <a:bodyPr/>
                    <a:lstStyle/>
                    <a:p>
                      <a:r>
                        <a:rPr lang="en-GB" sz="1200" dirty="0">
                          <a:latin typeface="Arial" panose="020B0604020202020204" pitchFamily="34" charset="0"/>
                          <a:cs typeface="Arial" panose="020B0604020202020204" pitchFamily="34" charset="0"/>
                        </a:rPr>
                        <a:t>Mental Health &amp; Learning Disability</a:t>
                      </a:r>
                    </a:p>
                  </a:txBody>
                  <a:tcPr>
                    <a:noFill/>
                  </a:tcPr>
                </a:tc>
                <a:tc>
                  <a:txBody>
                    <a:bodyPr/>
                    <a:lstStyle/>
                    <a:p>
                      <a:r>
                        <a:rPr lang="en-GB" sz="1200" dirty="0">
                          <a:latin typeface="Arial" panose="020B0604020202020204" pitchFamily="34" charset="0"/>
                          <a:cs typeface="Arial" panose="020B0604020202020204" pitchFamily="34" charset="0"/>
                        </a:rPr>
                        <a:t>32 - 34</a:t>
                      </a:r>
                    </a:p>
                  </a:txBody>
                  <a:tcPr>
                    <a:noFill/>
                  </a:tcPr>
                </a:tc>
                <a:extLst>
                  <a:ext uri="{0D108BD9-81ED-4DB2-BD59-A6C34878D82A}">
                    <a16:rowId xmlns:a16="http://schemas.microsoft.com/office/drawing/2014/main" val="644731869"/>
                  </a:ext>
                </a:extLst>
              </a:tr>
              <a:tr h="137160">
                <a:tc>
                  <a:txBody>
                    <a:bodyPr/>
                    <a:lstStyle/>
                    <a:p>
                      <a:r>
                        <a:rPr lang="en-GB" sz="1200" dirty="0">
                          <a:latin typeface="Arial" panose="020B0604020202020204" pitchFamily="34" charset="0"/>
                          <a:cs typeface="Arial" panose="020B0604020202020204" pitchFamily="34" charset="0"/>
                        </a:rPr>
                        <a:t>Children’s Services</a:t>
                      </a:r>
                    </a:p>
                  </a:txBody>
                  <a:tcPr>
                    <a:noFill/>
                  </a:tcPr>
                </a:tc>
                <a:tc>
                  <a:txBody>
                    <a:bodyPr/>
                    <a:lstStyle/>
                    <a:p>
                      <a:r>
                        <a:rPr lang="en-GB" sz="1200" dirty="0">
                          <a:latin typeface="Arial" panose="020B0604020202020204" pitchFamily="34" charset="0"/>
                          <a:cs typeface="Arial" panose="020B0604020202020204" pitchFamily="34" charset="0"/>
                        </a:rPr>
                        <a:t>35 - 36</a:t>
                      </a:r>
                    </a:p>
                  </a:txBody>
                  <a:tcPr>
                    <a:noFill/>
                  </a:tcPr>
                </a:tc>
                <a:extLst>
                  <a:ext uri="{0D108BD9-81ED-4DB2-BD59-A6C34878D82A}">
                    <a16:rowId xmlns:a16="http://schemas.microsoft.com/office/drawing/2014/main" val="2226154876"/>
                  </a:ext>
                </a:extLst>
              </a:tr>
              <a:tr h="137160">
                <a:tc>
                  <a:txBody>
                    <a:bodyPr/>
                    <a:lstStyle/>
                    <a:p>
                      <a:r>
                        <a:rPr lang="en-GB" sz="1200" dirty="0">
                          <a:latin typeface="Arial" panose="020B0604020202020204" pitchFamily="34" charset="0"/>
                          <a:cs typeface="Arial" panose="020B0604020202020204" pitchFamily="34" charset="0"/>
                        </a:rPr>
                        <a:t>Community Services</a:t>
                      </a:r>
                    </a:p>
                  </a:txBody>
                  <a:tcPr>
                    <a:noFill/>
                  </a:tcPr>
                </a:tc>
                <a:tc>
                  <a:txBody>
                    <a:bodyPr/>
                    <a:lstStyle/>
                    <a:p>
                      <a:r>
                        <a:rPr lang="en-GB" sz="1200" dirty="0">
                          <a:latin typeface="Arial" panose="020B0604020202020204" pitchFamily="34" charset="0"/>
                          <a:cs typeface="Arial" panose="020B0604020202020204" pitchFamily="34" charset="0"/>
                        </a:rPr>
                        <a:t>37 - 38</a:t>
                      </a:r>
                    </a:p>
                  </a:txBody>
                  <a:tcPr>
                    <a:noFill/>
                  </a:tcPr>
                </a:tc>
                <a:extLst>
                  <a:ext uri="{0D108BD9-81ED-4DB2-BD59-A6C34878D82A}">
                    <a16:rowId xmlns:a16="http://schemas.microsoft.com/office/drawing/2014/main" val="3025167212"/>
                  </a:ext>
                </a:extLst>
              </a:tr>
              <a:tr h="137160">
                <a:tc>
                  <a:txBody>
                    <a:bodyPr/>
                    <a:lstStyle/>
                    <a:p>
                      <a:r>
                        <a:rPr lang="en-GB" sz="1200" dirty="0">
                          <a:latin typeface="Arial" panose="020B0604020202020204" pitchFamily="34" charset="0"/>
                          <a:cs typeface="Arial" panose="020B0604020202020204" pitchFamily="34" charset="0"/>
                        </a:rPr>
                        <a:t>Safety &amp; Quality</a:t>
                      </a:r>
                    </a:p>
                  </a:txBody>
                  <a:tcPr>
                    <a:noFill/>
                  </a:tcPr>
                </a:tc>
                <a:tc>
                  <a:txBody>
                    <a:bodyPr/>
                    <a:lstStyle/>
                    <a:p>
                      <a:r>
                        <a:rPr lang="en-GB" sz="1200" dirty="0">
                          <a:latin typeface="Arial" panose="020B0604020202020204" pitchFamily="34" charset="0"/>
                          <a:cs typeface="Arial" panose="020B0604020202020204" pitchFamily="34" charset="0"/>
                        </a:rPr>
                        <a:t>39 - 40</a:t>
                      </a:r>
                    </a:p>
                  </a:txBody>
                  <a:tcPr>
                    <a:noFill/>
                  </a:tcPr>
                </a:tc>
                <a:extLst>
                  <a:ext uri="{0D108BD9-81ED-4DB2-BD59-A6C34878D82A}">
                    <a16:rowId xmlns:a16="http://schemas.microsoft.com/office/drawing/2014/main" val="386387993"/>
                  </a:ext>
                </a:extLst>
              </a:tr>
            </a:tbl>
          </a:graphicData>
        </a:graphic>
      </p:graphicFrame>
    </p:spTree>
    <p:extLst>
      <p:ext uri="{BB962C8B-B14F-4D97-AF65-F5344CB8AC3E}">
        <p14:creationId xmlns:p14="http://schemas.microsoft.com/office/powerpoint/2010/main" val="2251188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 Attendances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2" y="5031208"/>
            <a:ext cx="456624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5,286 New OP Attendances (Consultant)</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QOAR &amp; V-QOAR</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13" name="Text Placeholder 1">
            <a:extLst>
              <a:ext uri="{FF2B5EF4-FFF2-40B4-BE49-F238E27FC236}">
                <a16:creationId xmlns:a16="http://schemas.microsoft.com/office/drawing/2014/main" id="{EE5B26D1-6EE4-929E-485D-B60010D2B0AF}"/>
              </a:ext>
            </a:extLst>
          </p:cNvPr>
          <p:cNvSpPr txBox="1">
            <a:spLocks/>
          </p:cNvSpPr>
          <p:nvPr/>
        </p:nvSpPr>
        <p:spPr>
          <a:xfrm>
            <a:off x="6684233" y="5031208"/>
            <a:ext cx="470265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11,090 Review OP Attendances (Consultant)</a:t>
            </a:r>
          </a:p>
        </p:txBody>
      </p:sp>
      <p:sp>
        <p:nvSpPr>
          <p:cNvPr id="16" name="Text Placeholder 1">
            <a:extLst>
              <a:ext uri="{FF2B5EF4-FFF2-40B4-BE49-F238E27FC236}">
                <a16:creationId xmlns:a16="http://schemas.microsoft.com/office/drawing/2014/main" id="{464037B3-64CD-A784-52EB-F841EF5F8877}"/>
              </a:ext>
            </a:extLst>
          </p:cNvPr>
          <p:cNvSpPr txBox="1">
            <a:spLocks/>
          </p:cNvSpPr>
          <p:nvPr/>
        </p:nvSpPr>
        <p:spPr>
          <a:xfrm>
            <a:off x="6751696"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 Attendances</a:t>
            </a:r>
          </a:p>
        </p:txBody>
      </p:sp>
      <p:graphicFrame>
        <p:nvGraphicFramePr>
          <p:cNvPr id="12" name="Chart 11">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1861397975"/>
              </p:ext>
            </p:extLst>
          </p:nvPr>
        </p:nvGraphicFramePr>
        <p:xfrm>
          <a:off x="734774" y="2341982"/>
          <a:ext cx="4572000" cy="26108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6734F720-D6A0-4254-AF5D-5EECC67E9493}"/>
              </a:ext>
            </a:extLst>
          </p:cNvPr>
          <p:cNvGraphicFramePr>
            <a:graphicFrameLocks/>
          </p:cNvGraphicFramePr>
          <p:nvPr>
            <p:extLst>
              <p:ext uri="{D42A27DB-BD31-4B8C-83A1-F6EECF244321}">
                <p14:modId xmlns:p14="http://schemas.microsoft.com/office/powerpoint/2010/main" val="3570170806"/>
              </p:ext>
            </p:extLst>
          </p:nvPr>
        </p:nvGraphicFramePr>
        <p:xfrm>
          <a:off x="6751695" y="2347395"/>
          <a:ext cx="4572000" cy="25717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729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870255" y="1942763"/>
            <a:ext cx="4000465"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6697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6.27% New Appointment DNA rate</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5827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Outpatient DNAs / on the day cancellation rates</a:t>
            </a:r>
          </a:p>
        </p:txBody>
      </p:sp>
      <p:sp>
        <p:nvSpPr>
          <p:cNvPr id="11" name="Text Placeholder 1">
            <a:extLst>
              <a:ext uri="{FF2B5EF4-FFF2-40B4-BE49-F238E27FC236}">
                <a16:creationId xmlns:a16="http://schemas.microsoft.com/office/drawing/2014/main" id="{9D9BCB18-0903-7454-8C18-31B4851938EA}"/>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12" name="Text Placeholder 1">
            <a:extLst>
              <a:ext uri="{FF2B5EF4-FFF2-40B4-BE49-F238E27FC236}">
                <a16:creationId xmlns:a16="http://schemas.microsoft.com/office/drawing/2014/main" id="{69DBFC5C-9AD7-D58B-AD90-5D82A19A4798}"/>
              </a:ext>
            </a:extLst>
          </p:cNvPr>
          <p:cNvSpPr txBox="1">
            <a:spLocks/>
          </p:cNvSpPr>
          <p:nvPr/>
        </p:nvSpPr>
        <p:spPr>
          <a:xfrm>
            <a:off x="6870255" y="5036226"/>
            <a:ext cx="434835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6.98% Review Appointment DNA rate</a:t>
            </a:r>
          </a:p>
        </p:txBody>
      </p:sp>
      <p:graphicFrame>
        <p:nvGraphicFramePr>
          <p:cNvPr id="10" name="Chart 9">
            <a:extLst>
              <a:ext uri="{FF2B5EF4-FFF2-40B4-BE49-F238E27FC236}">
                <a16:creationId xmlns:a16="http://schemas.microsoft.com/office/drawing/2014/main" id="{F5322922-F99A-4CEB-8682-D54564FD924D}"/>
              </a:ext>
            </a:extLst>
          </p:cNvPr>
          <p:cNvGraphicFramePr>
            <a:graphicFrameLocks/>
          </p:cNvGraphicFramePr>
          <p:nvPr>
            <p:extLst>
              <p:ext uri="{D42A27DB-BD31-4B8C-83A1-F6EECF244321}">
                <p14:modId xmlns:p14="http://schemas.microsoft.com/office/powerpoint/2010/main" val="42292316"/>
              </p:ext>
            </p:extLst>
          </p:nvPr>
        </p:nvGraphicFramePr>
        <p:xfrm>
          <a:off x="749747" y="2344831"/>
          <a:ext cx="4571999" cy="26454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A2F293FB-6EEC-4776-9A6F-0D7597F9486A}"/>
              </a:ext>
            </a:extLst>
          </p:cNvPr>
          <p:cNvGraphicFramePr>
            <a:graphicFrameLocks/>
          </p:cNvGraphicFramePr>
          <p:nvPr>
            <p:extLst>
              <p:ext uri="{D42A27DB-BD31-4B8C-83A1-F6EECF244321}">
                <p14:modId xmlns:p14="http://schemas.microsoft.com/office/powerpoint/2010/main" val="2056889011"/>
              </p:ext>
            </p:extLst>
          </p:nvPr>
        </p:nvGraphicFramePr>
        <p:xfrm>
          <a:off x="6870254" y="2329074"/>
          <a:ext cx="4571999" cy="261767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28600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4"/>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12.81% within 9 weeks against a target of 50%</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14918" y="5017285"/>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53,584 waits &gt;52 weeks against a target of 0</a:t>
            </a:r>
          </a:p>
        </p:txBody>
      </p:sp>
      <p:graphicFrame>
        <p:nvGraphicFramePr>
          <p:cNvPr id="3" name="Chart 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3650037446"/>
              </p:ext>
            </p:extLst>
          </p:nvPr>
        </p:nvGraphicFramePr>
        <p:xfrm>
          <a:off x="731898" y="2348704"/>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2980870534"/>
              </p:ext>
            </p:extLst>
          </p:nvPr>
        </p:nvGraphicFramePr>
        <p:xfrm>
          <a:off x="6751697" y="2348704"/>
          <a:ext cx="4605866" cy="262322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48590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0312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963 Inpatients &amp; Day Cases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Inpatients &amp; Day Cases</a:t>
            </a:r>
          </a:p>
        </p:txBody>
      </p:sp>
      <p:graphicFrame>
        <p:nvGraphicFramePr>
          <p:cNvPr id="6" name="Chart 5">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3462042800"/>
              </p:ext>
            </p:extLst>
          </p:nvPr>
        </p:nvGraphicFramePr>
        <p:xfrm>
          <a:off x="671513" y="2183109"/>
          <a:ext cx="4572000" cy="26141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8059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574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83810" y="1996540"/>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3"/>
            <a:ext cx="489369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40.43% within 13 weeks against a target of 55%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 / Day Case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83810" y="5039543"/>
            <a:ext cx="47244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3,141 waits &gt;52 weeks against a target of 0</a:t>
            </a:r>
          </a:p>
        </p:txBody>
      </p:sp>
      <p:graphicFrame>
        <p:nvGraphicFramePr>
          <p:cNvPr id="11" name="Chart 10">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267739036"/>
              </p:ext>
            </p:extLst>
          </p:nvPr>
        </p:nvGraphicFramePr>
        <p:xfrm>
          <a:off x="671513" y="2376727"/>
          <a:ext cx="4572000" cy="26184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4120768049"/>
              </p:ext>
            </p:extLst>
          </p:nvPr>
        </p:nvGraphicFramePr>
        <p:xfrm>
          <a:off x="6583810" y="2371685"/>
          <a:ext cx="4572001" cy="26184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5639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92962"/>
            <a:ext cx="10748548" cy="558538"/>
          </a:xfrm>
        </p:spPr>
        <p:txBody>
          <a:bodyPr/>
          <a:lstStyle/>
          <a:p>
            <a:r>
              <a:rPr lang="en-GB" sz="3200" dirty="0"/>
              <a:t>Elective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86484" y="5887537"/>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274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Average Length of Stay</a:t>
            </a:r>
          </a:p>
          <a:p>
            <a:endParaRPr lang="en-GB" sz="2400" dirty="0"/>
          </a:p>
        </p:txBody>
      </p:sp>
      <p:sp>
        <p:nvSpPr>
          <p:cNvPr id="3" name="Text Placeholder 1">
            <a:extLst>
              <a:ext uri="{FF2B5EF4-FFF2-40B4-BE49-F238E27FC236}">
                <a16:creationId xmlns:a16="http://schemas.microsoft.com/office/drawing/2014/main" id="{E9106AA4-BDDF-D756-7F8E-1D29210D5E5A}"/>
              </a:ext>
            </a:extLst>
          </p:cNvPr>
          <p:cNvSpPr txBox="1">
            <a:spLocks/>
          </p:cNvSpPr>
          <p:nvPr/>
        </p:nvSpPr>
        <p:spPr>
          <a:xfrm>
            <a:off x="626279" y="4707140"/>
            <a:ext cx="345777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25 – 3.15 against peer 4.30</a:t>
            </a:r>
          </a:p>
          <a:p>
            <a:endParaRPr lang="en-GB" sz="1200" dirty="0"/>
          </a:p>
          <a:p>
            <a:endParaRPr lang="en-GB" sz="1200" dirty="0"/>
          </a:p>
        </p:txBody>
      </p:sp>
      <p:sp>
        <p:nvSpPr>
          <p:cNvPr id="11" name="Text Placeholder 1">
            <a:extLst>
              <a:ext uri="{FF2B5EF4-FFF2-40B4-BE49-F238E27FC236}">
                <a16:creationId xmlns:a16="http://schemas.microsoft.com/office/drawing/2014/main" id="{B67313AC-CD28-A6F5-55FE-90E989FE004A}"/>
              </a:ext>
            </a:extLst>
          </p:cNvPr>
          <p:cNvSpPr txBox="1">
            <a:spLocks/>
          </p:cNvSpPr>
          <p:nvPr/>
        </p:nvSpPr>
        <p:spPr>
          <a:xfrm>
            <a:off x="4251216" y="4707138"/>
            <a:ext cx="357970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25 – 2.25 against peer 1.91</a:t>
            </a:r>
          </a:p>
          <a:p>
            <a:endParaRPr lang="en-GB" sz="1200" dirty="0"/>
          </a:p>
          <a:p>
            <a:endParaRPr lang="en-GB" sz="1200" dirty="0"/>
          </a:p>
        </p:txBody>
      </p:sp>
      <p:sp>
        <p:nvSpPr>
          <p:cNvPr id="12" name="Text Placeholder 1">
            <a:extLst>
              <a:ext uri="{FF2B5EF4-FFF2-40B4-BE49-F238E27FC236}">
                <a16:creationId xmlns:a16="http://schemas.microsoft.com/office/drawing/2014/main" id="{37142933-4E48-6EFC-C1E2-715FBA347E99}"/>
              </a:ext>
            </a:extLst>
          </p:cNvPr>
          <p:cNvSpPr txBox="1">
            <a:spLocks/>
          </p:cNvSpPr>
          <p:nvPr/>
        </p:nvSpPr>
        <p:spPr>
          <a:xfrm>
            <a:off x="7940785" y="4715812"/>
            <a:ext cx="357970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25 – 12.75 against peer 10.2</a:t>
            </a:r>
          </a:p>
          <a:p>
            <a:endParaRPr lang="en-GB" sz="1200" dirty="0"/>
          </a:p>
          <a:p>
            <a:endParaRPr lang="en-GB" sz="1200" dirty="0"/>
          </a:p>
        </p:txBody>
      </p:sp>
      <p:graphicFrame>
        <p:nvGraphicFramePr>
          <p:cNvPr id="6" name="Chart 5">
            <a:extLst>
              <a:ext uri="{FF2B5EF4-FFF2-40B4-BE49-F238E27FC236}">
                <a16:creationId xmlns:a16="http://schemas.microsoft.com/office/drawing/2014/main" id="{C87FF602-B997-41F7-85F1-1DC43AA2BE5C}"/>
              </a:ext>
            </a:extLst>
          </p:cNvPr>
          <p:cNvGraphicFramePr>
            <a:graphicFrameLocks/>
          </p:cNvGraphicFramePr>
          <p:nvPr>
            <p:extLst>
              <p:ext uri="{D42A27DB-BD31-4B8C-83A1-F6EECF244321}">
                <p14:modId xmlns:p14="http://schemas.microsoft.com/office/powerpoint/2010/main" val="3078755317"/>
              </p:ext>
            </p:extLst>
          </p:nvPr>
        </p:nvGraphicFramePr>
        <p:xfrm>
          <a:off x="626279" y="2255332"/>
          <a:ext cx="3567644" cy="23814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31CF7C11-9BE0-48BA-B53A-BB4E4F723EF5}"/>
              </a:ext>
            </a:extLst>
          </p:cNvPr>
          <p:cNvGraphicFramePr>
            <a:graphicFrameLocks/>
          </p:cNvGraphicFramePr>
          <p:nvPr>
            <p:extLst>
              <p:ext uri="{D42A27DB-BD31-4B8C-83A1-F6EECF244321}">
                <p14:modId xmlns:p14="http://schemas.microsoft.com/office/powerpoint/2010/main" val="2801266814"/>
              </p:ext>
            </p:extLst>
          </p:nvPr>
        </p:nvGraphicFramePr>
        <p:xfrm>
          <a:off x="4319958" y="2263110"/>
          <a:ext cx="3552083" cy="23625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EDD3D21D-D933-47C8-B490-7226D0653EA9}"/>
              </a:ext>
            </a:extLst>
          </p:cNvPr>
          <p:cNvGraphicFramePr>
            <a:graphicFrameLocks/>
          </p:cNvGraphicFramePr>
          <p:nvPr>
            <p:extLst>
              <p:ext uri="{D42A27DB-BD31-4B8C-83A1-F6EECF244321}">
                <p14:modId xmlns:p14="http://schemas.microsoft.com/office/powerpoint/2010/main" val="4149929374"/>
              </p:ext>
            </p:extLst>
          </p:nvPr>
        </p:nvGraphicFramePr>
        <p:xfrm>
          <a:off x="8031254" y="2263110"/>
          <a:ext cx="3579702" cy="238142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13975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31208"/>
            <a:ext cx="481981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38.79%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Imaging</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39544"/>
            <a:ext cx="47026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16,453 waits &gt;26 weeks against a target of 0</a:t>
            </a:r>
          </a:p>
        </p:txBody>
      </p:sp>
      <p:graphicFrame>
        <p:nvGraphicFramePr>
          <p:cNvPr id="3" name="Chart 2">
            <a:extLst>
              <a:ext uri="{FF2B5EF4-FFF2-40B4-BE49-F238E27FC236}">
                <a16:creationId xmlns:a16="http://schemas.microsoft.com/office/drawing/2014/main" id="{00000000-0008-0000-0900-000002000000}"/>
              </a:ext>
            </a:extLst>
          </p:cNvPr>
          <p:cNvGraphicFramePr>
            <a:graphicFrameLocks/>
          </p:cNvGraphicFramePr>
          <p:nvPr>
            <p:extLst>
              <p:ext uri="{D42A27DB-BD31-4B8C-83A1-F6EECF244321}">
                <p14:modId xmlns:p14="http://schemas.microsoft.com/office/powerpoint/2010/main" val="2349828417"/>
              </p:ext>
            </p:extLst>
          </p:nvPr>
        </p:nvGraphicFramePr>
        <p:xfrm>
          <a:off x="731898" y="2336279"/>
          <a:ext cx="4572000" cy="26222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A00-000002000000}"/>
              </a:ext>
            </a:extLst>
          </p:cNvPr>
          <p:cNvGraphicFramePr>
            <a:graphicFrameLocks/>
          </p:cNvGraphicFramePr>
          <p:nvPr>
            <p:extLst>
              <p:ext uri="{D42A27DB-BD31-4B8C-83A1-F6EECF244321}">
                <p14:modId xmlns:p14="http://schemas.microsoft.com/office/powerpoint/2010/main" val="3249715299"/>
              </p:ext>
            </p:extLst>
          </p:nvPr>
        </p:nvGraphicFramePr>
        <p:xfrm>
          <a:off x="6747940" y="2336279"/>
          <a:ext cx="4572000" cy="26437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61300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677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97059" y="1942763"/>
            <a:ext cx="4119023" cy="45461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40563" y="5039543"/>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36.07%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Physiological</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18430" y="5039544"/>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5,699 waits &gt;26 weeks against a target of 0</a:t>
            </a:r>
          </a:p>
        </p:txBody>
      </p:sp>
      <p:graphicFrame>
        <p:nvGraphicFramePr>
          <p:cNvPr id="11" name="Chart 10">
            <a:extLst>
              <a:ext uri="{FF2B5EF4-FFF2-40B4-BE49-F238E27FC236}">
                <a16:creationId xmlns:a16="http://schemas.microsoft.com/office/drawing/2014/main" id="{731CDB00-C62B-4BBC-8989-659376D2C659}"/>
              </a:ext>
            </a:extLst>
          </p:cNvPr>
          <p:cNvGraphicFramePr>
            <a:graphicFrameLocks/>
          </p:cNvGraphicFramePr>
          <p:nvPr>
            <p:extLst>
              <p:ext uri="{D42A27DB-BD31-4B8C-83A1-F6EECF244321}">
                <p14:modId xmlns:p14="http://schemas.microsoft.com/office/powerpoint/2010/main" val="3165306452"/>
              </p:ext>
            </p:extLst>
          </p:nvPr>
        </p:nvGraphicFramePr>
        <p:xfrm>
          <a:off x="638337" y="2352434"/>
          <a:ext cx="4572000"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9F38B88-9D26-43BD-BB67-865C27FA6A7A}"/>
              </a:ext>
            </a:extLst>
          </p:cNvPr>
          <p:cNvGraphicFramePr>
            <a:graphicFrameLocks/>
          </p:cNvGraphicFramePr>
          <p:nvPr>
            <p:extLst>
              <p:ext uri="{D42A27DB-BD31-4B8C-83A1-F6EECF244321}">
                <p14:modId xmlns:p14="http://schemas.microsoft.com/office/powerpoint/2010/main" val="1989950037"/>
              </p:ext>
            </p:extLst>
          </p:nvPr>
        </p:nvGraphicFramePr>
        <p:xfrm>
          <a:off x="6597059" y="2352434"/>
          <a:ext cx="4572000"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8056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124333"/>
            <a:ext cx="10265637"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9534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1,110 Patients (Elective)</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7272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graphicFrame>
        <p:nvGraphicFramePr>
          <p:cNvPr id="6" name="Chart 5">
            <a:extLst>
              <a:ext uri="{FF2B5EF4-FFF2-40B4-BE49-F238E27FC236}">
                <a16:creationId xmlns:a16="http://schemas.microsoft.com/office/drawing/2014/main" id="{793C2148-C038-4621-A725-F856272D958A}"/>
              </a:ext>
            </a:extLst>
          </p:cNvPr>
          <p:cNvGraphicFramePr>
            <a:graphicFrameLocks/>
          </p:cNvGraphicFramePr>
          <p:nvPr>
            <p:extLst>
              <p:ext uri="{D42A27DB-BD31-4B8C-83A1-F6EECF244321}">
                <p14:modId xmlns:p14="http://schemas.microsoft.com/office/powerpoint/2010/main" val="3064225372"/>
              </p:ext>
            </p:extLst>
          </p:nvPr>
        </p:nvGraphicFramePr>
        <p:xfrm>
          <a:off x="731898" y="2290896"/>
          <a:ext cx="4572000" cy="26283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6974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8" y="1942763"/>
            <a:ext cx="411902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5004054"/>
            <a:ext cx="481048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56.8%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99281" y="5004055"/>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855 waits &gt;26 weeks against a target of 0</a:t>
            </a:r>
          </a:p>
        </p:txBody>
      </p:sp>
      <p:graphicFrame>
        <p:nvGraphicFramePr>
          <p:cNvPr id="3" name="Chart 2">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2187306400"/>
              </p:ext>
            </p:extLst>
          </p:nvPr>
        </p:nvGraphicFramePr>
        <p:xfrm>
          <a:off x="685129" y="2331747"/>
          <a:ext cx="4572000" cy="26469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3802229165"/>
              </p:ext>
            </p:extLst>
          </p:nvPr>
        </p:nvGraphicFramePr>
        <p:xfrm>
          <a:off x="6662468" y="2331747"/>
          <a:ext cx="4572001" cy="267300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96257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444173"/>
            <a:ext cx="10748548" cy="558538"/>
          </a:xfrm>
        </p:spPr>
        <p:txBody>
          <a:bodyPr/>
          <a:lstStyle/>
          <a:p>
            <a:r>
              <a:rPr lang="en-GB" sz="3200" dirty="0"/>
              <a:t>Introduction</a:t>
            </a:r>
          </a:p>
        </p:txBody>
      </p:sp>
      <p:sp>
        <p:nvSpPr>
          <p:cNvPr id="3" name="Text Placeholder 2"/>
          <p:cNvSpPr>
            <a:spLocks noGrp="1"/>
          </p:cNvSpPr>
          <p:nvPr>
            <p:ph type="body" sz="quarter" idx="13"/>
          </p:nvPr>
        </p:nvSpPr>
        <p:spPr/>
        <p:txBody>
          <a:bodyPr/>
          <a:lstStyle/>
          <a:p>
            <a:pPr marL="0" indent="0">
              <a:buNone/>
            </a:pPr>
            <a:endParaRPr lang="en-GB" dirty="0"/>
          </a:p>
          <a:p>
            <a:pPr marL="0" indent="0">
              <a:buNone/>
            </a:pPr>
            <a:endParaRPr lang="en-GB" dirty="0"/>
          </a:p>
          <a:p>
            <a:pPr marL="0" indent="0">
              <a:buNone/>
            </a:pPr>
            <a:endParaRPr lang="en-GB" dirty="0"/>
          </a:p>
        </p:txBody>
      </p:sp>
      <p:sp>
        <p:nvSpPr>
          <p:cNvPr id="4" name="Text Placeholder 2">
            <a:extLst>
              <a:ext uri="{FF2B5EF4-FFF2-40B4-BE49-F238E27FC236}">
                <a16:creationId xmlns:a16="http://schemas.microsoft.com/office/drawing/2014/main" id="{4297EE2E-B971-541B-3D38-11212EFB6CBD}"/>
              </a:ext>
            </a:extLst>
          </p:cNvPr>
          <p:cNvSpPr txBox="1">
            <a:spLocks/>
          </p:cNvSpPr>
          <p:nvPr/>
        </p:nvSpPr>
        <p:spPr>
          <a:xfrm>
            <a:off x="721519" y="2177658"/>
            <a:ext cx="10748962" cy="3436561"/>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The transition to encompass has meant that many performance metrics have had to be validated in detail as well as working with epic/encompass on build issues which continue to be affecting a range of reports. As metrics’ confidence levels increase they will be included in the Trust Board report and data will be caveated where appropriate.</a:t>
            </a:r>
          </a:p>
          <a:p>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The Trust continues to be monitored on the new System Oversight Measures (SOMs). </a:t>
            </a:r>
            <a:r>
              <a:rPr lang="en-GB" sz="1600" dirty="0">
                <a:solidFill>
                  <a:schemeClr val="tx1"/>
                </a:solidFill>
                <a:ea typeface="Times New Roman" panose="02020603050405020304" pitchFamily="18" charset="0"/>
                <a:cs typeface="Aptos" panose="020B0004020202020204" pitchFamily="34" charset="0"/>
              </a:rPr>
              <a:t>Validated metrics have been published for Quarter 1 and Quarter 2</a:t>
            </a:r>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 with new metrics being added as they become available in the encompass system.</a:t>
            </a:r>
            <a:endParaRPr lang="en-GB" sz="16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r>
              <a:rPr lang="en-GB" sz="1600" dirty="0">
                <a:solidFill>
                  <a:schemeClr val="tx1"/>
                </a:solidFill>
                <a:effectLst/>
                <a:ea typeface="Aptos" panose="020B0004020202020204" pitchFamily="34" charset="0"/>
              </a:rPr>
              <a:t>Changes from last month’s report:</a:t>
            </a:r>
          </a:p>
          <a:p>
            <a:pPr lvl="1"/>
            <a:r>
              <a:rPr lang="en-GB" sz="1600" dirty="0">
                <a:latin typeface="Arial" panose="020B0604020202020204" pitchFamily="34" charset="0"/>
                <a:ea typeface="Aptos" panose="020B0004020202020204" pitchFamily="34" charset="0"/>
                <a:cs typeface="Arial" panose="020B0604020202020204" pitchFamily="34" charset="0"/>
              </a:rPr>
              <a:t>p17: ED performance regional comparison chart included (previously in table format)</a:t>
            </a:r>
          </a:p>
          <a:p>
            <a:pPr lvl="1"/>
            <a:r>
              <a:rPr lang="en-GB" sz="1600" dirty="0">
                <a:effectLst/>
                <a:latin typeface="Arial" panose="020B0604020202020204" pitchFamily="34" charset="0"/>
                <a:ea typeface="Aptos" panose="020B0004020202020204" pitchFamily="34" charset="0"/>
                <a:cs typeface="Arial" panose="020B0604020202020204" pitchFamily="34" charset="0"/>
              </a:rPr>
              <a:t>p18: patients not waiting in ED was not included last month due to dat</a:t>
            </a:r>
            <a:r>
              <a:rPr lang="en-GB" sz="1600" dirty="0">
                <a:latin typeface="Arial" panose="020B0604020202020204" pitchFamily="34" charset="0"/>
                <a:ea typeface="Aptos" panose="020B0004020202020204" pitchFamily="34" charset="0"/>
                <a:cs typeface="Arial" panose="020B0604020202020204" pitchFamily="34" charset="0"/>
              </a:rPr>
              <a:t>a quality concerns; these have been addressed although data is not available for July and August</a:t>
            </a:r>
          </a:p>
          <a:p>
            <a:pPr lvl="1"/>
            <a:r>
              <a:rPr lang="en-GB" sz="1600" dirty="0">
                <a:effectLst/>
                <a:latin typeface="Arial" panose="020B0604020202020204" pitchFamily="34" charset="0"/>
                <a:ea typeface="Aptos" panose="020B0004020202020204" pitchFamily="34" charset="0"/>
                <a:cs typeface="Arial" panose="020B0604020202020204" pitchFamily="34" charset="0"/>
              </a:rPr>
              <a:t>p39: overdue SAIs chart included (previously in table format)</a:t>
            </a:r>
          </a:p>
          <a:p>
            <a:endParaRPr lang="en-GB" sz="1600" dirty="0"/>
          </a:p>
          <a:p>
            <a:pPr marL="0" indent="0">
              <a:buFont typeface="Arial" panose="020B0604020202020204" pitchFamily="34" charset="0"/>
              <a:buNone/>
            </a:pPr>
            <a:r>
              <a:rPr lang="en-GB" dirty="0"/>
              <a:t> </a:t>
            </a:r>
          </a:p>
          <a:p>
            <a:pPr marL="0" indent="0">
              <a:buFont typeface="Arial" panose="020B0604020202020204" pitchFamily="34" charset="0"/>
              <a:buNone/>
            </a:pPr>
            <a:r>
              <a:rPr lang="en-GB" dirty="0"/>
              <a:t>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361797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82851"/>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21145" y="4808154"/>
            <a:ext cx="43776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5,241 New AHP Contacts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Report 667793 – AHP Activity</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1" name="Text Placeholder 1">
            <a:extLst>
              <a:ext uri="{FF2B5EF4-FFF2-40B4-BE49-F238E27FC236}">
                <a16:creationId xmlns:a16="http://schemas.microsoft.com/office/drawing/2014/main" id="{CE518AB6-5723-4D88-D7DB-52EBD48074CA}"/>
              </a:ext>
            </a:extLst>
          </p:cNvPr>
          <p:cNvSpPr txBox="1">
            <a:spLocks/>
          </p:cNvSpPr>
          <p:nvPr/>
        </p:nvSpPr>
        <p:spPr>
          <a:xfrm>
            <a:off x="6662469" y="4794907"/>
            <a:ext cx="43775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16,456 Review AHP Contacts</a:t>
            </a:r>
          </a:p>
        </p:txBody>
      </p:sp>
      <p:graphicFrame>
        <p:nvGraphicFramePr>
          <p:cNvPr id="9" name="Chart 8">
            <a:extLst>
              <a:ext uri="{FF2B5EF4-FFF2-40B4-BE49-F238E27FC236}">
                <a16:creationId xmlns:a16="http://schemas.microsoft.com/office/drawing/2014/main" id="{94D806B1-A3A5-48E3-A841-2B67B4A29C43}"/>
              </a:ext>
            </a:extLst>
          </p:cNvPr>
          <p:cNvGraphicFramePr>
            <a:graphicFrameLocks/>
          </p:cNvGraphicFramePr>
          <p:nvPr>
            <p:extLst>
              <p:ext uri="{D42A27DB-BD31-4B8C-83A1-F6EECF244321}">
                <p14:modId xmlns:p14="http://schemas.microsoft.com/office/powerpoint/2010/main" val="263518547"/>
              </p:ext>
            </p:extLst>
          </p:nvPr>
        </p:nvGraphicFramePr>
        <p:xfrm>
          <a:off x="721145" y="2082360"/>
          <a:ext cx="4572000" cy="26122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79ACA2A2-4038-4E89-9ADA-9AD60B7D2DFE}"/>
              </a:ext>
            </a:extLst>
          </p:cNvPr>
          <p:cNvGraphicFramePr>
            <a:graphicFrameLocks/>
          </p:cNvGraphicFramePr>
          <p:nvPr>
            <p:extLst>
              <p:ext uri="{D42A27DB-BD31-4B8C-83A1-F6EECF244321}">
                <p14:modId xmlns:p14="http://schemas.microsoft.com/office/powerpoint/2010/main" val="1393009346"/>
              </p:ext>
            </p:extLst>
          </p:nvPr>
        </p:nvGraphicFramePr>
        <p:xfrm>
          <a:off x="6565268" y="2082360"/>
          <a:ext cx="4572000" cy="262615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59714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0917" y="1104177"/>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71698" y="1977940"/>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2177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40.81% waiting &lt; 13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40299"/>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422446" y="5021774"/>
            <a:ext cx="471650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18,063 waits &gt;13 weeks against a target of 0</a:t>
            </a:r>
          </a:p>
        </p:txBody>
      </p:sp>
      <p:graphicFrame>
        <p:nvGraphicFramePr>
          <p:cNvPr id="11" name="Chart 10">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581141094"/>
              </p:ext>
            </p:extLst>
          </p:nvPr>
        </p:nvGraphicFramePr>
        <p:xfrm>
          <a:off x="6512406" y="2354149"/>
          <a:ext cx="4667249" cy="26244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1100-000002000000}"/>
              </a:ext>
            </a:extLst>
          </p:cNvPr>
          <p:cNvGraphicFramePr>
            <a:graphicFrameLocks/>
          </p:cNvGraphicFramePr>
          <p:nvPr>
            <p:extLst>
              <p:ext uri="{D42A27DB-BD31-4B8C-83A1-F6EECF244321}">
                <p14:modId xmlns:p14="http://schemas.microsoft.com/office/powerpoint/2010/main" val="51538334"/>
              </p:ext>
            </p:extLst>
          </p:nvPr>
        </p:nvGraphicFramePr>
        <p:xfrm>
          <a:off x="671513" y="2361496"/>
          <a:ext cx="4572000" cy="26244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97236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204821"/>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91026" y="2269829"/>
            <a:ext cx="4119023"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08863"/>
            <a:ext cx="7847798"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pic>
        <p:nvPicPr>
          <p:cNvPr id="8" name="Picture 7">
            <a:extLst>
              <a:ext uri="{FF2B5EF4-FFF2-40B4-BE49-F238E27FC236}">
                <a16:creationId xmlns:a16="http://schemas.microsoft.com/office/drawing/2014/main" id="{6F8300AD-B1E4-33D2-DEDC-73261135E1FC}"/>
              </a:ext>
            </a:extLst>
          </p:cNvPr>
          <p:cNvPicPr>
            <a:picLocks noChangeAspect="1"/>
          </p:cNvPicPr>
          <p:nvPr/>
        </p:nvPicPr>
        <p:blipFill>
          <a:blip r:embed="rId3"/>
          <a:stretch>
            <a:fillRect/>
          </a:stretch>
        </p:blipFill>
        <p:spPr>
          <a:xfrm>
            <a:off x="6892527" y="2752135"/>
            <a:ext cx="2103988" cy="857250"/>
          </a:xfrm>
          <a:prstGeom prst="rect">
            <a:avLst/>
          </a:prstGeom>
        </p:spPr>
      </p:pic>
      <p:pic>
        <p:nvPicPr>
          <p:cNvPr id="12" name="Picture 11">
            <a:extLst>
              <a:ext uri="{FF2B5EF4-FFF2-40B4-BE49-F238E27FC236}">
                <a16:creationId xmlns:a16="http://schemas.microsoft.com/office/drawing/2014/main" id="{4A3F56A3-CD87-1B30-A3C3-3B3EB19C7DBF}"/>
              </a:ext>
            </a:extLst>
          </p:cNvPr>
          <p:cNvPicPr>
            <a:picLocks noChangeAspect="1"/>
          </p:cNvPicPr>
          <p:nvPr/>
        </p:nvPicPr>
        <p:blipFill>
          <a:blip r:embed="rId4"/>
          <a:stretch>
            <a:fillRect/>
          </a:stretch>
        </p:blipFill>
        <p:spPr>
          <a:xfrm>
            <a:off x="767029" y="2752135"/>
            <a:ext cx="2103987" cy="857250"/>
          </a:xfrm>
          <a:prstGeom prst="rect">
            <a:avLst/>
          </a:prstGeom>
        </p:spPr>
      </p:pic>
    </p:spTree>
    <p:extLst>
      <p:ext uri="{BB962C8B-B14F-4D97-AF65-F5344CB8AC3E}">
        <p14:creationId xmlns:p14="http://schemas.microsoft.com/office/powerpoint/2010/main" val="18392035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80%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MH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00216"/>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7 patients &gt; 28 days</a:t>
            </a:r>
          </a:p>
        </p:txBody>
      </p:sp>
      <p:graphicFrame>
        <p:nvGraphicFramePr>
          <p:cNvPr id="9" name="Chart 8">
            <a:extLst>
              <a:ext uri="{FF2B5EF4-FFF2-40B4-BE49-F238E27FC236}">
                <a16:creationId xmlns:a16="http://schemas.microsoft.com/office/drawing/2014/main" id="{00000000-0008-0000-3000-000002000000}"/>
              </a:ext>
            </a:extLst>
          </p:cNvPr>
          <p:cNvGraphicFramePr>
            <a:graphicFrameLocks/>
          </p:cNvGraphicFramePr>
          <p:nvPr>
            <p:extLst>
              <p:ext uri="{D42A27DB-BD31-4B8C-83A1-F6EECF244321}">
                <p14:modId xmlns:p14="http://schemas.microsoft.com/office/powerpoint/2010/main" val="1893323801"/>
              </p:ext>
            </p:extLst>
          </p:nvPr>
        </p:nvGraphicFramePr>
        <p:xfrm>
          <a:off x="703980" y="2356392"/>
          <a:ext cx="4572000" cy="26017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3200-000002000000}"/>
              </a:ext>
            </a:extLst>
          </p:cNvPr>
          <p:cNvGraphicFramePr>
            <a:graphicFrameLocks/>
          </p:cNvGraphicFramePr>
          <p:nvPr>
            <p:extLst>
              <p:ext uri="{D42A27DB-BD31-4B8C-83A1-F6EECF244321}">
                <p14:modId xmlns:p14="http://schemas.microsoft.com/office/powerpoint/2010/main" val="1347658042"/>
              </p:ext>
            </p:extLst>
          </p:nvPr>
        </p:nvGraphicFramePr>
        <p:xfrm>
          <a:off x="6751697" y="2351714"/>
          <a:ext cx="4572000" cy="2606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87669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0%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LD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Learning Disability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3954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1 patients &gt; 28 days</a:t>
            </a:r>
          </a:p>
        </p:txBody>
      </p:sp>
      <p:graphicFrame>
        <p:nvGraphicFramePr>
          <p:cNvPr id="11" name="Chart 10">
            <a:extLst>
              <a:ext uri="{FF2B5EF4-FFF2-40B4-BE49-F238E27FC236}">
                <a16:creationId xmlns:a16="http://schemas.microsoft.com/office/drawing/2014/main" id="{00000000-0008-0000-3500-000002000000}"/>
              </a:ext>
            </a:extLst>
          </p:cNvPr>
          <p:cNvGraphicFramePr>
            <a:graphicFrameLocks/>
          </p:cNvGraphicFramePr>
          <p:nvPr>
            <p:extLst>
              <p:ext uri="{D42A27DB-BD31-4B8C-83A1-F6EECF244321}">
                <p14:modId xmlns:p14="http://schemas.microsoft.com/office/powerpoint/2010/main" val="66168149"/>
              </p:ext>
            </p:extLst>
          </p:nvPr>
        </p:nvGraphicFramePr>
        <p:xfrm>
          <a:off x="737653" y="2330990"/>
          <a:ext cx="4572001" cy="2606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3700-000002000000}"/>
              </a:ext>
            </a:extLst>
          </p:cNvPr>
          <p:cNvGraphicFramePr>
            <a:graphicFrameLocks/>
          </p:cNvGraphicFramePr>
          <p:nvPr>
            <p:extLst>
              <p:ext uri="{D42A27DB-BD31-4B8C-83A1-F6EECF244321}">
                <p14:modId xmlns:p14="http://schemas.microsoft.com/office/powerpoint/2010/main" val="3026792006"/>
              </p:ext>
            </p:extLst>
          </p:nvPr>
        </p:nvGraphicFramePr>
        <p:xfrm>
          <a:off x="6751697" y="2331594"/>
          <a:ext cx="4572000" cy="26057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236052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6" y="1923388"/>
            <a:ext cx="4119023" cy="45461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96.97% waiting &lt; 9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3833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CAMHS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54311" y="502093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6 waits &gt;9 weeks against a target of 0</a:t>
            </a:r>
          </a:p>
        </p:txBody>
      </p:sp>
      <p:graphicFrame>
        <p:nvGraphicFramePr>
          <p:cNvPr id="12" name="Chart 11">
            <a:extLst>
              <a:ext uri="{FF2B5EF4-FFF2-40B4-BE49-F238E27FC236}">
                <a16:creationId xmlns:a16="http://schemas.microsoft.com/office/drawing/2014/main" id="{00000000-0008-0000-3800-000002000000}"/>
              </a:ext>
            </a:extLst>
          </p:cNvPr>
          <p:cNvGraphicFramePr>
            <a:graphicFrameLocks/>
          </p:cNvGraphicFramePr>
          <p:nvPr>
            <p:extLst>
              <p:ext uri="{D42A27DB-BD31-4B8C-83A1-F6EECF244321}">
                <p14:modId xmlns:p14="http://schemas.microsoft.com/office/powerpoint/2010/main" val="3718181194"/>
              </p:ext>
            </p:extLst>
          </p:nvPr>
        </p:nvGraphicFramePr>
        <p:xfrm>
          <a:off x="6624090" y="2324531"/>
          <a:ext cx="4572001" cy="26264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43A6DC1E-6F48-4D79-A3E6-B7087EE55E34}"/>
              </a:ext>
            </a:extLst>
          </p:cNvPr>
          <p:cNvGraphicFramePr>
            <a:graphicFrameLocks/>
          </p:cNvGraphicFramePr>
          <p:nvPr>
            <p:extLst>
              <p:ext uri="{D42A27DB-BD31-4B8C-83A1-F6EECF244321}">
                <p14:modId xmlns:p14="http://schemas.microsoft.com/office/powerpoint/2010/main" val="1326074225"/>
              </p:ext>
            </p:extLst>
          </p:nvPr>
        </p:nvGraphicFramePr>
        <p:xfrm>
          <a:off x="671513" y="2338424"/>
          <a:ext cx="4572000" cy="26264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43751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4434" y="1202581"/>
            <a:ext cx="10635584"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197021"/>
            <a:ext cx="4119023" cy="3515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Unallocated Cases &gt; 20 Days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89576" y="5179457"/>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58 cases &gt; 20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5505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Unallocated Cases – Family Support</a:t>
            </a:r>
          </a:p>
        </p:txBody>
      </p:sp>
      <p:graphicFrame>
        <p:nvGraphicFramePr>
          <p:cNvPr id="6" name="Chart 5">
            <a:extLst>
              <a:ext uri="{FF2B5EF4-FFF2-40B4-BE49-F238E27FC236}">
                <a16:creationId xmlns:a16="http://schemas.microsoft.com/office/drawing/2014/main" id="{BAEB5854-8993-4153-80A9-C5B64C2C7A96}"/>
              </a:ext>
            </a:extLst>
          </p:cNvPr>
          <p:cNvGraphicFramePr>
            <a:graphicFrameLocks/>
          </p:cNvGraphicFramePr>
          <p:nvPr>
            <p:extLst>
              <p:ext uri="{D42A27DB-BD31-4B8C-83A1-F6EECF244321}">
                <p14:modId xmlns:p14="http://schemas.microsoft.com/office/powerpoint/2010/main" val="2864434004"/>
              </p:ext>
            </p:extLst>
          </p:nvPr>
        </p:nvGraphicFramePr>
        <p:xfrm>
          <a:off x="693404" y="2569419"/>
          <a:ext cx="4572000" cy="25974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88334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81538"/>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8142" y="509999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3,843 compared to target of 3,688</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5316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624026"/>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Domiciliary Care Packages</a:t>
            </a:r>
          </a:p>
        </p:txBody>
      </p:sp>
      <p:sp>
        <p:nvSpPr>
          <p:cNvPr id="9" name="Text Placeholder 1">
            <a:extLst>
              <a:ext uri="{FF2B5EF4-FFF2-40B4-BE49-F238E27FC236}">
                <a16:creationId xmlns:a16="http://schemas.microsoft.com/office/drawing/2014/main" id="{A14CF80E-D59B-0F34-20B3-D6F712013EC6}"/>
              </a:ext>
            </a:extLst>
          </p:cNvPr>
          <p:cNvSpPr txBox="1">
            <a:spLocks/>
          </p:cNvSpPr>
          <p:nvPr/>
        </p:nvSpPr>
        <p:spPr>
          <a:xfrm>
            <a:off x="671513" y="2060311"/>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(Full)</a:t>
            </a:r>
          </a:p>
        </p:txBody>
      </p:sp>
      <p:sp>
        <p:nvSpPr>
          <p:cNvPr id="11" name="Text Placeholder 1">
            <a:extLst>
              <a:ext uri="{FF2B5EF4-FFF2-40B4-BE49-F238E27FC236}">
                <a16:creationId xmlns:a16="http://schemas.microsoft.com/office/drawing/2014/main" id="{8DF0A193-E358-A260-A170-5DDE42F7B755}"/>
              </a:ext>
            </a:extLst>
          </p:cNvPr>
          <p:cNvSpPr txBox="1">
            <a:spLocks/>
          </p:cNvSpPr>
          <p:nvPr/>
        </p:nvSpPr>
        <p:spPr>
          <a:xfrm>
            <a:off x="6876237" y="509999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2,461 compared to target of 2,061</a:t>
            </a:r>
          </a:p>
        </p:txBody>
      </p:sp>
      <p:sp>
        <p:nvSpPr>
          <p:cNvPr id="14" name="Text Placeholder 1">
            <a:extLst>
              <a:ext uri="{FF2B5EF4-FFF2-40B4-BE49-F238E27FC236}">
                <a16:creationId xmlns:a16="http://schemas.microsoft.com/office/drawing/2014/main" id="{32BE90AA-40CC-81EB-07B3-B4E0A27EEA15}"/>
              </a:ext>
            </a:extLst>
          </p:cNvPr>
          <p:cNvSpPr txBox="1">
            <a:spLocks/>
          </p:cNvSpPr>
          <p:nvPr/>
        </p:nvSpPr>
        <p:spPr>
          <a:xfrm>
            <a:off x="6840109" y="2084646"/>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(Partial)</a:t>
            </a:r>
          </a:p>
        </p:txBody>
      </p:sp>
      <p:graphicFrame>
        <p:nvGraphicFramePr>
          <p:cNvPr id="6" name="Chart 5">
            <a:extLst>
              <a:ext uri="{FF2B5EF4-FFF2-40B4-BE49-F238E27FC236}">
                <a16:creationId xmlns:a16="http://schemas.microsoft.com/office/drawing/2014/main" id="{967E0252-9207-4BA1-886C-B87A2C3C5C15}"/>
              </a:ext>
            </a:extLst>
          </p:cNvPr>
          <p:cNvGraphicFramePr>
            <a:graphicFrameLocks/>
          </p:cNvGraphicFramePr>
          <p:nvPr>
            <p:extLst>
              <p:ext uri="{D42A27DB-BD31-4B8C-83A1-F6EECF244321}">
                <p14:modId xmlns:p14="http://schemas.microsoft.com/office/powerpoint/2010/main" val="1980580106"/>
              </p:ext>
            </p:extLst>
          </p:nvPr>
        </p:nvGraphicFramePr>
        <p:xfrm>
          <a:off x="689577" y="2440523"/>
          <a:ext cx="4572000" cy="25846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A0757CF8-CACD-444C-8966-5CAA62D21AE7}"/>
              </a:ext>
            </a:extLst>
          </p:cNvPr>
          <p:cNvGraphicFramePr>
            <a:graphicFrameLocks/>
          </p:cNvGraphicFramePr>
          <p:nvPr>
            <p:extLst>
              <p:ext uri="{D42A27DB-BD31-4B8C-83A1-F6EECF244321}">
                <p14:modId xmlns:p14="http://schemas.microsoft.com/office/powerpoint/2010/main" val="1816338253"/>
              </p:ext>
            </p:extLst>
          </p:nvPr>
        </p:nvGraphicFramePr>
        <p:xfrm>
          <a:off x="6876237" y="2440523"/>
          <a:ext cx="4572000" cy="25718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11470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49383"/>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99408" y="5044145"/>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757 compared to target of 743</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78831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Direct Payments</a:t>
            </a:r>
          </a:p>
        </p:txBody>
      </p:sp>
      <p:graphicFrame>
        <p:nvGraphicFramePr>
          <p:cNvPr id="5" name="Chart 4">
            <a:extLst>
              <a:ext uri="{FF2B5EF4-FFF2-40B4-BE49-F238E27FC236}">
                <a16:creationId xmlns:a16="http://schemas.microsoft.com/office/drawing/2014/main" id="{2E6A07BF-6253-4F8B-B488-4E8C53F4E574}"/>
              </a:ext>
            </a:extLst>
          </p:cNvPr>
          <p:cNvGraphicFramePr>
            <a:graphicFrameLocks/>
          </p:cNvGraphicFramePr>
          <p:nvPr>
            <p:extLst>
              <p:ext uri="{D42A27DB-BD31-4B8C-83A1-F6EECF244321}">
                <p14:modId xmlns:p14="http://schemas.microsoft.com/office/powerpoint/2010/main" val="3643721197"/>
              </p:ext>
            </p:extLst>
          </p:nvPr>
        </p:nvGraphicFramePr>
        <p:xfrm>
          <a:off x="780553" y="2310672"/>
          <a:ext cx="4571999" cy="25974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6731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4711"/>
            <a:ext cx="4057803"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799045"/>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74907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Compliance with SAI Process</a:t>
            </a:r>
          </a:p>
        </p:txBody>
      </p:sp>
      <p:graphicFrame>
        <p:nvGraphicFramePr>
          <p:cNvPr id="3" name="Chart 2">
            <a:extLst>
              <a:ext uri="{FF2B5EF4-FFF2-40B4-BE49-F238E27FC236}">
                <a16:creationId xmlns:a16="http://schemas.microsoft.com/office/drawing/2014/main" id="{C69A9E6E-28AE-46DE-BAC5-63B52A1D96BB}"/>
              </a:ext>
            </a:extLst>
          </p:cNvPr>
          <p:cNvGraphicFramePr>
            <a:graphicFrameLocks/>
          </p:cNvGraphicFramePr>
          <p:nvPr>
            <p:extLst>
              <p:ext uri="{D42A27DB-BD31-4B8C-83A1-F6EECF244321}">
                <p14:modId xmlns:p14="http://schemas.microsoft.com/office/powerpoint/2010/main" val="797055467"/>
              </p:ext>
            </p:extLst>
          </p:nvPr>
        </p:nvGraphicFramePr>
        <p:xfrm>
          <a:off x="671513" y="2158788"/>
          <a:ext cx="4948463" cy="29842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2643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73347"/>
            <a:ext cx="10748548" cy="558538"/>
          </a:xfrm>
        </p:spPr>
        <p:txBody>
          <a:bodyPr/>
          <a:lstStyle/>
          <a:p>
            <a:r>
              <a:rPr lang="en-GB" sz="3200" dirty="0"/>
              <a:t>Cancer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671513" y="4886570"/>
            <a:ext cx="457949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5.98%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71661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71513" y="1914291"/>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14 Day Breast Target – Regional Performance</a:t>
            </a:r>
          </a:p>
        </p:txBody>
      </p:sp>
      <p:graphicFrame>
        <p:nvGraphicFramePr>
          <p:cNvPr id="14" name="Chart 13">
            <a:extLst>
              <a:ext uri="{FF2B5EF4-FFF2-40B4-BE49-F238E27FC236}">
                <a16:creationId xmlns:a16="http://schemas.microsoft.com/office/drawing/2014/main" id="{00000000-0008-0000-1300-000003000000}"/>
              </a:ext>
            </a:extLst>
          </p:cNvPr>
          <p:cNvGraphicFramePr>
            <a:graphicFrameLocks/>
          </p:cNvGraphicFramePr>
          <p:nvPr>
            <p:extLst>
              <p:ext uri="{D42A27DB-BD31-4B8C-83A1-F6EECF244321}">
                <p14:modId xmlns:p14="http://schemas.microsoft.com/office/powerpoint/2010/main" val="876007025"/>
              </p:ext>
            </p:extLst>
          </p:nvPr>
        </p:nvGraphicFramePr>
        <p:xfrm>
          <a:off x="688792" y="2241050"/>
          <a:ext cx="4579498" cy="2602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0046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0546"/>
            <a:ext cx="10438939"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4" y="5956362"/>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PHA Monthly Target Monitoring Report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7260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Reduce Hospital Acquired Infections</a:t>
            </a:r>
          </a:p>
        </p:txBody>
      </p:sp>
      <p:sp>
        <p:nvSpPr>
          <p:cNvPr id="3" name="Text Placeholder 1">
            <a:extLst>
              <a:ext uri="{FF2B5EF4-FFF2-40B4-BE49-F238E27FC236}">
                <a16:creationId xmlns:a16="http://schemas.microsoft.com/office/drawing/2014/main" id="{0E17853B-E9D0-EFB6-5CA3-7A3E27228E0D}"/>
              </a:ext>
            </a:extLst>
          </p:cNvPr>
          <p:cNvSpPr txBox="1">
            <a:spLocks/>
          </p:cNvSpPr>
          <p:nvPr/>
        </p:nvSpPr>
        <p:spPr>
          <a:xfrm>
            <a:off x="671513" y="2142093"/>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CDIFF</a:t>
            </a:r>
          </a:p>
        </p:txBody>
      </p:sp>
      <p:sp>
        <p:nvSpPr>
          <p:cNvPr id="5" name="Text Placeholder 1">
            <a:extLst>
              <a:ext uri="{FF2B5EF4-FFF2-40B4-BE49-F238E27FC236}">
                <a16:creationId xmlns:a16="http://schemas.microsoft.com/office/drawing/2014/main" id="{E4C726B7-5522-4BAB-E6A3-55D16C9C57FC}"/>
              </a:ext>
            </a:extLst>
          </p:cNvPr>
          <p:cNvSpPr txBox="1">
            <a:spLocks/>
          </p:cNvSpPr>
          <p:nvPr/>
        </p:nvSpPr>
        <p:spPr>
          <a:xfrm>
            <a:off x="6930422" y="2190580"/>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MRSA</a:t>
            </a:r>
          </a:p>
        </p:txBody>
      </p:sp>
      <p:sp>
        <p:nvSpPr>
          <p:cNvPr id="6" name="Text Placeholder 1">
            <a:extLst>
              <a:ext uri="{FF2B5EF4-FFF2-40B4-BE49-F238E27FC236}">
                <a16:creationId xmlns:a16="http://schemas.microsoft.com/office/drawing/2014/main" id="{99708A9E-2E3A-2186-0BFC-684DC74D5306}"/>
              </a:ext>
            </a:extLst>
          </p:cNvPr>
          <p:cNvSpPr txBox="1">
            <a:spLocks/>
          </p:cNvSpPr>
          <p:nvPr/>
        </p:nvSpPr>
        <p:spPr>
          <a:xfrm>
            <a:off x="757754" y="5228150"/>
            <a:ext cx="34973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t>Cumulative CDI Rate September 25 – 19.6</a:t>
            </a:r>
          </a:p>
        </p:txBody>
      </p:sp>
      <p:sp>
        <p:nvSpPr>
          <p:cNvPr id="8" name="Text Placeholder 1">
            <a:extLst>
              <a:ext uri="{FF2B5EF4-FFF2-40B4-BE49-F238E27FC236}">
                <a16:creationId xmlns:a16="http://schemas.microsoft.com/office/drawing/2014/main" id="{1B37E724-0010-CB72-57C7-B285F62B3C33}"/>
              </a:ext>
            </a:extLst>
          </p:cNvPr>
          <p:cNvSpPr txBox="1">
            <a:spLocks/>
          </p:cNvSpPr>
          <p:nvPr/>
        </p:nvSpPr>
        <p:spPr>
          <a:xfrm>
            <a:off x="6930422" y="5193739"/>
            <a:ext cx="3497364" cy="27719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t>Cumulative MRSA Rate September 25 – 0.678</a:t>
            </a:r>
          </a:p>
        </p:txBody>
      </p:sp>
      <p:graphicFrame>
        <p:nvGraphicFramePr>
          <p:cNvPr id="11" name="Chart 10">
            <a:extLst>
              <a:ext uri="{FF2B5EF4-FFF2-40B4-BE49-F238E27FC236}">
                <a16:creationId xmlns:a16="http://schemas.microsoft.com/office/drawing/2014/main" id="{92B4FA7E-960D-490A-9775-B3699940B218}"/>
              </a:ext>
            </a:extLst>
          </p:cNvPr>
          <p:cNvGraphicFramePr>
            <a:graphicFrameLocks/>
          </p:cNvGraphicFramePr>
          <p:nvPr>
            <p:extLst>
              <p:ext uri="{D42A27DB-BD31-4B8C-83A1-F6EECF244321}">
                <p14:modId xmlns:p14="http://schemas.microsoft.com/office/powerpoint/2010/main" val="184172759"/>
              </p:ext>
            </p:extLst>
          </p:nvPr>
        </p:nvGraphicFramePr>
        <p:xfrm>
          <a:off x="757754" y="2533457"/>
          <a:ext cx="4590065" cy="26519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F855B4F1-3620-4517-BE9D-D50F2D0597EC}"/>
              </a:ext>
            </a:extLst>
          </p:cNvPr>
          <p:cNvGraphicFramePr>
            <a:graphicFrameLocks/>
          </p:cNvGraphicFramePr>
          <p:nvPr>
            <p:extLst>
              <p:ext uri="{D42A27DB-BD31-4B8C-83A1-F6EECF244321}">
                <p14:modId xmlns:p14="http://schemas.microsoft.com/office/powerpoint/2010/main" val="3967239795"/>
              </p:ext>
            </p:extLst>
          </p:nvPr>
        </p:nvGraphicFramePr>
        <p:xfrm>
          <a:off x="6930422" y="2547226"/>
          <a:ext cx="4667343" cy="2624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7961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47210"/>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238562" y="1768558"/>
            <a:ext cx="4858019" cy="3202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718749" y="4815194"/>
            <a:ext cx="457949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25.79%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82476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 PAS Two Week First Seen - EPIC (686119)</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38080" y="1787955"/>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Performance</a:t>
            </a:r>
          </a:p>
        </p:txBody>
      </p:sp>
      <p:graphicFrame>
        <p:nvGraphicFramePr>
          <p:cNvPr id="8" name="Chart 7">
            <a:extLst>
              <a:ext uri="{FF2B5EF4-FFF2-40B4-BE49-F238E27FC236}">
                <a16:creationId xmlns:a16="http://schemas.microsoft.com/office/drawing/2014/main" id="{EDAE37E8-EC10-4FFC-A951-01DDB49DC11B}"/>
              </a:ext>
            </a:extLst>
          </p:cNvPr>
          <p:cNvGraphicFramePr>
            <a:graphicFrameLocks/>
          </p:cNvGraphicFramePr>
          <p:nvPr>
            <p:extLst>
              <p:ext uri="{D42A27DB-BD31-4B8C-83A1-F6EECF244321}">
                <p14:modId xmlns:p14="http://schemas.microsoft.com/office/powerpoint/2010/main" val="2097766624"/>
              </p:ext>
            </p:extLst>
          </p:nvPr>
        </p:nvGraphicFramePr>
        <p:xfrm>
          <a:off x="718749" y="2172849"/>
          <a:ext cx="4579498" cy="2624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D3B7E80B-A855-428D-BDA5-E335DD8442D0}"/>
              </a:ext>
            </a:extLst>
          </p:cNvPr>
          <p:cNvGraphicFramePr>
            <a:graphicFrameLocks/>
          </p:cNvGraphicFramePr>
          <p:nvPr>
            <p:extLst>
              <p:ext uri="{D42A27DB-BD31-4B8C-83A1-F6EECF244321}">
                <p14:modId xmlns:p14="http://schemas.microsoft.com/office/powerpoint/2010/main" val="1300015395"/>
              </p:ext>
            </p:extLst>
          </p:nvPr>
        </p:nvGraphicFramePr>
        <p:xfrm>
          <a:off x="6308152" y="2108180"/>
          <a:ext cx="5281200" cy="29657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27231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75261"/>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764713"/>
            <a:ext cx="4572000" cy="3919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399110" y="1764713"/>
            <a:ext cx="5281199" cy="3430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400" dirty="0"/>
          </a:p>
        </p:txBody>
      </p:sp>
      <p:sp>
        <p:nvSpPr>
          <p:cNvPr id="9" name="Text Placeholder 1">
            <a:extLst>
              <a:ext uri="{FF2B5EF4-FFF2-40B4-BE49-F238E27FC236}">
                <a16:creationId xmlns:a16="http://schemas.microsoft.com/office/drawing/2014/main" id="{3CCF3BFD-03D5-DEE1-CEED-C25DA9D3BC0E}"/>
              </a:ext>
            </a:extLst>
          </p:cNvPr>
          <p:cNvSpPr txBox="1">
            <a:spLocks/>
          </p:cNvSpPr>
          <p:nvPr/>
        </p:nvSpPr>
        <p:spPr>
          <a:xfrm>
            <a:off x="671513" y="497459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92.2% &lt; 31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819003"/>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8" name="Chart 7">
            <a:extLst>
              <a:ext uri="{FF2B5EF4-FFF2-40B4-BE49-F238E27FC236}">
                <a16:creationId xmlns:a16="http://schemas.microsoft.com/office/drawing/2014/main" id="{00000000-0008-0000-1400-000002000000}"/>
              </a:ext>
            </a:extLst>
          </p:cNvPr>
          <p:cNvGraphicFramePr>
            <a:graphicFrameLocks/>
          </p:cNvGraphicFramePr>
          <p:nvPr>
            <p:extLst>
              <p:ext uri="{D42A27DB-BD31-4B8C-83A1-F6EECF244321}">
                <p14:modId xmlns:p14="http://schemas.microsoft.com/office/powerpoint/2010/main" val="3482638256"/>
              </p:ext>
            </p:extLst>
          </p:nvPr>
        </p:nvGraphicFramePr>
        <p:xfrm>
          <a:off x="706810" y="2156679"/>
          <a:ext cx="4572000" cy="26244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E232F111-EA91-41BB-A5E6-7BC2F1DBF8A6}"/>
              </a:ext>
            </a:extLst>
          </p:cNvPr>
          <p:cNvGraphicFramePr>
            <a:graphicFrameLocks/>
          </p:cNvGraphicFramePr>
          <p:nvPr>
            <p:extLst>
              <p:ext uri="{D42A27DB-BD31-4B8C-83A1-F6EECF244321}">
                <p14:modId xmlns:p14="http://schemas.microsoft.com/office/powerpoint/2010/main" val="4121510770"/>
              </p:ext>
            </p:extLst>
          </p:nvPr>
        </p:nvGraphicFramePr>
        <p:xfrm>
          <a:off x="6409720" y="2082116"/>
          <a:ext cx="5306575" cy="307982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0623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60043"/>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8830" y="1590481"/>
            <a:ext cx="4557754" cy="38521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096000" y="1590481"/>
            <a:ext cx="5281200" cy="37369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75294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September 2025 – 28.0% &lt; 62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4" name="Chart 3">
            <a:extLst>
              <a:ext uri="{FF2B5EF4-FFF2-40B4-BE49-F238E27FC236}">
                <a16:creationId xmlns:a16="http://schemas.microsoft.com/office/drawing/2014/main" id="{00000000-0008-0000-1600-000002000000}"/>
              </a:ext>
            </a:extLst>
          </p:cNvPr>
          <p:cNvGraphicFramePr>
            <a:graphicFrameLocks/>
          </p:cNvGraphicFramePr>
          <p:nvPr>
            <p:extLst>
              <p:ext uri="{D42A27DB-BD31-4B8C-83A1-F6EECF244321}">
                <p14:modId xmlns:p14="http://schemas.microsoft.com/office/powerpoint/2010/main" val="1697684941"/>
              </p:ext>
            </p:extLst>
          </p:nvPr>
        </p:nvGraphicFramePr>
        <p:xfrm>
          <a:off x="756263" y="1975695"/>
          <a:ext cx="4557754" cy="26244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77A168F1-D513-0ED8-93A4-AA931ACCBB5A}"/>
              </a:ext>
            </a:extLst>
          </p:cNvPr>
          <p:cNvGraphicFramePr>
            <a:graphicFrameLocks/>
          </p:cNvGraphicFramePr>
          <p:nvPr>
            <p:extLst>
              <p:ext uri="{D42A27DB-BD31-4B8C-83A1-F6EECF244321}">
                <p14:modId xmlns:p14="http://schemas.microsoft.com/office/powerpoint/2010/main" val="2680621345"/>
              </p:ext>
            </p:extLst>
          </p:nvPr>
        </p:nvGraphicFramePr>
        <p:xfrm>
          <a:off x="6173433" y="1945609"/>
          <a:ext cx="5213452" cy="3121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286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82516"/>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Arrivals</a:t>
            </a:r>
          </a:p>
        </p:txBody>
      </p:sp>
      <p:graphicFrame>
        <p:nvGraphicFramePr>
          <p:cNvPr id="11" name="Chart 10">
            <a:extLst>
              <a:ext uri="{FF2B5EF4-FFF2-40B4-BE49-F238E27FC236}">
                <a16:creationId xmlns:a16="http://schemas.microsoft.com/office/drawing/2014/main" id="{00000000-0008-0000-1C00-000002000000}"/>
              </a:ext>
            </a:extLst>
          </p:cNvPr>
          <p:cNvGraphicFramePr>
            <a:graphicFrameLocks/>
          </p:cNvGraphicFramePr>
          <p:nvPr>
            <p:extLst>
              <p:ext uri="{D42A27DB-BD31-4B8C-83A1-F6EECF244321}">
                <p14:modId xmlns:p14="http://schemas.microsoft.com/office/powerpoint/2010/main" val="757673509"/>
              </p:ext>
            </p:extLst>
          </p:nvPr>
        </p:nvGraphicFramePr>
        <p:xfrm>
          <a:off x="731898" y="2320558"/>
          <a:ext cx="4571999" cy="26253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1C00-000003000000}"/>
              </a:ext>
            </a:extLst>
          </p:cNvPr>
          <p:cNvGraphicFramePr>
            <a:graphicFrameLocks/>
          </p:cNvGraphicFramePr>
          <p:nvPr>
            <p:extLst>
              <p:ext uri="{D42A27DB-BD31-4B8C-83A1-F6EECF244321}">
                <p14:modId xmlns:p14="http://schemas.microsoft.com/office/powerpoint/2010/main" val="2221736053"/>
              </p:ext>
            </p:extLst>
          </p:nvPr>
        </p:nvGraphicFramePr>
        <p:xfrm>
          <a:off x="6751697" y="2323400"/>
          <a:ext cx="4571999" cy="2622503"/>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Placeholder 1">
            <a:extLst>
              <a:ext uri="{FF2B5EF4-FFF2-40B4-BE49-F238E27FC236}">
                <a16:creationId xmlns:a16="http://schemas.microsoft.com/office/drawing/2014/main" id="{A90A8756-BD65-3895-156E-1E7BBBD03A9F}"/>
              </a:ext>
            </a:extLst>
          </p:cNvPr>
          <p:cNvSpPr txBox="1">
            <a:spLocks/>
          </p:cNvSpPr>
          <p:nvPr/>
        </p:nvSpPr>
        <p:spPr>
          <a:xfrm>
            <a:off x="689807" y="5036381"/>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October 2025 5.5% decrease YTD compared to same period last year</a:t>
            </a:r>
          </a:p>
        </p:txBody>
      </p:sp>
      <p:sp>
        <p:nvSpPr>
          <p:cNvPr id="13" name="Text Placeholder 1">
            <a:extLst>
              <a:ext uri="{FF2B5EF4-FFF2-40B4-BE49-F238E27FC236}">
                <a16:creationId xmlns:a16="http://schemas.microsoft.com/office/drawing/2014/main" id="{A77062F8-5C96-418B-9A7F-0A360B7732E9}"/>
              </a:ext>
            </a:extLst>
          </p:cNvPr>
          <p:cNvSpPr txBox="1">
            <a:spLocks/>
          </p:cNvSpPr>
          <p:nvPr/>
        </p:nvSpPr>
        <p:spPr>
          <a:xfrm>
            <a:off x="6709606" y="499028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 October 2025 0.3% decrease YTD compared to same period last year</a:t>
            </a:r>
          </a:p>
        </p:txBody>
      </p:sp>
    </p:spTree>
    <p:extLst>
      <p:ext uri="{BB962C8B-B14F-4D97-AF65-F5344CB8AC3E}">
        <p14:creationId xmlns:p14="http://schemas.microsoft.com/office/powerpoint/2010/main" val="2473239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6% within 15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15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7962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October 2025 – 6% within 15 minutes</a:t>
            </a:r>
          </a:p>
        </p:txBody>
      </p:sp>
      <p:graphicFrame>
        <p:nvGraphicFramePr>
          <p:cNvPr id="13" name="Chart 12">
            <a:extLst>
              <a:ext uri="{FF2B5EF4-FFF2-40B4-BE49-F238E27FC236}">
                <a16:creationId xmlns:a16="http://schemas.microsoft.com/office/drawing/2014/main" id="{00000000-0008-0000-1D00-000003000000}"/>
              </a:ext>
            </a:extLst>
          </p:cNvPr>
          <p:cNvGraphicFramePr>
            <a:graphicFrameLocks/>
          </p:cNvGraphicFramePr>
          <p:nvPr>
            <p:extLst>
              <p:ext uri="{D42A27DB-BD31-4B8C-83A1-F6EECF244321}">
                <p14:modId xmlns:p14="http://schemas.microsoft.com/office/powerpoint/2010/main" val="1944314527"/>
              </p:ext>
            </p:extLst>
          </p:nvPr>
        </p:nvGraphicFramePr>
        <p:xfrm>
          <a:off x="731898" y="2397374"/>
          <a:ext cx="4572001" cy="26140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00000000-0008-0000-1D00-000006000000}"/>
              </a:ext>
            </a:extLst>
          </p:cNvPr>
          <p:cNvGraphicFramePr>
            <a:graphicFrameLocks/>
          </p:cNvGraphicFramePr>
          <p:nvPr>
            <p:extLst>
              <p:ext uri="{D42A27DB-BD31-4B8C-83A1-F6EECF244321}">
                <p14:modId xmlns:p14="http://schemas.microsoft.com/office/powerpoint/2010/main" val="818258762"/>
              </p:ext>
            </p:extLst>
          </p:nvPr>
        </p:nvGraphicFramePr>
        <p:xfrm>
          <a:off x="6777046" y="2330909"/>
          <a:ext cx="4570943" cy="261948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14750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 Internal" id="{9DEF75C6-C6A6-4D2E-86DA-3E8CA84B5041}" vid="{135DE819-D551-451A-86C7-C8D63E090D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 Template - Internal</Template>
  <TotalTime>12782</TotalTime>
  <Words>5213</Words>
  <Application>Microsoft Office PowerPoint</Application>
  <PresentationFormat>Widescreen</PresentationFormat>
  <Paragraphs>617</Paragraphs>
  <Slides>40</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Aptos</vt:lpstr>
      <vt:lpstr>Arial</vt:lpstr>
      <vt:lpstr>Calibri</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McAuley, Mary</dc:creator>
  <cp:lastModifiedBy>Robbie Campbell (NHSCT)</cp:lastModifiedBy>
  <cp:revision>275</cp:revision>
  <cp:lastPrinted>2025-10-16T08:25:07Z</cp:lastPrinted>
  <dcterms:created xsi:type="dcterms:W3CDTF">2025-04-04T07:33:11Z</dcterms:created>
  <dcterms:modified xsi:type="dcterms:W3CDTF">2026-03-30T08:58:27Z</dcterms:modified>
</cp:coreProperties>
</file>