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notesSlides/notesSlide6.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notesSlides/notesSlide9.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drawings/drawing2.xml" ContentType="application/vnd.openxmlformats-officedocument.drawingml.chartshapes+xml"/>
  <Override PartName="/ppt/notesSlides/notesSlide11.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chart17.xml" ContentType="application/vnd.openxmlformats-officedocument.drawingml.chart+xml"/>
  <Override PartName="/ppt/notesSlides/notesSlide13.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notesSlides/notesSlide14.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notesSlides/notesSlide15.xml" ContentType="application/vnd.openxmlformats-officedocument.presentationml.notesSlide+xml"/>
  <Override PartName="/ppt/charts/chart22.xml" ContentType="application/vnd.openxmlformats-officedocument.drawingml.chart+xml"/>
  <Override PartName="/ppt/charts/chart23.xml" ContentType="application/vnd.openxmlformats-officedocument.drawingml.chart+xml"/>
  <Override PartName="/ppt/notesSlides/notesSlide16.xml" ContentType="application/vnd.openxmlformats-officedocument.presentationml.notesSlide+xml"/>
  <Override PartName="/ppt/charts/chart24.xml" ContentType="application/vnd.openxmlformats-officedocument.drawingml.chart+xml"/>
  <Override PartName="/ppt/charts/chart25.xml" ContentType="application/vnd.openxmlformats-officedocument.drawingml.chart+xml"/>
  <Override PartName="/ppt/notesSlides/notesSlide17.xml" ContentType="application/vnd.openxmlformats-officedocument.presentationml.notesSlide+xml"/>
  <Override PartName="/ppt/charts/chart26.xml" ContentType="application/vnd.openxmlformats-officedocument.drawingml.chart+xml"/>
  <Override PartName="/ppt/charts/chart27.xml" ContentType="application/vnd.openxmlformats-officedocument.drawingml.chart+xml"/>
  <Override PartName="/ppt/notesSlides/notesSlide18.xml" ContentType="application/vnd.openxmlformats-officedocument.presentationml.notesSlide+xml"/>
  <Override PartName="/ppt/charts/chart28.xml" ContentType="application/vnd.openxmlformats-officedocument.drawingml.chart+xml"/>
  <Override PartName="/ppt/charts/chart29.xml" ContentType="application/vnd.openxmlformats-officedocument.drawingml.chart+xml"/>
  <Override PartName="/ppt/notesSlides/notesSlide19.xml" ContentType="application/vnd.openxmlformats-officedocument.presentationml.notesSlide+xml"/>
  <Override PartName="/ppt/charts/chart30.xml" ContentType="application/vnd.openxmlformats-officedocument.drawingml.chart+xml"/>
  <Override PartName="/ppt/charts/chart31.xml" ContentType="application/vnd.openxmlformats-officedocument.drawingml.chart+xml"/>
  <Override PartName="/ppt/notesSlides/notesSlide20.xml" ContentType="application/vnd.openxmlformats-officedocument.presentationml.notesSlide+xml"/>
  <Override PartName="/ppt/charts/chart32.xml" ContentType="application/vnd.openxmlformats-officedocument.drawingml.chart+xml"/>
  <Override PartName="/ppt/charts/chart33.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34.xml" ContentType="application/vnd.openxmlformats-officedocument.drawingml.chart+xml"/>
  <Override PartName="/ppt/charts/chart35.xml" ContentType="application/vnd.openxmlformats-officedocument.drawingml.chart+xml"/>
  <Override PartName="/ppt/notesSlides/notesSlide23.xml" ContentType="application/vnd.openxmlformats-officedocument.presentationml.notesSlide+xml"/>
  <Override PartName="/ppt/charts/chart36.xml" ContentType="application/vnd.openxmlformats-officedocument.drawingml.chart+xml"/>
  <Override PartName="/ppt/charts/chart37.xml" ContentType="application/vnd.openxmlformats-officedocument.drawingml.chart+xml"/>
  <Override PartName="/ppt/notesSlides/notesSlide24.xml" ContentType="application/vnd.openxmlformats-officedocument.presentationml.notesSlide+xml"/>
  <Override PartName="/ppt/charts/chart38.xml" ContentType="application/vnd.openxmlformats-officedocument.drawingml.chart+xml"/>
  <Override PartName="/ppt/notesSlides/notesSlide25.xml" ContentType="application/vnd.openxmlformats-officedocument.presentationml.notesSlide+xml"/>
  <Override PartName="/ppt/charts/chart39.xml" ContentType="application/vnd.openxmlformats-officedocument.drawingml.chart+xml"/>
  <Override PartName="/ppt/charts/chart40.xml" ContentType="application/vnd.openxmlformats-officedocument.drawingml.chart+xml"/>
  <Override PartName="/ppt/notesSlides/notesSlide26.xml" ContentType="application/vnd.openxmlformats-officedocument.presentationml.notesSlide+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notesSlides/notesSlide27.xml" ContentType="application/vnd.openxmlformats-officedocument.presentationml.notesSlide+xml"/>
  <Override PartName="/ppt/charts/chart44.xml" ContentType="application/vnd.openxmlformats-officedocument.drawingml.chart+xml"/>
  <Override PartName="/ppt/charts/chart45.xml" ContentType="application/vnd.openxmlformats-officedocument.drawingml.chart+xml"/>
  <Override PartName="/ppt/notesSlides/notesSlide28.xml" ContentType="application/vnd.openxmlformats-officedocument.presentationml.notesSlide+xml"/>
  <Override PartName="/ppt/charts/chart46.xml" ContentType="application/vnd.openxmlformats-officedocument.drawingml.chart+xml"/>
  <Override PartName="/ppt/charts/chart47.xml" ContentType="application/vnd.openxmlformats-officedocument.drawingml.chart+xml"/>
  <Override PartName="/ppt/notesSlides/notesSlide29.xml" ContentType="application/vnd.openxmlformats-officedocument.presentationml.notesSlide+xml"/>
  <Override PartName="/ppt/charts/chart48.xml" ContentType="application/vnd.openxmlformats-officedocument.drawingml.chart+xml"/>
  <Override PartName="/ppt/notesSlides/notesSlide30.xml" ContentType="application/vnd.openxmlformats-officedocument.presentationml.notesSlide+xml"/>
  <Override PartName="/ppt/charts/chart49.xml" ContentType="application/vnd.openxmlformats-officedocument.drawingml.chart+xml"/>
  <Override PartName="/ppt/charts/chart50.xml" ContentType="application/vnd.openxmlformats-officedocument.drawingml.chart+xml"/>
  <Override PartName="/ppt/notesSlides/notesSlide31.xml" ContentType="application/vnd.openxmlformats-officedocument.presentationml.notesSlide+xml"/>
  <Override PartName="/ppt/charts/chart51.xml" ContentType="application/vnd.openxmlformats-officedocument.drawingml.chart+xml"/>
  <Override PartName="/ppt/charts/chart52.xml" ContentType="application/vnd.openxmlformats-officedocument.drawingml.chart+xml"/>
  <Override PartName="/ppt/notesSlides/notesSlide32.xml" ContentType="application/vnd.openxmlformats-officedocument.presentationml.notesSlide+xml"/>
  <Override PartName="/ppt/charts/chart53.xml" ContentType="application/vnd.openxmlformats-officedocument.drawingml.chart+xml"/>
  <Override PartName="/ppt/charts/chart54.xml" ContentType="application/vnd.openxmlformats-officedocument.drawingml.chart+xml"/>
  <Override PartName="/ppt/notesSlides/notesSlide33.xml" ContentType="application/vnd.openxmlformats-officedocument.presentationml.notesSlide+xml"/>
  <Override PartName="/ppt/charts/chart55.xml" ContentType="application/vnd.openxmlformats-officedocument.drawingml.chart+xml"/>
  <Override PartName="/ppt/charts/chart56.xml" ContentType="application/vnd.openxmlformats-officedocument.drawingml.chart+xml"/>
  <Override PartName="/ppt/notesSlides/notesSlide34.xml" ContentType="application/vnd.openxmlformats-officedocument.presentationml.notesSlide+xml"/>
  <Override PartName="/ppt/charts/chart57.xml" ContentType="application/vnd.openxmlformats-officedocument.drawingml.chart+xml"/>
  <Override PartName="/ppt/charts/chart58.xml" ContentType="application/vnd.openxmlformats-officedocument.drawingml.chart+xml"/>
  <Override PartName="/ppt/notesSlides/notesSlide35.xml" ContentType="application/vnd.openxmlformats-officedocument.presentationml.notesSlide+xml"/>
  <Override PartName="/ppt/charts/chart59.xml" ContentType="application/vnd.openxmlformats-officedocument.drawingml.chart+xml"/>
  <Override PartName="/ppt/charts/chart60.xml" ContentType="application/vnd.openxmlformats-officedocument.drawingml.chart+xml"/>
  <Override PartName="/ppt/notesSlides/notesSlide36.xml" ContentType="application/vnd.openxmlformats-officedocument.presentationml.notesSlide+xml"/>
  <Override PartName="/ppt/charts/chart61.xml" ContentType="application/vnd.openxmlformats-officedocument.drawingml.chart+xml"/>
  <Override PartName="/ppt/charts/chart62.xml" ContentType="application/vnd.openxmlformats-officedocument.drawingml.chart+xml"/>
  <Override PartName="/ppt/notesSlides/notesSlide37.xml" ContentType="application/vnd.openxmlformats-officedocument.presentationml.notesSlide+xml"/>
  <Override PartName="/ppt/charts/chart63.xml" ContentType="application/vnd.openxmlformats-officedocument.drawingml.chart+xml"/>
  <Override PartName="/ppt/charts/chart64.xml" ContentType="application/vnd.openxmlformats-officedocument.drawingml.chart+xml"/>
  <Override PartName="/ppt/notesSlides/notesSlide38.xml" ContentType="application/vnd.openxmlformats-officedocument.presentationml.notesSlide+xml"/>
  <Override PartName="/ppt/charts/chart65.xml" ContentType="application/vnd.openxmlformats-officedocument.drawingml.chart+xml"/>
  <Override PartName="/ppt/notesSlides/notesSlide39.xml" ContentType="application/vnd.openxmlformats-officedocument.presentationml.notesSlide+xml"/>
  <Override PartName="/ppt/charts/chart66.xml" ContentType="application/vnd.openxmlformats-officedocument.drawingml.chart+xml"/>
  <Override PartName="/ppt/charts/chart67.xml" ContentType="application/vnd.openxmlformats-officedocument.drawingml.chart+xml"/>
  <Override PartName="/ppt/notesSlides/notesSlide40.xml" ContentType="application/vnd.openxmlformats-officedocument.presentationml.notesSlide+xml"/>
  <Override PartName="/ppt/charts/chart68.xml" ContentType="application/vnd.openxmlformats-officedocument.drawingml.chart+xml"/>
  <Override PartName="/ppt/notesSlides/notesSlide41.xml" ContentType="application/vnd.openxmlformats-officedocument.presentationml.notesSlide+xml"/>
  <Override PartName="/ppt/charts/chart69.xml" ContentType="application/vnd.openxmlformats-officedocument.drawingml.chart+xml"/>
  <Override PartName="/ppt/charts/chart70.xml" ContentType="application/vnd.openxmlformats-officedocument.drawingml.chart+xml"/>
  <Override PartName="/ppt/notesSlides/notesSlide42.xml" ContentType="application/vnd.openxmlformats-officedocument.presentationml.notesSlide+xml"/>
  <Override PartName="/ppt/charts/chart71.xml" ContentType="application/vnd.openxmlformats-officedocument.drawingml.chart+xml"/>
  <Override PartName="/ppt/notesSlides/notesSlide43.xml" ContentType="application/vnd.openxmlformats-officedocument.presentationml.notesSlide+xml"/>
  <Override PartName="/ppt/charts/chart72.xml" ContentType="application/vnd.openxmlformats-officedocument.drawingml.chart+xml"/>
  <Override PartName="/ppt/notesSlides/notesSlide44.xml" ContentType="application/vnd.openxmlformats-officedocument.presentationml.notesSlide+xml"/>
  <Override PartName="/ppt/charts/chart73.xml" ContentType="application/vnd.openxmlformats-officedocument.drawingml.chart+xml"/>
  <Override PartName="/ppt/charts/chart7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57" r:id="rId3"/>
    <p:sldId id="258" r:id="rId4"/>
    <p:sldId id="259" r:id="rId5"/>
    <p:sldId id="286" r:id="rId6"/>
    <p:sldId id="269" r:id="rId7"/>
    <p:sldId id="261" r:id="rId8"/>
    <p:sldId id="262" r:id="rId9"/>
    <p:sldId id="263" r:id="rId10"/>
    <p:sldId id="271" r:id="rId11"/>
    <p:sldId id="264" r:id="rId12"/>
    <p:sldId id="272" r:id="rId13"/>
    <p:sldId id="265" r:id="rId14"/>
    <p:sldId id="266" r:id="rId15"/>
    <p:sldId id="267" r:id="rId16"/>
    <p:sldId id="268" r:id="rId17"/>
    <p:sldId id="302" r:id="rId18"/>
    <p:sldId id="270" r:id="rId19"/>
    <p:sldId id="303" r:id="rId20"/>
    <p:sldId id="273" r:id="rId21"/>
    <p:sldId id="306" r:id="rId22"/>
    <p:sldId id="285" r:id="rId23"/>
    <p:sldId id="274" r:id="rId24"/>
    <p:sldId id="275" r:id="rId25"/>
    <p:sldId id="276" r:id="rId26"/>
    <p:sldId id="288" r:id="rId27"/>
    <p:sldId id="277" r:id="rId28"/>
    <p:sldId id="278" r:id="rId29"/>
    <p:sldId id="280" r:id="rId30"/>
    <p:sldId id="281" r:id="rId31"/>
    <p:sldId id="304" r:id="rId32"/>
    <p:sldId id="305" r:id="rId33"/>
    <p:sldId id="282" r:id="rId34"/>
    <p:sldId id="283" r:id="rId35"/>
    <p:sldId id="289" r:id="rId36"/>
    <p:sldId id="290" r:id="rId37"/>
    <p:sldId id="291" r:id="rId38"/>
    <p:sldId id="307" r:id="rId39"/>
    <p:sldId id="292" r:id="rId40"/>
    <p:sldId id="293" r:id="rId41"/>
    <p:sldId id="294" r:id="rId42"/>
    <p:sldId id="297" r:id="rId43"/>
    <p:sldId id="298" r:id="rId44"/>
    <p:sldId id="299" r:id="rId45"/>
  </p:sldIdLst>
  <p:sldSz cx="12192000" cy="6858000"/>
  <p:notesSz cx="9940925" cy="68087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3E4C"/>
    <a:srgbClr val="084D85"/>
    <a:srgbClr val="EB058C"/>
    <a:srgbClr val="E6E7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88257" autoAdjust="0"/>
  </p:normalViewPr>
  <p:slideViewPr>
    <p:cSldViewPr snapToGrid="0" showGuides="1">
      <p:cViewPr varScale="1">
        <p:scale>
          <a:sx n="42" d="100"/>
          <a:sy n="42" d="100"/>
        </p:scale>
        <p:origin x="1568" y="36"/>
      </p:cViewPr>
      <p:guideLst>
        <p:guide orient="horz" pos="2160"/>
        <p:guide pos="3840"/>
      </p:guideLst>
    </p:cSldViewPr>
  </p:slideViewPr>
  <p:outlineViewPr>
    <p:cViewPr>
      <p:scale>
        <a:sx n="33" d="100"/>
        <a:sy n="33" d="100"/>
      </p:scale>
      <p:origin x="0" y="-1758"/>
    </p:cViewPr>
  </p:outlineViewPr>
  <p:notesTextViewPr>
    <p:cViewPr>
      <p:scale>
        <a:sx n="1" d="1"/>
        <a:sy n="1" d="1"/>
      </p:scale>
      <p:origin x="0" y="0"/>
    </p:cViewPr>
  </p:notesTextViewPr>
  <p:notesViewPr>
    <p:cSldViewPr snapToGrid="0">
      <p:cViewPr varScale="1">
        <p:scale>
          <a:sx n="112" d="100"/>
          <a:sy n="112" d="100"/>
        </p:scale>
        <p:origin x="2220"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 Id="rId2" Type="http://schemas.microsoft.com/office/2011/relationships/chartColorStyle" Target="colors1.xml"/><Relationship Id="rId1" Type="http://schemas.microsoft.com/office/2011/relationships/chartStyle" Target="style1.xml"/></Relationships>
</file>

<file path=ppt/charts/_rels/chart2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3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3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1%20November%202025\202511_graphs%20for%20report_202526_V1.xlsx" TargetMode="External"/></Relationships>
</file>

<file path=ppt/charts/_rels/chart3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1%20November%202025\202511_graphs%20for%20report_202526_V1.xlsx" TargetMode="External"/></Relationships>
</file>

<file path=ppt/charts/_rels/chart3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3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3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3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3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3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4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4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4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4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4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4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4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4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4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4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 Id="rId2" Type="http://schemas.microsoft.com/office/2011/relationships/chartColorStyle" Target="colors2.xml"/><Relationship Id="rId1" Type="http://schemas.microsoft.com/office/2011/relationships/chartStyle" Target="style2.xml"/></Relationships>
</file>

<file path=ppt/charts/_rels/chart5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5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5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5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5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5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5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5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5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5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6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6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6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6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6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6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6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6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6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6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 Id="rId2" Type="http://schemas.microsoft.com/office/2011/relationships/chartColorStyle" Target="colors3.xml"/><Relationship Id="rId1" Type="http://schemas.microsoft.com/office/2011/relationships/chartStyle" Target="style3.xml"/></Relationships>
</file>

<file path=ppt/charts/_rels/chart7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7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7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7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7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2%20December%202025\202512_graphs%20for%20report_202526_V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RF breast seen within 14 days</a:t>
            </a:r>
            <a:endParaRPr lang="en-GB" sz="1100">
              <a:effectLst/>
            </a:endParaRPr>
          </a:p>
        </c:rich>
      </c:tx>
      <c:layout>
        <c:manualLayout>
          <c:xMode val="edge"/>
          <c:yMode val="edge"/>
          <c:x val="0.32093550398430015"/>
          <c:y val="3.2863849765258218E-2"/>
        </c:manualLayout>
      </c:layout>
      <c:overlay val="0"/>
      <c:spPr>
        <a:noFill/>
        <a:ln>
          <a:noFill/>
        </a:ln>
        <a:effectLst/>
      </c:spPr>
    </c:title>
    <c:autoTitleDeleted val="0"/>
    <c:plotArea>
      <c:layout>
        <c:manualLayout>
          <c:layoutTarget val="inner"/>
          <c:xMode val="edge"/>
          <c:yMode val="edge"/>
          <c:x val="0.11666740496436945"/>
          <c:y val="0.15118886668827586"/>
          <c:w val="0.79465266297016335"/>
          <c:h val="0.49520198785015063"/>
        </c:manualLayout>
      </c:layout>
      <c:lineChart>
        <c:grouping val="standard"/>
        <c:varyColors val="0"/>
        <c:ser>
          <c:idx val="1"/>
          <c:order val="0"/>
          <c:tx>
            <c:strRef>
              <c:f>'Cancer 14 Day Breast'!$E$6</c:f>
              <c:strCache>
                <c:ptCount val="1"/>
                <c:pt idx="0">
                  <c:v>&lt; 14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14 Day Breast'!$B$79:$B$87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'Cancer 14 Day Breast'!$E$79:$E$90</c:f>
              <c:numCache>
                <c:formatCode>0.00%</c:formatCode>
                <c:ptCount val="12"/>
                <c:pt idx="0">
                  <c:v>0.31019999999999998</c:v>
                </c:pt>
                <c:pt idx="1">
                  <c:v>0.12839999999999999</c:v>
                </c:pt>
                <c:pt idx="2">
                  <c:v>9.8199999999999996E-2</c:v>
                </c:pt>
                <c:pt idx="3">
                  <c:v>9.1800000000000007E-2</c:v>
                </c:pt>
                <c:pt idx="4">
                  <c:v>5.8999999999999997E-2</c:v>
                </c:pt>
                <c:pt idx="5">
                  <c:v>6.9400000000000003E-2</c:v>
                </c:pt>
                <c:pt idx="6">
                  <c:v>6.3E-2</c:v>
                </c:pt>
                <c:pt idx="7">
                  <c:v>3.3700000000000001E-2</c:v>
                </c:pt>
                <c:pt idx="8">
                  <c:v>6.4399999999999999E-2</c:v>
                </c:pt>
              </c:numCache>
            </c:numRef>
          </c:val>
          <c:smooth val="0"/>
          <c:extLst>
            <c:ext xmlns:c16="http://schemas.microsoft.com/office/drawing/2014/chart" uri="{C3380CC4-5D6E-409C-BE32-E72D297353CC}">
              <c16:uniqueId val="{00000000-ADA0-4A6B-8DDD-0FB520D11909}"/>
            </c:ext>
          </c:extLst>
        </c:ser>
        <c:ser>
          <c:idx val="3"/>
          <c:order val="1"/>
          <c:tx>
            <c:strRef>
              <c:f>'Cancer 14 Day Breast'!$G$6</c:f>
              <c:strCache>
                <c:ptCount val="1"/>
                <c:pt idx="0">
                  <c:v>Target</c:v>
                </c:pt>
              </c:strCache>
            </c:strRef>
          </c:tx>
          <c:spPr>
            <a:ln w="19050" cap="rnd">
              <a:solidFill>
                <a:srgbClr val="FF0000"/>
              </a:solidFill>
              <a:prstDash val="dash"/>
              <a:round/>
            </a:ln>
            <a:effectLst/>
          </c:spPr>
          <c:marker>
            <c:symbol val="none"/>
          </c:marker>
          <c:cat>
            <c:numRef>
              <c:f>'Cancer 14 Day Breast'!$B$79:$B$87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'Cancer 14 Day Breast'!$G$67:$G$90</c:f>
              <c:numCache>
                <c:formatCode>0%</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extLst>
            <c:ext xmlns:c16="http://schemas.microsoft.com/office/drawing/2014/chart" uri="{C3380CC4-5D6E-409C-BE32-E72D297353CC}">
              <c16:uniqueId val="{00000001-ADA0-4A6B-8DDD-0FB520D11909}"/>
            </c:ext>
          </c:extLst>
        </c:ser>
        <c:ser>
          <c:idx val="0"/>
          <c:order val="2"/>
          <c:tx>
            <c:strRef>
              <c:f>'Cancer 14 Day Breast'!$D$6</c:f>
              <c:strCache>
                <c:ptCount val="1"/>
                <c:pt idx="0">
                  <c:v>Mean</c:v>
                </c:pt>
              </c:strCache>
            </c:strRef>
          </c:tx>
          <c:spPr>
            <a:ln w="15875">
              <a:solidFill>
                <a:schemeClr val="tx1"/>
              </a:solidFill>
            </a:ln>
          </c:spPr>
          <c:marker>
            <c:symbol val="none"/>
          </c:marker>
          <c:cat>
            <c:numRef>
              <c:f>'Cancer 14 Day Breast'!$B$79:$B$87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'Cancer 14 Day Breast'!$D$79:$D$87</c:f>
              <c:numCache>
                <c:formatCode>0%</c:formatCode>
                <c:ptCount val="9"/>
                <c:pt idx="0">
                  <c:v>0.10201111111111111</c:v>
                </c:pt>
                <c:pt idx="1">
                  <c:v>0.10201111111111111</c:v>
                </c:pt>
                <c:pt idx="2">
                  <c:v>0.10201111111111111</c:v>
                </c:pt>
                <c:pt idx="3">
                  <c:v>0.10201111111111111</c:v>
                </c:pt>
                <c:pt idx="4">
                  <c:v>0.10201111111111111</c:v>
                </c:pt>
                <c:pt idx="5">
                  <c:v>0.10201111111111111</c:v>
                </c:pt>
                <c:pt idx="6">
                  <c:v>0.10201111111111111</c:v>
                </c:pt>
                <c:pt idx="7">
                  <c:v>0.10201111111111111</c:v>
                </c:pt>
                <c:pt idx="8">
                  <c:v>0.10201111111111111</c:v>
                </c:pt>
              </c:numCache>
            </c:numRef>
          </c:val>
          <c:smooth val="0"/>
          <c:extLst>
            <c:ext xmlns:c16="http://schemas.microsoft.com/office/drawing/2014/chart" uri="{C3380CC4-5D6E-409C-BE32-E72D297353CC}">
              <c16:uniqueId val="{00000002-ADA0-4A6B-8DDD-0FB520D11909}"/>
            </c:ext>
          </c:extLst>
        </c:ser>
        <c:dLbls>
          <c:showLegendKey val="0"/>
          <c:showVal val="0"/>
          <c:showCatName val="0"/>
          <c:showSerName val="0"/>
          <c:showPercent val="0"/>
          <c:showBubbleSize val="0"/>
        </c:dLbls>
        <c:marker val="1"/>
        <c:smooth val="0"/>
        <c:axId val="176795648"/>
        <c:axId val="176797568"/>
        <c:extLst/>
      </c:lineChart>
      <c:dateAx>
        <c:axId val="17679564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7568"/>
        <c:crosses val="autoZero"/>
        <c:auto val="1"/>
        <c:lblOffset val="100"/>
        <c:baseTimeUnit val="months"/>
      </c:dateAx>
      <c:valAx>
        <c:axId val="176797568"/>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5648"/>
        <c:crosses val="autoZero"/>
        <c:crossBetween val="midCat"/>
        <c:majorUnit val="0.2"/>
      </c:valAx>
      <c:spPr>
        <a:noFill/>
        <a:ln>
          <a:noFill/>
        </a:ln>
        <a:effectLst/>
      </c:spPr>
    </c:plotArea>
    <c:legend>
      <c:legendPos val="b"/>
      <c:layout>
        <c:manualLayout>
          <c:xMode val="edge"/>
          <c:yMode val="edge"/>
          <c:x val="0.215046061418568"/>
          <c:y val="0.81249373657608304"/>
          <c:w val="0.58074559988499275"/>
          <c:h val="8.430265745375895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15 min (Antrim)</a:t>
            </a:r>
            <a:endParaRPr lang="en-GB" sz="1100">
              <a:effectLst/>
            </a:endParaRPr>
          </a:p>
        </c:rich>
      </c:tx>
      <c:layout>
        <c:manualLayout>
          <c:xMode val="edge"/>
          <c:yMode val="edge"/>
          <c:x val="0.26943044619422579"/>
          <c:y val="3.2282863246668313E-2"/>
        </c:manualLayout>
      </c:layout>
      <c:overlay val="0"/>
      <c:spPr>
        <a:noFill/>
        <a:ln>
          <a:noFill/>
        </a:ln>
        <a:effectLst/>
      </c:spPr>
    </c:title>
    <c:autoTitleDeleted val="0"/>
    <c:plotArea>
      <c:layout>
        <c:manualLayout>
          <c:layoutTarget val="inner"/>
          <c:xMode val="edge"/>
          <c:yMode val="edge"/>
          <c:x val="8.4456036745406818E-2"/>
          <c:y val="0.15069890106769651"/>
          <c:w val="0.86341185476815396"/>
          <c:h val="0.5119711210813267"/>
        </c:manualLayout>
      </c:layout>
      <c:lineChart>
        <c:grouping val="standard"/>
        <c:varyColors val="0"/>
        <c:ser>
          <c:idx val="0"/>
          <c:order val="0"/>
          <c:tx>
            <c:strRef>
              <c:f>'NIAS Handover &lt;15'!$F$6</c:f>
              <c:strCache>
                <c:ptCount val="1"/>
                <c:pt idx="0">
                  <c:v>LPL</c:v>
                </c:pt>
              </c:strCache>
            </c:strRef>
          </c:tx>
          <c:spPr>
            <a:ln w="15875" cap="rnd">
              <a:solidFill>
                <a:schemeClr val="tx1"/>
              </a:solidFill>
              <a:prstDash val="lgDash"/>
              <a:round/>
            </a:ln>
            <a:effectLst/>
          </c:spPr>
          <c:marker>
            <c:symbol val="none"/>
          </c:marker>
          <c:cat>
            <c:numRef>
              <c:f>'NIAS Handover &lt;15'!$B$67:$B$87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&lt;15'!$F$67:$F$90</c:f>
              <c:numCache>
                <c:formatCode>0%</c:formatCode>
                <c:ptCount val="24"/>
                <c:pt idx="0">
                  <c:v>3.8695368231674195E-2</c:v>
                </c:pt>
                <c:pt idx="1">
                  <c:v>3.8695368231674195E-2</c:v>
                </c:pt>
                <c:pt idx="2">
                  <c:v>3.8695368231674195E-2</c:v>
                </c:pt>
                <c:pt idx="3">
                  <c:v>3.8695368231674195E-2</c:v>
                </c:pt>
                <c:pt idx="4">
                  <c:v>3.8695368231674195E-2</c:v>
                </c:pt>
                <c:pt idx="5">
                  <c:v>3.8695368231674195E-2</c:v>
                </c:pt>
                <c:pt idx="6">
                  <c:v>3.8695368231674195E-2</c:v>
                </c:pt>
                <c:pt idx="7">
                  <c:v>3.8695368231674195E-2</c:v>
                </c:pt>
                <c:pt idx="8">
                  <c:v>3.8695368231674195E-2</c:v>
                </c:pt>
                <c:pt idx="9">
                  <c:v>3.8695368231674195E-2</c:v>
                </c:pt>
                <c:pt idx="10">
                  <c:v>3.8695368231674195E-2</c:v>
                </c:pt>
                <c:pt idx="11">
                  <c:v>3.8695368231674195E-2</c:v>
                </c:pt>
                <c:pt idx="12">
                  <c:v>3.8695368231674195E-2</c:v>
                </c:pt>
                <c:pt idx="13">
                  <c:v>3.8695368231674195E-2</c:v>
                </c:pt>
                <c:pt idx="14">
                  <c:v>3.8695368231674195E-2</c:v>
                </c:pt>
                <c:pt idx="15">
                  <c:v>3.8695368231674195E-2</c:v>
                </c:pt>
                <c:pt idx="16">
                  <c:v>3.8695368231674195E-2</c:v>
                </c:pt>
                <c:pt idx="17">
                  <c:v>3.8695368231674195E-2</c:v>
                </c:pt>
                <c:pt idx="18">
                  <c:v>3.8695368231674195E-2</c:v>
                </c:pt>
                <c:pt idx="19">
                  <c:v>3.8695368231674195E-2</c:v>
                </c:pt>
                <c:pt idx="20">
                  <c:v>3.8695368231674195E-2</c:v>
                </c:pt>
                <c:pt idx="21">
                  <c:v>3.8695368231674195E-2</c:v>
                </c:pt>
                <c:pt idx="22">
                  <c:v>3.8695368231674195E-2</c:v>
                </c:pt>
                <c:pt idx="23">
                  <c:v>3.8695368231674195E-2</c:v>
                </c:pt>
              </c:numCache>
            </c:numRef>
          </c:val>
          <c:smooth val="0"/>
          <c:extLst>
            <c:ext xmlns:c16="http://schemas.microsoft.com/office/drawing/2014/chart" uri="{C3380CC4-5D6E-409C-BE32-E72D297353CC}">
              <c16:uniqueId val="{00000000-0CB0-4322-BEF9-EBAB7BF83163}"/>
            </c:ext>
          </c:extLst>
        </c:ser>
        <c:ser>
          <c:idx val="1"/>
          <c:order val="1"/>
          <c:tx>
            <c:strRef>
              <c:f>'NIAS Handover &lt;15'!$E$6</c:f>
              <c:strCache>
                <c:ptCount val="1"/>
                <c:pt idx="0">
                  <c:v>&lt; 15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&lt;15'!$B$67:$B$87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&lt;15'!$E$67:$E$90</c:f>
              <c:numCache>
                <c:formatCode>0%</c:formatCode>
                <c:ptCount val="24"/>
                <c:pt idx="0">
                  <c:v>7.6322115384615391E-2</c:v>
                </c:pt>
                <c:pt idx="1">
                  <c:v>6.5142857142857141E-2</c:v>
                </c:pt>
                <c:pt idx="2">
                  <c:v>8.1818181818181818E-2</c:v>
                </c:pt>
                <c:pt idx="3">
                  <c:v>7.5389408099688471E-2</c:v>
                </c:pt>
                <c:pt idx="4">
                  <c:v>6.78391959798995E-2</c:v>
                </c:pt>
                <c:pt idx="5">
                  <c:v>5.1114023591087812E-2</c:v>
                </c:pt>
                <c:pt idx="6">
                  <c:v>4.9910873440285206E-2</c:v>
                </c:pt>
                <c:pt idx="7">
                  <c:v>4.0249826509368494E-2</c:v>
                </c:pt>
                <c:pt idx="8">
                  <c:v>3.9463886820551006E-2</c:v>
                </c:pt>
                <c:pt idx="9">
                  <c:v>4.4349070100143065E-2</c:v>
                </c:pt>
                <c:pt idx="10">
                  <c:v>4.3674698795180725E-2</c:v>
                </c:pt>
                <c:pt idx="11">
                  <c:v>6.3176895306859202E-2</c:v>
                </c:pt>
                <c:pt idx="12">
                  <c:v>6.4078866296980896E-2</c:v>
                </c:pt>
                <c:pt idx="13">
                  <c:v>5.7057057057057055E-2</c:v>
                </c:pt>
                <c:pt idx="14">
                  <c:v>6.3411540900443875E-2</c:v>
                </c:pt>
                <c:pt idx="15">
                  <c:v>7.0520965692503171E-2</c:v>
                </c:pt>
                <c:pt idx="16">
                  <c:v>6.8066157760814247E-2</c:v>
                </c:pt>
                <c:pt idx="17">
                  <c:v>5.3756030323914544E-2</c:v>
                </c:pt>
                <c:pt idx="18">
                  <c:v>5.9850374064837904E-2</c:v>
                </c:pt>
                <c:pt idx="19">
                  <c:v>5.8201058201058198E-2</c:v>
                </c:pt>
                <c:pt idx="20">
                  <c:v>7.0291777188328908E-2</c:v>
                </c:pt>
              </c:numCache>
            </c:numRef>
          </c:val>
          <c:smooth val="0"/>
          <c:extLst>
            <c:ext xmlns:c16="http://schemas.microsoft.com/office/drawing/2014/chart" uri="{C3380CC4-5D6E-409C-BE32-E72D297353CC}">
              <c16:uniqueId val="{00000001-0CB0-4322-BEF9-EBAB7BF83163}"/>
            </c:ext>
          </c:extLst>
        </c:ser>
        <c:ser>
          <c:idx val="4"/>
          <c:order val="2"/>
          <c:tx>
            <c:strRef>
              <c:f>'NIAS Handover &lt;15'!$D$6</c:f>
              <c:strCache>
                <c:ptCount val="1"/>
                <c:pt idx="0">
                  <c:v>Mean</c:v>
                </c:pt>
              </c:strCache>
            </c:strRef>
          </c:tx>
          <c:spPr>
            <a:ln w="15875" cap="rnd">
              <a:solidFill>
                <a:schemeClr val="tx1"/>
              </a:solidFill>
              <a:round/>
            </a:ln>
            <a:effectLst/>
          </c:spPr>
          <c:marker>
            <c:symbol val="none"/>
          </c:marker>
          <c:cat>
            <c:numRef>
              <c:f>'NIAS Handover &lt;15'!$B$67:$B$87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&lt;15'!$D$67:$D$90</c:f>
              <c:numCache>
                <c:formatCode>0%</c:formatCode>
                <c:ptCount val="24"/>
                <c:pt idx="0">
                  <c:v>6.017546954641223E-2</c:v>
                </c:pt>
                <c:pt idx="1">
                  <c:v>6.017546954641223E-2</c:v>
                </c:pt>
                <c:pt idx="2">
                  <c:v>6.017546954641223E-2</c:v>
                </c:pt>
                <c:pt idx="3">
                  <c:v>6.017546954641223E-2</c:v>
                </c:pt>
                <c:pt idx="4">
                  <c:v>6.017546954641223E-2</c:v>
                </c:pt>
                <c:pt idx="5">
                  <c:v>6.017546954641223E-2</c:v>
                </c:pt>
                <c:pt idx="6">
                  <c:v>6.017546954641223E-2</c:v>
                </c:pt>
                <c:pt idx="7">
                  <c:v>6.017546954641223E-2</c:v>
                </c:pt>
                <c:pt idx="8">
                  <c:v>6.017546954641223E-2</c:v>
                </c:pt>
                <c:pt idx="9">
                  <c:v>6.017546954641223E-2</c:v>
                </c:pt>
                <c:pt idx="10">
                  <c:v>6.017546954641223E-2</c:v>
                </c:pt>
                <c:pt idx="11">
                  <c:v>6.017546954641223E-2</c:v>
                </c:pt>
                <c:pt idx="12">
                  <c:v>6.017546954641223E-2</c:v>
                </c:pt>
                <c:pt idx="13">
                  <c:v>6.017546954641223E-2</c:v>
                </c:pt>
                <c:pt idx="14">
                  <c:v>6.017546954641223E-2</c:v>
                </c:pt>
                <c:pt idx="15">
                  <c:v>6.017546954641223E-2</c:v>
                </c:pt>
                <c:pt idx="16">
                  <c:v>6.017546954641223E-2</c:v>
                </c:pt>
                <c:pt idx="17">
                  <c:v>6.017546954641223E-2</c:v>
                </c:pt>
                <c:pt idx="18">
                  <c:v>6.017546954641223E-2</c:v>
                </c:pt>
                <c:pt idx="19">
                  <c:v>6.017546954641223E-2</c:v>
                </c:pt>
                <c:pt idx="20">
                  <c:v>6.017546954641223E-2</c:v>
                </c:pt>
                <c:pt idx="21">
                  <c:v>6.017546954641223E-2</c:v>
                </c:pt>
                <c:pt idx="22">
                  <c:v>6.017546954641223E-2</c:v>
                </c:pt>
                <c:pt idx="23">
                  <c:v>6.017546954641223E-2</c:v>
                </c:pt>
              </c:numCache>
            </c:numRef>
          </c:val>
          <c:smooth val="0"/>
          <c:extLst>
            <c:ext xmlns:c16="http://schemas.microsoft.com/office/drawing/2014/chart" uri="{C3380CC4-5D6E-409C-BE32-E72D297353CC}">
              <c16:uniqueId val="{00000002-0CB0-4322-BEF9-EBAB7BF83163}"/>
            </c:ext>
          </c:extLst>
        </c:ser>
        <c:ser>
          <c:idx val="5"/>
          <c:order val="3"/>
          <c:tx>
            <c:strRef>
              <c:f>'NIAS Handover &lt;15'!$C$6</c:f>
              <c:strCache>
                <c:ptCount val="1"/>
                <c:pt idx="0">
                  <c:v>UPL</c:v>
                </c:pt>
              </c:strCache>
            </c:strRef>
          </c:tx>
          <c:spPr>
            <a:ln w="15875" cap="rnd">
              <a:solidFill>
                <a:schemeClr val="tx1"/>
              </a:solidFill>
              <a:prstDash val="lgDash"/>
              <a:round/>
            </a:ln>
            <a:effectLst/>
          </c:spPr>
          <c:marker>
            <c:symbol val="none"/>
          </c:marker>
          <c:cat>
            <c:numRef>
              <c:f>'NIAS Handover &lt;15'!$B$67:$B$87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&lt;15'!$C$67:$C$90</c:f>
              <c:numCache>
                <c:formatCode>0%</c:formatCode>
                <c:ptCount val="24"/>
                <c:pt idx="0">
                  <c:v>8.1655570861150273E-2</c:v>
                </c:pt>
                <c:pt idx="1">
                  <c:v>8.1655570861150273E-2</c:v>
                </c:pt>
                <c:pt idx="2">
                  <c:v>8.1655570861150273E-2</c:v>
                </c:pt>
                <c:pt idx="3">
                  <c:v>8.1655570861150273E-2</c:v>
                </c:pt>
                <c:pt idx="4">
                  <c:v>8.1655570861150273E-2</c:v>
                </c:pt>
                <c:pt idx="5">
                  <c:v>8.1655570861150273E-2</c:v>
                </c:pt>
                <c:pt idx="6">
                  <c:v>8.1655570861150273E-2</c:v>
                </c:pt>
                <c:pt idx="7">
                  <c:v>8.1655570861150273E-2</c:v>
                </c:pt>
                <c:pt idx="8">
                  <c:v>8.1655570861150273E-2</c:v>
                </c:pt>
                <c:pt idx="9">
                  <c:v>8.1655570861150273E-2</c:v>
                </c:pt>
                <c:pt idx="10">
                  <c:v>8.1655570861150273E-2</c:v>
                </c:pt>
                <c:pt idx="11">
                  <c:v>8.1655570861150273E-2</c:v>
                </c:pt>
                <c:pt idx="12">
                  <c:v>8.1655570861150273E-2</c:v>
                </c:pt>
                <c:pt idx="13">
                  <c:v>8.1655570861150273E-2</c:v>
                </c:pt>
                <c:pt idx="14">
                  <c:v>8.1655570861150273E-2</c:v>
                </c:pt>
                <c:pt idx="15">
                  <c:v>8.1655570861150273E-2</c:v>
                </c:pt>
                <c:pt idx="16">
                  <c:v>8.1655570861150273E-2</c:v>
                </c:pt>
                <c:pt idx="17">
                  <c:v>8.1655570861150273E-2</c:v>
                </c:pt>
                <c:pt idx="18">
                  <c:v>8.1655570861150273E-2</c:v>
                </c:pt>
                <c:pt idx="19">
                  <c:v>8.1655570861150273E-2</c:v>
                </c:pt>
                <c:pt idx="20">
                  <c:v>8.1655570861150273E-2</c:v>
                </c:pt>
                <c:pt idx="21">
                  <c:v>8.1655570861150273E-2</c:v>
                </c:pt>
                <c:pt idx="22">
                  <c:v>8.1655570861150273E-2</c:v>
                </c:pt>
                <c:pt idx="23">
                  <c:v>8.1655570861150273E-2</c:v>
                </c:pt>
              </c:numCache>
            </c:numRef>
          </c:val>
          <c:smooth val="0"/>
          <c:extLst>
            <c:ext xmlns:c16="http://schemas.microsoft.com/office/drawing/2014/chart" uri="{C3380CC4-5D6E-409C-BE32-E72D297353CC}">
              <c16:uniqueId val="{00000003-0CB0-4322-BEF9-EBAB7BF83163}"/>
            </c:ext>
          </c:extLst>
        </c:ser>
        <c:ser>
          <c:idx val="2"/>
          <c:order val="4"/>
          <c:tx>
            <c:strRef>
              <c:f>'NIAS Handover &lt;15'!$I$6</c:f>
              <c:strCache>
                <c:ptCount val="1"/>
                <c:pt idx="0">
                  <c:v>SCL</c:v>
                </c:pt>
              </c:strCache>
            </c:strRef>
          </c:tx>
          <c:spPr>
            <a:ln>
              <a:noFill/>
            </a:ln>
          </c:spPr>
          <c:marker>
            <c:symbol val="circle"/>
            <c:size val="7"/>
            <c:spPr>
              <a:solidFill>
                <a:srgbClr val="ED7D31"/>
              </a:solidFill>
              <a:ln>
                <a:solidFill>
                  <a:srgbClr val="ED7D31"/>
                </a:solidFill>
              </a:ln>
            </c:spPr>
          </c:marker>
          <c:cat>
            <c:numRef>
              <c:f>'NIAS Handover &lt;15'!$B$67:$B$87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&lt;15'!$I$67:$I$90</c:f>
              <c:numCache>
                <c:formatCode>0%</c:formatCode>
                <c:ptCount val="24"/>
                <c:pt idx="0">
                  <c:v>#N/A</c:v>
                </c:pt>
                <c:pt idx="1">
                  <c:v>#N/A</c:v>
                </c:pt>
                <c:pt idx="2">
                  <c:v>#N/A</c:v>
                </c:pt>
                <c:pt idx="3">
                  <c:v>#N/A</c:v>
                </c:pt>
                <c:pt idx="4">
                  <c:v>#N/A</c:v>
                </c:pt>
                <c:pt idx="5">
                  <c:v>#N/A</c:v>
                </c:pt>
                <c:pt idx="6">
                  <c:v>#N/A</c:v>
                </c:pt>
                <c:pt idx="7">
                  <c:v>4.0249826509368494E-2</c:v>
                </c:pt>
                <c:pt idx="8">
                  <c:v>3.9463886820551006E-2</c:v>
                </c:pt>
                <c:pt idx="9">
                  <c:v>4.4349070100143065E-2</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0CB0-4322-BEF9-EBAB7BF83163}"/>
            </c:ext>
          </c:extLst>
        </c:ser>
        <c:ser>
          <c:idx val="6"/>
          <c:order val="5"/>
          <c:tx>
            <c:strRef>
              <c:f>'NIAS Handover &lt;15'!$J$6</c:f>
              <c:strCache>
                <c:ptCount val="1"/>
                <c:pt idx="0">
                  <c:v>SCH</c:v>
                </c:pt>
              </c:strCache>
            </c:strRef>
          </c:tx>
          <c:spPr>
            <a:ln>
              <a:noFill/>
            </a:ln>
          </c:spPr>
          <c:marker>
            <c:symbol val="circle"/>
            <c:size val="7"/>
            <c:spPr>
              <a:solidFill>
                <a:srgbClr val="5B9BD5"/>
              </a:solidFill>
              <a:ln>
                <a:solidFill>
                  <a:srgbClr val="5B9BD5"/>
                </a:solidFill>
              </a:ln>
            </c:spPr>
          </c:marker>
          <c:cat>
            <c:numRef>
              <c:f>'NIAS Handover &lt;15'!$B$67:$B$87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&lt;15'!$J$67:$J$90</c:f>
              <c:numCache>
                <c:formatCode>0%</c:formatCode>
                <c:ptCount val="24"/>
                <c:pt idx="0">
                  <c:v>#N/A</c:v>
                </c:pt>
                <c:pt idx="1">
                  <c:v>#N/A</c:v>
                </c:pt>
                <c:pt idx="2">
                  <c:v>8.1818181818181818E-2</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0CB0-4322-BEF9-EBAB7BF83163}"/>
            </c:ext>
          </c:extLst>
        </c:ser>
        <c:dLbls>
          <c:showLegendKey val="0"/>
          <c:showVal val="0"/>
          <c:showCatName val="0"/>
          <c:showSerName val="0"/>
          <c:showPercent val="0"/>
          <c:showBubbleSize val="0"/>
        </c:dLbls>
        <c:smooth val="0"/>
        <c:axId val="179400704"/>
        <c:axId val="179402624"/>
      </c:lineChart>
      <c:dateAx>
        <c:axId val="1794007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2624"/>
        <c:crosses val="autoZero"/>
        <c:auto val="1"/>
        <c:lblOffset val="100"/>
        <c:baseTimeUnit val="months"/>
        <c:majorUnit val="2"/>
        <c:majorTimeUnit val="months"/>
      </c:dateAx>
      <c:valAx>
        <c:axId val="179402624"/>
        <c:scaling>
          <c:orientation val="minMax"/>
          <c:max val="0.15000000000000002"/>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0704"/>
        <c:crosses val="autoZero"/>
        <c:crossBetween val="midCat"/>
        <c:majorUnit val="5.000000000000001E-2"/>
      </c:valAx>
      <c:spPr>
        <a:noFill/>
        <a:ln>
          <a:noFill/>
        </a:ln>
        <a:effectLst/>
      </c:spPr>
    </c:plotArea>
    <c:legend>
      <c:legendPos val="b"/>
      <c:layout>
        <c:manualLayout>
          <c:xMode val="edge"/>
          <c:yMode val="edge"/>
          <c:x val="5.2777777777777778E-2"/>
          <c:y val="0.8598815169241254"/>
          <c:w val="0.9"/>
          <c:h val="8.1515859268514318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15 min (Causeway)</a:t>
            </a:r>
            <a:endParaRPr lang="en-GB" sz="1100">
              <a:effectLst/>
            </a:endParaRPr>
          </a:p>
        </c:rich>
      </c:tx>
      <c:layout>
        <c:manualLayout>
          <c:xMode val="edge"/>
          <c:yMode val="edge"/>
          <c:x val="0.24188888888888888"/>
          <c:y val="4.1506508314919283E-2"/>
        </c:manualLayout>
      </c:layout>
      <c:overlay val="0"/>
      <c:spPr>
        <a:noFill/>
        <a:ln>
          <a:noFill/>
        </a:ln>
        <a:effectLst/>
      </c:spPr>
    </c:title>
    <c:autoTitleDeleted val="0"/>
    <c:plotArea>
      <c:layout>
        <c:manualLayout>
          <c:layoutTarget val="inner"/>
          <c:xMode val="edge"/>
          <c:yMode val="edge"/>
          <c:x val="9.7122703412073491E-2"/>
          <c:y val="0.14494995070421257"/>
          <c:w val="0.86269961834771147"/>
          <c:h val="0.52377746402767977"/>
        </c:manualLayout>
      </c:layout>
      <c:lineChart>
        <c:grouping val="standard"/>
        <c:varyColors val="0"/>
        <c:ser>
          <c:idx val="0"/>
          <c:order val="0"/>
          <c:tx>
            <c:strRef>
              <c:f>'NIAS Handover &lt;15'!$F$97</c:f>
              <c:strCache>
                <c:ptCount val="1"/>
                <c:pt idx="0">
                  <c:v>LPL</c:v>
                </c:pt>
              </c:strCache>
            </c:strRef>
          </c:tx>
          <c:spPr>
            <a:ln w="15875" cap="rnd">
              <a:solidFill>
                <a:schemeClr val="tx1"/>
              </a:solidFill>
              <a:prstDash val="lgDash"/>
              <a:round/>
            </a:ln>
            <a:effectLst/>
          </c:spPr>
          <c:marker>
            <c:symbol val="none"/>
          </c:marker>
          <c:cat>
            <c:numRef>
              <c:f>'NIAS Handover &lt;15'!$B$158:$B$178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&lt;15'!$F$158:$F$181</c:f>
              <c:numCache>
                <c:formatCode>0%</c:formatCode>
                <c:ptCount val="24"/>
                <c:pt idx="0">
                  <c:v>2.6272295584986883E-2</c:v>
                </c:pt>
                <c:pt idx="1">
                  <c:v>2.6272295584986883E-2</c:v>
                </c:pt>
                <c:pt idx="2">
                  <c:v>2.6272295584986883E-2</c:v>
                </c:pt>
                <c:pt idx="3">
                  <c:v>2.6272295584986883E-2</c:v>
                </c:pt>
                <c:pt idx="4">
                  <c:v>2.6272295584986883E-2</c:v>
                </c:pt>
                <c:pt idx="5">
                  <c:v>2.6272295584986883E-2</c:v>
                </c:pt>
                <c:pt idx="6">
                  <c:v>2.6272295584986883E-2</c:v>
                </c:pt>
                <c:pt idx="7">
                  <c:v>2.6272295584986883E-2</c:v>
                </c:pt>
                <c:pt idx="8">
                  <c:v>2.6272295584986883E-2</c:v>
                </c:pt>
                <c:pt idx="9">
                  <c:v>2.6272295584986883E-2</c:v>
                </c:pt>
                <c:pt idx="10">
                  <c:v>2.6272295584986883E-2</c:v>
                </c:pt>
                <c:pt idx="11">
                  <c:v>2.6272295584986883E-2</c:v>
                </c:pt>
                <c:pt idx="12">
                  <c:v>2.6272295584986883E-2</c:v>
                </c:pt>
                <c:pt idx="13">
                  <c:v>2.6272295584986883E-2</c:v>
                </c:pt>
                <c:pt idx="14">
                  <c:v>2.6272295584986883E-2</c:v>
                </c:pt>
                <c:pt idx="15">
                  <c:v>2.6272295584986883E-2</c:v>
                </c:pt>
                <c:pt idx="16">
                  <c:v>2.6272295584986883E-2</c:v>
                </c:pt>
                <c:pt idx="17">
                  <c:v>2.6272295584986883E-2</c:v>
                </c:pt>
                <c:pt idx="18">
                  <c:v>2.6272295584986883E-2</c:v>
                </c:pt>
                <c:pt idx="19">
                  <c:v>2.6272295584986883E-2</c:v>
                </c:pt>
                <c:pt idx="20">
                  <c:v>2.6272295584986883E-2</c:v>
                </c:pt>
                <c:pt idx="21">
                  <c:v>2.6272295584986883E-2</c:v>
                </c:pt>
                <c:pt idx="22">
                  <c:v>2.6272295584986883E-2</c:v>
                </c:pt>
                <c:pt idx="23">
                  <c:v>2.6272295584986883E-2</c:v>
                </c:pt>
              </c:numCache>
            </c:numRef>
          </c:val>
          <c:smooth val="0"/>
          <c:extLst>
            <c:ext xmlns:c16="http://schemas.microsoft.com/office/drawing/2014/chart" uri="{C3380CC4-5D6E-409C-BE32-E72D297353CC}">
              <c16:uniqueId val="{00000000-76D4-4C9F-9FEF-4FF249B87828}"/>
            </c:ext>
          </c:extLst>
        </c:ser>
        <c:ser>
          <c:idx val="1"/>
          <c:order val="1"/>
          <c:tx>
            <c:strRef>
              <c:f>'NIAS Handover &lt;15'!$E$97</c:f>
              <c:strCache>
                <c:ptCount val="1"/>
                <c:pt idx="0">
                  <c:v>&lt; 15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&lt;15'!$B$158:$B$178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&lt;15'!$E$158:$E$181</c:f>
              <c:numCache>
                <c:formatCode>0.0%</c:formatCode>
                <c:ptCount val="24"/>
                <c:pt idx="0">
                  <c:v>4.0387722132471729E-2</c:v>
                </c:pt>
                <c:pt idx="1">
                  <c:v>4.8632218844984802E-2</c:v>
                </c:pt>
                <c:pt idx="2">
                  <c:v>4.6744574290484141E-2</c:v>
                </c:pt>
                <c:pt idx="3">
                  <c:v>4.2622950819672129E-2</c:v>
                </c:pt>
                <c:pt idx="4">
                  <c:v>3.098106712564544E-2</c:v>
                </c:pt>
                <c:pt idx="5">
                  <c:v>4.1594454072790298E-2</c:v>
                </c:pt>
                <c:pt idx="6">
                  <c:v>3.9538714991762765E-2</c:v>
                </c:pt>
                <c:pt idx="7">
                  <c:v>3.4990791896869246E-2</c:v>
                </c:pt>
                <c:pt idx="8">
                  <c:v>4.0322580645161289E-2</c:v>
                </c:pt>
                <c:pt idx="9">
                  <c:v>4.3298969072164947E-2</c:v>
                </c:pt>
                <c:pt idx="10">
                  <c:v>3.6659877800407331E-2</c:v>
                </c:pt>
                <c:pt idx="11">
                  <c:v>4.3936731107205626E-2</c:v>
                </c:pt>
                <c:pt idx="12">
                  <c:v>4.7535211267605633E-2</c:v>
                </c:pt>
                <c:pt idx="13">
                  <c:v>5.0653594771241831E-2</c:v>
                </c:pt>
                <c:pt idx="14">
                  <c:v>5.0251256281407038E-2</c:v>
                </c:pt>
                <c:pt idx="15">
                  <c:v>6.2695924764890276E-2</c:v>
                </c:pt>
                <c:pt idx="16">
                  <c:v>4.2789223454833596E-2</c:v>
                </c:pt>
                <c:pt idx="17">
                  <c:v>5.3601340033500838E-2</c:v>
                </c:pt>
                <c:pt idx="18">
                  <c:v>5.8646616541353384E-2</c:v>
                </c:pt>
                <c:pt idx="19">
                  <c:v>7.6530612244897961E-2</c:v>
                </c:pt>
                <c:pt idx="20">
                  <c:v>6.655290102389079E-2</c:v>
                </c:pt>
              </c:numCache>
            </c:numRef>
          </c:val>
          <c:smooth val="0"/>
          <c:extLst>
            <c:ext xmlns:c16="http://schemas.microsoft.com/office/drawing/2014/chart" uri="{C3380CC4-5D6E-409C-BE32-E72D297353CC}">
              <c16:uniqueId val="{00000001-76D4-4C9F-9FEF-4FF249B87828}"/>
            </c:ext>
          </c:extLst>
        </c:ser>
        <c:ser>
          <c:idx val="4"/>
          <c:order val="2"/>
          <c:tx>
            <c:strRef>
              <c:f>'NIAS Handover &lt;15'!$D$97</c:f>
              <c:strCache>
                <c:ptCount val="1"/>
                <c:pt idx="0">
                  <c:v>Mean</c:v>
                </c:pt>
              </c:strCache>
            </c:strRef>
          </c:tx>
          <c:spPr>
            <a:ln w="15875" cap="rnd">
              <a:solidFill>
                <a:schemeClr val="tx1"/>
              </a:solidFill>
              <a:round/>
            </a:ln>
            <a:effectLst/>
          </c:spPr>
          <c:marker>
            <c:symbol val="none"/>
          </c:marker>
          <c:cat>
            <c:numRef>
              <c:f>'NIAS Handover &lt;15'!$B$158:$B$178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&lt;15'!$D$158:$D$181</c:f>
              <c:numCache>
                <c:formatCode>0.0%</c:formatCode>
                <c:ptCount val="24"/>
                <c:pt idx="0">
                  <c:v>4.7569873008725769E-2</c:v>
                </c:pt>
                <c:pt idx="1">
                  <c:v>4.7569873008725769E-2</c:v>
                </c:pt>
                <c:pt idx="2">
                  <c:v>4.7569873008725769E-2</c:v>
                </c:pt>
                <c:pt idx="3">
                  <c:v>4.7569873008725769E-2</c:v>
                </c:pt>
                <c:pt idx="4">
                  <c:v>4.7569873008725769E-2</c:v>
                </c:pt>
                <c:pt idx="5">
                  <c:v>4.7569873008725769E-2</c:v>
                </c:pt>
                <c:pt idx="6">
                  <c:v>4.7569873008725769E-2</c:v>
                </c:pt>
                <c:pt idx="7">
                  <c:v>4.7569873008725769E-2</c:v>
                </c:pt>
                <c:pt idx="8">
                  <c:v>4.7569873008725769E-2</c:v>
                </c:pt>
                <c:pt idx="9">
                  <c:v>4.7569873008725769E-2</c:v>
                </c:pt>
                <c:pt idx="10">
                  <c:v>4.7569873008725769E-2</c:v>
                </c:pt>
                <c:pt idx="11">
                  <c:v>4.7569873008725769E-2</c:v>
                </c:pt>
                <c:pt idx="12">
                  <c:v>4.7569873008725769E-2</c:v>
                </c:pt>
                <c:pt idx="13">
                  <c:v>4.7569873008725769E-2</c:v>
                </c:pt>
                <c:pt idx="14">
                  <c:v>4.7569873008725769E-2</c:v>
                </c:pt>
                <c:pt idx="15">
                  <c:v>4.7569873008725769E-2</c:v>
                </c:pt>
                <c:pt idx="16">
                  <c:v>4.7569873008725769E-2</c:v>
                </c:pt>
                <c:pt idx="17">
                  <c:v>4.7569873008725769E-2</c:v>
                </c:pt>
                <c:pt idx="18">
                  <c:v>4.7569873008725769E-2</c:v>
                </c:pt>
                <c:pt idx="19">
                  <c:v>4.7569873008725769E-2</c:v>
                </c:pt>
                <c:pt idx="20">
                  <c:v>4.7569873008725769E-2</c:v>
                </c:pt>
                <c:pt idx="21">
                  <c:v>4.7569873008725769E-2</c:v>
                </c:pt>
                <c:pt idx="22">
                  <c:v>4.7569873008725769E-2</c:v>
                </c:pt>
                <c:pt idx="23">
                  <c:v>4.7569873008725769E-2</c:v>
                </c:pt>
              </c:numCache>
            </c:numRef>
          </c:val>
          <c:smooth val="0"/>
          <c:extLst>
            <c:ext xmlns:c16="http://schemas.microsoft.com/office/drawing/2014/chart" uri="{C3380CC4-5D6E-409C-BE32-E72D297353CC}">
              <c16:uniqueId val="{00000002-76D4-4C9F-9FEF-4FF249B87828}"/>
            </c:ext>
          </c:extLst>
        </c:ser>
        <c:ser>
          <c:idx val="5"/>
          <c:order val="3"/>
          <c:tx>
            <c:strRef>
              <c:f>'NIAS Handover &lt;15'!$C$97</c:f>
              <c:strCache>
                <c:ptCount val="1"/>
                <c:pt idx="0">
                  <c:v>UPL</c:v>
                </c:pt>
              </c:strCache>
            </c:strRef>
          </c:tx>
          <c:spPr>
            <a:ln w="15875" cap="rnd">
              <a:solidFill>
                <a:schemeClr val="tx1"/>
              </a:solidFill>
              <a:prstDash val="lgDash"/>
              <a:round/>
            </a:ln>
            <a:effectLst/>
          </c:spPr>
          <c:marker>
            <c:symbol val="none"/>
          </c:marker>
          <c:cat>
            <c:numRef>
              <c:f>'NIAS Handover &lt;15'!$B$158:$B$178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&lt;15'!$C$158:$C$181</c:f>
              <c:numCache>
                <c:formatCode>0%</c:formatCode>
                <c:ptCount val="24"/>
                <c:pt idx="0">
                  <c:v>6.8867450432464658E-2</c:v>
                </c:pt>
                <c:pt idx="1">
                  <c:v>6.8867450432464658E-2</c:v>
                </c:pt>
                <c:pt idx="2">
                  <c:v>6.8867450432464658E-2</c:v>
                </c:pt>
                <c:pt idx="3">
                  <c:v>6.8867450432464658E-2</c:v>
                </c:pt>
                <c:pt idx="4">
                  <c:v>6.8867450432464658E-2</c:v>
                </c:pt>
                <c:pt idx="5">
                  <c:v>6.8867450432464658E-2</c:v>
                </c:pt>
                <c:pt idx="6">
                  <c:v>6.8867450432464658E-2</c:v>
                </c:pt>
                <c:pt idx="7">
                  <c:v>6.8867450432464658E-2</c:v>
                </c:pt>
                <c:pt idx="8">
                  <c:v>6.8867450432464658E-2</c:v>
                </c:pt>
                <c:pt idx="9">
                  <c:v>6.8867450432464658E-2</c:v>
                </c:pt>
                <c:pt idx="10">
                  <c:v>6.8867450432464658E-2</c:v>
                </c:pt>
                <c:pt idx="11">
                  <c:v>6.8867450432464658E-2</c:v>
                </c:pt>
                <c:pt idx="12">
                  <c:v>6.8867450432464658E-2</c:v>
                </c:pt>
                <c:pt idx="13">
                  <c:v>6.8867450432464658E-2</c:v>
                </c:pt>
                <c:pt idx="14">
                  <c:v>6.8867450432464658E-2</c:v>
                </c:pt>
                <c:pt idx="15">
                  <c:v>6.8867450432464658E-2</c:v>
                </c:pt>
                <c:pt idx="16">
                  <c:v>6.8867450432464658E-2</c:v>
                </c:pt>
                <c:pt idx="17">
                  <c:v>6.8867450432464658E-2</c:v>
                </c:pt>
                <c:pt idx="18">
                  <c:v>6.8867450432464658E-2</c:v>
                </c:pt>
                <c:pt idx="19">
                  <c:v>6.8867450432464658E-2</c:v>
                </c:pt>
                <c:pt idx="20">
                  <c:v>6.8867450432464658E-2</c:v>
                </c:pt>
                <c:pt idx="21">
                  <c:v>6.8867450432464658E-2</c:v>
                </c:pt>
                <c:pt idx="22">
                  <c:v>6.8867450432464658E-2</c:v>
                </c:pt>
                <c:pt idx="23">
                  <c:v>6.8867450432464658E-2</c:v>
                </c:pt>
              </c:numCache>
            </c:numRef>
          </c:val>
          <c:smooth val="0"/>
          <c:extLst>
            <c:ext xmlns:c16="http://schemas.microsoft.com/office/drawing/2014/chart" uri="{C3380CC4-5D6E-409C-BE32-E72D297353CC}">
              <c16:uniqueId val="{00000003-76D4-4C9F-9FEF-4FF249B87828}"/>
            </c:ext>
          </c:extLst>
        </c:ser>
        <c:ser>
          <c:idx val="2"/>
          <c:order val="4"/>
          <c:tx>
            <c:strRef>
              <c:f>'NIAS Handover &lt;15'!$I$97</c:f>
              <c:strCache>
                <c:ptCount val="1"/>
                <c:pt idx="0">
                  <c:v>SCL</c:v>
                </c:pt>
              </c:strCache>
            </c:strRef>
          </c:tx>
          <c:spPr>
            <a:ln>
              <a:noFill/>
            </a:ln>
          </c:spPr>
          <c:marker>
            <c:symbol val="circle"/>
            <c:size val="7"/>
            <c:spPr>
              <a:solidFill>
                <a:srgbClr val="ED7D31"/>
              </a:solidFill>
              <a:ln>
                <a:solidFill>
                  <a:srgbClr val="ED7D31"/>
                </a:solidFill>
              </a:ln>
            </c:spPr>
          </c:marker>
          <c:cat>
            <c:numRef>
              <c:f>'NIAS Handover &lt;15'!$B$158:$B$178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&lt;15'!$I$158:$I$181</c:f>
              <c:numCache>
                <c:formatCode>0%</c:formatCode>
                <c:ptCount val="24"/>
                <c:pt idx="0">
                  <c:v>#N/A</c:v>
                </c:pt>
                <c:pt idx="1">
                  <c:v>#N/A</c:v>
                </c:pt>
                <c:pt idx="2">
                  <c:v>#N/A</c:v>
                </c:pt>
                <c:pt idx="3">
                  <c:v>#N/A</c:v>
                </c:pt>
                <c:pt idx="4">
                  <c:v>3.098106712564544E-2</c:v>
                </c:pt>
                <c:pt idx="5">
                  <c:v>4.1594454072790298E-2</c:v>
                </c:pt>
                <c:pt idx="6">
                  <c:v>3.9538714991762765E-2</c:v>
                </c:pt>
                <c:pt idx="7">
                  <c:v>3.4990791896869246E-2</c:v>
                </c:pt>
                <c:pt idx="8">
                  <c:v>4.0322580645161289E-2</c:v>
                </c:pt>
                <c:pt idx="9">
                  <c:v>4.3298969072164947E-2</c:v>
                </c:pt>
                <c:pt idx="10">
                  <c:v>3.6659877800407331E-2</c:v>
                </c:pt>
                <c:pt idx="11">
                  <c:v>4.3936731107205626E-2</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76D4-4C9F-9FEF-4FF249B87828}"/>
            </c:ext>
          </c:extLst>
        </c:ser>
        <c:ser>
          <c:idx val="6"/>
          <c:order val="5"/>
          <c:tx>
            <c:strRef>
              <c:f>'NIAS Handover &lt;15'!$J$97</c:f>
              <c:strCache>
                <c:ptCount val="1"/>
                <c:pt idx="0">
                  <c:v>SCH</c:v>
                </c:pt>
              </c:strCache>
            </c:strRef>
          </c:tx>
          <c:spPr>
            <a:ln>
              <a:noFill/>
            </a:ln>
          </c:spPr>
          <c:marker>
            <c:symbol val="circle"/>
            <c:size val="7"/>
            <c:spPr>
              <a:solidFill>
                <a:srgbClr val="5B9BD5"/>
              </a:solidFill>
              <a:ln>
                <a:solidFill>
                  <a:srgbClr val="5B9BD5"/>
                </a:solidFill>
              </a:ln>
            </c:spPr>
          </c:marker>
          <c:cat>
            <c:numRef>
              <c:f>'NIAS Handover &lt;15'!$B$158:$B$178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&lt;15'!$J$158:$J$181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7.6530612244897961E-2</c:v>
                </c:pt>
                <c:pt idx="20">
                  <c:v>#N/A</c:v>
                </c:pt>
                <c:pt idx="21">
                  <c:v>#N/A</c:v>
                </c:pt>
                <c:pt idx="22">
                  <c:v>#N/A</c:v>
                </c:pt>
                <c:pt idx="23">
                  <c:v>#N/A</c:v>
                </c:pt>
              </c:numCache>
            </c:numRef>
          </c:val>
          <c:smooth val="0"/>
          <c:extLst>
            <c:ext xmlns:c16="http://schemas.microsoft.com/office/drawing/2014/chart" uri="{C3380CC4-5D6E-409C-BE32-E72D297353CC}">
              <c16:uniqueId val="{00000005-76D4-4C9F-9FEF-4FF249B87828}"/>
            </c:ext>
          </c:extLst>
        </c:ser>
        <c:dLbls>
          <c:showLegendKey val="0"/>
          <c:showVal val="0"/>
          <c:showCatName val="0"/>
          <c:showSerName val="0"/>
          <c:showPercent val="0"/>
          <c:showBubbleSize val="0"/>
        </c:dLbls>
        <c:smooth val="0"/>
        <c:axId val="181964800"/>
        <c:axId val="181966720"/>
      </c:lineChart>
      <c:dateAx>
        <c:axId val="18196480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6720"/>
        <c:crosses val="autoZero"/>
        <c:auto val="1"/>
        <c:lblOffset val="100"/>
        <c:baseTimeUnit val="months"/>
        <c:majorUnit val="2"/>
        <c:majorTimeUnit val="months"/>
      </c:dateAx>
      <c:valAx>
        <c:axId val="181966720"/>
        <c:scaling>
          <c:orientation val="minMax"/>
          <c:max val="0.15000000000000002"/>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4800"/>
        <c:crosses val="autoZero"/>
        <c:crossBetween val="midCat"/>
        <c:majorUnit val="5.000000000000001E-2"/>
      </c:valAx>
      <c:spPr>
        <a:noFill/>
        <a:ln>
          <a:noFill/>
        </a:ln>
        <a:effectLst/>
      </c:spPr>
    </c:plotArea>
    <c:legend>
      <c:legendPos val="b"/>
      <c:layout>
        <c:manualLayout>
          <c:xMode val="edge"/>
          <c:yMode val="edge"/>
          <c:x val="3.3409109239781458E-2"/>
          <c:y val="0.84473873041603842"/>
          <c:w val="0.92150840087714081"/>
          <c:h val="0.1137547461965063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60 min (Antrim)</a:t>
            </a:r>
            <a:endParaRPr lang="en-GB" sz="1100">
              <a:effectLst/>
            </a:endParaRPr>
          </a:p>
        </c:rich>
      </c:tx>
      <c:layout>
        <c:manualLayout>
          <c:xMode val="edge"/>
          <c:yMode val="edge"/>
          <c:x val="0.26665266841644797"/>
          <c:y val="5.5313680786720845E-2"/>
        </c:manualLayout>
      </c:layout>
      <c:overlay val="0"/>
      <c:spPr>
        <a:noFill/>
        <a:ln>
          <a:noFill/>
        </a:ln>
        <a:effectLst/>
      </c:spPr>
    </c:title>
    <c:autoTitleDeleted val="0"/>
    <c:plotArea>
      <c:layout>
        <c:manualLayout>
          <c:layoutTarget val="inner"/>
          <c:xMode val="edge"/>
          <c:yMode val="edge"/>
          <c:x val="9.7122703412073491E-2"/>
          <c:y val="0.11713513078284006"/>
          <c:w val="0.85074518810148736"/>
          <c:h val="0.59505303634238915"/>
        </c:manualLayout>
      </c:layout>
      <c:lineChart>
        <c:grouping val="standard"/>
        <c:varyColors val="0"/>
        <c:ser>
          <c:idx val="0"/>
          <c:order val="0"/>
          <c:tx>
            <c:strRef>
              <c:f>'NIAS Handover &lt;60'!$F$6</c:f>
              <c:strCache>
                <c:ptCount val="1"/>
                <c:pt idx="0">
                  <c:v>LPL</c:v>
                </c:pt>
              </c:strCache>
            </c:strRef>
          </c:tx>
          <c:spPr>
            <a:ln w="15875" cap="rnd">
              <a:solidFill>
                <a:schemeClr val="tx1"/>
              </a:solidFill>
              <a:prstDash val="lgDash"/>
              <a:round/>
            </a:ln>
            <a:effectLst/>
          </c:spPr>
          <c:marker>
            <c:symbol val="none"/>
          </c:marker>
          <c:cat>
            <c:numRef>
              <c:f>'NIAS Handover &lt;60'!$B$67:$B$87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&lt;60'!$F$67:$F$90</c:f>
              <c:numCache>
                <c:formatCode>0%</c:formatCode>
                <c:ptCount val="24"/>
                <c:pt idx="0">
                  <c:v>0.52220383529194914</c:v>
                </c:pt>
                <c:pt idx="1">
                  <c:v>0.52220383529194914</c:v>
                </c:pt>
                <c:pt idx="2">
                  <c:v>0.52220383529194914</c:v>
                </c:pt>
                <c:pt idx="3">
                  <c:v>0.52220383529194914</c:v>
                </c:pt>
                <c:pt idx="4">
                  <c:v>0.52220383529194914</c:v>
                </c:pt>
                <c:pt idx="5">
                  <c:v>0.52220383529194914</c:v>
                </c:pt>
                <c:pt idx="6">
                  <c:v>0.52220383529194914</c:v>
                </c:pt>
                <c:pt idx="7">
                  <c:v>0.52220383529194914</c:v>
                </c:pt>
                <c:pt idx="8">
                  <c:v>0.52220383529194914</c:v>
                </c:pt>
                <c:pt idx="9">
                  <c:v>0.52220383529194914</c:v>
                </c:pt>
                <c:pt idx="10">
                  <c:v>0.52220383529194914</c:v>
                </c:pt>
                <c:pt idx="11">
                  <c:v>0.52220383529194914</c:v>
                </c:pt>
                <c:pt idx="12">
                  <c:v>0.52220383529194914</c:v>
                </c:pt>
                <c:pt idx="13">
                  <c:v>0.52220383529194914</c:v>
                </c:pt>
                <c:pt idx="14">
                  <c:v>0.52220383529194914</c:v>
                </c:pt>
                <c:pt idx="15">
                  <c:v>0.52220383529194914</c:v>
                </c:pt>
                <c:pt idx="16">
                  <c:v>0.52220383529194914</c:v>
                </c:pt>
                <c:pt idx="17">
                  <c:v>0.52220383529194914</c:v>
                </c:pt>
                <c:pt idx="18">
                  <c:v>0.52220383529194914</c:v>
                </c:pt>
                <c:pt idx="19">
                  <c:v>0.52220383529194914</c:v>
                </c:pt>
                <c:pt idx="20">
                  <c:v>0.52220383529194914</c:v>
                </c:pt>
                <c:pt idx="21">
                  <c:v>0.52220383529194914</c:v>
                </c:pt>
                <c:pt idx="22">
                  <c:v>0.52220383529194914</c:v>
                </c:pt>
                <c:pt idx="23">
                  <c:v>0.52220383529194914</c:v>
                </c:pt>
              </c:numCache>
            </c:numRef>
          </c:val>
          <c:smooth val="0"/>
          <c:extLst>
            <c:ext xmlns:c16="http://schemas.microsoft.com/office/drawing/2014/chart" uri="{C3380CC4-5D6E-409C-BE32-E72D297353CC}">
              <c16:uniqueId val="{00000000-346D-42CB-8F96-3937D1E308D4}"/>
            </c:ext>
          </c:extLst>
        </c:ser>
        <c:ser>
          <c:idx val="1"/>
          <c:order val="1"/>
          <c:tx>
            <c:strRef>
              <c:f>'NIAS Handover &lt;60'!$E$6</c:f>
              <c:strCache>
                <c:ptCount val="1"/>
                <c:pt idx="0">
                  <c:v>&lt; 60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&lt;60'!$B$67:$B$87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&lt;60'!$E$67:$E$90</c:f>
              <c:numCache>
                <c:formatCode>0%</c:formatCode>
                <c:ptCount val="24"/>
                <c:pt idx="0">
                  <c:v>0.80048076923076927</c:v>
                </c:pt>
                <c:pt idx="1">
                  <c:v>0.80971428571428572</c:v>
                </c:pt>
                <c:pt idx="2">
                  <c:v>0.73696969696969694</c:v>
                </c:pt>
                <c:pt idx="3">
                  <c:v>0.6747663551401869</c:v>
                </c:pt>
                <c:pt idx="4">
                  <c:v>0.77198492462311563</c:v>
                </c:pt>
                <c:pt idx="5">
                  <c:v>0.64220183486238536</c:v>
                </c:pt>
                <c:pt idx="6">
                  <c:v>0.68924539512774807</c:v>
                </c:pt>
                <c:pt idx="7">
                  <c:v>0.57737682165163084</c:v>
                </c:pt>
                <c:pt idx="8">
                  <c:v>0.51228592702903941</c:v>
                </c:pt>
                <c:pt idx="9">
                  <c:v>0.57653791130185983</c:v>
                </c:pt>
                <c:pt idx="10">
                  <c:v>0.58584337349397586</c:v>
                </c:pt>
                <c:pt idx="11">
                  <c:v>0.74969915764139594</c:v>
                </c:pt>
                <c:pt idx="12">
                  <c:v>0.76155268022181144</c:v>
                </c:pt>
                <c:pt idx="13">
                  <c:v>0.76216216216216215</c:v>
                </c:pt>
                <c:pt idx="14">
                  <c:v>0.7425491439441978</c:v>
                </c:pt>
                <c:pt idx="15">
                  <c:v>0.71664548919949178</c:v>
                </c:pt>
                <c:pt idx="16">
                  <c:v>0.69656488549618323</c:v>
                </c:pt>
                <c:pt idx="17">
                  <c:v>0.6044107512060648</c:v>
                </c:pt>
                <c:pt idx="18">
                  <c:v>0.57294264339152123</c:v>
                </c:pt>
                <c:pt idx="19">
                  <c:v>0.64021164021164023</c:v>
                </c:pt>
                <c:pt idx="20">
                  <c:v>0.60543766578249336</c:v>
                </c:pt>
              </c:numCache>
            </c:numRef>
          </c:val>
          <c:smooth val="0"/>
          <c:extLst>
            <c:ext xmlns:c16="http://schemas.microsoft.com/office/drawing/2014/chart" uri="{C3380CC4-5D6E-409C-BE32-E72D297353CC}">
              <c16:uniqueId val="{00000001-346D-42CB-8F96-3937D1E308D4}"/>
            </c:ext>
          </c:extLst>
        </c:ser>
        <c:ser>
          <c:idx val="4"/>
          <c:order val="2"/>
          <c:tx>
            <c:strRef>
              <c:f>'NIAS Handover &lt;60'!$D$6</c:f>
              <c:strCache>
                <c:ptCount val="1"/>
                <c:pt idx="0">
                  <c:v>Mean</c:v>
                </c:pt>
              </c:strCache>
            </c:strRef>
          </c:tx>
          <c:spPr>
            <a:ln w="15875" cap="rnd">
              <a:solidFill>
                <a:schemeClr val="tx1"/>
              </a:solidFill>
              <a:round/>
            </a:ln>
            <a:effectLst/>
          </c:spPr>
          <c:marker>
            <c:symbol val="none"/>
          </c:marker>
          <c:cat>
            <c:numRef>
              <c:f>'NIAS Handover &lt;60'!$B$67:$B$87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&lt;60'!$D$67:$D$90</c:f>
              <c:numCache>
                <c:formatCode>0%</c:formatCode>
                <c:ptCount val="24"/>
                <c:pt idx="0">
                  <c:v>0.67759921497150744</c:v>
                </c:pt>
                <c:pt idx="1">
                  <c:v>0.67759921497150744</c:v>
                </c:pt>
                <c:pt idx="2">
                  <c:v>0.67759921497150744</c:v>
                </c:pt>
                <c:pt idx="3">
                  <c:v>0.67759921497150744</c:v>
                </c:pt>
                <c:pt idx="4">
                  <c:v>0.67759921497150744</c:v>
                </c:pt>
                <c:pt idx="5">
                  <c:v>0.67759921497150744</c:v>
                </c:pt>
                <c:pt idx="6">
                  <c:v>0.67759921497150744</c:v>
                </c:pt>
                <c:pt idx="7">
                  <c:v>0.67759921497150744</c:v>
                </c:pt>
                <c:pt idx="8">
                  <c:v>0.67759921497150744</c:v>
                </c:pt>
                <c:pt idx="9">
                  <c:v>0.67759921497150744</c:v>
                </c:pt>
                <c:pt idx="10">
                  <c:v>0.67759921497150744</c:v>
                </c:pt>
                <c:pt idx="11">
                  <c:v>0.67759921497150744</c:v>
                </c:pt>
                <c:pt idx="12">
                  <c:v>0.67759921497150744</c:v>
                </c:pt>
                <c:pt idx="13">
                  <c:v>0.67759921497150744</c:v>
                </c:pt>
                <c:pt idx="14">
                  <c:v>0.67759921497150744</c:v>
                </c:pt>
                <c:pt idx="15">
                  <c:v>0.67759921497150744</c:v>
                </c:pt>
                <c:pt idx="16">
                  <c:v>0.67759921497150744</c:v>
                </c:pt>
                <c:pt idx="17">
                  <c:v>0.67759921497150744</c:v>
                </c:pt>
                <c:pt idx="18">
                  <c:v>0.67759921497150744</c:v>
                </c:pt>
                <c:pt idx="19">
                  <c:v>0.67759921497150744</c:v>
                </c:pt>
                <c:pt idx="20">
                  <c:v>0.67759921497150744</c:v>
                </c:pt>
                <c:pt idx="21">
                  <c:v>0.67759921497150744</c:v>
                </c:pt>
                <c:pt idx="22">
                  <c:v>0.67759921497150744</c:v>
                </c:pt>
                <c:pt idx="23">
                  <c:v>0.67759921497150744</c:v>
                </c:pt>
              </c:numCache>
            </c:numRef>
          </c:val>
          <c:smooth val="0"/>
          <c:extLst>
            <c:ext xmlns:c16="http://schemas.microsoft.com/office/drawing/2014/chart" uri="{C3380CC4-5D6E-409C-BE32-E72D297353CC}">
              <c16:uniqueId val="{00000002-346D-42CB-8F96-3937D1E308D4}"/>
            </c:ext>
          </c:extLst>
        </c:ser>
        <c:ser>
          <c:idx val="5"/>
          <c:order val="3"/>
          <c:tx>
            <c:strRef>
              <c:f>'NIAS Handover &lt;60'!$C$6</c:f>
              <c:strCache>
                <c:ptCount val="1"/>
                <c:pt idx="0">
                  <c:v>UPL</c:v>
                </c:pt>
              </c:strCache>
            </c:strRef>
          </c:tx>
          <c:spPr>
            <a:ln w="15875" cap="rnd">
              <a:solidFill>
                <a:schemeClr val="tx1"/>
              </a:solidFill>
              <a:prstDash val="lgDash"/>
              <a:round/>
            </a:ln>
            <a:effectLst/>
          </c:spPr>
          <c:marker>
            <c:symbol val="none"/>
          </c:marker>
          <c:cat>
            <c:numRef>
              <c:f>'NIAS Handover &lt;60'!$B$67:$B$87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&lt;60'!$C$67:$C$90</c:f>
              <c:numCache>
                <c:formatCode>0%</c:formatCode>
                <c:ptCount val="24"/>
                <c:pt idx="0">
                  <c:v>0.83299459465106573</c:v>
                </c:pt>
                <c:pt idx="1">
                  <c:v>0.83299459465106573</c:v>
                </c:pt>
                <c:pt idx="2">
                  <c:v>0.83299459465106573</c:v>
                </c:pt>
                <c:pt idx="3">
                  <c:v>0.83299459465106573</c:v>
                </c:pt>
                <c:pt idx="4">
                  <c:v>0.83299459465106573</c:v>
                </c:pt>
                <c:pt idx="5">
                  <c:v>0.83299459465106573</c:v>
                </c:pt>
                <c:pt idx="6">
                  <c:v>0.83299459465106573</c:v>
                </c:pt>
                <c:pt idx="7">
                  <c:v>0.83299459465106573</c:v>
                </c:pt>
                <c:pt idx="8">
                  <c:v>0.83299459465106573</c:v>
                </c:pt>
                <c:pt idx="9">
                  <c:v>0.83299459465106573</c:v>
                </c:pt>
                <c:pt idx="10">
                  <c:v>0.83299459465106573</c:v>
                </c:pt>
                <c:pt idx="11">
                  <c:v>0.83299459465106573</c:v>
                </c:pt>
                <c:pt idx="12">
                  <c:v>0.83299459465106573</c:v>
                </c:pt>
                <c:pt idx="13">
                  <c:v>0.83299459465106573</c:v>
                </c:pt>
                <c:pt idx="14">
                  <c:v>0.83299459465106573</c:v>
                </c:pt>
                <c:pt idx="15">
                  <c:v>0.83299459465106573</c:v>
                </c:pt>
                <c:pt idx="16">
                  <c:v>0.83299459465106573</c:v>
                </c:pt>
                <c:pt idx="17">
                  <c:v>0.83299459465106573</c:v>
                </c:pt>
                <c:pt idx="18">
                  <c:v>0.83299459465106573</c:v>
                </c:pt>
                <c:pt idx="19">
                  <c:v>0.83299459465106573</c:v>
                </c:pt>
                <c:pt idx="20">
                  <c:v>0.83299459465106573</c:v>
                </c:pt>
                <c:pt idx="21">
                  <c:v>0.83299459465106573</c:v>
                </c:pt>
                <c:pt idx="22">
                  <c:v>0.83299459465106573</c:v>
                </c:pt>
                <c:pt idx="23">
                  <c:v>0.83299459465106573</c:v>
                </c:pt>
              </c:numCache>
            </c:numRef>
          </c:val>
          <c:smooth val="0"/>
          <c:extLst>
            <c:ext xmlns:c16="http://schemas.microsoft.com/office/drawing/2014/chart" uri="{C3380CC4-5D6E-409C-BE32-E72D297353CC}">
              <c16:uniqueId val="{00000003-346D-42CB-8F96-3937D1E308D4}"/>
            </c:ext>
          </c:extLst>
        </c:ser>
        <c:ser>
          <c:idx val="2"/>
          <c:order val="4"/>
          <c:tx>
            <c:strRef>
              <c:f>'NIAS Handover &lt;60'!$I$6</c:f>
              <c:strCache>
                <c:ptCount val="1"/>
                <c:pt idx="0">
                  <c:v>SCL</c:v>
                </c:pt>
              </c:strCache>
            </c:strRef>
          </c:tx>
          <c:spPr>
            <a:ln>
              <a:noFill/>
            </a:ln>
          </c:spPr>
          <c:marker>
            <c:symbol val="circle"/>
            <c:size val="7"/>
            <c:spPr>
              <a:solidFill>
                <a:srgbClr val="ED7D31"/>
              </a:solidFill>
              <a:ln>
                <a:solidFill>
                  <a:srgbClr val="ED7D31"/>
                </a:solidFill>
              </a:ln>
            </c:spPr>
          </c:marker>
          <c:cat>
            <c:numRef>
              <c:f>'NIAS Handover &lt;60'!$B$67:$B$87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&lt;60'!$I$67:$I$90</c:f>
              <c:numCache>
                <c:formatCode>0%</c:formatCode>
                <c:ptCount val="24"/>
                <c:pt idx="0">
                  <c:v>#N/A</c:v>
                </c:pt>
                <c:pt idx="1">
                  <c:v>#N/A</c:v>
                </c:pt>
                <c:pt idx="2">
                  <c:v>#N/A</c:v>
                </c:pt>
                <c:pt idx="3">
                  <c:v>#N/A</c:v>
                </c:pt>
                <c:pt idx="4">
                  <c:v>#N/A</c:v>
                </c:pt>
                <c:pt idx="5">
                  <c:v>#N/A</c:v>
                </c:pt>
                <c:pt idx="6">
                  <c:v>#N/A</c:v>
                </c:pt>
                <c:pt idx="7">
                  <c:v>#N/A</c:v>
                </c:pt>
                <c:pt idx="8">
                  <c:v>0.51228592702903941</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346D-42CB-8F96-3937D1E308D4}"/>
            </c:ext>
          </c:extLst>
        </c:ser>
        <c:ser>
          <c:idx val="6"/>
          <c:order val="5"/>
          <c:tx>
            <c:strRef>
              <c:f>'NIAS Handover &lt;60'!$J$6</c:f>
              <c:strCache>
                <c:ptCount val="1"/>
                <c:pt idx="0">
                  <c:v>SCH</c:v>
                </c:pt>
              </c:strCache>
            </c:strRef>
          </c:tx>
          <c:spPr>
            <a:ln>
              <a:noFill/>
            </a:ln>
          </c:spPr>
          <c:marker>
            <c:symbol val="circle"/>
            <c:size val="7"/>
            <c:spPr>
              <a:solidFill>
                <a:srgbClr val="5B9BD5"/>
              </a:solidFill>
              <a:ln>
                <a:solidFill>
                  <a:srgbClr val="5B9BD5"/>
                </a:solidFill>
              </a:ln>
            </c:spPr>
          </c:marker>
          <c:cat>
            <c:numRef>
              <c:f>'NIAS Handover &lt;60'!$B$67:$B$87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&lt;60'!$J$67:$J$90</c:f>
              <c:numCache>
                <c:formatCode>0%</c:formatCode>
                <c:ptCount val="24"/>
                <c:pt idx="0">
                  <c:v>0.80048076923076927</c:v>
                </c:pt>
                <c:pt idx="1">
                  <c:v>0.80971428571428572</c:v>
                </c:pt>
                <c:pt idx="2">
                  <c:v>0.73696969696969694</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346D-42CB-8F96-3937D1E308D4}"/>
            </c:ext>
          </c:extLst>
        </c:ser>
        <c:dLbls>
          <c:showLegendKey val="0"/>
          <c:showVal val="0"/>
          <c:showCatName val="0"/>
          <c:showSerName val="0"/>
          <c:showPercent val="0"/>
          <c:showBubbleSize val="0"/>
        </c:dLbls>
        <c:smooth val="0"/>
        <c:axId val="179400704"/>
        <c:axId val="179402624"/>
      </c:lineChart>
      <c:dateAx>
        <c:axId val="1794007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2624"/>
        <c:crosses val="autoZero"/>
        <c:auto val="1"/>
        <c:lblOffset val="100"/>
        <c:baseTimeUnit val="months"/>
        <c:majorUnit val="2"/>
        <c:majorTimeUnit val="months"/>
      </c:dateAx>
      <c:valAx>
        <c:axId val="179402624"/>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070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60 min (Causeway)</a:t>
            </a:r>
            <a:endParaRPr lang="en-GB" sz="1100">
              <a:effectLst/>
            </a:endParaRPr>
          </a:p>
        </c:rich>
      </c:tx>
      <c:layout>
        <c:manualLayout>
          <c:xMode val="edge"/>
          <c:yMode val="edge"/>
          <c:x val="0.24649103340635903"/>
          <c:y val="4.1506452534470238E-2"/>
        </c:manualLayout>
      </c:layout>
      <c:overlay val="0"/>
      <c:spPr>
        <a:noFill/>
        <a:ln>
          <a:noFill/>
        </a:ln>
        <a:effectLst/>
      </c:spPr>
    </c:title>
    <c:autoTitleDeleted val="0"/>
    <c:plotArea>
      <c:layout>
        <c:manualLayout>
          <c:layoutTarget val="inner"/>
          <c:xMode val="edge"/>
          <c:yMode val="edge"/>
          <c:x val="0.10587754634964716"/>
          <c:y val="0.14494995070421257"/>
          <c:w val="0.85394475520506496"/>
          <c:h val="0.52377746402767977"/>
        </c:manualLayout>
      </c:layout>
      <c:lineChart>
        <c:grouping val="standard"/>
        <c:varyColors val="0"/>
        <c:ser>
          <c:idx val="0"/>
          <c:order val="0"/>
          <c:tx>
            <c:strRef>
              <c:f>'NIAS Handover &lt;60'!$F$97</c:f>
              <c:strCache>
                <c:ptCount val="1"/>
                <c:pt idx="0">
                  <c:v>LPL</c:v>
                </c:pt>
              </c:strCache>
            </c:strRef>
          </c:tx>
          <c:spPr>
            <a:ln w="15875" cap="rnd">
              <a:solidFill>
                <a:schemeClr val="tx1"/>
              </a:solidFill>
              <a:prstDash val="lgDash"/>
              <a:round/>
            </a:ln>
            <a:effectLst/>
          </c:spPr>
          <c:marker>
            <c:symbol val="none"/>
          </c:marker>
          <c:cat>
            <c:numRef>
              <c:f>'NIAS Handover &lt;60'!$B$158:$B$178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&lt;60'!$F$158:$F$181</c:f>
              <c:numCache>
                <c:formatCode>0%</c:formatCode>
                <c:ptCount val="24"/>
                <c:pt idx="0">
                  <c:v>0.43329454115712129</c:v>
                </c:pt>
                <c:pt idx="1">
                  <c:v>0.43329454115712129</c:v>
                </c:pt>
                <c:pt idx="2">
                  <c:v>0.43329454115712129</c:v>
                </c:pt>
                <c:pt idx="3">
                  <c:v>0.43329454115712129</c:v>
                </c:pt>
                <c:pt idx="4">
                  <c:v>0.43329454115712129</c:v>
                </c:pt>
                <c:pt idx="5">
                  <c:v>0.43329454115712129</c:v>
                </c:pt>
                <c:pt idx="6">
                  <c:v>0.43329454115712129</c:v>
                </c:pt>
                <c:pt idx="7">
                  <c:v>0.43329454115712129</c:v>
                </c:pt>
                <c:pt idx="8">
                  <c:v>0.43329454115712129</c:v>
                </c:pt>
                <c:pt idx="9">
                  <c:v>0.43329454115712129</c:v>
                </c:pt>
                <c:pt idx="10">
                  <c:v>0.43329454115712129</c:v>
                </c:pt>
                <c:pt idx="11">
                  <c:v>0.43329454115712129</c:v>
                </c:pt>
                <c:pt idx="12">
                  <c:v>0.43329454115712129</c:v>
                </c:pt>
                <c:pt idx="13">
                  <c:v>0.43329454115712129</c:v>
                </c:pt>
                <c:pt idx="14">
                  <c:v>0.43329454115712129</c:v>
                </c:pt>
                <c:pt idx="15">
                  <c:v>0.43329454115712129</c:v>
                </c:pt>
                <c:pt idx="16">
                  <c:v>0.43329454115712129</c:v>
                </c:pt>
                <c:pt idx="17">
                  <c:v>0.43329454115712129</c:v>
                </c:pt>
                <c:pt idx="18">
                  <c:v>0.43329454115712129</c:v>
                </c:pt>
                <c:pt idx="19">
                  <c:v>0.43329454115712129</c:v>
                </c:pt>
                <c:pt idx="20">
                  <c:v>0.43329454115712129</c:v>
                </c:pt>
                <c:pt idx="21">
                  <c:v>0.43329454115712129</c:v>
                </c:pt>
                <c:pt idx="22">
                  <c:v>0.43329454115712129</c:v>
                </c:pt>
                <c:pt idx="23">
                  <c:v>0.43329454115712129</c:v>
                </c:pt>
              </c:numCache>
            </c:numRef>
          </c:val>
          <c:smooth val="0"/>
          <c:extLst>
            <c:ext xmlns:c16="http://schemas.microsoft.com/office/drawing/2014/chart" uri="{C3380CC4-5D6E-409C-BE32-E72D297353CC}">
              <c16:uniqueId val="{00000000-05C9-4CD2-BA67-3CB3E981009A}"/>
            </c:ext>
          </c:extLst>
        </c:ser>
        <c:ser>
          <c:idx val="1"/>
          <c:order val="1"/>
          <c:tx>
            <c:strRef>
              <c:f>'NIAS Handover &lt;60'!$E$97</c:f>
              <c:strCache>
                <c:ptCount val="1"/>
                <c:pt idx="0">
                  <c:v>&lt; 60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0"/>
            <c:marker>
              <c:symbol val="circle"/>
              <c:size val="6"/>
            </c:marker>
            <c:bubble3D val="0"/>
            <c:extLst>
              <c:ext xmlns:c16="http://schemas.microsoft.com/office/drawing/2014/chart" uri="{C3380CC4-5D6E-409C-BE32-E72D297353CC}">
                <c16:uniqueId val="{00000001-05C9-4CD2-BA67-3CB3E981009A}"/>
              </c:ext>
            </c:extLst>
          </c:dPt>
          <c:dPt>
            <c:idx val="15"/>
            <c:marker>
              <c:spPr>
                <a:solidFill>
                  <a:schemeClr val="bg1">
                    <a:lumMod val="65000"/>
                  </a:schemeClr>
                </a:solidFill>
                <a:ln>
                  <a:solidFill>
                    <a:schemeClr val="bg1">
                      <a:lumMod val="65000"/>
                    </a:schemeClr>
                  </a:solidFill>
                </a:ln>
              </c:spPr>
            </c:marker>
            <c:bubble3D val="0"/>
            <c:extLst>
              <c:ext xmlns:c16="http://schemas.microsoft.com/office/drawing/2014/chart" uri="{C3380CC4-5D6E-409C-BE32-E72D297353CC}">
                <c16:uniqueId val="{00000002-05C9-4CD2-BA67-3CB3E981009A}"/>
              </c:ext>
            </c:extLst>
          </c:dPt>
          <c:dPt>
            <c:idx val="16"/>
            <c:marker>
              <c:spPr>
                <a:solidFill>
                  <a:schemeClr val="bg1">
                    <a:lumMod val="65000"/>
                  </a:schemeClr>
                </a:solidFill>
                <a:ln>
                  <a:solidFill>
                    <a:schemeClr val="bg1">
                      <a:lumMod val="65000"/>
                    </a:schemeClr>
                  </a:solidFill>
                </a:ln>
              </c:spPr>
            </c:marker>
            <c:bubble3D val="0"/>
            <c:extLst>
              <c:ext xmlns:c16="http://schemas.microsoft.com/office/drawing/2014/chart" uri="{C3380CC4-5D6E-409C-BE32-E72D297353CC}">
                <c16:uniqueId val="{00000003-05C9-4CD2-BA67-3CB3E981009A}"/>
              </c:ext>
            </c:extLst>
          </c:dPt>
          <c:cat>
            <c:numRef>
              <c:f>'NIAS Handover &lt;60'!$B$158:$B$178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&lt;60'!$E$158:$E$181</c:f>
              <c:numCache>
                <c:formatCode>0%</c:formatCode>
                <c:ptCount val="24"/>
                <c:pt idx="0">
                  <c:v>0.60904684975767365</c:v>
                </c:pt>
                <c:pt idx="1">
                  <c:v>0.60486322188449848</c:v>
                </c:pt>
                <c:pt idx="2">
                  <c:v>0.54090150250417357</c:v>
                </c:pt>
                <c:pt idx="3">
                  <c:v>0.5</c:v>
                </c:pt>
                <c:pt idx="4">
                  <c:v>0.54733218588640276</c:v>
                </c:pt>
                <c:pt idx="5">
                  <c:v>0.5719237435008665</c:v>
                </c:pt>
                <c:pt idx="6">
                  <c:v>0.51894563426688634</c:v>
                </c:pt>
                <c:pt idx="7">
                  <c:v>0.4585635359116022</c:v>
                </c:pt>
                <c:pt idx="8">
                  <c:v>0.36895161290322581</c:v>
                </c:pt>
                <c:pt idx="9">
                  <c:v>0.42680412371134019</c:v>
                </c:pt>
                <c:pt idx="10">
                  <c:v>0.49287169042769857</c:v>
                </c:pt>
                <c:pt idx="11">
                  <c:v>0.4938488576449912</c:v>
                </c:pt>
                <c:pt idx="12">
                  <c:v>0.52464788732394363</c:v>
                </c:pt>
                <c:pt idx="13">
                  <c:v>0.57843137254901966</c:v>
                </c:pt>
                <c:pt idx="14">
                  <c:v>0.65494137353433834</c:v>
                </c:pt>
                <c:pt idx="15">
                  <c:v>0.63793103448275867</c:v>
                </c:pt>
                <c:pt idx="16">
                  <c:v>0.6339144215530903</c:v>
                </c:pt>
                <c:pt idx="17">
                  <c:v>0.59296482412060303</c:v>
                </c:pt>
                <c:pt idx="18">
                  <c:v>0.6255639097744361</c:v>
                </c:pt>
                <c:pt idx="19">
                  <c:v>0.64795918367346939</c:v>
                </c:pt>
                <c:pt idx="20">
                  <c:v>0.52901023890784982</c:v>
                </c:pt>
              </c:numCache>
            </c:numRef>
          </c:val>
          <c:smooth val="0"/>
          <c:extLst>
            <c:ext xmlns:c16="http://schemas.microsoft.com/office/drawing/2014/chart" uri="{C3380CC4-5D6E-409C-BE32-E72D297353CC}">
              <c16:uniqueId val="{00000004-05C9-4CD2-BA67-3CB3E981009A}"/>
            </c:ext>
          </c:extLst>
        </c:ser>
        <c:ser>
          <c:idx val="4"/>
          <c:order val="2"/>
          <c:tx>
            <c:strRef>
              <c:f>'NIAS Handover &lt;60'!$D$97</c:f>
              <c:strCache>
                <c:ptCount val="1"/>
                <c:pt idx="0">
                  <c:v>Mean</c:v>
                </c:pt>
              </c:strCache>
            </c:strRef>
          </c:tx>
          <c:spPr>
            <a:ln w="15875" cap="rnd">
              <a:solidFill>
                <a:schemeClr val="tx1"/>
              </a:solidFill>
              <a:round/>
            </a:ln>
            <a:effectLst/>
          </c:spPr>
          <c:marker>
            <c:symbol val="none"/>
          </c:marker>
          <c:cat>
            <c:numRef>
              <c:f>'NIAS Handover &lt;60'!$B$158:$B$178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&lt;60'!$D$158:$D$181</c:f>
              <c:numCache>
                <c:formatCode>0%</c:formatCode>
                <c:ptCount val="24"/>
                <c:pt idx="0">
                  <c:v>0.55044843830089851</c:v>
                </c:pt>
                <c:pt idx="1">
                  <c:v>0.55044843830089851</c:v>
                </c:pt>
                <c:pt idx="2">
                  <c:v>0.55044843830089851</c:v>
                </c:pt>
                <c:pt idx="3">
                  <c:v>0.55044843830089851</c:v>
                </c:pt>
                <c:pt idx="4">
                  <c:v>0.55044843830089851</c:v>
                </c:pt>
                <c:pt idx="5">
                  <c:v>0.55044843830089851</c:v>
                </c:pt>
                <c:pt idx="6">
                  <c:v>0.55044843830089851</c:v>
                </c:pt>
                <c:pt idx="7">
                  <c:v>0.55044843830089851</c:v>
                </c:pt>
                <c:pt idx="8">
                  <c:v>0.55044843830089851</c:v>
                </c:pt>
                <c:pt idx="9">
                  <c:v>0.55044843830089851</c:v>
                </c:pt>
                <c:pt idx="10">
                  <c:v>0.55044843830089851</c:v>
                </c:pt>
                <c:pt idx="11">
                  <c:v>0.55044843830089851</c:v>
                </c:pt>
                <c:pt idx="12">
                  <c:v>0.55044843830089851</c:v>
                </c:pt>
                <c:pt idx="13">
                  <c:v>0.55044843830089851</c:v>
                </c:pt>
                <c:pt idx="14">
                  <c:v>0.55044843830089851</c:v>
                </c:pt>
                <c:pt idx="15">
                  <c:v>0.55044843830089851</c:v>
                </c:pt>
                <c:pt idx="16">
                  <c:v>0.55044843830089851</c:v>
                </c:pt>
                <c:pt idx="17">
                  <c:v>0.55044843830089851</c:v>
                </c:pt>
                <c:pt idx="18">
                  <c:v>0.55044843830089851</c:v>
                </c:pt>
                <c:pt idx="19">
                  <c:v>0.55044843830089851</c:v>
                </c:pt>
                <c:pt idx="20">
                  <c:v>0.55044843830089851</c:v>
                </c:pt>
                <c:pt idx="21">
                  <c:v>0.55044843830089851</c:v>
                </c:pt>
                <c:pt idx="22">
                  <c:v>0.55044843830089851</c:v>
                </c:pt>
                <c:pt idx="23">
                  <c:v>0.55044843830089851</c:v>
                </c:pt>
              </c:numCache>
            </c:numRef>
          </c:val>
          <c:smooth val="0"/>
          <c:extLst>
            <c:ext xmlns:c16="http://schemas.microsoft.com/office/drawing/2014/chart" uri="{C3380CC4-5D6E-409C-BE32-E72D297353CC}">
              <c16:uniqueId val="{00000005-05C9-4CD2-BA67-3CB3E981009A}"/>
            </c:ext>
          </c:extLst>
        </c:ser>
        <c:ser>
          <c:idx val="5"/>
          <c:order val="3"/>
          <c:tx>
            <c:strRef>
              <c:f>'NIAS Handover &lt;60'!$C$97</c:f>
              <c:strCache>
                <c:ptCount val="1"/>
                <c:pt idx="0">
                  <c:v>UPL</c:v>
                </c:pt>
              </c:strCache>
            </c:strRef>
          </c:tx>
          <c:spPr>
            <a:ln w="15875" cap="rnd">
              <a:solidFill>
                <a:schemeClr val="tx1"/>
              </a:solidFill>
              <a:prstDash val="lgDash"/>
              <a:round/>
            </a:ln>
            <a:effectLst/>
          </c:spPr>
          <c:marker>
            <c:symbol val="none"/>
          </c:marker>
          <c:dPt>
            <c:idx val="15"/>
            <c:bubble3D val="0"/>
            <c:extLst>
              <c:ext xmlns:c16="http://schemas.microsoft.com/office/drawing/2014/chart" uri="{C3380CC4-5D6E-409C-BE32-E72D297353CC}">
                <c16:uniqueId val="{00000006-05C9-4CD2-BA67-3CB3E981009A}"/>
              </c:ext>
            </c:extLst>
          </c:dPt>
          <c:dPt>
            <c:idx val="16"/>
            <c:bubble3D val="0"/>
            <c:extLst>
              <c:ext xmlns:c16="http://schemas.microsoft.com/office/drawing/2014/chart" uri="{C3380CC4-5D6E-409C-BE32-E72D297353CC}">
                <c16:uniqueId val="{00000007-05C9-4CD2-BA67-3CB3E981009A}"/>
              </c:ext>
            </c:extLst>
          </c:dPt>
          <c:cat>
            <c:numRef>
              <c:f>'NIAS Handover &lt;60'!$B$158:$B$178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&lt;60'!$C$158:$C$181</c:f>
              <c:numCache>
                <c:formatCode>0%</c:formatCode>
                <c:ptCount val="24"/>
                <c:pt idx="0">
                  <c:v>0.66760233544467573</c:v>
                </c:pt>
                <c:pt idx="1">
                  <c:v>0.66760233544467573</c:v>
                </c:pt>
                <c:pt idx="2">
                  <c:v>0.66760233544467573</c:v>
                </c:pt>
                <c:pt idx="3">
                  <c:v>0.66760233544467573</c:v>
                </c:pt>
                <c:pt idx="4">
                  <c:v>0.66760233544467573</c:v>
                </c:pt>
                <c:pt idx="5">
                  <c:v>0.66760233544467573</c:v>
                </c:pt>
                <c:pt idx="6">
                  <c:v>0.66760233544467573</c:v>
                </c:pt>
                <c:pt idx="7">
                  <c:v>0.66760233544467573</c:v>
                </c:pt>
                <c:pt idx="8">
                  <c:v>0.66760233544467573</c:v>
                </c:pt>
                <c:pt idx="9">
                  <c:v>0.66760233544467573</c:v>
                </c:pt>
                <c:pt idx="10">
                  <c:v>0.66760233544467573</c:v>
                </c:pt>
                <c:pt idx="11">
                  <c:v>0.66760233544467573</c:v>
                </c:pt>
                <c:pt idx="12">
                  <c:v>0.66760233544467573</c:v>
                </c:pt>
                <c:pt idx="13">
                  <c:v>0.66760233544467573</c:v>
                </c:pt>
                <c:pt idx="14">
                  <c:v>0.66760233544467573</c:v>
                </c:pt>
                <c:pt idx="15">
                  <c:v>0.66760233544467573</c:v>
                </c:pt>
                <c:pt idx="16">
                  <c:v>0.66760233544467573</c:v>
                </c:pt>
                <c:pt idx="17">
                  <c:v>0.66760233544467573</c:v>
                </c:pt>
                <c:pt idx="18">
                  <c:v>0.66760233544467573</c:v>
                </c:pt>
                <c:pt idx="19">
                  <c:v>0.66760233544467573</c:v>
                </c:pt>
                <c:pt idx="20">
                  <c:v>0.66760233544467573</c:v>
                </c:pt>
                <c:pt idx="21">
                  <c:v>0.66760233544467573</c:v>
                </c:pt>
                <c:pt idx="22">
                  <c:v>0.66760233544467573</c:v>
                </c:pt>
                <c:pt idx="23">
                  <c:v>0.66760233544467573</c:v>
                </c:pt>
              </c:numCache>
            </c:numRef>
          </c:val>
          <c:smooth val="0"/>
          <c:extLst>
            <c:ext xmlns:c16="http://schemas.microsoft.com/office/drawing/2014/chart" uri="{C3380CC4-5D6E-409C-BE32-E72D297353CC}">
              <c16:uniqueId val="{00000008-05C9-4CD2-BA67-3CB3E981009A}"/>
            </c:ext>
          </c:extLst>
        </c:ser>
        <c:ser>
          <c:idx val="2"/>
          <c:order val="4"/>
          <c:tx>
            <c:strRef>
              <c:f>'NIAS Handover &lt;60'!$I$97</c:f>
              <c:strCache>
                <c:ptCount val="1"/>
                <c:pt idx="0">
                  <c:v>SCL</c:v>
                </c:pt>
              </c:strCache>
            </c:strRef>
          </c:tx>
          <c:spPr>
            <a:ln>
              <a:noFill/>
            </a:ln>
          </c:spPr>
          <c:marker>
            <c:symbol val="circle"/>
            <c:size val="7"/>
            <c:spPr>
              <a:solidFill>
                <a:srgbClr val="ED7D31"/>
              </a:solidFill>
              <a:ln>
                <a:solidFill>
                  <a:srgbClr val="ED7D31"/>
                </a:solidFill>
              </a:ln>
            </c:spPr>
          </c:marker>
          <c:cat>
            <c:numRef>
              <c:f>'NIAS Handover &lt;60'!$B$158:$B$178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&lt;60'!$I$158:$I$181</c:f>
              <c:numCache>
                <c:formatCode>0%</c:formatCode>
                <c:ptCount val="24"/>
                <c:pt idx="0">
                  <c:v>#N/A</c:v>
                </c:pt>
                <c:pt idx="1">
                  <c:v>#N/A</c:v>
                </c:pt>
                <c:pt idx="2">
                  <c:v>#N/A</c:v>
                </c:pt>
                <c:pt idx="3">
                  <c:v>#N/A</c:v>
                </c:pt>
                <c:pt idx="4">
                  <c:v>#N/A</c:v>
                </c:pt>
                <c:pt idx="5">
                  <c:v>#N/A</c:v>
                </c:pt>
                <c:pt idx="6">
                  <c:v>#N/A</c:v>
                </c:pt>
                <c:pt idx="7">
                  <c:v>#N/A</c:v>
                </c:pt>
                <c:pt idx="8">
                  <c:v>0.36895161290322581</c:v>
                </c:pt>
                <c:pt idx="9">
                  <c:v>0.42680412371134019</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05C9-4CD2-BA67-3CB3E981009A}"/>
            </c:ext>
          </c:extLst>
        </c:ser>
        <c:ser>
          <c:idx val="6"/>
          <c:order val="5"/>
          <c:tx>
            <c:strRef>
              <c:f>'NIAS Handover &lt;60'!$J$97</c:f>
              <c:strCache>
                <c:ptCount val="1"/>
                <c:pt idx="0">
                  <c:v>SCH</c:v>
                </c:pt>
              </c:strCache>
            </c:strRef>
          </c:tx>
          <c:spPr>
            <a:ln>
              <a:noFill/>
            </a:ln>
          </c:spPr>
          <c:marker>
            <c:symbol val="circle"/>
            <c:size val="7"/>
            <c:spPr>
              <a:solidFill>
                <a:srgbClr val="5B9BD5"/>
              </a:solidFill>
              <a:ln>
                <a:solidFill>
                  <a:srgbClr val="5B9BD5"/>
                </a:solidFill>
              </a:ln>
            </c:spPr>
          </c:marker>
          <c:cat>
            <c:numRef>
              <c:f>'NIAS Handover &lt;60'!$B$158:$B$178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&lt;60'!$J$158:$J$181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0.57843137254901966</c:v>
                </c:pt>
                <c:pt idx="14">
                  <c:v>0.65494137353433834</c:v>
                </c:pt>
                <c:pt idx="15">
                  <c:v>0.63793103448275867</c:v>
                </c:pt>
                <c:pt idx="16">
                  <c:v>0.6339144215530903</c:v>
                </c:pt>
                <c:pt idx="17">
                  <c:v>0.59296482412060303</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A-05C9-4CD2-BA67-3CB3E981009A}"/>
            </c:ext>
          </c:extLst>
        </c:ser>
        <c:dLbls>
          <c:showLegendKey val="0"/>
          <c:showVal val="0"/>
          <c:showCatName val="0"/>
          <c:showSerName val="0"/>
          <c:showPercent val="0"/>
          <c:showBubbleSize val="0"/>
        </c:dLbls>
        <c:smooth val="0"/>
        <c:axId val="181964800"/>
        <c:axId val="181966720"/>
      </c:lineChart>
      <c:dateAx>
        <c:axId val="18196480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6720"/>
        <c:crosses val="autoZero"/>
        <c:auto val="1"/>
        <c:lblOffset val="100"/>
        <c:baseTimeUnit val="months"/>
        <c:majorUnit val="2"/>
        <c:majorTimeUnit val="months"/>
      </c:dateAx>
      <c:valAx>
        <c:axId val="181966720"/>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4800"/>
        <c:crosses val="autoZero"/>
        <c:crossBetween val="midCat"/>
        <c:majorUnit val="0.2"/>
      </c:valAx>
      <c:spPr>
        <a:noFill/>
        <a:ln>
          <a:noFill/>
        </a:ln>
        <a:effectLst/>
      </c:spPr>
    </c:plotArea>
    <c:legend>
      <c:legendPos val="b"/>
      <c:layout>
        <c:manualLayout>
          <c:xMode val="edge"/>
          <c:yMode val="edge"/>
          <c:x val="3.3409109239781458E-2"/>
          <c:y val="0.84473873041603842"/>
          <c:w val="0.92150840087714081"/>
          <c:h val="0.1137547461965063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&gt; 2 Hours (Antrim)</a:t>
            </a:r>
            <a:endParaRPr lang="en-GB" sz="1100">
              <a:effectLst/>
            </a:endParaRPr>
          </a:p>
        </c:rich>
      </c:tx>
      <c:layout>
        <c:manualLayout>
          <c:xMode val="edge"/>
          <c:yMode val="edge"/>
          <c:x val="0.25957633420822396"/>
          <c:y val="5.0730283428530247E-2"/>
        </c:manualLayout>
      </c:layout>
      <c:overlay val="0"/>
      <c:spPr>
        <a:noFill/>
        <a:ln>
          <a:noFill/>
        </a:ln>
        <a:effectLst/>
      </c:spPr>
    </c:title>
    <c:autoTitleDeleted val="0"/>
    <c:plotArea>
      <c:layout/>
      <c:lineChart>
        <c:grouping val="standard"/>
        <c:varyColors val="0"/>
        <c:ser>
          <c:idx val="0"/>
          <c:order val="0"/>
          <c:tx>
            <c:strRef>
              <c:f>'NIAS Handover &gt;2Hours'!$F$6</c:f>
              <c:strCache>
                <c:ptCount val="1"/>
                <c:pt idx="0">
                  <c:v>LPL</c:v>
                </c:pt>
              </c:strCache>
            </c:strRef>
          </c:tx>
          <c:spPr>
            <a:ln w="15875" cap="rnd">
              <a:solidFill>
                <a:schemeClr val="tx1"/>
              </a:solidFill>
              <a:prstDash val="lgDash"/>
              <a:round/>
            </a:ln>
            <a:effectLst/>
          </c:spPr>
          <c:marker>
            <c:symbol val="none"/>
          </c:marker>
          <c:cat>
            <c:numRef>
              <c:f>'NIAS Handover &gt;2Hours'!$B$67:$B$87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&gt;2Hours'!$F$67:$F$90</c:f>
              <c:numCache>
                <c:formatCode>0</c:formatCode>
                <c:ptCount val="24"/>
                <c:pt idx="0">
                  <c:v>100.40666666666669</c:v>
                </c:pt>
                <c:pt idx="1">
                  <c:v>100.40666666666669</c:v>
                </c:pt>
                <c:pt idx="2">
                  <c:v>100.40666666666669</c:v>
                </c:pt>
                <c:pt idx="3">
                  <c:v>100.40666666666669</c:v>
                </c:pt>
                <c:pt idx="4">
                  <c:v>100.40666666666669</c:v>
                </c:pt>
                <c:pt idx="5">
                  <c:v>100.40666666666669</c:v>
                </c:pt>
                <c:pt idx="6">
                  <c:v>100.40666666666669</c:v>
                </c:pt>
                <c:pt idx="7">
                  <c:v>100.40666666666669</c:v>
                </c:pt>
                <c:pt idx="8">
                  <c:v>100.40666666666669</c:v>
                </c:pt>
                <c:pt idx="9">
                  <c:v>100.40666666666669</c:v>
                </c:pt>
                <c:pt idx="10">
                  <c:v>100.40666666666669</c:v>
                </c:pt>
                <c:pt idx="11">
                  <c:v>100.40666666666669</c:v>
                </c:pt>
                <c:pt idx="12">
                  <c:v>100.40666666666669</c:v>
                </c:pt>
                <c:pt idx="13">
                  <c:v>100.40666666666669</c:v>
                </c:pt>
                <c:pt idx="14">
                  <c:v>100.40666666666669</c:v>
                </c:pt>
                <c:pt idx="15">
                  <c:v>100.40666666666669</c:v>
                </c:pt>
                <c:pt idx="16">
                  <c:v>100.40666666666669</c:v>
                </c:pt>
                <c:pt idx="17">
                  <c:v>100.40666666666669</c:v>
                </c:pt>
                <c:pt idx="18">
                  <c:v>100.40666666666669</c:v>
                </c:pt>
                <c:pt idx="19">
                  <c:v>100.40666666666669</c:v>
                </c:pt>
                <c:pt idx="20">
                  <c:v>100.40666666666669</c:v>
                </c:pt>
                <c:pt idx="21">
                  <c:v>100.40666666666669</c:v>
                </c:pt>
                <c:pt idx="22">
                  <c:v>100.40666666666669</c:v>
                </c:pt>
                <c:pt idx="23">
                  <c:v>100.40666666666669</c:v>
                </c:pt>
              </c:numCache>
            </c:numRef>
          </c:val>
          <c:smooth val="0"/>
          <c:extLst>
            <c:ext xmlns:c16="http://schemas.microsoft.com/office/drawing/2014/chart" uri="{C3380CC4-5D6E-409C-BE32-E72D297353CC}">
              <c16:uniqueId val="{00000000-2758-4E1D-B979-9AB8C39BC625}"/>
            </c:ext>
          </c:extLst>
        </c:ser>
        <c:ser>
          <c:idx val="1"/>
          <c:order val="1"/>
          <c:tx>
            <c:strRef>
              <c:f>'NIAS Handover &gt;2Hours'!$E$6</c:f>
              <c:strCache>
                <c:ptCount val="1"/>
                <c:pt idx="0">
                  <c:v>&gt; 2 Hours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&gt;2Hours'!$B$67:$B$87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&gt;2Hours'!$E$67:$E$90</c:f>
              <c:numCache>
                <c:formatCode>0</c:formatCode>
                <c:ptCount val="24"/>
                <c:pt idx="0">
                  <c:v>142</c:v>
                </c:pt>
                <c:pt idx="1">
                  <c:v>122</c:v>
                </c:pt>
                <c:pt idx="2">
                  <c:v>208</c:v>
                </c:pt>
                <c:pt idx="3">
                  <c:v>273</c:v>
                </c:pt>
                <c:pt idx="4">
                  <c:v>160</c:v>
                </c:pt>
                <c:pt idx="5">
                  <c:v>291</c:v>
                </c:pt>
                <c:pt idx="6">
                  <c:v>278</c:v>
                </c:pt>
                <c:pt idx="7">
                  <c:v>358</c:v>
                </c:pt>
                <c:pt idx="8">
                  <c:v>450</c:v>
                </c:pt>
                <c:pt idx="9">
                  <c:v>379</c:v>
                </c:pt>
                <c:pt idx="10">
                  <c:v>346</c:v>
                </c:pt>
                <c:pt idx="11">
                  <c:v>192</c:v>
                </c:pt>
                <c:pt idx="12">
                  <c:v>204</c:v>
                </c:pt>
                <c:pt idx="13">
                  <c:v>207</c:v>
                </c:pt>
                <c:pt idx="14">
                  <c:v>202</c:v>
                </c:pt>
                <c:pt idx="15">
                  <c:v>252</c:v>
                </c:pt>
                <c:pt idx="16">
                  <c:v>265</c:v>
                </c:pt>
                <c:pt idx="17">
                  <c:v>360</c:v>
                </c:pt>
                <c:pt idx="18">
                  <c:v>457</c:v>
                </c:pt>
                <c:pt idx="19">
                  <c:v>333</c:v>
                </c:pt>
                <c:pt idx="20">
                  <c:v>436</c:v>
                </c:pt>
              </c:numCache>
            </c:numRef>
          </c:val>
          <c:smooth val="0"/>
          <c:extLst>
            <c:ext xmlns:c16="http://schemas.microsoft.com/office/drawing/2014/chart" uri="{C3380CC4-5D6E-409C-BE32-E72D297353CC}">
              <c16:uniqueId val="{00000001-2758-4E1D-B979-9AB8C39BC625}"/>
            </c:ext>
          </c:extLst>
        </c:ser>
        <c:ser>
          <c:idx val="3"/>
          <c:order val="2"/>
          <c:tx>
            <c:strRef>
              <c:f>'NIAS Handover &gt;2Hours'!$G$6</c:f>
              <c:strCache>
                <c:ptCount val="1"/>
                <c:pt idx="0">
                  <c:v>Target</c:v>
                </c:pt>
              </c:strCache>
            </c:strRef>
          </c:tx>
          <c:spPr>
            <a:ln w="19050" cap="rnd">
              <a:solidFill>
                <a:srgbClr val="FF0000"/>
              </a:solidFill>
              <a:prstDash val="dash"/>
              <a:round/>
            </a:ln>
            <a:effectLst/>
          </c:spPr>
          <c:marker>
            <c:symbol val="none"/>
          </c:marker>
          <c:cat>
            <c:numRef>
              <c:f>'NIAS Handover &gt;2Hours'!$B$67:$B$87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&gt;2Hours'!$G$67:$G$90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2758-4E1D-B979-9AB8C39BC625}"/>
            </c:ext>
          </c:extLst>
        </c:ser>
        <c:ser>
          <c:idx val="4"/>
          <c:order val="3"/>
          <c:tx>
            <c:strRef>
              <c:f>'NIAS Handover &gt;2Hours'!$D$6</c:f>
              <c:strCache>
                <c:ptCount val="1"/>
                <c:pt idx="0">
                  <c:v>Mean</c:v>
                </c:pt>
              </c:strCache>
            </c:strRef>
          </c:tx>
          <c:spPr>
            <a:ln w="15875" cap="rnd">
              <a:solidFill>
                <a:schemeClr val="tx1"/>
              </a:solidFill>
              <a:round/>
            </a:ln>
            <a:effectLst/>
          </c:spPr>
          <c:marker>
            <c:symbol val="none"/>
          </c:marker>
          <c:cat>
            <c:numRef>
              <c:f>'NIAS Handover &gt;2Hours'!$B$67:$B$87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&gt;2Hours'!$D$67:$D$90</c:f>
              <c:numCache>
                <c:formatCode>0</c:formatCode>
                <c:ptCount val="24"/>
                <c:pt idx="0">
                  <c:v>281.66666666666669</c:v>
                </c:pt>
                <c:pt idx="1">
                  <c:v>281.66666666666669</c:v>
                </c:pt>
                <c:pt idx="2">
                  <c:v>281.66666666666669</c:v>
                </c:pt>
                <c:pt idx="3">
                  <c:v>281.66666666666669</c:v>
                </c:pt>
                <c:pt idx="4">
                  <c:v>281.66666666666669</c:v>
                </c:pt>
                <c:pt idx="5">
                  <c:v>281.66666666666669</c:v>
                </c:pt>
                <c:pt idx="6">
                  <c:v>281.66666666666669</c:v>
                </c:pt>
                <c:pt idx="7">
                  <c:v>281.66666666666669</c:v>
                </c:pt>
                <c:pt idx="8">
                  <c:v>281.66666666666669</c:v>
                </c:pt>
                <c:pt idx="9">
                  <c:v>281.66666666666669</c:v>
                </c:pt>
                <c:pt idx="10">
                  <c:v>281.66666666666669</c:v>
                </c:pt>
                <c:pt idx="11">
                  <c:v>281.66666666666669</c:v>
                </c:pt>
                <c:pt idx="12">
                  <c:v>281.66666666666669</c:v>
                </c:pt>
                <c:pt idx="13">
                  <c:v>281.66666666666669</c:v>
                </c:pt>
                <c:pt idx="14">
                  <c:v>281.66666666666669</c:v>
                </c:pt>
                <c:pt idx="15">
                  <c:v>281.66666666666669</c:v>
                </c:pt>
                <c:pt idx="16">
                  <c:v>281.66666666666669</c:v>
                </c:pt>
                <c:pt idx="17">
                  <c:v>281.66666666666669</c:v>
                </c:pt>
                <c:pt idx="18">
                  <c:v>281.66666666666669</c:v>
                </c:pt>
                <c:pt idx="19">
                  <c:v>281.66666666666669</c:v>
                </c:pt>
                <c:pt idx="20">
                  <c:v>281.66666666666669</c:v>
                </c:pt>
                <c:pt idx="21">
                  <c:v>281.66666666666669</c:v>
                </c:pt>
                <c:pt idx="22">
                  <c:v>281.66666666666669</c:v>
                </c:pt>
                <c:pt idx="23">
                  <c:v>281.66666666666669</c:v>
                </c:pt>
              </c:numCache>
            </c:numRef>
          </c:val>
          <c:smooth val="0"/>
          <c:extLst>
            <c:ext xmlns:c16="http://schemas.microsoft.com/office/drawing/2014/chart" uri="{C3380CC4-5D6E-409C-BE32-E72D297353CC}">
              <c16:uniqueId val="{00000003-2758-4E1D-B979-9AB8C39BC625}"/>
            </c:ext>
          </c:extLst>
        </c:ser>
        <c:ser>
          <c:idx val="5"/>
          <c:order val="4"/>
          <c:tx>
            <c:strRef>
              <c:f>'NIAS Handover &gt;2Hours'!$C$6</c:f>
              <c:strCache>
                <c:ptCount val="1"/>
                <c:pt idx="0">
                  <c:v>UPL</c:v>
                </c:pt>
              </c:strCache>
            </c:strRef>
          </c:tx>
          <c:spPr>
            <a:ln w="15875" cap="rnd">
              <a:solidFill>
                <a:schemeClr val="tx1"/>
              </a:solidFill>
              <a:prstDash val="lgDash"/>
              <a:round/>
            </a:ln>
            <a:effectLst/>
          </c:spPr>
          <c:marker>
            <c:symbol val="none"/>
          </c:marker>
          <c:cat>
            <c:numRef>
              <c:f>'NIAS Handover &gt;2Hours'!$B$67:$B$87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&gt;2Hours'!$C$67:$C$90</c:f>
              <c:numCache>
                <c:formatCode>0</c:formatCode>
                <c:ptCount val="24"/>
                <c:pt idx="0">
                  <c:v>462.92666666666668</c:v>
                </c:pt>
                <c:pt idx="1">
                  <c:v>462.92666666666668</c:v>
                </c:pt>
                <c:pt idx="2">
                  <c:v>462.92666666666668</c:v>
                </c:pt>
                <c:pt idx="3">
                  <c:v>462.92666666666668</c:v>
                </c:pt>
                <c:pt idx="4">
                  <c:v>462.92666666666668</c:v>
                </c:pt>
                <c:pt idx="5">
                  <c:v>462.92666666666668</c:v>
                </c:pt>
                <c:pt idx="6">
                  <c:v>462.92666666666668</c:v>
                </c:pt>
                <c:pt idx="7">
                  <c:v>462.92666666666668</c:v>
                </c:pt>
                <c:pt idx="8">
                  <c:v>462.92666666666668</c:v>
                </c:pt>
                <c:pt idx="9">
                  <c:v>462.92666666666668</c:v>
                </c:pt>
                <c:pt idx="10">
                  <c:v>462.92666666666668</c:v>
                </c:pt>
                <c:pt idx="11">
                  <c:v>462.92666666666668</c:v>
                </c:pt>
                <c:pt idx="12">
                  <c:v>462.92666666666668</c:v>
                </c:pt>
                <c:pt idx="13">
                  <c:v>462.92666666666668</c:v>
                </c:pt>
                <c:pt idx="14">
                  <c:v>462.92666666666668</c:v>
                </c:pt>
                <c:pt idx="15">
                  <c:v>462.92666666666668</c:v>
                </c:pt>
                <c:pt idx="16">
                  <c:v>462.92666666666668</c:v>
                </c:pt>
                <c:pt idx="17">
                  <c:v>462.92666666666668</c:v>
                </c:pt>
                <c:pt idx="18">
                  <c:v>462.92666666666668</c:v>
                </c:pt>
                <c:pt idx="19">
                  <c:v>462.92666666666668</c:v>
                </c:pt>
                <c:pt idx="20">
                  <c:v>462.92666666666668</c:v>
                </c:pt>
                <c:pt idx="21">
                  <c:v>462.92666666666668</c:v>
                </c:pt>
                <c:pt idx="22">
                  <c:v>462.92666666666668</c:v>
                </c:pt>
                <c:pt idx="23">
                  <c:v>462.92666666666668</c:v>
                </c:pt>
              </c:numCache>
            </c:numRef>
          </c:val>
          <c:smooth val="0"/>
          <c:extLst>
            <c:ext xmlns:c16="http://schemas.microsoft.com/office/drawing/2014/chart" uri="{C3380CC4-5D6E-409C-BE32-E72D297353CC}">
              <c16:uniqueId val="{00000004-2758-4E1D-B979-9AB8C39BC625}"/>
            </c:ext>
          </c:extLst>
        </c:ser>
        <c:ser>
          <c:idx val="2"/>
          <c:order val="5"/>
          <c:tx>
            <c:strRef>
              <c:f>'NIAS Handover &gt;2Hours'!$I$6</c:f>
              <c:strCache>
                <c:ptCount val="1"/>
                <c:pt idx="0">
                  <c:v>SCL</c:v>
                </c:pt>
              </c:strCache>
            </c:strRef>
          </c:tx>
          <c:spPr>
            <a:ln>
              <a:noFill/>
            </a:ln>
          </c:spPr>
          <c:marker>
            <c:symbol val="circle"/>
            <c:size val="7"/>
            <c:spPr>
              <a:solidFill>
                <a:srgbClr val="5B9BD5"/>
              </a:solidFill>
              <a:ln>
                <a:solidFill>
                  <a:srgbClr val="5B9BD5"/>
                </a:solidFill>
              </a:ln>
            </c:spPr>
          </c:marker>
          <c:cat>
            <c:numRef>
              <c:f>'NIAS Handover &gt;2Hours'!$B$67:$B$87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&gt;2Hours'!$I$67:$I$90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2758-4E1D-B979-9AB8C39BC625}"/>
            </c:ext>
          </c:extLst>
        </c:ser>
        <c:ser>
          <c:idx val="6"/>
          <c:order val="6"/>
          <c:tx>
            <c:strRef>
              <c:f>'NIAS Handover &gt;2Hours'!$J$6</c:f>
              <c:strCache>
                <c:ptCount val="1"/>
                <c:pt idx="0">
                  <c:v>SCH</c:v>
                </c:pt>
              </c:strCache>
            </c:strRef>
          </c:tx>
          <c:spPr>
            <a:ln>
              <a:noFill/>
            </a:ln>
          </c:spPr>
          <c:marker>
            <c:symbol val="circle"/>
            <c:size val="7"/>
            <c:spPr>
              <a:solidFill>
                <a:srgbClr val="ED7D31"/>
              </a:solidFill>
              <a:ln>
                <a:solidFill>
                  <a:srgbClr val="ED7D31"/>
                </a:solidFill>
              </a:ln>
            </c:spPr>
          </c:marker>
          <c:cat>
            <c:numRef>
              <c:f>'NIAS Handover &gt;2Hours'!$B$67:$B$87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&gt;2Hours'!$J$67:$J$90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2758-4E1D-B979-9AB8C39BC625}"/>
            </c:ext>
          </c:extLst>
        </c:ser>
        <c:dLbls>
          <c:showLegendKey val="0"/>
          <c:showVal val="0"/>
          <c:showCatName val="0"/>
          <c:showSerName val="0"/>
          <c:showPercent val="0"/>
          <c:showBubbleSize val="0"/>
        </c:dLbls>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2"/>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&gt; 2 Hours (Causeway)</a:t>
            </a:r>
            <a:endParaRPr lang="en-GB" sz="1100">
              <a:effectLst/>
            </a:endParaRPr>
          </a:p>
        </c:rich>
      </c:tx>
      <c:layout>
        <c:manualLayout>
          <c:xMode val="edge"/>
          <c:yMode val="edge"/>
          <c:x val="0.25957633420822396"/>
          <c:y val="5.0730283428530247E-2"/>
        </c:manualLayout>
      </c:layout>
      <c:overlay val="0"/>
      <c:spPr>
        <a:noFill/>
        <a:ln>
          <a:noFill/>
        </a:ln>
        <a:effectLst/>
      </c:spPr>
    </c:title>
    <c:autoTitleDeleted val="0"/>
    <c:plotArea>
      <c:layout>
        <c:manualLayout>
          <c:layoutTarget val="inner"/>
          <c:xMode val="edge"/>
          <c:yMode val="edge"/>
          <c:x val="8.2025371828521432E-2"/>
          <c:y val="0.15358344243003913"/>
          <c:w val="0.86584251968503945"/>
          <c:h val="0.47698080609412569"/>
        </c:manualLayout>
      </c:layout>
      <c:lineChart>
        <c:grouping val="standard"/>
        <c:varyColors val="0"/>
        <c:ser>
          <c:idx val="0"/>
          <c:order val="0"/>
          <c:tx>
            <c:strRef>
              <c:f>'NIAS Handover &gt;2Hours'!$F$98</c:f>
              <c:strCache>
                <c:ptCount val="1"/>
                <c:pt idx="0">
                  <c:v>LPL</c:v>
                </c:pt>
              </c:strCache>
            </c:strRef>
          </c:tx>
          <c:spPr>
            <a:ln w="15875" cap="rnd">
              <a:solidFill>
                <a:schemeClr val="tx1"/>
              </a:solidFill>
              <a:prstDash val="lgDash"/>
              <a:round/>
            </a:ln>
            <a:effectLst/>
          </c:spPr>
          <c:marker>
            <c:symbol val="none"/>
          </c:marker>
          <c:cat>
            <c:numRef>
              <c:f>'NIAS Handover &gt;2Hours'!$B$159:$B$179</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&gt;2Hours'!$F$159:$F$182</c:f>
              <c:numCache>
                <c:formatCode>0</c:formatCode>
                <c:ptCount val="24"/>
                <c:pt idx="0">
                  <c:v>75.726666666666659</c:v>
                </c:pt>
                <c:pt idx="1">
                  <c:v>75.726666666666659</c:v>
                </c:pt>
                <c:pt idx="2">
                  <c:v>75.726666666666659</c:v>
                </c:pt>
                <c:pt idx="3">
                  <c:v>75.726666666666659</c:v>
                </c:pt>
                <c:pt idx="4">
                  <c:v>75.726666666666659</c:v>
                </c:pt>
                <c:pt idx="5">
                  <c:v>75.726666666666659</c:v>
                </c:pt>
                <c:pt idx="6">
                  <c:v>75.726666666666659</c:v>
                </c:pt>
                <c:pt idx="7">
                  <c:v>75.726666666666659</c:v>
                </c:pt>
                <c:pt idx="8">
                  <c:v>75.726666666666659</c:v>
                </c:pt>
                <c:pt idx="9">
                  <c:v>75.726666666666659</c:v>
                </c:pt>
                <c:pt idx="10">
                  <c:v>75.726666666666659</c:v>
                </c:pt>
                <c:pt idx="11">
                  <c:v>75.726666666666659</c:v>
                </c:pt>
                <c:pt idx="12">
                  <c:v>75.726666666666659</c:v>
                </c:pt>
                <c:pt idx="13">
                  <c:v>75.726666666666659</c:v>
                </c:pt>
                <c:pt idx="14">
                  <c:v>75.726666666666659</c:v>
                </c:pt>
                <c:pt idx="15">
                  <c:v>75.726666666666659</c:v>
                </c:pt>
                <c:pt idx="16">
                  <c:v>75.726666666666659</c:v>
                </c:pt>
                <c:pt idx="17">
                  <c:v>75.726666666666659</c:v>
                </c:pt>
                <c:pt idx="18">
                  <c:v>75.726666666666659</c:v>
                </c:pt>
                <c:pt idx="19">
                  <c:v>75.726666666666659</c:v>
                </c:pt>
                <c:pt idx="20">
                  <c:v>75.726666666666659</c:v>
                </c:pt>
                <c:pt idx="21">
                  <c:v>75.726666666666659</c:v>
                </c:pt>
                <c:pt idx="22">
                  <c:v>75.726666666666659</c:v>
                </c:pt>
                <c:pt idx="23">
                  <c:v>75.726666666666659</c:v>
                </c:pt>
              </c:numCache>
            </c:numRef>
          </c:val>
          <c:smooth val="0"/>
          <c:extLst>
            <c:ext xmlns:c16="http://schemas.microsoft.com/office/drawing/2014/chart" uri="{C3380CC4-5D6E-409C-BE32-E72D297353CC}">
              <c16:uniqueId val="{00000000-8599-4E37-8348-F632F9BC9583}"/>
            </c:ext>
          </c:extLst>
        </c:ser>
        <c:ser>
          <c:idx val="1"/>
          <c:order val="1"/>
          <c:tx>
            <c:strRef>
              <c:f>'NIAS Handover &gt;2Hours'!$E$98</c:f>
              <c:strCache>
                <c:ptCount val="1"/>
                <c:pt idx="0">
                  <c:v>&gt; 2 Hours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&gt;2Hours'!$B$159:$B$179</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&gt;2Hours'!$E$159:$E$182</c:f>
              <c:numCache>
                <c:formatCode>0</c:formatCode>
                <c:ptCount val="24"/>
                <c:pt idx="0">
                  <c:v>98</c:v>
                </c:pt>
                <c:pt idx="1">
                  <c:v>95</c:v>
                </c:pt>
                <c:pt idx="2">
                  <c:v>104</c:v>
                </c:pt>
                <c:pt idx="3">
                  <c:v>126</c:v>
                </c:pt>
                <c:pt idx="4">
                  <c:v>108</c:v>
                </c:pt>
                <c:pt idx="5">
                  <c:v>123</c:v>
                </c:pt>
                <c:pt idx="6">
                  <c:v>128</c:v>
                </c:pt>
                <c:pt idx="7">
                  <c:v>162</c:v>
                </c:pt>
                <c:pt idx="8">
                  <c:v>184</c:v>
                </c:pt>
                <c:pt idx="9">
                  <c:v>179</c:v>
                </c:pt>
                <c:pt idx="10">
                  <c:v>147</c:v>
                </c:pt>
                <c:pt idx="11">
                  <c:v>150</c:v>
                </c:pt>
                <c:pt idx="12">
                  <c:v>145</c:v>
                </c:pt>
                <c:pt idx="13">
                  <c:v>121</c:v>
                </c:pt>
                <c:pt idx="14">
                  <c:v>87</c:v>
                </c:pt>
                <c:pt idx="15">
                  <c:v>105</c:v>
                </c:pt>
                <c:pt idx="16">
                  <c:v>100</c:v>
                </c:pt>
                <c:pt idx="17">
                  <c:v>122</c:v>
                </c:pt>
                <c:pt idx="18">
                  <c:v>106</c:v>
                </c:pt>
                <c:pt idx="19">
                  <c:v>85</c:v>
                </c:pt>
                <c:pt idx="20">
                  <c:v>150</c:v>
                </c:pt>
              </c:numCache>
            </c:numRef>
          </c:val>
          <c:smooth val="0"/>
          <c:extLst>
            <c:ext xmlns:c16="http://schemas.microsoft.com/office/drawing/2014/chart" uri="{C3380CC4-5D6E-409C-BE32-E72D297353CC}">
              <c16:uniqueId val="{00000001-8599-4E37-8348-F632F9BC9583}"/>
            </c:ext>
          </c:extLst>
        </c:ser>
        <c:ser>
          <c:idx val="3"/>
          <c:order val="2"/>
          <c:tx>
            <c:strRef>
              <c:f>'NIAS Handover &gt;2Hours'!$G$98</c:f>
              <c:strCache>
                <c:ptCount val="1"/>
                <c:pt idx="0">
                  <c:v>Target</c:v>
                </c:pt>
              </c:strCache>
            </c:strRef>
          </c:tx>
          <c:spPr>
            <a:ln w="19050" cap="rnd">
              <a:solidFill>
                <a:srgbClr val="FF0000"/>
              </a:solidFill>
              <a:prstDash val="dash"/>
              <a:round/>
            </a:ln>
            <a:effectLst/>
          </c:spPr>
          <c:marker>
            <c:symbol val="none"/>
          </c:marker>
          <c:cat>
            <c:numRef>
              <c:f>'NIAS Handover &gt;2Hours'!$B$159:$B$179</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&gt;2Hours'!$G$159:$G$182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8599-4E37-8348-F632F9BC9583}"/>
            </c:ext>
          </c:extLst>
        </c:ser>
        <c:ser>
          <c:idx val="4"/>
          <c:order val="3"/>
          <c:tx>
            <c:strRef>
              <c:f>'NIAS Handover &gt;2Hours'!$D$98</c:f>
              <c:strCache>
                <c:ptCount val="1"/>
                <c:pt idx="0">
                  <c:v>Mean</c:v>
                </c:pt>
              </c:strCache>
            </c:strRef>
          </c:tx>
          <c:spPr>
            <a:ln w="15875" cap="rnd">
              <a:solidFill>
                <a:schemeClr val="tx1"/>
              </a:solidFill>
              <a:round/>
            </a:ln>
            <a:effectLst/>
          </c:spPr>
          <c:marker>
            <c:symbol val="none"/>
          </c:marker>
          <c:cat>
            <c:numRef>
              <c:f>'NIAS Handover &gt;2Hours'!$B$159:$B$179</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&gt;2Hours'!$D$159:$D$182</c:f>
              <c:numCache>
                <c:formatCode>0</c:formatCode>
                <c:ptCount val="24"/>
                <c:pt idx="0">
                  <c:v>125</c:v>
                </c:pt>
                <c:pt idx="1">
                  <c:v>125</c:v>
                </c:pt>
                <c:pt idx="2">
                  <c:v>125</c:v>
                </c:pt>
                <c:pt idx="3">
                  <c:v>125</c:v>
                </c:pt>
                <c:pt idx="4">
                  <c:v>125</c:v>
                </c:pt>
                <c:pt idx="5">
                  <c:v>125</c:v>
                </c:pt>
                <c:pt idx="6">
                  <c:v>125</c:v>
                </c:pt>
                <c:pt idx="7">
                  <c:v>125</c:v>
                </c:pt>
                <c:pt idx="8">
                  <c:v>125</c:v>
                </c:pt>
                <c:pt idx="9">
                  <c:v>125</c:v>
                </c:pt>
                <c:pt idx="10">
                  <c:v>125</c:v>
                </c:pt>
                <c:pt idx="11">
                  <c:v>125</c:v>
                </c:pt>
                <c:pt idx="12">
                  <c:v>125</c:v>
                </c:pt>
                <c:pt idx="13">
                  <c:v>125</c:v>
                </c:pt>
                <c:pt idx="14">
                  <c:v>125</c:v>
                </c:pt>
                <c:pt idx="15">
                  <c:v>125</c:v>
                </c:pt>
                <c:pt idx="16">
                  <c:v>125</c:v>
                </c:pt>
                <c:pt idx="17">
                  <c:v>125</c:v>
                </c:pt>
                <c:pt idx="18">
                  <c:v>125</c:v>
                </c:pt>
                <c:pt idx="19">
                  <c:v>125</c:v>
                </c:pt>
                <c:pt idx="20">
                  <c:v>125</c:v>
                </c:pt>
                <c:pt idx="21">
                  <c:v>125</c:v>
                </c:pt>
                <c:pt idx="22">
                  <c:v>125</c:v>
                </c:pt>
                <c:pt idx="23">
                  <c:v>125</c:v>
                </c:pt>
              </c:numCache>
            </c:numRef>
          </c:val>
          <c:smooth val="0"/>
          <c:extLst>
            <c:ext xmlns:c16="http://schemas.microsoft.com/office/drawing/2014/chart" uri="{C3380CC4-5D6E-409C-BE32-E72D297353CC}">
              <c16:uniqueId val="{00000003-8599-4E37-8348-F632F9BC9583}"/>
            </c:ext>
          </c:extLst>
        </c:ser>
        <c:ser>
          <c:idx val="5"/>
          <c:order val="4"/>
          <c:tx>
            <c:strRef>
              <c:f>'NIAS Handover &gt;2Hours'!$C$98</c:f>
              <c:strCache>
                <c:ptCount val="1"/>
                <c:pt idx="0">
                  <c:v>UPL</c:v>
                </c:pt>
              </c:strCache>
            </c:strRef>
          </c:tx>
          <c:spPr>
            <a:ln w="15875" cap="rnd">
              <a:solidFill>
                <a:schemeClr val="tx1"/>
              </a:solidFill>
              <a:prstDash val="lgDash"/>
              <a:round/>
            </a:ln>
            <a:effectLst/>
          </c:spPr>
          <c:marker>
            <c:symbol val="none"/>
          </c:marker>
          <c:cat>
            <c:numRef>
              <c:f>'NIAS Handover &gt;2Hours'!$B$159:$B$179</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&gt;2Hours'!$C$159:$C$182</c:f>
              <c:numCache>
                <c:formatCode>0</c:formatCode>
                <c:ptCount val="24"/>
                <c:pt idx="0">
                  <c:v>174.27333333333334</c:v>
                </c:pt>
                <c:pt idx="1">
                  <c:v>174.27333333333334</c:v>
                </c:pt>
                <c:pt idx="2">
                  <c:v>174.27333333333334</c:v>
                </c:pt>
                <c:pt idx="3">
                  <c:v>174.27333333333334</c:v>
                </c:pt>
                <c:pt idx="4">
                  <c:v>174.27333333333334</c:v>
                </c:pt>
                <c:pt idx="5">
                  <c:v>174.27333333333334</c:v>
                </c:pt>
                <c:pt idx="6">
                  <c:v>174.27333333333334</c:v>
                </c:pt>
                <c:pt idx="7">
                  <c:v>174.27333333333334</c:v>
                </c:pt>
                <c:pt idx="8">
                  <c:v>174.27333333333334</c:v>
                </c:pt>
                <c:pt idx="9">
                  <c:v>174.27333333333334</c:v>
                </c:pt>
                <c:pt idx="10">
                  <c:v>174.27333333333334</c:v>
                </c:pt>
                <c:pt idx="11">
                  <c:v>174.27333333333334</c:v>
                </c:pt>
                <c:pt idx="12">
                  <c:v>174.27333333333334</c:v>
                </c:pt>
                <c:pt idx="13">
                  <c:v>174.27333333333334</c:v>
                </c:pt>
                <c:pt idx="14">
                  <c:v>174.27333333333334</c:v>
                </c:pt>
                <c:pt idx="15">
                  <c:v>174.27333333333334</c:v>
                </c:pt>
                <c:pt idx="16">
                  <c:v>174.27333333333334</c:v>
                </c:pt>
                <c:pt idx="17">
                  <c:v>174.27333333333334</c:v>
                </c:pt>
                <c:pt idx="18">
                  <c:v>174.27333333333334</c:v>
                </c:pt>
                <c:pt idx="19">
                  <c:v>174.27333333333334</c:v>
                </c:pt>
                <c:pt idx="20">
                  <c:v>174.27333333333334</c:v>
                </c:pt>
                <c:pt idx="21">
                  <c:v>174.27333333333334</c:v>
                </c:pt>
                <c:pt idx="22">
                  <c:v>174.27333333333334</c:v>
                </c:pt>
                <c:pt idx="23">
                  <c:v>174.27333333333334</c:v>
                </c:pt>
              </c:numCache>
            </c:numRef>
          </c:val>
          <c:smooth val="0"/>
          <c:extLst>
            <c:ext xmlns:c16="http://schemas.microsoft.com/office/drawing/2014/chart" uri="{C3380CC4-5D6E-409C-BE32-E72D297353CC}">
              <c16:uniqueId val="{00000004-8599-4E37-8348-F632F9BC9583}"/>
            </c:ext>
          </c:extLst>
        </c:ser>
        <c:ser>
          <c:idx val="2"/>
          <c:order val="5"/>
          <c:tx>
            <c:strRef>
              <c:f>'NIAS Handover &gt;2Hours'!$I$98</c:f>
              <c:strCache>
                <c:ptCount val="1"/>
                <c:pt idx="0">
                  <c:v>SCL</c:v>
                </c:pt>
              </c:strCache>
            </c:strRef>
          </c:tx>
          <c:spPr>
            <a:ln>
              <a:noFill/>
            </a:ln>
          </c:spPr>
          <c:marker>
            <c:symbol val="circle"/>
            <c:size val="7"/>
            <c:spPr>
              <a:solidFill>
                <a:srgbClr val="5B9BD5"/>
              </a:solidFill>
              <a:ln>
                <a:solidFill>
                  <a:srgbClr val="5B9BD5"/>
                </a:solidFill>
              </a:ln>
            </c:spPr>
          </c:marker>
          <c:cat>
            <c:numRef>
              <c:f>'NIAS Handover &gt;2Hours'!$B$159:$B$179</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&gt;2Hours'!$I$159:$I$182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8599-4E37-8348-F632F9BC9583}"/>
            </c:ext>
          </c:extLst>
        </c:ser>
        <c:ser>
          <c:idx val="6"/>
          <c:order val="6"/>
          <c:tx>
            <c:strRef>
              <c:f>'NIAS Handover &gt;2Hours'!$J$98</c:f>
              <c:strCache>
                <c:ptCount val="1"/>
                <c:pt idx="0">
                  <c:v>SCH</c:v>
                </c:pt>
              </c:strCache>
            </c:strRef>
          </c:tx>
          <c:spPr>
            <a:ln>
              <a:noFill/>
            </a:ln>
          </c:spPr>
          <c:marker>
            <c:symbol val="circle"/>
            <c:size val="7"/>
            <c:spPr>
              <a:solidFill>
                <a:srgbClr val="ED7D31"/>
              </a:solidFill>
              <a:ln>
                <a:solidFill>
                  <a:srgbClr val="ED7D31"/>
                </a:solidFill>
              </a:ln>
            </c:spPr>
          </c:marker>
          <c:cat>
            <c:numRef>
              <c:f>'NIAS Handover &gt;2Hours'!$B$159:$B$179</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'NIAS Handover &gt;2Hours'!$J$159:$J$182</c:f>
              <c:numCache>
                <c:formatCode>0</c:formatCode>
                <c:ptCount val="24"/>
                <c:pt idx="0">
                  <c:v>#N/A</c:v>
                </c:pt>
                <c:pt idx="1">
                  <c:v>#N/A</c:v>
                </c:pt>
                <c:pt idx="2">
                  <c:v>#N/A</c:v>
                </c:pt>
                <c:pt idx="3">
                  <c:v>#N/A</c:v>
                </c:pt>
                <c:pt idx="4">
                  <c:v>#N/A</c:v>
                </c:pt>
                <c:pt idx="5">
                  <c:v>#N/A</c:v>
                </c:pt>
                <c:pt idx="6">
                  <c:v>#N/A</c:v>
                </c:pt>
                <c:pt idx="7">
                  <c:v>#N/A</c:v>
                </c:pt>
                <c:pt idx="8">
                  <c:v>184</c:v>
                </c:pt>
                <c:pt idx="9">
                  <c:v>179</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8599-4E37-8348-F632F9BC9583}"/>
            </c:ext>
          </c:extLst>
        </c:ser>
        <c:dLbls>
          <c:showLegendKey val="0"/>
          <c:showVal val="0"/>
          <c:showCatName val="0"/>
          <c:showSerName val="0"/>
          <c:showPercent val="0"/>
          <c:showBubbleSize val="0"/>
        </c:dLbls>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2"/>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majorUnit val="4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 Handover Monthly Average (Antrim)</a:t>
            </a:r>
            <a:endParaRPr lang="en-GB" sz="1100">
              <a:effectLst/>
            </a:endParaRPr>
          </a:p>
        </c:rich>
      </c:tx>
      <c:overlay val="0"/>
      <c:spPr>
        <a:noFill/>
        <a:ln>
          <a:noFill/>
        </a:ln>
        <a:effectLst/>
      </c:spPr>
    </c:title>
    <c:autoTitleDeleted val="0"/>
    <c:plotArea>
      <c:layout>
        <c:manualLayout>
          <c:layoutTarget val="inner"/>
          <c:xMode val="edge"/>
          <c:yMode val="edge"/>
          <c:x val="7.9571723628231922E-2"/>
          <c:y val="0.12282919777051091"/>
          <c:w val="0.86829617928779979"/>
          <c:h val="0.49732415325330226"/>
        </c:manualLayout>
      </c:layout>
      <c:lineChart>
        <c:grouping val="standard"/>
        <c:varyColors val="0"/>
        <c:ser>
          <c:idx val="0"/>
          <c:order val="0"/>
          <c:tx>
            <c:strRef>
              <c:f>'Avg Ambulance Delays'!$F$6</c:f>
              <c:strCache>
                <c:ptCount val="1"/>
                <c:pt idx="0">
                  <c:v>LPL</c:v>
                </c:pt>
              </c:strCache>
            </c:strRef>
          </c:tx>
          <c:spPr>
            <a:ln w="15875" cap="rnd">
              <a:solidFill>
                <a:schemeClr val="tx1"/>
              </a:solidFill>
              <a:prstDash val="lgDash"/>
              <a:round/>
            </a:ln>
            <a:effectLst/>
          </c:spPr>
          <c:marker>
            <c:symbol val="none"/>
          </c:marker>
          <c:cat>
            <c:numRef>
              <c:f>'Avg Ambulance Delays'!$B$67:$B$87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'Avg Ambulance Delays'!$F$67:$F$90</c:f>
              <c:numCache>
                <c:formatCode>0</c:formatCode>
                <c:ptCount val="24"/>
                <c:pt idx="0">
                  <c:v>47.981571428571428</c:v>
                </c:pt>
                <c:pt idx="1">
                  <c:v>47.981571428571428</c:v>
                </c:pt>
                <c:pt idx="2">
                  <c:v>47.981571428571428</c:v>
                </c:pt>
                <c:pt idx="3">
                  <c:v>47.981571428571428</c:v>
                </c:pt>
                <c:pt idx="4">
                  <c:v>47.981571428571428</c:v>
                </c:pt>
                <c:pt idx="5">
                  <c:v>47.981571428571428</c:v>
                </c:pt>
                <c:pt idx="6">
                  <c:v>47.981571428571428</c:v>
                </c:pt>
                <c:pt idx="7">
                  <c:v>47.981571428571428</c:v>
                </c:pt>
                <c:pt idx="8">
                  <c:v>47.981571428571428</c:v>
                </c:pt>
                <c:pt idx="9">
                  <c:v>47.981571428571428</c:v>
                </c:pt>
                <c:pt idx="10">
                  <c:v>47.981571428571428</c:v>
                </c:pt>
                <c:pt idx="11">
                  <c:v>47.981571428571428</c:v>
                </c:pt>
                <c:pt idx="12">
                  <c:v>47.981571428571428</c:v>
                </c:pt>
                <c:pt idx="13">
                  <c:v>47.981571428571428</c:v>
                </c:pt>
                <c:pt idx="14">
                  <c:v>47.981571428571428</c:v>
                </c:pt>
                <c:pt idx="15">
                  <c:v>47.981571428571428</c:v>
                </c:pt>
                <c:pt idx="16">
                  <c:v>47.981571428571428</c:v>
                </c:pt>
                <c:pt idx="17">
                  <c:v>47.981571428571428</c:v>
                </c:pt>
                <c:pt idx="18">
                  <c:v>47.981571428571428</c:v>
                </c:pt>
                <c:pt idx="19">
                  <c:v>47.981571428571428</c:v>
                </c:pt>
                <c:pt idx="20">
                  <c:v>47.981571428571428</c:v>
                </c:pt>
                <c:pt idx="21">
                  <c:v>47.981571428571428</c:v>
                </c:pt>
                <c:pt idx="22">
                  <c:v>47.981571428571428</c:v>
                </c:pt>
                <c:pt idx="23">
                  <c:v>47.981571428571428</c:v>
                </c:pt>
              </c:numCache>
            </c:numRef>
          </c:val>
          <c:smooth val="0"/>
          <c:extLst>
            <c:ext xmlns:c16="http://schemas.microsoft.com/office/drawing/2014/chart" uri="{C3380CC4-5D6E-409C-BE32-E72D297353CC}">
              <c16:uniqueId val="{00000000-48D2-49DC-BE37-4154F102B19D}"/>
            </c:ext>
          </c:extLst>
        </c:ser>
        <c:ser>
          <c:idx val="1"/>
          <c:order val="1"/>
          <c:tx>
            <c:strRef>
              <c:f>'Avg Ambulance Delays'!$E$6</c:f>
              <c:strCache>
                <c:ptCount val="1"/>
                <c:pt idx="0">
                  <c:v>Monthly Avg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'Avg Ambulance Delays'!$B$67:$B$87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'Avg Ambulance Delays'!$E$67:$E$90</c:f>
              <c:numCache>
                <c:formatCode>0</c:formatCode>
                <c:ptCount val="24"/>
                <c:pt idx="0">
                  <c:v>53</c:v>
                </c:pt>
                <c:pt idx="1">
                  <c:v>50</c:v>
                </c:pt>
                <c:pt idx="2">
                  <c:v>63</c:v>
                </c:pt>
                <c:pt idx="3">
                  <c:v>71</c:v>
                </c:pt>
                <c:pt idx="4">
                  <c:v>70</c:v>
                </c:pt>
                <c:pt idx="5">
                  <c:v>78</c:v>
                </c:pt>
                <c:pt idx="6">
                  <c:v>76</c:v>
                </c:pt>
                <c:pt idx="7">
                  <c:v>105</c:v>
                </c:pt>
                <c:pt idx="8">
                  <c:v>138</c:v>
                </c:pt>
                <c:pt idx="9">
                  <c:v>138</c:v>
                </c:pt>
                <c:pt idx="10">
                  <c:v>100</c:v>
                </c:pt>
                <c:pt idx="11">
                  <c:v>63</c:v>
                </c:pt>
                <c:pt idx="12">
                  <c:v>76</c:v>
                </c:pt>
                <c:pt idx="13">
                  <c:v>62</c:v>
                </c:pt>
                <c:pt idx="14">
                  <c:v>67</c:v>
                </c:pt>
                <c:pt idx="15">
                  <c:v>69</c:v>
                </c:pt>
                <c:pt idx="16">
                  <c:v>71</c:v>
                </c:pt>
                <c:pt idx="17">
                  <c:v>90</c:v>
                </c:pt>
                <c:pt idx="18">
                  <c:v>98</c:v>
                </c:pt>
                <c:pt idx="19">
                  <c:v>89</c:v>
                </c:pt>
                <c:pt idx="20">
                  <c:v>104</c:v>
                </c:pt>
              </c:numCache>
            </c:numRef>
          </c:val>
          <c:smooth val="0"/>
          <c:extLst>
            <c:ext xmlns:c16="http://schemas.microsoft.com/office/drawing/2014/chart" uri="{C3380CC4-5D6E-409C-BE32-E72D297353CC}">
              <c16:uniqueId val="{00000001-48D2-49DC-BE37-4154F102B19D}"/>
            </c:ext>
          </c:extLst>
        </c:ser>
        <c:ser>
          <c:idx val="4"/>
          <c:order val="2"/>
          <c:tx>
            <c:strRef>
              <c:f>'Avg Ambulance Delays'!$D$6</c:f>
              <c:strCache>
                <c:ptCount val="1"/>
                <c:pt idx="0">
                  <c:v>Mean</c:v>
                </c:pt>
              </c:strCache>
            </c:strRef>
          </c:tx>
          <c:spPr>
            <a:ln w="15875" cap="rnd">
              <a:solidFill>
                <a:schemeClr val="tx1"/>
              </a:solidFill>
              <a:round/>
            </a:ln>
            <a:effectLst/>
          </c:spPr>
          <c:marker>
            <c:symbol val="none"/>
          </c:marker>
          <c:cat>
            <c:numRef>
              <c:f>'Avg Ambulance Delays'!$B$67:$B$87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'Avg Ambulance Delays'!$D$67:$D$90</c:f>
              <c:numCache>
                <c:formatCode>0</c:formatCode>
                <c:ptCount val="24"/>
                <c:pt idx="0">
                  <c:v>82.428571428571431</c:v>
                </c:pt>
                <c:pt idx="1">
                  <c:v>82.428571428571431</c:v>
                </c:pt>
                <c:pt idx="2">
                  <c:v>82.428571428571431</c:v>
                </c:pt>
                <c:pt idx="3">
                  <c:v>82.428571428571431</c:v>
                </c:pt>
                <c:pt idx="4">
                  <c:v>82.428571428571431</c:v>
                </c:pt>
                <c:pt idx="5">
                  <c:v>82.428571428571431</c:v>
                </c:pt>
                <c:pt idx="6">
                  <c:v>82.428571428571431</c:v>
                </c:pt>
                <c:pt idx="7">
                  <c:v>82.428571428571431</c:v>
                </c:pt>
                <c:pt idx="8">
                  <c:v>82.428571428571431</c:v>
                </c:pt>
                <c:pt idx="9">
                  <c:v>82.428571428571431</c:v>
                </c:pt>
                <c:pt idx="10">
                  <c:v>82.428571428571431</c:v>
                </c:pt>
                <c:pt idx="11">
                  <c:v>82.428571428571431</c:v>
                </c:pt>
                <c:pt idx="12">
                  <c:v>82.428571428571431</c:v>
                </c:pt>
                <c:pt idx="13">
                  <c:v>82.428571428571431</c:v>
                </c:pt>
                <c:pt idx="14">
                  <c:v>82.428571428571431</c:v>
                </c:pt>
                <c:pt idx="15">
                  <c:v>82.428571428571431</c:v>
                </c:pt>
                <c:pt idx="16">
                  <c:v>82.428571428571431</c:v>
                </c:pt>
                <c:pt idx="17">
                  <c:v>82.428571428571431</c:v>
                </c:pt>
                <c:pt idx="18">
                  <c:v>82.428571428571431</c:v>
                </c:pt>
                <c:pt idx="19">
                  <c:v>82.428571428571431</c:v>
                </c:pt>
                <c:pt idx="20">
                  <c:v>82.428571428571431</c:v>
                </c:pt>
                <c:pt idx="21">
                  <c:v>82.428571428571431</c:v>
                </c:pt>
                <c:pt idx="22">
                  <c:v>82.428571428571431</c:v>
                </c:pt>
                <c:pt idx="23">
                  <c:v>82.428571428571431</c:v>
                </c:pt>
              </c:numCache>
            </c:numRef>
          </c:val>
          <c:smooth val="0"/>
          <c:extLst>
            <c:ext xmlns:c16="http://schemas.microsoft.com/office/drawing/2014/chart" uri="{C3380CC4-5D6E-409C-BE32-E72D297353CC}">
              <c16:uniqueId val="{00000002-48D2-49DC-BE37-4154F102B19D}"/>
            </c:ext>
          </c:extLst>
        </c:ser>
        <c:ser>
          <c:idx val="5"/>
          <c:order val="3"/>
          <c:tx>
            <c:strRef>
              <c:f>'Avg Ambulance Delays'!$C$6</c:f>
              <c:strCache>
                <c:ptCount val="1"/>
                <c:pt idx="0">
                  <c:v>UPL</c:v>
                </c:pt>
              </c:strCache>
            </c:strRef>
          </c:tx>
          <c:spPr>
            <a:ln w="15875" cap="rnd">
              <a:solidFill>
                <a:schemeClr val="tx1"/>
              </a:solidFill>
              <a:prstDash val="lgDash"/>
              <a:round/>
            </a:ln>
            <a:effectLst/>
          </c:spPr>
          <c:marker>
            <c:symbol val="none"/>
          </c:marker>
          <c:cat>
            <c:numRef>
              <c:f>'Avg Ambulance Delays'!$B$67:$B$87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'Avg Ambulance Delays'!$C$67:$C$90</c:f>
              <c:numCache>
                <c:formatCode>0</c:formatCode>
                <c:ptCount val="24"/>
                <c:pt idx="0">
                  <c:v>116.87557142857143</c:v>
                </c:pt>
                <c:pt idx="1">
                  <c:v>116.87557142857143</c:v>
                </c:pt>
                <c:pt idx="2">
                  <c:v>116.87557142857143</c:v>
                </c:pt>
                <c:pt idx="3">
                  <c:v>116.87557142857143</c:v>
                </c:pt>
                <c:pt idx="4">
                  <c:v>116.87557142857143</c:v>
                </c:pt>
                <c:pt idx="5">
                  <c:v>116.87557142857143</c:v>
                </c:pt>
                <c:pt idx="6">
                  <c:v>116.87557142857143</c:v>
                </c:pt>
                <c:pt idx="7">
                  <c:v>116.87557142857143</c:v>
                </c:pt>
                <c:pt idx="8">
                  <c:v>116.87557142857143</c:v>
                </c:pt>
                <c:pt idx="9">
                  <c:v>116.87557142857143</c:v>
                </c:pt>
                <c:pt idx="10">
                  <c:v>116.87557142857143</c:v>
                </c:pt>
                <c:pt idx="11">
                  <c:v>116.87557142857143</c:v>
                </c:pt>
                <c:pt idx="12">
                  <c:v>116.87557142857143</c:v>
                </c:pt>
                <c:pt idx="13">
                  <c:v>116.87557142857143</c:v>
                </c:pt>
                <c:pt idx="14">
                  <c:v>116.87557142857143</c:v>
                </c:pt>
                <c:pt idx="15">
                  <c:v>116.87557142857143</c:v>
                </c:pt>
                <c:pt idx="16">
                  <c:v>116.87557142857143</c:v>
                </c:pt>
                <c:pt idx="17">
                  <c:v>116.87557142857143</c:v>
                </c:pt>
                <c:pt idx="18">
                  <c:v>116.87557142857143</c:v>
                </c:pt>
                <c:pt idx="19">
                  <c:v>116.87557142857143</c:v>
                </c:pt>
                <c:pt idx="20">
                  <c:v>116.87557142857143</c:v>
                </c:pt>
                <c:pt idx="21">
                  <c:v>116.87557142857143</c:v>
                </c:pt>
                <c:pt idx="22">
                  <c:v>116.87557142857143</c:v>
                </c:pt>
                <c:pt idx="23">
                  <c:v>116.87557142857143</c:v>
                </c:pt>
              </c:numCache>
            </c:numRef>
          </c:val>
          <c:smooth val="0"/>
          <c:extLst>
            <c:ext xmlns:c16="http://schemas.microsoft.com/office/drawing/2014/chart" uri="{C3380CC4-5D6E-409C-BE32-E72D297353CC}">
              <c16:uniqueId val="{00000003-48D2-49DC-BE37-4154F102B19D}"/>
            </c:ext>
          </c:extLst>
        </c:ser>
        <c:ser>
          <c:idx val="2"/>
          <c:order val="4"/>
          <c:tx>
            <c:strRef>
              <c:f>'Avg Ambulance Delays'!$I$6</c:f>
              <c:strCache>
                <c:ptCount val="1"/>
                <c:pt idx="0">
                  <c:v>SCL</c:v>
                </c:pt>
              </c:strCache>
            </c:strRef>
          </c:tx>
          <c:spPr>
            <a:ln>
              <a:noFill/>
            </a:ln>
          </c:spPr>
          <c:marker>
            <c:symbol val="circle"/>
            <c:size val="7"/>
            <c:spPr>
              <a:solidFill>
                <a:srgbClr val="5B9BD5"/>
              </a:solidFill>
              <a:ln>
                <a:solidFill>
                  <a:srgbClr val="5B9BD5"/>
                </a:solidFill>
              </a:ln>
            </c:spPr>
          </c:marker>
          <c:cat>
            <c:numRef>
              <c:f>'Avg Ambulance Delays'!$B$67:$B$87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'Avg Ambulance Delays'!$I$67:$I$90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48D2-49DC-BE37-4154F102B19D}"/>
            </c:ext>
          </c:extLst>
        </c:ser>
        <c:ser>
          <c:idx val="6"/>
          <c:order val="5"/>
          <c:tx>
            <c:strRef>
              <c:f>'Avg Ambulance Delays'!$J$6</c:f>
              <c:strCache>
                <c:ptCount val="1"/>
                <c:pt idx="0">
                  <c:v>SCH</c:v>
                </c:pt>
              </c:strCache>
            </c:strRef>
          </c:tx>
          <c:spPr>
            <a:ln>
              <a:noFill/>
            </a:ln>
          </c:spPr>
          <c:marker>
            <c:symbol val="circle"/>
            <c:size val="7"/>
            <c:spPr>
              <a:solidFill>
                <a:srgbClr val="ED7D31"/>
              </a:solidFill>
              <a:ln>
                <a:solidFill>
                  <a:srgbClr val="ED7D31"/>
                </a:solidFill>
              </a:ln>
            </c:spPr>
          </c:marker>
          <c:cat>
            <c:numRef>
              <c:f>'Avg Ambulance Delays'!$B$67:$B$87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'Avg Ambulance Delays'!$J$67:$J$90</c:f>
              <c:numCache>
                <c:formatCode>0</c:formatCode>
                <c:ptCount val="24"/>
                <c:pt idx="0">
                  <c:v>#N/A</c:v>
                </c:pt>
                <c:pt idx="1">
                  <c:v>#N/A</c:v>
                </c:pt>
                <c:pt idx="2">
                  <c:v>#N/A</c:v>
                </c:pt>
                <c:pt idx="3">
                  <c:v>#N/A</c:v>
                </c:pt>
                <c:pt idx="4">
                  <c:v>#N/A</c:v>
                </c:pt>
                <c:pt idx="5">
                  <c:v>#N/A</c:v>
                </c:pt>
                <c:pt idx="6">
                  <c:v>#N/A</c:v>
                </c:pt>
                <c:pt idx="7">
                  <c:v>#N/A</c:v>
                </c:pt>
                <c:pt idx="8">
                  <c:v>138</c:v>
                </c:pt>
                <c:pt idx="9">
                  <c:v>138</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48D2-49DC-BE37-4154F102B19D}"/>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2"/>
        <c:majorTimeUnit val="months"/>
      </c:dateAx>
      <c:valAx>
        <c:axId val="186795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majorUnit val="40"/>
      </c:valAx>
      <c:spPr>
        <a:noFill/>
        <a:ln>
          <a:noFill/>
        </a:ln>
        <a:effectLst/>
      </c:spPr>
    </c:plotArea>
    <c:legend>
      <c:legendPos val="b"/>
      <c:layout>
        <c:manualLayout>
          <c:xMode val="edge"/>
          <c:yMode val="edge"/>
          <c:x val="7.338845144356955E-2"/>
          <c:y val="0.82221570745033623"/>
          <c:w val="0.89211198600174979"/>
          <c:h val="0.10286288383137125"/>
        </c:manualLayout>
      </c:layout>
      <c:overlay val="0"/>
      <c:txPr>
        <a:bodyPr rot="0" vert="horz"/>
        <a:lstStyle/>
        <a:p>
          <a:pPr>
            <a:defRPr sz="900"/>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 Handover Monthly Average (Causeway)</a:t>
            </a:r>
            <a:endParaRPr lang="en-GB" sz="1100">
              <a:effectLst/>
            </a:endParaRPr>
          </a:p>
        </c:rich>
      </c:tx>
      <c:overlay val="0"/>
      <c:spPr>
        <a:noFill/>
        <a:ln>
          <a:noFill/>
        </a:ln>
        <a:effectLst/>
      </c:spPr>
    </c:title>
    <c:autoTitleDeleted val="0"/>
    <c:plotArea>
      <c:layout>
        <c:manualLayout>
          <c:layoutTarget val="inner"/>
          <c:xMode val="edge"/>
          <c:yMode val="edge"/>
          <c:x val="7.9571723628231922E-2"/>
          <c:y val="0.12282919777051091"/>
          <c:w val="0.86829617928779979"/>
          <c:h val="0.49732415325330226"/>
        </c:manualLayout>
      </c:layout>
      <c:lineChart>
        <c:grouping val="standard"/>
        <c:varyColors val="0"/>
        <c:ser>
          <c:idx val="0"/>
          <c:order val="0"/>
          <c:tx>
            <c:strRef>
              <c:f>'Avg Ambulance Delays'!$F$97</c:f>
              <c:strCache>
                <c:ptCount val="1"/>
                <c:pt idx="0">
                  <c:v>LPL</c:v>
                </c:pt>
              </c:strCache>
            </c:strRef>
          </c:tx>
          <c:spPr>
            <a:ln w="15875" cap="rnd">
              <a:solidFill>
                <a:schemeClr val="tx1"/>
              </a:solidFill>
              <a:prstDash val="lgDash"/>
              <a:round/>
            </a:ln>
            <a:effectLst/>
          </c:spPr>
          <c:marker>
            <c:symbol val="none"/>
          </c:marker>
          <c:cat>
            <c:numRef>
              <c:f>'Avg Ambulance Delays'!$B$158:$B$178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'Avg Ambulance Delays'!$F$158:$F$181</c:f>
              <c:numCache>
                <c:formatCode>0</c:formatCode>
                <c:ptCount val="24"/>
                <c:pt idx="0">
                  <c:v>61.314761904761895</c:v>
                </c:pt>
                <c:pt idx="1">
                  <c:v>61.314761904761895</c:v>
                </c:pt>
                <c:pt idx="2">
                  <c:v>61.314761904761895</c:v>
                </c:pt>
                <c:pt idx="3">
                  <c:v>61.314761904761895</c:v>
                </c:pt>
                <c:pt idx="4">
                  <c:v>61.314761904761895</c:v>
                </c:pt>
                <c:pt idx="5">
                  <c:v>61.314761904761895</c:v>
                </c:pt>
                <c:pt idx="6">
                  <c:v>61.314761904761895</c:v>
                </c:pt>
                <c:pt idx="7">
                  <c:v>61.314761904761895</c:v>
                </c:pt>
                <c:pt idx="8">
                  <c:v>61.314761904761895</c:v>
                </c:pt>
                <c:pt idx="9">
                  <c:v>61.314761904761895</c:v>
                </c:pt>
                <c:pt idx="10">
                  <c:v>61.314761904761895</c:v>
                </c:pt>
                <c:pt idx="11">
                  <c:v>61.314761904761895</c:v>
                </c:pt>
                <c:pt idx="12">
                  <c:v>61.314761904761895</c:v>
                </c:pt>
                <c:pt idx="13">
                  <c:v>61.314761904761895</c:v>
                </c:pt>
                <c:pt idx="14">
                  <c:v>61.314761904761895</c:v>
                </c:pt>
                <c:pt idx="15">
                  <c:v>61.314761904761895</c:v>
                </c:pt>
                <c:pt idx="16">
                  <c:v>61.314761904761895</c:v>
                </c:pt>
                <c:pt idx="17">
                  <c:v>61.314761904761895</c:v>
                </c:pt>
                <c:pt idx="18">
                  <c:v>61.314761904761895</c:v>
                </c:pt>
                <c:pt idx="19">
                  <c:v>61.314761904761895</c:v>
                </c:pt>
                <c:pt idx="20">
                  <c:v>61.314761904761895</c:v>
                </c:pt>
                <c:pt idx="21">
                  <c:v>61.314761904761895</c:v>
                </c:pt>
                <c:pt idx="22">
                  <c:v>61.314761904761895</c:v>
                </c:pt>
                <c:pt idx="23">
                  <c:v>61.314761904761895</c:v>
                </c:pt>
              </c:numCache>
            </c:numRef>
          </c:val>
          <c:smooth val="0"/>
          <c:extLst>
            <c:ext xmlns:c16="http://schemas.microsoft.com/office/drawing/2014/chart" uri="{C3380CC4-5D6E-409C-BE32-E72D297353CC}">
              <c16:uniqueId val="{00000000-D597-4B90-9024-B803F5ED26DF}"/>
            </c:ext>
          </c:extLst>
        </c:ser>
        <c:ser>
          <c:idx val="1"/>
          <c:order val="1"/>
          <c:tx>
            <c:strRef>
              <c:f>'Avg Ambulance Delays'!$E$97</c:f>
              <c:strCache>
                <c:ptCount val="1"/>
                <c:pt idx="0">
                  <c:v>Monthly Avg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'Avg Ambulance Delays'!$B$158:$B$178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'Avg Ambulance Delays'!$E$158:$E$181</c:f>
              <c:numCache>
                <c:formatCode>0</c:formatCode>
                <c:ptCount val="24"/>
                <c:pt idx="0">
                  <c:v>75</c:v>
                </c:pt>
                <c:pt idx="1">
                  <c:v>71</c:v>
                </c:pt>
                <c:pt idx="2">
                  <c:v>76</c:v>
                </c:pt>
                <c:pt idx="3">
                  <c:v>83</c:v>
                </c:pt>
                <c:pt idx="4">
                  <c:v>91</c:v>
                </c:pt>
                <c:pt idx="5">
                  <c:v>86</c:v>
                </c:pt>
                <c:pt idx="6">
                  <c:v>90</c:v>
                </c:pt>
                <c:pt idx="7">
                  <c:v>113</c:v>
                </c:pt>
                <c:pt idx="8">
                  <c:v>133</c:v>
                </c:pt>
                <c:pt idx="9">
                  <c:v>140</c:v>
                </c:pt>
                <c:pt idx="10">
                  <c:v>116</c:v>
                </c:pt>
                <c:pt idx="11">
                  <c:v>111</c:v>
                </c:pt>
                <c:pt idx="12">
                  <c:v>118</c:v>
                </c:pt>
                <c:pt idx="13">
                  <c:v>82</c:v>
                </c:pt>
                <c:pt idx="14">
                  <c:v>68</c:v>
                </c:pt>
                <c:pt idx="15">
                  <c:v>72</c:v>
                </c:pt>
                <c:pt idx="16">
                  <c:v>74</c:v>
                </c:pt>
                <c:pt idx="17">
                  <c:v>85</c:v>
                </c:pt>
                <c:pt idx="18">
                  <c:v>77</c:v>
                </c:pt>
                <c:pt idx="19">
                  <c:v>70</c:v>
                </c:pt>
                <c:pt idx="20">
                  <c:v>99</c:v>
                </c:pt>
              </c:numCache>
            </c:numRef>
          </c:val>
          <c:smooth val="0"/>
          <c:extLst>
            <c:ext xmlns:c16="http://schemas.microsoft.com/office/drawing/2014/chart" uri="{C3380CC4-5D6E-409C-BE32-E72D297353CC}">
              <c16:uniqueId val="{00000001-D597-4B90-9024-B803F5ED26DF}"/>
            </c:ext>
          </c:extLst>
        </c:ser>
        <c:ser>
          <c:idx val="4"/>
          <c:order val="2"/>
          <c:tx>
            <c:strRef>
              <c:f>'Avg Ambulance Delays'!$D$97</c:f>
              <c:strCache>
                <c:ptCount val="1"/>
                <c:pt idx="0">
                  <c:v>Mean</c:v>
                </c:pt>
              </c:strCache>
            </c:strRef>
          </c:tx>
          <c:spPr>
            <a:ln w="15875" cap="rnd">
              <a:solidFill>
                <a:schemeClr val="tx1"/>
              </a:solidFill>
              <a:round/>
            </a:ln>
            <a:effectLst/>
          </c:spPr>
          <c:marker>
            <c:symbol val="none"/>
          </c:marker>
          <c:cat>
            <c:numRef>
              <c:f>'Avg Ambulance Delays'!$B$158:$B$178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'Avg Ambulance Delays'!$D$158:$D$181</c:f>
              <c:numCache>
                <c:formatCode>0</c:formatCode>
                <c:ptCount val="24"/>
                <c:pt idx="0">
                  <c:v>91.904761904761898</c:v>
                </c:pt>
                <c:pt idx="1">
                  <c:v>91.904761904761898</c:v>
                </c:pt>
                <c:pt idx="2">
                  <c:v>91.904761904761898</c:v>
                </c:pt>
                <c:pt idx="3">
                  <c:v>91.904761904761898</c:v>
                </c:pt>
                <c:pt idx="4">
                  <c:v>91.904761904761898</c:v>
                </c:pt>
                <c:pt idx="5">
                  <c:v>91.904761904761898</c:v>
                </c:pt>
                <c:pt idx="6">
                  <c:v>91.904761904761898</c:v>
                </c:pt>
                <c:pt idx="7">
                  <c:v>91.904761904761898</c:v>
                </c:pt>
                <c:pt idx="8">
                  <c:v>91.904761904761898</c:v>
                </c:pt>
                <c:pt idx="9">
                  <c:v>91.904761904761898</c:v>
                </c:pt>
                <c:pt idx="10">
                  <c:v>91.904761904761898</c:v>
                </c:pt>
                <c:pt idx="11">
                  <c:v>91.904761904761898</c:v>
                </c:pt>
                <c:pt idx="12">
                  <c:v>91.904761904761898</c:v>
                </c:pt>
                <c:pt idx="13">
                  <c:v>91.904761904761898</c:v>
                </c:pt>
                <c:pt idx="14">
                  <c:v>91.904761904761898</c:v>
                </c:pt>
                <c:pt idx="15">
                  <c:v>91.904761904761898</c:v>
                </c:pt>
                <c:pt idx="16">
                  <c:v>91.904761904761898</c:v>
                </c:pt>
                <c:pt idx="17">
                  <c:v>91.904761904761898</c:v>
                </c:pt>
                <c:pt idx="18">
                  <c:v>91.904761904761898</c:v>
                </c:pt>
                <c:pt idx="19">
                  <c:v>91.904761904761898</c:v>
                </c:pt>
                <c:pt idx="20">
                  <c:v>91.904761904761898</c:v>
                </c:pt>
                <c:pt idx="21">
                  <c:v>91.904761904761898</c:v>
                </c:pt>
                <c:pt idx="22">
                  <c:v>91.904761904761898</c:v>
                </c:pt>
                <c:pt idx="23">
                  <c:v>91.904761904761898</c:v>
                </c:pt>
              </c:numCache>
            </c:numRef>
          </c:val>
          <c:smooth val="0"/>
          <c:extLst>
            <c:ext xmlns:c16="http://schemas.microsoft.com/office/drawing/2014/chart" uri="{C3380CC4-5D6E-409C-BE32-E72D297353CC}">
              <c16:uniqueId val="{00000002-D597-4B90-9024-B803F5ED26DF}"/>
            </c:ext>
          </c:extLst>
        </c:ser>
        <c:ser>
          <c:idx val="5"/>
          <c:order val="3"/>
          <c:tx>
            <c:strRef>
              <c:f>'Avg Ambulance Delays'!$C$97</c:f>
              <c:strCache>
                <c:ptCount val="1"/>
                <c:pt idx="0">
                  <c:v>UPL</c:v>
                </c:pt>
              </c:strCache>
            </c:strRef>
          </c:tx>
          <c:spPr>
            <a:ln w="15875" cap="rnd">
              <a:solidFill>
                <a:schemeClr val="tx1"/>
              </a:solidFill>
              <a:prstDash val="lgDash"/>
              <a:round/>
            </a:ln>
            <a:effectLst/>
          </c:spPr>
          <c:marker>
            <c:symbol val="none"/>
          </c:marker>
          <c:cat>
            <c:numRef>
              <c:f>'Avg Ambulance Delays'!$B$158:$B$178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'Avg Ambulance Delays'!$C$158:$C$181</c:f>
              <c:numCache>
                <c:formatCode>0</c:formatCode>
                <c:ptCount val="24"/>
                <c:pt idx="0">
                  <c:v>122.4947619047619</c:v>
                </c:pt>
                <c:pt idx="1">
                  <c:v>122.4947619047619</c:v>
                </c:pt>
                <c:pt idx="2">
                  <c:v>122.4947619047619</c:v>
                </c:pt>
                <c:pt idx="3">
                  <c:v>122.4947619047619</c:v>
                </c:pt>
                <c:pt idx="4">
                  <c:v>122.4947619047619</c:v>
                </c:pt>
                <c:pt idx="5">
                  <c:v>122.4947619047619</c:v>
                </c:pt>
                <c:pt idx="6">
                  <c:v>122.4947619047619</c:v>
                </c:pt>
                <c:pt idx="7">
                  <c:v>122.4947619047619</c:v>
                </c:pt>
                <c:pt idx="8">
                  <c:v>122.4947619047619</c:v>
                </c:pt>
                <c:pt idx="9">
                  <c:v>122.4947619047619</c:v>
                </c:pt>
                <c:pt idx="10">
                  <c:v>122.4947619047619</c:v>
                </c:pt>
                <c:pt idx="11">
                  <c:v>122.4947619047619</c:v>
                </c:pt>
                <c:pt idx="12">
                  <c:v>122.4947619047619</c:v>
                </c:pt>
                <c:pt idx="13">
                  <c:v>122.4947619047619</c:v>
                </c:pt>
                <c:pt idx="14">
                  <c:v>122.4947619047619</c:v>
                </c:pt>
                <c:pt idx="15">
                  <c:v>122.4947619047619</c:v>
                </c:pt>
                <c:pt idx="16">
                  <c:v>122.4947619047619</c:v>
                </c:pt>
                <c:pt idx="17">
                  <c:v>122.4947619047619</c:v>
                </c:pt>
                <c:pt idx="18">
                  <c:v>122.4947619047619</c:v>
                </c:pt>
                <c:pt idx="19">
                  <c:v>122.4947619047619</c:v>
                </c:pt>
                <c:pt idx="20">
                  <c:v>122.4947619047619</c:v>
                </c:pt>
                <c:pt idx="21">
                  <c:v>122.4947619047619</c:v>
                </c:pt>
                <c:pt idx="22">
                  <c:v>122.4947619047619</c:v>
                </c:pt>
                <c:pt idx="23">
                  <c:v>122.4947619047619</c:v>
                </c:pt>
              </c:numCache>
            </c:numRef>
          </c:val>
          <c:smooth val="0"/>
          <c:extLst>
            <c:ext xmlns:c16="http://schemas.microsoft.com/office/drawing/2014/chart" uri="{C3380CC4-5D6E-409C-BE32-E72D297353CC}">
              <c16:uniqueId val="{00000003-D597-4B90-9024-B803F5ED26DF}"/>
            </c:ext>
          </c:extLst>
        </c:ser>
        <c:ser>
          <c:idx val="2"/>
          <c:order val="4"/>
          <c:tx>
            <c:strRef>
              <c:f>'Avg Ambulance Delays'!$I$97</c:f>
              <c:strCache>
                <c:ptCount val="1"/>
                <c:pt idx="0">
                  <c:v>SCL</c:v>
                </c:pt>
              </c:strCache>
            </c:strRef>
          </c:tx>
          <c:spPr>
            <a:ln>
              <a:noFill/>
            </a:ln>
          </c:spPr>
          <c:marker>
            <c:symbol val="circle"/>
            <c:size val="7"/>
            <c:spPr>
              <a:solidFill>
                <a:srgbClr val="5B9BD5"/>
              </a:solidFill>
              <a:ln>
                <a:solidFill>
                  <a:srgbClr val="5B9BD5"/>
                </a:solidFill>
              </a:ln>
            </c:spPr>
          </c:marker>
          <c:cat>
            <c:numRef>
              <c:f>'Avg Ambulance Delays'!$B$158:$B$178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'Avg Ambulance Delays'!$I$158:$I$181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D597-4B90-9024-B803F5ED26DF}"/>
            </c:ext>
          </c:extLst>
        </c:ser>
        <c:ser>
          <c:idx val="6"/>
          <c:order val="5"/>
          <c:tx>
            <c:strRef>
              <c:f>'Avg Ambulance Delays'!$J$97</c:f>
              <c:strCache>
                <c:ptCount val="1"/>
                <c:pt idx="0">
                  <c:v>SCH</c:v>
                </c:pt>
              </c:strCache>
            </c:strRef>
          </c:tx>
          <c:spPr>
            <a:ln>
              <a:noFill/>
            </a:ln>
          </c:spPr>
          <c:marker>
            <c:symbol val="circle"/>
            <c:size val="7"/>
            <c:spPr>
              <a:solidFill>
                <a:srgbClr val="ED7D31"/>
              </a:solidFill>
              <a:ln>
                <a:solidFill>
                  <a:srgbClr val="ED7D31"/>
                </a:solidFill>
              </a:ln>
            </c:spPr>
          </c:marker>
          <c:cat>
            <c:numRef>
              <c:f>'Avg Ambulance Delays'!$B$158:$B$178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'Avg Ambulance Delays'!$J$158:$J$181</c:f>
              <c:numCache>
                <c:formatCode>0</c:formatCode>
                <c:ptCount val="24"/>
                <c:pt idx="0">
                  <c:v>#N/A</c:v>
                </c:pt>
                <c:pt idx="1">
                  <c:v>#N/A</c:v>
                </c:pt>
                <c:pt idx="2">
                  <c:v>#N/A</c:v>
                </c:pt>
                <c:pt idx="3">
                  <c:v>#N/A</c:v>
                </c:pt>
                <c:pt idx="4">
                  <c:v>#N/A</c:v>
                </c:pt>
                <c:pt idx="5">
                  <c:v>#N/A</c:v>
                </c:pt>
                <c:pt idx="6">
                  <c:v>#N/A</c:v>
                </c:pt>
                <c:pt idx="7">
                  <c:v>#N/A</c:v>
                </c:pt>
                <c:pt idx="8">
                  <c:v>133</c:v>
                </c:pt>
                <c:pt idx="9">
                  <c:v>140</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D597-4B90-9024-B803F5ED26DF}"/>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2"/>
        <c:majorTimeUnit val="months"/>
      </c:dateAx>
      <c:valAx>
        <c:axId val="186795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majorUnit val="40"/>
      </c:valAx>
      <c:spPr>
        <a:noFill/>
        <a:ln>
          <a:noFill/>
        </a:ln>
        <a:effectLst/>
      </c:spPr>
    </c:plotArea>
    <c:legend>
      <c:legendPos val="b"/>
      <c:layout>
        <c:manualLayout>
          <c:xMode val="edge"/>
          <c:yMode val="edge"/>
          <c:x val="7.338845144356955E-2"/>
          <c:y val="0.82221570745033623"/>
          <c:w val="0.89211198600174979"/>
          <c:h val="0.10286288383137125"/>
        </c:manualLayout>
      </c:layout>
      <c:overlay val="0"/>
      <c:txPr>
        <a:bodyPr rot="0" vert="horz"/>
        <a:lstStyle/>
        <a:p>
          <a:pPr>
            <a:defRPr sz="900"/>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a:t>ED </a:t>
            </a:r>
            <a:r>
              <a:rPr lang="en-GB" sz="1100" baseline="0"/>
              <a:t>attendances (Antrim)</a:t>
            </a:r>
          </a:p>
        </c:rich>
      </c:tx>
      <c:overlay val="0"/>
      <c:spPr>
        <a:noFill/>
        <a:ln>
          <a:noFill/>
        </a:ln>
        <a:effectLst/>
      </c:spPr>
    </c:title>
    <c:autoTitleDeleted val="0"/>
    <c:plotArea>
      <c:layout/>
      <c:lineChart>
        <c:grouping val="standard"/>
        <c:varyColors val="0"/>
        <c:ser>
          <c:idx val="1"/>
          <c:order val="0"/>
          <c:tx>
            <c:strRef>
              <c:f>'ED attendances'!$C$6</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attendances'!$C$7:$C$18</c:f>
              <c:numCache>
                <c:formatCode>#,##0</c:formatCode>
                <c:ptCount val="12"/>
                <c:pt idx="0">
                  <c:v>8314</c:v>
                </c:pt>
                <c:pt idx="1">
                  <c:v>8516</c:v>
                </c:pt>
                <c:pt idx="2">
                  <c:v>8215</c:v>
                </c:pt>
                <c:pt idx="3">
                  <c:v>7966</c:v>
                </c:pt>
                <c:pt idx="4">
                  <c:v>7865</c:v>
                </c:pt>
                <c:pt idx="5">
                  <c:v>8202</c:v>
                </c:pt>
                <c:pt idx="6">
                  <c:v>8565</c:v>
                </c:pt>
                <c:pt idx="7">
                  <c:v>7717</c:v>
                </c:pt>
                <c:pt idx="8">
                  <c:v>8075</c:v>
                </c:pt>
                <c:pt idx="9">
                  <c:v>7175</c:v>
                </c:pt>
                <c:pt idx="10">
                  <c:v>7017</c:v>
                </c:pt>
                <c:pt idx="11">
                  <c:v>8349</c:v>
                </c:pt>
              </c:numCache>
            </c:numRef>
          </c:val>
          <c:smooth val="0"/>
          <c:extLst>
            <c:ext xmlns:c16="http://schemas.microsoft.com/office/drawing/2014/chart" uri="{C3380CC4-5D6E-409C-BE32-E72D297353CC}">
              <c16:uniqueId val="{00000000-DD84-4D1E-A7C3-172991EA8317}"/>
            </c:ext>
          </c:extLst>
        </c:ser>
        <c:ser>
          <c:idx val="2"/>
          <c:order val="1"/>
          <c:tx>
            <c:strRef>
              <c:f>'ED attendances'!$D$6</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attendances'!$D$7:$D$18</c:f>
              <c:numCache>
                <c:formatCode>#,##0</c:formatCode>
                <c:ptCount val="12"/>
                <c:pt idx="0">
                  <c:v>8109</c:v>
                </c:pt>
                <c:pt idx="1">
                  <c:v>8307</c:v>
                </c:pt>
                <c:pt idx="2">
                  <c:v>7998</c:v>
                </c:pt>
                <c:pt idx="3">
                  <c:v>7748</c:v>
                </c:pt>
                <c:pt idx="4">
                  <c:v>7908</c:v>
                </c:pt>
                <c:pt idx="5">
                  <c:v>7872</c:v>
                </c:pt>
                <c:pt idx="6">
                  <c:v>7923</c:v>
                </c:pt>
                <c:pt idx="7">
                  <c:v>7778</c:v>
                </c:pt>
                <c:pt idx="8">
                  <c:v>7589</c:v>
                </c:pt>
              </c:numCache>
            </c:numRef>
          </c:val>
          <c:smooth val="0"/>
          <c:extLst>
            <c:ext xmlns:c16="http://schemas.microsoft.com/office/drawing/2014/chart" uri="{C3380CC4-5D6E-409C-BE32-E72D297353CC}">
              <c16:uniqueId val="{00000001-DD84-4D1E-A7C3-172991EA8317}"/>
            </c:ext>
          </c:extLst>
        </c:ser>
        <c:dLbls>
          <c:showLegendKey val="0"/>
          <c:showVal val="0"/>
          <c:showCatName val="0"/>
          <c:showSerName val="0"/>
          <c:showPercent val="0"/>
          <c:showBubbleSize val="0"/>
        </c:dLbls>
        <c:marker val="1"/>
        <c:smooth val="0"/>
        <c:axId val="175572480"/>
        <c:axId val="175574016"/>
      </c:lineChart>
      <c:catAx>
        <c:axId val="175572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74016"/>
        <c:crosses val="autoZero"/>
        <c:auto val="1"/>
        <c:lblAlgn val="ctr"/>
        <c:lblOffset val="100"/>
        <c:noMultiLvlLbl val="0"/>
      </c:catAx>
      <c:valAx>
        <c:axId val="1755740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72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a:t>ED </a:t>
            </a:r>
            <a:r>
              <a:rPr lang="en-GB" sz="1100" baseline="0"/>
              <a:t>attendances (Causeway)</a:t>
            </a:r>
            <a:endParaRPr lang="en-GB" sz="1100"/>
          </a:p>
        </c:rich>
      </c:tx>
      <c:overlay val="0"/>
      <c:spPr>
        <a:noFill/>
        <a:ln>
          <a:noFill/>
        </a:ln>
        <a:effectLst/>
      </c:spPr>
    </c:title>
    <c:autoTitleDeleted val="0"/>
    <c:plotArea>
      <c:layout/>
      <c:lineChart>
        <c:grouping val="standard"/>
        <c:varyColors val="0"/>
        <c:ser>
          <c:idx val="1"/>
          <c:order val="0"/>
          <c:tx>
            <c:strRef>
              <c:f>'ED attendances'!$C$22</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attendances'!$C$23:$C$34</c:f>
              <c:numCache>
                <c:formatCode>#,##0</c:formatCode>
                <c:ptCount val="12"/>
                <c:pt idx="0">
                  <c:v>4192</c:v>
                </c:pt>
                <c:pt idx="1">
                  <c:v>4427</c:v>
                </c:pt>
                <c:pt idx="2">
                  <c:v>3993</c:v>
                </c:pt>
                <c:pt idx="3">
                  <c:v>4246</c:v>
                </c:pt>
                <c:pt idx="4">
                  <c:v>4088</c:v>
                </c:pt>
                <c:pt idx="5">
                  <c:v>4115</c:v>
                </c:pt>
                <c:pt idx="6">
                  <c:v>4045</c:v>
                </c:pt>
                <c:pt idx="7">
                  <c:v>3755</c:v>
                </c:pt>
                <c:pt idx="8">
                  <c:v>3889</c:v>
                </c:pt>
                <c:pt idx="9">
                  <c:v>3502</c:v>
                </c:pt>
                <c:pt idx="10">
                  <c:v>3613</c:v>
                </c:pt>
                <c:pt idx="11">
                  <c:v>4277</c:v>
                </c:pt>
              </c:numCache>
            </c:numRef>
          </c:val>
          <c:smooth val="0"/>
          <c:extLst>
            <c:ext xmlns:c16="http://schemas.microsoft.com/office/drawing/2014/chart" uri="{C3380CC4-5D6E-409C-BE32-E72D297353CC}">
              <c16:uniqueId val="{00000000-2F08-4854-86A2-64D90C91FF90}"/>
            </c:ext>
          </c:extLst>
        </c:ser>
        <c:ser>
          <c:idx val="2"/>
          <c:order val="1"/>
          <c:tx>
            <c:strRef>
              <c:f>'ED attendances'!$D$22</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attendances'!$D$23:$D$34</c:f>
              <c:numCache>
                <c:formatCode>#,##0</c:formatCode>
                <c:ptCount val="12"/>
                <c:pt idx="0">
                  <c:v>4373</c:v>
                </c:pt>
                <c:pt idx="1">
                  <c:v>4509</c:v>
                </c:pt>
                <c:pt idx="2">
                  <c:v>4239</c:v>
                </c:pt>
                <c:pt idx="3">
                  <c:v>4415</c:v>
                </c:pt>
                <c:pt idx="4">
                  <c:v>4500</c:v>
                </c:pt>
                <c:pt idx="5">
                  <c:v>4273</c:v>
                </c:pt>
                <c:pt idx="6">
                  <c:v>4342</c:v>
                </c:pt>
                <c:pt idx="7">
                  <c:v>4257</c:v>
                </c:pt>
                <c:pt idx="8">
                  <c:v>4047</c:v>
                </c:pt>
              </c:numCache>
            </c:numRef>
          </c:val>
          <c:smooth val="0"/>
          <c:extLst>
            <c:ext xmlns:c16="http://schemas.microsoft.com/office/drawing/2014/chart" uri="{C3380CC4-5D6E-409C-BE32-E72D297353CC}">
              <c16:uniqueId val="{00000001-2F08-4854-86A2-64D90C91FF90}"/>
            </c:ext>
          </c:extLst>
        </c:ser>
        <c:dLbls>
          <c:showLegendKey val="0"/>
          <c:showVal val="0"/>
          <c:showCatName val="0"/>
          <c:showSerName val="0"/>
          <c:showPercent val="0"/>
          <c:showBubbleSize val="0"/>
        </c:dLbls>
        <c:marker val="1"/>
        <c:smooth val="0"/>
        <c:axId val="175625728"/>
        <c:axId val="175627648"/>
      </c:lineChart>
      <c:catAx>
        <c:axId val="175625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627648"/>
        <c:crosses val="autoZero"/>
        <c:auto val="1"/>
        <c:lblAlgn val="ctr"/>
        <c:lblOffset val="100"/>
        <c:noMultiLvlLbl val="0"/>
      </c:catAx>
      <c:valAx>
        <c:axId val="1756276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625728"/>
        <c:crosses val="autoZero"/>
        <c:crossBetween val="between"/>
        <c:majorUnit val="1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100">
                <a:latin typeface="Arial" panose="020B0604020202020204" pitchFamily="34" charset="0"/>
                <a:cs typeface="Arial" panose="020B0604020202020204" pitchFamily="34" charset="0"/>
              </a:rPr>
              <a:t>14-day</a:t>
            </a:r>
            <a:r>
              <a:rPr lang="en-US" sz="1100" baseline="0">
                <a:latin typeface="Arial" panose="020B0604020202020204" pitchFamily="34" charset="0"/>
                <a:cs typeface="Arial" panose="020B0604020202020204" pitchFamily="34" charset="0"/>
              </a:rPr>
              <a:t> Non Breast</a:t>
            </a:r>
            <a:r>
              <a:rPr lang="en-US" sz="1100">
                <a:latin typeface="Arial" panose="020B0604020202020204" pitchFamily="34" charset="0"/>
                <a:cs typeface="Arial" panose="020B0604020202020204" pitchFamily="34" charset="0"/>
              </a:rPr>
              <a:t> tumour site April 25 -</a:t>
            </a:r>
            <a:r>
              <a:rPr lang="en-US" sz="1100" baseline="0">
                <a:latin typeface="Arial" panose="020B0604020202020204" pitchFamily="34" charset="0"/>
                <a:cs typeface="Arial" panose="020B0604020202020204" pitchFamily="34" charset="0"/>
              </a:rPr>
              <a:t> December </a:t>
            </a:r>
            <a:r>
              <a:rPr lang="en-US" sz="1100">
                <a:latin typeface="Arial" panose="020B0604020202020204" pitchFamily="34" charset="0"/>
                <a:cs typeface="Arial" panose="020B0604020202020204" pitchFamily="34" charset="0"/>
              </a:rPr>
              <a:t>25</a:t>
            </a:r>
          </a:p>
        </c:rich>
      </c:tx>
      <c:layout>
        <c:manualLayout>
          <c:xMode val="edge"/>
          <c:yMode val="edge"/>
          <c:x val="0.21626418828124663"/>
          <c:y val="2.6817890554914778E-2"/>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36538412804500231"/>
          <c:y val="0.1820822748513983"/>
          <c:w val="0.60589346756058671"/>
          <c:h val="0.71011016419061057"/>
        </c:manualLayout>
      </c:layout>
      <c:barChart>
        <c:barDir val="bar"/>
        <c:grouping val="stacked"/>
        <c:varyColors val="0"/>
        <c:ser>
          <c:idx val="0"/>
          <c:order val="0"/>
          <c:tx>
            <c:strRef>
              <c:f>'14 Day Non Breast Tumour Site'!$AN$4</c:f>
              <c:strCache>
                <c:ptCount val="1"/>
                <c:pt idx="0">
                  <c:v>&lt;=14 days</c:v>
                </c:pt>
              </c:strCache>
            </c:strRef>
          </c:tx>
          <c:spPr>
            <a:solidFill>
              <a:srgbClr val="5B9BD5"/>
            </a:solidFill>
            <a:ln>
              <a:noFill/>
            </a:ln>
            <a:effectLst/>
          </c:spPr>
          <c:invertIfNegative val="0"/>
          <c:cat>
            <c:strRef>
              <c:f>'14 Day Non Breast Tumour Site'!$B$5:$B$23</c:f>
              <c:strCache>
                <c:ptCount val="14"/>
                <c:pt idx="0">
                  <c:v>02 Suspected children's cancer</c:v>
                </c:pt>
                <c:pt idx="1">
                  <c:v>03 Suspected lung cancer</c:v>
                </c:pt>
                <c:pt idx="2">
                  <c:v>04 Suspected haematological malignancies excluding acute leukaemia</c:v>
                </c:pt>
                <c:pt idx="3">
                  <c:v>05 Suspected acute leukaemia</c:v>
                </c:pt>
                <c:pt idx="4">
                  <c:v>06 Suspected upper gastrointestinal cancers</c:v>
                </c:pt>
                <c:pt idx="5">
                  <c:v>07 Suspected lower gastrointestinal cancers</c:v>
                </c:pt>
                <c:pt idx="6">
                  <c:v>08 Suspected skin cancers</c:v>
                </c:pt>
                <c:pt idx="7">
                  <c:v>09 Suspected gynaecological cancers</c:v>
                </c:pt>
                <c:pt idx="8">
                  <c:v>10 Suspected brain or central nervous system tumours</c:v>
                </c:pt>
                <c:pt idx="9">
                  <c:v>13 Suspected head and neck cancers</c:v>
                </c:pt>
                <c:pt idx="10">
                  <c:v>18 Other suspected cancer (not listed)</c:v>
                </c:pt>
                <c:pt idx="11">
                  <c:v>19 Suspected Dental Cancers</c:v>
                </c:pt>
                <c:pt idx="12">
                  <c:v>20 Suspected Hepatobiliary and Pancreatic cancers</c:v>
                </c:pt>
                <c:pt idx="13">
                  <c:v>21 Suspected Endocrine Cancer</c:v>
                </c:pt>
              </c:strCache>
            </c:strRef>
          </c:cat>
          <c:val>
            <c:numRef>
              <c:f>'14 Day Non Breast Tumour Site'!$AN$5:$AN$23</c:f>
              <c:numCache>
                <c:formatCode>0.0;\(0.0\)</c:formatCode>
                <c:ptCount val="14"/>
                <c:pt idx="0">
                  <c:v>1</c:v>
                </c:pt>
                <c:pt idx="1">
                  <c:v>176</c:v>
                </c:pt>
                <c:pt idx="2">
                  <c:v>94</c:v>
                </c:pt>
                <c:pt idx="3">
                  <c:v>3</c:v>
                </c:pt>
                <c:pt idx="4">
                  <c:v>908</c:v>
                </c:pt>
                <c:pt idx="5">
                  <c:v>464</c:v>
                </c:pt>
                <c:pt idx="6">
                  <c:v>412</c:v>
                </c:pt>
                <c:pt idx="7">
                  <c:v>103</c:v>
                </c:pt>
                <c:pt idx="8">
                  <c:v>6</c:v>
                </c:pt>
                <c:pt idx="9">
                  <c:v>896</c:v>
                </c:pt>
                <c:pt idx="10">
                  <c:v>253</c:v>
                </c:pt>
                <c:pt idx="11">
                  <c:v>13</c:v>
                </c:pt>
                <c:pt idx="12">
                  <c:v>3</c:v>
                </c:pt>
                <c:pt idx="13">
                  <c:v>8</c:v>
                </c:pt>
              </c:numCache>
            </c:numRef>
          </c:val>
          <c:extLst>
            <c:ext xmlns:c16="http://schemas.microsoft.com/office/drawing/2014/chart" uri="{C3380CC4-5D6E-409C-BE32-E72D297353CC}">
              <c16:uniqueId val="{00000000-B471-40F9-A265-0295A00CF7BD}"/>
            </c:ext>
          </c:extLst>
        </c:ser>
        <c:ser>
          <c:idx val="1"/>
          <c:order val="1"/>
          <c:tx>
            <c:strRef>
              <c:f>'14 Day Non Breast Tumour Site'!$AO$4</c:f>
              <c:strCache>
                <c:ptCount val="1"/>
                <c:pt idx="0">
                  <c:v>&gt;14</c:v>
                </c:pt>
              </c:strCache>
            </c:strRef>
          </c:tx>
          <c:spPr>
            <a:solidFill>
              <a:srgbClr val="ED7D31"/>
            </a:solidFill>
            <a:ln>
              <a:noFill/>
            </a:ln>
            <a:effectLst/>
          </c:spPr>
          <c:invertIfNegative val="0"/>
          <c:cat>
            <c:strRef>
              <c:f>'14 Day Non Breast Tumour Site'!$B$5:$B$23</c:f>
              <c:strCache>
                <c:ptCount val="14"/>
                <c:pt idx="0">
                  <c:v>02 Suspected children's cancer</c:v>
                </c:pt>
                <c:pt idx="1">
                  <c:v>03 Suspected lung cancer</c:v>
                </c:pt>
                <c:pt idx="2">
                  <c:v>04 Suspected haematological malignancies excluding acute leukaemia</c:v>
                </c:pt>
                <c:pt idx="3">
                  <c:v>05 Suspected acute leukaemia</c:v>
                </c:pt>
                <c:pt idx="4">
                  <c:v>06 Suspected upper gastrointestinal cancers</c:v>
                </c:pt>
                <c:pt idx="5">
                  <c:v>07 Suspected lower gastrointestinal cancers</c:v>
                </c:pt>
                <c:pt idx="6">
                  <c:v>08 Suspected skin cancers</c:v>
                </c:pt>
                <c:pt idx="7">
                  <c:v>09 Suspected gynaecological cancers</c:v>
                </c:pt>
                <c:pt idx="8">
                  <c:v>10 Suspected brain or central nervous system tumours</c:v>
                </c:pt>
                <c:pt idx="9">
                  <c:v>13 Suspected head and neck cancers</c:v>
                </c:pt>
                <c:pt idx="10">
                  <c:v>18 Other suspected cancer (not listed)</c:v>
                </c:pt>
                <c:pt idx="11">
                  <c:v>19 Suspected Dental Cancers</c:v>
                </c:pt>
                <c:pt idx="12">
                  <c:v>20 Suspected Hepatobiliary and Pancreatic cancers</c:v>
                </c:pt>
                <c:pt idx="13">
                  <c:v>21 Suspected Endocrine Cancer</c:v>
                </c:pt>
              </c:strCache>
            </c:strRef>
          </c:cat>
          <c:val>
            <c:numRef>
              <c:f>'14 Day Non Breast Tumour Site'!$AO$5:$AO$23</c:f>
              <c:numCache>
                <c:formatCode>General</c:formatCode>
                <c:ptCount val="14"/>
                <c:pt idx="0" formatCode="0.0">
                  <c:v>6</c:v>
                </c:pt>
                <c:pt idx="1">
                  <c:v>239</c:v>
                </c:pt>
                <c:pt idx="2">
                  <c:v>302</c:v>
                </c:pt>
                <c:pt idx="3" formatCode="0.0">
                  <c:v>3</c:v>
                </c:pt>
                <c:pt idx="4">
                  <c:v>1383</c:v>
                </c:pt>
                <c:pt idx="5">
                  <c:v>3022</c:v>
                </c:pt>
                <c:pt idx="6">
                  <c:v>4668</c:v>
                </c:pt>
                <c:pt idx="7">
                  <c:v>1470</c:v>
                </c:pt>
                <c:pt idx="8">
                  <c:v>23</c:v>
                </c:pt>
                <c:pt idx="9">
                  <c:v>656</c:v>
                </c:pt>
                <c:pt idx="10">
                  <c:v>105</c:v>
                </c:pt>
                <c:pt idx="11">
                  <c:v>33</c:v>
                </c:pt>
                <c:pt idx="12">
                  <c:v>4</c:v>
                </c:pt>
                <c:pt idx="13">
                  <c:v>5</c:v>
                </c:pt>
              </c:numCache>
            </c:numRef>
          </c:val>
          <c:extLst>
            <c:ext xmlns:c16="http://schemas.microsoft.com/office/drawing/2014/chart" uri="{C3380CC4-5D6E-409C-BE32-E72D297353CC}">
              <c16:uniqueId val="{00000001-B471-40F9-A265-0295A00CF7BD}"/>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max val="550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valAx>
      <c:spPr>
        <a:noFill/>
        <a:ln>
          <a:noFill/>
        </a:ln>
        <a:effectLst/>
      </c:spPr>
    </c:plotArea>
    <c:legend>
      <c:legendPos val="b"/>
      <c:layout>
        <c:manualLayout>
          <c:xMode val="edge"/>
          <c:yMode val="edge"/>
          <c:x val="0.42669479312433428"/>
          <c:y val="0.92254896928228725"/>
          <c:w val="0.18683917728074095"/>
          <c:h val="4.756904329876313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Over-75  Attendances (Antrim)</a:t>
            </a:r>
            <a:endParaRPr lang="en-GB" sz="1100"/>
          </a:p>
        </c:rich>
      </c:tx>
      <c:overlay val="0"/>
      <c:spPr>
        <a:noFill/>
        <a:ln>
          <a:noFill/>
        </a:ln>
        <a:effectLst/>
      </c:spPr>
    </c:title>
    <c:autoTitleDeleted val="0"/>
    <c:plotArea>
      <c:layout/>
      <c:lineChart>
        <c:grouping val="standard"/>
        <c:varyColors val="0"/>
        <c:ser>
          <c:idx val="1"/>
          <c:order val="0"/>
          <c:tx>
            <c:strRef>
              <c:f>'Over-75 ED attendances'!$C$6</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'Over-75 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attendances'!$C$7:$C$18</c:f>
              <c:numCache>
                <c:formatCode>#,##0</c:formatCode>
                <c:ptCount val="12"/>
                <c:pt idx="0">
                  <c:v>1389</c:v>
                </c:pt>
                <c:pt idx="1">
                  <c:v>1447</c:v>
                </c:pt>
                <c:pt idx="2">
                  <c:v>1351</c:v>
                </c:pt>
                <c:pt idx="3">
                  <c:v>1389</c:v>
                </c:pt>
                <c:pt idx="4">
                  <c:v>1412</c:v>
                </c:pt>
                <c:pt idx="5">
                  <c:v>1332</c:v>
                </c:pt>
                <c:pt idx="6">
                  <c:v>1442</c:v>
                </c:pt>
                <c:pt idx="7">
                  <c:v>1327</c:v>
                </c:pt>
                <c:pt idx="8">
                  <c:v>1508</c:v>
                </c:pt>
                <c:pt idx="9">
                  <c:v>1388</c:v>
                </c:pt>
                <c:pt idx="10">
                  <c:v>1302</c:v>
                </c:pt>
                <c:pt idx="11">
                  <c:v>1464</c:v>
                </c:pt>
              </c:numCache>
            </c:numRef>
          </c:val>
          <c:smooth val="0"/>
          <c:extLst>
            <c:ext xmlns:c16="http://schemas.microsoft.com/office/drawing/2014/chart" uri="{C3380CC4-5D6E-409C-BE32-E72D297353CC}">
              <c16:uniqueId val="{00000000-B46A-47D6-91AC-0C262D6A8D6D}"/>
            </c:ext>
          </c:extLst>
        </c:ser>
        <c:ser>
          <c:idx val="2"/>
          <c:order val="1"/>
          <c:tx>
            <c:strRef>
              <c:f>'Over-75 ED attendances'!$D$6</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'Over-75 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attendances'!$D$7:$D$18</c:f>
              <c:numCache>
                <c:formatCode>#,##0</c:formatCode>
                <c:ptCount val="12"/>
                <c:pt idx="0">
                  <c:v>1470</c:v>
                </c:pt>
                <c:pt idx="1">
                  <c:v>1483</c:v>
                </c:pt>
                <c:pt idx="2">
                  <c:v>1455</c:v>
                </c:pt>
                <c:pt idx="3">
                  <c:v>1451</c:v>
                </c:pt>
                <c:pt idx="4">
                  <c:v>1479</c:v>
                </c:pt>
                <c:pt idx="5">
                  <c:v>1390</c:v>
                </c:pt>
                <c:pt idx="6">
                  <c:v>1407</c:v>
                </c:pt>
                <c:pt idx="7">
                  <c:v>1388</c:v>
                </c:pt>
                <c:pt idx="8">
                  <c:v>1418</c:v>
                </c:pt>
              </c:numCache>
            </c:numRef>
          </c:val>
          <c:smooth val="0"/>
          <c:extLst>
            <c:ext xmlns:c16="http://schemas.microsoft.com/office/drawing/2014/chart" uri="{C3380CC4-5D6E-409C-BE32-E72D297353CC}">
              <c16:uniqueId val="{00000001-B46A-47D6-91AC-0C262D6A8D6D}"/>
            </c:ext>
          </c:extLst>
        </c:ser>
        <c:dLbls>
          <c:showLegendKey val="0"/>
          <c:showVal val="0"/>
          <c:showCatName val="0"/>
          <c:showSerName val="0"/>
          <c:showPercent val="0"/>
          <c:showBubbleSize val="0"/>
        </c:dLbls>
        <c:marker val="1"/>
        <c:smooth val="0"/>
        <c:axId val="130623744"/>
        <c:axId val="130642304"/>
      </c:lineChart>
      <c:catAx>
        <c:axId val="130623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42304"/>
        <c:crosses val="autoZero"/>
        <c:auto val="1"/>
        <c:lblAlgn val="ctr"/>
        <c:lblOffset val="100"/>
        <c:noMultiLvlLbl val="0"/>
      </c:catAx>
      <c:valAx>
        <c:axId val="13064230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23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Over-75  Attendances (Causeway)</a:t>
            </a:r>
            <a:endParaRPr lang="en-GB" sz="1100"/>
          </a:p>
        </c:rich>
      </c:tx>
      <c:layout>
        <c:manualLayout>
          <c:xMode val="edge"/>
          <c:yMode val="edge"/>
          <c:x val="0.30102777777777784"/>
          <c:y val="2.8969704988035739E-2"/>
        </c:manualLayout>
      </c:layout>
      <c:overlay val="0"/>
      <c:spPr>
        <a:noFill/>
        <a:ln>
          <a:noFill/>
        </a:ln>
        <a:effectLst/>
      </c:spPr>
    </c:title>
    <c:autoTitleDeleted val="0"/>
    <c:plotArea>
      <c:layout/>
      <c:lineChart>
        <c:grouping val="standard"/>
        <c:varyColors val="0"/>
        <c:ser>
          <c:idx val="1"/>
          <c:order val="0"/>
          <c:tx>
            <c:strRef>
              <c:f>'Over-75 ED attendances'!$C$22</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'Over-75 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attendances'!$C$23:$C$34</c:f>
              <c:numCache>
                <c:formatCode>General</c:formatCode>
                <c:ptCount val="12"/>
                <c:pt idx="0" formatCode="#,##0">
                  <c:v>662</c:v>
                </c:pt>
                <c:pt idx="1">
                  <c:v>725</c:v>
                </c:pt>
                <c:pt idx="2">
                  <c:v>661</c:v>
                </c:pt>
                <c:pt idx="3">
                  <c:v>708</c:v>
                </c:pt>
                <c:pt idx="4">
                  <c:v>669</c:v>
                </c:pt>
                <c:pt idx="5">
                  <c:v>714</c:v>
                </c:pt>
                <c:pt idx="6">
                  <c:v>645</c:v>
                </c:pt>
                <c:pt idx="7">
                  <c:v>653</c:v>
                </c:pt>
                <c:pt idx="8">
                  <c:v>718</c:v>
                </c:pt>
                <c:pt idx="9">
                  <c:v>644</c:v>
                </c:pt>
                <c:pt idx="10">
                  <c:v>686</c:v>
                </c:pt>
                <c:pt idx="11">
                  <c:v>741</c:v>
                </c:pt>
              </c:numCache>
            </c:numRef>
          </c:val>
          <c:smooth val="0"/>
          <c:extLst>
            <c:ext xmlns:c16="http://schemas.microsoft.com/office/drawing/2014/chart" uri="{C3380CC4-5D6E-409C-BE32-E72D297353CC}">
              <c16:uniqueId val="{00000000-FAEF-4E40-AAD9-C957C84698CF}"/>
            </c:ext>
          </c:extLst>
        </c:ser>
        <c:ser>
          <c:idx val="2"/>
          <c:order val="1"/>
          <c:tx>
            <c:strRef>
              <c:f>'Over-75 ED attendances'!$D$22</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'Over-75 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attendances'!$D$23:$D$34</c:f>
              <c:numCache>
                <c:formatCode>General</c:formatCode>
                <c:ptCount val="12"/>
                <c:pt idx="0">
                  <c:v>742</c:v>
                </c:pt>
                <c:pt idx="1">
                  <c:v>776</c:v>
                </c:pt>
                <c:pt idx="2">
                  <c:v>716</c:v>
                </c:pt>
                <c:pt idx="3">
                  <c:v>799</c:v>
                </c:pt>
                <c:pt idx="4">
                  <c:v>729</c:v>
                </c:pt>
                <c:pt idx="5">
                  <c:v>754</c:v>
                </c:pt>
                <c:pt idx="6">
                  <c:v>784</c:v>
                </c:pt>
                <c:pt idx="7">
                  <c:v>753</c:v>
                </c:pt>
                <c:pt idx="8">
                  <c:v>787</c:v>
                </c:pt>
              </c:numCache>
            </c:numRef>
          </c:val>
          <c:smooth val="0"/>
          <c:extLst>
            <c:ext xmlns:c16="http://schemas.microsoft.com/office/drawing/2014/chart" uri="{C3380CC4-5D6E-409C-BE32-E72D297353CC}">
              <c16:uniqueId val="{00000001-FAEF-4E40-AAD9-C957C84698CF}"/>
            </c:ext>
          </c:extLst>
        </c:ser>
        <c:dLbls>
          <c:showLegendKey val="0"/>
          <c:showVal val="0"/>
          <c:showCatName val="0"/>
          <c:showSerName val="0"/>
          <c:showPercent val="0"/>
          <c:showBubbleSize val="0"/>
        </c:dLbls>
        <c:marker val="1"/>
        <c:smooth val="0"/>
        <c:axId val="130673280"/>
        <c:axId val="177672960"/>
      </c:lineChart>
      <c:catAx>
        <c:axId val="130673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672960"/>
        <c:crosses val="autoZero"/>
        <c:auto val="1"/>
        <c:lblAlgn val="ctr"/>
        <c:lblOffset val="100"/>
        <c:noMultiLvlLbl val="0"/>
      </c:catAx>
      <c:valAx>
        <c:axId val="177672960"/>
        <c:scaling>
          <c:orientation val="minMax"/>
          <c:max val="8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73280"/>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4-hour performance </a:t>
            </a:r>
            <a:r>
              <a:rPr lang="en-GB" sz="1100" b="0" i="0" baseline="0">
                <a:effectLst/>
              </a:rPr>
              <a:t>(Antrim)</a:t>
            </a:r>
            <a:endParaRPr lang="en-GB" sz="1100">
              <a:effectLst/>
            </a:endParaRPr>
          </a:p>
        </c:rich>
      </c:tx>
      <c:layout>
        <c:manualLayout>
          <c:xMode val="edge"/>
          <c:yMode val="edge"/>
          <c:x val="0.31000678040244967"/>
          <c:y val="3.7037037037037035E-2"/>
        </c:manualLayout>
      </c:layout>
      <c:overlay val="0"/>
      <c:spPr>
        <a:noFill/>
        <a:ln>
          <a:noFill/>
        </a:ln>
        <a:effectLst/>
      </c:spPr>
    </c:title>
    <c:autoTitleDeleted val="0"/>
    <c:plotArea>
      <c:layout/>
      <c:lineChart>
        <c:grouping val="standard"/>
        <c:varyColors val="0"/>
        <c:ser>
          <c:idx val="0"/>
          <c:order val="0"/>
          <c:tx>
            <c:strRef>
              <c:f>'4 hr'!$F$6</c:f>
              <c:strCache>
                <c:ptCount val="1"/>
                <c:pt idx="0">
                  <c:v>LPL</c:v>
                </c:pt>
              </c:strCache>
            </c:strRef>
          </c:tx>
          <c:spPr>
            <a:ln w="15875" cap="rnd">
              <a:solidFill>
                <a:schemeClr val="tx1"/>
              </a:solidFill>
              <a:prstDash val="lgDash"/>
              <a:round/>
            </a:ln>
            <a:effectLst/>
          </c:spPr>
          <c:marker>
            <c:symbol val="none"/>
          </c:marker>
          <c:cat>
            <c:numRef>
              <c:f>'4 hr'!$B$67:$B$87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'4 hr'!$F$67:$F$90</c:f>
              <c:numCache>
                <c:formatCode>0%</c:formatCode>
                <c:ptCount val="24"/>
                <c:pt idx="0">
                  <c:v>0.2938628571428572</c:v>
                </c:pt>
                <c:pt idx="1">
                  <c:v>0.2938628571428572</c:v>
                </c:pt>
                <c:pt idx="2">
                  <c:v>0.2938628571428572</c:v>
                </c:pt>
                <c:pt idx="3">
                  <c:v>0.2938628571428572</c:v>
                </c:pt>
                <c:pt idx="4">
                  <c:v>0.2938628571428572</c:v>
                </c:pt>
                <c:pt idx="5">
                  <c:v>0.2938628571428572</c:v>
                </c:pt>
                <c:pt idx="6">
                  <c:v>0.2938628571428572</c:v>
                </c:pt>
                <c:pt idx="7">
                  <c:v>0.2938628571428572</c:v>
                </c:pt>
                <c:pt idx="8">
                  <c:v>0.2938628571428572</c:v>
                </c:pt>
                <c:pt idx="9">
                  <c:v>0.2938628571428572</c:v>
                </c:pt>
                <c:pt idx="10">
                  <c:v>0.2938628571428572</c:v>
                </c:pt>
                <c:pt idx="11">
                  <c:v>0.2938628571428572</c:v>
                </c:pt>
                <c:pt idx="12">
                  <c:v>0.2938628571428572</c:v>
                </c:pt>
                <c:pt idx="13">
                  <c:v>0.2938628571428572</c:v>
                </c:pt>
                <c:pt idx="14">
                  <c:v>0.2938628571428572</c:v>
                </c:pt>
                <c:pt idx="15">
                  <c:v>0.2938628571428572</c:v>
                </c:pt>
                <c:pt idx="16">
                  <c:v>0.2938628571428572</c:v>
                </c:pt>
                <c:pt idx="17">
                  <c:v>0.2938628571428572</c:v>
                </c:pt>
                <c:pt idx="18">
                  <c:v>0.2938628571428572</c:v>
                </c:pt>
                <c:pt idx="19">
                  <c:v>0.2938628571428572</c:v>
                </c:pt>
                <c:pt idx="20">
                  <c:v>0.2938628571428572</c:v>
                </c:pt>
                <c:pt idx="21">
                  <c:v>0.2938628571428572</c:v>
                </c:pt>
                <c:pt idx="22">
                  <c:v>0.2938628571428572</c:v>
                </c:pt>
                <c:pt idx="23">
                  <c:v>0.2938628571428572</c:v>
                </c:pt>
              </c:numCache>
            </c:numRef>
          </c:val>
          <c:smooth val="0"/>
          <c:extLst>
            <c:ext xmlns:c16="http://schemas.microsoft.com/office/drawing/2014/chart" uri="{C3380CC4-5D6E-409C-BE32-E72D297353CC}">
              <c16:uniqueId val="{00000000-B66B-4C71-8857-B9CF2DAD6373}"/>
            </c:ext>
          </c:extLst>
        </c:ser>
        <c:ser>
          <c:idx val="1"/>
          <c:order val="1"/>
          <c:tx>
            <c:strRef>
              <c:f>'4 hr'!$E$6</c:f>
              <c:strCache>
                <c:ptCount val="1"/>
                <c:pt idx="0">
                  <c:v>&lt; 4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25"/>
            <c:bubble3D val="0"/>
            <c:extLst>
              <c:ext xmlns:c16="http://schemas.microsoft.com/office/drawing/2014/chart" uri="{C3380CC4-5D6E-409C-BE32-E72D297353CC}">
                <c16:uniqueId val="{00000001-B66B-4C71-8857-B9CF2DAD6373}"/>
              </c:ext>
            </c:extLst>
          </c:dPt>
          <c:cat>
            <c:numRef>
              <c:f>'4 hr'!$B$67:$B$87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'4 hr'!$E$67:$E$90</c:f>
              <c:numCache>
                <c:formatCode>0.0%</c:formatCode>
                <c:ptCount val="24"/>
                <c:pt idx="0">
                  <c:v>0.35499999999999998</c:v>
                </c:pt>
                <c:pt idx="1">
                  <c:v>0.376</c:v>
                </c:pt>
                <c:pt idx="2">
                  <c:v>0.41499999999999998</c:v>
                </c:pt>
                <c:pt idx="3">
                  <c:v>0.40799999999999997</c:v>
                </c:pt>
                <c:pt idx="4">
                  <c:v>0.38500000000000001</c:v>
                </c:pt>
                <c:pt idx="5">
                  <c:v>0.38900000000000001</c:v>
                </c:pt>
                <c:pt idx="6">
                  <c:v>0.374</c:v>
                </c:pt>
                <c:pt idx="7">
                  <c:v>0.29780000000000001</c:v>
                </c:pt>
                <c:pt idx="8">
                  <c:v>0.28100000000000003</c:v>
                </c:pt>
                <c:pt idx="9">
                  <c:v>0.31900000000000001</c:v>
                </c:pt>
                <c:pt idx="10">
                  <c:v>0.30499999999999999</c:v>
                </c:pt>
                <c:pt idx="11">
                  <c:v>0.29699999999999999</c:v>
                </c:pt>
                <c:pt idx="12">
                  <c:v>0.33200000000000002</c:v>
                </c:pt>
                <c:pt idx="13">
                  <c:v>0.32700000000000001</c:v>
                </c:pt>
                <c:pt idx="14">
                  <c:v>0.32600000000000001</c:v>
                </c:pt>
                <c:pt idx="15">
                  <c:v>0.36799999999999999</c:v>
                </c:pt>
                <c:pt idx="16">
                  <c:v>0.35599999999999998</c:v>
                </c:pt>
                <c:pt idx="17">
                  <c:v>0.33600000000000002</c:v>
                </c:pt>
                <c:pt idx="18">
                  <c:v>0.32700000000000001</c:v>
                </c:pt>
                <c:pt idx="19">
                  <c:v>0.32500000000000001</c:v>
                </c:pt>
                <c:pt idx="20">
                  <c:v>0.33100000000000002</c:v>
                </c:pt>
              </c:numCache>
            </c:numRef>
          </c:val>
          <c:smooth val="0"/>
          <c:extLst>
            <c:ext xmlns:c16="http://schemas.microsoft.com/office/drawing/2014/chart" uri="{C3380CC4-5D6E-409C-BE32-E72D297353CC}">
              <c16:uniqueId val="{00000002-B66B-4C71-8857-B9CF2DAD6373}"/>
            </c:ext>
          </c:extLst>
        </c:ser>
        <c:ser>
          <c:idx val="3"/>
          <c:order val="2"/>
          <c:tx>
            <c:strRef>
              <c:f>'4 hr'!$G$6</c:f>
              <c:strCache>
                <c:ptCount val="1"/>
                <c:pt idx="0">
                  <c:v>Target</c:v>
                </c:pt>
              </c:strCache>
            </c:strRef>
          </c:tx>
          <c:spPr>
            <a:ln w="19050" cap="rnd">
              <a:solidFill>
                <a:srgbClr val="FF0000"/>
              </a:solidFill>
              <a:prstDash val="dash"/>
              <a:round/>
            </a:ln>
            <a:effectLst/>
          </c:spPr>
          <c:marker>
            <c:symbol val="none"/>
          </c:marker>
          <c:cat>
            <c:numRef>
              <c:f>'4 hr'!$B$67:$B$87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'4 hr'!$G$67:$G$90</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3-B66B-4C71-8857-B9CF2DAD6373}"/>
            </c:ext>
          </c:extLst>
        </c:ser>
        <c:ser>
          <c:idx val="4"/>
          <c:order val="3"/>
          <c:tx>
            <c:strRef>
              <c:f>'4 hr'!$D$6</c:f>
              <c:strCache>
                <c:ptCount val="1"/>
                <c:pt idx="0">
                  <c:v>Mean</c:v>
                </c:pt>
              </c:strCache>
            </c:strRef>
          </c:tx>
          <c:spPr>
            <a:ln w="15875" cap="rnd">
              <a:solidFill>
                <a:schemeClr val="tx1"/>
              </a:solidFill>
              <a:round/>
            </a:ln>
            <a:effectLst/>
          </c:spPr>
          <c:marker>
            <c:symbol val="none"/>
          </c:marker>
          <c:cat>
            <c:numRef>
              <c:f>'4 hr'!$B$67:$B$87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'4 hr'!$D$67:$D$90</c:f>
              <c:numCache>
                <c:formatCode>0%</c:formatCode>
                <c:ptCount val="24"/>
                <c:pt idx="0">
                  <c:v>0.34427619047619051</c:v>
                </c:pt>
                <c:pt idx="1">
                  <c:v>0.34427619047619051</c:v>
                </c:pt>
                <c:pt idx="2">
                  <c:v>0.34427619047619051</c:v>
                </c:pt>
                <c:pt idx="3">
                  <c:v>0.34427619047619051</c:v>
                </c:pt>
                <c:pt idx="4">
                  <c:v>0.34427619047619051</c:v>
                </c:pt>
                <c:pt idx="5">
                  <c:v>0.34427619047619051</c:v>
                </c:pt>
                <c:pt idx="6">
                  <c:v>0.34427619047619051</c:v>
                </c:pt>
                <c:pt idx="7">
                  <c:v>0.34427619047619051</c:v>
                </c:pt>
                <c:pt idx="8">
                  <c:v>0.34427619047619051</c:v>
                </c:pt>
                <c:pt idx="9">
                  <c:v>0.34427619047619051</c:v>
                </c:pt>
                <c:pt idx="10">
                  <c:v>0.34427619047619051</c:v>
                </c:pt>
                <c:pt idx="11">
                  <c:v>0.34427619047619051</c:v>
                </c:pt>
                <c:pt idx="12">
                  <c:v>0.34427619047619051</c:v>
                </c:pt>
                <c:pt idx="13">
                  <c:v>0.34427619047619051</c:v>
                </c:pt>
                <c:pt idx="14">
                  <c:v>0.34427619047619051</c:v>
                </c:pt>
                <c:pt idx="15">
                  <c:v>0.34427619047619051</c:v>
                </c:pt>
                <c:pt idx="16">
                  <c:v>0.34427619047619051</c:v>
                </c:pt>
                <c:pt idx="17">
                  <c:v>0.34427619047619051</c:v>
                </c:pt>
                <c:pt idx="18">
                  <c:v>0.34427619047619051</c:v>
                </c:pt>
                <c:pt idx="19">
                  <c:v>0.34427619047619051</c:v>
                </c:pt>
                <c:pt idx="20">
                  <c:v>0.34427619047619051</c:v>
                </c:pt>
                <c:pt idx="21">
                  <c:v>0.34427619047619051</c:v>
                </c:pt>
                <c:pt idx="22">
                  <c:v>0.34427619047619051</c:v>
                </c:pt>
                <c:pt idx="23">
                  <c:v>0.34427619047619051</c:v>
                </c:pt>
              </c:numCache>
            </c:numRef>
          </c:val>
          <c:smooth val="0"/>
          <c:extLst>
            <c:ext xmlns:c16="http://schemas.microsoft.com/office/drawing/2014/chart" uri="{C3380CC4-5D6E-409C-BE32-E72D297353CC}">
              <c16:uniqueId val="{00000004-B66B-4C71-8857-B9CF2DAD6373}"/>
            </c:ext>
          </c:extLst>
        </c:ser>
        <c:ser>
          <c:idx val="5"/>
          <c:order val="4"/>
          <c:tx>
            <c:strRef>
              <c:f>'4 hr'!$C$6</c:f>
              <c:strCache>
                <c:ptCount val="1"/>
                <c:pt idx="0">
                  <c:v>UPL</c:v>
                </c:pt>
              </c:strCache>
            </c:strRef>
          </c:tx>
          <c:spPr>
            <a:ln w="15875" cap="rnd">
              <a:solidFill>
                <a:schemeClr val="tx1"/>
              </a:solidFill>
              <a:prstDash val="lgDash"/>
              <a:round/>
            </a:ln>
            <a:effectLst/>
          </c:spPr>
          <c:marker>
            <c:symbol val="none"/>
          </c:marker>
          <c:cat>
            <c:numRef>
              <c:f>'4 hr'!$B$67:$B$87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'4 hr'!$C$67:$C$90</c:f>
              <c:numCache>
                <c:formatCode>0%</c:formatCode>
                <c:ptCount val="24"/>
                <c:pt idx="0">
                  <c:v>0.39468952380952382</c:v>
                </c:pt>
                <c:pt idx="1">
                  <c:v>0.39468952380952382</c:v>
                </c:pt>
                <c:pt idx="2">
                  <c:v>0.39468952380952382</c:v>
                </c:pt>
                <c:pt idx="3">
                  <c:v>0.39468952380952382</c:v>
                </c:pt>
                <c:pt idx="4">
                  <c:v>0.39468952380952382</c:v>
                </c:pt>
                <c:pt idx="5">
                  <c:v>0.39468952380952382</c:v>
                </c:pt>
                <c:pt idx="6">
                  <c:v>0.39468952380952382</c:v>
                </c:pt>
                <c:pt idx="7">
                  <c:v>0.39468952380952382</c:v>
                </c:pt>
                <c:pt idx="8">
                  <c:v>0.39468952380952382</c:v>
                </c:pt>
                <c:pt idx="9">
                  <c:v>0.39468952380952382</c:v>
                </c:pt>
                <c:pt idx="10">
                  <c:v>0.39468952380952382</c:v>
                </c:pt>
                <c:pt idx="11">
                  <c:v>0.39468952380952382</c:v>
                </c:pt>
                <c:pt idx="12">
                  <c:v>0.39468952380952382</c:v>
                </c:pt>
                <c:pt idx="13">
                  <c:v>0.39468952380952382</c:v>
                </c:pt>
                <c:pt idx="14">
                  <c:v>0.39468952380952382</c:v>
                </c:pt>
                <c:pt idx="15">
                  <c:v>0.39468952380952382</c:v>
                </c:pt>
                <c:pt idx="16">
                  <c:v>0.39468952380952382</c:v>
                </c:pt>
                <c:pt idx="17">
                  <c:v>0.39468952380952382</c:v>
                </c:pt>
                <c:pt idx="18">
                  <c:v>0.39468952380952382</c:v>
                </c:pt>
                <c:pt idx="19">
                  <c:v>0.39468952380952382</c:v>
                </c:pt>
                <c:pt idx="20">
                  <c:v>0.39468952380952382</c:v>
                </c:pt>
                <c:pt idx="21">
                  <c:v>0.39468952380952382</c:v>
                </c:pt>
                <c:pt idx="22">
                  <c:v>0.39468952380952382</c:v>
                </c:pt>
                <c:pt idx="23">
                  <c:v>0.39468952380952382</c:v>
                </c:pt>
              </c:numCache>
            </c:numRef>
          </c:val>
          <c:smooth val="0"/>
          <c:extLst>
            <c:ext xmlns:c16="http://schemas.microsoft.com/office/drawing/2014/chart" uri="{C3380CC4-5D6E-409C-BE32-E72D297353CC}">
              <c16:uniqueId val="{00000005-B66B-4C71-8857-B9CF2DAD6373}"/>
            </c:ext>
          </c:extLst>
        </c:ser>
        <c:ser>
          <c:idx val="2"/>
          <c:order val="5"/>
          <c:tx>
            <c:strRef>
              <c:f>'4 hr'!$I$6</c:f>
              <c:strCache>
                <c:ptCount val="1"/>
                <c:pt idx="0">
                  <c:v>SCL</c:v>
                </c:pt>
              </c:strCache>
            </c:strRef>
          </c:tx>
          <c:spPr>
            <a:ln>
              <a:noFill/>
            </a:ln>
          </c:spPr>
          <c:marker>
            <c:symbol val="circle"/>
            <c:size val="7"/>
            <c:spPr>
              <a:solidFill>
                <a:srgbClr val="ED7D31"/>
              </a:solidFill>
              <a:ln>
                <a:solidFill>
                  <a:srgbClr val="ED7D31"/>
                </a:solidFill>
              </a:ln>
            </c:spPr>
          </c:marker>
          <c:dPt>
            <c:idx val="24"/>
            <c:marker>
              <c:spPr>
                <a:solidFill>
                  <a:schemeClr val="accent6">
                    <a:lumMod val="75000"/>
                  </a:schemeClr>
                </a:solidFill>
                <a:ln>
                  <a:solidFill>
                    <a:schemeClr val="accent6">
                      <a:lumMod val="75000"/>
                    </a:schemeClr>
                  </a:solidFill>
                </a:ln>
              </c:spPr>
            </c:marker>
            <c:bubble3D val="0"/>
            <c:spPr>
              <a:ln>
                <a:solidFill>
                  <a:schemeClr val="bg1">
                    <a:lumMod val="65000"/>
                  </a:schemeClr>
                </a:solidFill>
              </a:ln>
            </c:spPr>
            <c:extLst>
              <c:ext xmlns:c16="http://schemas.microsoft.com/office/drawing/2014/chart" uri="{C3380CC4-5D6E-409C-BE32-E72D297353CC}">
                <c16:uniqueId val="{00000007-B66B-4C71-8857-B9CF2DAD6373}"/>
              </c:ext>
            </c:extLst>
          </c:dPt>
          <c:cat>
            <c:numRef>
              <c:f>'4 hr'!$B$67:$B$87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'4 hr'!$I$67:$I$90</c:f>
              <c:numCache>
                <c:formatCode>0%</c:formatCode>
                <c:ptCount val="24"/>
                <c:pt idx="0">
                  <c:v>#N/A</c:v>
                </c:pt>
                <c:pt idx="1">
                  <c:v>#N/A</c:v>
                </c:pt>
                <c:pt idx="2">
                  <c:v>#N/A</c:v>
                </c:pt>
                <c:pt idx="3">
                  <c:v>#N/A</c:v>
                </c:pt>
                <c:pt idx="4">
                  <c:v>#N/A</c:v>
                </c:pt>
                <c:pt idx="5">
                  <c:v>#N/A</c:v>
                </c:pt>
                <c:pt idx="6">
                  <c:v>#N/A</c:v>
                </c:pt>
                <c:pt idx="7">
                  <c:v>#N/A</c:v>
                </c:pt>
                <c:pt idx="8">
                  <c:v>0.28100000000000003</c:v>
                </c:pt>
                <c:pt idx="9">
                  <c:v>#N/A</c:v>
                </c:pt>
                <c:pt idx="10">
                  <c:v>0.30499999999999999</c:v>
                </c:pt>
                <c:pt idx="11">
                  <c:v>0.29699999999999999</c:v>
                </c:pt>
                <c:pt idx="12">
                  <c:v>0.33200000000000002</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8-B66B-4C71-8857-B9CF2DAD6373}"/>
            </c:ext>
          </c:extLst>
        </c:ser>
        <c:ser>
          <c:idx val="6"/>
          <c:order val="6"/>
          <c:tx>
            <c:strRef>
              <c:f>'4 hr'!$J$6</c:f>
              <c:strCache>
                <c:ptCount val="1"/>
                <c:pt idx="0">
                  <c:v>SCH</c:v>
                </c:pt>
              </c:strCache>
            </c:strRef>
          </c:tx>
          <c:spPr>
            <a:ln>
              <a:noFill/>
            </a:ln>
          </c:spPr>
          <c:marker>
            <c:symbol val="circle"/>
            <c:size val="7"/>
            <c:spPr>
              <a:solidFill>
                <a:srgbClr val="5B9BD5"/>
              </a:solidFill>
              <a:ln>
                <a:solidFill>
                  <a:srgbClr val="5B9BD5"/>
                </a:solidFill>
              </a:ln>
            </c:spPr>
          </c:marker>
          <c:cat>
            <c:numRef>
              <c:f>'4 hr'!$B$67:$B$87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'4 hr'!$J$67:$J$90</c:f>
              <c:numCache>
                <c:formatCode>0%</c:formatCode>
                <c:ptCount val="24"/>
                <c:pt idx="0">
                  <c:v>#N/A</c:v>
                </c:pt>
                <c:pt idx="1">
                  <c:v>#N/A</c:v>
                </c:pt>
                <c:pt idx="2">
                  <c:v>0.41499999999999998</c:v>
                </c:pt>
                <c:pt idx="3">
                  <c:v>0.40799999999999997</c:v>
                </c:pt>
                <c:pt idx="4">
                  <c:v>0.38500000000000001</c:v>
                </c:pt>
                <c:pt idx="5">
                  <c:v>0.38900000000000001</c:v>
                </c:pt>
                <c:pt idx="6">
                  <c:v>0.374</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B66B-4C71-8857-B9CF2DAD6373}"/>
            </c:ext>
          </c:extLst>
        </c:ser>
        <c:dLbls>
          <c:showLegendKey val="0"/>
          <c:showVal val="0"/>
          <c:showCatName val="0"/>
          <c:showSerName val="0"/>
          <c:showPercent val="0"/>
          <c:showBubbleSize val="0"/>
        </c:dLbls>
        <c:smooth val="0"/>
        <c:axId val="183526144"/>
        <c:axId val="183528064"/>
      </c:lineChart>
      <c:dateAx>
        <c:axId val="1835261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28064"/>
        <c:crosses val="autoZero"/>
        <c:auto val="1"/>
        <c:lblOffset val="100"/>
        <c:baseTimeUnit val="months"/>
        <c:majorUnit val="2"/>
        <c:majorTimeUnit val="months"/>
      </c:dateAx>
      <c:valAx>
        <c:axId val="18352806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2614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4-hour performance </a:t>
            </a:r>
            <a:r>
              <a:rPr lang="en-GB" sz="1100" b="0" i="0" baseline="0">
                <a:effectLst/>
              </a:rPr>
              <a:t>(Causeway)</a:t>
            </a:r>
            <a:endParaRPr lang="en-GB" sz="1100">
              <a:effectLst/>
            </a:endParaRPr>
          </a:p>
        </c:rich>
      </c:tx>
      <c:layout>
        <c:manualLayout>
          <c:xMode val="edge"/>
          <c:yMode val="edge"/>
          <c:x val="0.27690966754155732"/>
          <c:y val="4.1666666666666664E-2"/>
        </c:manualLayout>
      </c:layout>
      <c:overlay val="0"/>
      <c:spPr>
        <a:noFill/>
        <a:ln>
          <a:noFill/>
        </a:ln>
        <a:effectLst/>
      </c:spPr>
    </c:title>
    <c:autoTitleDeleted val="0"/>
    <c:plotArea>
      <c:layout/>
      <c:lineChart>
        <c:grouping val="standard"/>
        <c:varyColors val="0"/>
        <c:ser>
          <c:idx val="0"/>
          <c:order val="0"/>
          <c:tx>
            <c:strRef>
              <c:f>'4 hr'!$F$97</c:f>
              <c:strCache>
                <c:ptCount val="1"/>
                <c:pt idx="0">
                  <c:v>LPL</c:v>
                </c:pt>
              </c:strCache>
            </c:strRef>
          </c:tx>
          <c:spPr>
            <a:ln w="15875" cap="rnd">
              <a:solidFill>
                <a:schemeClr val="tx1"/>
              </a:solidFill>
              <a:prstDash val="lgDash"/>
              <a:round/>
            </a:ln>
            <a:effectLst/>
          </c:spPr>
          <c:marker>
            <c:symbol val="none"/>
          </c:marker>
          <c:cat>
            <c:numRef>
              <c:f>'4 hr'!$B$158:$B$178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'4 hr'!$F$158:$F$181</c:f>
              <c:numCache>
                <c:formatCode>0%</c:formatCode>
                <c:ptCount val="24"/>
                <c:pt idx="0">
                  <c:v>0.42464095238095234</c:v>
                </c:pt>
                <c:pt idx="1">
                  <c:v>0.42464095238095234</c:v>
                </c:pt>
                <c:pt idx="2">
                  <c:v>0.42464095238095234</c:v>
                </c:pt>
                <c:pt idx="3">
                  <c:v>0.42464095238095234</c:v>
                </c:pt>
                <c:pt idx="4">
                  <c:v>0.42464095238095234</c:v>
                </c:pt>
                <c:pt idx="5">
                  <c:v>0.42464095238095234</c:v>
                </c:pt>
                <c:pt idx="6">
                  <c:v>0.42464095238095234</c:v>
                </c:pt>
                <c:pt idx="7">
                  <c:v>0.42464095238095234</c:v>
                </c:pt>
                <c:pt idx="8">
                  <c:v>0.42464095238095234</c:v>
                </c:pt>
                <c:pt idx="9">
                  <c:v>0.42464095238095234</c:v>
                </c:pt>
                <c:pt idx="10">
                  <c:v>0.42464095238095234</c:v>
                </c:pt>
                <c:pt idx="11">
                  <c:v>0.42464095238095234</c:v>
                </c:pt>
                <c:pt idx="12">
                  <c:v>0.42464095238095234</c:v>
                </c:pt>
                <c:pt idx="13">
                  <c:v>0.42464095238095234</c:v>
                </c:pt>
                <c:pt idx="14">
                  <c:v>0.42464095238095234</c:v>
                </c:pt>
                <c:pt idx="15">
                  <c:v>0.42464095238095234</c:v>
                </c:pt>
                <c:pt idx="16">
                  <c:v>0.42464095238095234</c:v>
                </c:pt>
                <c:pt idx="17">
                  <c:v>0.42464095238095234</c:v>
                </c:pt>
                <c:pt idx="18">
                  <c:v>0.42464095238095234</c:v>
                </c:pt>
                <c:pt idx="19">
                  <c:v>0.42464095238095234</c:v>
                </c:pt>
                <c:pt idx="20">
                  <c:v>0.42464095238095234</c:v>
                </c:pt>
                <c:pt idx="21">
                  <c:v>0.42464095238095234</c:v>
                </c:pt>
                <c:pt idx="22">
                  <c:v>0.42464095238095234</c:v>
                </c:pt>
                <c:pt idx="23">
                  <c:v>0.42464095238095234</c:v>
                </c:pt>
              </c:numCache>
            </c:numRef>
          </c:val>
          <c:smooth val="0"/>
          <c:extLst>
            <c:ext xmlns:c16="http://schemas.microsoft.com/office/drawing/2014/chart" uri="{C3380CC4-5D6E-409C-BE32-E72D297353CC}">
              <c16:uniqueId val="{00000000-4B4D-4244-A4B4-3D5219B79ADD}"/>
            </c:ext>
          </c:extLst>
        </c:ser>
        <c:ser>
          <c:idx val="1"/>
          <c:order val="1"/>
          <c:tx>
            <c:strRef>
              <c:f>'4 hr'!$E$97</c:f>
              <c:strCache>
                <c:ptCount val="1"/>
                <c:pt idx="0">
                  <c:v>&lt; 4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14"/>
            <c:bubble3D val="0"/>
            <c:extLst>
              <c:ext xmlns:c16="http://schemas.microsoft.com/office/drawing/2014/chart" uri="{C3380CC4-5D6E-409C-BE32-E72D297353CC}">
                <c16:uniqueId val="{00000001-4B4D-4244-A4B4-3D5219B79ADD}"/>
              </c:ext>
            </c:extLst>
          </c:dPt>
          <c:dPt>
            <c:idx val="15"/>
            <c:bubble3D val="0"/>
            <c:extLst>
              <c:ext xmlns:c16="http://schemas.microsoft.com/office/drawing/2014/chart" uri="{C3380CC4-5D6E-409C-BE32-E72D297353CC}">
                <c16:uniqueId val="{00000002-4B4D-4244-A4B4-3D5219B79ADD}"/>
              </c:ext>
            </c:extLst>
          </c:dPt>
          <c:cat>
            <c:numRef>
              <c:f>'4 hr'!$B$158:$B$178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'4 hr'!$E$158:$E$181</c:f>
              <c:numCache>
                <c:formatCode>0.0%</c:formatCode>
                <c:ptCount val="24"/>
                <c:pt idx="0">
                  <c:v>0.498</c:v>
                </c:pt>
                <c:pt idx="1">
                  <c:v>0.49199999999999999</c:v>
                </c:pt>
                <c:pt idx="2">
                  <c:v>0.53100000000000003</c:v>
                </c:pt>
                <c:pt idx="3">
                  <c:v>0.497</c:v>
                </c:pt>
                <c:pt idx="4">
                  <c:v>0.55400000000000005</c:v>
                </c:pt>
                <c:pt idx="5">
                  <c:v>0.51400000000000001</c:v>
                </c:pt>
                <c:pt idx="6">
                  <c:v>0.53900000000000003</c:v>
                </c:pt>
                <c:pt idx="7">
                  <c:v>0.46129999999999999</c:v>
                </c:pt>
                <c:pt idx="8">
                  <c:v>0.441</c:v>
                </c:pt>
                <c:pt idx="9">
                  <c:v>0.48599999999999999</c:v>
                </c:pt>
                <c:pt idx="10">
                  <c:v>0.48599999999999999</c:v>
                </c:pt>
                <c:pt idx="11">
                  <c:v>0.47899999999999998</c:v>
                </c:pt>
                <c:pt idx="12">
                  <c:v>0.47299999999999998</c:v>
                </c:pt>
                <c:pt idx="13">
                  <c:v>0.44900000000000001</c:v>
                </c:pt>
                <c:pt idx="14">
                  <c:v>0.44600000000000001</c:v>
                </c:pt>
                <c:pt idx="15">
                  <c:v>0.45100000000000001</c:v>
                </c:pt>
                <c:pt idx="16">
                  <c:v>0.48199999999999998</c:v>
                </c:pt>
                <c:pt idx="17">
                  <c:v>0.49399999999999999</c:v>
                </c:pt>
                <c:pt idx="18">
                  <c:v>0.49199999999999999</c:v>
                </c:pt>
                <c:pt idx="19">
                  <c:v>0.45900000000000002</c:v>
                </c:pt>
                <c:pt idx="20">
                  <c:v>0.45400000000000001</c:v>
                </c:pt>
              </c:numCache>
            </c:numRef>
          </c:val>
          <c:smooth val="0"/>
          <c:extLst>
            <c:ext xmlns:c16="http://schemas.microsoft.com/office/drawing/2014/chart" uri="{C3380CC4-5D6E-409C-BE32-E72D297353CC}">
              <c16:uniqueId val="{00000003-4B4D-4244-A4B4-3D5219B79ADD}"/>
            </c:ext>
          </c:extLst>
        </c:ser>
        <c:ser>
          <c:idx val="3"/>
          <c:order val="2"/>
          <c:tx>
            <c:strRef>
              <c:f>'4 hr'!$G$97</c:f>
              <c:strCache>
                <c:ptCount val="1"/>
                <c:pt idx="0">
                  <c:v>Target</c:v>
                </c:pt>
              </c:strCache>
            </c:strRef>
          </c:tx>
          <c:spPr>
            <a:ln w="19050" cap="rnd">
              <a:solidFill>
                <a:srgbClr val="FF0000"/>
              </a:solidFill>
              <a:prstDash val="dash"/>
              <a:round/>
            </a:ln>
            <a:effectLst/>
          </c:spPr>
          <c:marker>
            <c:symbol val="none"/>
          </c:marker>
          <c:cat>
            <c:numRef>
              <c:f>'4 hr'!$B$158:$B$178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'4 hr'!$G$158:$G$181</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4-4B4D-4244-A4B4-3D5219B79ADD}"/>
            </c:ext>
          </c:extLst>
        </c:ser>
        <c:ser>
          <c:idx val="4"/>
          <c:order val="3"/>
          <c:tx>
            <c:strRef>
              <c:f>'4 hr'!$D$97</c:f>
              <c:strCache>
                <c:ptCount val="1"/>
                <c:pt idx="0">
                  <c:v>Mean</c:v>
                </c:pt>
              </c:strCache>
            </c:strRef>
          </c:tx>
          <c:spPr>
            <a:ln w="15875" cap="rnd">
              <a:solidFill>
                <a:schemeClr val="tx1"/>
              </a:solidFill>
              <a:round/>
            </a:ln>
            <a:effectLst/>
          </c:spPr>
          <c:marker>
            <c:symbol val="none"/>
          </c:marker>
          <c:dPt>
            <c:idx val="15"/>
            <c:bubble3D val="0"/>
            <c:extLst>
              <c:ext xmlns:c16="http://schemas.microsoft.com/office/drawing/2014/chart" uri="{C3380CC4-5D6E-409C-BE32-E72D297353CC}">
                <c16:uniqueId val="{00000005-4B4D-4244-A4B4-3D5219B79ADD}"/>
              </c:ext>
            </c:extLst>
          </c:dPt>
          <c:cat>
            <c:numRef>
              <c:f>'4 hr'!$B$158:$B$178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'4 hr'!$D$158:$D$181</c:f>
              <c:numCache>
                <c:formatCode>0%</c:formatCode>
                <c:ptCount val="24"/>
                <c:pt idx="0">
                  <c:v>0.48468095238095238</c:v>
                </c:pt>
                <c:pt idx="1">
                  <c:v>0.48468095238095238</c:v>
                </c:pt>
                <c:pt idx="2">
                  <c:v>0.48468095238095238</c:v>
                </c:pt>
                <c:pt idx="3">
                  <c:v>0.48468095238095238</c:v>
                </c:pt>
                <c:pt idx="4">
                  <c:v>0.48468095238095238</c:v>
                </c:pt>
                <c:pt idx="5">
                  <c:v>0.48468095238095238</c:v>
                </c:pt>
                <c:pt idx="6">
                  <c:v>0.48468095238095238</c:v>
                </c:pt>
                <c:pt idx="7">
                  <c:v>0.48468095238095238</c:v>
                </c:pt>
                <c:pt idx="8">
                  <c:v>0.48468095238095238</c:v>
                </c:pt>
                <c:pt idx="9">
                  <c:v>0.48468095238095238</c:v>
                </c:pt>
                <c:pt idx="10">
                  <c:v>0.48468095238095238</c:v>
                </c:pt>
                <c:pt idx="11">
                  <c:v>0.48468095238095238</c:v>
                </c:pt>
                <c:pt idx="12">
                  <c:v>0.48468095238095238</c:v>
                </c:pt>
                <c:pt idx="13">
                  <c:v>0.48468095238095238</c:v>
                </c:pt>
                <c:pt idx="14">
                  <c:v>0.48468095238095238</c:v>
                </c:pt>
                <c:pt idx="15">
                  <c:v>0.48468095238095238</c:v>
                </c:pt>
                <c:pt idx="16">
                  <c:v>0.48468095238095238</c:v>
                </c:pt>
                <c:pt idx="17">
                  <c:v>0.48468095238095238</c:v>
                </c:pt>
                <c:pt idx="18">
                  <c:v>0.48468095238095238</c:v>
                </c:pt>
                <c:pt idx="19">
                  <c:v>0.48468095238095238</c:v>
                </c:pt>
                <c:pt idx="20">
                  <c:v>0.48468095238095238</c:v>
                </c:pt>
                <c:pt idx="21">
                  <c:v>0.48468095238095238</c:v>
                </c:pt>
                <c:pt idx="22">
                  <c:v>0.48468095238095238</c:v>
                </c:pt>
                <c:pt idx="23">
                  <c:v>0.48468095238095238</c:v>
                </c:pt>
              </c:numCache>
            </c:numRef>
          </c:val>
          <c:smooth val="0"/>
          <c:extLst>
            <c:ext xmlns:c16="http://schemas.microsoft.com/office/drawing/2014/chart" uri="{C3380CC4-5D6E-409C-BE32-E72D297353CC}">
              <c16:uniqueId val="{00000006-4B4D-4244-A4B4-3D5219B79ADD}"/>
            </c:ext>
          </c:extLst>
        </c:ser>
        <c:ser>
          <c:idx val="5"/>
          <c:order val="4"/>
          <c:tx>
            <c:strRef>
              <c:f>'4 hr'!$C$97</c:f>
              <c:strCache>
                <c:ptCount val="1"/>
                <c:pt idx="0">
                  <c:v>UPL</c:v>
                </c:pt>
              </c:strCache>
            </c:strRef>
          </c:tx>
          <c:spPr>
            <a:ln w="15875" cap="rnd">
              <a:solidFill>
                <a:schemeClr val="tx1"/>
              </a:solidFill>
              <a:prstDash val="lgDash"/>
              <a:round/>
            </a:ln>
            <a:effectLst/>
          </c:spPr>
          <c:marker>
            <c:symbol val="none"/>
          </c:marker>
          <c:cat>
            <c:numRef>
              <c:f>'4 hr'!$B$158:$B$178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'4 hr'!$C$158:$C$181</c:f>
              <c:numCache>
                <c:formatCode>0%</c:formatCode>
                <c:ptCount val="24"/>
                <c:pt idx="0">
                  <c:v>0.54472095238095242</c:v>
                </c:pt>
                <c:pt idx="1">
                  <c:v>0.54472095238095242</c:v>
                </c:pt>
                <c:pt idx="2">
                  <c:v>0.54472095238095242</c:v>
                </c:pt>
                <c:pt idx="3">
                  <c:v>0.54472095238095242</c:v>
                </c:pt>
                <c:pt idx="4">
                  <c:v>0.54472095238095242</c:v>
                </c:pt>
                <c:pt idx="5">
                  <c:v>0.54472095238095242</c:v>
                </c:pt>
                <c:pt idx="6">
                  <c:v>0.54472095238095242</c:v>
                </c:pt>
                <c:pt idx="7">
                  <c:v>0.54472095238095242</c:v>
                </c:pt>
                <c:pt idx="8">
                  <c:v>0.54472095238095242</c:v>
                </c:pt>
                <c:pt idx="9">
                  <c:v>0.54472095238095242</c:v>
                </c:pt>
                <c:pt idx="10">
                  <c:v>0.54472095238095242</c:v>
                </c:pt>
                <c:pt idx="11">
                  <c:v>0.54472095238095242</c:v>
                </c:pt>
                <c:pt idx="12">
                  <c:v>0.54472095238095242</c:v>
                </c:pt>
                <c:pt idx="13">
                  <c:v>0.54472095238095242</c:v>
                </c:pt>
                <c:pt idx="14">
                  <c:v>0.54472095238095242</c:v>
                </c:pt>
                <c:pt idx="15">
                  <c:v>0.54472095238095242</c:v>
                </c:pt>
                <c:pt idx="16">
                  <c:v>0.54472095238095242</c:v>
                </c:pt>
                <c:pt idx="17">
                  <c:v>0.54472095238095242</c:v>
                </c:pt>
                <c:pt idx="18">
                  <c:v>0.54472095238095242</c:v>
                </c:pt>
                <c:pt idx="19">
                  <c:v>0.54472095238095242</c:v>
                </c:pt>
                <c:pt idx="20">
                  <c:v>0.54472095238095242</c:v>
                </c:pt>
                <c:pt idx="21">
                  <c:v>0.54472095238095242</c:v>
                </c:pt>
                <c:pt idx="22">
                  <c:v>0.54472095238095242</c:v>
                </c:pt>
                <c:pt idx="23">
                  <c:v>0.54472095238095242</c:v>
                </c:pt>
              </c:numCache>
            </c:numRef>
          </c:val>
          <c:smooth val="0"/>
          <c:extLst>
            <c:ext xmlns:c16="http://schemas.microsoft.com/office/drawing/2014/chart" uri="{C3380CC4-5D6E-409C-BE32-E72D297353CC}">
              <c16:uniqueId val="{00000007-4B4D-4244-A4B4-3D5219B79ADD}"/>
            </c:ext>
          </c:extLst>
        </c:ser>
        <c:ser>
          <c:idx val="2"/>
          <c:order val="5"/>
          <c:tx>
            <c:strRef>
              <c:f>'4 hr'!$I$97</c:f>
              <c:strCache>
                <c:ptCount val="1"/>
                <c:pt idx="0">
                  <c:v>SCL</c:v>
                </c:pt>
              </c:strCache>
            </c:strRef>
          </c:tx>
          <c:spPr>
            <a:ln>
              <a:noFill/>
            </a:ln>
          </c:spPr>
          <c:marker>
            <c:symbol val="circle"/>
            <c:size val="7"/>
            <c:spPr>
              <a:solidFill>
                <a:srgbClr val="ED7D31"/>
              </a:solidFill>
              <a:ln>
                <a:solidFill>
                  <a:srgbClr val="ED7D31"/>
                </a:solidFill>
              </a:ln>
            </c:spPr>
          </c:marker>
          <c:cat>
            <c:numRef>
              <c:f>'4 hr'!$B$158:$B$178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'4 hr'!$I$158:$I$181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8-4B4D-4244-A4B4-3D5219B79ADD}"/>
            </c:ext>
          </c:extLst>
        </c:ser>
        <c:ser>
          <c:idx val="6"/>
          <c:order val="6"/>
          <c:tx>
            <c:strRef>
              <c:f>'4 hr'!$J$97</c:f>
              <c:strCache>
                <c:ptCount val="1"/>
                <c:pt idx="0">
                  <c:v>SCH</c:v>
                </c:pt>
              </c:strCache>
            </c:strRef>
          </c:tx>
          <c:spPr>
            <a:ln>
              <a:noFill/>
            </a:ln>
          </c:spPr>
          <c:marker>
            <c:symbol val="circle"/>
            <c:size val="7"/>
            <c:spPr>
              <a:solidFill>
                <a:srgbClr val="5B9BD5"/>
              </a:solidFill>
              <a:ln>
                <a:solidFill>
                  <a:srgbClr val="5B9BD5"/>
                </a:solidFill>
              </a:ln>
            </c:spPr>
          </c:marker>
          <c:cat>
            <c:numRef>
              <c:f>'4 hr'!$B$158:$B$178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'4 hr'!$J$158:$J$181</c:f>
              <c:numCache>
                <c:formatCode>0%</c:formatCode>
                <c:ptCount val="24"/>
                <c:pt idx="0">
                  <c:v>#N/A</c:v>
                </c:pt>
                <c:pt idx="1">
                  <c:v>#N/A</c:v>
                </c:pt>
                <c:pt idx="2">
                  <c:v>#N/A</c:v>
                </c:pt>
                <c:pt idx="3">
                  <c:v>#N/A</c:v>
                </c:pt>
                <c:pt idx="4">
                  <c:v>0.55400000000000005</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4B4D-4244-A4B4-3D5219B79ADD}"/>
            </c:ext>
          </c:extLst>
        </c:ser>
        <c:dLbls>
          <c:showLegendKey val="0"/>
          <c:showVal val="0"/>
          <c:showCatName val="0"/>
          <c:showSerName val="0"/>
          <c:showPercent val="0"/>
          <c:showBubbleSize val="0"/>
        </c:dLbls>
        <c:smooth val="0"/>
        <c:axId val="184633216"/>
        <c:axId val="184655872"/>
      </c:lineChart>
      <c:dateAx>
        <c:axId val="18463321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55872"/>
        <c:crosses val="autoZero"/>
        <c:auto val="1"/>
        <c:lblOffset val="100"/>
        <c:baseTimeUnit val="months"/>
        <c:majorUnit val="2"/>
        <c:majorTimeUnit val="months"/>
      </c:dateAx>
      <c:valAx>
        <c:axId val="1846558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33216"/>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12-hour waits (Antrim)</a:t>
            </a:r>
            <a:endParaRPr lang="en-GB" sz="1100">
              <a:effectLst/>
            </a:endParaRPr>
          </a:p>
        </c:rich>
      </c:tx>
      <c:overlay val="0"/>
      <c:spPr>
        <a:noFill/>
        <a:ln>
          <a:noFill/>
        </a:ln>
        <a:effectLst/>
      </c:spPr>
    </c:title>
    <c:autoTitleDeleted val="0"/>
    <c:plotArea>
      <c:layout/>
      <c:lineChart>
        <c:grouping val="standard"/>
        <c:varyColors val="0"/>
        <c:ser>
          <c:idx val="0"/>
          <c:order val="0"/>
          <c:tx>
            <c:strRef>
              <c:f>'12hr'!$F$6</c:f>
              <c:strCache>
                <c:ptCount val="1"/>
                <c:pt idx="0">
                  <c:v>LPL</c:v>
                </c:pt>
              </c:strCache>
            </c:strRef>
          </c:tx>
          <c:spPr>
            <a:ln w="15875" cap="rnd">
              <a:solidFill>
                <a:schemeClr val="tx1"/>
              </a:solidFill>
              <a:prstDash val="lgDash"/>
              <a:round/>
            </a:ln>
            <a:effectLst/>
          </c:spPr>
          <c:marker>
            <c:symbol val="none"/>
          </c:marker>
          <c:cat>
            <c:numRef>
              <c:f>'12hr'!$B$67:$B$87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'12hr'!$F$67:$F$90</c:f>
              <c:numCache>
                <c:formatCode>0</c:formatCode>
                <c:ptCount val="24"/>
                <c:pt idx="0">
                  <c:v>1197.5314285714285</c:v>
                </c:pt>
                <c:pt idx="1">
                  <c:v>1197.5314285714285</c:v>
                </c:pt>
                <c:pt idx="2">
                  <c:v>1197.5314285714285</c:v>
                </c:pt>
                <c:pt idx="3">
                  <c:v>1197.5314285714285</c:v>
                </c:pt>
                <c:pt idx="4">
                  <c:v>1197.5314285714285</c:v>
                </c:pt>
                <c:pt idx="5">
                  <c:v>1197.5314285714285</c:v>
                </c:pt>
                <c:pt idx="6">
                  <c:v>1197.5314285714285</c:v>
                </c:pt>
                <c:pt idx="7">
                  <c:v>1197.5314285714285</c:v>
                </c:pt>
                <c:pt idx="8">
                  <c:v>1197.5314285714285</c:v>
                </c:pt>
                <c:pt idx="9">
                  <c:v>1197.5314285714285</c:v>
                </c:pt>
                <c:pt idx="10">
                  <c:v>1197.5314285714285</c:v>
                </c:pt>
                <c:pt idx="11">
                  <c:v>1197.5314285714285</c:v>
                </c:pt>
                <c:pt idx="12">
                  <c:v>1197.5314285714285</c:v>
                </c:pt>
                <c:pt idx="13">
                  <c:v>1197.5314285714285</c:v>
                </c:pt>
                <c:pt idx="14">
                  <c:v>1197.5314285714285</c:v>
                </c:pt>
                <c:pt idx="15">
                  <c:v>1197.5314285714285</c:v>
                </c:pt>
                <c:pt idx="16">
                  <c:v>1197.5314285714285</c:v>
                </c:pt>
                <c:pt idx="17">
                  <c:v>1197.5314285714285</c:v>
                </c:pt>
                <c:pt idx="18">
                  <c:v>1197.5314285714285</c:v>
                </c:pt>
                <c:pt idx="19">
                  <c:v>1197.5314285714285</c:v>
                </c:pt>
                <c:pt idx="20">
                  <c:v>1197.5314285714285</c:v>
                </c:pt>
                <c:pt idx="21">
                  <c:v>1197.5314285714285</c:v>
                </c:pt>
                <c:pt idx="22">
                  <c:v>1197.5314285714285</c:v>
                </c:pt>
                <c:pt idx="23">
                  <c:v>1197.5314285714285</c:v>
                </c:pt>
              </c:numCache>
            </c:numRef>
          </c:val>
          <c:smooth val="0"/>
          <c:extLst>
            <c:ext xmlns:c16="http://schemas.microsoft.com/office/drawing/2014/chart" uri="{C3380CC4-5D6E-409C-BE32-E72D297353CC}">
              <c16:uniqueId val="{00000000-8966-4AFF-B097-1DFFA9E4FE9C}"/>
            </c:ext>
          </c:extLst>
        </c:ser>
        <c:ser>
          <c:idx val="1"/>
          <c:order val="1"/>
          <c:tx>
            <c:strRef>
              <c:f>'12hr'!$E$6</c:f>
              <c:strCache>
                <c:ptCount val="1"/>
                <c:pt idx="0">
                  <c:v>&gt; 12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'12hr'!$B$67:$B$87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'12hr'!$E$67:$E$90</c:f>
              <c:numCache>
                <c:formatCode>0</c:formatCode>
                <c:ptCount val="24"/>
                <c:pt idx="0">
                  <c:v>1646</c:v>
                </c:pt>
                <c:pt idx="1">
                  <c:v>1504</c:v>
                </c:pt>
                <c:pt idx="2">
                  <c:v>1422</c:v>
                </c:pt>
                <c:pt idx="3">
                  <c:v>1510</c:v>
                </c:pt>
                <c:pt idx="4">
                  <c:v>1437</c:v>
                </c:pt>
                <c:pt idx="5">
                  <c:v>1515</c:v>
                </c:pt>
                <c:pt idx="6">
                  <c:v>1595</c:v>
                </c:pt>
                <c:pt idx="7">
                  <c:v>1889</c:v>
                </c:pt>
                <c:pt idx="8">
                  <c:v>2118</c:v>
                </c:pt>
                <c:pt idx="9">
                  <c:v>1734</c:v>
                </c:pt>
                <c:pt idx="10">
                  <c:v>1739</c:v>
                </c:pt>
                <c:pt idx="11">
                  <c:v>1785</c:v>
                </c:pt>
                <c:pt idx="12">
                  <c:v>1655</c:v>
                </c:pt>
                <c:pt idx="13">
                  <c:v>1439</c:v>
                </c:pt>
                <c:pt idx="14">
                  <c:v>1598</c:v>
                </c:pt>
                <c:pt idx="15">
                  <c:v>1274</c:v>
                </c:pt>
                <c:pt idx="16">
                  <c:v>1453</c:v>
                </c:pt>
                <c:pt idx="17">
                  <c:v>1546</c:v>
                </c:pt>
                <c:pt idx="18">
                  <c:v>1844</c:v>
                </c:pt>
                <c:pt idx="19">
                  <c:v>1616</c:v>
                </c:pt>
                <c:pt idx="20">
                  <c:v>1538</c:v>
                </c:pt>
              </c:numCache>
            </c:numRef>
          </c:val>
          <c:smooth val="0"/>
          <c:extLst>
            <c:ext xmlns:c16="http://schemas.microsoft.com/office/drawing/2014/chart" uri="{C3380CC4-5D6E-409C-BE32-E72D297353CC}">
              <c16:uniqueId val="{00000001-8966-4AFF-B097-1DFFA9E4FE9C}"/>
            </c:ext>
          </c:extLst>
        </c:ser>
        <c:ser>
          <c:idx val="3"/>
          <c:order val="2"/>
          <c:tx>
            <c:strRef>
              <c:f>'12hr'!$G$6</c:f>
              <c:strCache>
                <c:ptCount val="1"/>
                <c:pt idx="0">
                  <c:v>Target</c:v>
                </c:pt>
              </c:strCache>
            </c:strRef>
          </c:tx>
          <c:spPr>
            <a:ln w="19050" cap="rnd">
              <a:solidFill>
                <a:srgbClr val="FF0000"/>
              </a:solidFill>
              <a:prstDash val="dash"/>
              <a:round/>
            </a:ln>
            <a:effectLst/>
          </c:spPr>
          <c:marker>
            <c:symbol val="none"/>
          </c:marker>
          <c:cat>
            <c:numRef>
              <c:f>'12hr'!$B$67:$B$87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'12hr'!$G$67:$G$90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8966-4AFF-B097-1DFFA9E4FE9C}"/>
            </c:ext>
          </c:extLst>
        </c:ser>
        <c:ser>
          <c:idx val="4"/>
          <c:order val="3"/>
          <c:tx>
            <c:strRef>
              <c:f>'12hr'!$D$6</c:f>
              <c:strCache>
                <c:ptCount val="1"/>
                <c:pt idx="0">
                  <c:v>Mean</c:v>
                </c:pt>
              </c:strCache>
            </c:strRef>
          </c:tx>
          <c:spPr>
            <a:ln w="15875" cap="rnd">
              <a:solidFill>
                <a:schemeClr val="tx1"/>
              </a:solidFill>
              <a:round/>
            </a:ln>
            <a:effectLst/>
          </c:spPr>
          <c:marker>
            <c:symbol val="none"/>
          </c:marker>
          <c:cat>
            <c:numRef>
              <c:f>'12hr'!$B$67:$B$87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'12hr'!$D$67:$D$90</c:f>
              <c:numCache>
                <c:formatCode>0</c:formatCode>
                <c:ptCount val="24"/>
                <c:pt idx="0">
                  <c:v>1612.2380952380952</c:v>
                </c:pt>
                <c:pt idx="1">
                  <c:v>1612.2380952380952</c:v>
                </c:pt>
                <c:pt idx="2">
                  <c:v>1612.2380952380952</c:v>
                </c:pt>
                <c:pt idx="3">
                  <c:v>1612.2380952380952</c:v>
                </c:pt>
                <c:pt idx="4">
                  <c:v>1612.2380952380952</c:v>
                </c:pt>
                <c:pt idx="5">
                  <c:v>1612.2380952380952</c:v>
                </c:pt>
                <c:pt idx="6">
                  <c:v>1612.2380952380952</c:v>
                </c:pt>
                <c:pt idx="7">
                  <c:v>1612.2380952380952</c:v>
                </c:pt>
                <c:pt idx="8">
                  <c:v>1612.2380952380952</c:v>
                </c:pt>
                <c:pt idx="9">
                  <c:v>1612.2380952380952</c:v>
                </c:pt>
                <c:pt idx="10">
                  <c:v>1612.2380952380952</c:v>
                </c:pt>
                <c:pt idx="11">
                  <c:v>1612.2380952380952</c:v>
                </c:pt>
                <c:pt idx="12">
                  <c:v>1612.2380952380952</c:v>
                </c:pt>
                <c:pt idx="13">
                  <c:v>1612.2380952380952</c:v>
                </c:pt>
                <c:pt idx="14">
                  <c:v>1612.2380952380952</c:v>
                </c:pt>
                <c:pt idx="15">
                  <c:v>1612.2380952380952</c:v>
                </c:pt>
                <c:pt idx="16">
                  <c:v>1612.2380952380952</c:v>
                </c:pt>
                <c:pt idx="17">
                  <c:v>1612.2380952380952</c:v>
                </c:pt>
                <c:pt idx="18">
                  <c:v>1612.2380952380952</c:v>
                </c:pt>
                <c:pt idx="19">
                  <c:v>1612.2380952380952</c:v>
                </c:pt>
                <c:pt idx="20">
                  <c:v>1612.2380952380952</c:v>
                </c:pt>
                <c:pt idx="21">
                  <c:v>1612.2380952380952</c:v>
                </c:pt>
                <c:pt idx="22">
                  <c:v>1612.2380952380952</c:v>
                </c:pt>
                <c:pt idx="23">
                  <c:v>1612.2380952380952</c:v>
                </c:pt>
              </c:numCache>
            </c:numRef>
          </c:val>
          <c:smooth val="0"/>
          <c:extLst>
            <c:ext xmlns:c16="http://schemas.microsoft.com/office/drawing/2014/chart" uri="{C3380CC4-5D6E-409C-BE32-E72D297353CC}">
              <c16:uniqueId val="{00000003-8966-4AFF-B097-1DFFA9E4FE9C}"/>
            </c:ext>
          </c:extLst>
        </c:ser>
        <c:ser>
          <c:idx val="5"/>
          <c:order val="4"/>
          <c:tx>
            <c:strRef>
              <c:f>'12hr'!$C$6</c:f>
              <c:strCache>
                <c:ptCount val="1"/>
                <c:pt idx="0">
                  <c:v>UPL</c:v>
                </c:pt>
              </c:strCache>
            </c:strRef>
          </c:tx>
          <c:spPr>
            <a:ln w="15875" cap="rnd">
              <a:solidFill>
                <a:schemeClr val="tx1"/>
              </a:solidFill>
              <a:prstDash val="lgDash"/>
              <a:round/>
            </a:ln>
            <a:effectLst/>
          </c:spPr>
          <c:marker>
            <c:symbol val="none"/>
          </c:marker>
          <c:cat>
            <c:numRef>
              <c:f>'12hr'!$B$67:$B$87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'12hr'!$C$67:$C$90</c:f>
              <c:numCache>
                <c:formatCode>0</c:formatCode>
                <c:ptCount val="24"/>
                <c:pt idx="0">
                  <c:v>2026.9447619047619</c:v>
                </c:pt>
                <c:pt idx="1">
                  <c:v>2026.9447619047619</c:v>
                </c:pt>
                <c:pt idx="2">
                  <c:v>2026.9447619047619</c:v>
                </c:pt>
                <c:pt idx="3">
                  <c:v>2026.9447619047619</c:v>
                </c:pt>
                <c:pt idx="4">
                  <c:v>2026.9447619047619</c:v>
                </c:pt>
                <c:pt idx="5">
                  <c:v>2026.9447619047619</c:v>
                </c:pt>
                <c:pt idx="6">
                  <c:v>2026.9447619047619</c:v>
                </c:pt>
                <c:pt idx="7">
                  <c:v>2026.9447619047619</c:v>
                </c:pt>
                <c:pt idx="8">
                  <c:v>2026.9447619047619</c:v>
                </c:pt>
                <c:pt idx="9">
                  <c:v>2026.9447619047619</c:v>
                </c:pt>
                <c:pt idx="10">
                  <c:v>2026.9447619047619</c:v>
                </c:pt>
                <c:pt idx="11">
                  <c:v>2026.9447619047619</c:v>
                </c:pt>
                <c:pt idx="12">
                  <c:v>2026.9447619047619</c:v>
                </c:pt>
                <c:pt idx="13">
                  <c:v>2026.9447619047619</c:v>
                </c:pt>
                <c:pt idx="14">
                  <c:v>2026.9447619047619</c:v>
                </c:pt>
                <c:pt idx="15">
                  <c:v>2026.9447619047619</c:v>
                </c:pt>
                <c:pt idx="16">
                  <c:v>2026.9447619047619</c:v>
                </c:pt>
                <c:pt idx="17">
                  <c:v>2026.9447619047619</c:v>
                </c:pt>
                <c:pt idx="18">
                  <c:v>2026.9447619047619</c:v>
                </c:pt>
                <c:pt idx="19">
                  <c:v>2026.9447619047619</c:v>
                </c:pt>
                <c:pt idx="20">
                  <c:v>2026.9447619047619</c:v>
                </c:pt>
                <c:pt idx="21">
                  <c:v>2026.9447619047619</c:v>
                </c:pt>
                <c:pt idx="22">
                  <c:v>2026.9447619047619</c:v>
                </c:pt>
                <c:pt idx="23">
                  <c:v>2026.9447619047619</c:v>
                </c:pt>
              </c:numCache>
            </c:numRef>
          </c:val>
          <c:smooth val="0"/>
          <c:extLst>
            <c:ext xmlns:c16="http://schemas.microsoft.com/office/drawing/2014/chart" uri="{C3380CC4-5D6E-409C-BE32-E72D297353CC}">
              <c16:uniqueId val="{00000004-8966-4AFF-B097-1DFFA9E4FE9C}"/>
            </c:ext>
          </c:extLst>
        </c:ser>
        <c:ser>
          <c:idx val="2"/>
          <c:order val="5"/>
          <c:tx>
            <c:strRef>
              <c:f>'12hr'!$I$6</c:f>
              <c:strCache>
                <c:ptCount val="1"/>
                <c:pt idx="0">
                  <c:v>SCL</c:v>
                </c:pt>
              </c:strCache>
            </c:strRef>
          </c:tx>
          <c:spPr>
            <a:ln>
              <a:noFill/>
            </a:ln>
          </c:spPr>
          <c:marker>
            <c:symbol val="circle"/>
            <c:size val="7"/>
            <c:spPr>
              <a:solidFill>
                <a:srgbClr val="5B9BD5"/>
              </a:solidFill>
              <a:ln>
                <a:solidFill>
                  <a:srgbClr val="5B9BD5"/>
                </a:solidFill>
              </a:ln>
            </c:spPr>
          </c:marker>
          <c:cat>
            <c:numRef>
              <c:f>'12hr'!$B$67:$B$87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'12hr'!$I$67:$I$90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8966-4AFF-B097-1DFFA9E4FE9C}"/>
            </c:ext>
          </c:extLst>
        </c:ser>
        <c:ser>
          <c:idx val="6"/>
          <c:order val="6"/>
          <c:tx>
            <c:strRef>
              <c:f>'12hr'!$J$6</c:f>
              <c:strCache>
                <c:ptCount val="1"/>
                <c:pt idx="0">
                  <c:v>SCH</c:v>
                </c:pt>
              </c:strCache>
            </c:strRef>
          </c:tx>
          <c:spPr>
            <a:ln>
              <a:noFill/>
            </a:ln>
          </c:spPr>
          <c:marker>
            <c:symbol val="circle"/>
            <c:size val="7"/>
            <c:spPr>
              <a:solidFill>
                <a:srgbClr val="ED7D31"/>
              </a:solidFill>
              <a:ln>
                <a:solidFill>
                  <a:srgbClr val="ED7D31"/>
                </a:solidFill>
              </a:ln>
            </c:spPr>
          </c:marker>
          <c:cat>
            <c:numRef>
              <c:f>'12hr'!$B$67:$B$87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'12hr'!$J$67:$J$90</c:f>
              <c:numCache>
                <c:formatCode>0</c:formatCode>
                <c:ptCount val="24"/>
                <c:pt idx="0">
                  <c:v>#N/A</c:v>
                </c:pt>
                <c:pt idx="1">
                  <c:v>#N/A</c:v>
                </c:pt>
                <c:pt idx="2">
                  <c:v>#N/A</c:v>
                </c:pt>
                <c:pt idx="3">
                  <c:v>#N/A</c:v>
                </c:pt>
                <c:pt idx="4">
                  <c:v>#N/A</c:v>
                </c:pt>
                <c:pt idx="5">
                  <c:v>#N/A</c:v>
                </c:pt>
                <c:pt idx="6">
                  <c:v>#N/A</c:v>
                </c:pt>
                <c:pt idx="7">
                  <c:v>#N/A</c:v>
                </c:pt>
                <c:pt idx="8">
                  <c:v>2118</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8966-4AFF-B097-1DFFA9E4FE9C}"/>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2"/>
        <c:majorTimeUnit val="months"/>
      </c:dateAx>
      <c:valAx>
        <c:axId val="1867955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valAx>
      <c:spPr>
        <a:noFill/>
        <a:ln>
          <a:noFill/>
        </a:ln>
        <a:effectLst/>
      </c:spPr>
    </c:plotArea>
    <c:legend>
      <c:legendPos val="b"/>
      <c:layout>
        <c:manualLayout>
          <c:xMode val="edge"/>
          <c:yMode val="edge"/>
          <c:x val="0.14561067366579181"/>
          <c:y val="0.81173228346456694"/>
          <c:w val="0.75322309711286084"/>
          <c:h val="0.160489938757655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12-hour waits (Causeway)</a:t>
            </a:r>
            <a:endParaRPr lang="en-GB" sz="1100">
              <a:effectLst/>
            </a:endParaRPr>
          </a:p>
        </c:rich>
      </c:tx>
      <c:overlay val="0"/>
      <c:spPr>
        <a:noFill/>
        <a:ln>
          <a:noFill/>
        </a:ln>
        <a:effectLst/>
      </c:spPr>
    </c:title>
    <c:autoTitleDeleted val="0"/>
    <c:plotArea>
      <c:layout/>
      <c:lineChart>
        <c:grouping val="standard"/>
        <c:varyColors val="0"/>
        <c:ser>
          <c:idx val="0"/>
          <c:order val="0"/>
          <c:tx>
            <c:strRef>
              <c:f>'12hr'!$F$97</c:f>
              <c:strCache>
                <c:ptCount val="1"/>
                <c:pt idx="0">
                  <c:v>LPL</c:v>
                </c:pt>
              </c:strCache>
            </c:strRef>
          </c:tx>
          <c:spPr>
            <a:ln w="15875" cap="rnd">
              <a:solidFill>
                <a:schemeClr val="tx1"/>
              </a:solidFill>
              <a:prstDash val="lgDash"/>
              <a:round/>
            </a:ln>
            <a:effectLst/>
          </c:spPr>
          <c:marker>
            <c:symbol val="none"/>
          </c:marker>
          <c:cat>
            <c:numRef>
              <c:f>'12hr'!$B$158:$B$178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'12hr'!$F$158:$F$181</c:f>
              <c:numCache>
                <c:formatCode>0</c:formatCode>
                <c:ptCount val="24"/>
                <c:pt idx="0">
                  <c:v>491.68857142857149</c:v>
                </c:pt>
                <c:pt idx="1">
                  <c:v>491.68857142857149</c:v>
                </c:pt>
                <c:pt idx="2">
                  <c:v>491.68857142857149</c:v>
                </c:pt>
                <c:pt idx="3">
                  <c:v>491.68857142857149</c:v>
                </c:pt>
                <c:pt idx="4">
                  <c:v>491.68857142857149</c:v>
                </c:pt>
                <c:pt idx="5">
                  <c:v>491.68857142857149</c:v>
                </c:pt>
                <c:pt idx="6">
                  <c:v>491.68857142857149</c:v>
                </c:pt>
                <c:pt idx="7">
                  <c:v>491.68857142857149</c:v>
                </c:pt>
                <c:pt idx="8">
                  <c:v>491.68857142857149</c:v>
                </c:pt>
                <c:pt idx="9">
                  <c:v>491.68857142857149</c:v>
                </c:pt>
                <c:pt idx="10">
                  <c:v>491.68857142857149</c:v>
                </c:pt>
                <c:pt idx="11">
                  <c:v>491.68857142857149</c:v>
                </c:pt>
                <c:pt idx="12">
                  <c:v>491.68857142857149</c:v>
                </c:pt>
                <c:pt idx="13">
                  <c:v>491.68857142857149</c:v>
                </c:pt>
                <c:pt idx="14">
                  <c:v>491.68857142857149</c:v>
                </c:pt>
                <c:pt idx="15">
                  <c:v>491.68857142857149</c:v>
                </c:pt>
                <c:pt idx="16">
                  <c:v>491.68857142857149</c:v>
                </c:pt>
                <c:pt idx="17">
                  <c:v>491.68857142857149</c:v>
                </c:pt>
                <c:pt idx="18">
                  <c:v>491.68857142857149</c:v>
                </c:pt>
                <c:pt idx="19">
                  <c:v>491.68857142857149</c:v>
                </c:pt>
                <c:pt idx="20">
                  <c:v>491.68857142857149</c:v>
                </c:pt>
                <c:pt idx="21">
                  <c:v>491.68857142857149</c:v>
                </c:pt>
                <c:pt idx="22">
                  <c:v>491.68857142857149</c:v>
                </c:pt>
                <c:pt idx="23">
                  <c:v>491.68857142857149</c:v>
                </c:pt>
              </c:numCache>
            </c:numRef>
          </c:val>
          <c:smooth val="0"/>
          <c:extLst>
            <c:ext xmlns:c16="http://schemas.microsoft.com/office/drawing/2014/chart" uri="{C3380CC4-5D6E-409C-BE32-E72D297353CC}">
              <c16:uniqueId val="{00000000-80B3-46B7-A50D-12C144560D24}"/>
            </c:ext>
          </c:extLst>
        </c:ser>
        <c:ser>
          <c:idx val="1"/>
          <c:order val="1"/>
          <c:tx>
            <c:strRef>
              <c:f>'12hr'!$E$97</c:f>
              <c:strCache>
                <c:ptCount val="1"/>
                <c:pt idx="0">
                  <c:v>&gt; 12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'12hr'!$B$158:$B$178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'12hr'!$E$158:$E$181</c:f>
              <c:numCache>
                <c:formatCode>0</c:formatCode>
                <c:ptCount val="24"/>
                <c:pt idx="0">
                  <c:v>568</c:v>
                </c:pt>
                <c:pt idx="1">
                  <c:v>619</c:v>
                </c:pt>
                <c:pt idx="2">
                  <c:v>574</c:v>
                </c:pt>
                <c:pt idx="3">
                  <c:v>581</c:v>
                </c:pt>
                <c:pt idx="4">
                  <c:v>555</c:v>
                </c:pt>
                <c:pt idx="5">
                  <c:v>588</c:v>
                </c:pt>
                <c:pt idx="6">
                  <c:v>580</c:v>
                </c:pt>
                <c:pt idx="7">
                  <c:v>558</c:v>
                </c:pt>
                <c:pt idx="8">
                  <c:v>666</c:v>
                </c:pt>
                <c:pt idx="9">
                  <c:v>590</c:v>
                </c:pt>
                <c:pt idx="10">
                  <c:v>518</c:v>
                </c:pt>
                <c:pt idx="11">
                  <c:v>582</c:v>
                </c:pt>
                <c:pt idx="12">
                  <c:v>636</c:v>
                </c:pt>
                <c:pt idx="13">
                  <c:v>672</c:v>
                </c:pt>
                <c:pt idx="14">
                  <c:v>600</c:v>
                </c:pt>
                <c:pt idx="15">
                  <c:v>646</c:v>
                </c:pt>
                <c:pt idx="16">
                  <c:v>611</c:v>
                </c:pt>
                <c:pt idx="17">
                  <c:v>602</c:v>
                </c:pt>
                <c:pt idx="18">
                  <c:v>636</c:v>
                </c:pt>
                <c:pt idx="19">
                  <c:v>612</c:v>
                </c:pt>
                <c:pt idx="20">
                  <c:v>643</c:v>
                </c:pt>
              </c:numCache>
            </c:numRef>
          </c:val>
          <c:smooth val="0"/>
          <c:extLst>
            <c:ext xmlns:c16="http://schemas.microsoft.com/office/drawing/2014/chart" uri="{C3380CC4-5D6E-409C-BE32-E72D297353CC}">
              <c16:uniqueId val="{00000001-80B3-46B7-A50D-12C144560D24}"/>
            </c:ext>
          </c:extLst>
        </c:ser>
        <c:ser>
          <c:idx val="3"/>
          <c:order val="2"/>
          <c:tx>
            <c:strRef>
              <c:f>'12hr'!$G$97</c:f>
              <c:strCache>
                <c:ptCount val="1"/>
                <c:pt idx="0">
                  <c:v>Target</c:v>
                </c:pt>
              </c:strCache>
            </c:strRef>
          </c:tx>
          <c:spPr>
            <a:ln w="19050" cap="rnd">
              <a:solidFill>
                <a:srgbClr val="FF0000"/>
              </a:solidFill>
              <a:prstDash val="dash"/>
              <a:round/>
            </a:ln>
            <a:effectLst/>
          </c:spPr>
          <c:marker>
            <c:symbol val="none"/>
          </c:marker>
          <c:cat>
            <c:numRef>
              <c:f>'12hr'!$B$158:$B$178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'12hr'!$G$158:$G$181</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80B3-46B7-A50D-12C144560D24}"/>
            </c:ext>
          </c:extLst>
        </c:ser>
        <c:ser>
          <c:idx val="4"/>
          <c:order val="3"/>
          <c:tx>
            <c:strRef>
              <c:f>'12hr'!$D$97</c:f>
              <c:strCache>
                <c:ptCount val="1"/>
                <c:pt idx="0">
                  <c:v>Mean</c:v>
                </c:pt>
              </c:strCache>
            </c:strRef>
          </c:tx>
          <c:spPr>
            <a:ln w="15875" cap="rnd">
              <a:solidFill>
                <a:schemeClr val="tx1"/>
              </a:solidFill>
              <a:round/>
            </a:ln>
            <a:effectLst/>
          </c:spPr>
          <c:marker>
            <c:symbol val="none"/>
          </c:marker>
          <c:cat>
            <c:numRef>
              <c:f>'12hr'!$B$158:$B$178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'12hr'!$D$158:$D$181</c:f>
              <c:numCache>
                <c:formatCode>0</c:formatCode>
                <c:ptCount val="24"/>
                <c:pt idx="0">
                  <c:v>601.76190476190482</c:v>
                </c:pt>
                <c:pt idx="1">
                  <c:v>601.76190476190482</c:v>
                </c:pt>
                <c:pt idx="2">
                  <c:v>601.76190476190482</c:v>
                </c:pt>
                <c:pt idx="3">
                  <c:v>601.76190476190482</c:v>
                </c:pt>
                <c:pt idx="4">
                  <c:v>601.76190476190482</c:v>
                </c:pt>
                <c:pt idx="5">
                  <c:v>601.76190476190482</c:v>
                </c:pt>
                <c:pt idx="6">
                  <c:v>601.76190476190482</c:v>
                </c:pt>
                <c:pt idx="7">
                  <c:v>601.76190476190482</c:v>
                </c:pt>
                <c:pt idx="8">
                  <c:v>601.76190476190482</c:v>
                </c:pt>
                <c:pt idx="9">
                  <c:v>601.76190476190482</c:v>
                </c:pt>
                <c:pt idx="10">
                  <c:v>601.76190476190482</c:v>
                </c:pt>
                <c:pt idx="11">
                  <c:v>601.76190476190482</c:v>
                </c:pt>
                <c:pt idx="12">
                  <c:v>601.76190476190482</c:v>
                </c:pt>
                <c:pt idx="13">
                  <c:v>601.76190476190482</c:v>
                </c:pt>
                <c:pt idx="14">
                  <c:v>601.76190476190482</c:v>
                </c:pt>
                <c:pt idx="15">
                  <c:v>601.76190476190482</c:v>
                </c:pt>
                <c:pt idx="16">
                  <c:v>601.76190476190482</c:v>
                </c:pt>
                <c:pt idx="17">
                  <c:v>601.76190476190482</c:v>
                </c:pt>
                <c:pt idx="18">
                  <c:v>601.76190476190482</c:v>
                </c:pt>
                <c:pt idx="19">
                  <c:v>601.76190476190482</c:v>
                </c:pt>
                <c:pt idx="20">
                  <c:v>601.76190476190482</c:v>
                </c:pt>
                <c:pt idx="21">
                  <c:v>601.76190476190482</c:v>
                </c:pt>
                <c:pt idx="22">
                  <c:v>601.76190476190482</c:v>
                </c:pt>
                <c:pt idx="23">
                  <c:v>601.76190476190482</c:v>
                </c:pt>
              </c:numCache>
            </c:numRef>
          </c:val>
          <c:smooth val="0"/>
          <c:extLst>
            <c:ext xmlns:c16="http://schemas.microsoft.com/office/drawing/2014/chart" uri="{C3380CC4-5D6E-409C-BE32-E72D297353CC}">
              <c16:uniqueId val="{00000003-80B3-46B7-A50D-12C144560D24}"/>
            </c:ext>
          </c:extLst>
        </c:ser>
        <c:ser>
          <c:idx val="5"/>
          <c:order val="4"/>
          <c:tx>
            <c:strRef>
              <c:f>'12hr'!$C$97</c:f>
              <c:strCache>
                <c:ptCount val="1"/>
                <c:pt idx="0">
                  <c:v>UPL</c:v>
                </c:pt>
              </c:strCache>
            </c:strRef>
          </c:tx>
          <c:spPr>
            <a:ln w="15875" cap="rnd">
              <a:solidFill>
                <a:schemeClr val="tx1"/>
              </a:solidFill>
              <a:prstDash val="lgDash"/>
              <a:round/>
            </a:ln>
            <a:effectLst/>
          </c:spPr>
          <c:marker>
            <c:symbol val="none"/>
          </c:marker>
          <c:cat>
            <c:numRef>
              <c:f>'12hr'!$B$158:$B$178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'12hr'!$C$158:$C$181</c:f>
              <c:numCache>
                <c:formatCode>0</c:formatCode>
                <c:ptCount val="24"/>
                <c:pt idx="0">
                  <c:v>711.8352380952382</c:v>
                </c:pt>
                <c:pt idx="1">
                  <c:v>711.8352380952382</c:v>
                </c:pt>
                <c:pt idx="2">
                  <c:v>711.8352380952382</c:v>
                </c:pt>
                <c:pt idx="3">
                  <c:v>711.8352380952382</c:v>
                </c:pt>
                <c:pt idx="4">
                  <c:v>711.8352380952382</c:v>
                </c:pt>
                <c:pt idx="5">
                  <c:v>711.8352380952382</c:v>
                </c:pt>
                <c:pt idx="6">
                  <c:v>711.8352380952382</c:v>
                </c:pt>
                <c:pt idx="7">
                  <c:v>711.8352380952382</c:v>
                </c:pt>
                <c:pt idx="8">
                  <c:v>711.8352380952382</c:v>
                </c:pt>
                <c:pt idx="9">
                  <c:v>711.8352380952382</c:v>
                </c:pt>
                <c:pt idx="10">
                  <c:v>711.8352380952382</c:v>
                </c:pt>
                <c:pt idx="11">
                  <c:v>711.8352380952382</c:v>
                </c:pt>
                <c:pt idx="12">
                  <c:v>711.8352380952382</c:v>
                </c:pt>
                <c:pt idx="13">
                  <c:v>711.8352380952382</c:v>
                </c:pt>
                <c:pt idx="14">
                  <c:v>711.8352380952382</c:v>
                </c:pt>
                <c:pt idx="15">
                  <c:v>711.8352380952382</c:v>
                </c:pt>
                <c:pt idx="16">
                  <c:v>711.8352380952382</c:v>
                </c:pt>
                <c:pt idx="17">
                  <c:v>711.8352380952382</c:v>
                </c:pt>
                <c:pt idx="18">
                  <c:v>711.8352380952382</c:v>
                </c:pt>
                <c:pt idx="19">
                  <c:v>711.8352380952382</c:v>
                </c:pt>
                <c:pt idx="20">
                  <c:v>711.8352380952382</c:v>
                </c:pt>
                <c:pt idx="21">
                  <c:v>711.8352380952382</c:v>
                </c:pt>
                <c:pt idx="22">
                  <c:v>711.8352380952382</c:v>
                </c:pt>
                <c:pt idx="23">
                  <c:v>711.8352380952382</c:v>
                </c:pt>
              </c:numCache>
            </c:numRef>
          </c:val>
          <c:smooth val="0"/>
          <c:extLst>
            <c:ext xmlns:c16="http://schemas.microsoft.com/office/drawing/2014/chart" uri="{C3380CC4-5D6E-409C-BE32-E72D297353CC}">
              <c16:uniqueId val="{00000004-80B3-46B7-A50D-12C144560D24}"/>
            </c:ext>
          </c:extLst>
        </c:ser>
        <c:ser>
          <c:idx val="2"/>
          <c:order val="5"/>
          <c:tx>
            <c:strRef>
              <c:f>'12hr'!$I$97</c:f>
              <c:strCache>
                <c:ptCount val="1"/>
                <c:pt idx="0">
                  <c:v>SCL</c:v>
                </c:pt>
              </c:strCache>
            </c:strRef>
          </c:tx>
          <c:spPr>
            <a:ln>
              <a:noFill/>
            </a:ln>
          </c:spPr>
          <c:marker>
            <c:symbol val="circle"/>
            <c:size val="7"/>
            <c:spPr>
              <a:solidFill>
                <a:srgbClr val="5B9BD5"/>
              </a:solidFill>
              <a:ln>
                <a:solidFill>
                  <a:srgbClr val="5B9BD5"/>
                </a:solidFill>
              </a:ln>
            </c:spPr>
          </c:marker>
          <c:cat>
            <c:numRef>
              <c:f>'12hr'!$B$158:$B$178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'12hr'!$I$158:$I$181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80B3-46B7-A50D-12C144560D24}"/>
            </c:ext>
          </c:extLst>
        </c:ser>
        <c:ser>
          <c:idx val="6"/>
          <c:order val="6"/>
          <c:tx>
            <c:strRef>
              <c:f>'12hr'!$J$97</c:f>
              <c:strCache>
                <c:ptCount val="1"/>
                <c:pt idx="0">
                  <c:v>SCH</c:v>
                </c:pt>
              </c:strCache>
            </c:strRef>
          </c:tx>
          <c:spPr>
            <a:ln>
              <a:noFill/>
            </a:ln>
          </c:spPr>
          <c:marker>
            <c:symbol val="circle"/>
            <c:size val="7"/>
            <c:spPr>
              <a:solidFill>
                <a:srgbClr val="ED7D31"/>
              </a:solidFill>
              <a:ln>
                <a:solidFill>
                  <a:srgbClr val="ED7D31"/>
                </a:solidFill>
              </a:ln>
            </c:spPr>
          </c:marker>
          <c:cat>
            <c:numRef>
              <c:f>'12hr'!$B$158:$B$178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'12hr'!$J$158:$J$181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80B3-46B7-A50D-12C144560D24}"/>
            </c:ext>
          </c:extLst>
        </c:ser>
        <c:dLbls>
          <c:showLegendKey val="0"/>
          <c:showVal val="0"/>
          <c:showCatName val="0"/>
          <c:showSerName val="0"/>
          <c:showPercent val="0"/>
          <c:showBubbleSize val="0"/>
        </c:dLbls>
        <c:smooth val="0"/>
        <c:axId val="188306176"/>
        <c:axId val="188308096"/>
      </c:lineChart>
      <c:dateAx>
        <c:axId val="18830617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8096"/>
        <c:crosses val="autoZero"/>
        <c:auto val="1"/>
        <c:lblOffset val="100"/>
        <c:baseTimeUnit val="months"/>
        <c:majorUnit val="2"/>
        <c:majorTimeUnit val="months"/>
      </c:dateAx>
      <c:valAx>
        <c:axId val="18830809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6176"/>
        <c:crosses val="autoZero"/>
        <c:crossBetween val="midCat"/>
        <c:majorUnit val="20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Regional 12 Hour ED Performance</a:t>
            </a:r>
          </a:p>
        </c:rich>
      </c:tx>
      <c:layout>
        <c:manualLayout>
          <c:xMode val="edge"/>
          <c:yMode val="edge"/>
          <c:x val="0.39646537504358675"/>
          <c:y val="4.2430804207915583E-2"/>
        </c:manualLayout>
      </c:layout>
      <c:overlay val="0"/>
      <c:spPr>
        <a:noFill/>
        <a:ln>
          <a:noFill/>
        </a:ln>
        <a:effectLst/>
      </c:spPr>
    </c:title>
    <c:autoTitleDeleted val="0"/>
    <c:plotArea>
      <c:layout>
        <c:manualLayout>
          <c:layoutTarget val="inner"/>
          <c:xMode val="edge"/>
          <c:yMode val="edge"/>
          <c:x val="8.4456933213403362E-2"/>
          <c:y val="0.13033138401559455"/>
          <c:w val="0.88720974088983173"/>
          <c:h val="0.64721861521695756"/>
        </c:manualLayout>
      </c:layout>
      <c:barChart>
        <c:barDir val="col"/>
        <c:grouping val="clustered"/>
        <c:varyColors val="0"/>
        <c:ser>
          <c:idx val="0"/>
          <c:order val="0"/>
          <c:tx>
            <c:strRef>
              <c:f>'Amb arrivals'!$G$7</c:f>
              <c:strCache>
                <c:ptCount val="1"/>
                <c:pt idx="0">
                  <c:v>2023/24</c:v>
                </c:pt>
              </c:strCache>
            </c:strRef>
          </c:tx>
          <c:spPr>
            <a:ln w="28575" cap="rnd">
              <a:solidFill>
                <a:schemeClr val="accent1"/>
              </a:solidFill>
              <a:round/>
            </a:ln>
            <a:effectLst/>
          </c:spPr>
          <c:invertIfNegative val="0"/>
          <c:cat>
            <c:strRef>
              <c:f>'Regional ED'!$B$30:$B$39</c:f>
              <c:strCache>
                <c:ptCount val="10"/>
                <c:pt idx="0">
                  <c:v>Mater</c:v>
                </c:pt>
                <c:pt idx="1">
                  <c:v>Royal Victoria</c:v>
                </c:pt>
                <c:pt idx="2">
                  <c:v>RBHSC</c:v>
                </c:pt>
                <c:pt idx="3">
                  <c:v>Antrim</c:v>
                </c:pt>
                <c:pt idx="4">
                  <c:v>Causeway</c:v>
                </c:pt>
                <c:pt idx="5">
                  <c:v>Ulster</c:v>
                </c:pt>
                <c:pt idx="6">
                  <c:v>Craigavon</c:v>
                </c:pt>
                <c:pt idx="7">
                  <c:v>Daisy Hill</c:v>
                </c:pt>
                <c:pt idx="8">
                  <c:v>Altnagelvin</c:v>
                </c:pt>
                <c:pt idx="9">
                  <c:v>South West Acute</c:v>
                </c:pt>
              </c:strCache>
            </c:strRef>
          </c:cat>
          <c:val>
            <c:numRef>
              <c:f>'Amb arrivals'!$G$8:$G$19</c:f>
            </c:numRef>
          </c:val>
          <c:extLst>
            <c:ext xmlns:c16="http://schemas.microsoft.com/office/drawing/2014/chart" uri="{C3380CC4-5D6E-409C-BE32-E72D297353CC}">
              <c16:uniqueId val="{00000000-2322-4E7F-B0E4-3D7BF42CC381}"/>
            </c:ext>
          </c:extLst>
        </c:ser>
        <c:ser>
          <c:idx val="2"/>
          <c:order val="1"/>
          <c:tx>
            <c:strRef>
              <c:f>'Regional ED'!$C$7</c:f>
              <c:strCache>
                <c:ptCount val="1"/>
                <c:pt idx="0">
                  <c:v>Sep-24</c:v>
                </c:pt>
              </c:strCache>
            </c:strRef>
          </c:tx>
          <c:spPr>
            <a:solidFill>
              <a:srgbClr val="92278F"/>
            </a:solidFill>
            <a:ln w="19050" cap="rnd">
              <a:noFill/>
              <a:prstDash val="solid"/>
              <a:round/>
            </a:ln>
            <a:effectLst/>
          </c:spPr>
          <c:invertIfNegative val="0"/>
          <c:cat>
            <c:strRef>
              <c:f>'Regional ED'!$B$30:$B$39</c:f>
              <c:strCache>
                <c:ptCount val="10"/>
                <c:pt idx="0">
                  <c:v>Mater</c:v>
                </c:pt>
                <c:pt idx="1">
                  <c:v>Royal Victoria</c:v>
                </c:pt>
                <c:pt idx="2">
                  <c:v>RBHSC</c:v>
                </c:pt>
                <c:pt idx="3">
                  <c:v>Antrim</c:v>
                </c:pt>
                <c:pt idx="4">
                  <c:v>Causeway</c:v>
                </c:pt>
                <c:pt idx="5">
                  <c:v>Ulster</c:v>
                </c:pt>
                <c:pt idx="6">
                  <c:v>Craigavon</c:v>
                </c:pt>
                <c:pt idx="7">
                  <c:v>Daisy Hill</c:v>
                </c:pt>
                <c:pt idx="8">
                  <c:v>Altnagelvin</c:v>
                </c:pt>
                <c:pt idx="9">
                  <c:v>South West Acute</c:v>
                </c:pt>
              </c:strCache>
            </c:strRef>
          </c:cat>
          <c:val>
            <c:numRef>
              <c:f>'Regional ED'!$C$30:$C$39</c:f>
              <c:numCache>
                <c:formatCode>0</c:formatCode>
                <c:ptCount val="10"/>
                <c:pt idx="0">
                  <c:v>758</c:v>
                </c:pt>
                <c:pt idx="1">
                  <c:v>2191</c:v>
                </c:pt>
                <c:pt idx="2">
                  <c:v>9</c:v>
                </c:pt>
                <c:pt idx="3">
                  <c:v>1515</c:v>
                </c:pt>
                <c:pt idx="4">
                  <c:v>588</c:v>
                </c:pt>
                <c:pt idx="5">
                  <c:v>2117</c:v>
                </c:pt>
                <c:pt idx="6">
                  <c:v>1593</c:v>
                </c:pt>
                <c:pt idx="7">
                  <c:v>671</c:v>
                </c:pt>
                <c:pt idx="8">
                  <c:v>1182</c:v>
                </c:pt>
                <c:pt idx="9">
                  <c:v>487</c:v>
                </c:pt>
              </c:numCache>
            </c:numRef>
          </c:val>
          <c:extLst>
            <c:ext xmlns:c16="http://schemas.microsoft.com/office/drawing/2014/chart" uri="{C3380CC4-5D6E-409C-BE32-E72D297353CC}">
              <c16:uniqueId val="{00000001-2322-4E7F-B0E4-3D7BF42CC381}"/>
            </c:ext>
          </c:extLst>
        </c:ser>
        <c:ser>
          <c:idx val="3"/>
          <c:order val="2"/>
          <c:tx>
            <c:strRef>
              <c:f>'Regional ED'!$D$7</c:f>
              <c:strCache>
                <c:ptCount val="1"/>
                <c:pt idx="0">
                  <c:v>Sep-25</c:v>
                </c:pt>
              </c:strCache>
            </c:strRef>
          </c:tx>
          <c:spPr>
            <a:solidFill>
              <a:srgbClr val="00B5CC"/>
            </a:solidFill>
            <a:ln>
              <a:noFill/>
            </a:ln>
          </c:spPr>
          <c:invertIfNegative val="0"/>
          <c:cat>
            <c:strRef>
              <c:f>'Regional ED'!$B$30:$B$39</c:f>
              <c:strCache>
                <c:ptCount val="10"/>
                <c:pt idx="0">
                  <c:v>Mater</c:v>
                </c:pt>
                <c:pt idx="1">
                  <c:v>Royal Victoria</c:v>
                </c:pt>
                <c:pt idx="2">
                  <c:v>RBHSC</c:v>
                </c:pt>
                <c:pt idx="3">
                  <c:v>Antrim</c:v>
                </c:pt>
                <c:pt idx="4">
                  <c:v>Causeway</c:v>
                </c:pt>
                <c:pt idx="5">
                  <c:v>Ulster</c:v>
                </c:pt>
                <c:pt idx="6">
                  <c:v>Craigavon</c:v>
                </c:pt>
                <c:pt idx="7">
                  <c:v>Daisy Hill</c:v>
                </c:pt>
                <c:pt idx="8">
                  <c:v>Altnagelvin</c:v>
                </c:pt>
                <c:pt idx="9">
                  <c:v>South West Acute</c:v>
                </c:pt>
              </c:strCache>
            </c:strRef>
          </c:cat>
          <c:val>
            <c:numRef>
              <c:f>'Regional ED'!$D$30:$D$39</c:f>
              <c:numCache>
                <c:formatCode>0</c:formatCode>
                <c:ptCount val="10"/>
                <c:pt idx="0">
                  <c:v>579</c:v>
                </c:pt>
                <c:pt idx="1">
                  <c:v>1846</c:v>
                </c:pt>
                <c:pt idx="2">
                  <c:v>5</c:v>
                </c:pt>
                <c:pt idx="3">
                  <c:v>1546</c:v>
                </c:pt>
                <c:pt idx="4">
                  <c:v>602</c:v>
                </c:pt>
                <c:pt idx="5">
                  <c:v>2146</c:v>
                </c:pt>
                <c:pt idx="6">
                  <c:v>1735</c:v>
                </c:pt>
                <c:pt idx="7">
                  <c:v>661</c:v>
                </c:pt>
                <c:pt idx="8">
                  <c:v>1137</c:v>
                </c:pt>
                <c:pt idx="9">
                  <c:v>524</c:v>
                </c:pt>
              </c:numCache>
            </c:numRef>
          </c:val>
          <c:extLst>
            <c:ext xmlns:c16="http://schemas.microsoft.com/office/drawing/2014/chart" uri="{C3380CC4-5D6E-409C-BE32-E72D297353CC}">
              <c16:uniqueId val="{00000002-2322-4E7F-B0E4-3D7BF42CC381}"/>
            </c:ext>
          </c:extLst>
        </c:ser>
        <c:dLbls>
          <c:showLegendKey val="0"/>
          <c:showVal val="0"/>
          <c:showCatName val="0"/>
          <c:showSerName val="0"/>
          <c:showPercent val="0"/>
          <c:showBubbleSize val="0"/>
        </c:dLbls>
        <c:gapWidth val="150"/>
        <c:axId val="177720704"/>
        <c:axId val="179308032"/>
      </c:bar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Regional 4 Hour ED Performance</a:t>
            </a:r>
          </a:p>
        </c:rich>
      </c:tx>
      <c:layout>
        <c:manualLayout>
          <c:xMode val="edge"/>
          <c:yMode val="edge"/>
          <c:x val="0.37800003202098897"/>
          <c:y val="3.3426183844011144E-2"/>
        </c:manualLayout>
      </c:layout>
      <c:overlay val="0"/>
      <c:spPr>
        <a:noFill/>
        <a:ln>
          <a:noFill/>
        </a:ln>
        <a:effectLst/>
      </c:spPr>
    </c:title>
    <c:autoTitleDeleted val="0"/>
    <c:plotArea>
      <c:layout>
        <c:manualLayout>
          <c:layoutTarget val="inner"/>
          <c:xMode val="edge"/>
          <c:yMode val="edge"/>
          <c:x val="8.4456933213403362E-2"/>
          <c:y val="0.13033138401559455"/>
          <c:w val="0.88720974088983173"/>
          <c:h val="0.64721861521695756"/>
        </c:manualLayout>
      </c:layout>
      <c:barChart>
        <c:barDir val="col"/>
        <c:grouping val="clustered"/>
        <c:varyColors val="0"/>
        <c:ser>
          <c:idx val="0"/>
          <c:order val="0"/>
          <c:tx>
            <c:strRef>
              <c:f>'Amb arrivals'!$G$7</c:f>
              <c:strCache>
                <c:ptCount val="1"/>
                <c:pt idx="0">
                  <c:v>2023/24</c:v>
                </c:pt>
              </c:strCache>
            </c:strRef>
          </c:tx>
          <c:spPr>
            <a:ln w="28575" cap="rnd">
              <a:solidFill>
                <a:schemeClr val="accent1"/>
              </a:solidFill>
              <a:round/>
            </a:ln>
            <a:effectLst/>
          </c:spPr>
          <c:invertIfNegative val="0"/>
          <c:cat>
            <c:strRef>
              <c:f>'Regional ED'!$B$8:$B$18</c:f>
              <c:strCache>
                <c:ptCount val="11"/>
                <c:pt idx="0">
                  <c:v>Mater</c:v>
                </c:pt>
                <c:pt idx="1">
                  <c:v>Royal Victoria</c:v>
                </c:pt>
                <c:pt idx="2">
                  <c:v>RBHSC</c:v>
                </c:pt>
                <c:pt idx="3">
                  <c:v>Antrim</c:v>
                </c:pt>
                <c:pt idx="4">
                  <c:v>Causeway</c:v>
                </c:pt>
                <c:pt idx="5">
                  <c:v>Ulster</c:v>
                </c:pt>
                <c:pt idx="6">
                  <c:v>Craigavon</c:v>
                </c:pt>
                <c:pt idx="7">
                  <c:v>Daisy Hill</c:v>
                </c:pt>
                <c:pt idx="8">
                  <c:v>Altnagelvin</c:v>
                </c:pt>
                <c:pt idx="9">
                  <c:v>South West Acute</c:v>
                </c:pt>
                <c:pt idx="10">
                  <c:v>Northern Ireland</c:v>
                </c:pt>
              </c:strCache>
            </c:strRef>
          </c:cat>
          <c:val>
            <c:numRef>
              <c:f>'Amb arrivals'!$G$8:$G$19</c:f>
            </c:numRef>
          </c:val>
          <c:extLst>
            <c:ext xmlns:c16="http://schemas.microsoft.com/office/drawing/2014/chart" uri="{C3380CC4-5D6E-409C-BE32-E72D297353CC}">
              <c16:uniqueId val="{00000000-613B-4B7D-9403-344D1041FC3B}"/>
            </c:ext>
          </c:extLst>
        </c:ser>
        <c:ser>
          <c:idx val="2"/>
          <c:order val="1"/>
          <c:tx>
            <c:strRef>
              <c:f>'Regional ED'!$C$7</c:f>
              <c:strCache>
                <c:ptCount val="1"/>
                <c:pt idx="0">
                  <c:v>Sep-24</c:v>
                </c:pt>
              </c:strCache>
            </c:strRef>
          </c:tx>
          <c:spPr>
            <a:solidFill>
              <a:srgbClr val="92278F"/>
            </a:solidFill>
            <a:ln w="19050" cap="rnd">
              <a:noFill/>
              <a:prstDash val="solid"/>
              <a:round/>
            </a:ln>
            <a:effectLst/>
          </c:spPr>
          <c:invertIfNegative val="0"/>
          <c:cat>
            <c:strRef>
              <c:f>'Regional ED'!$B$8:$B$18</c:f>
              <c:strCache>
                <c:ptCount val="11"/>
                <c:pt idx="0">
                  <c:v>Mater</c:v>
                </c:pt>
                <c:pt idx="1">
                  <c:v>Royal Victoria</c:v>
                </c:pt>
                <c:pt idx="2">
                  <c:v>RBHSC</c:v>
                </c:pt>
                <c:pt idx="3">
                  <c:v>Antrim</c:v>
                </c:pt>
                <c:pt idx="4">
                  <c:v>Causeway</c:v>
                </c:pt>
                <c:pt idx="5">
                  <c:v>Ulster</c:v>
                </c:pt>
                <c:pt idx="6">
                  <c:v>Craigavon</c:v>
                </c:pt>
                <c:pt idx="7">
                  <c:v>Daisy Hill</c:v>
                </c:pt>
                <c:pt idx="8">
                  <c:v>Altnagelvin</c:v>
                </c:pt>
                <c:pt idx="9">
                  <c:v>South West Acute</c:v>
                </c:pt>
                <c:pt idx="10">
                  <c:v>Northern Ireland</c:v>
                </c:pt>
              </c:strCache>
            </c:strRef>
          </c:cat>
          <c:val>
            <c:numRef>
              <c:f>'Regional ED'!$C$8:$C$18</c:f>
              <c:numCache>
                <c:formatCode>0.0%</c:formatCode>
                <c:ptCount val="11"/>
                <c:pt idx="0">
                  <c:v>0.33600000000000002</c:v>
                </c:pt>
                <c:pt idx="1">
                  <c:v>0.158</c:v>
                </c:pt>
                <c:pt idx="2">
                  <c:v>0.67800000000000005</c:v>
                </c:pt>
                <c:pt idx="3">
                  <c:v>0.38900000000000001</c:v>
                </c:pt>
                <c:pt idx="4">
                  <c:v>0.51400000000000001</c:v>
                </c:pt>
                <c:pt idx="5">
                  <c:v>0.193</c:v>
                </c:pt>
                <c:pt idx="6">
                  <c:v>0.38700000000000001</c:v>
                </c:pt>
                <c:pt idx="7">
                  <c:v>0.47199999999999998</c:v>
                </c:pt>
                <c:pt idx="8">
                  <c:v>0.30599999999999999</c:v>
                </c:pt>
                <c:pt idx="9">
                  <c:v>0.45500000000000002</c:v>
                </c:pt>
                <c:pt idx="10">
                  <c:v>0.46899999999999997</c:v>
                </c:pt>
              </c:numCache>
            </c:numRef>
          </c:val>
          <c:extLst>
            <c:ext xmlns:c16="http://schemas.microsoft.com/office/drawing/2014/chart" uri="{C3380CC4-5D6E-409C-BE32-E72D297353CC}">
              <c16:uniqueId val="{00000001-613B-4B7D-9403-344D1041FC3B}"/>
            </c:ext>
          </c:extLst>
        </c:ser>
        <c:ser>
          <c:idx val="3"/>
          <c:order val="2"/>
          <c:tx>
            <c:strRef>
              <c:f>'Regional ED'!$D$7</c:f>
              <c:strCache>
                <c:ptCount val="1"/>
                <c:pt idx="0">
                  <c:v>Sep-25</c:v>
                </c:pt>
              </c:strCache>
            </c:strRef>
          </c:tx>
          <c:spPr>
            <a:solidFill>
              <a:srgbClr val="00B5CC"/>
            </a:solidFill>
            <a:ln>
              <a:noFill/>
            </a:ln>
          </c:spPr>
          <c:invertIfNegative val="0"/>
          <c:cat>
            <c:strRef>
              <c:f>'Regional ED'!$B$8:$B$18</c:f>
              <c:strCache>
                <c:ptCount val="11"/>
                <c:pt idx="0">
                  <c:v>Mater</c:v>
                </c:pt>
                <c:pt idx="1">
                  <c:v>Royal Victoria</c:v>
                </c:pt>
                <c:pt idx="2">
                  <c:v>RBHSC</c:v>
                </c:pt>
                <c:pt idx="3">
                  <c:v>Antrim</c:v>
                </c:pt>
                <c:pt idx="4">
                  <c:v>Causeway</c:v>
                </c:pt>
                <c:pt idx="5">
                  <c:v>Ulster</c:v>
                </c:pt>
                <c:pt idx="6">
                  <c:v>Craigavon</c:v>
                </c:pt>
                <c:pt idx="7">
                  <c:v>Daisy Hill</c:v>
                </c:pt>
                <c:pt idx="8">
                  <c:v>Altnagelvin</c:v>
                </c:pt>
                <c:pt idx="9">
                  <c:v>South West Acute</c:v>
                </c:pt>
                <c:pt idx="10">
                  <c:v>Northern Ireland</c:v>
                </c:pt>
              </c:strCache>
            </c:strRef>
          </c:cat>
          <c:val>
            <c:numRef>
              <c:f>'Regional ED'!$D$8:$D$18</c:f>
              <c:numCache>
                <c:formatCode>0.0%</c:formatCode>
                <c:ptCount val="11"/>
                <c:pt idx="0">
                  <c:v>0.35799999999999998</c:v>
                </c:pt>
                <c:pt idx="1">
                  <c:v>0.17299999999999999</c:v>
                </c:pt>
                <c:pt idx="2">
                  <c:v>0.71699999999999997</c:v>
                </c:pt>
                <c:pt idx="3">
                  <c:v>0.33600000000000002</c:v>
                </c:pt>
                <c:pt idx="4">
                  <c:v>0.49399999999999999</c:v>
                </c:pt>
                <c:pt idx="5">
                  <c:v>0.19900000000000001</c:v>
                </c:pt>
                <c:pt idx="6">
                  <c:v>0.32500000000000001</c:v>
                </c:pt>
                <c:pt idx="7">
                  <c:v>0.40899999999999997</c:v>
                </c:pt>
                <c:pt idx="8">
                  <c:v>0.25</c:v>
                </c:pt>
                <c:pt idx="9">
                  <c:v>0.42799999999999999</c:v>
                </c:pt>
                <c:pt idx="10">
                  <c:v>0.44700000000000001</c:v>
                </c:pt>
              </c:numCache>
            </c:numRef>
          </c:val>
          <c:extLst>
            <c:ext xmlns:c16="http://schemas.microsoft.com/office/drawing/2014/chart" uri="{C3380CC4-5D6E-409C-BE32-E72D297353CC}">
              <c16:uniqueId val="{00000002-613B-4B7D-9403-344D1041FC3B}"/>
            </c:ext>
          </c:extLst>
        </c:ser>
        <c:dLbls>
          <c:showLegendKey val="0"/>
          <c:showVal val="0"/>
          <c:showCatName val="0"/>
          <c:showSerName val="0"/>
          <c:showPercent val="0"/>
          <c:showBubbleSize val="0"/>
        </c:dLbls>
        <c:gapWidth val="150"/>
        <c:axId val="177720704"/>
        <c:axId val="179308032"/>
      </c:bar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Patients not waiting in ED (Antrim)</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'ED Left before Seen'!$B$9:$B$17</c:f>
              <c:strCache>
                <c:ptCount val="9"/>
                <c:pt idx="0">
                  <c:v>Apr</c:v>
                </c:pt>
                <c:pt idx="1">
                  <c:v>May</c:v>
                </c:pt>
                <c:pt idx="2">
                  <c:v>Jun</c:v>
                </c:pt>
                <c:pt idx="3">
                  <c:v>Jul</c:v>
                </c:pt>
                <c:pt idx="4">
                  <c:v>Aug</c:v>
                </c:pt>
                <c:pt idx="5">
                  <c:v>Sep</c:v>
                </c:pt>
                <c:pt idx="6">
                  <c:v>Oct</c:v>
                </c:pt>
                <c:pt idx="7">
                  <c:v>Nov</c:v>
                </c:pt>
                <c:pt idx="8">
                  <c:v>Dec</c:v>
                </c:pt>
              </c:strCache>
            </c:strRef>
          </c:cat>
          <c:val>
            <c:numRef>
              <c:f>'Amb arrivals'!$G$8:$G$19</c:f>
            </c:numRef>
          </c:val>
          <c:smooth val="0"/>
          <c:extLst>
            <c:ext xmlns:c16="http://schemas.microsoft.com/office/drawing/2014/chart" uri="{C3380CC4-5D6E-409C-BE32-E72D297353CC}">
              <c16:uniqueId val="{00000000-B038-454D-9BC6-6270EB62FD91}"/>
            </c:ext>
          </c:extLst>
        </c:ser>
        <c:ser>
          <c:idx val="1"/>
          <c:order val="1"/>
          <c:tx>
            <c:strRef>
              <c:f>'ED Left before Seen'!$C$8</c:f>
              <c:strCache>
                <c:ptCount val="1"/>
                <c:pt idx="0">
                  <c:v>Baseline</c:v>
                </c:pt>
              </c:strCache>
            </c:strRef>
          </c:tx>
          <c:spPr>
            <a:ln w="25400" cap="rnd">
              <a:solidFill>
                <a:srgbClr val="ED7D31"/>
              </a:solidFill>
              <a:round/>
            </a:ln>
            <a:effectLst/>
          </c:spPr>
          <c:marker>
            <c:symbol val="diamond"/>
            <c:size val="5"/>
            <c:spPr>
              <a:solidFill>
                <a:srgbClr val="ED7D31"/>
              </a:solidFill>
              <a:ln w="9525">
                <a:solidFill>
                  <a:srgbClr val="ED7D31"/>
                </a:solidFill>
              </a:ln>
              <a:effectLst/>
            </c:spPr>
          </c:marker>
          <c:cat>
            <c:strRef>
              <c:f>'ED Left before Seen'!$B$9:$B$17</c:f>
              <c:strCache>
                <c:ptCount val="9"/>
                <c:pt idx="0">
                  <c:v>Apr</c:v>
                </c:pt>
                <c:pt idx="1">
                  <c:v>May</c:v>
                </c:pt>
                <c:pt idx="2">
                  <c:v>Jun</c:v>
                </c:pt>
                <c:pt idx="3">
                  <c:v>Jul</c:v>
                </c:pt>
                <c:pt idx="4">
                  <c:v>Aug</c:v>
                </c:pt>
                <c:pt idx="5">
                  <c:v>Sep</c:v>
                </c:pt>
                <c:pt idx="6">
                  <c:v>Oct</c:v>
                </c:pt>
                <c:pt idx="7">
                  <c:v>Nov</c:v>
                </c:pt>
                <c:pt idx="8">
                  <c:v>Dec</c:v>
                </c:pt>
              </c:strCache>
            </c:strRef>
          </c:cat>
          <c:val>
            <c:numRef>
              <c:f>'ED Left before Seen'!$C$9:$C$17</c:f>
              <c:numCache>
                <c:formatCode>0.0%</c:formatCode>
                <c:ptCount val="9"/>
                <c:pt idx="0">
                  <c:v>7.5999999999999998E-2</c:v>
                </c:pt>
                <c:pt idx="1">
                  <c:v>6.5000000000000002E-2</c:v>
                </c:pt>
                <c:pt idx="2">
                  <c:v>6.3E-2</c:v>
                </c:pt>
                <c:pt idx="3">
                  <c:v>6.3E-2</c:v>
                </c:pt>
                <c:pt idx="4">
                  <c:v>6.2E-2</c:v>
                </c:pt>
                <c:pt idx="5">
                  <c:v>5.6000000000000001E-2</c:v>
                </c:pt>
                <c:pt idx="6">
                  <c:v>6.0999999999999999E-2</c:v>
                </c:pt>
                <c:pt idx="7">
                  <c:v>0.08</c:v>
                </c:pt>
                <c:pt idx="8">
                  <c:v>9.0999999999999998E-2</c:v>
                </c:pt>
              </c:numCache>
            </c:numRef>
          </c:val>
          <c:smooth val="0"/>
          <c:extLst>
            <c:ext xmlns:c16="http://schemas.microsoft.com/office/drawing/2014/chart" uri="{C3380CC4-5D6E-409C-BE32-E72D297353CC}">
              <c16:uniqueId val="{00000001-B038-454D-9BC6-6270EB62FD91}"/>
            </c:ext>
          </c:extLst>
        </c:ser>
        <c:ser>
          <c:idx val="2"/>
          <c:order val="2"/>
          <c:tx>
            <c:strRef>
              <c:f>'ED Left before Seen'!$D$8</c:f>
              <c:strCache>
                <c:ptCount val="1"/>
                <c:pt idx="0">
                  <c:v>Target</c:v>
                </c:pt>
              </c:strCache>
            </c:strRef>
          </c:tx>
          <c:spPr>
            <a:ln w="19050" cap="rnd">
              <a:solidFill>
                <a:srgbClr val="FF0000"/>
              </a:solidFill>
              <a:prstDash val="dash"/>
              <a:round/>
            </a:ln>
            <a:effectLst/>
          </c:spPr>
          <c:marker>
            <c:symbol val="none"/>
          </c:marker>
          <c:cat>
            <c:strRef>
              <c:f>'ED Left before Seen'!$B$9:$B$17</c:f>
              <c:strCache>
                <c:ptCount val="9"/>
                <c:pt idx="0">
                  <c:v>Apr</c:v>
                </c:pt>
                <c:pt idx="1">
                  <c:v>May</c:v>
                </c:pt>
                <c:pt idx="2">
                  <c:v>Jun</c:v>
                </c:pt>
                <c:pt idx="3">
                  <c:v>Jul</c:v>
                </c:pt>
                <c:pt idx="4">
                  <c:v>Aug</c:v>
                </c:pt>
                <c:pt idx="5">
                  <c:v>Sep</c:v>
                </c:pt>
                <c:pt idx="6">
                  <c:v>Oct</c:v>
                </c:pt>
                <c:pt idx="7">
                  <c:v>Nov</c:v>
                </c:pt>
                <c:pt idx="8">
                  <c:v>Dec</c:v>
                </c:pt>
              </c:strCache>
            </c:strRef>
          </c:cat>
          <c:val>
            <c:numRef>
              <c:f>'ED Left before Seen'!$D$9:$D$17</c:f>
              <c:numCache>
                <c:formatCode>0.0%</c:formatCode>
                <c:ptCount val="9"/>
                <c:pt idx="0">
                  <c:v>6.6000000000000003E-2</c:v>
                </c:pt>
                <c:pt idx="1">
                  <c:v>5.5E-2</c:v>
                </c:pt>
                <c:pt idx="2">
                  <c:v>5.2999999999999999E-2</c:v>
                </c:pt>
                <c:pt idx="3">
                  <c:v>5.2999999999999999E-2</c:v>
                </c:pt>
                <c:pt idx="4">
                  <c:v>5.1999999999999998E-2</c:v>
                </c:pt>
                <c:pt idx="5">
                  <c:v>4.5999999999999999E-2</c:v>
                </c:pt>
                <c:pt idx="6">
                  <c:v>5.0999999999999997E-2</c:v>
                </c:pt>
                <c:pt idx="7">
                  <c:v>7.0000000000000007E-2</c:v>
                </c:pt>
                <c:pt idx="8">
                  <c:v>8.1000000000000003E-2</c:v>
                </c:pt>
              </c:numCache>
            </c:numRef>
          </c:val>
          <c:smooth val="0"/>
          <c:extLst>
            <c:ext xmlns:c16="http://schemas.microsoft.com/office/drawing/2014/chart" uri="{C3380CC4-5D6E-409C-BE32-E72D297353CC}">
              <c16:uniqueId val="{00000002-B038-454D-9BC6-6270EB62FD91}"/>
            </c:ext>
          </c:extLst>
        </c:ser>
        <c:ser>
          <c:idx val="3"/>
          <c:order val="3"/>
          <c:tx>
            <c:strRef>
              <c:f>'ED Left before Seen'!$E$8</c:f>
              <c:strCache>
                <c:ptCount val="1"/>
                <c:pt idx="0">
                  <c:v>Actual</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'ED Left before Seen'!$B$9:$B$17</c:f>
              <c:strCache>
                <c:ptCount val="9"/>
                <c:pt idx="0">
                  <c:v>Apr</c:v>
                </c:pt>
                <c:pt idx="1">
                  <c:v>May</c:v>
                </c:pt>
                <c:pt idx="2">
                  <c:v>Jun</c:v>
                </c:pt>
                <c:pt idx="3">
                  <c:v>Jul</c:v>
                </c:pt>
                <c:pt idx="4">
                  <c:v>Aug</c:v>
                </c:pt>
                <c:pt idx="5">
                  <c:v>Sep</c:v>
                </c:pt>
                <c:pt idx="6">
                  <c:v>Oct</c:v>
                </c:pt>
                <c:pt idx="7">
                  <c:v>Nov</c:v>
                </c:pt>
                <c:pt idx="8">
                  <c:v>Dec</c:v>
                </c:pt>
              </c:strCache>
            </c:strRef>
          </c:cat>
          <c:val>
            <c:numRef>
              <c:f>'ED Left before Seen'!$E$9:$E$17</c:f>
              <c:numCache>
                <c:formatCode>0.0%</c:formatCode>
                <c:ptCount val="9"/>
                <c:pt idx="0">
                  <c:v>7.0000000000000007E-2</c:v>
                </c:pt>
                <c:pt idx="1">
                  <c:v>5.1999999999999998E-2</c:v>
                </c:pt>
                <c:pt idx="2">
                  <c:v>5.8999999999999997E-2</c:v>
                </c:pt>
                <c:pt idx="5">
                  <c:v>4.2999999999999997E-2</c:v>
                </c:pt>
                <c:pt idx="6">
                  <c:v>5.5E-2</c:v>
                </c:pt>
                <c:pt idx="7">
                  <c:v>5.7000000000000002E-2</c:v>
                </c:pt>
                <c:pt idx="8">
                  <c:v>4.3999999999999997E-2</c:v>
                </c:pt>
              </c:numCache>
            </c:numRef>
          </c:val>
          <c:smooth val="0"/>
          <c:extLst>
            <c:ext xmlns:c16="http://schemas.microsoft.com/office/drawing/2014/chart" uri="{C3380CC4-5D6E-409C-BE32-E72D297353CC}">
              <c16:uniqueId val="{00000003-B038-454D-9BC6-6270EB62FD91}"/>
            </c:ext>
          </c:extLst>
        </c:ser>
        <c:dLbls>
          <c:showLegendKey val="0"/>
          <c:showVal val="0"/>
          <c:showCatName val="0"/>
          <c:showSerName val="0"/>
          <c:showPercent val="0"/>
          <c:showBubbleSize val="0"/>
        </c:dLbls>
        <c:marker val="1"/>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Patients not waiting in ED (Causeway)</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'ED Left before Seen'!$B$25:$B$33</c:f>
              <c:strCache>
                <c:ptCount val="9"/>
                <c:pt idx="0">
                  <c:v>Apr</c:v>
                </c:pt>
                <c:pt idx="1">
                  <c:v>May</c:v>
                </c:pt>
                <c:pt idx="2">
                  <c:v>Jun</c:v>
                </c:pt>
                <c:pt idx="3">
                  <c:v>Jul</c:v>
                </c:pt>
                <c:pt idx="4">
                  <c:v>Aug</c:v>
                </c:pt>
                <c:pt idx="5">
                  <c:v>Sep</c:v>
                </c:pt>
                <c:pt idx="6">
                  <c:v>Oct</c:v>
                </c:pt>
                <c:pt idx="7">
                  <c:v>Nov</c:v>
                </c:pt>
                <c:pt idx="8">
                  <c:v>Dec</c:v>
                </c:pt>
              </c:strCache>
            </c:strRef>
          </c:cat>
          <c:val>
            <c:numRef>
              <c:f>'Amb arrivals'!$G$8:$G$19</c:f>
            </c:numRef>
          </c:val>
          <c:smooth val="0"/>
          <c:extLst>
            <c:ext xmlns:c16="http://schemas.microsoft.com/office/drawing/2014/chart" uri="{C3380CC4-5D6E-409C-BE32-E72D297353CC}">
              <c16:uniqueId val="{00000000-FDDE-4F90-897C-6536CA5B73EF}"/>
            </c:ext>
          </c:extLst>
        </c:ser>
        <c:ser>
          <c:idx val="1"/>
          <c:order val="1"/>
          <c:tx>
            <c:strRef>
              <c:f>'ED Left before Seen'!$C$24</c:f>
              <c:strCache>
                <c:ptCount val="1"/>
                <c:pt idx="0">
                  <c:v>Baseline</c:v>
                </c:pt>
              </c:strCache>
            </c:strRef>
          </c:tx>
          <c:spPr>
            <a:ln w="25400" cap="rnd">
              <a:solidFill>
                <a:srgbClr val="ED7D31"/>
              </a:solidFill>
              <a:round/>
            </a:ln>
            <a:effectLst/>
          </c:spPr>
          <c:marker>
            <c:symbol val="diamond"/>
            <c:size val="5"/>
            <c:spPr>
              <a:solidFill>
                <a:srgbClr val="ED7D31"/>
              </a:solidFill>
              <a:ln w="9525">
                <a:solidFill>
                  <a:srgbClr val="ED7D31"/>
                </a:solidFill>
              </a:ln>
              <a:effectLst/>
            </c:spPr>
          </c:marker>
          <c:cat>
            <c:strRef>
              <c:f>'ED Left before Seen'!$B$25:$B$33</c:f>
              <c:strCache>
                <c:ptCount val="9"/>
                <c:pt idx="0">
                  <c:v>Apr</c:v>
                </c:pt>
                <c:pt idx="1">
                  <c:v>May</c:v>
                </c:pt>
                <c:pt idx="2">
                  <c:v>Jun</c:v>
                </c:pt>
                <c:pt idx="3">
                  <c:v>Jul</c:v>
                </c:pt>
                <c:pt idx="4">
                  <c:v>Aug</c:v>
                </c:pt>
                <c:pt idx="5">
                  <c:v>Sep</c:v>
                </c:pt>
                <c:pt idx="6">
                  <c:v>Oct</c:v>
                </c:pt>
                <c:pt idx="7">
                  <c:v>Nov</c:v>
                </c:pt>
                <c:pt idx="8">
                  <c:v>Dec</c:v>
                </c:pt>
              </c:strCache>
            </c:strRef>
          </c:cat>
          <c:val>
            <c:numRef>
              <c:f>'ED Left before Seen'!$C$25:$C$33</c:f>
              <c:numCache>
                <c:formatCode>0.0%</c:formatCode>
                <c:ptCount val="9"/>
                <c:pt idx="0">
                  <c:v>6.7000000000000004E-2</c:v>
                </c:pt>
                <c:pt idx="1">
                  <c:v>7.4999999999999997E-2</c:v>
                </c:pt>
                <c:pt idx="2">
                  <c:v>6.8000000000000005E-2</c:v>
                </c:pt>
                <c:pt idx="3">
                  <c:v>7.4999999999999997E-2</c:v>
                </c:pt>
                <c:pt idx="4">
                  <c:v>5.6000000000000001E-2</c:v>
                </c:pt>
                <c:pt idx="5">
                  <c:v>6.7000000000000004E-2</c:v>
                </c:pt>
                <c:pt idx="6">
                  <c:v>5.8999999999999997E-2</c:v>
                </c:pt>
                <c:pt idx="7">
                  <c:v>4.3999999999999997E-2</c:v>
                </c:pt>
                <c:pt idx="8">
                  <c:v>5.6000000000000001E-2</c:v>
                </c:pt>
              </c:numCache>
            </c:numRef>
          </c:val>
          <c:smooth val="0"/>
          <c:extLst>
            <c:ext xmlns:c16="http://schemas.microsoft.com/office/drawing/2014/chart" uri="{C3380CC4-5D6E-409C-BE32-E72D297353CC}">
              <c16:uniqueId val="{00000001-FDDE-4F90-897C-6536CA5B73EF}"/>
            </c:ext>
          </c:extLst>
        </c:ser>
        <c:ser>
          <c:idx val="2"/>
          <c:order val="2"/>
          <c:tx>
            <c:strRef>
              <c:f>'ED Left before Seen'!$D$24</c:f>
              <c:strCache>
                <c:ptCount val="1"/>
                <c:pt idx="0">
                  <c:v>Target</c:v>
                </c:pt>
              </c:strCache>
            </c:strRef>
          </c:tx>
          <c:spPr>
            <a:ln w="19050" cap="rnd">
              <a:solidFill>
                <a:srgbClr val="FF0000"/>
              </a:solidFill>
              <a:prstDash val="dash"/>
              <a:round/>
            </a:ln>
            <a:effectLst/>
          </c:spPr>
          <c:marker>
            <c:symbol val="none"/>
          </c:marker>
          <c:cat>
            <c:strRef>
              <c:f>'ED Left before Seen'!$B$25:$B$33</c:f>
              <c:strCache>
                <c:ptCount val="9"/>
                <c:pt idx="0">
                  <c:v>Apr</c:v>
                </c:pt>
                <c:pt idx="1">
                  <c:v>May</c:v>
                </c:pt>
                <c:pt idx="2">
                  <c:v>Jun</c:v>
                </c:pt>
                <c:pt idx="3">
                  <c:v>Jul</c:v>
                </c:pt>
                <c:pt idx="4">
                  <c:v>Aug</c:v>
                </c:pt>
                <c:pt idx="5">
                  <c:v>Sep</c:v>
                </c:pt>
                <c:pt idx="6">
                  <c:v>Oct</c:v>
                </c:pt>
                <c:pt idx="7">
                  <c:v>Nov</c:v>
                </c:pt>
                <c:pt idx="8">
                  <c:v>Dec</c:v>
                </c:pt>
              </c:strCache>
            </c:strRef>
          </c:cat>
          <c:val>
            <c:numRef>
              <c:f>'ED Left before Seen'!$D$25:$D$33</c:f>
              <c:numCache>
                <c:formatCode>0.0%</c:formatCode>
                <c:ptCount val="9"/>
                <c:pt idx="0">
                  <c:v>5.7000000000000002E-2</c:v>
                </c:pt>
                <c:pt idx="1">
                  <c:v>6.5000000000000002E-2</c:v>
                </c:pt>
                <c:pt idx="2">
                  <c:v>5.8000000000000003E-2</c:v>
                </c:pt>
                <c:pt idx="3">
                  <c:v>6.5000000000000002E-2</c:v>
                </c:pt>
                <c:pt idx="4">
                  <c:v>4.5999999999999999E-2</c:v>
                </c:pt>
                <c:pt idx="5">
                  <c:v>5.7000000000000002E-2</c:v>
                </c:pt>
                <c:pt idx="6">
                  <c:v>4.9000000000000002E-2</c:v>
                </c:pt>
                <c:pt idx="7">
                  <c:v>3.4000000000000002E-2</c:v>
                </c:pt>
                <c:pt idx="8">
                  <c:v>4.5999999999999999E-2</c:v>
                </c:pt>
              </c:numCache>
            </c:numRef>
          </c:val>
          <c:smooth val="0"/>
          <c:extLst>
            <c:ext xmlns:c16="http://schemas.microsoft.com/office/drawing/2014/chart" uri="{C3380CC4-5D6E-409C-BE32-E72D297353CC}">
              <c16:uniqueId val="{00000002-FDDE-4F90-897C-6536CA5B73EF}"/>
            </c:ext>
          </c:extLst>
        </c:ser>
        <c:ser>
          <c:idx val="3"/>
          <c:order val="3"/>
          <c:tx>
            <c:strRef>
              <c:f>'ED Left before Seen'!$E$24</c:f>
              <c:strCache>
                <c:ptCount val="1"/>
                <c:pt idx="0">
                  <c:v>Actual</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'ED Left before Seen'!$B$25:$B$33</c:f>
              <c:strCache>
                <c:ptCount val="9"/>
                <c:pt idx="0">
                  <c:v>Apr</c:v>
                </c:pt>
                <c:pt idx="1">
                  <c:v>May</c:v>
                </c:pt>
                <c:pt idx="2">
                  <c:v>Jun</c:v>
                </c:pt>
                <c:pt idx="3">
                  <c:v>Jul</c:v>
                </c:pt>
                <c:pt idx="4">
                  <c:v>Aug</c:v>
                </c:pt>
                <c:pt idx="5">
                  <c:v>Sep</c:v>
                </c:pt>
                <c:pt idx="6">
                  <c:v>Oct</c:v>
                </c:pt>
                <c:pt idx="7">
                  <c:v>Nov</c:v>
                </c:pt>
                <c:pt idx="8">
                  <c:v>Dec</c:v>
                </c:pt>
              </c:strCache>
            </c:strRef>
          </c:cat>
          <c:val>
            <c:numRef>
              <c:f>'ED Left before Seen'!$E$25:$E$33</c:f>
              <c:numCache>
                <c:formatCode>0.0%</c:formatCode>
                <c:ptCount val="9"/>
                <c:pt idx="0">
                  <c:v>6.4000000000000001E-2</c:v>
                </c:pt>
                <c:pt idx="1">
                  <c:v>6.3E-2</c:v>
                </c:pt>
                <c:pt idx="2">
                  <c:v>5.5E-2</c:v>
                </c:pt>
                <c:pt idx="5">
                  <c:v>2.3E-2</c:v>
                </c:pt>
                <c:pt idx="6">
                  <c:v>2.1999999999999999E-2</c:v>
                </c:pt>
                <c:pt idx="7">
                  <c:v>2.5999999999999999E-2</c:v>
                </c:pt>
                <c:pt idx="8">
                  <c:v>2.3E-2</c:v>
                </c:pt>
              </c:numCache>
            </c:numRef>
          </c:val>
          <c:smooth val="0"/>
          <c:extLst>
            <c:ext xmlns:c16="http://schemas.microsoft.com/office/drawing/2014/chart" uri="{C3380CC4-5D6E-409C-BE32-E72D297353CC}">
              <c16:uniqueId val="{00000003-FDDE-4F90-897C-6536CA5B73EF}"/>
            </c:ext>
          </c:extLst>
        </c:ser>
        <c:dLbls>
          <c:showLegendKey val="0"/>
          <c:showVal val="0"/>
          <c:showCatName val="0"/>
          <c:showSerName val="0"/>
          <c:showPercent val="0"/>
          <c:showBubbleSize val="0"/>
        </c:dLbls>
        <c:marker val="1"/>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RF Non-breast seen within 14 days</a:t>
            </a:r>
            <a:endParaRPr lang="en-GB" sz="1100">
              <a:effectLst/>
            </a:endParaRPr>
          </a:p>
        </c:rich>
      </c:tx>
      <c:layout>
        <c:manualLayout>
          <c:xMode val="edge"/>
          <c:yMode val="edge"/>
          <c:x val="0.29439857711923478"/>
          <c:y val="3.2863841148189764E-2"/>
        </c:manualLayout>
      </c:layout>
      <c:overlay val="0"/>
      <c:spPr>
        <a:noFill/>
        <a:ln>
          <a:noFill/>
        </a:ln>
        <a:effectLst/>
      </c:spPr>
    </c:title>
    <c:autoTitleDeleted val="0"/>
    <c:plotArea>
      <c:layout>
        <c:manualLayout>
          <c:layoutTarget val="inner"/>
          <c:xMode val="edge"/>
          <c:yMode val="edge"/>
          <c:x val="0.11666740496436945"/>
          <c:y val="0.15118886668827586"/>
          <c:w val="0.79465266297016335"/>
          <c:h val="0.54648405795718213"/>
        </c:manualLayout>
      </c:layout>
      <c:lineChart>
        <c:grouping val="standard"/>
        <c:varyColors val="0"/>
        <c:ser>
          <c:idx val="1"/>
          <c:order val="0"/>
          <c:tx>
            <c:strRef>
              <c:f>'Cancer 14 Day Non Breast'!$E$6</c:f>
              <c:strCache>
                <c:ptCount val="1"/>
                <c:pt idx="0">
                  <c:v>&lt; 14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14 Day Non Breast'!$B$79:$B$87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'Cancer 14 Day Non Breast'!$E$79:$E$90</c:f>
              <c:numCache>
                <c:formatCode>0.00%</c:formatCode>
                <c:ptCount val="12"/>
                <c:pt idx="0">
                  <c:v>0.21490000000000001</c:v>
                </c:pt>
                <c:pt idx="1">
                  <c:v>0.18809999999999999</c:v>
                </c:pt>
                <c:pt idx="2">
                  <c:v>0.22559999999999999</c:v>
                </c:pt>
                <c:pt idx="3">
                  <c:v>0.21010000000000001</c:v>
                </c:pt>
                <c:pt idx="4">
                  <c:v>0.2205</c:v>
                </c:pt>
                <c:pt idx="5">
                  <c:v>0.19850000000000001</c:v>
                </c:pt>
                <c:pt idx="6">
                  <c:v>0.2427</c:v>
                </c:pt>
                <c:pt idx="7">
                  <c:v>0.2228</c:v>
                </c:pt>
                <c:pt idx="8">
                  <c:v>0.2505</c:v>
                </c:pt>
              </c:numCache>
            </c:numRef>
          </c:val>
          <c:smooth val="0"/>
          <c:extLst>
            <c:ext xmlns:c16="http://schemas.microsoft.com/office/drawing/2014/chart" uri="{C3380CC4-5D6E-409C-BE32-E72D297353CC}">
              <c16:uniqueId val="{00000000-2E75-46AC-9638-F40DBEFDEC4D}"/>
            </c:ext>
          </c:extLst>
        </c:ser>
        <c:ser>
          <c:idx val="3"/>
          <c:order val="1"/>
          <c:tx>
            <c:strRef>
              <c:f>'Cancer 14 Day Non Breast'!$G$6</c:f>
              <c:strCache>
                <c:ptCount val="1"/>
                <c:pt idx="0">
                  <c:v>Target</c:v>
                </c:pt>
              </c:strCache>
            </c:strRef>
          </c:tx>
          <c:spPr>
            <a:ln w="19050" cap="rnd">
              <a:solidFill>
                <a:srgbClr val="FF0000"/>
              </a:solidFill>
              <a:prstDash val="dash"/>
              <a:round/>
            </a:ln>
            <a:effectLst/>
          </c:spPr>
          <c:marker>
            <c:symbol val="none"/>
          </c:marker>
          <c:cat>
            <c:numRef>
              <c:f>'Cancer 14 Day Non Breast'!$B$79:$B$87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'Cancer 14 Day Non Breast'!$G$67:$G$90</c:f>
              <c:numCache>
                <c:formatCode>General</c:formatCode>
                <c:ptCount val="24"/>
                <c:pt idx="12" formatCode="0%">
                  <c:v>1</c:v>
                </c:pt>
                <c:pt idx="13" formatCode="0%">
                  <c:v>1</c:v>
                </c:pt>
                <c:pt idx="14" formatCode="0%">
                  <c:v>1</c:v>
                </c:pt>
                <c:pt idx="15" formatCode="0%">
                  <c:v>1</c:v>
                </c:pt>
                <c:pt idx="16" formatCode="0%">
                  <c:v>1</c:v>
                </c:pt>
                <c:pt idx="17" formatCode="0%">
                  <c:v>1</c:v>
                </c:pt>
                <c:pt idx="18" formatCode="0%">
                  <c:v>1</c:v>
                </c:pt>
                <c:pt idx="19" formatCode="0%">
                  <c:v>1</c:v>
                </c:pt>
                <c:pt idx="20" formatCode="0%">
                  <c:v>1</c:v>
                </c:pt>
                <c:pt idx="21" formatCode="0%">
                  <c:v>1</c:v>
                </c:pt>
                <c:pt idx="22" formatCode="0%">
                  <c:v>1</c:v>
                </c:pt>
                <c:pt idx="23" formatCode="0%">
                  <c:v>1</c:v>
                </c:pt>
              </c:numCache>
            </c:numRef>
          </c:val>
          <c:smooth val="0"/>
          <c:extLst>
            <c:ext xmlns:c16="http://schemas.microsoft.com/office/drawing/2014/chart" uri="{C3380CC4-5D6E-409C-BE32-E72D297353CC}">
              <c16:uniqueId val="{00000001-2E75-46AC-9638-F40DBEFDEC4D}"/>
            </c:ext>
          </c:extLst>
        </c:ser>
        <c:ser>
          <c:idx val="0"/>
          <c:order val="2"/>
          <c:tx>
            <c:strRef>
              <c:f>'Cancer 14 Day Non Breast'!$D$6</c:f>
              <c:strCache>
                <c:ptCount val="1"/>
                <c:pt idx="0">
                  <c:v>Mean</c:v>
                </c:pt>
              </c:strCache>
            </c:strRef>
          </c:tx>
          <c:spPr>
            <a:ln w="15875">
              <a:solidFill>
                <a:schemeClr val="tx1"/>
              </a:solidFill>
            </a:ln>
          </c:spPr>
          <c:marker>
            <c:symbol val="none"/>
          </c:marker>
          <c:cat>
            <c:numRef>
              <c:f>'Cancer 14 Day Non Breast'!$B$79:$B$87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'Cancer 14 Day Non Breast'!$D$79:$D$87</c:f>
              <c:numCache>
                <c:formatCode>0%</c:formatCode>
                <c:ptCount val="9"/>
                <c:pt idx="0">
                  <c:v>0.21929999999999997</c:v>
                </c:pt>
                <c:pt idx="1">
                  <c:v>0.21929999999999997</c:v>
                </c:pt>
                <c:pt idx="2">
                  <c:v>0.21929999999999997</c:v>
                </c:pt>
                <c:pt idx="3">
                  <c:v>0.21929999999999997</c:v>
                </c:pt>
                <c:pt idx="4">
                  <c:v>0.21929999999999997</c:v>
                </c:pt>
                <c:pt idx="5">
                  <c:v>0.21929999999999997</c:v>
                </c:pt>
                <c:pt idx="6">
                  <c:v>0.21929999999999997</c:v>
                </c:pt>
                <c:pt idx="7">
                  <c:v>0.21929999999999997</c:v>
                </c:pt>
                <c:pt idx="8">
                  <c:v>0.21929999999999997</c:v>
                </c:pt>
              </c:numCache>
            </c:numRef>
          </c:val>
          <c:smooth val="0"/>
          <c:extLst>
            <c:ext xmlns:c16="http://schemas.microsoft.com/office/drawing/2014/chart" uri="{C3380CC4-5D6E-409C-BE32-E72D297353CC}">
              <c16:uniqueId val="{00000002-2E75-46AC-9638-F40DBEFDEC4D}"/>
            </c:ext>
          </c:extLst>
        </c:ser>
        <c:dLbls>
          <c:showLegendKey val="0"/>
          <c:showVal val="0"/>
          <c:showCatName val="0"/>
          <c:showSerName val="0"/>
          <c:showPercent val="0"/>
          <c:showBubbleSize val="0"/>
        </c:dLbls>
        <c:marker val="1"/>
        <c:smooth val="0"/>
        <c:axId val="176795648"/>
        <c:axId val="176797568"/>
        <c:extLst/>
      </c:lineChart>
      <c:dateAx>
        <c:axId val="17679564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7568"/>
        <c:crosses val="autoZero"/>
        <c:auto val="1"/>
        <c:lblOffset val="100"/>
        <c:baseTimeUnit val="months"/>
      </c:dateAx>
      <c:valAx>
        <c:axId val="176797568"/>
        <c:scaling>
          <c:orientation val="minMax"/>
          <c:max val="0.5"/>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5648"/>
        <c:crosses val="autoZero"/>
        <c:crossBetween val="midCat"/>
        <c:majorUnit val="0.1"/>
      </c:valAx>
      <c:spPr>
        <a:noFill/>
        <a:ln>
          <a:noFill/>
        </a:ln>
        <a:effectLst/>
      </c:spPr>
    </c:plotArea>
    <c:legend>
      <c:legendPos val="b"/>
      <c:legendEntry>
        <c:idx val="1"/>
        <c:delete val="1"/>
      </c:legendEntry>
      <c:layout>
        <c:manualLayout>
          <c:xMode val="edge"/>
          <c:yMode val="edge"/>
          <c:x val="0.31323269081930988"/>
          <c:y val="0.8451277811896486"/>
          <c:w val="0.34930076242471458"/>
          <c:h val="8.430265745375895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r>
              <a:rPr lang="en-GB" sz="1100" b="0" i="0" baseline="0">
                <a:effectLst/>
              </a:rPr>
              <a:t>Stroke receiving thrombolysis (Antrim)</a:t>
            </a:r>
            <a:endParaRPr lang="en-GB" sz="1100">
              <a:effectLst/>
            </a:endParaRPr>
          </a:p>
          <a:p>
            <a:pPr marL="0" marR="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endParaRPr lang="en-GB" sz="1100">
              <a:effectLst/>
            </a:endParaRPr>
          </a:p>
        </c:rich>
      </c:tx>
      <c:overlay val="0"/>
      <c:spPr>
        <a:noFill/>
        <a:ln>
          <a:noFill/>
        </a:ln>
        <a:effectLst/>
      </c:spPr>
    </c:title>
    <c:autoTitleDeleted val="0"/>
    <c:plotArea>
      <c:layout>
        <c:manualLayout>
          <c:layoutTarget val="inner"/>
          <c:xMode val="edge"/>
          <c:yMode val="edge"/>
          <c:x val="9.6212817147856525E-2"/>
          <c:y val="0.15212962962962964"/>
          <c:w val="0.86554396325459315"/>
          <c:h val="0.50722704565024257"/>
        </c:manualLayout>
      </c:layout>
      <c:lineChart>
        <c:grouping val="standard"/>
        <c:varyColors val="0"/>
        <c:ser>
          <c:idx val="0"/>
          <c:order val="0"/>
          <c:tx>
            <c:strRef>
              <c:f>Stroke!$F$6</c:f>
              <c:strCache>
                <c:ptCount val="1"/>
                <c:pt idx="0">
                  <c:v>LPL</c:v>
                </c:pt>
              </c:strCache>
            </c:strRef>
          </c:tx>
          <c:spPr>
            <a:ln w="15875" cap="rnd">
              <a:solidFill>
                <a:schemeClr val="tx1"/>
              </a:solidFill>
              <a:prstDash val="lgDash"/>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Stroke!$F$67:$F$90</c:f>
              <c:numCache>
                <c:formatCode>0%</c:formatCode>
                <c:ptCount val="24"/>
                <c:pt idx="0">
                  <c:v>-1.7172380952380967E-2</c:v>
                </c:pt>
                <c:pt idx="1">
                  <c:v>-1.7172380952380967E-2</c:v>
                </c:pt>
                <c:pt idx="2">
                  <c:v>-1.7172380952380967E-2</c:v>
                </c:pt>
                <c:pt idx="3">
                  <c:v>-1.7172380952380967E-2</c:v>
                </c:pt>
                <c:pt idx="4">
                  <c:v>-1.7172380952380967E-2</c:v>
                </c:pt>
                <c:pt idx="5">
                  <c:v>-1.7172380952380967E-2</c:v>
                </c:pt>
                <c:pt idx="6">
                  <c:v>-1.7172380952380967E-2</c:v>
                </c:pt>
                <c:pt idx="7">
                  <c:v>-1.7172380952380967E-2</c:v>
                </c:pt>
                <c:pt idx="8">
                  <c:v>-1.7172380952380967E-2</c:v>
                </c:pt>
                <c:pt idx="9">
                  <c:v>-1.7172380952380967E-2</c:v>
                </c:pt>
                <c:pt idx="10">
                  <c:v>-1.7172380952380967E-2</c:v>
                </c:pt>
                <c:pt idx="11">
                  <c:v>-1.7172380952380967E-2</c:v>
                </c:pt>
                <c:pt idx="12">
                  <c:v>-1.7172380952380967E-2</c:v>
                </c:pt>
                <c:pt idx="13">
                  <c:v>-1.7172380952380967E-2</c:v>
                </c:pt>
                <c:pt idx="14">
                  <c:v>-1.7172380952380967E-2</c:v>
                </c:pt>
                <c:pt idx="15">
                  <c:v>-1.7172380952380967E-2</c:v>
                </c:pt>
                <c:pt idx="16">
                  <c:v>-1.7172380952380967E-2</c:v>
                </c:pt>
                <c:pt idx="17">
                  <c:v>-1.7172380952380967E-2</c:v>
                </c:pt>
                <c:pt idx="18">
                  <c:v>-1.7172380952380967E-2</c:v>
                </c:pt>
                <c:pt idx="19">
                  <c:v>-1.7172380952380967E-2</c:v>
                </c:pt>
                <c:pt idx="20">
                  <c:v>-1.7172380952380967E-2</c:v>
                </c:pt>
                <c:pt idx="21">
                  <c:v>-1.7172380952380967E-2</c:v>
                </c:pt>
                <c:pt idx="22">
                  <c:v>-1.7172380952380967E-2</c:v>
                </c:pt>
                <c:pt idx="23">
                  <c:v>-1.7172380952380967E-2</c:v>
                </c:pt>
              </c:numCache>
            </c:numRef>
          </c:val>
          <c:smooth val="0"/>
          <c:extLst>
            <c:ext xmlns:c16="http://schemas.microsoft.com/office/drawing/2014/chart" uri="{C3380CC4-5D6E-409C-BE32-E72D297353CC}">
              <c16:uniqueId val="{00000000-55FB-4C45-8F41-B76FCB10A1F4}"/>
            </c:ext>
          </c:extLst>
        </c:ser>
        <c:ser>
          <c:idx val="1"/>
          <c:order val="1"/>
          <c:tx>
            <c:strRef>
              <c:f>Stroke!$E$6</c:f>
              <c:strCache>
                <c:ptCount val="1"/>
                <c:pt idx="0">
                  <c:v>% thrombolysis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Stroke!$E$67:$E$90</c:f>
              <c:numCache>
                <c:formatCode>0%</c:formatCode>
                <c:ptCount val="24"/>
                <c:pt idx="0">
                  <c:v>0.13500000000000001</c:v>
                </c:pt>
                <c:pt idx="1">
                  <c:v>0.2</c:v>
                </c:pt>
                <c:pt idx="2">
                  <c:v>0.17100000000000001</c:v>
                </c:pt>
                <c:pt idx="3">
                  <c:v>0.108</c:v>
                </c:pt>
                <c:pt idx="4">
                  <c:v>0.11799999999999999</c:v>
                </c:pt>
                <c:pt idx="5">
                  <c:v>0.16</c:v>
                </c:pt>
                <c:pt idx="6">
                  <c:v>2.5999999999999999E-2</c:v>
                </c:pt>
                <c:pt idx="7">
                  <c:v>5.6000000000000001E-2</c:v>
                </c:pt>
                <c:pt idx="8">
                  <c:v>0.17899999999999999</c:v>
                </c:pt>
                <c:pt idx="9">
                  <c:v>0.10299999999999999</c:v>
                </c:pt>
                <c:pt idx="10">
                  <c:v>9.4E-2</c:v>
                </c:pt>
                <c:pt idx="11">
                  <c:v>0.105</c:v>
                </c:pt>
                <c:pt idx="12">
                  <c:v>0.2</c:v>
                </c:pt>
                <c:pt idx="13">
                  <c:v>0.125</c:v>
                </c:pt>
                <c:pt idx="14">
                  <c:v>0.105</c:v>
                </c:pt>
                <c:pt idx="15">
                  <c:v>0.13500000000000001</c:v>
                </c:pt>
                <c:pt idx="16">
                  <c:v>0.23300000000000001</c:v>
                </c:pt>
                <c:pt idx="17">
                  <c:v>0.11899999999999999</c:v>
                </c:pt>
                <c:pt idx="18">
                  <c:v>0.111</c:v>
                </c:pt>
                <c:pt idx="19">
                  <c:v>0.14599999999999999</c:v>
                </c:pt>
                <c:pt idx="20">
                  <c:v>8.7999999999999995E-2</c:v>
                </c:pt>
              </c:numCache>
            </c:numRef>
          </c:val>
          <c:smooth val="0"/>
          <c:extLst>
            <c:ext xmlns:c16="http://schemas.microsoft.com/office/drawing/2014/chart" uri="{C3380CC4-5D6E-409C-BE32-E72D297353CC}">
              <c16:uniqueId val="{00000001-55FB-4C45-8F41-B76FCB10A1F4}"/>
            </c:ext>
          </c:extLst>
        </c:ser>
        <c:ser>
          <c:idx val="3"/>
          <c:order val="2"/>
          <c:tx>
            <c:strRef>
              <c:f>Stroke!$G$6</c:f>
              <c:strCache>
                <c:ptCount val="1"/>
                <c:pt idx="0">
                  <c:v>Target</c:v>
                </c:pt>
              </c:strCache>
            </c:strRef>
          </c:tx>
          <c:spPr>
            <a:ln w="19050" cap="rnd">
              <a:solidFill>
                <a:srgbClr val="FF0000"/>
              </a:solidFill>
              <a:prstDash val="dash"/>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Stroke!$G$67:$G$90</c:f>
              <c:numCache>
                <c:formatCode>0%</c:formatCode>
                <c:ptCount val="24"/>
                <c:pt idx="0">
                  <c:v>0.16</c:v>
                </c:pt>
                <c:pt idx="1">
                  <c:v>0.16</c:v>
                </c:pt>
                <c:pt idx="2">
                  <c:v>0.16</c:v>
                </c:pt>
                <c:pt idx="3">
                  <c:v>0.16</c:v>
                </c:pt>
                <c:pt idx="4">
                  <c:v>0.16</c:v>
                </c:pt>
                <c:pt idx="5">
                  <c:v>0.16</c:v>
                </c:pt>
                <c:pt idx="6">
                  <c:v>0.16</c:v>
                </c:pt>
                <c:pt idx="7">
                  <c:v>0.16</c:v>
                </c:pt>
                <c:pt idx="8">
                  <c:v>0.16</c:v>
                </c:pt>
                <c:pt idx="9">
                  <c:v>0.16</c:v>
                </c:pt>
                <c:pt idx="10">
                  <c:v>0.16</c:v>
                </c:pt>
                <c:pt idx="11">
                  <c:v>0.16</c:v>
                </c:pt>
                <c:pt idx="12">
                  <c:v>0.16</c:v>
                </c:pt>
                <c:pt idx="13">
                  <c:v>0.16</c:v>
                </c:pt>
                <c:pt idx="14">
                  <c:v>0.16</c:v>
                </c:pt>
                <c:pt idx="15">
                  <c:v>0.16</c:v>
                </c:pt>
                <c:pt idx="16">
                  <c:v>0.16</c:v>
                </c:pt>
                <c:pt idx="17">
                  <c:v>0.16</c:v>
                </c:pt>
                <c:pt idx="18">
                  <c:v>0.16</c:v>
                </c:pt>
                <c:pt idx="19">
                  <c:v>0.16</c:v>
                </c:pt>
                <c:pt idx="20">
                  <c:v>0.16</c:v>
                </c:pt>
                <c:pt idx="21">
                  <c:v>0.16</c:v>
                </c:pt>
                <c:pt idx="22">
                  <c:v>0.16</c:v>
                </c:pt>
                <c:pt idx="23">
                  <c:v>0.16</c:v>
                </c:pt>
              </c:numCache>
            </c:numRef>
          </c:val>
          <c:smooth val="0"/>
          <c:extLst>
            <c:ext xmlns:c16="http://schemas.microsoft.com/office/drawing/2014/chart" uri="{C3380CC4-5D6E-409C-BE32-E72D297353CC}">
              <c16:uniqueId val="{00000002-55FB-4C45-8F41-B76FCB10A1F4}"/>
            </c:ext>
          </c:extLst>
        </c:ser>
        <c:ser>
          <c:idx val="4"/>
          <c:order val="3"/>
          <c:tx>
            <c:strRef>
              <c:f>Stroke!$D$6</c:f>
              <c:strCache>
                <c:ptCount val="1"/>
                <c:pt idx="0">
                  <c:v>Mean</c:v>
                </c:pt>
              </c:strCache>
            </c:strRef>
          </c:tx>
          <c:spPr>
            <a:ln w="15875" cap="rnd">
              <a:solidFill>
                <a:schemeClr val="tx1"/>
              </a:solidFill>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Stroke!$D$67:$D$90</c:f>
              <c:numCache>
                <c:formatCode>0%</c:formatCode>
                <c:ptCount val="24"/>
                <c:pt idx="0">
                  <c:v>0.12938095238095237</c:v>
                </c:pt>
                <c:pt idx="1">
                  <c:v>0.12938095238095237</c:v>
                </c:pt>
                <c:pt idx="2">
                  <c:v>0.12938095238095237</c:v>
                </c:pt>
                <c:pt idx="3">
                  <c:v>0.12938095238095237</c:v>
                </c:pt>
                <c:pt idx="4">
                  <c:v>0.12938095238095237</c:v>
                </c:pt>
                <c:pt idx="5">
                  <c:v>0.12938095238095237</c:v>
                </c:pt>
                <c:pt idx="6">
                  <c:v>0.12938095238095237</c:v>
                </c:pt>
                <c:pt idx="7">
                  <c:v>0.12938095238095237</c:v>
                </c:pt>
                <c:pt idx="8">
                  <c:v>0.12938095238095237</c:v>
                </c:pt>
                <c:pt idx="9">
                  <c:v>0.12938095238095237</c:v>
                </c:pt>
                <c:pt idx="10">
                  <c:v>0.12938095238095237</c:v>
                </c:pt>
                <c:pt idx="11">
                  <c:v>0.12938095238095237</c:v>
                </c:pt>
                <c:pt idx="12">
                  <c:v>0.12938095238095237</c:v>
                </c:pt>
                <c:pt idx="13">
                  <c:v>0.12938095238095237</c:v>
                </c:pt>
                <c:pt idx="14">
                  <c:v>0.12938095238095237</c:v>
                </c:pt>
                <c:pt idx="15">
                  <c:v>0.12938095238095237</c:v>
                </c:pt>
                <c:pt idx="16">
                  <c:v>0.12938095238095237</c:v>
                </c:pt>
                <c:pt idx="17">
                  <c:v>0.12938095238095237</c:v>
                </c:pt>
                <c:pt idx="18">
                  <c:v>0.12938095238095237</c:v>
                </c:pt>
                <c:pt idx="19">
                  <c:v>0.12938095238095237</c:v>
                </c:pt>
                <c:pt idx="20">
                  <c:v>0.12938095238095237</c:v>
                </c:pt>
                <c:pt idx="21">
                  <c:v>0.12938095238095237</c:v>
                </c:pt>
                <c:pt idx="22">
                  <c:v>0.12938095238095237</c:v>
                </c:pt>
                <c:pt idx="23">
                  <c:v>0.12938095238095237</c:v>
                </c:pt>
              </c:numCache>
            </c:numRef>
          </c:val>
          <c:smooth val="0"/>
          <c:extLst>
            <c:ext xmlns:c16="http://schemas.microsoft.com/office/drawing/2014/chart" uri="{C3380CC4-5D6E-409C-BE32-E72D297353CC}">
              <c16:uniqueId val="{00000003-55FB-4C45-8F41-B76FCB10A1F4}"/>
            </c:ext>
          </c:extLst>
        </c:ser>
        <c:ser>
          <c:idx val="5"/>
          <c:order val="4"/>
          <c:tx>
            <c:strRef>
              <c:f>Stroke!$C$6</c:f>
              <c:strCache>
                <c:ptCount val="1"/>
                <c:pt idx="0">
                  <c:v>UPL</c:v>
                </c:pt>
              </c:strCache>
            </c:strRef>
          </c:tx>
          <c:spPr>
            <a:ln w="15875" cap="rnd">
              <a:solidFill>
                <a:schemeClr val="tx1"/>
              </a:solidFill>
              <a:prstDash val="lgDash"/>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Stroke!$C$67:$C$90</c:f>
              <c:numCache>
                <c:formatCode>0%</c:formatCode>
                <c:ptCount val="24"/>
                <c:pt idx="0">
                  <c:v>0.27593428571428569</c:v>
                </c:pt>
                <c:pt idx="1">
                  <c:v>0.27593428571428569</c:v>
                </c:pt>
                <c:pt idx="2">
                  <c:v>0.27593428571428569</c:v>
                </c:pt>
                <c:pt idx="3">
                  <c:v>0.27593428571428569</c:v>
                </c:pt>
                <c:pt idx="4">
                  <c:v>0.27593428571428569</c:v>
                </c:pt>
                <c:pt idx="5">
                  <c:v>0.27593428571428569</c:v>
                </c:pt>
                <c:pt idx="6">
                  <c:v>0.27593428571428569</c:v>
                </c:pt>
                <c:pt idx="7">
                  <c:v>0.27593428571428569</c:v>
                </c:pt>
                <c:pt idx="8">
                  <c:v>0.27593428571428569</c:v>
                </c:pt>
                <c:pt idx="9">
                  <c:v>0.27593428571428569</c:v>
                </c:pt>
                <c:pt idx="10">
                  <c:v>0.27593428571428569</c:v>
                </c:pt>
                <c:pt idx="11">
                  <c:v>0.27593428571428569</c:v>
                </c:pt>
                <c:pt idx="12">
                  <c:v>0.27593428571428569</c:v>
                </c:pt>
                <c:pt idx="13">
                  <c:v>0.27593428571428569</c:v>
                </c:pt>
                <c:pt idx="14">
                  <c:v>0.27593428571428569</c:v>
                </c:pt>
                <c:pt idx="15">
                  <c:v>0.27593428571428569</c:v>
                </c:pt>
                <c:pt idx="16">
                  <c:v>0.27593428571428569</c:v>
                </c:pt>
                <c:pt idx="17">
                  <c:v>0.27593428571428569</c:v>
                </c:pt>
                <c:pt idx="18">
                  <c:v>0.27593428571428569</c:v>
                </c:pt>
                <c:pt idx="19">
                  <c:v>0.27593428571428569</c:v>
                </c:pt>
                <c:pt idx="20">
                  <c:v>0.27593428571428569</c:v>
                </c:pt>
                <c:pt idx="21">
                  <c:v>0.27593428571428569</c:v>
                </c:pt>
                <c:pt idx="22">
                  <c:v>0.27593428571428569</c:v>
                </c:pt>
                <c:pt idx="23">
                  <c:v>0.27593428571428569</c:v>
                </c:pt>
              </c:numCache>
            </c:numRef>
          </c:val>
          <c:smooth val="0"/>
          <c:extLst>
            <c:ext xmlns:c16="http://schemas.microsoft.com/office/drawing/2014/chart" uri="{C3380CC4-5D6E-409C-BE32-E72D297353CC}">
              <c16:uniqueId val="{00000004-55FB-4C45-8F41-B76FCB10A1F4}"/>
            </c:ext>
          </c:extLst>
        </c:ser>
        <c:ser>
          <c:idx val="2"/>
          <c:order val="5"/>
          <c:tx>
            <c:strRef>
              <c:f>Stroke!$I$6</c:f>
              <c:strCache>
                <c:ptCount val="1"/>
                <c:pt idx="0">
                  <c:v>SCL</c:v>
                </c:pt>
              </c:strCache>
            </c:strRef>
          </c:tx>
          <c:spPr>
            <a:ln>
              <a:noFill/>
            </a:ln>
          </c:spPr>
          <c:marker>
            <c:symbol val="circle"/>
            <c:size val="7"/>
            <c:spPr>
              <a:solidFill>
                <a:srgbClr val="ED7D31"/>
              </a:solidFill>
              <a:ln>
                <a:solidFill>
                  <a:srgbClr val="ED7D31"/>
                </a:solidFill>
              </a:ln>
            </c:spPr>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55FB-4C45-8F41-B76FCB10A1F4}"/>
            </c:ext>
          </c:extLst>
        </c:ser>
        <c:ser>
          <c:idx val="6"/>
          <c:order val="6"/>
          <c:tx>
            <c:strRef>
              <c:f>Stroke!$J$6</c:f>
              <c:strCache>
                <c:ptCount val="1"/>
                <c:pt idx="0">
                  <c:v>SCH</c:v>
                </c:pt>
              </c:strCache>
            </c:strRef>
          </c:tx>
          <c:spPr>
            <a:ln>
              <a:noFill/>
            </a:ln>
          </c:spPr>
          <c:marker>
            <c:symbol val="circle"/>
            <c:size val="7"/>
            <c:spPr>
              <a:solidFill>
                <a:srgbClr val="5B9BD5"/>
              </a:solidFill>
              <a:ln>
                <a:solidFill>
                  <a:srgbClr val="5B9BD5"/>
                </a:solidFill>
              </a:ln>
            </c:spPr>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Stroke!$J$67:$J$90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55FB-4C45-8F41-B76FCB10A1F4}"/>
            </c:ext>
          </c:extLst>
        </c:ser>
        <c:dLbls>
          <c:showLegendKey val="0"/>
          <c:showVal val="0"/>
          <c:showCatName val="0"/>
          <c:showSerName val="0"/>
          <c:showPercent val="0"/>
          <c:showBubbleSize val="0"/>
        </c:dLbls>
        <c:smooth val="0"/>
        <c:axId val="189147008"/>
        <c:axId val="189149184"/>
      </c:lineChart>
      <c:dateAx>
        <c:axId val="189147008"/>
        <c:scaling>
          <c:orientation val="minMax"/>
          <c:max val="45992"/>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49184"/>
        <c:crosses val="autoZero"/>
        <c:auto val="1"/>
        <c:lblOffset val="100"/>
        <c:baseTimeUnit val="months"/>
        <c:majorUnit val="2"/>
        <c:majorTimeUnit val="months"/>
        <c:minorUnit val="1"/>
        <c:minorTimeUnit val="months"/>
      </c:dateAx>
      <c:valAx>
        <c:axId val="189149184"/>
        <c:scaling>
          <c:orientation val="minMax"/>
          <c:max val="0.35000000000000003"/>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47008"/>
        <c:crosses val="autoZero"/>
        <c:crossBetween val="midCat"/>
        <c:majorUnit val="5.000000000000001E-2"/>
      </c:valAx>
      <c:spPr>
        <a:noFill/>
        <a:ln>
          <a:noFill/>
        </a:ln>
        <a:effectLst/>
      </c:spPr>
    </c:plotArea>
    <c:legend>
      <c:legendPos val="b"/>
      <c:layout>
        <c:manualLayout>
          <c:xMode val="edge"/>
          <c:yMode val="edge"/>
          <c:x val="3.9251531058617672E-2"/>
          <c:y val="0.8247375328083989"/>
          <c:w val="0.95163578812544214"/>
          <c:h val="0.16600293453871329"/>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Stroke receiving thrombolysis </a:t>
            </a:r>
            <a:r>
              <a:rPr lang="en-GB" sz="1100" b="0" i="0" baseline="0">
                <a:effectLst/>
              </a:rPr>
              <a:t>(Causeway)</a:t>
            </a:r>
            <a:endParaRPr lang="en-GB" sz="1100">
              <a:effectLst/>
            </a:endParaRPr>
          </a:p>
        </c:rich>
      </c:tx>
      <c:overlay val="0"/>
      <c:spPr>
        <a:noFill/>
        <a:ln>
          <a:noFill/>
        </a:ln>
        <a:effectLst/>
      </c:spPr>
    </c:title>
    <c:autoTitleDeleted val="0"/>
    <c:plotArea>
      <c:layout>
        <c:manualLayout>
          <c:layoutTarget val="inner"/>
          <c:xMode val="edge"/>
          <c:yMode val="edge"/>
          <c:x val="8.5086395450568689E-2"/>
          <c:y val="0.12995189102506352"/>
          <c:w val="0.86239256046648249"/>
          <c:h val="0.51464143733034351"/>
        </c:manualLayout>
      </c:layout>
      <c:lineChart>
        <c:grouping val="standard"/>
        <c:varyColors val="0"/>
        <c:ser>
          <c:idx val="0"/>
          <c:order val="0"/>
          <c:tx>
            <c:strRef>
              <c:f>Stroke!$F$97</c:f>
              <c:strCache>
                <c:ptCount val="1"/>
                <c:pt idx="0">
                  <c:v>LPL</c:v>
                </c:pt>
              </c:strCache>
            </c:strRef>
          </c:tx>
          <c:spPr>
            <a:ln w="15875" cap="rnd">
              <a:solidFill>
                <a:schemeClr val="tx1"/>
              </a:solidFill>
              <a:prstDash val="lgDash"/>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Stroke!$F$158:$F$181</c:f>
              <c:numCache>
                <c:formatCode>0%</c:formatCode>
                <c:ptCount val="24"/>
                <c:pt idx="0">
                  <c:v>-5.8190476190476223E-2</c:v>
                </c:pt>
                <c:pt idx="1">
                  <c:v>-5.8190476190476223E-2</c:v>
                </c:pt>
                <c:pt idx="2">
                  <c:v>-5.8190476190476223E-2</c:v>
                </c:pt>
                <c:pt idx="3">
                  <c:v>-5.8190476190476223E-2</c:v>
                </c:pt>
                <c:pt idx="4">
                  <c:v>-5.8190476190476223E-2</c:v>
                </c:pt>
                <c:pt idx="5">
                  <c:v>-5.8190476190476223E-2</c:v>
                </c:pt>
                <c:pt idx="6">
                  <c:v>-5.8190476190476223E-2</c:v>
                </c:pt>
                <c:pt idx="7">
                  <c:v>-5.8190476190476223E-2</c:v>
                </c:pt>
                <c:pt idx="8">
                  <c:v>-5.8190476190476223E-2</c:v>
                </c:pt>
                <c:pt idx="9">
                  <c:v>-5.8190476190476223E-2</c:v>
                </c:pt>
                <c:pt idx="10">
                  <c:v>-5.8190476190476223E-2</c:v>
                </c:pt>
                <c:pt idx="11">
                  <c:v>-5.8190476190476223E-2</c:v>
                </c:pt>
                <c:pt idx="12">
                  <c:v>-5.8190476190476223E-2</c:v>
                </c:pt>
                <c:pt idx="13">
                  <c:v>-5.8190476190476223E-2</c:v>
                </c:pt>
                <c:pt idx="14">
                  <c:v>-5.8190476190476223E-2</c:v>
                </c:pt>
                <c:pt idx="15">
                  <c:v>-5.8190476190476223E-2</c:v>
                </c:pt>
                <c:pt idx="16">
                  <c:v>-5.8190476190476223E-2</c:v>
                </c:pt>
                <c:pt idx="17">
                  <c:v>-5.8190476190476223E-2</c:v>
                </c:pt>
                <c:pt idx="18">
                  <c:v>-5.8190476190476223E-2</c:v>
                </c:pt>
                <c:pt idx="19">
                  <c:v>-5.8190476190476223E-2</c:v>
                </c:pt>
                <c:pt idx="20">
                  <c:v>-5.8190476190476223E-2</c:v>
                </c:pt>
                <c:pt idx="21">
                  <c:v>-5.8190476190476223E-2</c:v>
                </c:pt>
                <c:pt idx="22">
                  <c:v>-5.8190476190476223E-2</c:v>
                </c:pt>
                <c:pt idx="23">
                  <c:v>-5.8190476190476223E-2</c:v>
                </c:pt>
              </c:numCache>
            </c:numRef>
          </c:val>
          <c:smooth val="0"/>
          <c:extLst>
            <c:ext xmlns:c16="http://schemas.microsoft.com/office/drawing/2014/chart" uri="{C3380CC4-5D6E-409C-BE32-E72D297353CC}">
              <c16:uniqueId val="{00000000-CFAC-4E0E-8AC8-B8B8B76C07DD}"/>
            </c:ext>
          </c:extLst>
        </c:ser>
        <c:ser>
          <c:idx val="1"/>
          <c:order val="1"/>
          <c:tx>
            <c:strRef>
              <c:f>Stroke!$E$97</c:f>
              <c:strCache>
                <c:ptCount val="1"/>
                <c:pt idx="0">
                  <c:v>% thrombolysis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Stroke!$E$158:$E$181</c:f>
              <c:numCache>
                <c:formatCode>0%</c:formatCode>
                <c:ptCount val="24"/>
                <c:pt idx="0">
                  <c:v>0.16700000000000001</c:v>
                </c:pt>
                <c:pt idx="1">
                  <c:v>0.13300000000000001</c:v>
                </c:pt>
                <c:pt idx="2">
                  <c:v>0.17599999999999999</c:v>
                </c:pt>
                <c:pt idx="3">
                  <c:v>0</c:v>
                </c:pt>
                <c:pt idx="4">
                  <c:v>0.111</c:v>
                </c:pt>
                <c:pt idx="5">
                  <c:v>9.5000000000000001E-2</c:v>
                </c:pt>
                <c:pt idx="6">
                  <c:v>0.111</c:v>
                </c:pt>
                <c:pt idx="7">
                  <c:v>0.2</c:v>
                </c:pt>
                <c:pt idx="8">
                  <c:v>0.105</c:v>
                </c:pt>
                <c:pt idx="9">
                  <c:v>5.6000000000000001E-2</c:v>
                </c:pt>
                <c:pt idx="10">
                  <c:v>0.111</c:v>
                </c:pt>
                <c:pt idx="11">
                  <c:v>0.16700000000000001</c:v>
                </c:pt>
                <c:pt idx="12">
                  <c:v>0.125</c:v>
                </c:pt>
                <c:pt idx="13">
                  <c:v>0.27800000000000002</c:v>
                </c:pt>
                <c:pt idx="14">
                  <c:v>0.12</c:v>
                </c:pt>
                <c:pt idx="15">
                  <c:v>6.3E-2</c:v>
                </c:pt>
                <c:pt idx="16">
                  <c:v>0.14299999999999999</c:v>
                </c:pt>
                <c:pt idx="17">
                  <c:v>9.0999999999999998E-2</c:v>
                </c:pt>
                <c:pt idx="18">
                  <c:v>0.1</c:v>
                </c:pt>
                <c:pt idx="19">
                  <c:v>0.05</c:v>
                </c:pt>
                <c:pt idx="20">
                  <c:v>0.1</c:v>
                </c:pt>
              </c:numCache>
            </c:numRef>
          </c:val>
          <c:smooth val="0"/>
          <c:extLst>
            <c:ext xmlns:c16="http://schemas.microsoft.com/office/drawing/2014/chart" uri="{C3380CC4-5D6E-409C-BE32-E72D297353CC}">
              <c16:uniqueId val="{00000001-CFAC-4E0E-8AC8-B8B8B76C07DD}"/>
            </c:ext>
          </c:extLst>
        </c:ser>
        <c:ser>
          <c:idx val="3"/>
          <c:order val="2"/>
          <c:tx>
            <c:strRef>
              <c:f>Stroke!$G$97</c:f>
              <c:strCache>
                <c:ptCount val="1"/>
                <c:pt idx="0">
                  <c:v>Target</c:v>
                </c:pt>
              </c:strCache>
            </c:strRef>
          </c:tx>
          <c:spPr>
            <a:ln w="19050" cap="rnd">
              <a:solidFill>
                <a:srgbClr val="FF0000"/>
              </a:solidFill>
              <a:prstDash val="dash"/>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Stroke!$G$158:$G$181</c:f>
              <c:numCache>
                <c:formatCode>0%</c:formatCode>
                <c:ptCount val="24"/>
                <c:pt idx="0">
                  <c:v>0.16</c:v>
                </c:pt>
                <c:pt idx="1">
                  <c:v>0.16</c:v>
                </c:pt>
                <c:pt idx="2">
                  <c:v>0.16</c:v>
                </c:pt>
                <c:pt idx="3">
                  <c:v>0.16</c:v>
                </c:pt>
                <c:pt idx="4">
                  <c:v>0.16</c:v>
                </c:pt>
                <c:pt idx="5">
                  <c:v>0.16</c:v>
                </c:pt>
                <c:pt idx="6">
                  <c:v>0.16</c:v>
                </c:pt>
                <c:pt idx="7">
                  <c:v>0.16</c:v>
                </c:pt>
                <c:pt idx="8">
                  <c:v>0.16</c:v>
                </c:pt>
                <c:pt idx="9">
                  <c:v>0.16</c:v>
                </c:pt>
                <c:pt idx="10">
                  <c:v>0.16</c:v>
                </c:pt>
                <c:pt idx="11">
                  <c:v>0.16</c:v>
                </c:pt>
                <c:pt idx="12">
                  <c:v>0.16</c:v>
                </c:pt>
                <c:pt idx="13">
                  <c:v>0.16</c:v>
                </c:pt>
                <c:pt idx="14">
                  <c:v>0.16</c:v>
                </c:pt>
                <c:pt idx="15">
                  <c:v>0.16</c:v>
                </c:pt>
                <c:pt idx="16">
                  <c:v>0.16</c:v>
                </c:pt>
                <c:pt idx="17">
                  <c:v>0.16</c:v>
                </c:pt>
                <c:pt idx="18">
                  <c:v>0.16</c:v>
                </c:pt>
                <c:pt idx="19">
                  <c:v>0.16</c:v>
                </c:pt>
                <c:pt idx="20">
                  <c:v>0.16</c:v>
                </c:pt>
                <c:pt idx="21">
                  <c:v>0.16</c:v>
                </c:pt>
                <c:pt idx="22">
                  <c:v>0.16</c:v>
                </c:pt>
                <c:pt idx="23">
                  <c:v>0.16</c:v>
                </c:pt>
              </c:numCache>
            </c:numRef>
          </c:val>
          <c:smooth val="0"/>
          <c:extLst>
            <c:ext xmlns:c16="http://schemas.microsoft.com/office/drawing/2014/chart" uri="{C3380CC4-5D6E-409C-BE32-E72D297353CC}">
              <c16:uniqueId val="{00000002-CFAC-4E0E-8AC8-B8B8B76C07DD}"/>
            </c:ext>
          </c:extLst>
        </c:ser>
        <c:ser>
          <c:idx val="4"/>
          <c:order val="3"/>
          <c:tx>
            <c:strRef>
              <c:f>Stroke!$D$97</c:f>
              <c:strCache>
                <c:ptCount val="1"/>
                <c:pt idx="0">
                  <c:v>Mean</c:v>
                </c:pt>
              </c:strCache>
            </c:strRef>
          </c:tx>
          <c:spPr>
            <a:ln w="15875" cap="rnd">
              <a:solidFill>
                <a:schemeClr val="tx1"/>
              </a:solidFill>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Stroke!$D$158:$D$181</c:f>
              <c:numCache>
                <c:formatCode>0%</c:formatCode>
                <c:ptCount val="24"/>
                <c:pt idx="0">
                  <c:v>0.11914285714285715</c:v>
                </c:pt>
                <c:pt idx="1">
                  <c:v>0.11914285714285715</c:v>
                </c:pt>
                <c:pt idx="2">
                  <c:v>0.11914285714285715</c:v>
                </c:pt>
                <c:pt idx="3">
                  <c:v>0.11914285714285715</c:v>
                </c:pt>
                <c:pt idx="4">
                  <c:v>0.11914285714285715</c:v>
                </c:pt>
                <c:pt idx="5">
                  <c:v>0.11914285714285715</c:v>
                </c:pt>
                <c:pt idx="6">
                  <c:v>0.11914285714285715</c:v>
                </c:pt>
                <c:pt idx="7">
                  <c:v>0.11914285714285715</c:v>
                </c:pt>
                <c:pt idx="8">
                  <c:v>0.11914285714285715</c:v>
                </c:pt>
                <c:pt idx="9">
                  <c:v>0.11914285714285715</c:v>
                </c:pt>
                <c:pt idx="10">
                  <c:v>0.11914285714285715</c:v>
                </c:pt>
                <c:pt idx="11">
                  <c:v>0.11914285714285715</c:v>
                </c:pt>
                <c:pt idx="12">
                  <c:v>0.11914285714285715</c:v>
                </c:pt>
                <c:pt idx="13">
                  <c:v>0.11914285714285715</c:v>
                </c:pt>
                <c:pt idx="14">
                  <c:v>0.11914285714285715</c:v>
                </c:pt>
                <c:pt idx="15">
                  <c:v>0.11914285714285715</c:v>
                </c:pt>
                <c:pt idx="16">
                  <c:v>0.11914285714285715</c:v>
                </c:pt>
                <c:pt idx="17">
                  <c:v>0.11914285714285715</c:v>
                </c:pt>
                <c:pt idx="18">
                  <c:v>0.11914285714285715</c:v>
                </c:pt>
                <c:pt idx="19">
                  <c:v>0.11914285714285715</c:v>
                </c:pt>
                <c:pt idx="20">
                  <c:v>0.11914285714285715</c:v>
                </c:pt>
                <c:pt idx="21">
                  <c:v>0.11914285714285715</c:v>
                </c:pt>
                <c:pt idx="22">
                  <c:v>0.11914285714285715</c:v>
                </c:pt>
                <c:pt idx="23">
                  <c:v>0.11914285714285715</c:v>
                </c:pt>
              </c:numCache>
            </c:numRef>
          </c:val>
          <c:smooth val="0"/>
          <c:extLst>
            <c:ext xmlns:c16="http://schemas.microsoft.com/office/drawing/2014/chart" uri="{C3380CC4-5D6E-409C-BE32-E72D297353CC}">
              <c16:uniqueId val="{00000003-CFAC-4E0E-8AC8-B8B8B76C07DD}"/>
            </c:ext>
          </c:extLst>
        </c:ser>
        <c:ser>
          <c:idx val="5"/>
          <c:order val="4"/>
          <c:tx>
            <c:strRef>
              <c:f>Stroke!$C$97</c:f>
              <c:strCache>
                <c:ptCount val="1"/>
                <c:pt idx="0">
                  <c:v>UPL</c:v>
                </c:pt>
              </c:strCache>
            </c:strRef>
          </c:tx>
          <c:spPr>
            <a:ln w="15875" cap="rnd">
              <a:solidFill>
                <a:schemeClr val="tx1"/>
              </a:solidFill>
              <a:prstDash val="lgDash"/>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Stroke!$C$158:$C$181</c:f>
              <c:numCache>
                <c:formatCode>0%</c:formatCode>
                <c:ptCount val="24"/>
                <c:pt idx="0">
                  <c:v>0.2964761904761905</c:v>
                </c:pt>
                <c:pt idx="1">
                  <c:v>0.2964761904761905</c:v>
                </c:pt>
                <c:pt idx="2">
                  <c:v>0.2964761904761905</c:v>
                </c:pt>
                <c:pt idx="3">
                  <c:v>0.2964761904761905</c:v>
                </c:pt>
                <c:pt idx="4">
                  <c:v>0.2964761904761905</c:v>
                </c:pt>
                <c:pt idx="5">
                  <c:v>0.2964761904761905</c:v>
                </c:pt>
                <c:pt idx="6">
                  <c:v>0.2964761904761905</c:v>
                </c:pt>
                <c:pt idx="7">
                  <c:v>0.2964761904761905</c:v>
                </c:pt>
                <c:pt idx="8">
                  <c:v>0.2964761904761905</c:v>
                </c:pt>
                <c:pt idx="9">
                  <c:v>0.2964761904761905</c:v>
                </c:pt>
                <c:pt idx="10">
                  <c:v>0.2964761904761905</c:v>
                </c:pt>
                <c:pt idx="11">
                  <c:v>0.2964761904761905</c:v>
                </c:pt>
                <c:pt idx="12">
                  <c:v>0.2964761904761905</c:v>
                </c:pt>
                <c:pt idx="13">
                  <c:v>0.2964761904761905</c:v>
                </c:pt>
                <c:pt idx="14">
                  <c:v>0.2964761904761905</c:v>
                </c:pt>
                <c:pt idx="15">
                  <c:v>0.2964761904761905</c:v>
                </c:pt>
                <c:pt idx="16">
                  <c:v>0.2964761904761905</c:v>
                </c:pt>
                <c:pt idx="17">
                  <c:v>0.2964761904761905</c:v>
                </c:pt>
                <c:pt idx="18">
                  <c:v>0.2964761904761905</c:v>
                </c:pt>
                <c:pt idx="19">
                  <c:v>0.2964761904761905</c:v>
                </c:pt>
                <c:pt idx="20">
                  <c:v>0.2964761904761905</c:v>
                </c:pt>
                <c:pt idx="21">
                  <c:v>0.2964761904761905</c:v>
                </c:pt>
                <c:pt idx="22">
                  <c:v>0.2964761904761905</c:v>
                </c:pt>
                <c:pt idx="23">
                  <c:v>0.2964761904761905</c:v>
                </c:pt>
              </c:numCache>
            </c:numRef>
          </c:val>
          <c:smooth val="0"/>
          <c:extLst>
            <c:ext xmlns:c16="http://schemas.microsoft.com/office/drawing/2014/chart" uri="{C3380CC4-5D6E-409C-BE32-E72D297353CC}">
              <c16:uniqueId val="{00000004-CFAC-4E0E-8AC8-B8B8B76C07DD}"/>
            </c:ext>
          </c:extLst>
        </c:ser>
        <c:ser>
          <c:idx val="2"/>
          <c:order val="5"/>
          <c:tx>
            <c:strRef>
              <c:f>Stroke!$I$97</c:f>
              <c:strCache>
                <c:ptCount val="1"/>
                <c:pt idx="0">
                  <c:v>SCL</c:v>
                </c:pt>
              </c:strCache>
            </c:strRef>
          </c:tx>
          <c:spPr>
            <a:ln>
              <a:noFill/>
            </a:ln>
          </c:spPr>
          <c:marker>
            <c:symbol val="circle"/>
            <c:size val="7"/>
            <c:spPr>
              <a:solidFill>
                <a:srgbClr val="ED7D31"/>
              </a:solidFill>
              <a:ln>
                <a:solidFill>
                  <a:srgbClr val="ED7D31"/>
                </a:solidFill>
              </a:ln>
            </c:spPr>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CFAC-4E0E-8AC8-B8B8B76C07DD}"/>
            </c:ext>
          </c:extLst>
        </c:ser>
        <c:ser>
          <c:idx val="6"/>
          <c:order val="6"/>
          <c:tx>
            <c:strRef>
              <c:f>Stroke!$J$97</c:f>
              <c:strCache>
                <c:ptCount val="1"/>
                <c:pt idx="0">
                  <c:v>SCH</c:v>
                </c:pt>
              </c:strCache>
            </c:strRef>
          </c:tx>
          <c:spPr>
            <a:ln>
              <a:noFill/>
            </a:ln>
          </c:spPr>
          <c:marker>
            <c:symbol val="circle"/>
            <c:size val="7"/>
            <c:spPr>
              <a:solidFill>
                <a:srgbClr val="5B9BD5"/>
              </a:solidFill>
              <a:ln>
                <a:solidFill>
                  <a:srgbClr val="5B9BD5"/>
                </a:solidFill>
              </a:ln>
            </c:spPr>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CFAC-4E0E-8AC8-B8B8B76C07DD}"/>
            </c:ext>
          </c:extLst>
        </c:ser>
        <c:dLbls>
          <c:showLegendKey val="0"/>
          <c:showVal val="0"/>
          <c:showCatName val="0"/>
          <c:showSerName val="0"/>
          <c:showPercent val="0"/>
          <c:showBubbleSize val="0"/>
        </c:dLbls>
        <c:smooth val="0"/>
        <c:axId val="189189504"/>
        <c:axId val="189199872"/>
      </c:lineChart>
      <c:dateAx>
        <c:axId val="189189504"/>
        <c:scaling>
          <c:orientation val="minMax"/>
          <c:max val="45992"/>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99872"/>
        <c:crosses val="autoZero"/>
        <c:auto val="1"/>
        <c:lblOffset val="100"/>
        <c:baseTimeUnit val="months"/>
        <c:majorUnit val="2"/>
        <c:majorTimeUnit val="months"/>
        <c:minorUnit val="1"/>
        <c:minorTimeUnit val="months"/>
      </c:dateAx>
      <c:valAx>
        <c:axId val="1891998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89504"/>
        <c:crosses val="autoZero"/>
        <c:crossBetween val="midCat"/>
      </c:valAx>
      <c:spPr>
        <a:noFill/>
        <a:ln>
          <a:noFill/>
        </a:ln>
        <a:effectLst/>
      </c:spPr>
    </c:plotArea>
    <c:legend>
      <c:legendPos val="b"/>
      <c:layout>
        <c:manualLayout>
          <c:xMode val="edge"/>
          <c:yMode val="edge"/>
          <c:x val="2.2371391076115486E-2"/>
          <c:y val="0.81051298221589574"/>
          <c:w val="0.95459345184606714"/>
          <c:h val="0.17543936833705207"/>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New OP Activity</a:t>
            </a:r>
          </a:p>
        </c:rich>
      </c:tx>
      <c:layout>
        <c:manualLayout>
          <c:xMode val="edge"/>
          <c:yMode val="edge"/>
          <c:x val="0.39477077865266841"/>
          <c:y val="4.5977011494252873E-2"/>
        </c:manualLayout>
      </c:layout>
      <c:overlay val="0"/>
      <c:spPr>
        <a:noFill/>
        <a:ln>
          <a:noFill/>
        </a:ln>
        <a:effectLst/>
      </c:spPr>
    </c:title>
    <c:autoTitleDeleted val="0"/>
    <c:plotArea>
      <c:layout/>
      <c:lineChart>
        <c:grouping val="standard"/>
        <c:varyColors val="0"/>
        <c:ser>
          <c:idx val="1"/>
          <c:order val="0"/>
          <c:tx>
            <c:strRef>
              <c:f>'OP Activity'!$C$6</c:f>
              <c:strCache>
                <c:ptCount val="1"/>
                <c:pt idx="0">
                  <c:v>New OP Att</c:v>
                </c:pt>
              </c:strCache>
            </c:strRef>
          </c:tx>
          <c:spPr>
            <a:ln>
              <a:solidFill>
                <a:srgbClr val="00B5CC"/>
              </a:solidFill>
            </a:ln>
            <a:effectLst/>
          </c:spPr>
          <c:marker>
            <c:symbol val="diamond"/>
            <c:size val="5"/>
            <c:spPr>
              <a:solidFill>
                <a:srgbClr val="00B5CC"/>
              </a:solidFill>
              <a:ln>
                <a:solidFill>
                  <a:srgbClr val="00B5CC"/>
                </a:solidFill>
              </a:ln>
            </c:spPr>
          </c:marker>
          <c:cat>
            <c:numRef>
              <c:f>'OP Activity'!$B$7:$B$14</c:f>
              <c:numCache>
                <c:formatCode>mmm\-yy</c:formatCode>
                <c:ptCount val="8"/>
                <c:pt idx="0">
                  <c:v>45748</c:v>
                </c:pt>
                <c:pt idx="1">
                  <c:v>45778</c:v>
                </c:pt>
                <c:pt idx="2">
                  <c:v>45809</c:v>
                </c:pt>
                <c:pt idx="3">
                  <c:v>45839</c:v>
                </c:pt>
                <c:pt idx="4">
                  <c:v>45870</c:v>
                </c:pt>
                <c:pt idx="5">
                  <c:v>45901</c:v>
                </c:pt>
                <c:pt idx="6">
                  <c:v>45931</c:v>
                </c:pt>
                <c:pt idx="7">
                  <c:v>45962</c:v>
                </c:pt>
              </c:numCache>
            </c:numRef>
          </c:cat>
          <c:val>
            <c:numRef>
              <c:f>'OP Activity'!$C$7:$C$14</c:f>
              <c:numCache>
                <c:formatCode>General</c:formatCode>
                <c:ptCount val="8"/>
                <c:pt idx="0">
                  <c:v>4490</c:v>
                </c:pt>
                <c:pt idx="1">
                  <c:v>4764</c:v>
                </c:pt>
                <c:pt idx="2">
                  <c:v>4786</c:v>
                </c:pt>
                <c:pt idx="3">
                  <c:v>4375</c:v>
                </c:pt>
                <c:pt idx="4">
                  <c:v>3923</c:v>
                </c:pt>
                <c:pt idx="5">
                  <c:v>5354</c:v>
                </c:pt>
                <c:pt idx="6">
                  <c:v>5286</c:v>
                </c:pt>
                <c:pt idx="7">
                  <c:v>5176</c:v>
                </c:pt>
              </c:numCache>
            </c:numRef>
          </c:val>
          <c:smooth val="0"/>
          <c:extLst>
            <c:ext xmlns:c16="http://schemas.microsoft.com/office/drawing/2014/chart" uri="{C3380CC4-5D6E-409C-BE32-E72D297353CC}">
              <c16:uniqueId val="{00000000-7A64-46A7-85DE-40B6BB443A5A}"/>
            </c:ext>
          </c:extLst>
        </c:ser>
        <c:dLbls>
          <c:showLegendKey val="0"/>
          <c:showVal val="0"/>
          <c:showCatName val="0"/>
          <c:showSerName val="0"/>
          <c:showPercent val="0"/>
          <c:showBubbleSize val="0"/>
        </c:dLbls>
        <c:marker val="1"/>
        <c:smooth val="0"/>
        <c:axId val="166374400"/>
        <c:axId val="166384384"/>
      </c:lineChart>
      <c:dateAx>
        <c:axId val="166374400"/>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84384"/>
        <c:crosses val="autoZero"/>
        <c:auto val="1"/>
        <c:lblOffset val="100"/>
        <c:baseTimeUnit val="months"/>
      </c:dateAx>
      <c:valAx>
        <c:axId val="16638438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74400"/>
        <c:crosses val="autoZero"/>
        <c:crossBetween val="between"/>
      </c:valAx>
      <c:spPr>
        <a:noFill/>
        <a:ln>
          <a:noFill/>
        </a:ln>
        <a:effectLst/>
      </c:spPr>
    </c:plotArea>
    <c:legend>
      <c:legendPos val="b"/>
      <c:layout>
        <c:manualLayout>
          <c:xMode val="edge"/>
          <c:yMode val="edge"/>
          <c:x val="0.37042475940507436"/>
          <c:y val="0.87877113062016676"/>
          <c:w val="0.22215048118985126"/>
          <c:h val="7.812554680664918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bg1">
          <a:lumMod val="75000"/>
        </a:schemeClr>
      </a:solidFill>
      <a:round/>
    </a:ln>
    <a:effectLst/>
  </c:spPr>
  <c:txPr>
    <a:bodyPr/>
    <a:lstStyle/>
    <a:p>
      <a:pPr>
        <a:defRPr/>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Review OP Activity</a:t>
            </a:r>
          </a:p>
        </c:rich>
      </c:tx>
      <c:layout>
        <c:manualLayout>
          <c:xMode val="edge"/>
          <c:yMode val="edge"/>
          <c:x val="0.37831933508311461"/>
          <c:y val="5.185185185185185E-2"/>
        </c:manualLayout>
      </c:layout>
      <c:overlay val="0"/>
      <c:spPr>
        <a:noFill/>
        <a:ln>
          <a:noFill/>
        </a:ln>
        <a:effectLst/>
      </c:spPr>
    </c:title>
    <c:autoTitleDeleted val="0"/>
    <c:plotArea>
      <c:layout/>
      <c:lineChart>
        <c:grouping val="standard"/>
        <c:varyColors val="0"/>
        <c:ser>
          <c:idx val="1"/>
          <c:order val="0"/>
          <c:tx>
            <c:strRef>
              <c:f>'OP Activity'!$C$25</c:f>
              <c:strCache>
                <c:ptCount val="1"/>
                <c:pt idx="0">
                  <c:v>Review OP Att</c:v>
                </c:pt>
              </c:strCache>
            </c:strRef>
          </c:tx>
          <c:spPr>
            <a:ln>
              <a:solidFill>
                <a:srgbClr val="00B5CC"/>
              </a:solidFill>
            </a:ln>
            <a:effectLst/>
          </c:spPr>
          <c:marker>
            <c:symbol val="diamond"/>
            <c:size val="5"/>
            <c:spPr>
              <a:solidFill>
                <a:srgbClr val="00B5CC"/>
              </a:solidFill>
              <a:ln>
                <a:solidFill>
                  <a:srgbClr val="00B5CC"/>
                </a:solidFill>
              </a:ln>
            </c:spPr>
          </c:marker>
          <c:cat>
            <c:numRef>
              <c:f>'OP Activity'!$B$26:$B$33</c:f>
              <c:numCache>
                <c:formatCode>mmm\-yy</c:formatCode>
                <c:ptCount val="8"/>
                <c:pt idx="0">
                  <c:v>45748</c:v>
                </c:pt>
                <c:pt idx="1">
                  <c:v>45778</c:v>
                </c:pt>
                <c:pt idx="2">
                  <c:v>45809</c:v>
                </c:pt>
                <c:pt idx="3">
                  <c:v>45839</c:v>
                </c:pt>
                <c:pt idx="4">
                  <c:v>45870</c:v>
                </c:pt>
                <c:pt idx="5">
                  <c:v>45901</c:v>
                </c:pt>
                <c:pt idx="6">
                  <c:v>45931</c:v>
                </c:pt>
                <c:pt idx="7">
                  <c:v>45962</c:v>
                </c:pt>
              </c:numCache>
            </c:numRef>
          </c:cat>
          <c:val>
            <c:numRef>
              <c:f>'OP Activity'!$C$26:$C$33</c:f>
              <c:numCache>
                <c:formatCode>General</c:formatCode>
                <c:ptCount val="8"/>
                <c:pt idx="0">
                  <c:v>9644</c:v>
                </c:pt>
                <c:pt idx="1">
                  <c:v>9546</c:v>
                </c:pt>
                <c:pt idx="2">
                  <c:v>10083</c:v>
                </c:pt>
                <c:pt idx="3">
                  <c:v>9489</c:v>
                </c:pt>
                <c:pt idx="4">
                  <c:v>8604</c:v>
                </c:pt>
                <c:pt idx="5">
                  <c:v>11117</c:v>
                </c:pt>
                <c:pt idx="6">
                  <c:v>11090</c:v>
                </c:pt>
                <c:pt idx="7">
                  <c:v>10110</c:v>
                </c:pt>
              </c:numCache>
            </c:numRef>
          </c:val>
          <c:smooth val="0"/>
          <c:extLst>
            <c:ext xmlns:c16="http://schemas.microsoft.com/office/drawing/2014/chart" uri="{C3380CC4-5D6E-409C-BE32-E72D297353CC}">
              <c16:uniqueId val="{00000000-877C-4315-A2E8-8E4B5F440593}"/>
            </c:ext>
          </c:extLst>
        </c:ser>
        <c:dLbls>
          <c:showLegendKey val="0"/>
          <c:showVal val="0"/>
          <c:showCatName val="0"/>
          <c:showSerName val="0"/>
          <c:showPercent val="0"/>
          <c:showBubbleSize val="0"/>
        </c:dLbls>
        <c:marker val="1"/>
        <c:smooth val="0"/>
        <c:axId val="166374400"/>
        <c:axId val="166384384"/>
      </c:lineChart>
      <c:dateAx>
        <c:axId val="166374400"/>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84384"/>
        <c:crosses val="autoZero"/>
        <c:auto val="1"/>
        <c:lblOffset val="100"/>
        <c:baseTimeUnit val="months"/>
      </c:dateAx>
      <c:valAx>
        <c:axId val="16638438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74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bg1">
          <a:lumMod val="65000"/>
        </a:schemeClr>
      </a:solidFill>
      <a:round/>
    </a:ln>
    <a:effectLst/>
  </c:spPr>
  <c:txPr>
    <a:bodyPr/>
    <a:lstStyle/>
    <a:p>
      <a:pPr>
        <a:defRPr/>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DNA / on the day cancellation rates (NEW)</a:t>
            </a:r>
            <a:endParaRPr lang="en-GB" sz="1100"/>
          </a:p>
        </c:rich>
      </c:tx>
      <c:layout>
        <c:manualLayout>
          <c:xMode val="edge"/>
          <c:yMode val="edge"/>
          <c:x val="0.23353460925953834"/>
          <c:y val="4.1666666666666664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DNAs!$B$9:$B$17</c:f>
              <c:strCache>
                <c:ptCount val="9"/>
                <c:pt idx="0">
                  <c:v>Apr</c:v>
                </c:pt>
                <c:pt idx="1">
                  <c:v>May</c:v>
                </c:pt>
                <c:pt idx="2">
                  <c:v>Jun</c:v>
                </c:pt>
                <c:pt idx="3">
                  <c:v>Jul</c:v>
                </c:pt>
                <c:pt idx="4">
                  <c:v>Aug</c:v>
                </c:pt>
                <c:pt idx="5">
                  <c:v>Sep</c:v>
                </c:pt>
                <c:pt idx="6">
                  <c:v>Oct</c:v>
                </c:pt>
                <c:pt idx="7">
                  <c:v>Nov</c:v>
                </c:pt>
                <c:pt idx="8">
                  <c:v>Dec</c:v>
                </c:pt>
              </c:strCache>
            </c:strRef>
          </c:cat>
          <c:val>
            <c:numRef>
              <c:f>'Amb arrivals'!$G$8:$G$19</c:f>
            </c:numRef>
          </c:val>
          <c:smooth val="0"/>
          <c:extLst>
            <c:ext xmlns:c16="http://schemas.microsoft.com/office/drawing/2014/chart" uri="{C3380CC4-5D6E-409C-BE32-E72D297353CC}">
              <c16:uniqueId val="{00000000-F9B4-4480-94CB-18D308C1248B}"/>
            </c:ext>
          </c:extLst>
        </c:ser>
        <c:ser>
          <c:idx val="2"/>
          <c:order val="1"/>
          <c:tx>
            <c:strRef>
              <c:f>DNAs!$C$8</c:f>
              <c:strCache>
                <c:ptCount val="1"/>
                <c:pt idx="0">
                  <c:v>Target</c:v>
                </c:pt>
              </c:strCache>
            </c:strRef>
          </c:tx>
          <c:spPr>
            <a:ln w="19050" cap="rnd">
              <a:solidFill>
                <a:srgbClr val="FF0000"/>
              </a:solidFill>
              <a:prstDash val="dash"/>
              <a:round/>
            </a:ln>
            <a:effectLst/>
          </c:spPr>
          <c:marker>
            <c:symbol val="none"/>
          </c:marker>
          <c:cat>
            <c:strRef>
              <c:f>DNAs!$B$9:$B$17</c:f>
              <c:strCache>
                <c:ptCount val="9"/>
                <c:pt idx="0">
                  <c:v>Apr</c:v>
                </c:pt>
                <c:pt idx="1">
                  <c:v>May</c:v>
                </c:pt>
                <c:pt idx="2">
                  <c:v>Jun</c:v>
                </c:pt>
                <c:pt idx="3">
                  <c:v>Jul</c:v>
                </c:pt>
                <c:pt idx="4">
                  <c:v>Aug</c:v>
                </c:pt>
                <c:pt idx="5">
                  <c:v>Sep</c:v>
                </c:pt>
                <c:pt idx="6">
                  <c:v>Oct</c:v>
                </c:pt>
                <c:pt idx="7">
                  <c:v>Nov</c:v>
                </c:pt>
                <c:pt idx="8">
                  <c:v>Dec</c:v>
                </c:pt>
              </c:strCache>
            </c:strRef>
          </c:cat>
          <c:val>
            <c:numRef>
              <c:f>DNAs!$C$9:$C$17</c:f>
              <c:numCache>
                <c:formatCode>0.0%</c:formatCode>
                <c:ptCount val="9"/>
                <c:pt idx="0">
                  <c:v>0.05</c:v>
                </c:pt>
                <c:pt idx="1">
                  <c:v>0.05</c:v>
                </c:pt>
                <c:pt idx="2">
                  <c:v>0.05</c:v>
                </c:pt>
                <c:pt idx="3">
                  <c:v>0.05</c:v>
                </c:pt>
                <c:pt idx="4">
                  <c:v>0.05</c:v>
                </c:pt>
                <c:pt idx="5">
                  <c:v>0.05</c:v>
                </c:pt>
                <c:pt idx="6">
                  <c:v>0.05</c:v>
                </c:pt>
                <c:pt idx="7">
                  <c:v>0.05</c:v>
                </c:pt>
                <c:pt idx="8">
                  <c:v>0.05</c:v>
                </c:pt>
              </c:numCache>
            </c:numRef>
          </c:val>
          <c:smooth val="0"/>
          <c:extLst>
            <c:ext xmlns:c16="http://schemas.microsoft.com/office/drawing/2014/chart" uri="{C3380CC4-5D6E-409C-BE32-E72D297353CC}">
              <c16:uniqueId val="{00000001-F9B4-4480-94CB-18D308C1248B}"/>
            </c:ext>
          </c:extLst>
        </c:ser>
        <c:ser>
          <c:idx val="3"/>
          <c:order val="2"/>
          <c:tx>
            <c:strRef>
              <c:f>DNAs!$D$8</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strRef>
              <c:f>DNAs!$B$9:$B$17</c:f>
              <c:strCache>
                <c:ptCount val="9"/>
                <c:pt idx="0">
                  <c:v>Apr</c:v>
                </c:pt>
                <c:pt idx="1">
                  <c:v>May</c:v>
                </c:pt>
                <c:pt idx="2">
                  <c:v>Jun</c:v>
                </c:pt>
                <c:pt idx="3">
                  <c:v>Jul</c:v>
                </c:pt>
                <c:pt idx="4">
                  <c:v>Aug</c:v>
                </c:pt>
                <c:pt idx="5">
                  <c:v>Sep</c:v>
                </c:pt>
                <c:pt idx="6">
                  <c:v>Oct</c:v>
                </c:pt>
                <c:pt idx="7">
                  <c:v>Nov</c:v>
                </c:pt>
                <c:pt idx="8">
                  <c:v>Dec</c:v>
                </c:pt>
              </c:strCache>
            </c:strRef>
          </c:cat>
          <c:val>
            <c:numRef>
              <c:f>DNAs!$D$9:$D$17</c:f>
              <c:numCache>
                <c:formatCode>0.00%</c:formatCode>
                <c:ptCount val="9"/>
                <c:pt idx="0">
                  <c:v>8.3400000000000002E-2</c:v>
                </c:pt>
                <c:pt idx="1">
                  <c:v>7.6799999999999993E-2</c:v>
                </c:pt>
                <c:pt idx="2">
                  <c:v>6.83E-2</c:v>
                </c:pt>
                <c:pt idx="3">
                  <c:v>7.1400000000000005E-2</c:v>
                </c:pt>
                <c:pt idx="4">
                  <c:v>6.3899999999999998E-2</c:v>
                </c:pt>
                <c:pt idx="5">
                  <c:v>6.0100000000000001E-2</c:v>
                </c:pt>
                <c:pt idx="6">
                  <c:v>6.0400000000000002E-2</c:v>
                </c:pt>
                <c:pt idx="7">
                  <c:v>6.0199999999999997E-2</c:v>
                </c:pt>
                <c:pt idx="8">
                  <c:v>7.1400000000000005E-2</c:v>
                </c:pt>
              </c:numCache>
            </c:numRef>
          </c:val>
          <c:smooth val="0"/>
          <c:extLst>
            <c:ext xmlns:c16="http://schemas.microsoft.com/office/drawing/2014/chart" uri="{C3380CC4-5D6E-409C-BE32-E72D297353CC}">
              <c16:uniqueId val="{00000002-F9B4-4480-94CB-18D308C1248B}"/>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DNA / on the day cancellation rates (REVIEW)</a:t>
            </a:r>
            <a:endParaRPr lang="en-GB" sz="1100"/>
          </a:p>
        </c:rich>
      </c:tx>
      <c:layout>
        <c:manualLayout>
          <c:xMode val="edge"/>
          <c:yMode val="edge"/>
          <c:x val="0.209569380920687"/>
          <c:y val="3.7267080745341616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DNAs!$B$27:$B$35</c:f>
              <c:strCache>
                <c:ptCount val="9"/>
                <c:pt idx="0">
                  <c:v>Apr</c:v>
                </c:pt>
                <c:pt idx="1">
                  <c:v>May</c:v>
                </c:pt>
                <c:pt idx="2">
                  <c:v>Jun</c:v>
                </c:pt>
                <c:pt idx="3">
                  <c:v>Jul</c:v>
                </c:pt>
                <c:pt idx="4">
                  <c:v>Aug</c:v>
                </c:pt>
                <c:pt idx="5">
                  <c:v>Sep</c:v>
                </c:pt>
                <c:pt idx="6">
                  <c:v>Oct</c:v>
                </c:pt>
                <c:pt idx="7">
                  <c:v>Nov</c:v>
                </c:pt>
                <c:pt idx="8">
                  <c:v>Dec</c:v>
                </c:pt>
              </c:strCache>
            </c:strRef>
          </c:cat>
          <c:val>
            <c:numRef>
              <c:f>'Amb arrivals'!$G$8:$G$19</c:f>
            </c:numRef>
          </c:val>
          <c:smooth val="0"/>
          <c:extLst>
            <c:ext xmlns:c16="http://schemas.microsoft.com/office/drawing/2014/chart" uri="{C3380CC4-5D6E-409C-BE32-E72D297353CC}">
              <c16:uniqueId val="{00000000-F19C-451F-A835-3A43C8D5C40E}"/>
            </c:ext>
          </c:extLst>
        </c:ser>
        <c:ser>
          <c:idx val="2"/>
          <c:order val="1"/>
          <c:tx>
            <c:strRef>
              <c:f>DNAs!$C$26</c:f>
              <c:strCache>
                <c:ptCount val="1"/>
                <c:pt idx="0">
                  <c:v>Target</c:v>
                </c:pt>
              </c:strCache>
            </c:strRef>
          </c:tx>
          <c:spPr>
            <a:ln w="19050" cap="rnd">
              <a:solidFill>
                <a:srgbClr val="FF0000"/>
              </a:solidFill>
              <a:prstDash val="dash"/>
              <a:round/>
            </a:ln>
            <a:effectLst/>
          </c:spPr>
          <c:marker>
            <c:symbol val="none"/>
          </c:marker>
          <c:cat>
            <c:strRef>
              <c:f>DNAs!$B$27:$B$35</c:f>
              <c:strCache>
                <c:ptCount val="9"/>
                <c:pt idx="0">
                  <c:v>Apr</c:v>
                </c:pt>
                <c:pt idx="1">
                  <c:v>May</c:v>
                </c:pt>
                <c:pt idx="2">
                  <c:v>Jun</c:v>
                </c:pt>
                <c:pt idx="3">
                  <c:v>Jul</c:v>
                </c:pt>
                <c:pt idx="4">
                  <c:v>Aug</c:v>
                </c:pt>
                <c:pt idx="5">
                  <c:v>Sep</c:v>
                </c:pt>
                <c:pt idx="6">
                  <c:v>Oct</c:v>
                </c:pt>
                <c:pt idx="7">
                  <c:v>Nov</c:v>
                </c:pt>
                <c:pt idx="8">
                  <c:v>Dec</c:v>
                </c:pt>
              </c:strCache>
            </c:strRef>
          </c:cat>
          <c:val>
            <c:numRef>
              <c:f>DNAs!$C$27:$C$35</c:f>
              <c:numCache>
                <c:formatCode>0.0%</c:formatCode>
                <c:ptCount val="9"/>
                <c:pt idx="0">
                  <c:v>0.08</c:v>
                </c:pt>
                <c:pt idx="1">
                  <c:v>0.08</c:v>
                </c:pt>
                <c:pt idx="2">
                  <c:v>0.08</c:v>
                </c:pt>
                <c:pt idx="3">
                  <c:v>0.08</c:v>
                </c:pt>
                <c:pt idx="4">
                  <c:v>0.08</c:v>
                </c:pt>
                <c:pt idx="5">
                  <c:v>0.08</c:v>
                </c:pt>
                <c:pt idx="6">
                  <c:v>0.08</c:v>
                </c:pt>
                <c:pt idx="7">
                  <c:v>0.08</c:v>
                </c:pt>
                <c:pt idx="8">
                  <c:v>0.08</c:v>
                </c:pt>
              </c:numCache>
            </c:numRef>
          </c:val>
          <c:smooth val="0"/>
          <c:extLst>
            <c:ext xmlns:c16="http://schemas.microsoft.com/office/drawing/2014/chart" uri="{C3380CC4-5D6E-409C-BE32-E72D297353CC}">
              <c16:uniqueId val="{00000001-F19C-451F-A835-3A43C8D5C40E}"/>
            </c:ext>
          </c:extLst>
        </c:ser>
        <c:ser>
          <c:idx val="3"/>
          <c:order val="2"/>
          <c:tx>
            <c:strRef>
              <c:f>DNAs!$D$26</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strRef>
              <c:f>DNAs!$B$27:$B$35</c:f>
              <c:strCache>
                <c:ptCount val="9"/>
                <c:pt idx="0">
                  <c:v>Apr</c:v>
                </c:pt>
                <c:pt idx="1">
                  <c:v>May</c:v>
                </c:pt>
                <c:pt idx="2">
                  <c:v>Jun</c:v>
                </c:pt>
                <c:pt idx="3">
                  <c:v>Jul</c:v>
                </c:pt>
                <c:pt idx="4">
                  <c:v>Aug</c:v>
                </c:pt>
                <c:pt idx="5">
                  <c:v>Sep</c:v>
                </c:pt>
                <c:pt idx="6">
                  <c:v>Oct</c:v>
                </c:pt>
                <c:pt idx="7">
                  <c:v>Nov</c:v>
                </c:pt>
                <c:pt idx="8">
                  <c:v>Dec</c:v>
                </c:pt>
              </c:strCache>
            </c:strRef>
          </c:cat>
          <c:val>
            <c:numRef>
              <c:f>DNAs!$D$27:$D$35</c:f>
              <c:numCache>
                <c:formatCode>0.00%</c:formatCode>
                <c:ptCount val="9"/>
                <c:pt idx="0">
                  <c:v>8.09E-2</c:v>
                </c:pt>
                <c:pt idx="1">
                  <c:v>7.9600000000000004E-2</c:v>
                </c:pt>
                <c:pt idx="2">
                  <c:v>7.4800000000000005E-2</c:v>
                </c:pt>
                <c:pt idx="3">
                  <c:v>6.8099999999999994E-2</c:v>
                </c:pt>
                <c:pt idx="4">
                  <c:v>7.0000000000000007E-2</c:v>
                </c:pt>
                <c:pt idx="5">
                  <c:v>6.5799999999999997E-2</c:v>
                </c:pt>
                <c:pt idx="6">
                  <c:v>6.8900000000000003E-2</c:v>
                </c:pt>
                <c:pt idx="7">
                  <c:v>6.9900000000000004E-2</c:v>
                </c:pt>
                <c:pt idx="8">
                  <c:v>7.0400000000000004E-2</c:v>
                </c:pt>
              </c:numCache>
            </c:numRef>
          </c:val>
          <c:smooth val="0"/>
          <c:extLst>
            <c:ext xmlns:c16="http://schemas.microsoft.com/office/drawing/2014/chart" uri="{C3380CC4-5D6E-409C-BE32-E72D297353CC}">
              <c16:uniqueId val="{00000002-F19C-451F-A835-3A43C8D5C40E}"/>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GB"/>
              <a:t>OP waiting &lt; 9 weeks</a:t>
            </a:r>
          </a:p>
        </c:rich>
      </c:tx>
      <c:overlay val="0"/>
      <c:spPr>
        <a:noFill/>
        <a:ln>
          <a:noFill/>
        </a:ln>
        <a:effectLst/>
      </c:spPr>
    </c:title>
    <c:autoTitleDeleted val="0"/>
    <c:plotArea>
      <c:layout/>
      <c:lineChart>
        <c:grouping val="standard"/>
        <c:varyColors val="0"/>
        <c:ser>
          <c:idx val="1"/>
          <c:order val="0"/>
          <c:tx>
            <c:strRef>
              <c:f>'OP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'OP 9wk'!$B$79:$B$87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'OP 9wk'!$E$79:$E$90</c:f>
              <c:numCache>
                <c:formatCode>0.00%</c:formatCode>
                <c:ptCount val="12"/>
                <c:pt idx="0">
                  <c:v>0.1414</c:v>
                </c:pt>
                <c:pt idx="1">
                  <c:v>0.1348</c:v>
                </c:pt>
                <c:pt idx="2">
                  <c:v>0.13650000000000001</c:v>
                </c:pt>
                <c:pt idx="3">
                  <c:v>0.13669999999999999</c:v>
                </c:pt>
                <c:pt idx="4">
                  <c:v>0.1215</c:v>
                </c:pt>
                <c:pt idx="5">
                  <c:v>0.12670000000000001</c:v>
                </c:pt>
                <c:pt idx="6">
                  <c:v>0.12809999999999999</c:v>
                </c:pt>
                <c:pt idx="7">
                  <c:v>0.1234</c:v>
                </c:pt>
                <c:pt idx="8">
                  <c:v>0.1158</c:v>
                </c:pt>
              </c:numCache>
            </c:numRef>
          </c:val>
          <c:smooth val="0"/>
          <c:extLst>
            <c:ext xmlns:c16="http://schemas.microsoft.com/office/drawing/2014/chart" uri="{C3380CC4-5D6E-409C-BE32-E72D297353CC}">
              <c16:uniqueId val="{00000000-7092-4061-AAF1-A92E296E064A}"/>
            </c:ext>
          </c:extLst>
        </c:ser>
        <c:ser>
          <c:idx val="3"/>
          <c:order val="1"/>
          <c:tx>
            <c:strRef>
              <c:f>'OP 9wk'!$G$6</c:f>
              <c:strCache>
                <c:ptCount val="1"/>
                <c:pt idx="0">
                  <c:v>Target</c:v>
                </c:pt>
              </c:strCache>
            </c:strRef>
          </c:tx>
          <c:spPr>
            <a:ln w="19050" cap="rnd">
              <a:solidFill>
                <a:srgbClr val="FF0000"/>
              </a:solidFill>
              <a:prstDash val="dash"/>
              <a:round/>
            </a:ln>
            <a:effectLst/>
          </c:spPr>
          <c:marker>
            <c:symbol val="none"/>
          </c:marker>
          <c:cat>
            <c:numRef>
              <c:f>'OP 9wk'!$B$79:$B$87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'OP 9wk'!$G$79:$G$90</c:f>
              <c:numCache>
                <c:formatCode>0%</c:formatCode>
                <c:ptCount val="12"/>
                <c:pt idx="0">
                  <c:v>0.5</c:v>
                </c:pt>
                <c:pt idx="1">
                  <c:v>0.5</c:v>
                </c:pt>
                <c:pt idx="2">
                  <c:v>0.5</c:v>
                </c:pt>
                <c:pt idx="3">
                  <c:v>0.5</c:v>
                </c:pt>
                <c:pt idx="4">
                  <c:v>0.5</c:v>
                </c:pt>
                <c:pt idx="5">
                  <c:v>0.5</c:v>
                </c:pt>
                <c:pt idx="6">
                  <c:v>0.5</c:v>
                </c:pt>
                <c:pt idx="7">
                  <c:v>0.5</c:v>
                </c:pt>
                <c:pt idx="8">
                  <c:v>0.5</c:v>
                </c:pt>
                <c:pt idx="9">
                  <c:v>0.5</c:v>
                </c:pt>
                <c:pt idx="10">
                  <c:v>0.5</c:v>
                </c:pt>
                <c:pt idx="11">
                  <c:v>0.5</c:v>
                </c:pt>
              </c:numCache>
            </c:numRef>
          </c:val>
          <c:smooth val="0"/>
          <c:extLst>
            <c:ext xmlns:c16="http://schemas.microsoft.com/office/drawing/2014/chart" uri="{C3380CC4-5D6E-409C-BE32-E72D297353CC}">
              <c16:uniqueId val="{00000001-7092-4061-AAF1-A92E296E064A}"/>
            </c:ext>
          </c:extLst>
        </c:ser>
        <c:dLbls>
          <c:showLegendKey val="0"/>
          <c:showVal val="0"/>
          <c:showCatName val="0"/>
          <c:showSerName val="0"/>
          <c:showPercent val="0"/>
          <c:showBubbleSize val="0"/>
        </c:dLbls>
        <c:marker val="1"/>
        <c:smooth val="0"/>
        <c:axId val="164876672"/>
        <c:axId val="164878592"/>
      </c:lineChart>
      <c:dateAx>
        <c:axId val="1648766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vert="horz"/>
          <a:lstStyle/>
          <a:p>
            <a:pPr algn="ctr">
              <a:defRPr lang="en-GB" sz="900" b="0" i="0" u="none" strike="noStrike" kern="1200" baseline="0">
                <a:solidFill>
                  <a:sysClr val="windowText" lastClr="000000">
                    <a:lumMod val="65000"/>
                    <a:lumOff val="35000"/>
                  </a:sysClr>
                </a:solidFill>
                <a:latin typeface="+mn-lt"/>
                <a:ea typeface="+mn-ea"/>
                <a:cs typeface="+mn-cs"/>
              </a:defRPr>
            </a:pPr>
            <a:endParaRPr lang="en-US"/>
          </a:p>
        </c:txPr>
        <c:crossAx val="164878592"/>
        <c:crosses val="autoZero"/>
        <c:auto val="1"/>
        <c:lblOffset val="100"/>
        <c:baseTimeUnit val="months"/>
        <c:majorUnit val="1"/>
        <c:majorTimeUnit val="months"/>
      </c:dateAx>
      <c:valAx>
        <c:axId val="1648785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vert="horz"/>
          <a:lstStyle/>
          <a:p>
            <a:pPr>
              <a:defRPr/>
            </a:pPr>
            <a:endParaRPr lang="en-US"/>
          </a:p>
        </c:txPr>
        <c:crossAx val="1648766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lgn="ctr">
        <a:defRPr lang="en-GB" sz="900" b="0" i="0" u="none" strike="noStrike" kern="1200" baseline="0">
          <a:solidFill>
            <a:sysClr val="windowText" lastClr="000000">
              <a:lumMod val="65000"/>
              <a:lumOff val="35000"/>
            </a:sysClr>
          </a:solidFill>
          <a:latin typeface="+mn-lt"/>
          <a:ea typeface="+mn-ea"/>
          <a:cs typeface="+mn-cs"/>
        </a:defRPr>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OP waiting &gt; 52 weeks</a:t>
            </a:r>
            <a:endParaRPr lang="en-GB" sz="1100">
              <a:effectLst/>
            </a:endParaRPr>
          </a:p>
        </c:rich>
      </c:tx>
      <c:overlay val="0"/>
      <c:spPr>
        <a:noFill/>
        <a:ln>
          <a:noFill/>
        </a:ln>
        <a:effectLst/>
      </c:spPr>
    </c:title>
    <c:autoTitleDeleted val="0"/>
    <c:plotArea>
      <c:layout>
        <c:manualLayout>
          <c:layoutTarget val="inner"/>
          <c:xMode val="edge"/>
          <c:yMode val="edge"/>
          <c:x val="0.11846984218500485"/>
          <c:y val="0.15013888888888888"/>
          <c:w val="0.83773137308210255"/>
          <c:h val="0.54701917468649752"/>
        </c:manualLayout>
      </c:layout>
      <c:lineChart>
        <c:grouping val="standard"/>
        <c:varyColors val="0"/>
        <c:ser>
          <c:idx val="1"/>
          <c:order val="0"/>
          <c:tx>
            <c:strRef>
              <c:f>'OP 52wk'!$E$6</c:f>
              <c:strCache>
                <c:ptCount val="1"/>
                <c:pt idx="0">
                  <c:v>&gt; 52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'OP 52wk'!$B$79:$B$87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'OP 52wk'!$E$79:$E$90</c:f>
              <c:numCache>
                <c:formatCode>0</c:formatCode>
                <c:ptCount val="12"/>
                <c:pt idx="0">
                  <c:v>46337</c:v>
                </c:pt>
                <c:pt idx="1">
                  <c:v>47526</c:v>
                </c:pt>
                <c:pt idx="2">
                  <c:v>48788</c:v>
                </c:pt>
                <c:pt idx="3">
                  <c:v>49921</c:v>
                </c:pt>
                <c:pt idx="4">
                  <c:v>51165</c:v>
                </c:pt>
                <c:pt idx="5">
                  <c:v>52505</c:v>
                </c:pt>
                <c:pt idx="6">
                  <c:v>53584</c:v>
                </c:pt>
                <c:pt idx="7">
                  <c:v>52944</c:v>
                </c:pt>
                <c:pt idx="8">
                  <c:v>52237</c:v>
                </c:pt>
              </c:numCache>
            </c:numRef>
          </c:val>
          <c:smooth val="0"/>
          <c:extLst>
            <c:ext xmlns:c16="http://schemas.microsoft.com/office/drawing/2014/chart" uri="{C3380CC4-5D6E-409C-BE32-E72D297353CC}">
              <c16:uniqueId val="{00000000-CB40-4DE4-841A-51F4983E0637}"/>
            </c:ext>
          </c:extLst>
        </c:ser>
        <c:ser>
          <c:idx val="3"/>
          <c:order val="1"/>
          <c:tx>
            <c:strRef>
              <c:f>'OP 52wk'!$G$6</c:f>
              <c:strCache>
                <c:ptCount val="1"/>
                <c:pt idx="0">
                  <c:v>Target</c:v>
                </c:pt>
              </c:strCache>
            </c:strRef>
          </c:tx>
          <c:spPr>
            <a:ln w="19050" cap="rnd">
              <a:solidFill>
                <a:srgbClr val="FF0000"/>
              </a:solidFill>
              <a:prstDash val="dash"/>
              <a:round/>
            </a:ln>
            <a:effectLst/>
          </c:spPr>
          <c:marker>
            <c:symbol val="none"/>
          </c:marker>
          <c:cat>
            <c:numRef>
              <c:f>'OP 52wk'!$B$79:$B$87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'OP 52wk'!$G$79:$G$90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CB40-4DE4-841A-51F4983E0637}"/>
            </c:ext>
          </c:extLst>
        </c:ser>
        <c:dLbls>
          <c:showLegendKey val="0"/>
          <c:showVal val="0"/>
          <c:showCatName val="0"/>
          <c:showSerName val="0"/>
          <c:showPercent val="0"/>
          <c:showBubbleSize val="0"/>
        </c:dLbls>
        <c:marker val="1"/>
        <c:smooth val="0"/>
        <c:axId val="168725888"/>
        <c:axId val="168728064"/>
      </c:lineChart>
      <c:dateAx>
        <c:axId val="16872588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728064"/>
        <c:crosses val="autoZero"/>
        <c:auto val="1"/>
        <c:lblOffset val="100"/>
        <c:baseTimeUnit val="months"/>
        <c:majorUnit val="1"/>
        <c:majorTimeUnit val="months"/>
      </c:dateAx>
      <c:valAx>
        <c:axId val="168728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725888"/>
        <c:crosses val="autoZero"/>
        <c:crossBetween val="midCat"/>
      </c:valAx>
      <c:spPr>
        <a:noFill/>
        <a:ln>
          <a:noFill/>
        </a:ln>
        <a:effectLst/>
      </c:spPr>
    </c:plotArea>
    <c:legend>
      <c:legendPos val="b"/>
      <c:layout>
        <c:manualLayout>
          <c:xMode val="edge"/>
          <c:yMode val="edge"/>
          <c:x val="5.169358086036327E-2"/>
          <c:y val="0.81173228346456694"/>
          <c:w val="0.91050151148327019"/>
          <c:h val="0.1604899387576553"/>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IPDC</a:t>
            </a:r>
            <a:r>
              <a:rPr lang="en-GB" sz="1100" baseline="0"/>
              <a:t> A</a:t>
            </a:r>
            <a:r>
              <a:rPr lang="en-GB" sz="1100"/>
              <a:t>ctivity</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'IPDC Activity'!$C$6</c:f>
              <c:strCache>
                <c:ptCount val="1"/>
                <c:pt idx="0">
                  <c:v>IPDC</c:v>
                </c:pt>
              </c:strCache>
            </c:strRef>
          </c:tx>
          <c:spPr>
            <a:ln>
              <a:solidFill>
                <a:srgbClr val="00B5CC"/>
              </a:solidFill>
            </a:ln>
            <a:effectLst/>
          </c:spPr>
          <c:marker>
            <c:symbol val="diamond"/>
            <c:size val="5"/>
            <c:spPr>
              <a:solidFill>
                <a:srgbClr val="00B5CC"/>
              </a:solidFill>
              <a:ln>
                <a:solidFill>
                  <a:srgbClr val="00B5CC"/>
                </a:solidFill>
              </a:ln>
            </c:spPr>
          </c:marker>
          <c:cat>
            <c:numRef>
              <c:f>'IPDC Activity'!$B$7:$B$15</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'IPDC Activity'!$C$7:$C$15</c:f>
              <c:numCache>
                <c:formatCode>General</c:formatCode>
                <c:ptCount val="9"/>
                <c:pt idx="0">
                  <c:v>847</c:v>
                </c:pt>
                <c:pt idx="1">
                  <c:v>865</c:v>
                </c:pt>
                <c:pt idx="2">
                  <c:v>798</c:v>
                </c:pt>
                <c:pt idx="3">
                  <c:v>786</c:v>
                </c:pt>
                <c:pt idx="4">
                  <c:v>718</c:v>
                </c:pt>
                <c:pt idx="5">
                  <c:v>878</c:v>
                </c:pt>
                <c:pt idx="6">
                  <c:v>968</c:v>
                </c:pt>
                <c:pt idx="7">
                  <c:v>953</c:v>
                </c:pt>
                <c:pt idx="8">
                  <c:v>949</c:v>
                </c:pt>
              </c:numCache>
            </c:numRef>
          </c:val>
          <c:smooth val="0"/>
          <c:extLst>
            <c:ext xmlns:c16="http://schemas.microsoft.com/office/drawing/2014/chart" uri="{C3380CC4-5D6E-409C-BE32-E72D297353CC}">
              <c16:uniqueId val="{00000000-A447-4894-93DE-9485959A73BA}"/>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IPDC waiting &lt; 13 weeks</a:t>
            </a:r>
            <a:endParaRPr lang="en-GB" sz="1100">
              <a:effectLst/>
            </a:endParaRPr>
          </a:p>
        </c:rich>
      </c:tx>
      <c:overlay val="0"/>
      <c:spPr>
        <a:noFill/>
        <a:ln>
          <a:noFill/>
        </a:ln>
        <a:effectLst/>
      </c:spPr>
    </c:title>
    <c:autoTitleDeleted val="0"/>
    <c:plotArea>
      <c:layout/>
      <c:lineChart>
        <c:grouping val="standard"/>
        <c:varyColors val="0"/>
        <c:ser>
          <c:idx val="1"/>
          <c:order val="0"/>
          <c:tx>
            <c:strRef>
              <c:f>'IP 13wk'!$E$6</c:f>
              <c:strCache>
                <c:ptCount val="1"/>
                <c:pt idx="0">
                  <c:v>&lt;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'IP 13wk'!$B$79:$B$87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'IP 13wk'!$E$79:$E$90</c:f>
              <c:numCache>
                <c:formatCode>0.0%</c:formatCode>
                <c:ptCount val="12"/>
                <c:pt idx="0">
                  <c:v>0.36399999999999999</c:v>
                </c:pt>
                <c:pt idx="1">
                  <c:v>0.34100000000000003</c:v>
                </c:pt>
                <c:pt idx="2">
                  <c:v>0.35599999999999998</c:v>
                </c:pt>
                <c:pt idx="3">
                  <c:v>0.34599999999999997</c:v>
                </c:pt>
                <c:pt idx="4">
                  <c:v>0.33700000000000002</c:v>
                </c:pt>
                <c:pt idx="5" formatCode="0.00%">
                  <c:v>0.36370000000000002</c:v>
                </c:pt>
                <c:pt idx="6" formatCode="0.00%">
                  <c:v>0.40429999999999999</c:v>
                </c:pt>
                <c:pt idx="7" formatCode="0.00%">
                  <c:v>0.44219999999999998</c:v>
                </c:pt>
                <c:pt idx="8" formatCode="0.00%">
                  <c:v>0.45290000000000002</c:v>
                </c:pt>
              </c:numCache>
            </c:numRef>
          </c:val>
          <c:smooth val="0"/>
          <c:extLst>
            <c:ext xmlns:c16="http://schemas.microsoft.com/office/drawing/2014/chart" uri="{C3380CC4-5D6E-409C-BE32-E72D297353CC}">
              <c16:uniqueId val="{00000000-79FB-4CE8-A9A6-74301868F80A}"/>
            </c:ext>
          </c:extLst>
        </c:ser>
        <c:ser>
          <c:idx val="3"/>
          <c:order val="1"/>
          <c:tx>
            <c:strRef>
              <c:f>'IP 13wk'!$G$6</c:f>
              <c:strCache>
                <c:ptCount val="1"/>
                <c:pt idx="0">
                  <c:v>Target</c:v>
                </c:pt>
              </c:strCache>
            </c:strRef>
          </c:tx>
          <c:spPr>
            <a:ln w="19050" cap="rnd">
              <a:solidFill>
                <a:srgbClr val="FF0000"/>
              </a:solidFill>
              <a:prstDash val="dash"/>
              <a:round/>
            </a:ln>
            <a:effectLst/>
          </c:spPr>
          <c:marker>
            <c:symbol val="none"/>
          </c:marker>
          <c:cat>
            <c:numRef>
              <c:f>'IP 13wk'!$B$79:$B$87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'IP 13wk'!$G$79:$G$90</c:f>
              <c:numCache>
                <c:formatCode>0%</c:formatCode>
                <c:ptCount val="12"/>
                <c:pt idx="0">
                  <c:v>0.55000000000000004</c:v>
                </c:pt>
                <c:pt idx="1">
                  <c:v>0.55000000000000004</c:v>
                </c:pt>
                <c:pt idx="2">
                  <c:v>0.55000000000000004</c:v>
                </c:pt>
                <c:pt idx="3">
                  <c:v>0.55000000000000004</c:v>
                </c:pt>
                <c:pt idx="4">
                  <c:v>0.55000000000000004</c:v>
                </c:pt>
                <c:pt idx="5">
                  <c:v>0.55000000000000004</c:v>
                </c:pt>
                <c:pt idx="6">
                  <c:v>0.55000000000000004</c:v>
                </c:pt>
                <c:pt idx="7">
                  <c:v>0.55000000000000004</c:v>
                </c:pt>
                <c:pt idx="8">
                  <c:v>0.55000000000000004</c:v>
                </c:pt>
                <c:pt idx="9">
                  <c:v>0.55000000000000004</c:v>
                </c:pt>
                <c:pt idx="10">
                  <c:v>0.55000000000000004</c:v>
                </c:pt>
                <c:pt idx="11">
                  <c:v>0.55000000000000004</c:v>
                </c:pt>
              </c:numCache>
            </c:numRef>
          </c:val>
          <c:smooth val="0"/>
          <c:extLst>
            <c:ext xmlns:c16="http://schemas.microsoft.com/office/drawing/2014/chart" uri="{C3380CC4-5D6E-409C-BE32-E72D297353CC}">
              <c16:uniqueId val="{00000001-79FB-4CE8-A9A6-74301868F80A}"/>
            </c:ext>
          </c:extLst>
        </c:ser>
        <c:dLbls>
          <c:showLegendKey val="0"/>
          <c:showVal val="0"/>
          <c:showCatName val="0"/>
          <c:showSerName val="0"/>
          <c:showPercent val="0"/>
          <c:showBubbleSize val="0"/>
        </c:dLbls>
        <c:marker val="1"/>
        <c:smooth val="0"/>
        <c:axId val="170946944"/>
        <c:axId val="170948864"/>
      </c:lineChart>
      <c:dateAx>
        <c:axId val="1709469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8864"/>
        <c:crosses val="autoZero"/>
        <c:auto val="1"/>
        <c:lblOffset val="100"/>
        <c:baseTimeUnit val="months"/>
        <c:majorUnit val="1"/>
        <c:majorTimeUnit val="months"/>
      </c:dateAx>
      <c:valAx>
        <c:axId val="1709488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694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Cancer 31 Day Target</a:t>
            </a:r>
            <a:endParaRPr lang="en-GB" sz="1100">
              <a:effectLst/>
            </a:endParaRPr>
          </a:p>
        </c:rich>
      </c:tx>
      <c:layout>
        <c:manualLayout>
          <c:xMode val="edge"/>
          <c:yMode val="edge"/>
          <c:x val="0.36943653107763741"/>
          <c:y val="5.4298642533936653E-2"/>
        </c:manualLayout>
      </c:layout>
      <c:overlay val="0"/>
      <c:spPr>
        <a:noFill/>
        <a:ln>
          <a:noFill/>
        </a:ln>
        <a:effectLst/>
      </c:spPr>
    </c:title>
    <c:autoTitleDeleted val="0"/>
    <c:plotArea>
      <c:layout>
        <c:manualLayout>
          <c:layoutTarget val="inner"/>
          <c:xMode val="edge"/>
          <c:yMode val="edge"/>
          <c:x val="0.10842151390386674"/>
          <c:y val="0.15126696832579187"/>
          <c:w val="0.83471145190004203"/>
          <c:h val="0.51004916806213707"/>
        </c:manualLayout>
      </c:layout>
      <c:lineChart>
        <c:grouping val="standard"/>
        <c:varyColors val="0"/>
        <c:ser>
          <c:idx val="0"/>
          <c:order val="0"/>
          <c:tx>
            <c:strRef>
              <c:f>'Cancer 31 Day'!$F$6</c:f>
              <c:strCache>
                <c:ptCount val="1"/>
                <c:pt idx="0">
                  <c:v>LPL</c:v>
                </c:pt>
              </c:strCache>
              <c:extLst xmlns:c15="http://schemas.microsoft.com/office/drawing/2012/chart"/>
            </c:strRef>
          </c:tx>
          <c:spPr>
            <a:ln w="15875" cap="rnd">
              <a:solidFill>
                <a:schemeClr val="tx1"/>
              </a:solidFill>
              <a:prstDash val="lgDash"/>
              <a:round/>
            </a:ln>
            <a:effectLst/>
          </c:spPr>
          <c:marker>
            <c:symbol val="none"/>
          </c:marker>
          <c:cat>
            <c:numRef>
              <c:f>'Cancer 31 Day'!$B$67:$B$86</c:f>
              <c:numCache>
                <c:formatCode>mmm\-yy</c:formatCode>
                <c:ptCount val="20"/>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numCache>
              <c:extLst/>
            </c:numRef>
          </c:cat>
          <c:val>
            <c:numRef>
              <c:f>'Cancer 31 Day'!$F$67:$F$86</c:f>
              <c:numCache>
                <c:formatCode>0%</c:formatCode>
                <c:ptCount val="20"/>
                <c:pt idx="0">
                  <c:v>0.79826533809523781</c:v>
                </c:pt>
                <c:pt idx="1">
                  <c:v>0.79826533809523781</c:v>
                </c:pt>
                <c:pt idx="2">
                  <c:v>0.79826533809523781</c:v>
                </c:pt>
                <c:pt idx="3">
                  <c:v>0.79826533809523781</c:v>
                </c:pt>
                <c:pt idx="4">
                  <c:v>0.79826533809523781</c:v>
                </c:pt>
                <c:pt idx="5">
                  <c:v>0.79826533809523781</c:v>
                </c:pt>
                <c:pt idx="6">
                  <c:v>0.79826533809523781</c:v>
                </c:pt>
                <c:pt idx="7">
                  <c:v>0.79826533809523781</c:v>
                </c:pt>
                <c:pt idx="8">
                  <c:v>0.79826533809523781</c:v>
                </c:pt>
                <c:pt idx="9">
                  <c:v>0.79826533809523781</c:v>
                </c:pt>
                <c:pt idx="10">
                  <c:v>0.79826533809523781</c:v>
                </c:pt>
                <c:pt idx="11">
                  <c:v>0.79826533809523781</c:v>
                </c:pt>
                <c:pt idx="12">
                  <c:v>0.79826533809523781</c:v>
                </c:pt>
                <c:pt idx="13">
                  <c:v>0.79826533809523781</c:v>
                </c:pt>
                <c:pt idx="14">
                  <c:v>0.79826533809523781</c:v>
                </c:pt>
                <c:pt idx="15">
                  <c:v>0.79826533809523781</c:v>
                </c:pt>
                <c:pt idx="16">
                  <c:v>0.79826533809523781</c:v>
                </c:pt>
                <c:pt idx="17">
                  <c:v>0.79826533809523781</c:v>
                </c:pt>
                <c:pt idx="18">
                  <c:v>0.79826533809523781</c:v>
                </c:pt>
                <c:pt idx="19">
                  <c:v>0.79826533809523781</c:v>
                </c:pt>
              </c:numCache>
              <c:extLst/>
            </c:numRef>
          </c:val>
          <c:smooth val="0"/>
          <c:extLst xmlns:c15="http://schemas.microsoft.com/office/drawing/2012/chart">
            <c:ext xmlns:c16="http://schemas.microsoft.com/office/drawing/2014/chart" uri="{C3380CC4-5D6E-409C-BE32-E72D297353CC}">
              <c16:uniqueId val="{00000000-E77B-4BA6-939B-FA908385EFC4}"/>
            </c:ext>
          </c:extLst>
        </c:ser>
        <c:ser>
          <c:idx val="1"/>
          <c:order val="1"/>
          <c:tx>
            <c:strRef>
              <c:f>'Cancer 31 Day'!$E$6</c:f>
              <c:strCache>
                <c:ptCount val="1"/>
                <c:pt idx="0">
                  <c:v>&lt; 31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31 Day'!$B$67:$B$86</c:f>
              <c:numCache>
                <c:formatCode>mmm\-yy</c:formatCode>
                <c:ptCount val="20"/>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numCache>
              <c:extLst/>
            </c:numRef>
          </c:cat>
          <c:val>
            <c:numRef>
              <c:f>'Cancer 31 Day'!$E$67:$E$86</c:f>
              <c:numCache>
                <c:formatCode>0.00%</c:formatCode>
                <c:ptCount val="20"/>
                <c:pt idx="0">
                  <c:v>0.93</c:v>
                </c:pt>
                <c:pt idx="1">
                  <c:v>0.91500000000000004</c:v>
                </c:pt>
                <c:pt idx="2">
                  <c:v>0.91700000000000004</c:v>
                </c:pt>
                <c:pt idx="3">
                  <c:v>0.82499999999999996</c:v>
                </c:pt>
                <c:pt idx="4">
                  <c:v>0.876</c:v>
                </c:pt>
                <c:pt idx="5">
                  <c:v>0.83699999999999997</c:v>
                </c:pt>
                <c:pt idx="6">
                  <c:v>0.89</c:v>
                </c:pt>
                <c:pt idx="7">
                  <c:v>0.81538461538461537</c:v>
                </c:pt>
                <c:pt idx="8">
                  <c:v>0.8571428571428571</c:v>
                </c:pt>
                <c:pt idx="9">
                  <c:v>0.90476190476190477</c:v>
                </c:pt>
                <c:pt idx="10">
                  <c:v>0.97435897435897434</c:v>
                </c:pt>
                <c:pt idx="11">
                  <c:v>0.89690000000000003</c:v>
                </c:pt>
                <c:pt idx="12">
                  <c:v>0.92159999999999997</c:v>
                </c:pt>
                <c:pt idx="13">
                  <c:v>0.9667</c:v>
                </c:pt>
                <c:pt idx="14">
                  <c:v>0.94340000000000002</c:v>
                </c:pt>
                <c:pt idx="15">
                  <c:v>0.93330000000000002</c:v>
                </c:pt>
                <c:pt idx="16">
                  <c:v>0.95830000000000004</c:v>
                </c:pt>
                <c:pt idx="17">
                  <c:v>0.96550000000000002</c:v>
                </c:pt>
                <c:pt idx="18">
                  <c:v>0.94869999999999999</c:v>
                </c:pt>
                <c:pt idx="19">
                  <c:v>0.90569999999999995</c:v>
                </c:pt>
              </c:numCache>
              <c:extLst/>
            </c:numRef>
          </c:val>
          <c:smooth val="0"/>
          <c:extLst>
            <c:ext xmlns:c16="http://schemas.microsoft.com/office/drawing/2014/chart" uri="{C3380CC4-5D6E-409C-BE32-E72D297353CC}">
              <c16:uniqueId val="{00000001-E77B-4BA6-939B-FA908385EFC4}"/>
            </c:ext>
          </c:extLst>
        </c:ser>
        <c:ser>
          <c:idx val="3"/>
          <c:order val="2"/>
          <c:tx>
            <c:strRef>
              <c:f>'Cancer 31 Day'!$G$6</c:f>
              <c:strCache>
                <c:ptCount val="1"/>
                <c:pt idx="0">
                  <c:v>Target</c:v>
                </c:pt>
              </c:strCache>
            </c:strRef>
          </c:tx>
          <c:spPr>
            <a:ln w="19050" cap="rnd">
              <a:solidFill>
                <a:srgbClr val="FF0000"/>
              </a:solidFill>
              <a:prstDash val="dash"/>
              <a:round/>
            </a:ln>
            <a:effectLst/>
          </c:spPr>
          <c:marker>
            <c:symbol val="none"/>
          </c:marker>
          <c:cat>
            <c:numRef>
              <c:f>'Cancer 31 Day'!$B$67:$B$86</c:f>
              <c:numCache>
                <c:formatCode>mmm\-yy</c:formatCode>
                <c:ptCount val="20"/>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numCache>
              <c:extLst/>
            </c:numRef>
          </c:cat>
          <c:val>
            <c:numRef>
              <c:f>'Cancer 31 Day'!$G$67:$G$86</c:f>
              <c:numCache>
                <c:formatCode>0%</c:formatCode>
                <c:ptCount val="20"/>
                <c:pt idx="0">
                  <c:v>0.98</c:v>
                </c:pt>
                <c:pt idx="1">
                  <c:v>0.98</c:v>
                </c:pt>
                <c:pt idx="2">
                  <c:v>0.98</c:v>
                </c:pt>
                <c:pt idx="3">
                  <c:v>0.98</c:v>
                </c:pt>
                <c:pt idx="4">
                  <c:v>0.98</c:v>
                </c:pt>
                <c:pt idx="5">
                  <c:v>0.98</c:v>
                </c:pt>
                <c:pt idx="6">
                  <c:v>0.98</c:v>
                </c:pt>
                <c:pt idx="7">
                  <c:v>0.98</c:v>
                </c:pt>
                <c:pt idx="8">
                  <c:v>0.98</c:v>
                </c:pt>
                <c:pt idx="9">
                  <c:v>0.98</c:v>
                </c:pt>
                <c:pt idx="10">
                  <c:v>0.98</c:v>
                </c:pt>
                <c:pt idx="11">
                  <c:v>0.98</c:v>
                </c:pt>
                <c:pt idx="12">
                  <c:v>0.98</c:v>
                </c:pt>
                <c:pt idx="13">
                  <c:v>0.98</c:v>
                </c:pt>
                <c:pt idx="14">
                  <c:v>0.98</c:v>
                </c:pt>
                <c:pt idx="15">
                  <c:v>0.98</c:v>
                </c:pt>
                <c:pt idx="16">
                  <c:v>0.98</c:v>
                </c:pt>
                <c:pt idx="17">
                  <c:v>0.98</c:v>
                </c:pt>
                <c:pt idx="18">
                  <c:v>0.98</c:v>
                </c:pt>
                <c:pt idx="19">
                  <c:v>0.98</c:v>
                </c:pt>
              </c:numCache>
              <c:extLst/>
            </c:numRef>
          </c:val>
          <c:smooth val="0"/>
          <c:extLst>
            <c:ext xmlns:c16="http://schemas.microsoft.com/office/drawing/2014/chart" uri="{C3380CC4-5D6E-409C-BE32-E72D297353CC}">
              <c16:uniqueId val="{00000002-E77B-4BA6-939B-FA908385EFC4}"/>
            </c:ext>
          </c:extLst>
        </c:ser>
        <c:ser>
          <c:idx val="4"/>
          <c:order val="3"/>
          <c:tx>
            <c:strRef>
              <c:f>'Cancer 31 Day'!$D$6</c:f>
              <c:strCache>
                <c:ptCount val="1"/>
                <c:pt idx="0">
                  <c:v>Mean</c:v>
                </c:pt>
              </c:strCache>
              <c:extLst xmlns:c15="http://schemas.microsoft.com/office/drawing/2012/chart"/>
            </c:strRef>
          </c:tx>
          <c:spPr>
            <a:ln w="15875" cap="rnd">
              <a:solidFill>
                <a:schemeClr val="tx1"/>
              </a:solidFill>
              <a:round/>
            </a:ln>
            <a:effectLst/>
          </c:spPr>
          <c:marker>
            <c:symbol val="none"/>
          </c:marker>
          <c:cat>
            <c:numRef>
              <c:f>'Cancer 31 Day'!$B$67:$B$86</c:f>
              <c:numCache>
                <c:formatCode>mmm\-yy</c:formatCode>
                <c:ptCount val="20"/>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numCache>
              <c:extLst/>
            </c:numRef>
          </c:cat>
          <c:val>
            <c:numRef>
              <c:f>'Cancer 31 Day'!$D$67:$D$86</c:f>
              <c:numCache>
                <c:formatCode>0%</c:formatCode>
                <c:ptCount val="20"/>
                <c:pt idx="0">
                  <c:v>0.9090874175824174</c:v>
                </c:pt>
                <c:pt idx="1">
                  <c:v>0.9090874175824174</c:v>
                </c:pt>
                <c:pt idx="2">
                  <c:v>0.9090874175824174</c:v>
                </c:pt>
                <c:pt idx="3">
                  <c:v>0.9090874175824174</c:v>
                </c:pt>
                <c:pt idx="4">
                  <c:v>0.9090874175824174</c:v>
                </c:pt>
                <c:pt idx="5">
                  <c:v>0.9090874175824174</c:v>
                </c:pt>
                <c:pt idx="6">
                  <c:v>0.9090874175824174</c:v>
                </c:pt>
                <c:pt idx="7">
                  <c:v>0.9090874175824174</c:v>
                </c:pt>
                <c:pt idx="8">
                  <c:v>0.9090874175824174</c:v>
                </c:pt>
                <c:pt idx="9">
                  <c:v>0.9090874175824174</c:v>
                </c:pt>
                <c:pt idx="10">
                  <c:v>0.9090874175824174</c:v>
                </c:pt>
                <c:pt idx="11">
                  <c:v>0.9090874175824174</c:v>
                </c:pt>
                <c:pt idx="12">
                  <c:v>0.9090874175824174</c:v>
                </c:pt>
                <c:pt idx="13">
                  <c:v>0.9090874175824174</c:v>
                </c:pt>
                <c:pt idx="14">
                  <c:v>0.9090874175824174</c:v>
                </c:pt>
                <c:pt idx="15">
                  <c:v>0.9090874175824174</c:v>
                </c:pt>
                <c:pt idx="16">
                  <c:v>0.9090874175824174</c:v>
                </c:pt>
                <c:pt idx="17">
                  <c:v>0.9090874175824174</c:v>
                </c:pt>
                <c:pt idx="18">
                  <c:v>0.9090874175824174</c:v>
                </c:pt>
                <c:pt idx="19">
                  <c:v>0.9090874175824174</c:v>
                </c:pt>
              </c:numCache>
              <c:extLst/>
            </c:numRef>
          </c:val>
          <c:smooth val="0"/>
          <c:extLst xmlns:c15="http://schemas.microsoft.com/office/drawing/2012/chart">
            <c:ext xmlns:c16="http://schemas.microsoft.com/office/drawing/2014/chart" uri="{C3380CC4-5D6E-409C-BE32-E72D297353CC}">
              <c16:uniqueId val="{00000003-E77B-4BA6-939B-FA908385EFC4}"/>
            </c:ext>
          </c:extLst>
        </c:ser>
        <c:ser>
          <c:idx val="5"/>
          <c:order val="4"/>
          <c:tx>
            <c:strRef>
              <c:f>'Cancer 31 Day'!$C$6</c:f>
              <c:strCache>
                <c:ptCount val="1"/>
                <c:pt idx="0">
                  <c:v>UPL</c:v>
                </c:pt>
              </c:strCache>
              <c:extLst xmlns:c15="http://schemas.microsoft.com/office/drawing/2012/chart"/>
            </c:strRef>
          </c:tx>
          <c:spPr>
            <a:ln w="15875" cap="rnd">
              <a:solidFill>
                <a:schemeClr val="tx1"/>
              </a:solidFill>
              <a:prstDash val="lgDash"/>
              <a:round/>
            </a:ln>
            <a:effectLst/>
          </c:spPr>
          <c:marker>
            <c:symbol val="none"/>
          </c:marker>
          <c:cat>
            <c:numRef>
              <c:f>'Cancer 31 Day'!$B$67:$B$86</c:f>
              <c:numCache>
                <c:formatCode>mmm\-yy</c:formatCode>
                <c:ptCount val="20"/>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numCache>
              <c:extLst/>
            </c:numRef>
          </c:cat>
          <c:val>
            <c:numRef>
              <c:f>'Cancer 31 Day'!$C$67:$C$86</c:f>
              <c:numCache>
                <c:formatCode>0%</c:formatCode>
                <c:ptCount val="20"/>
                <c:pt idx="0">
                  <c:v>1.019909497069597</c:v>
                </c:pt>
                <c:pt idx="1">
                  <c:v>1.019909497069597</c:v>
                </c:pt>
                <c:pt idx="2">
                  <c:v>1.019909497069597</c:v>
                </c:pt>
                <c:pt idx="3">
                  <c:v>1.019909497069597</c:v>
                </c:pt>
                <c:pt idx="4">
                  <c:v>1.019909497069597</c:v>
                </c:pt>
                <c:pt idx="5">
                  <c:v>1.019909497069597</c:v>
                </c:pt>
                <c:pt idx="6">
                  <c:v>1.019909497069597</c:v>
                </c:pt>
                <c:pt idx="7">
                  <c:v>1.019909497069597</c:v>
                </c:pt>
                <c:pt idx="8">
                  <c:v>1.019909497069597</c:v>
                </c:pt>
                <c:pt idx="9">
                  <c:v>1.019909497069597</c:v>
                </c:pt>
                <c:pt idx="10">
                  <c:v>1.019909497069597</c:v>
                </c:pt>
                <c:pt idx="11">
                  <c:v>1.019909497069597</c:v>
                </c:pt>
                <c:pt idx="12">
                  <c:v>1.019909497069597</c:v>
                </c:pt>
                <c:pt idx="13">
                  <c:v>1.019909497069597</c:v>
                </c:pt>
                <c:pt idx="14">
                  <c:v>1.019909497069597</c:v>
                </c:pt>
                <c:pt idx="15">
                  <c:v>1.019909497069597</c:v>
                </c:pt>
                <c:pt idx="16">
                  <c:v>1.019909497069597</c:v>
                </c:pt>
                <c:pt idx="17">
                  <c:v>1.019909497069597</c:v>
                </c:pt>
                <c:pt idx="18">
                  <c:v>1.019909497069597</c:v>
                </c:pt>
                <c:pt idx="19">
                  <c:v>1.019909497069597</c:v>
                </c:pt>
              </c:numCache>
              <c:extLst/>
            </c:numRef>
          </c:val>
          <c:smooth val="0"/>
          <c:extLst xmlns:c15="http://schemas.microsoft.com/office/drawing/2012/chart">
            <c:ext xmlns:c16="http://schemas.microsoft.com/office/drawing/2014/chart" uri="{C3380CC4-5D6E-409C-BE32-E72D297353CC}">
              <c16:uniqueId val="{00000004-E77B-4BA6-939B-FA908385EFC4}"/>
            </c:ext>
          </c:extLst>
        </c:ser>
        <c:ser>
          <c:idx val="2"/>
          <c:order val="5"/>
          <c:tx>
            <c:strRef>
              <c:f>'Cancer 31 Day'!$I$6</c:f>
              <c:strCache>
                <c:ptCount val="1"/>
                <c:pt idx="0">
                  <c:v>SCL</c:v>
                </c:pt>
              </c:strCache>
              <c:extLst xmlns:c15="http://schemas.microsoft.com/office/drawing/2012/chart"/>
            </c:strRef>
          </c:tx>
          <c:spPr>
            <a:ln>
              <a:noFill/>
            </a:ln>
          </c:spPr>
          <c:marker>
            <c:symbol val="circle"/>
            <c:size val="7"/>
            <c:spPr>
              <a:solidFill>
                <a:srgbClr val="ED7D31"/>
              </a:solidFill>
              <a:ln>
                <a:solidFill>
                  <a:srgbClr val="ED7D31"/>
                </a:solidFill>
              </a:ln>
            </c:spPr>
          </c:marker>
          <c:cat>
            <c:numRef>
              <c:f>'Cancer 31 Day'!$B$67:$B$86</c:f>
              <c:numCache>
                <c:formatCode>mmm\-yy</c:formatCode>
                <c:ptCount val="20"/>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numCache>
              <c:extLst/>
            </c:numRef>
          </c:cat>
          <c:val>
            <c:numRef>
              <c:f>'Cancer 31 Day'!$I$67:$I$86</c:f>
              <c:numCache>
                <c:formatCode>0%</c:formatCode>
                <c:ptCount val="20"/>
                <c:pt idx="0">
                  <c:v>#N/A</c:v>
                </c:pt>
                <c:pt idx="1">
                  <c:v>#N/A</c:v>
                </c:pt>
                <c:pt idx="2">
                  <c:v>#N/A</c:v>
                </c:pt>
                <c:pt idx="3">
                  <c:v>0.82499999999999996</c:v>
                </c:pt>
                <c:pt idx="4">
                  <c:v>0.876</c:v>
                </c:pt>
                <c:pt idx="5">
                  <c:v>0.83699999999999997</c:v>
                </c:pt>
                <c:pt idx="6">
                  <c:v>0.89</c:v>
                </c:pt>
                <c:pt idx="7">
                  <c:v>0.81538461538461537</c:v>
                </c:pt>
                <c:pt idx="8">
                  <c:v>#N/A</c:v>
                </c:pt>
                <c:pt idx="9">
                  <c:v>#N/A</c:v>
                </c:pt>
                <c:pt idx="10">
                  <c:v>#N/A</c:v>
                </c:pt>
                <c:pt idx="11">
                  <c:v>#N/A</c:v>
                </c:pt>
                <c:pt idx="12">
                  <c:v>#N/A</c:v>
                </c:pt>
                <c:pt idx="13">
                  <c:v>#N/A</c:v>
                </c:pt>
                <c:pt idx="14">
                  <c:v>#N/A</c:v>
                </c:pt>
                <c:pt idx="15">
                  <c:v>#N/A</c:v>
                </c:pt>
                <c:pt idx="16">
                  <c:v>#N/A</c:v>
                </c:pt>
                <c:pt idx="17">
                  <c:v>#N/A</c:v>
                </c:pt>
                <c:pt idx="18">
                  <c:v>#N/A</c:v>
                </c:pt>
                <c:pt idx="19">
                  <c:v>#N/A</c:v>
                </c:pt>
              </c:numCache>
              <c:extLst/>
            </c:numRef>
          </c:val>
          <c:smooth val="0"/>
          <c:extLst xmlns:c15="http://schemas.microsoft.com/office/drawing/2012/chart">
            <c:ext xmlns:c16="http://schemas.microsoft.com/office/drawing/2014/chart" uri="{C3380CC4-5D6E-409C-BE32-E72D297353CC}">
              <c16:uniqueId val="{00000005-E77B-4BA6-939B-FA908385EFC4}"/>
            </c:ext>
          </c:extLst>
        </c:ser>
        <c:ser>
          <c:idx val="6"/>
          <c:order val="6"/>
          <c:tx>
            <c:strRef>
              <c:f>'Cancer 31 Day'!$J$6</c:f>
              <c:strCache>
                <c:ptCount val="1"/>
                <c:pt idx="0">
                  <c:v>SCH</c:v>
                </c:pt>
              </c:strCache>
              <c:extLst xmlns:c15="http://schemas.microsoft.com/office/drawing/2012/chart"/>
            </c:strRef>
          </c:tx>
          <c:spPr>
            <a:ln>
              <a:noFill/>
            </a:ln>
          </c:spPr>
          <c:marker>
            <c:symbol val="circle"/>
            <c:size val="7"/>
            <c:spPr>
              <a:solidFill>
                <a:srgbClr val="5B9BD5"/>
              </a:solidFill>
              <a:ln>
                <a:solidFill>
                  <a:srgbClr val="5B9BD5"/>
                </a:solidFill>
              </a:ln>
            </c:spPr>
          </c:marker>
          <c:cat>
            <c:numRef>
              <c:f>'Cancer 31 Day'!$B$67:$B$86</c:f>
              <c:numCache>
                <c:formatCode>mmm\-yy</c:formatCode>
                <c:ptCount val="20"/>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numCache>
              <c:extLst/>
            </c:numRef>
          </c:cat>
          <c:val>
            <c:numRef>
              <c:f>'Cancer 31 Day'!$J$67:$J$86</c:f>
              <c:numCache>
                <c:formatCode>0%</c:formatCode>
                <c:ptCount val="20"/>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numCache>
              <c:extLst/>
            </c:numRef>
          </c:val>
          <c:smooth val="0"/>
          <c:extLst xmlns:c15="http://schemas.microsoft.com/office/drawing/2012/chart">
            <c:ext xmlns:c16="http://schemas.microsoft.com/office/drawing/2014/chart" uri="{C3380CC4-5D6E-409C-BE32-E72D297353CC}">
              <c16:uniqueId val="{00000006-E77B-4BA6-939B-FA908385EFC4}"/>
            </c:ext>
          </c:extLst>
        </c:ser>
        <c:dLbls>
          <c:showLegendKey val="0"/>
          <c:showVal val="0"/>
          <c:showCatName val="0"/>
          <c:showSerName val="0"/>
          <c:showPercent val="0"/>
          <c:showBubbleSize val="0"/>
        </c:dLbls>
        <c:smooth val="0"/>
        <c:axId val="176899200"/>
        <c:axId val="176901120"/>
        <c:extLst/>
      </c:lineChart>
      <c:dateAx>
        <c:axId val="176899200"/>
        <c:scaling>
          <c:orientation val="minMax"/>
          <c:max val="45962"/>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901120"/>
        <c:crosses val="autoZero"/>
        <c:auto val="1"/>
        <c:lblOffset val="100"/>
        <c:baseTimeUnit val="months"/>
      </c:dateAx>
      <c:valAx>
        <c:axId val="176901120"/>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899200"/>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IPDC waiting &gt; 52 weeks</a:t>
            </a:r>
            <a:endParaRPr lang="en-GB" sz="1100">
              <a:effectLst/>
            </a:endParaRPr>
          </a:p>
        </c:rich>
      </c:tx>
      <c:overlay val="0"/>
      <c:spPr>
        <a:noFill/>
        <a:ln>
          <a:noFill/>
        </a:ln>
        <a:effectLst/>
      </c:spPr>
    </c:title>
    <c:autoTitleDeleted val="0"/>
    <c:plotArea>
      <c:layout/>
      <c:lineChart>
        <c:grouping val="standard"/>
        <c:varyColors val="0"/>
        <c:ser>
          <c:idx val="1"/>
          <c:order val="0"/>
          <c:tx>
            <c:strRef>
              <c:f>'IP 52wk'!$E$6</c:f>
              <c:strCache>
                <c:ptCount val="1"/>
                <c:pt idx="0">
                  <c:v>&gt; 52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'IP 52wk'!$B$79:$B$87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'IP 52wk'!$E$79:$E$90</c:f>
              <c:numCache>
                <c:formatCode>0</c:formatCode>
                <c:ptCount val="12"/>
                <c:pt idx="0">
                  <c:v>4266</c:v>
                </c:pt>
                <c:pt idx="1">
                  <c:v>4164</c:v>
                </c:pt>
                <c:pt idx="2">
                  <c:v>4140</c:v>
                </c:pt>
                <c:pt idx="3">
                  <c:v>4106</c:v>
                </c:pt>
                <c:pt idx="4">
                  <c:v>3994</c:v>
                </c:pt>
                <c:pt idx="5">
                  <c:v>3619</c:v>
                </c:pt>
                <c:pt idx="6">
                  <c:v>3141</c:v>
                </c:pt>
                <c:pt idx="7">
                  <c:v>2794</c:v>
                </c:pt>
                <c:pt idx="8">
                  <c:v>2573</c:v>
                </c:pt>
              </c:numCache>
            </c:numRef>
          </c:val>
          <c:smooth val="0"/>
          <c:extLst>
            <c:ext xmlns:c16="http://schemas.microsoft.com/office/drawing/2014/chart" uri="{C3380CC4-5D6E-409C-BE32-E72D297353CC}">
              <c16:uniqueId val="{00000000-0613-4996-900E-C070E0F13E37}"/>
            </c:ext>
          </c:extLst>
        </c:ser>
        <c:ser>
          <c:idx val="3"/>
          <c:order val="1"/>
          <c:tx>
            <c:strRef>
              <c:f>'IP 52wk'!$G$6</c:f>
              <c:strCache>
                <c:ptCount val="1"/>
                <c:pt idx="0">
                  <c:v>Target</c:v>
                </c:pt>
              </c:strCache>
            </c:strRef>
          </c:tx>
          <c:spPr>
            <a:ln w="19050" cap="rnd">
              <a:solidFill>
                <a:srgbClr val="FF0000"/>
              </a:solidFill>
              <a:prstDash val="dash"/>
              <a:round/>
            </a:ln>
            <a:effectLst/>
          </c:spPr>
          <c:marker>
            <c:symbol val="none"/>
          </c:marker>
          <c:cat>
            <c:numRef>
              <c:f>'IP 52wk'!$B$79:$B$87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'IP 52wk'!$G$79:$G$90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0613-4996-900E-C070E0F13E37}"/>
            </c:ext>
          </c:extLst>
        </c:ser>
        <c:dLbls>
          <c:showLegendKey val="0"/>
          <c:showVal val="0"/>
          <c:showCatName val="0"/>
          <c:showSerName val="0"/>
          <c:showPercent val="0"/>
          <c:showBubbleSize val="0"/>
        </c:dLbls>
        <c:marker val="1"/>
        <c:smooth val="0"/>
        <c:axId val="172275584"/>
        <c:axId val="170987520"/>
      </c:lineChart>
      <c:dateAx>
        <c:axId val="17227558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87520"/>
        <c:crosses val="autoZero"/>
        <c:auto val="1"/>
        <c:lblOffset val="100"/>
        <c:baseTimeUnit val="months"/>
        <c:majorUnit val="1"/>
        <c:majorTimeUnit val="months"/>
      </c:dateAx>
      <c:valAx>
        <c:axId val="170987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27558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General Surgery LOS</a:t>
            </a:r>
          </a:p>
        </c:rich>
      </c:tx>
      <c:overlay val="0"/>
      <c:spPr>
        <a:noFill/>
        <a:ln>
          <a:noFill/>
        </a:ln>
        <a:effectLst/>
      </c:spPr>
    </c:title>
    <c:autoTitleDeleted val="0"/>
    <c:plotArea>
      <c:layout>
        <c:manualLayout>
          <c:layoutTarget val="inner"/>
          <c:xMode val="edge"/>
          <c:yMode val="edge"/>
          <c:x val="0.10024759405074365"/>
          <c:y val="0.14087962962962963"/>
          <c:w val="0.87753018372703417"/>
          <c:h val="0.54097286029588643"/>
        </c:manualLayout>
      </c:layout>
      <c:lineChart>
        <c:grouping val="standard"/>
        <c:varyColors val="0"/>
        <c:ser>
          <c:idx val="2"/>
          <c:order val="0"/>
          <c:tx>
            <c:strRef>
              <c:f>'Avg LOS'!$C$8</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LOS'!$D$6:$L$6</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'Avg LOS'!$D$8:$L$8</c:f>
              <c:numCache>
                <c:formatCode>General</c:formatCode>
                <c:ptCount val="9"/>
                <c:pt idx="0">
                  <c:v>3.39</c:v>
                </c:pt>
                <c:pt idx="1">
                  <c:v>3.55</c:v>
                </c:pt>
                <c:pt idx="2">
                  <c:v>3.63</c:v>
                </c:pt>
                <c:pt idx="3">
                  <c:v>3.06</c:v>
                </c:pt>
                <c:pt idx="4">
                  <c:v>3.01</c:v>
                </c:pt>
                <c:pt idx="5">
                  <c:v>3.16</c:v>
                </c:pt>
                <c:pt idx="6">
                  <c:v>3.31</c:v>
                </c:pt>
                <c:pt idx="7" formatCode="0.00">
                  <c:v>3</c:v>
                </c:pt>
                <c:pt idx="8">
                  <c:v>3.83</c:v>
                </c:pt>
              </c:numCache>
            </c:numRef>
          </c:val>
          <c:smooth val="0"/>
          <c:extLst>
            <c:ext xmlns:c16="http://schemas.microsoft.com/office/drawing/2014/chart" uri="{C3380CC4-5D6E-409C-BE32-E72D297353CC}">
              <c16:uniqueId val="{00000000-EE15-4655-BBEE-B4A85888A8F8}"/>
            </c:ext>
          </c:extLst>
        </c:ser>
        <c:ser>
          <c:idx val="3"/>
          <c:order val="1"/>
          <c:tx>
            <c:strRef>
              <c:f>'Avg LOS'!$C$7</c:f>
              <c:strCache>
                <c:ptCount val="1"/>
                <c:pt idx="0">
                  <c:v>Peer</c:v>
                </c:pt>
              </c:strCache>
            </c:strRef>
          </c:tx>
          <c:spPr>
            <a:ln w="15875">
              <a:solidFill>
                <a:srgbClr val="FF0000"/>
              </a:solidFill>
              <a:prstDash val="dash"/>
            </a:ln>
          </c:spPr>
          <c:marker>
            <c:symbol val="none"/>
          </c:marker>
          <c:cat>
            <c:numRef>
              <c:f>'Avg LOS'!$D$6:$L$6</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'Avg LOS'!$D$7:$L$7</c:f>
              <c:numCache>
                <c:formatCode>0.00</c:formatCode>
                <c:ptCount val="9"/>
                <c:pt idx="0">
                  <c:v>4.3</c:v>
                </c:pt>
                <c:pt idx="1">
                  <c:v>4.3</c:v>
                </c:pt>
                <c:pt idx="2">
                  <c:v>4.3</c:v>
                </c:pt>
                <c:pt idx="3">
                  <c:v>4.3</c:v>
                </c:pt>
                <c:pt idx="4">
                  <c:v>4.3</c:v>
                </c:pt>
                <c:pt idx="5">
                  <c:v>4.3</c:v>
                </c:pt>
                <c:pt idx="6">
                  <c:v>4.3</c:v>
                </c:pt>
                <c:pt idx="7">
                  <c:v>4.3</c:v>
                </c:pt>
                <c:pt idx="8">
                  <c:v>4.3</c:v>
                </c:pt>
              </c:numCache>
            </c:numRef>
          </c:val>
          <c:smooth val="0"/>
          <c:extLst>
            <c:ext xmlns:c16="http://schemas.microsoft.com/office/drawing/2014/chart" uri="{C3380CC4-5D6E-409C-BE32-E72D297353CC}">
              <c16:uniqueId val="{00000001-EE15-4655-BBEE-B4A85888A8F8}"/>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Gynaecology LOS</a:t>
            </a:r>
          </a:p>
        </c:rich>
      </c:tx>
      <c:overlay val="0"/>
      <c:spPr>
        <a:noFill/>
        <a:ln>
          <a:noFill/>
        </a:ln>
        <a:effectLst/>
      </c:spPr>
    </c:title>
    <c:autoTitleDeleted val="0"/>
    <c:plotArea>
      <c:layout>
        <c:manualLayout>
          <c:layoutTarget val="inner"/>
          <c:xMode val="edge"/>
          <c:yMode val="edge"/>
          <c:x val="0.10024759405074365"/>
          <c:y val="0.14087962962962963"/>
          <c:w val="0.87753018372703417"/>
          <c:h val="0.54595403982515622"/>
        </c:manualLayout>
      </c:layout>
      <c:lineChart>
        <c:grouping val="standard"/>
        <c:varyColors val="0"/>
        <c:ser>
          <c:idx val="1"/>
          <c:order val="0"/>
          <c:tx>
            <c:strRef>
              <c:f>'Avg LOS'!$C$10</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LOS'!$D$6:$L$6</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'Avg LOS'!$D$10:$L$10</c:f>
              <c:numCache>
                <c:formatCode>0.00</c:formatCode>
                <c:ptCount val="9"/>
                <c:pt idx="0" formatCode="General">
                  <c:v>2.2200000000000002</c:v>
                </c:pt>
                <c:pt idx="1">
                  <c:v>2.6</c:v>
                </c:pt>
                <c:pt idx="2" formatCode="General">
                  <c:v>2.25</c:v>
                </c:pt>
                <c:pt idx="3" formatCode="General">
                  <c:v>2.3199999999999998</c:v>
                </c:pt>
                <c:pt idx="4" formatCode="General">
                  <c:v>2.35</c:v>
                </c:pt>
                <c:pt idx="5">
                  <c:v>2.2999999999999998</c:v>
                </c:pt>
                <c:pt idx="6">
                  <c:v>2.2000000000000002</c:v>
                </c:pt>
                <c:pt idx="7" formatCode="General">
                  <c:v>2.5299999999999998</c:v>
                </c:pt>
                <c:pt idx="8" formatCode="General">
                  <c:v>2.39</c:v>
                </c:pt>
              </c:numCache>
            </c:numRef>
          </c:val>
          <c:smooth val="0"/>
          <c:extLst>
            <c:ext xmlns:c16="http://schemas.microsoft.com/office/drawing/2014/chart" uri="{C3380CC4-5D6E-409C-BE32-E72D297353CC}">
              <c16:uniqueId val="{00000000-3FD5-48C2-BDDA-B2287646FCA7}"/>
            </c:ext>
          </c:extLst>
        </c:ser>
        <c:ser>
          <c:idx val="0"/>
          <c:order val="1"/>
          <c:tx>
            <c:strRef>
              <c:f>'Avg LOS'!$C$9</c:f>
              <c:strCache>
                <c:ptCount val="1"/>
                <c:pt idx="0">
                  <c:v>Peer</c:v>
                </c:pt>
              </c:strCache>
            </c:strRef>
          </c:tx>
          <c:spPr>
            <a:ln w="15875">
              <a:solidFill>
                <a:srgbClr val="FF0000"/>
              </a:solidFill>
              <a:prstDash val="dash"/>
            </a:ln>
          </c:spPr>
          <c:marker>
            <c:symbol val="none"/>
          </c:marker>
          <c:cat>
            <c:numRef>
              <c:f>'Avg LOS'!$D$6:$L$6</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'Avg LOS'!$D$9:$L$9</c:f>
              <c:numCache>
                <c:formatCode>General</c:formatCode>
                <c:ptCount val="9"/>
                <c:pt idx="0">
                  <c:v>1.91</c:v>
                </c:pt>
                <c:pt idx="1">
                  <c:v>1.91</c:v>
                </c:pt>
                <c:pt idx="2">
                  <c:v>1.91</c:v>
                </c:pt>
                <c:pt idx="3">
                  <c:v>1.91</c:v>
                </c:pt>
                <c:pt idx="4">
                  <c:v>1.91</c:v>
                </c:pt>
                <c:pt idx="5">
                  <c:v>1.91</c:v>
                </c:pt>
                <c:pt idx="6">
                  <c:v>1.91</c:v>
                </c:pt>
                <c:pt idx="7">
                  <c:v>1.91</c:v>
                </c:pt>
                <c:pt idx="8">
                  <c:v>1.91</c:v>
                </c:pt>
              </c:numCache>
            </c:numRef>
          </c:val>
          <c:smooth val="0"/>
          <c:extLst>
            <c:ext xmlns:c16="http://schemas.microsoft.com/office/drawing/2014/chart" uri="{C3380CC4-5D6E-409C-BE32-E72D297353CC}">
              <c16:uniqueId val="{00000001-3FD5-48C2-BDDA-B2287646FCA7}"/>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Haematology LOS</a:t>
            </a:r>
          </a:p>
        </c:rich>
      </c:tx>
      <c:layout>
        <c:manualLayout>
          <c:xMode val="edge"/>
          <c:yMode val="edge"/>
          <c:x val="0.36182258747192053"/>
          <c:y val="5.2413368247935986E-2"/>
        </c:manualLayout>
      </c:layout>
      <c:overlay val="0"/>
      <c:spPr>
        <a:noFill/>
        <a:ln>
          <a:noFill/>
        </a:ln>
        <a:effectLst/>
      </c:spPr>
    </c:title>
    <c:autoTitleDeleted val="0"/>
    <c:plotArea>
      <c:layout>
        <c:manualLayout>
          <c:layoutTarget val="inner"/>
          <c:xMode val="edge"/>
          <c:yMode val="edge"/>
          <c:x val="0.10024759405074365"/>
          <c:y val="0.14087962962962963"/>
          <c:w val="0.87753018372703417"/>
          <c:h val="0.57819462056179005"/>
        </c:manualLayout>
      </c:layout>
      <c:lineChart>
        <c:grouping val="standard"/>
        <c:varyColors val="0"/>
        <c:ser>
          <c:idx val="1"/>
          <c:order val="0"/>
          <c:tx>
            <c:strRef>
              <c:f>'Avg LOS'!$C$12</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LOS'!$D$6:$L$6</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'Avg LOS'!$D$12:$L$12</c:f>
              <c:numCache>
                <c:formatCode>0.00</c:formatCode>
                <c:ptCount val="9"/>
                <c:pt idx="0">
                  <c:v>5.33</c:v>
                </c:pt>
                <c:pt idx="1">
                  <c:v>8.6</c:v>
                </c:pt>
                <c:pt idx="2" formatCode="General">
                  <c:v>12.31</c:v>
                </c:pt>
                <c:pt idx="3" formatCode="General">
                  <c:v>10.08</c:v>
                </c:pt>
                <c:pt idx="4">
                  <c:v>6.5</c:v>
                </c:pt>
                <c:pt idx="5" formatCode="General">
                  <c:v>18.29</c:v>
                </c:pt>
                <c:pt idx="6" formatCode="General">
                  <c:v>12.75</c:v>
                </c:pt>
                <c:pt idx="7" formatCode="General">
                  <c:v>12.29</c:v>
                </c:pt>
                <c:pt idx="8" formatCode="General">
                  <c:v>10.43</c:v>
                </c:pt>
              </c:numCache>
            </c:numRef>
          </c:val>
          <c:smooth val="0"/>
          <c:extLst>
            <c:ext xmlns:c16="http://schemas.microsoft.com/office/drawing/2014/chart" uri="{C3380CC4-5D6E-409C-BE32-E72D297353CC}">
              <c16:uniqueId val="{00000000-F5FD-4538-99B8-E4E16BC17D4F}"/>
            </c:ext>
          </c:extLst>
        </c:ser>
        <c:ser>
          <c:idx val="0"/>
          <c:order val="1"/>
          <c:tx>
            <c:strRef>
              <c:f>'Avg LOS'!$C$11</c:f>
              <c:strCache>
                <c:ptCount val="1"/>
                <c:pt idx="0">
                  <c:v>Peer</c:v>
                </c:pt>
              </c:strCache>
            </c:strRef>
          </c:tx>
          <c:spPr>
            <a:ln w="15875">
              <a:solidFill>
                <a:srgbClr val="FF0000"/>
              </a:solidFill>
              <a:prstDash val="dash"/>
            </a:ln>
          </c:spPr>
          <c:marker>
            <c:symbol val="none"/>
          </c:marker>
          <c:cat>
            <c:numRef>
              <c:f>'Avg LOS'!$D$6:$L$6</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'Avg LOS'!$D$11:$L$11</c:f>
              <c:numCache>
                <c:formatCode>0.00</c:formatCode>
                <c:ptCount val="9"/>
                <c:pt idx="0">
                  <c:v>10.199999999999999</c:v>
                </c:pt>
                <c:pt idx="1">
                  <c:v>10.199999999999999</c:v>
                </c:pt>
                <c:pt idx="2">
                  <c:v>10.199999999999999</c:v>
                </c:pt>
                <c:pt idx="3">
                  <c:v>10.199999999999999</c:v>
                </c:pt>
                <c:pt idx="4">
                  <c:v>10.199999999999999</c:v>
                </c:pt>
                <c:pt idx="5">
                  <c:v>10.199999999999999</c:v>
                </c:pt>
                <c:pt idx="6">
                  <c:v>10.199999999999999</c:v>
                </c:pt>
                <c:pt idx="7">
                  <c:v>10.199999999999999</c:v>
                </c:pt>
                <c:pt idx="8">
                  <c:v>10.199999999999999</c:v>
                </c:pt>
              </c:numCache>
            </c:numRef>
          </c:val>
          <c:smooth val="0"/>
          <c:extLst>
            <c:ext xmlns:c16="http://schemas.microsoft.com/office/drawing/2014/chart" uri="{C3380CC4-5D6E-409C-BE32-E72D297353CC}">
              <c16:uniqueId val="{00000001-F5FD-4538-99B8-E4E16BC17D4F}"/>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4"/>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Imaging patients  waiting &lt; 9 weeks</a:t>
            </a:r>
            <a:endParaRPr lang="en-GB" sz="1100">
              <a:effectLst/>
            </a:endParaRPr>
          </a:p>
        </c:rich>
      </c:tx>
      <c:layout>
        <c:manualLayout>
          <c:xMode val="edge"/>
          <c:yMode val="edge"/>
          <c:x val="0.20573600174978124"/>
          <c:y val="4.169883155715038E-2"/>
        </c:manualLayout>
      </c:layout>
      <c:overlay val="0"/>
      <c:spPr>
        <a:noFill/>
        <a:ln>
          <a:noFill/>
        </a:ln>
        <a:effectLst/>
      </c:spPr>
    </c:title>
    <c:autoTitleDeleted val="0"/>
    <c:plotArea>
      <c:layout/>
      <c:lineChart>
        <c:grouping val="standard"/>
        <c:varyColors val="0"/>
        <c:ser>
          <c:idx val="1"/>
          <c:order val="0"/>
          <c:tx>
            <c:strRef>
              <c:f>'Diag IMG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IMG 9wk'!$B$79:$B$87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'Diag IMG 9wk'!$E$79:$E$90</c:f>
              <c:numCache>
                <c:formatCode>0.00%</c:formatCode>
                <c:ptCount val="12"/>
                <c:pt idx="0">
                  <c:v>0.41389999999999999</c:v>
                </c:pt>
                <c:pt idx="1">
                  <c:v>0.42959999999999998</c:v>
                </c:pt>
                <c:pt idx="2">
                  <c:v>0.40439999999999998</c:v>
                </c:pt>
                <c:pt idx="3">
                  <c:v>0.4027</c:v>
                </c:pt>
                <c:pt idx="4">
                  <c:v>0.374</c:v>
                </c:pt>
                <c:pt idx="5">
                  <c:v>0.38340000000000002</c:v>
                </c:pt>
                <c:pt idx="6">
                  <c:v>0.38790000000000002</c:v>
                </c:pt>
                <c:pt idx="7">
                  <c:v>0.37730000000000002</c:v>
                </c:pt>
                <c:pt idx="8">
                  <c:v>0.35510000000000003</c:v>
                </c:pt>
              </c:numCache>
            </c:numRef>
          </c:val>
          <c:smooth val="0"/>
          <c:extLst>
            <c:ext xmlns:c16="http://schemas.microsoft.com/office/drawing/2014/chart" uri="{C3380CC4-5D6E-409C-BE32-E72D297353CC}">
              <c16:uniqueId val="{00000000-71BB-465E-926C-7EE2AB776D83}"/>
            </c:ext>
          </c:extLst>
        </c:ser>
        <c:ser>
          <c:idx val="3"/>
          <c:order val="1"/>
          <c:tx>
            <c:strRef>
              <c:f>'Diag IMG 9wk'!$G$6</c:f>
              <c:strCache>
                <c:ptCount val="1"/>
                <c:pt idx="0">
                  <c:v>Target</c:v>
                </c:pt>
              </c:strCache>
            </c:strRef>
          </c:tx>
          <c:spPr>
            <a:ln w="19050" cap="rnd">
              <a:solidFill>
                <a:srgbClr val="FF0000"/>
              </a:solidFill>
              <a:prstDash val="dash"/>
              <a:round/>
            </a:ln>
            <a:effectLst/>
          </c:spPr>
          <c:marker>
            <c:symbol val="none"/>
          </c:marker>
          <c:cat>
            <c:numRef>
              <c:f>'Diag IMG 9wk'!$B$79:$B$87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'Diag IMG 9wk'!$G$79:$G$90</c:f>
              <c:numCache>
                <c:formatCode>0%</c:formatCode>
                <c:ptCount val="12"/>
                <c:pt idx="0">
                  <c:v>0.75</c:v>
                </c:pt>
                <c:pt idx="1">
                  <c:v>0.75</c:v>
                </c:pt>
                <c:pt idx="2">
                  <c:v>0.75</c:v>
                </c:pt>
                <c:pt idx="3">
                  <c:v>0.75</c:v>
                </c:pt>
                <c:pt idx="4">
                  <c:v>0.75</c:v>
                </c:pt>
                <c:pt idx="5">
                  <c:v>0.75</c:v>
                </c:pt>
                <c:pt idx="6">
                  <c:v>0.75</c:v>
                </c:pt>
                <c:pt idx="7">
                  <c:v>0.75</c:v>
                </c:pt>
                <c:pt idx="8">
                  <c:v>0.75</c:v>
                </c:pt>
                <c:pt idx="9">
                  <c:v>0.75</c:v>
                </c:pt>
                <c:pt idx="10">
                  <c:v>0.75</c:v>
                </c:pt>
                <c:pt idx="11">
                  <c:v>0.75</c:v>
                </c:pt>
              </c:numCache>
            </c:numRef>
          </c:val>
          <c:smooth val="0"/>
          <c:extLst>
            <c:ext xmlns:c16="http://schemas.microsoft.com/office/drawing/2014/chart" uri="{C3380CC4-5D6E-409C-BE32-E72D297353CC}">
              <c16:uniqueId val="{00000001-71BB-465E-926C-7EE2AB776D83}"/>
            </c:ext>
          </c:extLst>
        </c:ser>
        <c:dLbls>
          <c:showLegendKey val="0"/>
          <c:showVal val="0"/>
          <c:showCatName val="0"/>
          <c:showSerName val="0"/>
          <c:showPercent val="0"/>
          <c:showBubbleSize val="0"/>
        </c:dLbls>
        <c:marker val="1"/>
        <c:smooth val="0"/>
        <c:axId val="171044224"/>
        <c:axId val="172176896"/>
      </c:lineChart>
      <c:dateAx>
        <c:axId val="17104422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176896"/>
        <c:crosses val="autoZero"/>
        <c:auto val="1"/>
        <c:lblOffset val="100"/>
        <c:baseTimeUnit val="months"/>
        <c:majorUnit val="1"/>
        <c:majorTimeUnit val="months"/>
      </c:dateAx>
      <c:valAx>
        <c:axId val="1721768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04422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Imaging patients waiting &gt; 26 weeks</a:t>
            </a:r>
            <a:endParaRPr lang="en-GB" sz="1100">
              <a:effectLst/>
            </a:endParaRPr>
          </a:p>
        </c:rich>
      </c:tx>
      <c:layout>
        <c:manualLayout>
          <c:xMode val="edge"/>
          <c:yMode val="edge"/>
          <c:x val="0.22085411198600172"/>
          <c:y val="4.6296296296296294E-2"/>
        </c:manualLayout>
      </c:layout>
      <c:overlay val="0"/>
      <c:spPr>
        <a:noFill/>
        <a:ln>
          <a:noFill/>
        </a:ln>
        <a:effectLst/>
      </c:spPr>
    </c:title>
    <c:autoTitleDeleted val="0"/>
    <c:plotArea>
      <c:layout/>
      <c:lineChart>
        <c:grouping val="standard"/>
        <c:varyColors val="0"/>
        <c:ser>
          <c:idx val="1"/>
          <c:order val="0"/>
          <c:tx>
            <c:strRef>
              <c:f>'Diag IMG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IMG 26wk'!$B$79:$B$87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'Diag IMG 26wk'!$E$79:$E$90</c:f>
              <c:numCache>
                <c:formatCode>0</c:formatCode>
                <c:ptCount val="12"/>
                <c:pt idx="0">
                  <c:v>13135</c:v>
                </c:pt>
                <c:pt idx="1">
                  <c:v>13711</c:v>
                </c:pt>
                <c:pt idx="2">
                  <c:v>14043</c:v>
                </c:pt>
                <c:pt idx="3">
                  <c:v>15010</c:v>
                </c:pt>
                <c:pt idx="4">
                  <c:v>16534</c:v>
                </c:pt>
                <c:pt idx="5">
                  <c:v>16701</c:v>
                </c:pt>
                <c:pt idx="6">
                  <c:v>16453</c:v>
                </c:pt>
                <c:pt idx="7">
                  <c:v>15821</c:v>
                </c:pt>
                <c:pt idx="8">
                  <c:v>15546</c:v>
                </c:pt>
              </c:numCache>
            </c:numRef>
          </c:val>
          <c:smooth val="0"/>
          <c:extLst>
            <c:ext xmlns:c16="http://schemas.microsoft.com/office/drawing/2014/chart" uri="{C3380CC4-5D6E-409C-BE32-E72D297353CC}">
              <c16:uniqueId val="{00000000-67AE-4ADF-920F-98427C1EFF92}"/>
            </c:ext>
          </c:extLst>
        </c:ser>
        <c:ser>
          <c:idx val="3"/>
          <c:order val="1"/>
          <c:tx>
            <c:strRef>
              <c:f>'Diag IMG 26wk'!$G$6</c:f>
              <c:strCache>
                <c:ptCount val="1"/>
                <c:pt idx="0">
                  <c:v>Target</c:v>
                </c:pt>
              </c:strCache>
            </c:strRef>
          </c:tx>
          <c:spPr>
            <a:ln w="19050" cap="rnd">
              <a:solidFill>
                <a:srgbClr val="FF0000"/>
              </a:solidFill>
              <a:prstDash val="dash"/>
              <a:round/>
            </a:ln>
            <a:effectLst/>
          </c:spPr>
          <c:marker>
            <c:symbol val="none"/>
          </c:marker>
          <c:cat>
            <c:numRef>
              <c:f>'Diag IMG 26wk'!$B$79:$B$87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'Diag IMG 26wk'!$G$79:$G$90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67AE-4ADF-920F-98427C1EFF92}"/>
            </c:ext>
          </c:extLst>
        </c:ser>
        <c:dLbls>
          <c:showLegendKey val="0"/>
          <c:showVal val="0"/>
          <c:showCatName val="0"/>
          <c:showSerName val="0"/>
          <c:showPercent val="0"/>
          <c:showBubbleSize val="0"/>
        </c:dLbls>
        <c:marker val="1"/>
        <c:smooth val="0"/>
        <c:axId val="168801408"/>
        <c:axId val="168803328"/>
      </c:lineChart>
      <c:dateAx>
        <c:axId val="16880140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3328"/>
        <c:crosses val="autoZero"/>
        <c:auto val="1"/>
        <c:lblOffset val="100"/>
        <c:baseTimeUnit val="months"/>
        <c:majorUnit val="1"/>
        <c:majorTimeUnit val="months"/>
      </c:dateAx>
      <c:valAx>
        <c:axId val="1688033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1408"/>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Physiological patients  waiting &lt; 9 weeks</a:t>
            </a:r>
            <a:endParaRPr lang="en-GB" sz="1100">
              <a:effectLst/>
            </a:endParaRPr>
          </a:p>
        </c:rich>
      </c:tx>
      <c:layout>
        <c:manualLayout>
          <c:xMode val="edge"/>
          <c:yMode val="edge"/>
          <c:x val="0.17518044619422571"/>
          <c:y val="4.169883155715038E-2"/>
        </c:manualLayout>
      </c:layout>
      <c:overlay val="0"/>
      <c:spPr>
        <a:noFill/>
        <a:ln>
          <a:noFill/>
        </a:ln>
        <a:effectLst/>
      </c:spPr>
    </c:title>
    <c:autoTitleDeleted val="0"/>
    <c:plotArea>
      <c:layout/>
      <c:lineChart>
        <c:grouping val="standard"/>
        <c:varyColors val="0"/>
        <c:ser>
          <c:idx val="1"/>
          <c:order val="0"/>
          <c:tx>
            <c:strRef>
              <c:f>'Diag PHYS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PHYS 9wk'!$B$79:$B$87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'Diag PHYS 9wk'!$E$79:$E$90</c:f>
              <c:numCache>
                <c:formatCode>0.00%</c:formatCode>
                <c:ptCount val="12"/>
                <c:pt idx="0">
                  <c:v>0.38469999999999999</c:v>
                </c:pt>
                <c:pt idx="1">
                  <c:v>0.34899999999999998</c:v>
                </c:pt>
                <c:pt idx="2">
                  <c:v>0.3715</c:v>
                </c:pt>
                <c:pt idx="3">
                  <c:v>0.36380000000000001</c:v>
                </c:pt>
                <c:pt idx="4">
                  <c:v>0.33090000000000003</c:v>
                </c:pt>
                <c:pt idx="5">
                  <c:v>0.36070000000000002</c:v>
                </c:pt>
                <c:pt idx="6">
                  <c:v>0.36080000000000001</c:v>
                </c:pt>
                <c:pt idx="7">
                  <c:v>0.3543</c:v>
                </c:pt>
                <c:pt idx="8">
                  <c:v>0.32919999999999999</c:v>
                </c:pt>
              </c:numCache>
            </c:numRef>
          </c:val>
          <c:smooth val="0"/>
          <c:extLst>
            <c:ext xmlns:c16="http://schemas.microsoft.com/office/drawing/2014/chart" uri="{C3380CC4-5D6E-409C-BE32-E72D297353CC}">
              <c16:uniqueId val="{00000000-EE70-4D40-96B1-05D5DCC4C027}"/>
            </c:ext>
          </c:extLst>
        </c:ser>
        <c:ser>
          <c:idx val="3"/>
          <c:order val="1"/>
          <c:tx>
            <c:strRef>
              <c:f>'Diag PHYS 9wk'!$G$6</c:f>
              <c:strCache>
                <c:ptCount val="1"/>
                <c:pt idx="0">
                  <c:v>Target</c:v>
                </c:pt>
              </c:strCache>
            </c:strRef>
          </c:tx>
          <c:spPr>
            <a:ln w="19050" cap="rnd">
              <a:solidFill>
                <a:srgbClr val="FF0000"/>
              </a:solidFill>
              <a:prstDash val="dash"/>
              <a:round/>
            </a:ln>
            <a:effectLst/>
          </c:spPr>
          <c:marker>
            <c:symbol val="none"/>
          </c:marker>
          <c:cat>
            <c:numRef>
              <c:f>'Diag PHYS 9wk'!$B$79:$B$87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'Diag PHYS 9wk'!$G$79:$G$90</c:f>
              <c:numCache>
                <c:formatCode>0%</c:formatCode>
                <c:ptCount val="12"/>
                <c:pt idx="0">
                  <c:v>0.75</c:v>
                </c:pt>
                <c:pt idx="1">
                  <c:v>0.75</c:v>
                </c:pt>
                <c:pt idx="2">
                  <c:v>0.75</c:v>
                </c:pt>
                <c:pt idx="3">
                  <c:v>0.75</c:v>
                </c:pt>
                <c:pt idx="4">
                  <c:v>0.75</c:v>
                </c:pt>
                <c:pt idx="5">
                  <c:v>0.75</c:v>
                </c:pt>
                <c:pt idx="6">
                  <c:v>0.75</c:v>
                </c:pt>
                <c:pt idx="7">
                  <c:v>0.75</c:v>
                </c:pt>
                <c:pt idx="8">
                  <c:v>0.75</c:v>
                </c:pt>
                <c:pt idx="9">
                  <c:v>0.75</c:v>
                </c:pt>
                <c:pt idx="10">
                  <c:v>0.75</c:v>
                </c:pt>
                <c:pt idx="11">
                  <c:v>0.75</c:v>
                </c:pt>
              </c:numCache>
            </c:numRef>
          </c:val>
          <c:smooth val="0"/>
          <c:extLst>
            <c:ext xmlns:c16="http://schemas.microsoft.com/office/drawing/2014/chart" uri="{C3380CC4-5D6E-409C-BE32-E72D297353CC}">
              <c16:uniqueId val="{00000001-EE70-4D40-96B1-05D5DCC4C027}"/>
            </c:ext>
          </c:extLst>
        </c:ser>
        <c:dLbls>
          <c:showLegendKey val="0"/>
          <c:showVal val="0"/>
          <c:showCatName val="0"/>
          <c:showSerName val="0"/>
          <c:showPercent val="0"/>
          <c:showBubbleSize val="0"/>
        </c:dLbls>
        <c:marker val="1"/>
        <c:smooth val="0"/>
        <c:axId val="171044224"/>
        <c:axId val="172176896"/>
      </c:lineChart>
      <c:dateAx>
        <c:axId val="17104422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176896"/>
        <c:crosses val="autoZero"/>
        <c:auto val="1"/>
        <c:lblOffset val="100"/>
        <c:baseTimeUnit val="months"/>
        <c:majorUnit val="1"/>
        <c:majorTimeUnit val="months"/>
      </c:dateAx>
      <c:valAx>
        <c:axId val="1721768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04422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Physiological patients waiting &gt; 26 weeks</a:t>
            </a:r>
            <a:endParaRPr lang="en-GB" sz="1100">
              <a:effectLst/>
            </a:endParaRPr>
          </a:p>
        </c:rich>
      </c:tx>
      <c:layout>
        <c:manualLayout>
          <c:xMode val="edge"/>
          <c:yMode val="edge"/>
          <c:x val="0.19029855643044619"/>
          <c:y val="5.0925925925925923E-2"/>
        </c:manualLayout>
      </c:layout>
      <c:overlay val="0"/>
      <c:spPr>
        <a:noFill/>
        <a:ln>
          <a:noFill/>
        </a:ln>
        <a:effectLst/>
      </c:spPr>
    </c:title>
    <c:autoTitleDeleted val="0"/>
    <c:plotArea>
      <c:layout/>
      <c:lineChart>
        <c:grouping val="standard"/>
        <c:varyColors val="0"/>
        <c:ser>
          <c:idx val="1"/>
          <c:order val="0"/>
          <c:tx>
            <c:strRef>
              <c:f>'Diag PHYS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PHYS 26wk'!$B$79:$B$87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'Diag PHYS 26wk'!$E$79:$E$90</c:f>
              <c:numCache>
                <c:formatCode>0</c:formatCode>
                <c:ptCount val="12"/>
                <c:pt idx="0">
                  <c:v>5581</c:v>
                </c:pt>
                <c:pt idx="1">
                  <c:v>5693</c:v>
                </c:pt>
                <c:pt idx="2">
                  <c:v>5427</c:v>
                </c:pt>
                <c:pt idx="3">
                  <c:v>5368</c:v>
                </c:pt>
                <c:pt idx="4">
                  <c:v>5467</c:v>
                </c:pt>
                <c:pt idx="5">
                  <c:v>5636</c:v>
                </c:pt>
                <c:pt idx="6">
                  <c:v>5687</c:v>
                </c:pt>
                <c:pt idx="7">
                  <c:v>5549</c:v>
                </c:pt>
                <c:pt idx="8">
                  <c:v>5622</c:v>
                </c:pt>
              </c:numCache>
            </c:numRef>
          </c:val>
          <c:smooth val="0"/>
          <c:extLst>
            <c:ext xmlns:c16="http://schemas.microsoft.com/office/drawing/2014/chart" uri="{C3380CC4-5D6E-409C-BE32-E72D297353CC}">
              <c16:uniqueId val="{00000000-75AF-4CC2-806E-678DAB1D40EF}"/>
            </c:ext>
          </c:extLst>
        </c:ser>
        <c:ser>
          <c:idx val="3"/>
          <c:order val="1"/>
          <c:tx>
            <c:strRef>
              <c:f>'Diag PHYS 26wk'!$G$6</c:f>
              <c:strCache>
                <c:ptCount val="1"/>
                <c:pt idx="0">
                  <c:v>Target</c:v>
                </c:pt>
              </c:strCache>
            </c:strRef>
          </c:tx>
          <c:spPr>
            <a:ln w="19050" cap="rnd">
              <a:solidFill>
                <a:srgbClr val="FF0000"/>
              </a:solidFill>
              <a:prstDash val="dash"/>
              <a:round/>
            </a:ln>
            <a:effectLst/>
          </c:spPr>
          <c:marker>
            <c:symbol val="none"/>
          </c:marker>
          <c:cat>
            <c:numRef>
              <c:f>'Diag PHYS 26wk'!$B$79:$B$87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'Diag PHYS 26wk'!$G$79:$G$90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75AF-4CC2-806E-678DAB1D40EF}"/>
            </c:ext>
          </c:extLst>
        </c:ser>
        <c:dLbls>
          <c:showLegendKey val="0"/>
          <c:showVal val="0"/>
          <c:showCatName val="0"/>
          <c:showSerName val="0"/>
          <c:showPercent val="0"/>
          <c:showBubbleSize val="0"/>
        </c:dLbls>
        <c:marker val="1"/>
        <c:smooth val="0"/>
        <c:axId val="168801408"/>
        <c:axId val="168803328"/>
      </c:lineChart>
      <c:dateAx>
        <c:axId val="16880140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3328"/>
        <c:crosses val="autoZero"/>
        <c:auto val="1"/>
        <c:lblOffset val="100"/>
        <c:baseTimeUnit val="months"/>
        <c:majorUnit val="1"/>
        <c:majorTimeUnit val="months"/>
      </c:dateAx>
      <c:valAx>
        <c:axId val="168803328"/>
        <c:scaling>
          <c:orientation val="minMax"/>
          <c:max val="8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1408"/>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Endoscopy Activity</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'Endos Activity'!$C$6</c:f>
              <c:strCache>
                <c:ptCount val="1"/>
                <c:pt idx="0">
                  <c:v>Endoscopy</c:v>
                </c:pt>
              </c:strCache>
            </c:strRef>
          </c:tx>
          <c:spPr>
            <a:ln>
              <a:solidFill>
                <a:srgbClr val="00B5CC"/>
              </a:solidFill>
            </a:ln>
            <a:effectLst/>
          </c:spPr>
          <c:marker>
            <c:symbol val="diamond"/>
            <c:size val="5"/>
            <c:spPr>
              <a:solidFill>
                <a:srgbClr val="00B5CC"/>
              </a:solidFill>
              <a:ln>
                <a:solidFill>
                  <a:srgbClr val="00B5CC"/>
                </a:solidFill>
              </a:ln>
            </c:spPr>
          </c:marker>
          <c:cat>
            <c:numRef>
              <c:f>'Endos Activity'!$B$7:$B$15</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'Endos Activity'!$C$7:$C$15</c:f>
              <c:numCache>
                <c:formatCode>General</c:formatCode>
                <c:ptCount val="9"/>
                <c:pt idx="0">
                  <c:v>940</c:v>
                </c:pt>
                <c:pt idx="1">
                  <c:v>987</c:v>
                </c:pt>
                <c:pt idx="2">
                  <c:v>959</c:v>
                </c:pt>
                <c:pt idx="3">
                  <c:v>926</c:v>
                </c:pt>
                <c:pt idx="4">
                  <c:v>731</c:v>
                </c:pt>
                <c:pt idx="5">
                  <c:v>985</c:v>
                </c:pt>
                <c:pt idx="6">
                  <c:v>1117</c:v>
                </c:pt>
                <c:pt idx="7">
                  <c:v>996</c:v>
                </c:pt>
                <c:pt idx="8">
                  <c:v>876</c:v>
                </c:pt>
              </c:numCache>
            </c:numRef>
          </c:val>
          <c:smooth val="0"/>
          <c:extLst>
            <c:ext xmlns:c16="http://schemas.microsoft.com/office/drawing/2014/chart" uri="{C3380CC4-5D6E-409C-BE32-E72D297353CC}">
              <c16:uniqueId val="{00000000-14F0-412C-9002-B6E5D61D802C}"/>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Endoscopy patients  waiting &lt; 9 weeks</a:t>
            </a:r>
            <a:endParaRPr lang="en-GB" sz="1100">
              <a:effectLst/>
            </a:endParaRPr>
          </a:p>
        </c:rich>
      </c:tx>
      <c:overlay val="0"/>
      <c:spPr>
        <a:noFill/>
        <a:ln>
          <a:noFill/>
        </a:ln>
        <a:effectLst/>
      </c:spPr>
    </c:title>
    <c:autoTitleDeleted val="0"/>
    <c:plotArea>
      <c:layout/>
      <c:lineChart>
        <c:grouping val="standard"/>
        <c:varyColors val="0"/>
        <c:ser>
          <c:idx val="1"/>
          <c:order val="0"/>
          <c:tx>
            <c:strRef>
              <c:f>'Endo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'Endo 9wk'!$B$79:$B$87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'Endo 9wk'!$E$79:$E$90</c:f>
              <c:numCache>
                <c:formatCode>0.00%</c:formatCode>
                <c:ptCount val="12"/>
                <c:pt idx="0">
                  <c:v>0.41299999999999998</c:v>
                </c:pt>
                <c:pt idx="1">
                  <c:v>0.40360000000000001</c:v>
                </c:pt>
                <c:pt idx="2">
                  <c:v>0.41120000000000001</c:v>
                </c:pt>
                <c:pt idx="3">
                  <c:v>0.40189999999999998</c:v>
                </c:pt>
                <c:pt idx="4">
                  <c:v>0.38900000000000001</c:v>
                </c:pt>
                <c:pt idx="5">
                  <c:v>0.47139999999999999</c:v>
                </c:pt>
                <c:pt idx="6">
                  <c:v>0.56799999999999995</c:v>
                </c:pt>
                <c:pt idx="7">
                  <c:v>0.62909999999999999</c:v>
                </c:pt>
                <c:pt idx="8">
                  <c:v>0.64019999999999999</c:v>
                </c:pt>
              </c:numCache>
            </c:numRef>
          </c:val>
          <c:smooth val="0"/>
          <c:extLst>
            <c:ext xmlns:c16="http://schemas.microsoft.com/office/drawing/2014/chart" uri="{C3380CC4-5D6E-409C-BE32-E72D297353CC}">
              <c16:uniqueId val="{00000000-FBF0-4D51-9373-0D009C44F231}"/>
            </c:ext>
          </c:extLst>
        </c:ser>
        <c:ser>
          <c:idx val="3"/>
          <c:order val="1"/>
          <c:tx>
            <c:strRef>
              <c:f>'Endo 9wk'!$G$6</c:f>
              <c:strCache>
                <c:ptCount val="1"/>
                <c:pt idx="0">
                  <c:v>Target</c:v>
                </c:pt>
              </c:strCache>
            </c:strRef>
          </c:tx>
          <c:spPr>
            <a:ln w="19050" cap="rnd">
              <a:solidFill>
                <a:srgbClr val="FF0000"/>
              </a:solidFill>
              <a:prstDash val="dash"/>
              <a:round/>
            </a:ln>
            <a:effectLst/>
          </c:spPr>
          <c:marker>
            <c:symbol val="none"/>
          </c:marker>
          <c:cat>
            <c:numRef>
              <c:f>'Endo 9wk'!$B$79:$B$87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'Endo 9wk'!$G$79:$G$90</c:f>
              <c:numCache>
                <c:formatCode>0%</c:formatCode>
                <c:ptCount val="12"/>
                <c:pt idx="0">
                  <c:v>0.75</c:v>
                </c:pt>
                <c:pt idx="1">
                  <c:v>0.75</c:v>
                </c:pt>
                <c:pt idx="2">
                  <c:v>0.75</c:v>
                </c:pt>
                <c:pt idx="3">
                  <c:v>0.75</c:v>
                </c:pt>
                <c:pt idx="4">
                  <c:v>0.75</c:v>
                </c:pt>
                <c:pt idx="5">
                  <c:v>0.75</c:v>
                </c:pt>
                <c:pt idx="6">
                  <c:v>0.75</c:v>
                </c:pt>
                <c:pt idx="7">
                  <c:v>0.75</c:v>
                </c:pt>
                <c:pt idx="8">
                  <c:v>0.75</c:v>
                </c:pt>
                <c:pt idx="9">
                  <c:v>0.75</c:v>
                </c:pt>
                <c:pt idx="10">
                  <c:v>0.75</c:v>
                </c:pt>
                <c:pt idx="11">
                  <c:v>0.75</c:v>
                </c:pt>
              </c:numCache>
            </c:numRef>
          </c:val>
          <c:smooth val="0"/>
          <c:extLst>
            <c:ext xmlns:c16="http://schemas.microsoft.com/office/drawing/2014/chart" uri="{C3380CC4-5D6E-409C-BE32-E72D297353CC}">
              <c16:uniqueId val="{00000001-FBF0-4D51-9373-0D009C44F231}"/>
            </c:ext>
          </c:extLst>
        </c:ser>
        <c:dLbls>
          <c:showLegendKey val="0"/>
          <c:showVal val="0"/>
          <c:showCatName val="0"/>
          <c:showSerName val="0"/>
          <c:showPercent val="0"/>
          <c:showBubbleSize val="0"/>
        </c:dLbls>
        <c:marker val="1"/>
        <c:smooth val="0"/>
        <c:axId val="174152320"/>
        <c:axId val="174162688"/>
      </c:lineChart>
      <c:dateAx>
        <c:axId val="17415232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162688"/>
        <c:crosses val="autoZero"/>
        <c:auto val="1"/>
        <c:lblOffset val="100"/>
        <c:baseTimeUnit val="months"/>
        <c:majorUnit val="1"/>
        <c:majorTimeUnit val="months"/>
      </c:dateAx>
      <c:valAx>
        <c:axId val="1741626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152320"/>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31-day by tumour site April 25 -</a:t>
            </a:r>
            <a:r>
              <a:rPr lang="en-US" baseline="0"/>
              <a:t> November </a:t>
            </a:r>
            <a:r>
              <a:rPr lang="en-US"/>
              <a:t>25</a:t>
            </a:r>
          </a:p>
        </c:rich>
      </c:tx>
      <c:layout>
        <c:manualLayout>
          <c:xMode val="edge"/>
          <c:yMode val="edge"/>
          <c:x val="0.21822812657233742"/>
          <c:y val="4.716257848802914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6538407105211107"/>
          <c:y val="0.22633007023330759"/>
          <c:w val="0.58158164973830073"/>
          <c:h val="0.63636396287775576"/>
        </c:manualLayout>
      </c:layout>
      <c:barChart>
        <c:barDir val="bar"/>
        <c:grouping val="stacked"/>
        <c:varyColors val="0"/>
        <c:ser>
          <c:idx val="0"/>
          <c:order val="0"/>
          <c:tx>
            <c:strRef>
              <c:f>'31 Day Tumour Site'!$AJ$4</c:f>
              <c:strCache>
                <c:ptCount val="1"/>
                <c:pt idx="0">
                  <c:v>&lt;=31 days</c:v>
                </c:pt>
              </c:strCache>
            </c:strRef>
          </c:tx>
          <c:spPr>
            <a:solidFill>
              <a:srgbClr val="5B9BD5"/>
            </a:solidFill>
            <a:ln>
              <a:noFill/>
            </a:ln>
            <a:effectLst/>
          </c:spPr>
          <c:invertIfNegative val="0"/>
          <c:cat>
            <c:strRef>
              <c:f>'31 Day Tumour Site'!$B$5:$B$24</c:f>
              <c:strCache>
                <c:ptCount val="14"/>
                <c:pt idx="0">
                  <c:v>Acute Leukaemia</c:v>
                </c:pt>
                <c:pt idx="1">
                  <c:v>Brain or Central Nervous System</c:v>
                </c:pt>
                <c:pt idx="2">
                  <c:v>Breast</c:v>
                </c:pt>
                <c:pt idx="3">
                  <c:v>Gynae</c:v>
                </c:pt>
                <c:pt idx="4">
                  <c:v>Haematological malignancies (exc Acute Leukaemia)</c:v>
                </c:pt>
                <c:pt idx="5">
                  <c:v>Head/Neck</c:v>
                </c:pt>
                <c:pt idx="6">
                  <c:v>Hepatobiliary and Pancreatic</c:v>
                </c:pt>
                <c:pt idx="7">
                  <c:v>Lower Gastrointestinal</c:v>
                </c:pt>
                <c:pt idx="8">
                  <c:v>Lung</c:v>
                </c:pt>
                <c:pt idx="9">
                  <c:v>Other</c:v>
                </c:pt>
                <c:pt idx="10">
                  <c:v>Sarcomas</c:v>
                </c:pt>
                <c:pt idx="11">
                  <c:v>Skin</c:v>
                </c:pt>
                <c:pt idx="12">
                  <c:v>Thyroid</c:v>
                </c:pt>
                <c:pt idx="13">
                  <c:v>Upper Gastrointestinal</c:v>
                </c:pt>
              </c:strCache>
            </c:strRef>
          </c:cat>
          <c:val>
            <c:numRef>
              <c:f>'31 Day Tumour Site'!$AJ$5:$AJ$24</c:f>
              <c:numCache>
                <c:formatCode>0.0;\(0.0\)</c:formatCode>
                <c:ptCount val="14"/>
                <c:pt idx="0">
                  <c:v>3</c:v>
                </c:pt>
                <c:pt idx="1">
                  <c:v>2</c:v>
                </c:pt>
                <c:pt idx="2">
                  <c:v>182</c:v>
                </c:pt>
                <c:pt idx="3">
                  <c:v>30</c:v>
                </c:pt>
                <c:pt idx="4">
                  <c:v>116</c:v>
                </c:pt>
                <c:pt idx="5">
                  <c:v>12</c:v>
                </c:pt>
                <c:pt idx="6">
                  <c:v>20</c:v>
                </c:pt>
                <c:pt idx="7">
                  <c:v>127</c:v>
                </c:pt>
                <c:pt idx="8">
                  <c:v>58</c:v>
                </c:pt>
                <c:pt idx="9">
                  <c:v>6</c:v>
                </c:pt>
                <c:pt idx="10">
                  <c:v>1</c:v>
                </c:pt>
                <c:pt idx="11">
                  <c:v>215</c:v>
                </c:pt>
                <c:pt idx="12">
                  <c:v>6</c:v>
                </c:pt>
                <c:pt idx="13">
                  <c:v>27</c:v>
                </c:pt>
              </c:numCache>
            </c:numRef>
          </c:val>
          <c:extLst>
            <c:ext xmlns:c16="http://schemas.microsoft.com/office/drawing/2014/chart" uri="{C3380CC4-5D6E-409C-BE32-E72D297353CC}">
              <c16:uniqueId val="{00000000-81C4-4F6E-9658-ED2A499D1A21}"/>
            </c:ext>
          </c:extLst>
        </c:ser>
        <c:ser>
          <c:idx val="1"/>
          <c:order val="1"/>
          <c:tx>
            <c:strRef>
              <c:f>'31 Day Tumour Site'!$AK$4</c:f>
              <c:strCache>
                <c:ptCount val="1"/>
                <c:pt idx="0">
                  <c:v>&gt;31</c:v>
                </c:pt>
              </c:strCache>
            </c:strRef>
          </c:tx>
          <c:spPr>
            <a:solidFill>
              <a:srgbClr val="ED7D31"/>
            </a:solidFill>
            <a:ln>
              <a:noFill/>
            </a:ln>
            <a:effectLst/>
          </c:spPr>
          <c:invertIfNegative val="0"/>
          <c:cat>
            <c:strRef>
              <c:f>'31 Day Tumour Site'!$B$5:$B$24</c:f>
              <c:strCache>
                <c:ptCount val="14"/>
                <c:pt idx="0">
                  <c:v>Acute Leukaemia</c:v>
                </c:pt>
                <c:pt idx="1">
                  <c:v>Brain or Central Nervous System</c:v>
                </c:pt>
                <c:pt idx="2">
                  <c:v>Breast</c:v>
                </c:pt>
                <c:pt idx="3">
                  <c:v>Gynae</c:v>
                </c:pt>
                <c:pt idx="4">
                  <c:v>Haematological malignancies (exc Acute Leukaemia)</c:v>
                </c:pt>
                <c:pt idx="5">
                  <c:v>Head/Neck</c:v>
                </c:pt>
                <c:pt idx="6">
                  <c:v>Hepatobiliary and Pancreatic</c:v>
                </c:pt>
                <c:pt idx="7">
                  <c:v>Lower Gastrointestinal</c:v>
                </c:pt>
                <c:pt idx="8">
                  <c:v>Lung</c:v>
                </c:pt>
                <c:pt idx="9">
                  <c:v>Other</c:v>
                </c:pt>
                <c:pt idx="10">
                  <c:v>Sarcomas</c:v>
                </c:pt>
                <c:pt idx="11">
                  <c:v>Skin</c:v>
                </c:pt>
                <c:pt idx="12">
                  <c:v>Thyroid</c:v>
                </c:pt>
                <c:pt idx="13">
                  <c:v>Upper Gastrointestinal</c:v>
                </c:pt>
              </c:strCache>
            </c:strRef>
          </c:cat>
          <c:val>
            <c:numRef>
              <c:f>'31 Day Tumour Site'!$AK$5:$AK$24</c:f>
              <c:numCache>
                <c:formatCode>General</c:formatCode>
                <c:ptCount val="14"/>
                <c:pt idx="0" formatCode="0.0">
                  <c:v>0</c:v>
                </c:pt>
                <c:pt idx="1">
                  <c:v>0</c:v>
                </c:pt>
                <c:pt idx="2" formatCode="0.0">
                  <c:v>8</c:v>
                </c:pt>
                <c:pt idx="3">
                  <c:v>5</c:v>
                </c:pt>
                <c:pt idx="4">
                  <c:v>0</c:v>
                </c:pt>
                <c:pt idx="5">
                  <c:v>0</c:v>
                </c:pt>
                <c:pt idx="6">
                  <c:v>0</c:v>
                </c:pt>
                <c:pt idx="7">
                  <c:v>32</c:v>
                </c:pt>
                <c:pt idx="8">
                  <c:v>1</c:v>
                </c:pt>
                <c:pt idx="9">
                  <c:v>1</c:v>
                </c:pt>
                <c:pt idx="10">
                  <c:v>0</c:v>
                </c:pt>
                <c:pt idx="11">
                  <c:v>1</c:v>
                </c:pt>
                <c:pt idx="12">
                  <c:v>0</c:v>
                </c:pt>
                <c:pt idx="13">
                  <c:v>0</c:v>
                </c:pt>
              </c:numCache>
            </c:numRef>
          </c:val>
          <c:extLst>
            <c:ext xmlns:c16="http://schemas.microsoft.com/office/drawing/2014/chart" uri="{C3380CC4-5D6E-409C-BE32-E72D297353CC}">
              <c16:uniqueId val="{00000001-81C4-4F6E-9658-ED2A499D1A21}"/>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max val="22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majorUnit val="20"/>
      </c:valAx>
      <c:spPr>
        <a:noFill/>
        <a:ln>
          <a:noFill/>
        </a:ln>
        <a:effectLst/>
      </c:spPr>
    </c:plotArea>
    <c:legend>
      <c:legendPos val="b"/>
      <c:layout>
        <c:manualLayout>
          <c:xMode val="edge"/>
          <c:yMode val="edge"/>
          <c:x val="0.40016955726580494"/>
          <c:y val="0.89305050209500081"/>
          <c:w val="0.18683917728074095"/>
          <c:h val="4.756904329876313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Endoscopy patients waiting &gt; 26 weeks</a:t>
            </a:r>
            <a:endParaRPr lang="en-GB" sz="1100">
              <a:effectLst/>
            </a:endParaRPr>
          </a:p>
        </c:rich>
      </c:tx>
      <c:layout>
        <c:manualLayout>
          <c:xMode val="edge"/>
          <c:yMode val="edge"/>
          <c:x val="0.24619444444444444"/>
          <c:y val="4.1666666666666664E-2"/>
        </c:manualLayout>
      </c:layout>
      <c:overlay val="0"/>
      <c:spPr>
        <a:noFill/>
        <a:ln>
          <a:noFill/>
        </a:ln>
        <a:effectLst/>
      </c:spPr>
    </c:title>
    <c:autoTitleDeleted val="0"/>
    <c:plotArea>
      <c:layout/>
      <c:lineChart>
        <c:grouping val="standard"/>
        <c:varyColors val="0"/>
        <c:ser>
          <c:idx val="1"/>
          <c:order val="0"/>
          <c:tx>
            <c:strRef>
              <c:f>'Endo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'Endo 26wk'!$B$79:$B$87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'Endo 26wk'!$E$79:$E$90</c:f>
              <c:numCache>
                <c:formatCode>0</c:formatCode>
                <c:ptCount val="12"/>
                <c:pt idx="0">
                  <c:v>1673</c:v>
                </c:pt>
                <c:pt idx="1">
                  <c:v>1653</c:v>
                </c:pt>
                <c:pt idx="2">
                  <c:v>1575</c:v>
                </c:pt>
                <c:pt idx="3">
                  <c:v>1574</c:v>
                </c:pt>
                <c:pt idx="4">
                  <c:v>1550</c:v>
                </c:pt>
                <c:pt idx="5">
                  <c:v>1248</c:v>
                </c:pt>
                <c:pt idx="6">
                  <c:v>855</c:v>
                </c:pt>
                <c:pt idx="7">
                  <c:v>655</c:v>
                </c:pt>
                <c:pt idx="8">
                  <c:v>570</c:v>
                </c:pt>
              </c:numCache>
            </c:numRef>
          </c:val>
          <c:smooth val="0"/>
          <c:extLst>
            <c:ext xmlns:c16="http://schemas.microsoft.com/office/drawing/2014/chart" uri="{C3380CC4-5D6E-409C-BE32-E72D297353CC}">
              <c16:uniqueId val="{00000000-9474-4A4D-BF49-BB73F173D096}"/>
            </c:ext>
          </c:extLst>
        </c:ser>
        <c:ser>
          <c:idx val="3"/>
          <c:order val="1"/>
          <c:tx>
            <c:strRef>
              <c:f>'Endo 26wk'!$G$6</c:f>
              <c:strCache>
                <c:ptCount val="1"/>
                <c:pt idx="0">
                  <c:v>Target</c:v>
                </c:pt>
              </c:strCache>
            </c:strRef>
          </c:tx>
          <c:spPr>
            <a:ln w="19050" cap="rnd">
              <a:solidFill>
                <a:srgbClr val="FF0000"/>
              </a:solidFill>
              <a:prstDash val="dash"/>
              <a:round/>
            </a:ln>
            <a:effectLst/>
          </c:spPr>
          <c:marker>
            <c:symbol val="none"/>
          </c:marker>
          <c:cat>
            <c:numRef>
              <c:f>'Endo 26wk'!$B$79:$B$87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'Endo 26wk'!$G$79:$G$90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9474-4A4D-BF49-BB73F173D096}"/>
            </c:ext>
          </c:extLst>
        </c:ser>
        <c:dLbls>
          <c:showLegendKey val="0"/>
          <c:showVal val="0"/>
          <c:showCatName val="0"/>
          <c:showSerName val="0"/>
          <c:showPercent val="0"/>
          <c:showBubbleSize val="0"/>
        </c:dLbls>
        <c:marker val="1"/>
        <c:smooth val="0"/>
        <c:axId val="172888832"/>
        <c:axId val="172890752"/>
      </c:lineChart>
      <c:dateAx>
        <c:axId val="17288883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890752"/>
        <c:crosses val="autoZero"/>
        <c:auto val="1"/>
        <c:lblOffset val="100"/>
        <c:baseTimeUnit val="months"/>
        <c:majorUnit val="1"/>
        <c:majorTimeUnit val="months"/>
      </c:dateAx>
      <c:valAx>
        <c:axId val="1728907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88883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DNA / CND Rate for Main &amp; DPU Theatres</a:t>
            </a:r>
            <a:endParaRPr lang="en-US" sz="1100"/>
          </a:p>
        </c:rich>
      </c:tx>
      <c:layout>
        <c:manualLayout>
          <c:xMode val="edge"/>
          <c:yMode val="edge"/>
          <c:x val="0.24072905527757116"/>
          <c:y val="4.1666666666666664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Theatres!$B$9:$B$16</c:f>
              <c:strCache>
                <c:ptCount val="8"/>
                <c:pt idx="0">
                  <c:v>Apr</c:v>
                </c:pt>
                <c:pt idx="1">
                  <c:v>May</c:v>
                </c:pt>
                <c:pt idx="2">
                  <c:v>Jun</c:v>
                </c:pt>
                <c:pt idx="3">
                  <c:v>Jul</c:v>
                </c:pt>
                <c:pt idx="4">
                  <c:v>Aug</c:v>
                </c:pt>
                <c:pt idx="5">
                  <c:v>Sep</c:v>
                </c:pt>
                <c:pt idx="6">
                  <c:v>Oct</c:v>
                </c:pt>
                <c:pt idx="7">
                  <c:v>Nov</c:v>
                </c:pt>
              </c:strCache>
            </c:strRef>
          </c:cat>
          <c:val>
            <c:numRef>
              <c:f>'Amb arrivals'!$G$8:$G$19</c:f>
            </c:numRef>
          </c:val>
          <c:smooth val="0"/>
          <c:extLst>
            <c:ext xmlns:c16="http://schemas.microsoft.com/office/drawing/2014/chart" uri="{C3380CC4-5D6E-409C-BE32-E72D297353CC}">
              <c16:uniqueId val="{00000000-FF08-419B-BDA0-88DEE2AADE37}"/>
            </c:ext>
          </c:extLst>
        </c:ser>
        <c:ser>
          <c:idx val="2"/>
          <c:order val="1"/>
          <c:tx>
            <c:strRef>
              <c:f>Theatres!$C$7</c:f>
              <c:strCache>
                <c:ptCount val="1"/>
                <c:pt idx="0">
                  <c:v>Target</c:v>
                </c:pt>
              </c:strCache>
            </c:strRef>
          </c:tx>
          <c:spPr>
            <a:ln w="19050" cap="rnd">
              <a:solidFill>
                <a:srgbClr val="FF0000"/>
              </a:solidFill>
              <a:prstDash val="dash"/>
              <a:round/>
            </a:ln>
            <a:effectLst/>
          </c:spPr>
          <c:marker>
            <c:symbol val="none"/>
          </c:marker>
          <c:cat>
            <c:strRef>
              <c:f>Theatres!$B$9:$B$16</c:f>
              <c:strCache>
                <c:ptCount val="8"/>
                <c:pt idx="0">
                  <c:v>Apr</c:v>
                </c:pt>
                <c:pt idx="1">
                  <c:v>May</c:v>
                </c:pt>
                <c:pt idx="2">
                  <c:v>Jun</c:v>
                </c:pt>
                <c:pt idx="3">
                  <c:v>Jul</c:v>
                </c:pt>
                <c:pt idx="4">
                  <c:v>Aug</c:v>
                </c:pt>
                <c:pt idx="5">
                  <c:v>Sep</c:v>
                </c:pt>
                <c:pt idx="6">
                  <c:v>Oct</c:v>
                </c:pt>
                <c:pt idx="7">
                  <c:v>Nov</c:v>
                </c:pt>
              </c:strCache>
            </c:strRef>
          </c:cat>
          <c:val>
            <c:numRef>
              <c:f>Theatres!$C$9:$C$16</c:f>
              <c:numCache>
                <c:formatCode>0.0%</c:formatCode>
                <c:ptCount val="8"/>
                <c:pt idx="0">
                  <c:v>0.05</c:v>
                </c:pt>
                <c:pt idx="1">
                  <c:v>0.05</c:v>
                </c:pt>
                <c:pt idx="2">
                  <c:v>0.05</c:v>
                </c:pt>
                <c:pt idx="3">
                  <c:v>0.05</c:v>
                </c:pt>
                <c:pt idx="4">
                  <c:v>0.05</c:v>
                </c:pt>
                <c:pt idx="5">
                  <c:v>0.05</c:v>
                </c:pt>
                <c:pt idx="6">
                  <c:v>0.05</c:v>
                </c:pt>
                <c:pt idx="7">
                  <c:v>0.05</c:v>
                </c:pt>
              </c:numCache>
            </c:numRef>
          </c:val>
          <c:smooth val="0"/>
          <c:extLst>
            <c:ext xmlns:c16="http://schemas.microsoft.com/office/drawing/2014/chart" uri="{C3380CC4-5D6E-409C-BE32-E72D297353CC}">
              <c16:uniqueId val="{00000001-FF08-419B-BDA0-88DEE2AADE37}"/>
            </c:ext>
          </c:extLst>
        </c:ser>
        <c:ser>
          <c:idx val="3"/>
          <c:order val="2"/>
          <c:tx>
            <c:strRef>
              <c:f>Theatres!$D$7</c:f>
              <c:strCache>
                <c:ptCount val="1"/>
                <c:pt idx="0">
                  <c:v>Main</c:v>
                </c:pt>
              </c:strCache>
            </c:strRef>
          </c:tx>
          <c:spPr>
            <a:ln>
              <a:solidFill>
                <a:srgbClr val="00B5CC"/>
              </a:solidFill>
            </a:ln>
          </c:spPr>
          <c:marker>
            <c:symbol val="diamond"/>
            <c:size val="5"/>
            <c:spPr>
              <a:solidFill>
                <a:srgbClr val="00B5CC"/>
              </a:solidFill>
              <a:ln>
                <a:solidFill>
                  <a:srgbClr val="00B5CC"/>
                </a:solidFill>
              </a:ln>
            </c:spPr>
          </c:marker>
          <c:cat>
            <c:strRef>
              <c:f>Theatres!$B$9:$B$16</c:f>
              <c:strCache>
                <c:ptCount val="8"/>
                <c:pt idx="0">
                  <c:v>Apr</c:v>
                </c:pt>
                <c:pt idx="1">
                  <c:v>May</c:v>
                </c:pt>
                <c:pt idx="2">
                  <c:v>Jun</c:v>
                </c:pt>
                <c:pt idx="3">
                  <c:v>Jul</c:v>
                </c:pt>
                <c:pt idx="4">
                  <c:v>Aug</c:v>
                </c:pt>
                <c:pt idx="5">
                  <c:v>Sep</c:v>
                </c:pt>
                <c:pt idx="6">
                  <c:v>Oct</c:v>
                </c:pt>
                <c:pt idx="7">
                  <c:v>Nov</c:v>
                </c:pt>
              </c:strCache>
            </c:strRef>
          </c:cat>
          <c:val>
            <c:numRef>
              <c:f>Theatres!$D$9:$D$16</c:f>
              <c:numCache>
                <c:formatCode>0.00%</c:formatCode>
                <c:ptCount val="8"/>
                <c:pt idx="0">
                  <c:v>9.9199999999999997E-2</c:v>
                </c:pt>
                <c:pt idx="1">
                  <c:v>0.1152</c:v>
                </c:pt>
                <c:pt idx="2">
                  <c:v>0.10979999999999999</c:v>
                </c:pt>
                <c:pt idx="3">
                  <c:v>0.1205</c:v>
                </c:pt>
                <c:pt idx="4">
                  <c:v>0.1028</c:v>
                </c:pt>
                <c:pt idx="5">
                  <c:v>9.6500000000000002E-2</c:v>
                </c:pt>
                <c:pt idx="6">
                  <c:v>9.9400000000000002E-2</c:v>
                </c:pt>
                <c:pt idx="7">
                  <c:v>0.1086</c:v>
                </c:pt>
              </c:numCache>
            </c:numRef>
          </c:val>
          <c:smooth val="0"/>
          <c:extLst>
            <c:ext xmlns:c16="http://schemas.microsoft.com/office/drawing/2014/chart" uri="{C3380CC4-5D6E-409C-BE32-E72D297353CC}">
              <c16:uniqueId val="{00000002-FF08-419B-BDA0-88DEE2AADE37}"/>
            </c:ext>
          </c:extLst>
        </c:ser>
        <c:ser>
          <c:idx val="1"/>
          <c:order val="3"/>
          <c:tx>
            <c:strRef>
              <c:f>Theatres!$E$7</c:f>
              <c:strCache>
                <c:ptCount val="1"/>
                <c:pt idx="0">
                  <c:v>DPU</c:v>
                </c:pt>
              </c:strCache>
            </c:strRef>
          </c:tx>
          <c:spPr>
            <a:ln>
              <a:solidFill>
                <a:srgbClr val="92278F"/>
              </a:solidFill>
            </a:ln>
          </c:spPr>
          <c:marker>
            <c:symbol val="diamond"/>
            <c:size val="5"/>
            <c:spPr>
              <a:solidFill>
                <a:srgbClr val="92278F"/>
              </a:solidFill>
              <a:ln>
                <a:solidFill>
                  <a:srgbClr val="92278F"/>
                </a:solidFill>
              </a:ln>
            </c:spPr>
          </c:marker>
          <c:cat>
            <c:strRef>
              <c:f>Theatres!$B$9:$B$16</c:f>
              <c:strCache>
                <c:ptCount val="8"/>
                <c:pt idx="0">
                  <c:v>Apr</c:v>
                </c:pt>
                <c:pt idx="1">
                  <c:v>May</c:v>
                </c:pt>
                <c:pt idx="2">
                  <c:v>Jun</c:v>
                </c:pt>
                <c:pt idx="3">
                  <c:v>Jul</c:v>
                </c:pt>
                <c:pt idx="4">
                  <c:v>Aug</c:v>
                </c:pt>
                <c:pt idx="5">
                  <c:v>Sep</c:v>
                </c:pt>
                <c:pt idx="6">
                  <c:v>Oct</c:v>
                </c:pt>
                <c:pt idx="7">
                  <c:v>Nov</c:v>
                </c:pt>
              </c:strCache>
            </c:strRef>
          </c:cat>
          <c:val>
            <c:numRef>
              <c:f>Theatres!$E$9:$E$16</c:f>
              <c:numCache>
                <c:formatCode>0.00%</c:formatCode>
                <c:ptCount val="8"/>
                <c:pt idx="0">
                  <c:v>9.7600000000000006E-2</c:v>
                </c:pt>
                <c:pt idx="1">
                  <c:v>0.10150000000000001</c:v>
                </c:pt>
                <c:pt idx="2">
                  <c:v>7.7799999999999994E-2</c:v>
                </c:pt>
                <c:pt idx="3">
                  <c:v>7.6100000000000001E-2</c:v>
                </c:pt>
                <c:pt idx="4">
                  <c:v>8.5500000000000007E-2</c:v>
                </c:pt>
                <c:pt idx="5">
                  <c:v>0.10199999999999999</c:v>
                </c:pt>
                <c:pt idx="6">
                  <c:v>8.2100000000000006E-2</c:v>
                </c:pt>
                <c:pt idx="7">
                  <c:v>9.6699999999999994E-2</c:v>
                </c:pt>
              </c:numCache>
            </c:numRef>
          </c:val>
          <c:smooth val="0"/>
          <c:extLst>
            <c:ext xmlns:c16="http://schemas.microsoft.com/office/drawing/2014/chart" uri="{C3380CC4-5D6E-409C-BE32-E72D297353CC}">
              <c16:uniqueId val="{00000003-FF08-419B-BDA0-88DEE2AADE37}"/>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Run Time Rate for Main, DPU &amp; Endoscopy Theatres</a:t>
            </a:r>
            <a:endParaRPr lang="en-US" sz="1100"/>
          </a:p>
        </c:rich>
      </c:tx>
      <c:layout>
        <c:manualLayout>
          <c:xMode val="edge"/>
          <c:yMode val="edge"/>
          <c:x val="0.17961793080007238"/>
          <c:y val="4.1666619629535558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Theatres!$B$31:$B$38</c:f>
              <c:strCache>
                <c:ptCount val="8"/>
                <c:pt idx="0">
                  <c:v>Apr</c:v>
                </c:pt>
                <c:pt idx="1">
                  <c:v>May</c:v>
                </c:pt>
                <c:pt idx="2">
                  <c:v>Jun</c:v>
                </c:pt>
                <c:pt idx="3">
                  <c:v>Jul</c:v>
                </c:pt>
                <c:pt idx="4">
                  <c:v>Aug</c:v>
                </c:pt>
                <c:pt idx="5">
                  <c:v>Sep</c:v>
                </c:pt>
                <c:pt idx="6">
                  <c:v>Oct</c:v>
                </c:pt>
                <c:pt idx="7">
                  <c:v>Nov</c:v>
                </c:pt>
              </c:strCache>
            </c:strRef>
          </c:cat>
          <c:val>
            <c:numRef>
              <c:f>'Amb arrivals'!$G$8:$G$19</c:f>
            </c:numRef>
          </c:val>
          <c:smooth val="0"/>
          <c:extLst>
            <c:ext xmlns:c16="http://schemas.microsoft.com/office/drawing/2014/chart" uri="{C3380CC4-5D6E-409C-BE32-E72D297353CC}">
              <c16:uniqueId val="{00000000-7084-4B48-9D17-BACAB9A1526B}"/>
            </c:ext>
          </c:extLst>
        </c:ser>
        <c:ser>
          <c:idx val="2"/>
          <c:order val="1"/>
          <c:tx>
            <c:strRef>
              <c:f>Theatres!$C$29</c:f>
              <c:strCache>
                <c:ptCount val="1"/>
                <c:pt idx="0">
                  <c:v>Target</c:v>
                </c:pt>
              </c:strCache>
            </c:strRef>
          </c:tx>
          <c:spPr>
            <a:ln w="19050" cap="rnd">
              <a:solidFill>
                <a:srgbClr val="FF0000"/>
              </a:solidFill>
              <a:prstDash val="dash"/>
              <a:round/>
            </a:ln>
            <a:effectLst/>
          </c:spPr>
          <c:marker>
            <c:symbol val="none"/>
          </c:marker>
          <c:cat>
            <c:strRef>
              <c:f>Theatres!$B$31:$B$38</c:f>
              <c:strCache>
                <c:ptCount val="8"/>
                <c:pt idx="0">
                  <c:v>Apr</c:v>
                </c:pt>
                <c:pt idx="1">
                  <c:v>May</c:v>
                </c:pt>
                <c:pt idx="2">
                  <c:v>Jun</c:v>
                </c:pt>
                <c:pt idx="3">
                  <c:v>Jul</c:v>
                </c:pt>
                <c:pt idx="4">
                  <c:v>Aug</c:v>
                </c:pt>
                <c:pt idx="5">
                  <c:v>Sep</c:v>
                </c:pt>
                <c:pt idx="6">
                  <c:v>Oct</c:v>
                </c:pt>
                <c:pt idx="7">
                  <c:v>Nov</c:v>
                </c:pt>
              </c:strCache>
            </c:strRef>
          </c:cat>
          <c:val>
            <c:numRef>
              <c:f>Theatres!$C$31:$C$38</c:f>
              <c:numCache>
                <c:formatCode>0.0%</c:formatCode>
                <c:ptCount val="8"/>
                <c:pt idx="0">
                  <c:v>0.9</c:v>
                </c:pt>
                <c:pt idx="1">
                  <c:v>0.9</c:v>
                </c:pt>
                <c:pt idx="2">
                  <c:v>0.9</c:v>
                </c:pt>
                <c:pt idx="3">
                  <c:v>0.9</c:v>
                </c:pt>
                <c:pt idx="4">
                  <c:v>0.9</c:v>
                </c:pt>
                <c:pt idx="5">
                  <c:v>0.9</c:v>
                </c:pt>
                <c:pt idx="6">
                  <c:v>0.9</c:v>
                </c:pt>
                <c:pt idx="7">
                  <c:v>0.9</c:v>
                </c:pt>
              </c:numCache>
            </c:numRef>
          </c:val>
          <c:smooth val="0"/>
          <c:extLst>
            <c:ext xmlns:c16="http://schemas.microsoft.com/office/drawing/2014/chart" uri="{C3380CC4-5D6E-409C-BE32-E72D297353CC}">
              <c16:uniqueId val="{00000001-7084-4B48-9D17-BACAB9A1526B}"/>
            </c:ext>
          </c:extLst>
        </c:ser>
        <c:ser>
          <c:idx val="3"/>
          <c:order val="2"/>
          <c:tx>
            <c:strRef>
              <c:f>Theatres!$D$29</c:f>
              <c:strCache>
                <c:ptCount val="1"/>
                <c:pt idx="0">
                  <c:v>Main</c:v>
                </c:pt>
              </c:strCache>
            </c:strRef>
          </c:tx>
          <c:spPr>
            <a:ln>
              <a:solidFill>
                <a:srgbClr val="00B5CC"/>
              </a:solidFill>
            </a:ln>
          </c:spPr>
          <c:marker>
            <c:symbol val="diamond"/>
            <c:size val="5"/>
            <c:spPr>
              <a:solidFill>
                <a:srgbClr val="00B5CC"/>
              </a:solidFill>
              <a:ln>
                <a:solidFill>
                  <a:srgbClr val="00B5CC"/>
                </a:solidFill>
              </a:ln>
            </c:spPr>
          </c:marker>
          <c:cat>
            <c:strRef>
              <c:f>Theatres!$B$31:$B$38</c:f>
              <c:strCache>
                <c:ptCount val="8"/>
                <c:pt idx="0">
                  <c:v>Apr</c:v>
                </c:pt>
                <c:pt idx="1">
                  <c:v>May</c:v>
                </c:pt>
                <c:pt idx="2">
                  <c:v>Jun</c:v>
                </c:pt>
                <c:pt idx="3">
                  <c:v>Jul</c:v>
                </c:pt>
                <c:pt idx="4">
                  <c:v>Aug</c:v>
                </c:pt>
                <c:pt idx="5">
                  <c:v>Sep</c:v>
                </c:pt>
                <c:pt idx="6">
                  <c:v>Oct</c:v>
                </c:pt>
                <c:pt idx="7">
                  <c:v>Nov</c:v>
                </c:pt>
              </c:strCache>
            </c:strRef>
          </c:cat>
          <c:val>
            <c:numRef>
              <c:f>Theatres!$D$31:$D$38</c:f>
              <c:numCache>
                <c:formatCode>0.00%</c:formatCode>
                <c:ptCount val="8"/>
                <c:pt idx="0">
                  <c:v>0.98</c:v>
                </c:pt>
                <c:pt idx="1">
                  <c:v>0.96099999999999997</c:v>
                </c:pt>
                <c:pt idx="2">
                  <c:v>0.89559999999999995</c:v>
                </c:pt>
                <c:pt idx="3">
                  <c:v>0.93669999999999998</c:v>
                </c:pt>
                <c:pt idx="4">
                  <c:v>0.96689999999999998</c:v>
                </c:pt>
                <c:pt idx="5">
                  <c:v>1.0068999999999999</c:v>
                </c:pt>
                <c:pt idx="6">
                  <c:v>1.0132000000000001</c:v>
                </c:pt>
                <c:pt idx="7">
                  <c:v>1.0494000000000001</c:v>
                </c:pt>
              </c:numCache>
            </c:numRef>
          </c:val>
          <c:smooth val="0"/>
          <c:extLst>
            <c:ext xmlns:c16="http://schemas.microsoft.com/office/drawing/2014/chart" uri="{C3380CC4-5D6E-409C-BE32-E72D297353CC}">
              <c16:uniqueId val="{00000002-7084-4B48-9D17-BACAB9A1526B}"/>
            </c:ext>
          </c:extLst>
        </c:ser>
        <c:ser>
          <c:idx val="1"/>
          <c:order val="3"/>
          <c:tx>
            <c:strRef>
              <c:f>Theatres!$E$29</c:f>
              <c:strCache>
                <c:ptCount val="1"/>
                <c:pt idx="0">
                  <c:v>DPU</c:v>
                </c:pt>
              </c:strCache>
            </c:strRef>
          </c:tx>
          <c:spPr>
            <a:ln>
              <a:solidFill>
                <a:srgbClr val="92278F"/>
              </a:solidFill>
            </a:ln>
          </c:spPr>
          <c:marker>
            <c:symbol val="diamond"/>
            <c:size val="5"/>
            <c:spPr>
              <a:solidFill>
                <a:srgbClr val="92278F"/>
              </a:solidFill>
              <a:ln>
                <a:solidFill>
                  <a:srgbClr val="92278F"/>
                </a:solidFill>
              </a:ln>
            </c:spPr>
          </c:marker>
          <c:cat>
            <c:strRef>
              <c:f>Theatres!$B$31:$B$38</c:f>
              <c:strCache>
                <c:ptCount val="8"/>
                <c:pt idx="0">
                  <c:v>Apr</c:v>
                </c:pt>
                <c:pt idx="1">
                  <c:v>May</c:v>
                </c:pt>
                <c:pt idx="2">
                  <c:v>Jun</c:v>
                </c:pt>
                <c:pt idx="3">
                  <c:v>Jul</c:v>
                </c:pt>
                <c:pt idx="4">
                  <c:v>Aug</c:v>
                </c:pt>
                <c:pt idx="5">
                  <c:v>Sep</c:v>
                </c:pt>
                <c:pt idx="6">
                  <c:v>Oct</c:v>
                </c:pt>
                <c:pt idx="7">
                  <c:v>Nov</c:v>
                </c:pt>
              </c:strCache>
            </c:strRef>
          </c:cat>
          <c:val>
            <c:numRef>
              <c:f>Theatres!$E$31:$E$38</c:f>
              <c:numCache>
                <c:formatCode>0.00%</c:formatCode>
                <c:ptCount val="8"/>
                <c:pt idx="0">
                  <c:v>0.86680000000000001</c:v>
                </c:pt>
                <c:pt idx="1">
                  <c:v>0.76180000000000003</c:v>
                </c:pt>
                <c:pt idx="2">
                  <c:v>0.80559999999999998</c:v>
                </c:pt>
                <c:pt idx="3">
                  <c:v>0.76629999999999998</c:v>
                </c:pt>
                <c:pt idx="4">
                  <c:v>0.78210000000000002</c:v>
                </c:pt>
                <c:pt idx="5">
                  <c:v>0.78600000000000003</c:v>
                </c:pt>
                <c:pt idx="6">
                  <c:v>0.80210000000000004</c:v>
                </c:pt>
                <c:pt idx="7">
                  <c:v>0.84940000000000004</c:v>
                </c:pt>
              </c:numCache>
            </c:numRef>
          </c:val>
          <c:smooth val="0"/>
          <c:extLst>
            <c:ext xmlns:c16="http://schemas.microsoft.com/office/drawing/2014/chart" uri="{C3380CC4-5D6E-409C-BE32-E72D297353CC}">
              <c16:uniqueId val="{00000003-7084-4B48-9D17-BACAB9A1526B}"/>
            </c:ext>
          </c:extLst>
        </c:ser>
        <c:ser>
          <c:idx val="4"/>
          <c:order val="4"/>
          <c:tx>
            <c:strRef>
              <c:f>Theatres!$F$29</c:f>
              <c:strCache>
                <c:ptCount val="1"/>
                <c:pt idx="0">
                  <c:v>Endoscopy</c:v>
                </c:pt>
              </c:strCache>
            </c:strRef>
          </c:tx>
          <c:spPr>
            <a:ln>
              <a:solidFill>
                <a:srgbClr val="EC008C"/>
              </a:solidFill>
            </a:ln>
          </c:spPr>
          <c:marker>
            <c:symbol val="diamond"/>
            <c:size val="5"/>
            <c:spPr>
              <a:solidFill>
                <a:srgbClr val="EC008C"/>
              </a:solidFill>
              <a:ln>
                <a:solidFill>
                  <a:srgbClr val="EC008C"/>
                </a:solidFill>
              </a:ln>
            </c:spPr>
          </c:marker>
          <c:cat>
            <c:strRef>
              <c:f>Theatres!$B$31:$B$38</c:f>
              <c:strCache>
                <c:ptCount val="8"/>
                <c:pt idx="0">
                  <c:v>Apr</c:v>
                </c:pt>
                <c:pt idx="1">
                  <c:v>May</c:v>
                </c:pt>
                <c:pt idx="2">
                  <c:v>Jun</c:v>
                </c:pt>
                <c:pt idx="3">
                  <c:v>Jul</c:v>
                </c:pt>
                <c:pt idx="4">
                  <c:v>Aug</c:v>
                </c:pt>
                <c:pt idx="5">
                  <c:v>Sep</c:v>
                </c:pt>
                <c:pt idx="6">
                  <c:v>Oct</c:v>
                </c:pt>
                <c:pt idx="7">
                  <c:v>Nov</c:v>
                </c:pt>
              </c:strCache>
            </c:strRef>
          </c:cat>
          <c:val>
            <c:numRef>
              <c:f>Theatres!$F$31:$F$38</c:f>
              <c:numCache>
                <c:formatCode>0.00%</c:formatCode>
                <c:ptCount val="8"/>
                <c:pt idx="0">
                  <c:v>1.1935</c:v>
                </c:pt>
                <c:pt idx="1">
                  <c:v>1.1127</c:v>
                </c:pt>
                <c:pt idx="2">
                  <c:v>1.3975</c:v>
                </c:pt>
                <c:pt idx="3">
                  <c:v>1.1109</c:v>
                </c:pt>
                <c:pt idx="4">
                  <c:v>1.121</c:v>
                </c:pt>
                <c:pt idx="5">
                  <c:v>1.1887000000000001</c:v>
                </c:pt>
                <c:pt idx="6">
                  <c:v>1.0719000000000001</c:v>
                </c:pt>
                <c:pt idx="7">
                  <c:v>1.0747</c:v>
                </c:pt>
              </c:numCache>
            </c:numRef>
          </c:val>
          <c:smooth val="0"/>
          <c:extLst>
            <c:ext xmlns:c16="http://schemas.microsoft.com/office/drawing/2014/chart" uri="{C3380CC4-5D6E-409C-BE32-E72D297353CC}">
              <c16:uniqueId val="{00000004-7084-4B48-9D17-BACAB9A1526B}"/>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max val="1.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majorUnit val="0.30000000000000004"/>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Op Time for Main Theatres</a:t>
            </a:r>
            <a:endParaRPr lang="en-US" sz="1100"/>
          </a:p>
        </c:rich>
      </c:tx>
      <c:layout>
        <c:manualLayout>
          <c:xMode val="edge"/>
          <c:yMode val="edge"/>
          <c:x val="0.34072907714984191"/>
          <c:y val="4.1666619629535558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Theatres!$B$53:$B$60</c:f>
              <c:strCache>
                <c:ptCount val="8"/>
                <c:pt idx="0">
                  <c:v>Apr</c:v>
                </c:pt>
                <c:pt idx="1">
                  <c:v>May</c:v>
                </c:pt>
                <c:pt idx="2">
                  <c:v>Jun</c:v>
                </c:pt>
                <c:pt idx="3">
                  <c:v>Jul</c:v>
                </c:pt>
                <c:pt idx="4">
                  <c:v>Aug</c:v>
                </c:pt>
                <c:pt idx="5">
                  <c:v>Sep</c:v>
                </c:pt>
                <c:pt idx="6">
                  <c:v>Oct</c:v>
                </c:pt>
                <c:pt idx="7">
                  <c:v>Nov</c:v>
                </c:pt>
              </c:strCache>
            </c:strRef>
          </c:cat>
          <c:val>
            <c:numRef>
              <c:f>'Amb arrivals'!$G$8:$G$19</c:f>
            </c:numRef>
          </c:val>
          <c:smooth val="0"/>
          <c:extLst>
            <c:ext xmlns:c16="http://schemas.microsoft.com/office/drawing/2014/chart" uri="{C3380CC4-5D6E-409C-BE32-E72D297353CC}">
              <c16:uniqueId val="{00000000-D87A-4167-95EA-6CADEF8EAC9F}"/>
            </c:ext>
          </c:extLst>
        </c:ser>
        <c:ser>
          <c:idx val="2"/>
          <c:order val="1"/>
          <c:tx>
            <c:strRef>
              <c:f>Theatres!$C$51</c:f>
              <c:strCache>
                <c:ptCount val="1"/>
                <c:pt idx="0">
                  <c:v>Target</c:v>
                </c:pt>
              </c:strCache>
            </c:strRef>
          </c:tx>
          <c:spPr>
            <a:ln w="19050" cap="rnd">
              <a:solidFill>
                <a:srgbClr val="FF0000"/>
              </a:solidFill>
              <a:prstDash val="dash"/>
              <a:round/>
            </a:ln>
            <a:effectLst/>
          </c:spPr>
          <c:marker>
            <c:symbol val="none"/>
          </c:marker>
          <c:cat>
            <c:strRef>
              <c:f>Theatres!$B$53:$B$60</c:f>
              <c:strCache>
                <c:ptCount val="8"/>
                <c:pt idx="0">
                  <c:v>Apr</c:v>
                </c:pt>
                <c:pt idx="1">
                  <c:v>May</c:v>
                </c:pt>
                <c:pt idx="2">
                  <c:v>Jun</c:v>
                </c:pt>
                <c:pt idx="3">
                  <c:v>Jul</c:v>
                </c:pt>
                <c:pt idx="4">
                  <c:v>Aug</c:v>
                </c:pt>
                <c:pt idx="5">
                  <c:v>Sep</c:v>
                </c:pt>
                <c:pt idx="6">
                  <c:v>Oct</c:v>
                </c:pt>
                <c:pt idx="7">
                  <c:v>Nov</c:v>
                </c:pt>
              </c:strCache>
            </c:strRef>
          </c:cat>
          <c:val>
            <c:numRef>
              <c:f>Theatres!$C$53:$C$60</c:f>
              <c:numCache>
                <c:formatCode>0.0%</c:formatCode>
                <c:ptCount val="8"/>
                <c:pt idx="0">
                  <c:v>0.85</c:v>
                </c:pt>
                <c:pt idx="1">
                  <c:v>0.85</c:v>
                </c:pt>
                <c:pt idx="2">
                  <c:v>0.85</c:v>
                </c:pt>
                <c:pt idx="3">
                  <c:v>0.85</c:v>
                </c:pt>
                <c:pt idx="4">
                  <c:v>0.85</c:v>
                </c:pt>
                <c:pt idx="5">
                  <c:v>0.85</c:v>
                </c:pt>
                <c:pt idx="6">
                  <c:v>0.85</c:v>
                </c:pt>
                <c:pt idx="7">
                  <c:v>0.85</c:v>
                </c:pt>
              </c:numCache>
            </c:numRef>
          </c:val>
          <c:smooth val="0"/>
          <c:extLst>
            <c:ext xmlns:c16="http://schemas.microsoft.com/office/drawing/2014/chart" uri="{C3380CC4-5D6E-409C-BE32-E72D297353CC}">
              <c16:uniqueId val="{00000001-D87A-4167-95EA-6CADEF8EAC9F}"/>
            </c:ext>
          </c:extLst>
        </c:ser>
        <c:ser>
          <c:idx val="3"/>
          <c:order val="2"/>
          <c:tx>
            <c:strRef>
              <c:f>Theatres!$D$51</c:f>
              <c:strCache>
                <c:ptCount val="1"/>
                <c:pt idx="0">
                  <c:v>Main</c:v>
                </c:pt>
              </c:strCache>
            </c:strRef>
          </c:tx>
          <c:spPr>
            <a:ln>
              <a:solidFill>
                <a:srgbClr val="00B5CC"/>
              </a:solidFill>
            </a:ln>
          </c:spPr>
          <c:marker>
            <c:symbol val="diamond"/>
            <c:size val="5"/>
            <c:spPr>
              <a:solidFill>
                <a:srgbClr val="00B5CC"/>
              </a:solidFill>
              <a:ln>
                <a:solidFill>
                  <a:srgbClr val="00B5CC"/>
                </a:solidFill>
              </a:ln>
            </c:spPr>
          </c:marker>
          <c:cat>
            <c:strRef>
              <c:f>Theatres!$B$53:$B$60</c:f>
              <c:strCache>
                <c:ptCount val="8"/>
                <c:pt idx="0">
                  <c:v>Apr</c:v>
                </c:pt>
                <c:pt idx="1">
                  <c:v>May</c:v>
                </c:pt>
                <c:pt idx="2">
                  <c:v>Jun</c:v>
                </c:pt>
                <c:pt idx="3">
                  <c:v>Jul</c:v>
                </c:pt>
                <c:pt idx="4">
                  <c:v>Aug</c:v>
                </c:pt>
                <c:pt idx="5">
                  <c:v>Sep</c:v>
                </c:pt>
                <c:pt idx="6">
                  <c:v>Oct</c:v>
                </c:pt>
                <c:pt idx="7">
                  <c:v>Nov</c:v>
                </c:pt>
              </c:strCache>
            </c:strRef>
          </c:cat>
          <c:val>
            <c:numRef>
              <c:f>Theatres!$D$53:$D$60</c:f>
              <c:numCache>
                <c:formatCode>0.00%</c:formatCode>
                <c:ptCount val="8"/>
                <c:pt idx="0">
                  <c:v>0.88060000000000005</c:v>
                </c:pt>
                <c:pt idx="1">
                  <c:v>0.86919999999999997</c:v>
                </c:pt>
                <c:pt idx="2">
                  <c:v>0.82230000000000003</c:v>
                </c:pt>
                <c:pt idx="3">
                  <c:v>0.85670000000000002</c:v>
                </c:pt>
                <c:pt idx="4">
                  <c:v>0.88690000000000002</c:v>
                </c:pt>
                <c:pt idx="5">
                  <c:v>0.91469999999999996</c:v>
                </c:pt>
                <c:pt idx="6">
                  <c:v>0.91569999999999996</c:v>
                </c:pt>
                <c:pt idx="7">
                  <c:v>0.96360000000000001</c:v>
                </c:pt>
              </c:numCache>
            </c:numRef>
          </c:val>
          <c:smooth val="0"/>
          <c:extLst>
            <c:ext xmlns:c16="http://schemas.microsoft.com/office/drawing/2014/chart" uri="{C3380CC4-5D6E-409C-BE32-E72D297353CC}">
              <c16:uniqueId val="{00000002-D87A-4167-95EA-6CADEF8EAC9F}"/>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min val="0.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Op Time for DPU Theatres</a:t>
            </a:r>
            <a:endParaRPr lang="en-US" sz="1100"/>
          </a:p>
        </c:rich>
      </c:tx>
      <c:layout>
        <c:manualLayout>
          <c:xMode val="edge"/>
          <c:yMode val="edge"/>
          <c:x val="0.33239574199381938"/>
          <c:y val="4.1666619629535558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Theatres!$B$74:$B$81</c:f>
              <c:strCache>
                <c:ptCount val="8"/>
                <c:pt idx="0">
                  <c:v>Apr</c:v>
                </c:pt>
                <c:pt idx="1">
                  <c:v>May</c:v>
                </c:pt>
                <c:pt idx="2">
                  <c:v>Jun</c:v>
                </c:pt>
                <c:pt idx="3">
                  <c:v>Jul</c:v>
                </c:pt>
                <c:pt idx="4">
                  <c:v>Aug</c:v>
                </c:pt>
                <c:pt idx="5">
                  <c:v>Sep</c:v>
                </c:pt>
                <c:pt idx="6">
                  <c:v>Oct</c:v>
                </c:pt>
                <c:pt idx="7">
                  <c:v>Nov</c:v>
                </c:pt>
              </c:strCache>
            </c:strRef>
          </c:cat>
          <c:val>
            <c:numRef>
              <c:f>'Amb arrivals'!$G$8:$G$19</c:f>
            </c:numRef>
          </c:val>
          <c:smooth val="0"/>
          <c:extLst>
            <c:ext xmlns:c16="http://schemas.microsoft.com/office/drawing/2014/chart" uri="{C3380CC4-5D6E-409C-BE32-E72D297353CC}">
              <c16:uniqueId val="{00000000-F957-4EB4-8B13-02D0594500F4}"/>
            </c:ext>
          </c:extLst>
        </c:ser>
        <c:ser>
          <c:idx val="2"/>
          <c:order val="1"/>
          <c:tx>
            <c:strRef>
              <c:f>Theatres!$C$72</c:f>
              <c:strCache>
                <c:ptCount val="1"/>
                <c:pt idx="0">
                  <c:v>Target</c:v>
                </c:pt>
              </c:strCache>
            </c:strRef>
          </c:tx>
          <c:spPr>
            <a:ln w="19050" cap="rnd">
              <a:solidFill>
                <a:srgbClr val="FF0000"/>
              </a:solidFill>
              <a:prstDash val="dash"/>
              <a:round/>
            </a:ln>
            <a:effectLst/>
          </c:spPr>
          <c:marker>
            <c:symbol val="none"/>
          </c:marker>
          <c:cat>
            <c:strRef>
              <c:f>Theatres!$B$74:$B$81</c:f>
              <c:strCache>
                <c:ptCount val="8"/>
                <c:pt idx="0">
                  <c:v>Apr</c:v>
                </c:pt>
                <c:pt idx="1">
                  <c:v>May</c:v>
                </c:pt>
                <c:pt idx="2">
                  <c:v>Jun</c:v>
                </c:pt>
                <c:pt idx="3">
                  <c:v>Jul</c:v>
                </c:pt>
                <c:pt idx="4">
                  <c:v>Aug</c:v>
                </c:pt>
                <c:pt idx="5">
                  <c:v>Sep</c:v>
                </c:pt>
                <c:pt idx="6">
                  <c:v>Oct</c:v>
                </c:pt>
                <c:pt idx="7">
                  <c:v>Nov</c:v>
                </c:pt>
              </c:strCache>
            </c:strRef>
          </c:cat>
          <c:val>
            <c:numRef>
              <c:f>Theatres!$C$74:$C$81</c:f>
              <c:numCache>
                <c:formatCode>0.0%</c:formatCode>
                <c:ptCount val="8"/>
                <c:pt idx="0">
                  <c:v>0.8</c:v>
                </c:pt>
                <c:pt idx="1">
                  <c:v>0.8</c:v>
                </c:pt>
                <c:pt idx="2">
                  <c:v>0.8</c:v>
                </c:pt>
                <c:pt idx="3">
                  <c:v>0.8</c:v>
                </c:pt>
                <c:pt idx="4">
                  <c:v>0.8</c:v>
                </c:pt>
                <c:pt idx="5">
                  <c:v>0.8</c:v>
                </c:pt>
                <c:pt idx="6">
                  <c:v>0.8</c:v>
                </c:pt>
                <c:pt idx="7">
                  <c:v>0.8</c:v>
                </c:pt>
              </c:numCache>
            </c:numRef>
          </c:val>
          <c:smooth val="0"/>
          <c:extLst>
            <c:ext xmlns:c16="http://schemas.microsoft.com/office/drawing/2014/chart" uri="{C3380CC4-5D6E-409C-BE32-E72D297353CC}">
              <c16:uniqueId val="{00000001-F957-4EB4-8B13-02D0594500F4}"/>
            </c:ext>
          </c:extLst>
        </c:ser>
        <c:ser>
          <c:idx val="1"/>
          <c:order val="2"/>
          <c:tx>
            <c:strRef>
              <c:f>Theatres!$D$72</c:f>
              <c:strCache>
                <c:ptCount val="1"/>
                <c:pt idx="0">
                  <c:v>DPU</c:v>
                </c:pt>
              </c:strCache>
            </c:strRef>
          </c:tx>
          <c:spPr>
            <a:ln>
              <a:solidFill>
                <a:srgbClr val="92278F"/>
              </a:solidFill>
            </a:ln>
          </c:spPr>
          <c:marker>
            <c:symbol val="diamond"/>
            <c:size val="5"/>
            <c:spPr>
              <a:solidFill>
                <a:srgbClr val="92278F"/>
              </a:solidFill>
              <a:ln>
                <a:solidFill>
                  <a:srgbClr val="92278F"/>
                </a:solidFill>
              </a:ln>
            </c:spPr>
          </c:marker>
          <c:cat>
            <c:strRef>
              <c:f>Theatres!$B$74:$B$81</c:f>
              <c:strCache>
                <c:ptCount val="8"/>
                <c:pt idx="0">
                  <c:v>Apr</c:v>
                </c:pt>
                <c:pt idx="1">
                  <c:v>May</c:v>
                </c:pt>
                <c:pt idx="2">
                  <c:v>Jun</c:v>
                </c:pt>
                <c:pt idx="3">
                  <c:v>Jul</c:v>
                </c:pt>
                <c:pt idx="4">
                  <c:v>Aug</c:v>
                </c:pt>
                <c:pt idx="5">
                  <c:v>Sep</c:v>
                </c:pt>
                <c:pt idx="6">
                  <c:v>Oct</c:v>
                </c:pt>
                <c:pt idx="7">
                  <c:v>Nov</c:v>
                </c:pt>
              </c:strCache>
            </c:strRef>
          </c:cat>
          <c:val>
            <c:numRef>
              <c:f>Theatres!$D$74:$D$81</c:f>
              <c:numCache>
                <c:formatCode>0.00%</c:formatCode>
                <c:ptCount val="8"/>
                <c:pt idx="0">
                  <c:v>0.66810000000000003</c:v>
                </c:pt>
                <c:pt idx="1">
                  <c:v>0.57099999999999995</c:v>
                </c:pt>
                <c:pt idx="2">
                  <c:v>0.58309999999999995</c:v>
                </c:pt>
                <c:pt idx="3">
                  <c:v>0.5726</c:v>
                </c:pt>
                <c:pt idx="4">
                  <c:v>0.5665</c:v>
                </c:pt>
                <c:pt idx="5">
                  <c:v>0.5887</c:v>
                </c:pt>
                <c:pt idx="6">
                  <c:v>0.62039999999999995</c:v>
                </c:pt>
                <c:pt idx="7">
                  <c:v>0.66490000000000005</c:v>
                </c:pt>
              </c:numCache>
            </c:numRef>
          </c:val>
          <c:smooth val="0"/>
          <c:extLst>
            <c:ext xmlns:c16="http://schemas.microsoft.com/office/drawing/2014/chart" uri="{C3380CC4-5D6E-409C-BE32-E72D297353CC}">
              <c16:uniqueId val="{00000002-F957-4EB4-8B13-02D0594500F4}"/>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min val="0.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AHP</a:t>
            </a:r>
            <a:r>
              <a:rPr lang="en-GB" sz="1100" baseline="0"/>
              <a:t> New Scheduled Contacts</a:t>
            </a:r>
            <a:endParaRPr lang="en-GB" sz="1100"/>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'AHP Activity'!$C$6</c:f>
              <c:strCache>
                <c:ptCount val="1"/>
                <c:pt idx="0">
                  <c:v>AHP New</c:v>
                </c:pt>
              </c:strCache>
            </c:strRef>
          </c:tx>
          <c:spPr>
            <a:ln>
              <a:solidFill>
                <a:srgbClr val="00B5CC"/>
              </a:solidFill>
            </a:ln>
            <a:effectLst/>
          </c:spPr>
          <c:marker>
            <c:symbol val="diamond"/>
            <c:size val="5"/>
            <c:spPr>
              <a:solidFill>
                <a:srgbClr val="00B5CC"/>
              </a:solidFill>
              <a:ln>
                <a:solidFill>
                  <a:srgbClr val="00B5CC"/>
                </a:solidFill>
              </a:ln>
            </c:spPr>
          </c:marker>
          <c:cat>
            <c:numRef>
              <c:f>'AHP Activity'!$B$7:$B$15</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'AHP Activity'!$C$7:$C$18</c:f>
              <c:numCache>
                <c:formatCode>General</c:formatCode>
                <c:ptCount val="12"/>
                <c:pt idx="0">
                  <c:v>4625</c:v>
                </c:pt>
                <c:pt idx="1">
                  <c:v>4746</c:v>
                </c:pt>
                <c:pt idx="2">
                  <c:v>4888</c:v>
                </c:pt>
                <c:pt idx="3">
                  <c:v>4831</c:v>
                </c:pt>
                <c:pt idx="4">
                  <c:v>4023</c:v>
                </c:pt>
                <c:pt idx="5">
                  <c:v>5208</c:v>
                </c:pt>
                <c:pt idx="6">
                  <c:v>5241</c:v>
                </c:pt>
                <c:pt idx="7">
                  <c:v>5018</c:v>
                </c:pt>
                <c:pt idx="8">
                  <c:v>4259</c:v>
                </c:pt>
              </c:numCache>
            </c:numRef>
          </c:val>
          <c:smooth val="0"/>
          <c:extLst>
            <c:ext xmlns:c16="http://schemas.microsoft.com/office/drawing/2014/chart" uri="{C3380CC4-5D6E-409C-BE32-E72D297353CC}">
              <c16:uniqueId val="{00000000-C20D-44AA-938E-B6565CC8551F}"/>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AHP</a:t>
            </a:r>
            <a:r>
              <a:rPr lang="en-GB" sz="1100" baseline="0"/>
              <a:t> Review Scheduled Contacts</a:t>
            </a:r>
            <a:endParaRPr lang="en-GB" sz="1100"/>
          </a:p>
        </c:rich>
      </c:tx>
      <c:layout>
        <c:manualLayout>
          <c:xMode val="edge"/>
          <c:yMode val="edge"/>
          <c:x val="0.30002777777777778"/>
          <c:y val="3.8095238095238099E-2"/>
        </c:manualLayout>
      </c:layout>
      <c:overlay val="0"/>
      <c:spPr>
        <a:noFill/>
        <a:ln>
          <a:noFill/>
        </a:ln>
        <a:effectLst/>
      </c:spPr>
    </c:title>
    <c:autoTitleDeleted val="0"/>
    <c:plotArea>
      <c:layout>
        <c:manualLayout>
          <c:layoutTarget val="inner"/>
          <c:xMode val="edge"/>
          <c:yMode val="edge"/>
          <c:x val="0.11413648293963255"/>
          <c:y val="0.14087962962962963"/>
          <c:w val="0.86364129483814533"/>
          <c:h val="0.63192876932050157"/>
        </c:manualLayout>
      </c:layout>
      <c:lineChart>
        <c:grouping val="standard"/>
        <c:varyColors val="0"/>
        <c:ser>
          <c:idx val="1"/>
          <c:order val="0"/>
          <c:tx>
            <c:strRef>
              <c:f>'AHP Activity'!$C$25</c:f>
              <c:strCache>
                <c:ptCount val="1"/>
                <c:pt idx="0">
                  <c:v>AHP Review</c:v>
                </c:pt>
              </c:strCache>
            </c:strRef>
          </c:tx>
          <c:spPr>
            <a:ln>
              <a:solidFill>
                <a:srgbClr val="00B5CC"/>
              </a:solidFill>
            </a:ln>
            <a:effectLst/>
          </c:spPr>
          <c:marker>
            <c:symbol val="diamond"/>
            <c:size val="5"/>
            <c:spPr>
              <a:solidFill>
                <a:srgbClr val="00B5CC"/>
              </a:solidFill>
              <a:ln>
                <a:solidFill>
                  <a:srgbClr val="00B5CC"/>
                </a:solidFill>
              </a:ln>
            </c:spPr>
          </c:marker>
          <c:cat>
            <c:numRef>
              <c:f>'AHP Activity'!$B$26:$B$34</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'AHP Activity'!$C$26:$C$37</c:f>
              <c:numCache>
                <c:formatCode>General</c:formatCode>
                <c:ptCount val="12"/>
                <c:pt idx="0">
                  <c:v>14894</c:v>
                </c:pt>
                <c:pt idx="1">
                  <c:v>16103</c:v>
                </c:pt>
                <c:pt idx="2">
                  <c:v>15299</c:v>
                </c:pt>
                <c:pt idx="3">
                  <c:v>13998</c:v>
                </c:pt>
                <c:pt idx="4">
                  <c:v>12767</c:v>
                </c:pt>
                <c:pt idx="5">
                  <c:v>16504</c:v>
                </c:pt>
                <c:pt idx="6">
                  <c:v>16456</c:v>
                </c:pt>
                <c:pt idx="7">
                  <c:v>15258</c:v>
                </c:pt>
                <c:pt idx="8">
                  <c:v>13352</c:v>
                </c:pt>
              </c:numCache>
            </c:numRef>
          </c:val>
          <c:smooth val="0"/>
          <c:extLst>
            <c:ext xmlns:c16="http://schemas.microsoft.com/office/drawing/2014/chart" uri="{C3380CC4-5D6E-409C-BE32-E72D297353CC}">
              <c16:uniqueId val="{00000000-0E91-471E-93EC-1F0D81625B3E}"/>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AHP patients waiting &lt; 13 weeks</a:t>
            </a:r>
            <a:endParaRPr lang="en-GB" sz="1100">
              <a:effectLst/>
            </a:endParaRPr>
          </a:p>
        </c:rich>
      </c:tx>
      <c:layout>
        <c:manualLayout>
          <c:xMode val="edge"/>
          <c:yMode val="edge"/>
          <c:x val="0.30360411198600173"/>
          <c:y val="4.6118333781296046E-2"/>
        </c:manualLayout>
      </c:layout>
      <c:overlay val="0"/>
      <c:spPr>
        <a:noFill/>
        <a:ln>
          <a:noFill/>
        </a:ln>
        <a:effectLst/>
      </c:spPr>
    </c:title>
    <c:autoTitleDeleted val="0"/>
    <c:plotArea>
      <c:layout/>
      <c:lineChart>
        <c:grouping val="standard"/>
        <c:varyColors val="0"/>
        <c:ser>
          <c:idx val="1"/>
          <c:order val="0"/>
          <c:tx>
            <c:strRef>
              <c:f>'AHP 13wk%'!$E$6</c:f>
              <c:strCache>
                <c:ptCount val="1"/>
                <c:pt idx="0">
                  <c:v>&lt;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'AHP 13wk%'!$B$79:$B$87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'AHP 13wk%'!$E$79:$E$90</c:f>
              <c:numCache>
                <c:formatCode>0.00%</c:formatCode>
                <c:ptCount val="12"/>
                <c:pt idx="0">
                  <c:v>0.42509999999999998</c:v>
                </c:pt>
                <c:pt idx="1">
                  <c:v>0.41830000000000001</c:v>
                </c:pt>
                <c:pt idx="2">
                  <c:v>0.42359999999999998</c:v>
                </c:pt>
                <c:pt idx="3">
                  <c:v>0.42149999999999999</c:v>
                </c:pt>
                <c:pt idx="4">
                  <c:v>0.40579999999999999</c:v>
                </c:pt>
                <c:pt idx="5">
                  <c:v>0.40400000000000003</c:v>
                </c:pt>
                <c:pt idx="6">
                  <c:v>0.40810000000000002</c:v>
                </c:pt>
                <c:pt idx="7">
                  <c:v>0.41139999999999999</c:v>
                </c:pt>
                <c:pt idx="8">
                  <c:v>0.38729999999999998</c:v>
                </c:pt>
              </c:numCache>
            </c:numRef>
          </c:val>
          <c:smooth val="0"/>
          <c:extLst>
            <c:ext xmlns:c16="http://schemas.microsoft.com/office/drawing/2014/chart" uri="{C3380CC4-5D6E-409C-BE32-E72D297353CC}">
              <c16:uniqueId val="{00000000-D3E7-4ACF-8429-E5437714E68B}"/>
            </c:ext>
          </c:extLst>
        </c:ser>
        <c:ser>
          <c:idx val="0"/>
          <c:order val="1"/>
          <c:tx>
            <c:strRef>
              <c:f>'AHP 13wk%'!$G$6</c:f>
              <c:strCache>
                <c:ptCount val="1"/>
                <c:pt idx="0">
                  <c:v>Target</c:v>
                </c:pt>
              </c:strCache>
            </c:strRef>
          </c:tx>
          <c:spPr>
            <a:ln w="28575">
              <a:solidFill>
                <a:srgbClr val="FF0000"/>
              </a:solidFill>
              <a:prstDash val="dash"/>
            </a:ln>
          </c:spPr>
          <c:marker>
            <c:symbol val="none"/>
          </c:marker>
          <c:cat>
            <c:numRef>
              <c:f>'AHP 13wk%'!$B$79:$B$87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'AHP 13wk%'!$G$79:$G$90</c:f>
              <c:numCache>
                <c:formatCode>0%</c:formatCode>
                <c:ptCount val="12"/>
                <c:pt idx="0">
                  <c:v>1</c:v>
                </c:pt>
                <c:pt idx="1">
                  <c:v>1</c:v>
                </c:pt>
                <c:pt idx="2">
                  <c:v>1</c:v>
                </c:pt>
                <c:pt idx="3">
                  <c:v>1</c:v>
                </c:pt>
                <c:pt idx="4">
                  <c:v>1</c:v>
                </c:pt>
                <c:pt idx="5">
                  <c:v>1</c:v>
                </c:pt>
                <c:pt idx="6">
                  <c:v>1</c:v>
                </c:pt>
                <c:pt idx="7">
                  <c:v>1</c:v>
                </c:pt>
                <c:pt idx="8">
                  <c:v>1</c:v>
                </c:pt>
                <c:pt idx="9">
                  <c:v>1</c:v>
                </c:pt>
                <c:pt idx="10">
                  <c:v>1</c:v>
                </c:pt>
                <c:pt idx="11">
                  <c:v>1</c:v>
                </c:pt>
              </c:numCache>
            </c:numRef>
          </c:val>
          <c:smooth val="0"/>
          <c:extLst>
            <c:ext xmlns:c16="http://schemas.microsoft.com/office/drawing/2014/chart" uri="{C3380CC4-5D6E-409C-BE32-E72D297353CC}">
              <c16:uniqueId val="{00000001-D3E7-4ACF-8429-E5437714E68B}"/>
            </c:ext>
          </c:extLst>
        </c:ser>
        <c:dLbls>
          <c:showLegendKey val="0"/>
          <c:showVal val="0"/>
          <c:showCatName val="0"/>
          <c:showSerName val="0"/>
          <c:showPercent val="0"/>
          <c:showBubbleSize val="0"/>
        </c:dLbls>
        <c:marker val="1"/>
        <c:smooth val="0"/>
        <c:axId val="174331392"/>
        <c:axId val="174333312"/>
      </c:lineChart>
      <c:dateAx>
        <c:axId val="17433139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33312"/>
        <c:crosses val="autoZero"/>
        <c:auto val="1"/>
        <c:lblOffset val="100"/>
        <c:baseTimeUnit val="months"/>
        <c:majorUnit val="1"/>
        <c:majorTimeUnit val="months"/>
      </c:dateAx>
      <c:valAx>
        <c:axId val="17433331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31392"/>
        <c:crosses val="autoZero"/>
        <c:crossBetween val="midCat"/>
        <c:majorUnit val="0.2"/>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AHP patients waiting &gt; 13 weeks</a:t>
            </a:r>
            <a:endParaRPr lang="en-GB" sz="1100">
              <a:effectLst/>
            </a:endParaRPr>
          </a:p>
        </c:rich>
      </c:tx>
      <c:layout>
        <c:manualLayout>
          <c:xMode val="edge"/>
          <c:yMode val="edge"/>
          <c:x val="0.29944892602710371"/>
          <c:y val="4.1666666666666664E-2"/>
        </c:manualLayout>
      </c:layout>
      <c:overlay val="0"/>
      <c:spPr>
        <a:noFill/>
        <a:ln>
          <a:noFill/>
        </a:ln>
        <a:effectLst/>
      </c:spPr>
    </c:title>
    <c:autoTitleDeleted val="0"/>
    <c:plotArea>
      <c:layout/>
      <c:lineChart>
        <c:grouping val="standard"/>
        <c:varyColors val="0"/>
        <c:ser>
          <c:idx val="1"/>
          <c:order val="0"/>
          <c:tx>
            <c:strRef>
              <c:f>'AHP 13wk'!$E$6</c:f>
              <c:strCache>
                <c:ptCount val="1"/>
                <c:pt idx="0">
                  <c:v>&gt;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'AHP 13wk'!$B$79:$B$87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'AHP 13wk'!$E$79:$E$90</c:f>
              <c:numCache>
                <c:formatCode>General</c:formatCode>
                <c:ptCount val="12"/>
                <c:pt idx="0">
                  <c:v>16957</c:v>
                </c:pt>
                <c:pt idx="1">
                  <c:v>17260</c:v>
                </c:pt>
                <c:pt idx="2">
                  <c:v>17426</c:v>
                </c:pt>
                <c:pt idx="3">
                  <c:v>17492</c:v>
                </c:pt>
                <c:pt idx="4">
                  <c:v>18282</c:v>
                </c:pt>
                <c:pt idx="5">
                  <c:v>18273</c:v>
                </c:pt>
                <c:pt idx="6">
                  <c:v>18063</c:v>
                </c:pt>
                <c:pt idx="7">
                  <c:v>17513</c:v>
                </c:pt>
                <c:pt idx="8">
                  <c:v>17939</c:v>
                </c:pt>
              </c:numCache>
            </c:numRef>
          </c:val>
          <c:smooth val="0"/>
          <c:extLst>
            <c:ext xmlns:c16="http://schemas.microsoft.com/office/drawing/2014/chart" uri="{C3380CC4-5D6E-409C-BE32-E72D297353CC}">
              <c16:uniqueId val="{00000000-7DE5-4EDD-A463-48DF4B4E9FA0}"/>
            </c:ext>
          </c:extLst>
        </c:ser>
        <c:ser>
          <c:idx val="3"/>
          <c:order val="1"/>
          <c:tx>
            <c:strRef>
              <c:f>'AHP 13wk'!$G$6</c:f>
              <c:strCache>
                <c:ptCount val="1"/>
                <c:pt idx="0">
                  <c:v>Target</c:v>
                </c:pt>
              </c:strCache>
            </c:strRef>
          </c:tx>
          <c:spPr>
            <a:ln w="25400" cap="rnd">
              <a:solidFill>
                <a:srgbClr val="FF0000"/>
              </a:solidFill>
              <a:prstDash val="dash"/>
              <a:round/>
            </a:ln>
            <a:effectLst/>
          </c:spPr>
          <c:marker>
            <c:symbol val="none"/>
          </c:marker>
          <c:cat>
            <c:numRef>
              <c:f>'AHP 13wk'!$B$79:$B$87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'AHP 13wk'!$G$79:$G$90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7DE5-4EDD-A463-48DF4B4E9FA0}"/>
            </c:ext>
          </c:extLst>
        </c:ser>
        <c:dLbls>
          <c:showLegendKey val="0"/>
          <c:showVal val="0"/>
          <c:showCatName val="0"/>
          <c:showSerName val="0"/>
          <c:showPercent val="0"/>
          <c:showBubbleSize val="0"/>
        </c:dLbls>
        <c:marker val="1"/>
        <c:smooth val="0"/>
        <c:axId val="174322816"/>
        <c:axId val="174324736"/>
      </c:lineChart>
      <c:dateAx>
        <c:axId val="17432281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24736"/>
        <c:crosses val="autoZero"/>
        <c:auto val="1"/>
        <c:lblOffset val="100"/>
        <c:baseTimeUnit val="months"/>
        <c:majorUnit val="1"/>
        <c:majorTimeUnit val="months"/>
        <c:minorUnit val="1"/>
        <c:minorTimeUnit val="months"/>
      </c:dateAx>
      <c:valAx>
        <c:axId val="1743247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22816"/>
        <c:crosses val="autoZero"/>
        <c:crossBetween val="midCat"/>
        <c:majorUnit val="4000"/>
      </c:valAx>
      <c:spPr>
        <a:noFill/>
        <a:ln>
          <a:noFill/>
        </a:ln>
        <a:effectLst/>
      </c:spPr>
    </c:plotArea>
    <c:legend>
      <c:legendPos val="b"/>
      <c:layout>
        <c:manualLayout>
          <c:xMode val="edge"/>
          <c:yMode val="edge"/>
          <c:x val="8.2611602121163433E-2"/>
          <c:y val="0.88523918857373129"/>
          <c:w val="0.83477679575767316"/>
          <c:h val="8.6983023599977852E-2"/>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Adult MH waiting &lt; 9 weeks</a:t>
            </a:r>
            <a:endParaRPr lang="en-GB" sz="1100">
              <a:effectLst/>
            </a:endParaRPr>
          </a:p>
        </c:rich>
      </c:tx>
      <c:overlay val="0"/>
      <c:spPr>
        <a:noFill/>
        <a:ln>
          <a:noFill/>
        </a:ln>
        <a:effectLst/>
      </c:spPr>
    </c:title>
    <c:autoTitleDeleted val="0"/>
    <c:plotArea>
      <c:layout>
        <c:manualLayout>
          <c:layoutTarget val="inner"/>
          <c:xMode val="edge"/>
          <c:yMode val="edge"/>
          <c:x val="0.12287270341207349"/>
          <c:y val="0.15476851851851853"/>
          <c:w val="0.81039107611548555"/>
          <c:h val="0.62633712452610091"/>
        </c:manualLayout>
      </c:layout>
      <c:lineChart>
        <c:grouping val="standard"/>
        <c:varyColors val="0"/>
        <c:ser>
          <c:idx val="1"/>
          <c:order val="0"/>
          <c:tx>
            <c:strRef>
              <c:f>'MH 9 wk%'!$E$6</c:f>
              <c:strCache>
                <c:ptCount val="1"/>
                <c:pt idx="0">
                  <c:v>&lt;9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9 wk%'!$B$12:$B$15</c:f>
              <c:numCache>
                <c:formatCode>mmm\-yy</c:formatCode>
                <c:ptCount val="4"/>
                <c:pt idx="0">
                  <c:v>45901</c:v>
                </c:pt>
                <c:pt idx="1">
                  <c:v>45931</c:v>
                </c:pt>
                <c:pt idx="2">
                  <c:v>45962</c:v>
                </c:pt>
                <c:pt idx="3">
                  <c:v>45992</c:v>
                </c:pt>
              </c:numCache>
            </c:numRef>
          </c:cat>
          <c:val>
            <c:numRef>
              <c:f>'MH 9 wk%'!$E$12:$E$18</c:f>
              <c:numCache>
                <c:formatCode>0.00%</c:formatCode>
                <c:ptCount val="7"/>
                <c:pt idx="0">
                  <c:v>0.93510000000000004</c:v>
                </c:pt>
                <c:pt idx="1">
                  <c:v>0.96360000000000001</c:v>
                </c:pt>
                <c:pt idx="2">
                  <c:v>0.94289999999999996</c:v>
                </c:pt>
                <c:pt idx="3">
                  <c:v>0.94299999999999995</c:v>
                </c:pt>
              </c:numCache>
            </c:numRef>
          </c:val>
          <c:smooth val="0"/>
          <c:extLst>
            <c:ext xmlns:c16="http://schemas.microsoft.com/office/drawing/2014/chart" uri="{C3380CC4-5D6E-409C-BE32-E72D297353CC}">
              <c16:uniqueId val="{00000000-0EAF-435E-A307-0B71F2734721}"/>
            </c:ext>
          </c:extLst>
        </c:ser>
        <c:ser>
          <c:idx val="3"/>
          <c:order val="1"/>
          <c:tx>
            <c:strRef>
              <c:f>'MH 9 wk%'!$G$6</c:f>
              <c:strCache>
                <c:ptCount val="1"/>
                <c:pt idx="0">
                  <c:v>Target</c:v>
                </c:pt>
              </c:strCache>
            </c:strRef>
          </c:tx>
          <c:spPr>
            <a:ln w="28575" cap="rnd">
              <a:solidFill>
                <a:srgbClr val="FF0000"/>
              </a:solidFill>
              <a:prstDash val="dash"/>
              <a:round/>
            </a:ln>
            <a:effectLst/>
          </c:spPr>
          <c:marker>
            <c:symbol val="none"/>
          </c:marker>
          <c:cat>
            <c:numRef>
              <c:f>'MH 9 wk%'!$B$12:$B$15</c:f>
              <c:numCache>
                <c:formatCode>mmm\-yy</c:formatCode>
                <c:ptCount val="4"/>
                <c:pt idx="0">
                  <c:v>45901</c:v>
                </c:pt>
                <c:pt idx="1">
                  <c:v>45931</c:v>
                </c:pt>
                <c:pt idx="2">
                  <c:v>45962</c:v>
                </c:pt>
                <c:pt idx="3">
                  <c:v>45992</c:v>
                </c:pt>
              </c:numCache>
            </c:numRef>
          </c:cat>
          <c:val>
            <c:numRef>
              <c:f>'MH 9 wk%'!$G$12:$G$18</c:f>
              <c:numCache>
                <c:formatCode>0%</c:formatCode>
                <c:ptCount val="7"/>
                <c:pt idx="0">
                  <c:v>1</c:v>
                </c:pt>
                <c:pt idx="1">
                  <c:v>1</c:v>
                </c:pt>
                <c:pt idx="2">
                  <c:v>1</c:v>
                </c:pt>
                <c:pt idx="3">
                  <c:v>1</c:v>
                </c:pt>
                <c:pt idx="4">
                  <c:v>1</c:v>
                </c:pt>
                <c:pt idx="5">
                  <c:v>1</c:v>
                </c:pt>
                <c:pt idx="6">
                  <c:v>1</c:v>
                </c:pt>
              </c:numCache>
            </c:numRef>
          </c:val>
          <c:smooth val="0"/>
          <c:extLst>
            <c:ext xmlns:c16="http://schemas.microsoft.com/office/drawing/2014/chart" uri="{C3380CC4-5D6E-409C-BE32-E72D297353CC}">
              <c16:uniqueId val="{00000001-0EAF-435E-A307-0B71F2734721}"/>
            </c:ext>
          </c:extLst>
        </c:ser>
        <c:dLbls>
          <c:showLegendKey val="0"/>
          <c:showVal val="0"/>
          <c:showCatName val="0"/>
          <c:showSerName val="0"/>
          <c:showPercent val="0"/>
          <c:showBubbleSize val="0"/>
        </c:dLbls>
        <c:marker val="1"/>
        <c:smooth val="0"/>
        <c:axId val="170946944"/>
        <c:axId val="170948864"/>
      </c:lineChart>
      <c:dateAx>
        <c:axId val="1709469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8864"/>
        <c:crosses val="autoZero"/>
        <c:auto val="1"/>
        <c:lblOffset val="100"/>
        <c:baseTimeUnit val="months"/>
        <c:majorUnit val="1"/>
        <c:majorTimeUnit val="months"/>
      </c:dateAx>
      <c:valAx>
        <c:axId val="170948864"/>
        <c:scaling>
          <c:orientation val="minMax"/>
          <c:max val="1"/>
          <c:min val="0.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6944"/>
        <c:crosses val="autoZero"/>
        <c:crossBetween val="midCat"/>
        <c:majorUnit val="0.1"/>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Cancer 62 Day Target</a:t>
            </a:r>
            <a:endParaRPr lang="en-GB" sz="1100">
              <a:effectLst/>
            </a:endParaRPr>
          </a:p>
        </c:rich>
      </c:tx>
      <c:layout>
        <c:manualLayout>
          <c:xMode val="edge"/>
          <c:yMode val="edge"/>
          <c:x val="0.35761510570741623"/>
          <c:y val="4.0310350908129081E-2"/>
        </c:manualLayout>
      </c:layout>
      <c:overlay val="0"/>
      <c:spPr>
        <a:noFill/>
        <a:ln>
          <a:noFill/>
        </a:ln>
        <a:effectLst/>
      </c:spPr>
    </c:title>
    <c:autoTitleDeleted val="0"/>
    <c:plotArea>
      <c:layout/>
      <c:lineChart>
        <c:grouping val="standard"/>
        <c:varyColors val="0"/>
        <c:ser>
          <c:idx val="0"/>
          <c:order val="0"/>
          <c:tx>
            <c:strRef>
              <c:f>'Cancer 62 Day'!$F$6</c:f>
              <c:strCache>
                <c:ptCount val="1"/>
                <c:pt idx="0">
                  <c:v>LPL</c:v>
                </c:pt>
              </c:strCache>
              <c:extLst xmlns:c15="http://schemas.microsoft.com/office/drawing/2012/chart"/>
            </c:strRef>
          </c:tx>
          <c:spPr>
            <a:ln w="15875" cap="rnd">
              <a:solidFill>
                <a:schemeClr val="tx1"/>
              </a:solidFill>
              <a:prstDash val="lgDash"/>
              <a:round/>
            </a:ln>
            <a:effectLst/>
          </c:spPr>
          <c:marker>
            <c:symbol val="none"/>
          </c:marker>
          <c:cat>
            <c:numRef>
              <c:f>'Cancer 62 Day'!$B$67:$B$86</c:f>
              <c:numCache>
                <c:formatCode>mmm\-yy</c:formatCode>
                <c:ptCount val="20"/>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numCache>
            </c:numRef>
          </c:cat>
          <c:val>
            <c:numRef>
              <c:f>'Cancer 62 Day'!$F$67:$F$90</c:f>
              <c:numCache>
                <c:formatCode>0%</c:formatCode>
                <c:ptCount val="24"/>
                <c:pt idx="0">
                  <c:v>8.3468000000000042E-2</c:v>
                </c:pt>
                <c:pt idx="1">
                  <c:v>8.3468000000000042E-2</c:v>
                </c:pt>
                <c:pt idx="2">
                  <c:v>8.3468000000000042E-2</c:v>
                </c:pt>
                <c:pt idx="3">
                  <c:v>8.3468000000000042E-2</c:v>
                </c:pt>
                <c:pt idx="4">
                  <c:v>8.3468000000000042E-2</c:v>
                </c:pt>
                <c:pt idx="5">
                  <c:v>8.3468000000000042E-2</c:v>
                </c:pt>
                <c:pt idx="6">
                  <c:v>8.3468000000000042E-2</c:v>
                </c:pt>
                <c:pt idx="7">
                  <c:v>8.3468000000000042E-2</c:v>
                </c:pt>
                <c:pt idx="8">
                  <c:v>8.3468000000000042E-2</c:v>
                </c:pt>
                <c:pt idx="9">
                  <c:v>8.3468000000000042E-2</c:v>
                </c:pt>
                <c:pt idx="10">
                  <c:v>8.3468000000000042E-2</c:v>
                </c:pt>
                <c:pt idx="11">
                  <c:v>8.3468000000000042E-2</c:v>
                </c:pt>
                <c:pt idx="12">
                  <c:v>8.3468000000000042E-2</c:v>
                </c:pt>
                <c:pt idx="13">
                  <c:v>8.3468000000000042E-2</c:v>
                </c:pt>
                <c:pt idx="14">
                  <c:v>8.3468000000000042E-2</c:v>
                </c:pt>
                <c:pt idx="15">
                  <c:v>8.3468000000000042E-2</c:v>
                </c:pt>
                <c:pt idx="16">
                  <c:v>8.3468000000000042E-2</c:v>
                </c:pt>
                <c:pt idx="17">
                  <c:v>8.3468000000000042E-2</c:v>
                </c:pt>
                <c:pt idx="18">
                  <c:v>8.3468000000000042E-2</c:v>
                </c:pt>
                <c:pt idx="19">
                  <c:v>8.3468000000000042E-2</c:v>
                </c:pt>
                <c:pt idx="20">
                  <c:v>8.3468000000000042E-2</c:v>
                </c:pt>
                <c:pt idx="21">
                  <c:v>8.3468000000000042E-2</c:v>
                </c:pt>
                <c:pt idx="22">
                  <c:v>8.3468000000000042E-2</c:v>
                </c:pt>
                <c:pt idx="23">
                  <c:v>8.3468000000000042E-2</c:v>
                </c:pt>
              </c:numCache>
            </c:numRef>
          </c:val>
          <c:smooth val="0"/>
          <c:extLst xmlns:c15="http://schemas.microsoft.com/office/drawing/2012/chart">
            <c:ext xmlns:c16="http://schemas.microsoft.com/office/drawing/2014/chart" uri="{C3380CC4-5D6E-409C-BE32-E72D297353CC}">
              <c16:uniqueId val="{00000000-CB43-495A-B644-E8C20E7834AC}"/>
            </c:ext>
          </c:extLst>
        </c:ser>
        <c:ser>
          <c:idx val="1"/>
          <c:order val="1"/>
          <c:tx>
            <c:strRef>
              <c:f>'Cancer 62 Day'!$E$6</c:f>
              <c:strCache>
                <c:ptCount val="1"/>
                <c:pt idx="0">
                  <c:v>&lt; 62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62 Day'!$B$67:$B$86</c:f>
              <c:numCache>
                <c:formatCode>mmm\-yy</c:formatCode>
                <c:ptCount val="20"/>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numCache>
            </c:numRef>
          </c:cat>
          <c:val>
            <c:numRef>
              <c:f>'Cancer 62 Day'!$E$43:$E$90</c:f>
              <c:numCache>
                <c:formatCode>0.00%</c:formatCode>
                <c:ptCount val="24"/>
                <c:pt idx="0">
                  <c:v>0.39800000000000002</c:v>
                </c:pt>
                <c:pt idx="1">
                  <c:v>0.36899999999999999</c:v>
                </c:pt>
                <c:pt idx="2">
                  <c:v>0.34300000000000003</c:v>
                </c:pt>
                <c:pt idx="3">
                  <c:v>0.217</c:v>
                </c:pt>
                <c:pt idx="4">
                  <c:v>0.38500000000000001</c:v>
                </c:pt>
                <c:pt idx="5">
                  <c:v>0.14499999999999999</c:v>
                </c:pt>
                <c:pt idx="6">
                  <c:v>0.29699999999999999</c:v>
                </c:pt>
                <c:pt idx="7">
                  <c:v>0.2157</c:v>
                </c:pt>
                <c:pt idx="8">
                  <c:v>0.23400000000000001</c:v>
                </c:pt>
                <c:pt idx="9">
                  <c:v>0.21709999999999999</c:v>
                </c:pt>
                <c:pt idx="10">
                  <c:v>0.33679999999999999</c:v>
                </c:pt>
                <c:pt idx="11">
                  <c:v>0.34</c:v>
                </c:pt>
                <c:pt idx="12">
                  <c:v>0.3669</c:v>
                </c:pt>
                <c:pt idx="13">
                  <c:v>0.40600000000000003</c:v>
                </c:pt>
                <c:pt idx="14">
                  <c:v>0.26400000000000001</c:v>
                </c:pt>
                <c:pt idx="15">
                  <c:v>0.38400000000000001</c:v>
                </c:pt>
                <c:pt idx="16">
                  <c:v>0.26919999999999999</c:v>
                </c:pt>
                <c:pt idx="17">
                  <c:v>0.28220000000000001</c:v>
                </c:pt>
                <c:pt idx="18">
                  <c:v>0.35809999999999997</c:v>
                </c:pt>
                <c:pt idx="19">
                  <c:v>0.374</c:v>
                </c:pt>
              </c:numCache>
            </c:numRef>
          </c:val>
          <c:smooth val="0"/>
          <c:extLst>
            <c:ext xmlns:c16="http://schemas.microsoft.com/office/drawing/2014/chart" uri="{C3380CC4-5D6E-409C-BE32-E72D297353CC}">
              <c16:uniqueId val="{00000001-CB43-495A-B644-E8C20E7834AC}"/>
            </c:ext>
          </c:extLst>
        </c:ser>
        <c:ser>
          <c:idx val="3"/>
          <c:order val="2"/>
          <c:tx>
            <c:strRef>
              <c:f>'Cancer 62 Day'!$G$6</c:f>
              <c:strCache>
                <c:ptCount val="1"/>
                <c:pt idx="0">
                  <c:v>Target</c:v>
                </c:pt>
              </c:strCache>
            </c:strRef>
          </c:tx>
          <c:spPr>
            <a:ln w="19050" cap="rnd">
              <a:solidFill>
                <a:srgbClr val="FF0000"/>
              </a:solidFill>
              <a:prstDash val="dash"/>
              <a:round/>
            </a:ln>
            <a:effectLst/>
          </c:spPr>
          <c:marker>
            <c:symbol val="none"/>
          </c:marker>
          <c:cat>
            <c:numRef>
              <c:f>'Cancer 62 Day'!$B$67:$B$86</c:f>
              <c:numCache>
                <c:formatCode>mmm\-yy</c:formatCode>
                <c:ptCount val="20"/>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numCache>
            </c:numRef>
          </c:cat>
          <c:val>
            <c:numRef>
              <c:f>'Cancer 62 Day'!$G$43:$G$90</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2-CB43-495A-B644-E8C20E7834AC}"/>
            </c:ext>
          </c:extLst>
        </c:ser>
        <c:ser>
          <c:idx val="5"/>
          <c:order val="3"/>
          <c:tx>
            <c:strRef>
              <c:f>'Cancer 62 Day'!$C$6</c:f>
              <c:strCache>
                <c:ptCount val="1"/>
                <c:pt idx="0">
                  <c:v>UPL</c:v>
                </c:pt>
              </c:strCache>
              <c:extLst xmlns:c15="http://schemas.microsoft.com/office/drawing/2012/chart"/>
            </c:strRef>
          </c:tx>
          <c:spPr>
            <a:ln w="15875" cap="rnd">
              <a:solidFill>
                <a:schemeClr val="tx1"/>
              </a:solidFill>
              <a:prstDash val="lgDash"/>
              <a:round/>
            </a:ln>
            <a:effectLst/>
          </c:spPr>
          <c:marker>
            <c:symbol val="none"/>
          </c:marker>
          <c:cat>
            <c:numRef>
              <c:f>'Cancer 62 Day'!$B$67:$B$86</c:f>
              <c:numCache>
                <c:formatCode>mmm\-yy</c:formatCode>
                <c:ptCount val="20"/>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numCache>
            </c:numRef>
          </c:cat>
          <c:val>
            <c:numRef>
              <c:f>'Cancer 62 Day'!$C$43:$C$90</c:f>
              <c:numCache>
                <c:formatCode>0%</c:formatCode>
                <c:ptCount val="24"/>
                <c:pt idx="0">
                  <c:v>0.53673199999999999</c:v>
                </c:pt>
                <c:pt idx="1">
                  <c:v>0.53673199999999999</c:v>
                </c:pt>
                <c:pt idx="2">
                  <c:v>0.53673199999999999</c:v>
                </c:pt>
                <c:pt idx="3">
                  <c:v>0.53673199999999999</c:v>
                </c:pt>
                <c:pt idx="4">
                  <c:v>0.53673199999999999</c:v>
                </c:pt>
                <c:pt idx="5">
                  <c:v>0.53673199999999999</c:v>
                </c:pt>
                <c:pt idx="6">
                  <c:v>0.53673199999999999</c:v>
                </c:pt>
                <c:pt idx="7">
                  <c:v>0.53673199999999999</c:v>
                </c:pt>
                <c:pt idx="8">
                  <c:v>0.53673199999999999</c:v>
                </c:pt>
                <c:pt idx="9">
                  <c:v>0.53673199999999999</c:v>
                </c:pt>
                <c:pt idx="10">
                  <c:v>0.53673199999999999</c:v>
                </c:pt>
                <c:pt idx="11">
                  <c:v>0.53673199999999999</c:v>
                </c:pt>
                <c:pt idx="12">
                  <c:v>0.53673199999999999</c:v>
                </c:pt>
                <c:pt idx="13">
                  <c:v>0.53673199999999999</c:v>
                </c:pt>
                <c:pt idx="14">
                  <c:v>0.53673199999999999</c:v>
                </c:pt>
                <c:pt idx="15">
                  <c:v>0.53673199999999999</c:v>
                </c:pt>
                <c:pt idx="16">
                  <c:v>0.53673199999999999</c:v>
                </c:pt>
                <c:pt idx="17">
                  <c:v>0.53673199999999999</c:v>
                </c:pt>
                <c:pt idx="18">
                  <c:v>0.53673199999999999</c:v>
                </c:pt>
                <c:pt idx="19">
                  <c:v>0.53673199999999999</c:v>
                </c:pt>
                <c:pt idx="20">
                  <c:v>0.53673199999999999</c:v>
                </c:pt>
                <c:pt idx="21">
                  <c:v>0.53673199999999999</c:v>
                </c:pt>
                <c:pt idx="22">
                  <c:v>0.53673199999999999</c:v>
                </c:pt>
                <c:pt idx="23">
                  <c:v>0.53673199999999999</c:v>
                </c:pt>
              </c:numCache>
            </c:numRef>
          </c:val>
          <c:smooth val="0"/>
          <c:extLst xmlns:c15="http://schemas.microsoft.com/office/drawing/2012/chart">
            <c:ext xmlns:c16="http://schemas.microsoft.com/office/drawing/2014/chart" uri="{C3380CC4-5D6E-409C-BE32-E72D297353CC}">
              <c16:uniqueId val="{00000003-CB43-495A-B644-E8C20E7834AC}"/>
            </c:ext>
          </c:extLst>
        </c:ser>
        <c:ser>
          <c:idx val="2"/>
          <c:order val="4"/>
          <c:tx>
            <c:strRef>
              <c:f>'Cancer 62 Day'!$I$6</c:f>
              <c:strCache>
                <c:ptCount val="1"/>
                <c:pt idx="0">
                  <c:v>SCL</c:v>
                </c:pt>
              </c:strCache>
              <c:extLst xmlns:c15="http://schemas.microsoft.com/office/drawing/2012/chart"/>
            </c:strRef>
          </c:tx>
          <c:spPr>
            <a:ln>
              <a:noFill/>
            </a:ln>
          </c:spPr>
          <c:marker>
            <c:symbol val="circle"/>
            <c:size val="7"/>
            <c:spPr>
              <a:solidFill>
                <a:srgbClr val="ED7D31"/>
              </a:solidFill>
              <a:ln>
                <a:solidFill>
                  <a:srgbClr val="ED7D31"/>
                </a:solidFill>
              </a:ln>
            </c:spPr>
          </c:marker>
          <c:cat>
            <c:numRef>
              <c:f>'Cancer 62 Day'!$B$67:$B$86</c:f>
              <c:numCache>
                <c:formatCode>mmm\-yy</c:formatCode>
                <c:ptCount val="20"/>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numCache>
            </c:numRef>
          </c:cat>
          <c:val>
            <c:numRef>
              <c:f>'Cancer 62 Day'!$I$43:$I$78</c:f>
              <c:numCache>
                <c:formatCode>0%</c:formatCode>
                <c:ptCount val="12"/>
                <c:pt idx="0">
                  <c:v>#N/A</c:v>
                </c:pt>
                <c:pt idx="1">
                  <c:v>#N/A</c:v>
                </c:pt>
                <c:pt idx="2">
                  <c:v>#N/A</c:v>
                </c:pt>
                <c:pt idx="3">
                  <c:v>#N/A</c:v>
                </c:pt>
                <c:pt idx="4">
                  <c:v>#N/A</c:v>
                </c:pt>
                <c:pt idx="5">
                  <c:v>#N/A</c:v>
                </c:pt>
                <c:pt idx="6">
                  <c:v>#N/A</c:v>
                </c:pt>
                <c:pt idx="7">
                  <c:v>#N/A</c:v>
                </c:pt>
                <c:pt idx="8">
                  <c:v>#N/A</c:v>
                </c:pt>
                <c:pt idx="9">
                  <c:v>#N/A</c:v>
                </c:pt>
                <c:pt idx="10">
                  <c:v>#N/A</c:v>
                </c:pt>
                <c:pt idx="11">
                  <c:v>#N/A</c:v>
                </c:pt>
              </c:numCache>
            </c:numRef>
          </c:val>
          <c:smooth val="0"/>
          <c:extLst xmlns:c15="http://schemas.microsoft.com/office/drawing/2012/chart">
            <c:ext xmlns:c16="http://schemas.microsoft.com/office/drawing/2014/chart" uri="{C3380CC4-5D6E-409C-BE32-E72D297353CC}">
              <c16:uniqueId val="{00000004-CB43-495A-B644-E8C20E7834AC}"/>
            </c:ext>
          </c:extLst>
        </c:ser>
        <c:ser>
          <c:idx val="6"/>
          <c:order val="5"/>
          <c:tx>
            <c:strRef>
              <c:f>'Cancer 62 Day'!$J$6</c:f>
              <c:strCache>
                <c:ptCount val="1"/>
                <c:pt idx="0">
                  <c:v>SCH</c:v>
                </c:pt>
              </c:strCache>
              <c:extLst xmlns:c15="http://schemas.microsoft.com/office/drawing/2012/chart"/>
            </c:strRef>
          </c:tx>
          <c:spPr>
            <a:ln>
              <a:noFill/>
            </a:ln>
          </c:spPr>
          <c:marker>
            <c:symbol val="circle"/>
            <c:size val="7"/>
            <c:spPr>
              <a:solidFill>
                <a:srgbClr val="5B9BD5"/>
              </a:solidFill>
              <a:ln>
                <a:solidFill>
                  <a:srgbClr val="5B9BD5"/>
                </a:solidFill>
              </a:ln>
            </c:spPr>
          </c:marker>
          <c:cat>
            <c:numRef>
              <c:f>'Cancer 62 Day'!$B$67:$B$86</c:f>
              <c:numCache>
                <c:formatCode>mmm\-yy</c:formatCode>
                <c:ptCount val="20"/>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numCache>
            </c:numRef>
          </c:cat>
          <c:val>
            <c:numRef>
              <c:f>'Cancer 62 Day'!$J$43:$J$78</c:f>
              <c:numCache>
                <c:formatCode>0%</c:formatCode>
                <c:ptCount val="12"/>
                <c:pt idx="0">
                  <c:v>#N/A</c:v>
                </c:pt>
                <c:pt idx="1">
                  <c:v>#N/A</c:v>
                </c:pt>
                <c:pt idx="2">
                  <c:v>#N/A</c:v>
                </c:pt>
                <c:pt idx="3">
                  <c:v>#N/A</c:v>
                </c:pt>
                <c:pt idx="4">
                  <c:v>#N/A</c:v>
                </c:pt>
                <c:pt idx="5">
                  <c:v>#N/A</c:v>
                </c:pt>
                <c:pt idx="6">
                  <c:v>#N/A</c:v>
                </c:pt>
                <c:pt idx="7">
                  <c:v>#N/A</c:v>
                </c:pt>
                <c:pt idx="8">
                  <c:v>#N/A</c:v>
                </c:pt>
                <c:pt idx="9">
                  <c:v>#N/A</c:v>
                </c:pt>
                <c:pt idx="10">
                  <c:v>#N/A</c:v>
                </c:pt>
                <c:pt idx="11">
                  <c:v>#N/A</c:v>
                </c:pt>
              </c:numCache>
            </c:numRef>
          </c:val>
          <c:smooth val="0"/>
          <c:extLst xmlns:c15="http://schemas.microsoft.com/office/drawing/2012/chart">
            <c:ext xmlns:c16="http://schemas.microsoft.com/office/drawing/2014/chart" uri="{C3380CC4-5D6E-409C-BE32-E72D297353CC}">
              <c16:uniqueId val="{00000005-CB43-495A-B644-E8C20E7834AC}"/>
            </c:ext>
          </c:extLst>
        </c:ser>
        <c:ser>
          <c:idx val="4"/>
          <c:order val="6"/>
          <c:tx>
            <c:strRef>
              <c:f>'Cancer 62 Day'!$D$6</c:f>
              <c:strCache>
                <c:ptCount val="1"/>
                <c:pt idx="0">
                  <c:v>Mean</c:v>
                </c:pt>
              </c:strCache>
            </c:strRef>
          </c:tx>
          <c:spPr>
            <a:ln w="19050">
              <a:solidFill>
                <a:schemeClr val="tx1"/>
              </a:solidFill>
            </a:ln>
          </c:spPr>
          <c:marker>
            <c:symbol val="none"/>
          </c:marker>
          <c:cat>
            <c:numRef>
              <c:f>'Cancer 62 Day'!$B$67:$B$86</c:f>
              <c:numCache>
                <c:formatCode>mmm\-yy</c:formatCode>
                <c:ptCount val="20"/>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numCache>
            </c:numRef>
          </c:cat>
          <c:val>
            <c:numRef>
              <c:f>'Cancer 62 Day'!$D$67:$D$90</c:f>
              <c:numCache>
                <c:formatCode>0%</c:formatCode>
                <c:ptCount val="24"/>
                <c:pt idx="0">
                  <c:v>0.31010000000000004</c:v>
                </c:pt>
                <c:pt idx="1">
                  <c:v>0.31010000000000004</c:v>
                </c:pt>
                <c:pt idx="2">
                  <c:v>0.31010000000000004</c:v>
                </c:pt>
                <c:pt idx="3">
                  <c:v>0.31010000000000004</c:v>
                </c:pt>
                <c:pt idx="4">
                  <c:v>0.31010000000000004</c:v>
                </c:pt>
                <c:pt idx="5">
                  <c:v>0.31010000000000004</c:v>
                </c:pt>
                <c:pt idx="6">
                  <c:v>0.31010000000000004</c:v>
                </c:pt>
                <c:pt idx="7">
                  <c:v>0.31010000000000004</c:v>
                </c:pt>
                <c:pt idx="8">
                  <c:v>0.31010000000000004</c:v>
                </c:pt>
                <c:pt idx="9">
                  <c:v>0.31010000000000004</c:v>
                </c:pt>
                <c:pt idx="10">
                  <c:v>0.31010000000000004</c:v>
                </c:pt>
                <c:pt idx="11">
                  <c:v>0.31010000000000004</c:v>
                </c:pt>
                <c:pt idx="12">
                  <c:v>0.31010000000000004</c:v>
                </c:pt>
                <c:pt idx="13">
                  <c:v>0.31010000000000004</c:v>
                </c:pt>
                <c:pt idx="14">
                  <c:v>0.31010000000000004</c:v>
                </c:pt>
                <c:pt idx="15">
                  <c:v>0.31010000000000004</c:v>
                </c:pt>
                <c:pt idx="16">
                  <c:v>0.31010000000000004</c:v>
                </c:pt>
                <c:pt idx="17">
                  <c:v>0.31010000000000004</c:v>
                </c:pt>
                <c:pt idx="18">
                  <c:v>0.31010000000000004</c:v>
                </c:pt>
                <c:pt idx="19">
                  <c:v>0.31010000000000004</c:v>
                </c:pt>
                <c:pt idx="20">
                  <c:v>0.31010000000000004</c:v>
                </c:pt>
                <c:pt idx="21">
                  <c:v>0.31010000000000004</c:v>
                </c:pt>
                <c:pt idx="22">
                  <c:v>0.31010000000000004</c:v>
                </c:pt>
                <c:pt idx="23">
                  <c:v>0.31010000000000004</c:v>
                </c:pt>
              </c:numCache>
            </c:numRef>
          </c:val>
          <c:smooth val="0"/>
          <c:extLst>
            <c:ext xmlns:c16="http://schemas.microsoft.com/office/drawing/2014/chart" uri="{C3380CC4-5D6E-409C-BE32-E72D297353CC}">
              <c16:uniqueId val="{00000006-CB43-495A-B644-E8C20E7834AC}"/>
            </c:ext>
          </c:extLst>
        </c:ser>
        <c:dLbls>
          <c:showLegendKey val="0"/>
          <c:showVal val="0"/>
          <c:showCatName val="0"/>
          <c:showSerName val="0"/>
          <c:showPercent val="0"/>
          <c:showBubbleSize val="0"/>
        </c:dLbls>
        <c:smooth val="0"/>
        <c:axId val="172456192"/>
        <c:axId val="172470656"/>
        <c:extLst/>
      </c:lineChart>
      <c:dateAx>
        <c:axId val="17245619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470656"/>
        <c:crosses val="autoZero"/>
        <c:auto val="1"/>
        <c:lblOffset val="100"/>
        <c:baseTimeUnit val="months"/>
      </c:dateAx>
      <c:valAx>
        <c:axId val="1724706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456192"/>
        <c:crosses val="autoZero"/>
        <c:crossBetween val="midCat"/>
        <c:majorUnit val="0.2"/>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adults waiting &gt; 9 weeks</a:t>
            </a:r>
            <a:endParaRPr lang="en-GB" sz="1100">
              <a:effectLst/>
            </a:endParaRPr>
          </a:p>
        </c:rich>
      </c:tx>
      <c:overlay val="0"/>
      <c:spPr>
        <a:noFill/>
        <a:ln>
          <a:noFill/>
        </a:ln>
        <a:effectLst/>
      </c:spPr>
    </c:title>
    <c:autoTitleDeleted val="0"/>
    <c:plotArea>
      <c:layout>
        <c:manualLayout>
          <c:layoutTarget val="inner"/>
          <c:xMode val="edge"/>
          <c:yMode val="edge"/>
          <c:x val="9.1580907353257357E-2"/>
          <c:y val="0.15358344243003913"/>
          <c:w val="0.84106477666999635"/>
          <c:h val="0.62919829385895576"/>
        </c:manualLayout>
      </c:layout>
      <c:lineChart>
        <c:grouping val="standard"/>
        <c:varyColors val="0"/>
        <c:ser>
          <c:idx val="1"/>
          <c:order val="0"/>
          <c:tx>
            <c:strRef>
              <c:f>'MH 9 wk'!$E$6</c:f>
              <c:strCache>
                <c:ptCount val="1"/>
                <c:pt idx="0">
                  <c:v>&gt;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9 wk'!$B$24:$B$27</c:f>
              <c:numCache>
                <c:formatCode>mmm\-yy</c:formatCode>
                <c:ptCount val="4"/>
                <c:pt idx="0">
                  <c:v>45901</c:v>
                </c:pt>
                <c:pt idx="1">
                  <c:v>45931</c:v>
                </c:pt>
                <c:pt idx="2">
                  <c:v>45962</c:v>
                </c:pt>
                <c:pt idx="3">
                  <c:v>45992</c:v>
                </c:pt>
              </c:numCache>
            </c:numRef>
          </c:cat>
          <c:val>
            <c:numRef>
              <c:f>'MH 9 wk'!$E$24:$E$30</c:f>
              <c:numCache>
                <c:formatCode>0</c:formatCode>
                <c:ptCount val="7"/>
                <c:pt idx="0">
                  <c:v>63</c:v>
                </c:pt>
                <c:pt idx="1">
                  <c:v>36</c:v>
                </c:pt>
                <c:pt idx="2">
                  <c:v>50</c:v>
                </c:pt>
                <c:pt idx="3">
                  <c:v>43</c:v>
                </c:pt>
              </c:numCache>
            </c:numRef>
          </c:val>
          <c:smooth val="0"/>
          <c:extLst>
            <c:ext xmlns:c16="http://schemas.microsoft.com/office/drawing/2014/chart" uri="{C3380CC4-5D6E-409C-BE32-E72D297353CC}">
              <c16:uniqueId val="{00000000-A216-406E-921E-810DE0922179}"/>
            </c:ext>
          </c:extLst>
        </c:ser>
        <c:ser>
          <c:idx val="3"/>
          <c:order val="1"/>
          <c:tx>
            <c:strRef>
              <c:f>'MH 9 wk'!$G$6</c:f>
              <c:strCache>
                <c:ptCount val="1"/>
                <c:pt idx="0">
                  <c:v>Target</c:v>
                </c:pt>
              </c:strCache>
            </c:strRef>
          </c:tx>
          <c:spPr>
            <a:ln w="19050" cap="rnd">
              <a:solidFill>
                <a:srgbClr val="FF0000"/>
              </a:solidFill>
              <a:prstDash val="dash"/>
              <a:round/>
            </a:ln>
            <a:effectLst/>
          </c:spPr>
          <c:marker>
            <c:symbol val="none"/>
          </c:marker>
          <c:cat>
            <c:numRef>
              <c:f>'MH 9 wk'!$B$24:$B$27</c:f>
              <c:numCache>
                <c:formatCode>mmm\-yy</c:formatCode>
                <c:ptCount val="4"/>
                <c:pt idx="0">
                  <c:v>45901</c:v>
                </c:pt>
                <c:pt idx="1">
                  <c:v>45931</c:v>
                </c:pt>
                <c:pt idx="2">
                  <c:v>45962</c:v>
                </c:pt>
                <c:pt idx="3">
                  <c:v>45992</c:v>
                </c:pt>
              </c:numCache>
            </c:numRef>
          </c:cat>
          <c:val>
            <c:numRef>
              <c:f>'MH 9 wk'!$G$24:$G$30</c:f>
              <c:numCache>
                <c:formatCode>0</c:formatCode>
                <c:ptCount val="7"/>
                <c:pt idx="0">
                  <c:v>0</c:v>
                </c:pt>
                <c:pt idx="1">
                  <c:v>0</c:v>
                </c:pt>
                <c:pt idx="2">
                  <c:v>0</c:v>
                </c:pt>
                <c:pt idx="3">
                  <c:v>0</c:v>
                </c:pt>
                <c:pt idx="4">
                  <c:v>0</c:v>
                </c:pt>
                <c:pt idx="5">
                  <c:v>0</c:v>
                </c:pt>
                <c:pt idx="6">
                  <c:v>0</c:v>
                </c:pt>
              </c:numCache>
            </c:numRef>
          </c:val>
          <c:smooth val="0"/>
          <c:extLst>
            <c:ext xmlns:c16="http://schemas.microsoft.com/office/drawing/2014/chart" uri="{C3380CC4-5D6E-409C-BE32-E72D297353CC}">
              <c16:uniqueId val="{00000001-A216-406E-921E-810DE0922179}"/>
            </c:ext>
          </c:extLst>
        </c:ser>
        <c:dLbls>
          <c:showLegendKey val="0"/>
          <c:showVal val="0"/>
          <c:showCatName val="0"/>
          <c:showSerName val="0"/>
          <c:showPercent val="0"/>
          <c:showBubbleSize val="0"/>
        </c:dLbls>
        <c:marker val="1"/>
        <c:smooth val="0"/>
        <c:axId val="189521920"/>
        <c:axId val="189523840"/>
      </c:lineChart>
      <c:dateAx>
        <c:axId val="18952192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523840"/>
        <c:crosses val="autoZero"/>
        <c:auto val="1"/>
        <c:lblOffset val="100"/>
        <c:baseTimeUnit val="months"/>
        <c:majorUnit val="1"/>
        <c:majorTimeUnit val="months"/>
      </c:dateAx>
      <c:valAx>
        <c:axId val="18952384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521920"/>
        <c:crosses val="autoZero"/>
        <c:crossBetween val="midCat"/>
        <c:minorUnit val="20"/>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Patients discharged &lt; 7 days</a:t>
            </a:r>
            <a:endParaRPr lang="en-GB" sz="1100">
              <a:effectLst/>
            </a:endParaRPr>
          </a:p>
        </c:rich>
      </c:tx>
      <c:layout>
        <c:manualLayout>
          <c:xMode val="edge"/>
          <c:yMode val="edge"/>
          <c:x val="0.31409130699938304"/>
          <c:y val="3.9603960396039604E-2"/>
        </c:manualLayout>
      </c:layout>
      <c:overlay val="0"/>
      <c:spPr>
        <a:noFill/>
        <a:ln>
          <a:noFill/>
        </a:ln>
        <a:effectLst/>
      </c:spPr>
    </c:title>
    <c:autoTitleDeleted val="0"/>
    <c:plotArea>
      <c:layout/>
      <c:lineChart>
        <c:grouping val="standard"/>
        <c:varyColors val="0"/>
        <c:ser>
          <c:idx val="0"/>
          <c:order val="0"/>
          <c:tx>
            <c:strRef>
              <c:f>'MH Dis 7 Day'!$F$7</c:f>
              <c:strCache>
                <c:ptCount val="1"/>
                <c:pt idx="0">
                  <c:v>LPL</c:v>
                </c:pt>
              </c:strCache>
            </c:strRef>
          </c:tx>
          <c:spPr>
            <a:ln w="15875" cap="rnd">
              <a:solidFill>
                <a:schemeClr val="tx1"/>
              </a:solidFill>
              <a:prstDash val="lgDash"/>
              <a:round/>
            </a:ln>
            <a:effectLst/>
          </c:spPr>
          <c:marker>
            <c:symbol val="none"/>
          </c:marker>
          <c:cat>
            <c:numRef>
              <c:f>'MH Dis 7 Day'!$B$8:$B$28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'MH Dis 7 Day'!$F$8:$F$31</c:f>
              <c:numCache>
                <c:formatCode>0%</c:formatCode>
                <c:ptCount val="24"/>
                <c:pt idx="0">
                  <c:v>0.76815531086713895</c:v>
                </c:pt>
                <c:pt idx="1">
                  <c:v>0.76815531086713895</c:v>
                </c:pt>
                <c:pt idx="2">
                  <c:v>0.76815531086713895</c:v>
                </c:pt>
                <c:pt idx="3">
                  <c:v>0.76815531086713895</c:v>
                </c:pt>
                <c:pt idx="4">
                  <c:v>0.76815531086713895</c:v>
                </c:pt>
                <c:pt idx="5">
                  <c:v>0.76815531086713895</c:v>
                </c:pt>
                <c:pt idx="6">
                  <c:v>0.76815531086713895</c:v>
                </c:pt>
                <c:pt idx="7">
                  <c:v>0.76815531086713895</c:v>
                </c:pt>
                <c:pt idx="8">
                  <c:v>0.76815531086713895</c:v>
                </c:pt>
                <c:pt idx="9">
                  <c:v>0.76815531086713895</c:v>
                </c:pt>
                <c:pt idx="10">
                  <c:v>0.76815531086713895</c:v>
                </c:pt>
                <c:pt idx="11">
                  <c:v>0.76815531086713895</c:v>
                </c:pt>
                <c:pt idx="12">
                  <c:v>0.76815531086713895</c:v>
                </c:pt>
                <c:pt idx="13">
                  <c:v>0.76815531086713895</c:v>
                </c:pt>
                <c:pt idx="14">
                  <c:v>0.76815531086713895</c:v>
                </c:pt>
                <c:pt idx="15">
                  <c:v>0.76815531086713895</c:v>
                </c:pt>
                <c:pt idx="16">
                  <c:v>0.76815531086713895</c:v>
                </c:pt>
                <c:pt idx="17">
                  <c:v>0.76815531086713895</c:v>
                </c:pt>
                <c:pt idx="18">
                  <c:v>0.76815531086713895</c:v>
                </c:pt>
                <c:pt idx="19">
                  <c:v>0.76815531086713895</c:v>
                </c:pt>
                <c:pt idx="20">
                  <c:v>0.76815531086713895</c:v>
                </c:pt>
                <c:pt idx="21">
                  <c:v>0.76815531086713895</c:v>
                </c:pt>
                <c:pt idx="22">
                  <c:v>0.76815531086713895</c:v>
                </c:pt>
                <c:pt idx="23">
                  <c:v>0.76815531086713895</c:v>
                </c:pt>
              </c:numCache>
            </c:numRef>
          </c:val>
          <c:smooth val="0"/>
          <c:extLst>
            <c:ext xmlns:c16="http://schemas.microsoft.com/office/drawing/2014/chart" uri="{C3380CC4-5D6E-409C-BE32-E72D297353CC}">
              <c16:uniqueId val="{00000000-7CA2-4DF2-ABF6-7A36648113F6}"/>
            </c:ext>
          </c:extLst>
        </c:ser>
        <c:ser>
          <c:idx val="1"/>
          <c:order val="1"/>
          <c:tx>
            <c:strRef>
              <c:f>'MH Dis 7 Day'!$E$7</c:f>
              <c:strCache>
                <c:ptCount val="1"/>
                <c:pt idx="0">
                  <c:v>&lt; 7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Dis 7 Day'!$B$8:$B$28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'MH Dis 7 Day'!$E$8:$E$31</c:f>
              <c:numCache>
                <c:formatCode>0%</c:formatCode>
                <c:ptCount val="24"/>
                <c:pt idx="0">
                  <c:v>0.93333333333333335</c:v>
                </c:pt>
                <c:pt idx="1">
                  <c:v>0.98484848484848486</c:v>
                </c:pt>
                <c:pt idx="2">
                  <c:v>0.80434782608695654</c:v>
                </c:pt>
                <c:pt idx="3">
                  <c:v>0.94915254237288138</c:v>
                </c:pt>
                <c:pt idx="4">
                  <c:v>0.94117647058823528</c:v>
                </c:pt>
                <c:pt idx="5">
                  <c:v>0.89090909090909087</c:v>
                </c:pt>
                <c:pt idx="6">
                  <c:v>0.90740740740740744</c:v>
                </c:pt>
                <c:pt idx="7">
                  <c:v>0.90566037735849059</c:v>
                </c:pt>
                <c:pt idx="8">
                  <c:v>0.9642857142857143</c:v>
                </c:pt>
                <c:pt idx="9">
                  <c:v>0.93617021276595747</c:v>
                </c:pt>
                <c:pt idx="10">
                  <c:v>0.9464285714285714</c:v>
                </c:pt>
                <c:pt idx="11">
                  <c:v>0.95238095238095233</c:v>
                </c:pt>
                <c:pt idx="12">
                  <c:v>0.93</c:v>
                </c:pt>
                <c:pt idx="13">
                  <c:v>0.88</c:v>
                </c:pt>
                <c:pt idx="14">
                  <c:v>0.96</c:v>
                </c:pt>
                <c:pt idx="15">
                  <c:v>0.9</c:v>
                </c:pt>
                <c:pt idx="16">
                  <c:v>0.96699999999999997</c:v>
                </c:pt>
                <c:pt idx="17">
                  <c:v>0.94699999999999995</c:v>
                </c:pt>
                <c:pt idx="18">
                  <c:v>0.8</c:v>
                </c:pt>
                <c:pt idx="19">
                  <c:v>0.92500000000000004</c:v>
                </c:pt>
                <c:pt idx="20">
                  <c:v>0.96</c:v>
                </c:pt>
              </c:numCache>
            </c:numRef>
          </c:val>
          <c:smooth val="0"/>
          <c:extLst>
            <c:ext xmlns:c16="http://schemas.microsoft.com/office/drawing/2014/chart" uri="{C3380CC4-5D6E-409C-BE32-E72D297353CC}">
              <c16:uniqueId val="{00000001-7CA2-4DF2-ABF6-7A36648113F6}"/>
            </c:ext>
          </c:extLst>
        </c:ser>
        <c:ser>
          <c:idx val="3"/>
          <c:order val="2"/>
          <c:tx>
            <c:strRef>
              <c:f>'MH Dis 7 Day'!$G$7</c:f>
              <c:strCache>
                <c:ptCount val="1"/>
                <c:pt idx="0">
                  <c:v>Target</c:v>
                </c:pt>
              </c:strCache>
            </c:strRef>
          </c:tx>
          <c:spPr>
            <a:ln w="19050" cap="rnd">
              <a:solidFill>
                <a:srgbClr val="FF0000"/>
              </a:solidFill>
              <a:prstDash val="dash"/>
              <a:round/>
            </a:ln>
            <a:effectLst/>
          </c:spPr>
          <c:marker>
            <c:symbol val="none"/>
          </c:marker>
          <c:cat>
            <c:numRef>
              <c:f>'MH Dis 7 Day'!$B$8:$B$28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'MH Dis 7 Day'!$G$8:$G$31</c:f>
              <c:numCache>
                <c:formatCode>0%</c:formatCode>
                <c:ptCount val="24"/>
                <c:pt idx="0">
                  <c:v>0.99</c:v>
                </c:pt>
                <c:pt idx="1">
                  <c:v>0.99</c:v>
                </c:pt>
                <c:pt idx="2">
                  <c:v>0.99</c:v>
                </c:pt>
                <c:pt idx="3">
                  <c:v>0.99</c:v>
                </c:pt>
                <c:pt idx="4">
                  <c:v>0.99</c:v>
                </c:pt>
                <c:pt idx="5">
                  <c:v>0.99</c:v>
                </c:pt>
                <c:pt idx="6">
                  <c:v>0.99</c:v>
                </c:pt>
                <c:pt idx="7">
                  <c:v>0.99</c:v>
                </c:pt>
                <c:pt idx="8">
                  <c:v>0.99</c:v>
                </c:pt>
                <c:pt idx="9">
                  <c:v>0.99</c:v>
                </c:pt>
                <c:pt idx="10">
                  <c:v>0.99</c:v>
                </c:pt>
                <c:pt idx="11">
                  <c:v>0.99</c:v>
                </c:pt>
                <c:pt idx="12">
                  <c:v>0.99</c:v>
                </c:pt>
                <c:pt idx="13">
                  <c:v>0.99</c:v>
                </c:pt>
                <c:pt idx="14">
                  <c:v>0.99</c:v>
                </c:pt>
                <c:pt idx="15">
                  <c:v>0.99</c:v>
                </c:pt>
                <c:pt idx="16">
                  <c:v>0.99</c:v>
                </c:pt>
                <c:pt idx="17">
                  <c:v>0.99</c:v>
                </c:pt>
                <c:pt idx="18">
                  <c:v>0.99</c:v>
                </c:pt>
                <c:pt idx="19">
                  <c:v>0.99</c:v>
                </c:pt>
                <c:pt idx="20">
                  <c:v>0.99</c:v>
                </c:pt>
                <c:pt idx="21">
                  <c:v>0.99</c:v>
                </c:pt>
                <c:pt idx="22">
                  <c:v>0.99</c:v>
                </c:pt>
                <c:pt idx="23">
                  <c:v>0.99</c:v>
                </c:pt>
              </c:numCache>
            </c:numRef>
          </c:val>
          <c:smooth val="0"/>
          <c:extLst>
            <c:ext xmlns:c16="http://schemas.microsoft.com/office/drawing/2014/chart" uri="{C3380CC4-5D6E-409C-BE32-E72D297353CC}">
              <c16:uniqueId val="{00000002-7CA2-4DF2-ABF6-7A36648113F6}"/>
            </c:ext>
          </c:extLst>
        </c:ser>
        <c:ser>
          <c:idx val="4"/>
          <c:order val="3"/>
          <c:tx>
            <c:strRef>
              <c:f>'MH Dis 7 Day'!$D$7</c:f>
              <c:strCache>
                <c:ptCount val="1"/>
                <c:pt idx="0">
                  <c:v>Mean</c:v>
                </c:pt>
              </c:strCache>
            </c:strRef>
          </c:tx>
          <c:spPr>
            <a:ln w="15875" cap="rnd">
              <a:solidFill>
                <a:schemeClr val="tx1"/>
              </a:solidFill>
              <a:round/>
            </a:ln>
            <a:effectLst/>
          </c:spPr>
          <c:marker>
            <c:symbol val="none"/>
          </c:marker>
          <c:cat>
            <c:numRef>
              <c:f>'MH Dis 7 Day'!$B$8:$B$28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'MH Dis 7 Day'!$D$8:$D$31</c:f>
              <c:numCache>
                <c:formatCode>0%</c:formatCode>
                <c:ptCount val="24"/>
                <c:pt idx="0">
                  <c:v>0.92310004684600377</c:v>
                </c:pt>
                <c:pt idx="1">
                  <c:v>0.92310004684600377</c:v>
                </c:pt>
                <c:pt idx="2">
                  <c:v>0.92310004684600377</c:v>
                </c:pt>
                <c:pt idx="3">
                  <c:v>0.92310004684600377</c:v>
                </c:pt>
                <c:pt idx="4">
                  <c:v>0.92310004684600377</c:v>
                </c:pt>
                <c:pt idx="5">
                  <c:v>0.92310004684600377</c:v>
                </c:pt>
                <c:pt idx="6">
                  <c:v>0.92310004684600377</c:v>
                </c:pt>
                <c:pt idx="7">
                  <c:v>0.92310004684600377</c:v>
                </c:pt>
                <c:pt idx="8">
                  <c:v>0.92310004684600377</c:v>
                </c:pt>
                <c:pt idx="9">
                  <c:v>0.92310004684600377</c:v>
                </c:pt>
                <c:pt idx="10">
                  <c:v>0.92310004684600377</c:v>
                </c:pt>
                <c:pt idx="11">
                  <c:v>0.92310004684600377</c:v>
                </c:pt>
                <c:pt idx="12">
                  <c:v>0.92310004684600377</c:v>
                </c:pt>
                <c:pt idx="13">
                  <c:v>0.92310004684600377</c:v>
                </c:pt>
                <c:pt idx="14">
                  <c:v>0.92310004684600377</c:v>
                </c:pt>
                <c:pt idx="15">
                  <c:v>0.92310004684600377</c:v>
                </c:pt>
                <c:pt idx="16">
                  <c:v>0.92310004684600377</c:v>
                </c:pt>
                <c:pt idx="17">
                  <c:v>0.92310004684600377</c:v>
                </c:pt>
                <c:pt idx="18">
                  <c:v>0.92310004684600377</c:v>
                </c:pt>
                <c:pt idx="19">
                  <c:v>0.92310004684600377</c:v>
                </c:pt>
                <c:pt idx="20">
                  <c:v>0.92310004684600377</c:v>
                </c:pt>
                <c:pt idx="21">
                  <c:v>0.92310004684600377</c:v>
                </c:pt>
                <c:pt idx="22">
                  <c:v>0.92310004684600377</c:v>
                </c:pt>
                <c:pt idx="23">
                  <c:v>0.92310004684600377</c:v>
                </c:pt>
              </c:numCache>
            </c:numRef>
          </c:val>
          <c:smooth val="0"/>
          <c:extLst>
            <c:ext xmlns:c16="http://schemas.microsoft.com/office/drawing/2014/chart" uri="{C3380CC4-5D6E-409C-BE32-E72D297353CC}">
              <c16:uniqueId val="{00000003-7CA2-4DF2-ABF6-7A36648113F6}"/>
            </c:ext>
          </c:extLst>
        </c:ser>
        <c:ser>
          <c:idx val="5"/>
          <c:order val="4"/>
          <c:tx>
            <c:strRef>
              <c:f>'MH Dis 7 Day'!$C$7</c:f>
              <c:strCache>
                <c:ptCount val="1"/>
                <c:pt idx="0">
                  <c:v>UPL</c:v>
                </c:pt>
              </c:strCache>
            </c:strRef>
          </c:tx>
          <c:spPr>
            <a:ln w="15875" cap="rnd">
              <a:solidFill>
                <a:schemeClr val="tx1"/>
              </a:solidFill>
              <a:prstDash val="lgDash"/>
              <a:round/>
            </a:ln>
            <a:effectLst/>
          </c:spPr>
          <c:marker>
            <c:symbol val="none"/>
          </c:marker>
          <c:cat>
            <c:numRef>
              <c:f>'MH Dis 7 Day'!$B$8:$B$28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'MH Dis 7 Day'!$C$8:$C$31</c:f>
              <c:numCache>
                <c:formatCode>0%</c:formatCode>
                <c:ptCount val="24"/>
                <c:pt idx="0">
                  <c:v>1.0780447828248687</c:v>
                </c:pt>
                <c:pt idx="1">
                  <c:v>1.0780447828248687</c:v>
                </c:pt>
                <c:pt idx="2">
                  <c:v>1.0780447828248687</c:v>
                </c:pt>
                <c:pt idx="3">
                  <c:v>1.0780447828248687</c:v>
                </c:pt>
                <c:pt idx="4">
                  <c:v>1.0780447828248687</c:v>
                </c:pt>
                <c:pt idx="5">
                  <c:v>1.0780447828248687</c:v>
                </c:pt>
                <c:pt idx="6">
                  <c:v>1.0780447828248687</c:v>
                </c:pt>
                <c:pt idx="7">
                  <c:v>1.0780447828248687</c:v>
                </c:pt>
                <c:pt idx="8">
                  <c:v>1.0780447828248687</c:v>
                </c:pt>
                <c:pt idx="9">
                  <c:v>1.0780447828248687</c:v>
                </c:pt>
                <c:pt idx="10">
                  <c:v>1.0780447828248687</c:v>
                </c:pt>
                <c:pt idx="11">
                  <c:v>1.0780447828248687</c:v>
                </c:pt>
                <c:pt idx="12">
                  <c:v>1.0780447828248687</c:v>
                </c:pt>
                <c:pt idx="13">
                  <c:v>1.0780447828248687</c:v>
                </c:pt>
                <c:pt idx="14">
                  <c:v>1.0780447828248687</c:v>
                </c:pt>
                <c:pt idx="15">
                  <c:v>1.0780447828248687</c:v>
                </c:pt>
                <c:pt idx="16">
                  <c:v>1.0780447828248687</c:v>
                </c:pt>
                <c:pt idx="17">
                  <c:v>1.0780447828248687</c:v>
                </c:pt>
                <c:pt idx="18">
                  <c:v>1.0780447828248687</c:v>
                </c:pt>
                <c:pt idx="19">
                  <c:v>1.0780447828248687</c:v>
                </c:pt>
                <c:pt idx="20">
                  <c:v>1.0780447828248687</c:v>
                </c:pt>
                <c:pt idx="21">
                  <c:v>1.0780447828248687</c:v>
                </c:pt>
                <c:pt idx="22">
                  <c:v>1.0780447828248687</c:v>
                </c:pt>
                <c:pt idx="23">
                  <c:v>1.0780447828248687</c:v>
                </c:pt>
              </c:numCache>
            </c:numRef>
          </c:val>
          <c:smooth val="0"/>
          <c:extLst>
            <c:ext xmlns:c16="http://schemas.microsoft.com/office/drawing/2014/chart" uri="{C3380CC4-5D6E-409C-BE32-E72D297353CC}">
              <c16:uniqueId val="{00000004-7CA2-4DF2-ABF6-7A36648113F6}"/>
            </c:ext>
          </c:extLst>
        </c:ser>
        <c:ser>
          <c:idx val="2"/>
          <c:order val="5"/>
          <c:tx>
            <c:strRef>
              <c:f>'MH Dis 7 Day'!$I$7</c:f>
              <c:strCache>
                <c:ptCount val="1"/>
                <c:pt idx="0">
                  <c:v>SCL</c:v>
                </c:pt>
              </c:strCache>
            </c:strRef>
          </c:tx>
          <c:spPr>
            <a:ln>
              <a:noFill/>
            </a:ln>
          </c:spPr>
          <c:marker>
            <c:symbol val="circle"/>
            <c:size val="7"/>
            <c:spPr>
              <a:solidFill>
                <a:srgbClr val="ED7D31"/>
              </a:solidFill>
              <a:ln>
                <a:solidFill>
                  <a:srgbClr val="ED7D31"/>
                </a:solidFill>
              </a:ln>
            </c:spPr>
          </c:marker>
          <c:cat>
            <c:numRef>
              <c:f>'MH Dis 7 Day'!$B$8:$B$28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'MH Dis 7 Day'!$I$8:$I$31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7CA2-4DF2-ABF6-7A36648113F6}"/>
            </c:ext>
          </c:extLst>
        </c:ser>
        <c:ser>
          <c:idx val="6"/>
          <c:order val="6"/>
          <c:tx>
            <c:strRef>
              <c:f>'MH Dis 7 Day'!$J$7</c:f>
              <c:strCache>
                <c:ptCount val="1"/>
                <c:pt idx="0">
                  <c:v>SCH</c:v>
                </c:pt>
              </c:strCache>
            </c:strRef>
          </c:tx>
          <c:spPr>
            <a:ln>
              <a:noFill/>
            </a:ln>
          </c:spPr>
          <c:marker>
            <c:symbol val="circle"/>
            <c:size val="7"/>
            <c:spPr>
              <a:solidFill>
                <a:srgbClr val="5B9BD5"/>
              </a:solidFill>
              <a:ln>
                <a:solidFill>
                  <a:srgbClr val="5B9BD5"/>
                </a:solidFill>
              </a:ln>
            </c:spPr>
          </c:marker>
          <c:cat>
            <c:numRef>
              <c:f>'MH Dis 7 Day'!$B$8:$B$28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'MH Dis 7 Day'!$J$8:$J$31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7CA2-4DF2-ABF6-7A36648113F6}"/>
            </c:ext>
          </c:extLst>
        </c:ser>
        <c:dLbls>
          <c:showLegendKey val="0"/>
          <c:showVal val="0"/>
          <c:showCatName val="0"/>
          <c:showSerName val="0"/>
          <c:showPercent val="0"/>
          <c:showBubbleSize val="0"/>
        </c:dLbls>
        <c:smooth val="0"/>
        <c:axId val="189127296"/>
        <c:axId val="189444864"/>
      </c:lineChart>
      <c:dateAx>
        <c:axId val="18912729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444864"/>
        <c:crosses val="autoZero"/>
        <c:auto val="1"/>
        <c:lblOffset val="100"/>
        <c:baseTimeUnit val="months"/>
      </c:dateAx>
      <c:valAx>
        <c:axId val="189444864"/>
        <c:scaling>
          <c:orientation val="minMax"/>
          <c:max val="1"/>
          <c:min val="0.70000000000000007"/>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27296"/>
        <c:crosses val="autoZero"/>
        <c:crossBetween val="midCat"/>
        <c:majorUnit val="0.1"/>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Patients discharged &gt; 28 days</a:t>
            </a:r>
            <a:endParaRPr lang="en-GB" sz="1100">
              <a:effectLst/>
            </a:endParaRPr>
          </a:p>
        </c:rich>
      </c:tx>
      <c:layout>
        <c:manualLayout>
          <c:xMode val="edge"/>
          <c:yMode val="edge"/>
          <c:x val="0.2880207786526684"/>
          <c:y val="5.0730213673335918E-2"/>
        </c:manualLayout>
      </c:layout>
      <c:overlay val="0"/>
      <c:spPr>
        <a:noFill/>
        <a:ln>
          <a:noFill/>
        </a:ln>
        <a:effectLst/>
      </c:spPr>
    </c:title>
    <c:autoTitleDeleted val="0"/>
    <c:plotArea>
      <c:layout/>
      <c:lineChart>
        <c:grouping val="standard"/>
        <c:varyColors val="0"/>
        <c:ser>
          <c:idx val="0"/>
          <c:order val="0"/>
          <c:tx>
            <c:strRef>
              <c:f>'MH Dis 28 Day'!$F$6</c:f>
              <c:strCache>
                <c:ptCount val="1"/>
                <c:pt idx="0">
                  <c:v>LPL</c:v>
                </c:pt>
              </c:strCache>
            </c:strRef>
          </c:tx>
          <c:spPr>
            <a:ln w="15875" cap="rnd">
              <a:solidFill>
                <a:schemeClr val="tx1"/>
              </a:solidFill>
              <a:prstDash val="lgDash"/>
              <a:round/>
            </a:ln>
            <a:effectLst/>
          </c:spPr>
          <c:marker>
            <c:symbol val="none"/>
          </c:marker>
          <c:cat>
            <c:numRef>
              <c:f>'MH Dis 28 Day'!$B$7:$B$27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'MH Dis 28 Day'!$F$7:$F$30</c:f>
              <c:numCache>
                <c:formatCode>0</c:formatCode>
                <c:ptCount val="24"/>
                <c:pt idx="0">
                  <c:v>-2.9542857142857151</c:v>
                </c:pt>
                <c:pt idx="1">
                  <c:v>-2.9542857142857151</c:v>
                </c:pt>
                <c:pt idx="2">
                  <c:v>-2.9542857142857151</c:v>
                </c:pt>
                <c:pt idx="3">
                  <c:v>-2.9542857142857151</c:v>
                </c:pt>
                <c:pt idx="4">
                  <c:v>-2.9542857142857151</c:v>
                </c:pt>
                <c:pt idx="5">
                  <c:v>-2.9542857142857151</c:v>
                </c:pt>
                <c:pt idx="6">
                  <c:v>-2.9542857142857151</c:v>
                </c:pt>
                <c:pt idx="7">
                  <c:v>-2.9542857142857151</c:v>
                </c:pt>
                <c:pt idx="8">
                  <c:v>-2.9542857142857151</c:v>
                </c:pt>
                <c:pt idx="9">
                  <c:v>-2.9542857142857151</c:v>
                </c:pt>
                <c:pt idx="10">
                  <c:v>-2.9542857142857151</c:v>
                </c:pt>
                <c:pt idx="11">
                  <c:v>-2.9542857142857151</c:v>
                </c:pt>
                <c:pt idx="12">
                  <c:v>-2.9542857142857151</c:v>
                </c:pt>
                <c:pt idx="13">
                  <c:v>-2.9542857142857151</c:v>
                </c:pt>
                <c:pt idx="14">
                  <c:v>-2.9542857142857151</c:v>
                </c:pt>
                <c:pt idx="15">
                  <c:v>-2.9542857142857151</c:v>
                </c:pt>
                <c:pt idx="16">
                  <c:v>-2.9542857142857151</c:v>
                </c:pt>
                <c:pt idx="17">
                  <c:v>-2.9542857142857151</c:v>
                </c:pt>
                <c:pt idx="18">
                  <c:v>-2.9542857142857151</c:v>
                </c:pt>
                <c:pt idx="19">
                  <c:v>-2.9542857142857151</c:v>
                </c:pt>
                <c:pt idx="20">
                  <c:v>-2.9542857142857151</c:v>
                </c:pt>
                <c:pt idx="21">
                  <c:v>-2.9542857142857151</c:v>
                </c:pt>
                <c:pt idx="22">
                  <c:v>-2.9542857142857151</c:v>
                </c:pt>
                <c:pt idx="23">
                  <c:v>-2.9542857142857151</c:v>
                </c:pt>
              </c:numCache>
            </c:numRef>
          </c:val>
          <c:smooth val="0"/>
          <c:extLst>
            <c:ext xmlns:c16="http://schemas.microsoft.com/office/drawing/2014/chart" uri="{C3380CC4-5D6E-409C-BE32-E72D297353CC}">
              <c16:uniqueId val="{00000000-3CEB-4148-BF1A-40671969D89D}"/>
            </c:ext>
          </c:extLst>
        </c:ser>
        <c:ser>
          <c:idx val="1"/>
          <c:order val="1"/>
          <c:tx>
            <c:strRef>
              <c:f>'MH Dis 28 Day'!$E$6</c:f>
              <c:strCache>
                <c:ptCount val="1"/>
                <c:pt idx="0">
                  <c:v>&gt; 28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Dis 28 Day'!$B$7:$B$27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'MH Dis 28 Day'!$E$7:$E$30</c:f>
              <c:numCache>
                <c:formatCode>0</c:formatCode>
                <c:ptCount val="24"/>
                <c:pt idx="0">
                  <c:v>1</c:v>
                </c:pt>
                <c:pt idx="1">
                  <c:v>1</c:v>
                </c:pt>
                <c:pt idx="2">
                  <c:v>6</c:v>
                </c:pt>
                <c:pt idx="3">
                  <c:v>1</c:v>
                </c:pt>
                <c:pt idx="4">
                  <c:v>3</c:v>
                </c:pt>
                <c:pt idx="5">
                  <c:v>5</c:v>
                </c:pt>
                <c:pt idx="6">
                  <c:v>4</c:v>
                </c:pt>
                <c:pt idx="7">
                  <c:v>0</c:v>
                </c:pt>
                <c:pt idx="8">
                  <c:v>1</c:v>
                </c:pt>
                <c:pt idx="9">
                  <c:v>2</c:v>
                </c:pt>
                <c:pt idx="10">
                  <c:v>1</c:v>
                </c:pt>
                <c:pt idx="11">
                  <c:v>2</c:v>
                </c:pt>
                <c:pt idx="12">
                  <c:v>3</c:v>
                </c:pt>
                <c:pt idx="13">
                  <c:v>3</c:v>
                </c:pt>
                <c:pt idx="14">
                  <c:v>2</c:v>
                </c:pt>
                <c:pt idx="15">
                  <c:v>4</c:v>
                </c:pt>
                <c:pt idx="16">
                  <c:v>2</c:v>
                </c:pt>
                <c:pt idx="17">
                  <c:v>3</c:v>
                </c:pt>
                <c:pt idx="18">
                  <c:v>7</c:v>
                </c:pt>
                <c:pt idx="19">
                  <c:v>4</c:v>
                </c:pt>
                <c:pt idx="20">
                  <c:v>0</c:v>
                </c:pt>
              </c:numCache>
            </c:numRef>
          </c:val>
          <c:smooth val="0"/>
          <c:extLst>
            <c:ext xmlns:c16="http://schemas.microsoft.com/office/drawing/2014/chart" uri="{C3380CC4-5D6E-409C-BE32-E72D297353CC}">
              <c16:uniqueId val="{00000001-3CEB-4148-BF1A-40671969D89D}"/>
            </c:ext>
          </c:extLst>
        </c:ser>
        <c:ser>
          <c:idx val="3"/>
          <c:order val="2"/>
          <c:tx>
            <c:strRef>
              <c:f>'MH Dis 28 Day'!$G$6</c:f>
              <c:strCache>
                <c:ptCount val="1"/>
                <c:pt idx="0">
                  <c:v>Target</c:v>
                </c:pt>
              </c:strCache>
            </c:strRef>
          </c:tx>
          <c:spPr>
            <a:ln w="19050" cap="rnd">
              <a:solidFill>
                <a:srgbClr val="FF0000"/>
              </a:solidFill>
              <a:prstDash val="dash"/>
              <a:round/>
            </a:ln>
            <a:effectLst/>
          </c:spPr>
          <c:marker>
            <c:symbol val="none"/>
          </c:marker>
          <c:cat>
            <c:numRef>
              <c:f>'MH Dis 28 Day'!$B$7:$B$27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'MH Dis 28 Day'!$G$7:$G$30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3CEB-4148-BF1A-40671969D89D}"/>
            </c:ext>
          </c:extLst>
        </c:ser>
        <c:ser>
          <c:idx val="4"/>
          <c:order val="3"/>
          <c:tx>
            <c:strRef>
              <c:f>'MH Dis 28 Day'!$D$6</c:f>
              <c:strCache>
                <c:ptCount val="1"/>
                <c:pt idx="0">
                  <c:v>Mean</c:v>
                </c:pt>
              </c:strCache>
            </c:strRef>
          </c:tx>
          <c:spPr>
            <a:ln w="15875" cap="rnd">
              <a:solidFill>
                <a:schemeClr val="tx1"/>
              </a:solidFill>
              <a:round/>
            </a:ln>
            <a:effectLst/>
          </c:spPr>
          <c:marker>
            <c:symbol val="none"/>
          </c:marker>
          <c:cat>
            <c:numRef>
              <c:f>'MH Dis 28 Day'!$B$7:$B$27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'MH Dis 28 Day'!$D$7:$D$30</c:f>
              <c:numCache>
                <c:formatCode>0</c:formatCode>
                <c:ptCount val="24"/>
                <c:pt idx="0">
                  <c:v>2.6190476190476191</c:v>
                </c:pt>
                <c:pt idx="1">
                  <c:v>2.6190476190476191</c:v>
                </c:pt>
                <c:pt idx="2">
                  <c:v>2.6190476190476191</c:v>
                </c:pt>
                <c:pt idx="3">
                  <c:v>2.6190476190476191</c:v>
                </c:pt>
                <c:pt idx="4">
                  <c:v>2.6190476190476191</c:v>
                </c:pt>
                <c:pt idx="5">
                  <c:v>2.6190476190476191</c:v>
                </c:pt>
                <c:pt idx="6">
                  <c:v>2.6190476190476191</c:v>
                </c:pt>
                <c:pt idx="7">
                  <c:v>2.6190476190476191</c:v>
                </c:pt>
                <c:pt idx="8">
                  <c:v>2.6190476190476191</c:v>
                </c:pt>
                <c:pt idx="9">
                  <c:v>2.6190476190476191</c:v>
                </c:pt>
                <c:pt idx="10">
                  <c:v>2.6190476190476191</c:v>
                </c:pt>
                <c:pt idx="11">
                  <c:v>2.6190476190476191</c:v>
                </c:pt>
                <c:pt idx="12">
                  <c:v>2.6190476190476191</c:v>
                </c:pt>
                <c:pt idx="13">
                  <c:v>2.6190476190476191</c:v>
                </c:pt>
                <c:pt idx="14">
                  <c:v>2.6190476190476191</c:v>
                </c:pt>
                <c:pt idx="15">
                  <c:v>2.6190476190476191</c:v>
                </c:pt>
                <c:pt idx="16">
                  <c:v>2.6190476190476191</c:v>
                </c:pt>
                <c:pt idx="17">
                  <c:v>2.6190476190476191</c:v>
                </c:pt>
                <c:pt idx="18">
                  <c:v>2.6190476190476191</c:v>
                </c:pt>
                <c:pt idx="19">
                  <c:v>2.6190476190476191</c:v>
                </c:pt>
                <c:pt idx="20">
                  <c:v>2.6190476190476191</c:v>
                </c:pt>
                <c:pt idx="21">
                  <c:v>2.6190476190476191</c:v>
                </c:pt>
                <c:pt idx="22">
                  <c:v>2.6190476190476191</c:v>
                </c:pt>
                <c:pt idx="23">
                  <c:v>2.6190476190476191</c:v>
                </c:pt>
              </c:numCache>
            </c:numRef>
          </c:val>
          <c:smooth val="0"/>
          <c:extLst>
            <c:ext xmlns:c16="http://schemas.microsoft.com/office/drawing/2014/chart" uri="{C3380CC4-5D6E-409C-BE32-E72D297353CC}">
              <c16:uniqueId val="{00000003-3CEB-4148-BF1A-40671969D89D}"/>
            </c:ext>
          </c:extLst>
        </c:ser>
        <c:ser>
          <c:idx val="5"/>
          <c:order val="4"/>
          <c:tx>
            <c:strRef>
              <c:f>'MH Dis 28 Day'!$C$6</c:f>
              <c:strCache>
                <c:ptCount val="1"/>
                <c:pt idx="0">
                  <c:v>UPL</c:v>
                </c:pt>
              </c:strCache>
            </c:strRef>
          </c:tx>
          <c:spPr>
            <a:ln w="15875" cap="rnd">
              <a:solidFill>
                <a:schemeClr val="tx1"/>
              </a:solidFill>
              <a:prstDash val="lgDash"/>
              <a:round/>
            </a:ln>
            <a:effectLst/>
          </c:spPr>
          <c:marker>
            <c:symbol val="none"/>
          </c:marker>
          <c:cat>
            <c:numRef>
              <c:f>'MH Dis 28 Day'!$B$7:$B$27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'MH Dis 28 Day'!$C$7:$C$30</c:f>
              <c:numCache>
                <c:formatCode>0</c:formatCode>
                <c:ptCount val="24"/>
                <c:pt idx="0">
                  <c:v>8.1923809523809528</c:v>
                </c:pt>
                <c:pt idx="1">
                  <c:v>8.1923809523809528</c:v>
                </c:pt>
                <c:pt idx="2">
                  <c:v>8.1923809523809528</c:v>
                </c:pt>
                <c:pt idx="3">
                  <c:v>8.1923809523809528</c:v>
                </c:pt>
                <c:pt idx="4">
                  <c:v>8.1923809523809528</c:v>
                </c:pt>
                <c:pt idx="5">
                  <c:v>8.1923809523809528</c:v>
                </c:pt>
                <c:pt idx="6">
                  <c:v>8.1923809523809528</c:v>
                </c:pt>
                <c:pt idx="7">
                  <c:v>8.1923809523809528</c:v>
                </c:pt>
                <c:pt idx="8">
                  <c:v>8.1923809523809528</c:v>
                </c:pt>
                <c:pt idx="9">
                  <c:v>8.1923809523809528</c:v>
                </c:pt>
                <c:pt idx="10">
                  <c:v>8.1923809523809528</c:v>
                </c:pt>
                <c:pt idx="11">
                  <c:v>8.1923809523809528</c:v>
                </c:pt>
                <c:pt idx="12">
                  <c:v>8.1923809523809528</c:v>
                </c:pt>
                <c:pt idx="13">
                  <c:v>8.1923809523809528</c:v>
                </c:pt>
                <c:pt idx="14">
                  <c:v>8.1923809523809528</c:v>
                </c:pt>
                <c:pt idx="15">
                  <c:v>8.1923809523809528</c:v>
                </c:pt>
                <c:pt idx="16">
                  <c:v>8.1923809523809528</c:v>
                </c:pt>
                <c:pt idx="17">
                  <c:v>8.1923809523809528</c:v>
                </c:pt>
                <c:pt idx="18">
                  <c:v>8.1923809523809528</c:v>
                </c:pt>
                <c:pt idx="19">
                  <c:v>8.1923809523809528</c:v>
                </c:pt>
                <c:pt idx="20">
                  <c:v>8.1923809523809528</c:v>
                </c:pt>
                <c:pt idx="21">
                  <c:v>8.1923809523809528</c:v>
                </c:pt>
                <c:pt idx="22">
                  <c:v>8.1923809523809528</c:v>
                </c:pt>
                <c:pt idx="23">
                  <c:v>8.1923809523809528</c:v>
                </c:pt>
              </c:numCache>
            </c:numRef>
          </c:val>
          <c:smooth val="0"/>
          <c:extLst>
            <c:ext xmlns:c16="http://schemas.microsoft.com/office/drawing/2014/chart" uri="{C3380CC4-5D6E-409C-BE32-E72D297353CC}">
              <c16:uniqueId val="{00000004-3CEB-4148-BF1A-40671969D89D}"/>
            </c:ext>
          </c:extLst>
        </c:ser>
        <c:ser>
          <c:idx val="2"/>
          <c:order val="5"/>
          <c:tx>
            <c:strRef>
              <c:f>'MH Dis 28 Day'!$I$6</c:f>
              <c:strCache>
                <c:ptCount val="1"/>
                <c:pt idx="0">
                  <c:v>SCL</c:v>
                </c:pt>
              </c:strCache>
            </c:strRef>
          </c:tx>
          <c:spPr>
            <a:ln>
              <a:noFill/>
            </a:ln>
          </c:spPr>
          <c:marker>
            <c:symbol val="circle"/>
            <c:size val="7"/>
            <c:spPr>
              <a:solidFill>
                <a:srgbClr val="5B9BD5"/>
              </a:solidFill>
              <a:ln>
                <a:solidFill>
                  <a:srgbClr val="5B9BD5"/>
                </a:solidFill>
              </a:ln>
            </c:spPr>
          </c:marker>
          <c:cat>
            <c:numRef>
              <c:f>'MH Dis 28 Day'!$B$7:$B$27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'MH Dis 28 Day'!$I$7:$I$30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3CEB-4148-BF1A-40671969D89D}"/>
            </c:ext>
          </c:extLst>
        </c:ser>
        <c:ser>
          <c:idx val="6"/>
          <c:order val="6"/>
          <c:tx>
            <c:strRef>
              <c:f>'MH Dis 28 Day'!$J$6</c:f>
              <c:strCache>
                <c:ptCount val="1"/>
                <c:pt idx="0">
                  <c:v>SCH</c:v>
                </c:pt>
              </c:strCache>
            </c:strRef>
          </c:tx>
          <c:spPr>
            <a:ln>
              <a:noFill/>
            </a:ln>
          </c:spPr>
          <c:marker>
            <c:symbol val="circle"/>
            <c:size val="7"/>
            <c:spPr>
              <a:solidFill>
                <a:srgbClr val="ED7D31"/>
              </a:solidFill>
              <a:ln>
                <a:solidFill>
                  <a:srgbClr val="ED7D31"/>
                </a:solidFill>
              </a:ln>
            </c:spPr>
          </c:marker>
          <c:cat>
            <c:numRef>
              <c:f>'MH Dis 28 Day'!$B$7:$B$27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'MH Dis 28 Day'!$J$7:$J$30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3CEB-4148-BF1A-40671969D89D}"/>
            </c:ext>
          </c:extLst>
        </c:ser>
        <c:dLbls>
          <c:showLegendKey val="0"/>
          <c:showVal val="0"/>
          <c:showCatName val="0"/>
          <c:showSerName val="0"/>
          <c:showPercent val="0"/>
          <c:showBubbleSize val="0"/>
        </c:dLbls>
        <c:smooth val="0"/>
        <c:axId val="190374272"/>
        <c:axId val="190376192"/>
      </c:lineChart>
      <c:dateAx>
        <c:axId val="1903742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376192"/>
        <c:crosses val="autoZero"/>
        <c:auto val="1"/>
        <c:lblOffset val="100"/>
        <c:baseTimeUnit val="months"/>
      </c:dateAx>
      <c:valAx>
        <c:axId val="190376192"/>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374272"/>
        <c:crosses val="autoZero"/>
        <c:crossBetween val="midCat"/>
        <c:majorUnit val="2"/>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LD Patients discharged &lt; 7 days</a:t>
            </a:r>
            <a:endParaRPr lang="en-GB" sz="1100">
              <a:effectLst/>
            </a:endParaRPr>
          </a:p>
        </c:rich>
      </c:tx>
      <c:overlay val="0"/>
      <c:spPr>
        <a:noFill/>
        <a:ln>
          <a:noFill/>
        </a:ln>
        <a:effectLst/>
      </c:spPr>
    </c:title>
    <c:autoTitleDeleted val="0"/>
    <c:plotArea>
      <c:layout/>
      <c:lineChart>
        <c:grouping val="standard"/>
        <c:varyColors val="0"/>
        <c:ser>
          <c:idx val="0"/>
          <c:order val="0"/>
          <c:tx>
            <c:strRef>
              <c:f>'LD Dis 7 day'!$F$7</c:f>
              <c:strCache>
                <c:ptCount val="1"/>
                <c:pt idx="0">
                  <c:v>LPL</c:v>
                </c:pt>
              </c:strCache>
            </c:strRef>
          </c:tx>
          <c:spPr>
            <a:ln w="15875" cap="rnd">
              <a:solidFill>
                <a:schemeClr val="tx1"/>
              </a:solidFill>
              <a:prstDash val="lgDash"/>
              <a:round/>
            </a:ln>
            <a:effectLst/>
          </c:spPr>
          <c:marker>
            <c:symbol val="none"/>
          </c:marker>
          <c:cat>
            <c:numRef>
              <c:f>'LD Dis 7 day'!$B$8:$B$28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'LD Dis 7 day'!$F$8:$F$31</c:f>
              <c:numCache>
                <c:formatCode>0%</c:formatCode>
                <c:ptCount val="24"/>
                <c:pt idx="0">
                  <c:v>-0.56809523809523821</c:v>
                </c:pt>
                <c:pt idx="1">
                  <c:v>-0.56809523809523821</c:v>
                </c:pt>
                <c:pt idx="2">
                  <c:v>-0.56809523809523821</c:v>
                </c:pt>
                <c:pt idx="3">
                  <c:v>-0.56809523809523821</c:v>
                </c:pt>
                <c:pt idx="4">
                  <c:v>-0.56809523809523821</c:v>
                </c:pt>
                <c:pt idx="5">
                  <c:v>-0.56809523809523821</c:v>
                </c:pt>
                <c:pt idx="6">
                  <c:v>-0.56809523809523821</c:v>
                </c:pt>
                <c:pt idx="7">
                  <c:v>-0.56809523809523821</c:v>
                </c:pt>
                <c:pt idx="8">
                  <c:v>-0.56809523809523821</c:v>
                </c:pt>
                <c:pt idx="9">
                  <c:v>-0.56809523809523821</c:v>
                </c:pt>
                <c:pt idx="10">
                  <c:v>-0.56809523809523821</c:v>
                </c:pt>
                <c:pt idx="11">
                  <c:v>-0.56809523809523821</c:v>
                </c:pt>
                <c:pt idx="12">
                  <c:v>-0.56809523809523821</c:v>
                </c:pt>
                <c:pt idx="13">
                  <c:v>-0.56809523809523821</c:v>
                </c:pt>
                <c:pt idx="14">
                  <c:v>-0.56809523809523821</c:v>
                </c:pt>
                <c:pt idx="15">
                  <c:v>-0.56809523809523821</c:v>
                </c:pt>
                <c:pt idx="16">
                  <c:v>-0.56809523809523821</c:v>
                </c:pt>
                <c:pt idx="17">
                  <c:v>-0.56809523809523821</c:v>
                </c:pt>
                <c:pt idx="18">
                  <c:v>-0.56809523809523821</c:v>
                </c:pt>
                <c:pt idx="19">
                  <c:v>-0.56809523809523821</c:v>
                </c:pt>
                <c:pt idx="20">
                  <c:v>-0.56809523809523821</c:v>
                </c:pt>
                <c:pt idx="21">
                  <c:v>-0.56809523809523821</c:v>
                </c:pt>
                <c:pt idx="22">
                  <c:v>-0.56809523809523821</c:v>
                </c:pt>
                <c:pt idx="23">
                  <c:v>-0.56809523809523821</c:v>
                </c:pt>
              </c:numCache>
            </c:numRef>
          </c:val>
          <c:smooth val="0"/>
          <c:extLst>
            <c:ext xmlns:c16="http://schemas.microsoft.com/office/drawing/2014/chart" uri="{C3380CC4-5D6E-409C-BE32-E72D297353CC}">
              <c16:uniqueId val="{00000000-CA81-43BB-BD04-097EC23D83B8}"/>
            </c:ext>
          </c:extLst>
        </c:ser>
        <c:ser>
          <c:idx val="1"/>
          <c:order val="1"/>
          <c:tx>
            <c:strRef>
              <c:f>'LD Dis 7 day'!$E$7</c:f>
              <c:strCache>
                <c:ptCount val="1"/>
                <c:pt idx="0">
                  <c:v>&lt; 7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'LD Dis 7 day'!$B$8:$B$28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'LD Dis 7 day'!$E$8:$E$31</c:f>
              <c:numCache>
                <c:formatCode>0%</c:formatCode>
                <c:ptCount val="24"/>
                <c:pt idx="0">
                  <c:v>1</c:v>
                </c:pt>
                <c:pt idx="1">
                  <c:v>1</c:v>
                </c:pt>
                <c:pt idx="2">
                  <c:v>0</c:v>
                </c:pt>
                <c:pt idx="3">
                  <c:v>1</c:v>
                </c:pt>
                <c:pt idx="4">
                  <c:v>1</c:v>
                </c:pt>
                <c:pt idx="5">
                  <c:v>1</c:v>
                </c:pt>
                <c:pt idx="6">
                  <c:v>0</c:v>
                </c:pt>
                <c:pt idx="7">
                  <c:v>1</c:v>
                </c:pt>
                <c:pt idx="8">
                  <c:v>1</c:v>
                </c:pt>
                <c:pt idx="9">
                  <c:v>0</c:v>
                </c:pt>
                <c:pt idx="10">
                  <c:v>1</c:v>
                </c:pt>
                <c:pt idx="11">
                  <c:v>1</c:v>
                </c:pt>
                <c:pt idx="12">
                  <c:v>0</c:v>
                </c:pt>
                <c:pt idx="13">
                  <c:v>1</c:v>
                </c:pt>
                <c:pt idx="14">
                  <c:v>0</c:v>
                </c:pt>
                <c:pt idx="15">
                  <c:v>1</c:v>
                </c:pt>
                <c:pt idx="16">
                  <c:v>1</c:v>
                </c:pt>
                <c:pt idx="17">
                  <c:v>1</c:v>
                </c:pt>
                <c:pt idx="18">
                  <c:v>1</c:v>
                </c:pt>
                <c:pt idx="19">
                  <c:v>1</c:v>
                </c:pt>
                <c:pt idx="20">
                  <c:v>1</c:v>
                </c:pt>
              </c:numCache>
            </c:numRef>
          </c:val>
          <c:smooth val="0"/>
          <c:extLst>
            <c:ext xmlns:c16="http://schemas.microsoft.com/office/drawing/2014/chart" uri="{C3380CC4-5D6E-409C-BE32-E72D297353CC}">
              <c16:uniqueId val="{00000001-CA81-43BB-BD04-097EC23D83B8}"/>
            </c:ext>
          </c:extLst>
        </c:ser>
        <c:ser>
          <c:idx val="3"/>
          <c:order val="2"/>
          <c:tx>
            <c:strRef>
              <c:f>'LD Dis 7 day'!$G$7</c:f>
              <c:strCache>
                <c:ptCount val="1"/>
                <c:pt idx="0">
                  <c:v>Target</c:v>
                </c:pt>
              </c:strCache>
            </c:strRef>
          </c:tx>
          <c:spPr>
            <a:ln w="19050" cap="rnd">
              <a:solidFill>
                <a:srgbClr val="FF0000"/>
              </a:solidFill>
              <a:prstDash val="dash"/>
              <a:round/>
            </a:ln>
            <a:effectLst/>
          </c:spPr>
          <c:marker>
            <c:symbol val="none"/>
          </c:marker>
          <c:cat>
            <c:numRef>
              <c:f>'LD Dis 7 day'!$B$8:$B$28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'LD Dis 7 day'!$G$8:$G$31</c:f>
              <c:numCache>
                <c:formatCode>0%</c:formatCode>
                <c:ptCount val="24"/>
                <c:pt idx="0">
                  <c:v>0.99</c:v>
                </c:pt>
                <c:pt idx="1">
                  <c:v>0.99</c:v>
                </c:pt>
                <c:pt idx="2">
                  <c:v>0.99</c:v>
                </c:pt>
                <c:pt idx="3">
                  <c:v>0.99</c:v>
                </c:pt>
                <c:pt idx="4">
                  <c:v>0.99</c:v>
                </c:pt>
                <c:pt idx="5">
                  <c:v>0.99</c:v>
                </c:pt>
                <c:pt idx="6">
                  <c:v>0.99</c:v>
                </c:pt>
                <c:pt idx="7">
                  <c:v>0.99</c:v>
                </c:pt>
                <c:pt idx="8">
                  <c:v>0.99</c:v>
                </c:pt>
                <c:pt idx="9">
                  <c:v>0.99</c:v>
                </c:pt>
                <c:pt idx="10">
                  <c:v>0.99</c:v>
                </c:pt>
                <c:pt idx="11">
                  <c:v>0.99</c:v>
                </c:pt>
                <c:pt idx="12">
                  <c:v>0.99</c:v>
                </c:pt>
                <c:pt idx="13">
                  <c:v>0.99</c:v>
                </c:pt>
                <c:pt idx="14">
                  <c:v>0.99</c:v>
                </c:pt>
                <c:pt idx="15">
                  <c:v>0.99</c:v>
                </c:pt>
                <c:pt idx="16">
                  <c:v>0.99</c:v>
                </c:pt>
                <c:pt idx="17">
                  <c:v>0.99</c:v>
                </c:pt>
                <c:pt idx="18">
                  <c:v>0.99</c:v>
                </c:pt>
                <c:pt idx="19">
                  <c:v>0.99</c:v>
                </c:pt>
                <c:pt idx="20">
                  <c:v>0.99</c:v>
                </c:pt>
                <c:pt idx="21">
                  <c:v>0.99</c:v>
                </c:pt>
                <c:pt idx="22">
                  <c:v>0.99</c:v>
                </c:pt>
                <c:pt idx="23">
                  <c:v>0.99</c:v>
                </c:pt>
              </c:numCache>
            </c:numRef>
          </c:val>
          <c:smooth val="0"/>
          <c:extLst>
            <c:ext xmlns:c16="http://schemas.microsoft.com/office/drawing/2014/chart" uri="{C3380CC4-5D6E-409C-BE32-E72D297353CC}">
              <c16:uniqueId val="{00000002-CA81-43BB-BD04-097EC23D83B8}"/>
            </c:ext>
          </c:extLst>
        </c:ser>
        <c:ser>
          <c:idx val="4"/>
          <c:order val="3"/>
          <c:tx>
            <c:strRef>
              <c:f>'LD Dis 7 day'!$D$7</c:f>
              <c:strCache>
                <c:ptCount val="1"/>
                <c:pt idx="0">
                  <c:v>Mean</c:v>
                </c:pt>
              </c:strCache>
            </c:strRef>
          </c:tx>
          <c:spPr>
            <a:ln w="15875" cap="rnd">
              <a:solidFill>
                <a:schemeClr val="tx1"/>
              </a:solidFill>
              <a:round/>
            </a:ln>
            <a:effectLst/>
          </c:spPr>
          <c:marker>
            <c:symbol val="none"/>
          </c:marker>
          <c:cat>
            <c:numRef>
              <c:f>'LD Dis 7 day'!$B$8:$B$28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'LD Dis 7 day'!$D$8:$D$31</c:f>
              <c:numCache>
                <c:formatCode>0%</c:formatCode>
                <c:ptCount val="24"/>
                <c:pt idx="0">
                  <c:v>0.76190476190476186</c:v>
                </c:pt>
                <c:pt idx="1">
                  <c:v>0.76190476190476186</c:v>
                </c:pt>
                <c:pt idx="2">
                  <c:v>0.76190476190476186</c:v>
                </c:pt>
                <c:pt idx="3">
                  <c:v>0.76190476190476186</c:v>
                </c:pt>
                <c:pt idx="4">
                  <c:v>0.76190476190476186</c:v>
                </c:pt>
                <c:pt idx="5">
                  <c:v>0.76190476190476186</c:v>
                </c:pt>
                <c:pt idx="6">
                  <c:v>0.76190476190476186</c:v>
                </c:pt>
                <c:pt idx="7">
                  <c:v>0.76190476190476186</c:v>
                </c:pt>
                <c:pt idx="8">
                  <c:v>0.76190476190476186</c:v>
                </c:pt>
                <c:pt idx="9">
                  <c:v>0.76190476190476186</c:v>
                </c:pt>
                <c:pt idx="10">
                  <c:v>0.76190476190476186</c:v>
                </c:pt>
                <c:pt idx="11">
                  <c:v>0.76190476190476186</c:v>
                </c:pt>
                <c:pt idx="12">
                  <c:v>0.76190476190476186</c:v>
                </c:pt>
                <c:pt idx="13">
                  <c:v>0.76190476190476186</c:v>
                </c:pt>
                <c:pt idx="14">
                  <c:v>0.76190476190476186</c:v>
                </c:pt>
                <c:pt idx="15">
                  <c:v>0.76190476190476186</c:v>
                </c:pt>
                <c:pt idx="16">
                  <c:v>0.76190476190476186</c:v>
                </c:pt>
                <c:pt idx="17">
                  <c:v>0.76190476190476186</c:v>
                </c:pt>
                <c:pt idx="18">
                  <c:v>0.76190476190476186</c:v>
                </c:pt>
                <c:pt idx="19">
                  <c:v>0.76190476190476186</c:v>
                </c:pt>
                <c:pt idx="20">
                  <c:v>0.76190476190476186</c:v>
                </c:pt>
                <c:pt idx="21">
                  <c:v>0.76190476190476186</c:v>
                </c:pt>
                <c:pt idx="22">
                  <c:v>0.76190476190476186</c:v>
                </c:pt>
                <c:pt idx="23">
                  <c:v>0.76190476190476186</c:v>
                </c:pt>
              </c:numCache>
            </c:numRef>
          </c:val>
          <c:smooth val="0"/>
          <c:extLst>
            <c:ext xmlns:c16="http://schemas.microsoft.com/office/drawing/2014/chart" uri="{C3380CC4-5D6E-409C-BE32-E72D297353CC}">
              <c16:uniqueId val="{00000003-CA81-43BB-BD04-097EC23D83B8}"/>
            </c:ext>
          </c:extLst>
        </c:ser>
        <c:ser>
          <c:idx val="5"/>
          <c:order val="4"/>
          <c:tx>
            <c:strRef>
              <c:f>'LD Dis 7 day'!$C$7</c:f>
              <c:strCache>
                <c:ptCount val="1"/>
                <c:pt idx="0">
                  <c:v>UPL</c:v>
                </c:pt>
              </c:strCache>
            </c:strRef>
          </c:tx>
          <c:spPr>
            <a:ln w="15875" cap="rnd">
              <a:solidFill>
                <a:schemeClr val="tx1"/>
              </a:solidFill>
              <a:prstDash val="lgDash"/>
              <a:round/>
            </a:ln>
            <a:effectLst/>
          </c:spPr>
          <c:marker>
            <c:symbol val="none"/>
          </c:marker>
          <c:cat>
            <c:numRef>
              <c:f>'LD Dis 7 day'!$B$8:$B$28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'LD Dis 7 day'!$C$8:$C$31</c:f>
              <c:numCache>
                <c:formatCode>0%</c:formatCode>
                <c:ptCount val="24"/>
                <c:pt idx="0">
                  <c:v>2.0919047619047619</c:v>
                </c:pt>
                <c:pt idx="1">
                  <c:v>2.0919047619047619</c:v>
                </c:pt>
                <c:pt idx="2">
                  <c:v>2.0919047619047619</c:v>
                </c:pt>
                <c:pt idx="3">
                  <c:v>2.0919047619047619</c:v>
                </c:pt>
                <c:pt idx="4">
                  <c:v>2.0919047619047619</c:v>
                </c:pt>
                <c:pt idx="5">
                  <c:v>2.0919047619047619</c:v>
                </c:pt>
                <c:pt idx="6">
                  <c:v>2.0919047619047619</c:v>
                </c:pt>
                <c:pt idx="7">
                  <c:v>2.0919047619047619</c:v>
                </c:pt>
                <c:pt idx="8">
                  <c:v>2.0919047619047619</c:v>
                </c:pt>
                <c:pt idx="9">
                  <c:v>2.0919047619047619</c:v>
                </c:pt>
                <c:pt idx="10">
                  <c:v>2.0919047619047619</c:v>
                </c:pt>
                <c:pt idx="11">
                  <c:v>2.0919047619047619</c:v>
                </c:pt>
                <c:pt idx="12">
                  <c:v>2.0919047619047619</c:v>
                </c:pt>
                <c:pt idx="13">
                  <c:v>2.0919047619047619</c:v>
                </c:pt>
                <c:pt idx="14">
                  <c:v>2.0919047619047619</c:v>
                </c:pt>
                <c:pt idx="15">
                  <c:v>2.0919047619047619</c:v>
                </c:pt>
                <c:pt idx="16">
                  <c:v>2.0919047619047619</c:v>
                </c:pt>
                <c:pt idx="17">
                  <c:v>2.0919047619047619</c:v>
                </c:pt>
                <c:pt idx="18">
                  <c:v>2.0919047619047619</c:v>
                </c:pt>
                <c:pt idx="19">
                  <c:v>2.0919047619047619</c:v>
                </c:pt>
                <c:pt idx="20">
                  <c:v>2.0919047619047619</c:v>
                </c:pt>
                <c:pt idx="21">
                  <c:v>2.0919047619047619</c:v>
                </c:pt>
                <c:pt idx="22">
                  <c:v>2.0919047619047619</c:v>
                </c:pt>
                <c:pt idx="23">
                  <c:v>2.0919047619047619</c:v>
                </c:pt>
              </c:numCache>
            </c:numRef>
          </c:val>
          <c:smooth val="0"/>
          <c:extLst>
            <c:ext xmlns:c16="http://schemas.microsoft.com/office/drawing/2014/chart" uri="{C3380CC4-5D6E-409C-BE32-E72D297353CC}">
              <c16:uniqueId val="{00000004-CA81-43BB-BD04-097EC23D83B8}"/>
            </c:ext>
          </c:extLst>
        </c:ser>
        <c:ser>
          <c:idx val="2"/>
          <c:order val="5"/>
          <c:tx>
            <c:strRef>
              <c:f>'LD Dis 7 day'!$I$7</c:f>
              <c:strCache>
                <c:ptCount val="1"/>
                <c:pt idx="0">
                  <c:v>SCL</c:v>
                </c:pt>
              </c:strCache>
            </c:strRef>
          </c:tx>
          <c:spPr>
            <a:ln>
              <a:noFill/>
            </a:ln>
          </c:spPr>
          <c:marker>
            <c:symbol val="circle"/>
            <c:size val="7"/>
            <c:spPr>
              <a:solidFill>
                <a:srgbClr val="ED7D31"/>
              </a:solidFill>
              <a:ln>
                <a:solidFill>
                  <a:srgbClr val="ED7D31"/>
                </a:solidFill>
              </a:ln>
            </c:spPr>
          </c:marker>
          <c:cat>
            <c:numRef>
              <c:f>'LD Dis 7 day'!$B$8:$B$28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'LD Dis 7 day'!$I$8:$I$31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CA81-43BB-BD04-097EC23D83B8}"/>
            </c:ext>
          </c:extLst>
        </c:ser>
        <c:ser>
          <c:idx val="6"/>
          <c:order val="6"/>
          <c:tx>
            <c:strRef>
              <c:f>'LD Dis 7 day'!$J$7</c:f>
              <c:strCache>
                <c:ptCount val="1"/>
                <c:pt idx="0">
                  <c:v>SCH</c:v>
                </c:pt>
              </c:strCache>
            </c:strRef>
          </c:tx>
          <c:spPr>
            <a:ln>
              <a:noFill/>
            </a:ln>
          </c:spPr>
          <c:marker>
            <c:symbol val="circle"/>
            <c:size val="7"/>
            <c:spPr>
              <a:solidFill>
                <a:srgbClr val="5B9BD5"/>
              </a:solidFill>
              <a:ln>
                <a:solidFill>
                  <a:srgbClr val="5B9BD5"/>
                </a:solidFill>
              </a:ln>
            </c:spPr>
          </c:marker>
          <c:cat>
            <c:numRef>
              <c:f>'LD Dis 7 day'!$B$8:$B$28</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'LD Dis 7 day'!$J$8:$J$31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CA81-43BB-BD04-097EC23D83B8}"/>
            </c:ext>
          </c:extLst>
        </c:ser>
        <c:dLbls>
          <c:showLegendKey val="0"/>
          <c:showVal val="0"/>
          <c:showCatName val="0"/>
          <c:showSerName val="0"/>
          <c:showPercent val="0"/>
          <c:showBubbleSize val="0"/>
        </c:dLbls>
        <c:smooth val="0"/>
        <c:axId val="190232832"/>
        <c:axId val="190239104"/>
      </c:lineChart>
      <c:dateAx>
        <c:axId val="19023283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239104"/>
        <c:crosses val="autoZero"/>
        <c:auto val="1"/>
        <c:lblOffset val="100"/>
        <c:baseTimeUnit val="months"/>
        <c:majorUnit val="2"/>
        <c:majorTimeUnit val="months"/>
      </c:dateAx>
      <c:valAx>
        <c:axId val="19023910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23283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LD Patients discharged &gt; 28 days</a:t>
            </a:r>
            <a:endParaRPr lang="en-GB" sz="1100">
              <a:effectLst/>
            </a:endParaRPr>
          </a:p>
        </c:rich>
      </c:tx>
      <c:overlay val="0"/>
      <c:spPr>
        <a:noFill/>
        <a:ln>
          <a:noFill/>
        </a:ln>
        <a:effectLst/>
      </c:spPr>
    </c:title>
    <c:autoTitleDeleted val="0"/>
    <c:plotArea>
      <c:layout/>
      <c:lineChart>
        <c:grouping val="standard"/>
        <c:varyColors val="0"/>
        <c:ser>
          <c:idx val="0"/>
          <c:order val="0"/>
          <c:tx>
            <c:strRef>
              <c:f>'LD Dis 28 day'!$F$6</c:f>
              <c:strCache>
                <c:ptCount val="1"/>
                <c:pt idx="0">
                  <c:v>LPL</c:v>
                </c:pt>
              </c:strCache>
            </c:strRef>
          </c:tx>
          <c:spPr>
            <a:ln w="15875" cap="rnd">
              <a:solidFill>
                <a:schemeClr val="tx1"/>
              </a:solidFill>
              <a:prstDash val="lgDash"/>
              <a:round/>
            </a:ln>
            <a:effectLst/>
          </c:spPr>
          <c:marker>
            <c:symbol val="none"/>
          </c:marker>
          <c:cat>
            <c:numRef>
              <c:f>'LD Dis 28 day'!$B$7:$B$27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'LD Dis 28 day'!$F$7:$F$30</c:f>
              <c:numCache>
                <c:formatCode>0</c:formatCode>
                <c:ptCount val="24"/>
                <c:pt idx="0">
                  <c:v>-1.3102857142857145</c:v>
                </c:pt>
                <c:pt idx="1">
                  <c:v>-1.3102857142857145</c:v>
                </c:pt>
                <c:pt idx="2">
                  <c:v>-1.3102857142857145</c:v>
                </c:pt>
                <c:pt idx="3">
                  <c:v>-1.3102857142857145</c:v>
                </c:pt>
                <c:pt idx="4">
                  <c:v>-1.3102857142857145</c:v>
                </c:pt>
                <c:pt idx="5">
                  <c:v>-1.3102857142857145</c:v>
                </c:pt>
                <c:pt idx="6">
                  <c:v>-1.3102857142857145</c:v>
                </c:pt>
                <c:pt idx="7">
                  <c:v>-1.3102857142857145</c:v>
                </c:pt>
                <c:pt idx="8">
                  <c:v>-1.3102857142857145</c:v>
                </c:pt>
                <c:pt idx="9">
                  <c:v>-1.3102857142857145</c:v>
                </c:pt>
                <c:pt idx="10">
                  <c:v>-1.3102857142857145</c:v>
                </c:pt>
                <c:pt idx="11">
                  <c:v>-1.3102857142857145</c:v>
                </c:pt>
                <c:pt idx="12">
                  <c:v>-1.3102857142857145</c:v>
                </c:pt>
                <c:pt idx="13">
                  <c:v>-1.3102857142857145</c:v>
                </c:pt>
                <c:pt idx="14">
                  <c:v>-1.3102857142857145</c:v>
                </c:pt>
                <c:pt idx="15">
                  <c:v>-1.3102857142857145</c:v>
                </c:pt>
                <c:pt idx="16">
                  <c:v>-1.3102857142857145</c:v>
                </c:pt>
                <c:pt idx="17">
                  <c:v>-1.3102857142857145</c:v>
                </c:pt>
                <c:pt idx="18">
                  <c:v>-1.3102857142857145</c:v>
                </c:pt>
                <c:pt idx="19">
                  <c:v>-1.3102857142857145</c:v>
                </c:pt>
                <c:pt idx="20">
                  <c:v>-1.3102857142857145</c:v>
                </c:pt>
                <c:pt idx="21">
                  <c:v>-1.3102857142857145</c:v>
                </c:pt>
                <c:pt idx="22">
                  <c:v>-1.3102857142857145</c:v>
                </c:pt>
                <c:pt idx="23">
                  <c:v>-1.3102857142857145</c:v>
                </c:pt>
              </c:numCache>
            </c:numRef>
          </c:val>
          <c:smooth val="0"/>
          <c:extLst>
            <c:ext xmlns:c16="http://schemas.microsoft.com/office/drawing/2014/chart" uri="{C3380CC4-5D6E-409C-BE32-E72D297353CC}">
              <c16:uniqueId val="{00000000-C3C6-4DF1-9EB0-6AA4DB858713}"/>
            </c:ext>
          </c:extLst>
        </c:ser>
        <c:ser>
          <c:idx val="1"/>
          <c:order val="1"/>
          <c:tx>
            <c:strRef>
              <c:f>'LD Dis 28 day'!$E$6</c:f>
              <c:strCache>
                <c:ptCount val="1"/>
                <c:pt idx="0">
                  <c:v>&gt; 28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'LD Dis 28 day'!$B$7:$B$27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'LD Dis 28 day'!$E$7:$E$30</c:f>
              <c:numCache>
                <c:formatCode>0</c:formatCode>
                <c:ptCount val="24"/>
                <c:pt idx="0">
                  <c:v>0</c:v>
                </c:pt>
                <c:pt idx="1">
                  <c:v>0</c:v>
                </c:pt>
                <c:pt idx="2">
                  <c:v>2</c:v>
                </c:pt>
                <c:pt idx="3">
                  <c:v>0</c:v>
                </c:pt>
                <c:pt idx="4">
                  <c:v>0</c:v>
                </c:pt>
                <c:pt idx="5">
                  <c:v>0</c:v>
                </c:pt>
                <c:pt idx="6">
                  <c:v>1</c:v>
                </c:pt>
                <c:pt idx="7">
                  <c:v>0</c:v>
                </c:pt>
                <c:pt idx="8">
                  <c:v>0</c:v>
                </c:pt>
                <c:pt idx="9">
                  <c:v>1</c:v>
                </c:pt>
                <c:pt idx="10">
                  <c:v>0</c:v>
                </c:pt>
                <c:pt idx="11">
                  <c:v>0</c:v>
                </c:pt>
                <c:pt idx="12">
                  <c:v>1</c:v>
                </c:pt>
                <c:pt idx="13">
                  <c:v>0</c:v>
                </c:pt>
                <c:pt idx="14">
                  <c:v>1</c:v>
                </c:pt>
                <c:pt idx="15">
                  <c:v>0</c:v>
                </c:pt>
                <c:pt idx="16">
                  <c:v>0</c:v>
                </c:pt>
                <c:pt idx="17">
                  <c:v>0</c:v>
                </c:pt>
                <c:pt idx="18">
                  <c:v>0</c:v>
                </c:pt>
                <c:pt idx="19">
                  <c:v>0</c:v>
                </c:pt>
                <c:pt idx="20">
                  <c:v>0</c:v>
                </c:pt>
              </c:numCache>
            </c:numRef>
          </c:val>
          <c:smooth val="0"/>
          <c:extLst>
            <c:ext xmlns:c16="http://schemas.microsoft.com/office/drawing/2014/chart" uri="{C3380CC4-5D6E-409C-BE32-E72D297353CC}">
              <c16:uniqueId val="{00000001-C3C6-4DF1-9EB0-6AA4DB858713}"/>
            </c:ext>
          </c:extLst>
        </c:ser>
        <c:ser>
          <c:idx val="3"/>
          <c:order val="2"/>
          <c:tx>
            <c:strRef>
              <c:f>'LD Dis 28 day'!$G$6</c:f>
              <c:strCache>
                <c:ptCount val="1"/>
                <c:pt idx="0">
                  <c:v>Target</c:v>
                </c:pt>
              </c:strCache>
            </c:strRef>
          </c:tx>
          <c:spPr>
            <a:ln w="19050" cap="rnd">
              <a:solidFill>
                <a:srgbClr val="FF0000"/>
              </a:solidFill>
              <a:prstDash val="dash"/>
              <a:round/>
            </a:ln>
            <a:effectLst/>
          </c:spPr>
          <c:marker>
            <c:symbol val="none"/>
          </c:marker>
          <c:cat>
            <c:numRef>
              <c:f>'LD Dis 28 day'!$B$7:$B$27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'LD Dis 28 day'!$G$7:$G$30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C3C6-4DF1-9EB0-6AA4DB858713}"/>
            </c:ext>
          </c:extLst>
        </c:ser>
        <c:ser>
          <c:idx val="4"/>
          <c:order val="3"/>
          <c:tx>
            <c:strRef>
              <c:f>'LD Dis 28 day'!$D$6</c:f>
              <c:strCache>
                <c:ptCount val="1"/>
                <c:pt idx="0">
                  <c:v>Mean</c:v>
                </c:pt>
              </c:strCache>
            </c:strRef>
          </c:tx>
          <c:spPr>
            <a:ln w="15875" cap="rnd">
              <a:solidFill>
                <a:schemeClr val="tx1"/>
              </a:solidFill>
              <a:round/>
            </a:ln>
            <a:effectLst/>
          </c:spPr>
          <c:marker>
            <c:symbol val="none"/>
          </c:marker>
          <c:cat>
            <c:numRef>
              <c:f>'LD Dis 28 day'!$B$7:$B$27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'LD Dis 28 day'!$D$7:$D$30</c:f>
              <c:numCache>
                <c:formatCode>0</c:formatCode>
                <c:ptCount val="24"/>
                <c:pt idx="0">
                  <c:v>0.2857142857142857</c:v>
                </c:pt>
                <c:pt idx="1">
                  <c:v>0.2857142857142857</c:v>
                </c:pt>
                <c:pt idx="2">
                  <c:v>0.2857142857142857</c:v>
                </c:pt>
                <c:pt idx="3">
                  <c:v>0.2857142857142857</c:v>
                </c:pt>
                <c:pt idx="4">
                  <c:v>0.2857142857142857</c:v>
                </c:pt>
                <c:pt idx="5">
                  <c:v>0.2857142857142857</c:v>
                </c:pt>
                <c:pt idx="6">
                  <c:v>0.2857142857142857</c:v>
                </c:pt>
                <c:pt idx="7">
                  <c:v>0.2857142857142857</c:v>
                </c:pt>
                <c:pt idx="8">
                  <c:v>0.2857142857142857</c:v>
                </c:pt>
                <c:pt idx="9">
                  <c:v>0.2857142857142857</c:v>
                </c:pt>
                <c:pt idx="10">
                  <c:v>0.2857142857142857</c:v>
                </c:pt>
                <c:pt idx="11">
                  <c:v>0.2857142857142857</c:v>
                </c:pt>
                <c:pt idx="12">
                  <c:v>0.2857142857142857</c:v>
                </c:pt>
                <c:pt idx="13">
                  <c:v>0.2857142857142857</c:v>
                </c:pt>
                <c:pt idx="14">
                  <c:v>0.2857142857142857</c:v>
                </c:pt>
                <c:pt idx="15">
                  <c:v>0.2857142857142857</c:v>
                </c:pt>
                <c:pt idx="16">
                  <c:v>0.2857142857142857</c:v>
                </c:pt>
                <c:pt idx="17">
                  <c:v>0.2857142857142857</c:v>
                </c:pt>
                <c:pt idx="18">
                  <c:v>0.2857142857142857</c:v>
                </c:pt>
                <c:pt idx="19">
                  <c:v>0.2857142857142857</c:v>
                </c:pt>
                <c:pt idx="20">
                  <c:v>0.2857142857142857</c:v>
                </c:pt>
                <c:pt idx="21">
                  <c:v>0.2857142857142857</c:v>
                </c:pt>
                <c:pt idx="22">
                  <c:v>0.2857142857142857</c:v>
                </c:pt>
                <c:pt idx="23">
                  <c:v>0.2857142857142857</c:v>
                </c:pt>
              </c:numCache>
            </c:numRef>
          </c:val>
          <c:smooth val="0"/>
          <c:extLst>
            <c:ext xmlns:c16="http://schemas.microsoft.com/office/drawing/2014/chart" uri="{C3380CC4-5D6E-409C-BE32-E72D297353CC}">
              <c16:uniqueId val="{00000003-C3C6-4DF1-9EB0-6AA4DB858713}"/>
            </c:ext>
          </c:extLst>
        </c:ser>
        <c:ser>
          <c:idx val="5"/>
          <c:order val="4"/>
          <c:tx>
            <c:strRef>
              <c:f>'LD Dis 28 day'!$C$6</c:f>
              <c:strCache>
                <c:ptCount val="1"/>
                <c:pt idx="0">
                  <c:v>UPL</c:v>
                </c:pt>
              </c:strCache>
            </c:strRef>
          </c:tx>
          <c:spPr>
            <a:ln w="15875" cap="rnd">
              <a:solidFill>
                <a:schemeClr val="tx1"/>
              </a:solidFill>
              <a:prstDash val="lgDash"/>
              <a:round/>
            </a:ln>
            <a:effectLst/>
          </c:spPr>
          <c:marker>
            <c:symbol val="none"/>
          </c:marker>
          <c:cat>
            <c:numRef>
              <c:f>'LD Dis 28 day'!$B$7:$B$27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'LD Dis 28 day'!$C$7:$C$30</c:f>
              <c:numCache>
                <c:formatCode>0</c:formatCode>
                <c:ptCount val="24"/>
                <c:pt idx="0">
                  <c:v>1.8817142857142857</c:v>
                </c:pt>
                <c:pt idx="1">
                  <c:v>1.8817142857142857</c:v>
                </c:pt>
                <c:pt idx="2">
                  <c:v>1.8817142857142857</c:v>
                </c:pt>
                <c:pt idx="3">
                  <c:v>1.8817142857142857</c:v>
                </c:pt>
                <c:pt idx="4">
                  <c:v>1.8817142857142857</c:v>
                </c:pt>
                <c:pt idx="5">
                  <c:v>1.8817142857142857</c:v>
                </c:pt>
                <c:pt idx="6">
                  <c:v>1.8817142857142857</c:v>
                </c:pt>
                <c:pt idx="7">
                  <c:v>1.8817142857142857</c:v>
                </c:pt>
                <c:pt idx="8">
                  <c:v>1.8817142857142857</c:v>
                </c:pt>
                <c:pt idx="9">
                  <c:v>1.8817142857142857</c:v>
                </c:pt>
                <c:pt idx="10">
                  <c:v>1.8817142857142857</c:v>
                </c:pt>
                <c:pt idx="11">
                  <c:v>1.8817142857142857</c:v>
                </c:pt>
                <c:pt idx="12">
                  <c:v>1.8817142857142857</c:v>
                </c:pt>
                <c:pt idx="13">
                  <c:v>1.8817142857142857</c:v>
                </c:pt>
                <c:pt idx="14">
                  <c:v>1.8817142857142857</c:v>
                </c:pt>
                <c:pt idx="15">
                  <c:v>1.8817142857142857</c:v>
                </c:pt>
                <c:pt idx="16">
                  <c:v>1.8817142857142857</c:v>
                </c:pt>
                <c:pt idx="17">
                  <c:v>1.8817142857142857</c:v>
                </c:pt>
                <c:pt idx="18">
                  <c:v>1.8817142857142857</c:v>
                </c:pt>
                <c:pt idx="19">
                  <c:v>1.8817142857142857</c:v>
                </c:pt>
                <c:pt idx="20">
                  <c:v>1.8817142857142857</c:v>
                </c:pt>
                <c:pt idx="21">
                  <c:v>1.8817142857142857</c:v>
                </c:pt>
                <c:pt idx="22">
                  <c:v>1.8817142857142857</c:v>
                </c:pt>
                <c:pt idx="23">
                  <c:v>1.8817142857142857</c:v>
                </c:pt>
              </c:numCache>
            </c:numRef>
          </c:val>
          <c:smooth val="0"/>
          <c:extLst>
            <c:ext xmlns:c16="http://schemas.microsoft.com/office/drawing/2014/chart" uri="{C3380CC4-5D6E-409C-BE32-E72D297353CC}">
              <c16:uniqueId val="{00000004-C3C6-4DF1-9EB0-6AA4DB858713}"/>
            </c:ext>
          </c:extLst>
        </c:ser>
        <c:ser>
          <c:idx val="2"/>
          <c:order val="5"/>
          <c:tx>
            <c:strRef>
              <c:f>'LD Dis 28 day'!$I$6</c:f>
              <c:strCache>
                <c:ptCount val="1"/>
                <c:pt idx="0">
                  <c:v>SCL</c:v>
                </c:pt>
              </c:strCache>
            </c:strRef>
          </c:tx>
          <c:spPr>
            <a:ln>
              <a:noFill/>
            </a:ln>
          </c:spPr>
          <c:marker>
            <c:symbol val="circle"/>
            <c:size val="7"/>
            <c:spPr>
              <a:solidFill>
                <a:srgbClr val="5B9BD5"/>
              </a:solidFill>
              <a:ln>
                <a:solidFill>
                  <a:srgbClr val="5B9BD5"/>
                </a:solidFill>
              </a:ln>
            </c:spPr>
          </c:marker>
          <c:cat>
            <c:numRef>
              <c:f>'LD Dis 28 day'!$B$7:$B$27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'LD Dis 28 day'!$I$7:$I$30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C3C6-4DF1-9EB0-6AA4DB858713}"/>
            </c:ext>
          </c:extLst>
        </c:ser>
        <c:ser>
          <c:idx val="6"/>
          <c:order val="6"/>
          <c:tx>
            <c:strRef>
              <c:f>'LD Dis 28 day'!$J$6</c:f>
              <c:strCache>
                <c:ptCount val="1"/>
                <c:pt idx="0">
                  <c:v>SCH</c:v>
                </c:pt>
              </c:strCache>
            </c:strRef>
          </c:tx>
          <c:spPr>
            <a:ln>
              <a:noFill/>
            </a:ln>
          </c:spPr>
          <c:marker>
            <c:symbol val="circle"/>
            <c:size val="7"/>
            <c:spPr>
              <a:solidFill>
                <a:srgbClr val="ED7D31"/>
              </a:solidFill>
              <a:ln>
                <a:solidFill>
                  <a:srgbClr val="ED7D31"/>
                </a:solidFill>
              </a:ln>
            </c:spPr>
          </c:marker>
          <c:cat>
            <c:numRef>
              <c:f>'LD Dis 28 day'!$B$7:$B$27</c:f>
              <c:numCache>
                <c:formatCode>mmm\-yy</c:formatCode>
                <c:ptCount val="21"/>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numCache>
            </c:numRef>
          </c:cat>
          <c:val>
            <c:numRef>
              <c:f>'LD Dis 28 day'!$J$7:$J$30</c:f>
              <c:numCache>
                <c:formatCode>0</c:formatCode>
                <c:ptCount val="24"/>
                <c:pt idx="0">
                  <c:v>#N/A</c:v>
                </c:pt>
                <c:pt idx="1">
                  <c:v>#N/A</c:v>
                </c:pt>
                <c:pt idx="2">
                  <c:v>2</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C3C6-4DF1-9EB0-6AA4DB858713}"/>
            </c:ext>
          </c:extLst>
        </c:ser>
        <c:dLbls>
          <c:showLegendKey val="0"/>
          <c:showVal val="0"/>
          <c:showCatName val="0"/>
          <c:showSerName val="0"/>
          <c:showPercent val="0"/>
          <c:showBubbleSize val="0"/>
        </c:dLbls>
        <c:smooth val="0"/>
        <c:axId val="190560128"/>
        <c:axId val="190574592"/>
      </c:lineChart>
      <c:dateAx>
        <c:axId val="19056012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574592"/>
        <c:crosses val="autoZero"/>
        <c:auto val="1"/>
        <c:lblOffset val="100"/>
        <c:baseTimeUnit val="months"/>
        <c:majorUnit val="2"/>
        <c:majorTimeUnit val="months"/>
        <c:minorUnit val="1"/>
        <c:minorTimeUnit val="months"/>
      </c:dateAx>
      <c:valAx>
        <c:axId val="19057459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560128"/>
        <c:crosses val="autoZero"/>
        <c:crossBetween val="midCat"/>
        <c:majorUnit val="1"/>
        <c:minorUnit val="1"/>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Psychological Therapies Patients waiting &gt; 13 weeks</a:t>
            </a:r>
            <a:endParaRPr lang="en-GB" sz="1100">
              <a:effectLst/>
            </a:endParaRPr>
          </a:p>
        </c:rich>
      </c:tx>
      <c:layout>
        <c:manualLayout>
          <c:xMode val="edge"/>
          <c:yMode val="edge"/>
          <c:x val="0.17172218466268924"/>
          <c:y val="4.6153801631187763E-2"/>
        </c:manualLayout>
      </c:layout>
      <c:overlay val="0"/>
      <c:spPr>
        <a:noFill/>
        <a:ln>
          <a:noFill/>
        </a:ln>
        <a:effectLst/>
      </c:spPr>
    </c:title>
    <c:autoTitleDeleted val="0"/>
    <c:plotArea>
      <c:layout>
        <c:manualLayout>
          <c:layoutTarget val="inner"/>
          <c:xMode val="edge"/>
          <c:yMode val="edge"/>
          <c:x val="9.6238386649521737E-2"/>
          <c:y val="0.15358355354665537"/>
          <c:w val="0.8460739619260802"/>
          <c:h val="0.60529597213103192"/>
        </c:manualLayout>
      </c:layout>
      <c:lineChart>
        <c:grouping val="standard"/>
        <c:varyColors val="0"/>
        <c:ser>
          <c:idx val="1"/>
          <c:order val="0"/>
          <c:tx>
            <c:strRef>
              <c:f>'Psych 13 wk'!$E$6</c:f>
              <c:strCache>
                <c:ptCount val="1"/>
                <c:pt idx="0">
                  <c:v>&gt;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'Psych 13 wk'!$B$24:$B$27</c:f>
              <c:numCache>
                <c:formatCode>mmm\-yy</c:formatCode>
                <c:ptCount val="4"/>
                <c:pt idx="0">
                  <c:v>45901</c:v>
                </c:pt>
                <c:pt idx="1">
                  <c:v>45931</c:v>
                </c:pt>
                <c:pt idx="2">
                  <c:v>45962</c:v>
                </c:pt>
                <c:pt idx="3">
                  <c:v>45992</c:v>
                </c:pt>
              </c:numCache>
            </c:numRef>
          </c:cat>
          <c:val>
            <c:numRef>
              <c:f>'Psych 13 wk'!$E$24:$E$30</c:f>
              <c:numCache>
                <c:formatCode>0</c:formatCode>
                <c:ptCount val="7"/>
                <c:pt idx="0">
                  <c:v>840</c:v>
                </c:pt>
                <c:pt idx="1">
                  <c:v>612</c:v>
                </c:pt>
                <c:pt idx="2">
                  <c:v>569</c:v>
                </c:pt>
                <c:pt idx="3">
                  <c:v>565</c:v>
                </c:pt>
              </c:numCache>
            </c:numRef>
          </c:val>
          <c:smooth val="0"/>
          <c:extLst>
            <c:ext xmlns:c16="http://schemas.microsoft.com/office/drawing/2014/chart" uri="{C3380CC4-5D6E-409C-BE32-E72D297353CC}">
              <c16:uniqueId val="{00000000-1C26-434A-BCF9-B9582CA0789C}"/>
            </c:ext>
          </c:extLst>
        </c:ser>
        <c:ser>
          <c:idx val="3"/>
          <c:order val="1"/>
          <c:tx>
            <c:strRef>
              <c:f>'Psych 13 wk'!$G$6</c:f>
              <c:strCache>
                <c:ptCount val="1"/>
                <c:pt idx="0">
                  <c:v>Target</c:v>
                </c:pt>
              </c:strCache>
            </c:strRef>
          </c:tx>
          <c:spPr>
            <a:ln w="19050" cap="rnd">
              <a:solidFill>
                <a:srgbClr val="FF0000"/>
              </a:solidFill>
              <a:prstDash val="dash"/>
              <a:round/>
            </a:ln>
            <a:effectLst/>
          </c:spPr>
          <c:marker>
            <c:symbol val="none"/>
          </c:marker>
          <c:cat>
            <c:numRef>
              <c:f>'Psych 13 wk'!$B$24:$B$27</c:f>
              <c:numCache>
                <c:formatCode>mmm\-yy</c:formatCode>
                <c:ptCount val="4"/>
                <c:pt idx="0">
                  <c:v>45901</c:v>
                </c:pt>
                <c:pt idx="1">
                  <c:v>45931</c:v>
                </c:pt>
                <c:pt idx="2">
                  <c:v>45962</c:v>
                </c:pt>
                <c:pt idx="3">
                  <c:v>45992</c:v>
                </c:pt>
              </c:numCache>
            </c:numRef>
          </c:cat>
          <c:val>
            <c:numRef>
              <c:f>'Psych 13 wk'!$G$7:$G$18</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1C26-434A-BCF9-B9582CA0789C}"/>
            </c:ext>
          </c:extLst>
        </c:ser>
        <c:dLbls>
          <c:showLegendKey val="0"/>
          <c:showVal val="0"/>
          <c:showCatName val="0"/>
          <c:showSerName val="0"/>
          <c:showPercent val="0"/>
          <c:showBubbleSize val="0"/>
        </c:dLbls>
        <c:marker val="1"/>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1"/>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CAMHS patients waiting &lt; 9 weeks</a:t>
            </a:r>
            <a:endParaRPr lang="en-GB" sz="1100">
              <a:effectLst/>
            </a:endParaRPr>
          </a:p>
        </c:rich>
      </c:tx>
      <c:overlay val="0"/>
      <c:spPr>
        <a:noFill/>
        <a:ln>
          <a:noFill/>
        </a:ln>
        <a:effectLst/>
      </c:spPr>
    </c:title>
    <c:autoTitleDeleted val="0"/>
    <c:plotArea>
      <c:layout>
        <c:manualLayout>
          <c:layoutTarget val="inner"/>
          <c:xMode val="edge"/>
          <c:yMode val="edge"/>
          <c:x val="0.12287270341207349"/>
          <c:y val="0.15476851851851853"/>
          <c:w val="0.81039107611548555"/>
          <c:h val="0.62633712452610091"/>
        </c:manualLayout>
      </c:layout>
      <c:lineChart>
        <c:grouping val="standard"/>
        <c:varyColors val="0"/>
        <c:ser>
          <c:idx val="1"/>
          <c:order val="0"/>
          <c:tx>
            <c:strRef>
              <c:f>'CAMHS 9 wk %'!$E$6</c:f>
              <c:strCache>
                <c:ptCount val="1"/>
                <c:pt idx="0">
                  <c:v>&lt;9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'CAMHS 9 wk %'!$B$7:$B$15</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'CAMHS 9 wk %'!$E$7:$E$18</c:f>
              <c:numCache>
                <c:formatCode>0.00%</c:formatCode>
                <c:ptCount val="12"/>
                <c:pt idx="0">
                  <c:v>0.72919999999999996</c:v>
                </c:pt>
                <c:pt idx="1">
                  <c:v>0.7117</c:v>
                </c:pt>
                <c:pt idx="2">
                  <c:v>0.7177</c:v>
                </c:pt>
                <c:pt idx="3">
                  <c:v>0.82379999999999998</c:v>
                </c:pt>
                <c:pt idx="4">
                  <c:v>0.8589</c:v>
                </c:pt>
                <c:pt idx="5">
                  <c:v>0.93830000000000002</c:v>
                </c:pt>
                <c:pt idx="6">
                  <c:v>0.96970000000000001</c:v>
                </c:pt>
                <c:pt idx="7">
                  <c:v>0.91390000000000005</c:v>
                </c:pt>
                <c:pt idx="8">
                  <c:v>0.80659999999999998</c:v>
                </c:pt>
              </c:numCache>
            </c:numRef>
          </c:val>
          <c:smooth val="0"/>
          <c:extLst>
            <c:ext xmlns:c16="http://schemas.microsoft.com/office/drawing/2014/chart" uri="{C3380CC4-5D6E-409C-BE32-E72D297353CC}">
              <c16:uniqueId val="{00000000-3908-4D3C-979B-CA96C08204FD}"/>
            </c:ext>
          </c:extLst>
        </c:ser>
        <c:ser>
          <c:idx val="3"/>
          <c:order val="1"/>
          <c:tx>
            <c:strRef>
              <c:f>'CAMHS 9 wk %'!$G$6</c:f>
              <c:strCache>
                <c:ptCount val="1"/>
                <c:pt idx="0">
                  <c:v>Target</c:v>
                </c:pt>
              </c:strCache>
            </c:strRef>
          </c:tx>
          <c:spPr>
            <a:ln w="28575" cap="rnd">
              <a:solidFill>
                <a:srgbClr val="FF0000"/>
              </a:solidFill>
              <a:prstDash val="dash"/>
              <a:round/>
            </a:ln>
            <a:effectLst/>
          </c:spPr>
          <c:marker>
            <c:symbol val="none"/>
          </c:marker>
          <c:cat>
            <c:numRef>
              <c:f>'CAMHS 9 wk %'!$B$7:$B$15</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'CAMHS 9 wk %'!$G$7:$G$18</c:f>
              <c:numCache>
                <c:formatCode>0%</c:formatCode>
                <c:ptCount val="12"/>
                <c:pt idx="0">
                  <c:v>1</c:v>
                </c:pt>
                <c:pt idx="1">
                  <c:v>1</c:v>
                </c:pt>
                <c:pt idx="2">
                  <c:v>1</c:v>
                </c:pt>
                <c:pt idx="3">
                  <c:v>1</c:v>
                </c:pt>
                <c:pt idx="4">
                  <c:v>1</c:v>
                </c:pt>
                <c:pt idx="5">
                  <c:v>1</c:v>
                </c:pt>
                <c:pt idx="6">
                  <c:v>1</c:v>
                </c:pt>
                <c:pt idx="7">
                  <c:v>1</c:v>
                </c:pt>
                <c:pt idx="8">
                  <c:v>1</c:v>
                </c:pt>
                <c:pt idx="9">
                  <c:v>1</c:v>
                </c:pt>
                <c:pt idx="10">
                  <c:v>1</c:v>
                </c:pt>
                <c:pt idx="11">
                  <c:v>1</c:v>
                </c:pt>
              </c:numCache>
            </c:numRef>
          </c:val>
          <c:smooth val="0"/>
          <c:extLst>
            <c:ext xmlns:c16="http://schemas.microsoft.com/office/drawing/2014/chart" uri="{C3380CC4-5D6E-409C-BE32-E72D297353CC}">
              <c16:uniqueId val="{00000001-3908-4D3C-979B-CA96C08204FD}"/>
            </c:ext>
          </c:extLst>
        </c:ser>
        <c:dLbls>
          <c:showLegendKey val="0"/>
          <c:showVal val="0"/>
          <c:showCatName val="0"/>
          <c:showSerName val="0"/>
          <c:showPercent val="0"/>
          <c:showBubbleSize val="0"/>
        </c:dLbls>
        <c:marker val="1"/>
        <c:smooth val="0"/>
        <c:axId val="170946944"/>
        <c:axId val="170948864"/>
      </c:lineChart>
      <c:dateAx>
        <c:axId val="1709469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8864"/>
        <c:crosses val="autoZero"/>
        <c:auto val="1"/>
        <c:lblOffset val="100"/>
        <c:baseTimeUnit val="months"/>
        <c:majorUnit val="1"/>
        <c:majorTimeUnit val="months"/>
      </c:dateAx>
      <c:valAx>
        <c:axId val="17094886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6944"/>
        <c:crosses val="autoZero"/>
        <c:crossBetween val="midCat"/>
        <c:majorUnit val="0.2"/>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CAMHS patients waiting &gt; 9 weeks</a:t>
            </a:r>
            <a:endParaRPr lang="en-GB" sz="1100">
              <a:effectLst/>
            </a:endParaRPr>
          </a:p>
        </c:rich>
      </c:tx>
      <c:layout>
        <c:manualLayout>
          <c:xMode val="edge"/>
          <c:yMode val="edge"/>
          <c:x val="0.28823615742866199"/>
          <c:y val="3.6894687455515753E-2"/>
        </c:manualLayout>
      </c:layout>
      <c:overlay val="0"/>
      <c:spPr>
        <a:noFill/>
        <a:ln>
          <a:noFill/>
        </a:ln>
        <a:effectLst/>
      </c:spPr>
    </c:title>
    <c:autoTitleDeleted val="0"/>
    <c:plotArea>
      <c:layout>
        <c:manualLayout>
          <c:layoutTarget val="inner"/>
          <c:xMode val="edge"/>
          <c:yMode val="edge"/>
          <c:x val="8.7905055138876836E-2"/>
          <c:y val="0.15932694793781937"/>
          <c:w val="0.85440729343672484"/>
          <c:h val="0.52828725855041647"/>
        </c:manualLayout>
      </c:layout>
      <c:lineChart>
        <c:grouping val="standard"/>
        <c:varyColors val="0"/>
        <c:ser>
          <c:idx val="1"/>
          <c:order val="0"/>
          <c:tx>
            <c:strRef>
              <c:f>'CAMHS 9 wk'!$E$6</c:f>
              <c:strCache>
                <c:ptCount val="1"/>
                <c:pt idx="0">
                  <c:v>&gt;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'CAMHS 9 wk'!$B$19:$B$27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'CAMHS 9 wk'!$E$19:$E$30</c:f>
              <c:numCache>
                <c:formatCode>0</c:formatCode>
                <c:ptCount val="12"/>
                <c:pt idx="0">
                  <c:v>75</c:v>
                </c:pt>
                <c:pt idx="1">
                  <c:v>211</c:v>
                </c:pt>
                <c:pt idx="2">
                  <c:v>70</c:v>
                </c:pt>
                <c:pt idx="3">
                  <c:v>37</c:v>
                </c:pt>
                <c:pt idx="4">
                  <c:v>23</c:v>
                </c:pt>
                <c:pt idx="5">
                  <c:v>10</c:v>
                </c:pt>
                <c:pt idx="6">
                  <c:v>6</c:v>
                </c:pt>
                <c:pt idx="7">
                  <c:v>18</c:v>
                </c:pt>
                <c:pt idx="8">
                  <c:v>47</c:v>
                </c:pt>
              </c:numCache>
            </c:numRef>
          </c:val>
          <c:smooth val="0"/>
          <c:extLst>
            <c:ext xmlns:c16="http://schemas.microsoft.com/office/drawing/2014/chart" uri="{C3380CC4-5D6E-409C-BE32-E72D297353CC}">
              <c16:uniqueId val="{00000000-A619-48D1-B5C2-AD9D541B9958}"/>
            </c:ext>
          </c:extLst>
        </c:ser>
        <c:ser>
          <c:idx val="3"/>
          <c:order val="1"/>
          <c:tx>
            <c:strRef>
              <c:f>'CAMHS 9 wk'!$G$6</c:f>
              <c:strCache>
                <c:ptCount val="1"/>
                <c:pt idx="0">
                  <c:v>Target</c:v>
                </c:pt>
              </c:strCache>
            </c:strRef>
          </c:tx>
          <c:spPr>
            <a:ln w="19050" cap="rnd">
              <a:solidFill>
                <a:srgbClr val="FF0000"/>
              </a:solidFill>
              <a:prstDash val="dash"/>
              <a:round/>
            </a:ln>
            <a:effectLst/>
          </c:spPr>
          <c:marker>
            <c:symbol val="none"/>
          </c:marker>
          <c:cat>
            <c:numRef>
              <c:f>'CAMHS 9 wk'!$B$19:$B$27</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'CAMHS 9 wk'!$G$19:$G$30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A619-48D1-B5C2-AD9D541B9958}"/>
            </c:ext>
          </c:extLst>
        </c:ser>
        <c:dLbls>
          <c:showLegendKey val="0"/>
          <c:showVal val="0"/>
          <c:showCatName val="0"/>
          <c:showSerName val="0"/>
          <c:showPercent val="0"/>
          <c:showBubbleSize val="0"/>
        </c:dLbls>
        <c:marker val="1"/>
        <c:smooth val="0"/>
        <c:axId val="190444288"/>
        <c:axId val="190446208"/>
      </c:lineChart>
      <c:dateAx>
        <c:axId val="19044428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46208"/>
        <c:crosses val="autoZero"/>
        <c:auto val="1"/>
        <c:lblOffset val="100"/>
        <c:baseTimeUnit val="months"/>
      </c:dateAx>
      <c:valAx>
        <c:axId val="19044620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44288"/>
        <c:crosses val="autoZero"/>
        <c:crossBetween val="midCat"/>
        <c:majorUnit val="10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Unallocated Cases - Family Support</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'Unallocated Cases'!$C$6</c:f>
              <c:strCache>
                <c:ptCount val="1"/>
                <c:pt idx="0">
                  <c:v>Unallocated Cases</c:v>
                </c:pt>
              </c:strCache>
            </c:strRef>
          </c:tx>
          <c:spPr>
            <a:ln>
              <a:solidFill>
                <a:srgbClr val="00B5CC"/>
              </a:solidFill>
            </a:ln>
            <a:effectLst/>
          </c:spPr>
          <c:marker>
            <c:symbol val="diamond"/>
            <c:size val="5"/>
            <c:spPr>
              <a:solidFill>
                <a:srgbClr val="00B5CC"/>
              </a:solidFill>
              <a:ln>
                <a:solidFill>
                  <a:srgbClr val="00B5CC"/>
                </a:solidFill>
              </a:ln>
            </c:spPr>
          </c:marker>
          <c:cat>
            <c:numRef>
              <c:f>'Unallocated Cases'!$B$7:$B$15</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'Unallocated Cases'!$C$7:$C$18</c:f>
              <c:numCache>
                <c:formatCode>General</c:formatCode>
                <c:ptCount val="12"/>
                <c:pt idx="0">
                  <c:v>53</c:v>
                </c:pt>
                <c:pt idx="1">
                  <c:v>63</c:v>
                </c:pt>
                <c:pt idx="2">
                  <c:v>88</c:v>
                </c:pt>
                <c:pt idx="3">
                  <c:v>51</c:v>
                </c:pt>
                <c:pt idx="4">
                  <c:v>68</c:v>
                </c:pt>
                <c:pt idx="5">
                  <c:v>58</c:v>
                </c:pt>
                <c:pt idx="6">
                  <c:v>58</c:v>
                </c:pt>
                <c:pt idx="7">
                  <c:v>41</c:v>
                </c:pt>
                <c:pt idx="8">
                  <c:v>41</c:v>
                </c:pt>
              </c:numCache>
            </c:numRef>
          </c:val>
          <c:smooth val="0"/>
          <c:extLst>
            <c:ext xmlns:c16="http://schemas.microsoft.com/office/drawing/2014/chart" uri="{C3380CC4-5D6E-409C-BE32-E72D297353CC}">
              <c16:uniqueId val="{00000000-9B42-4A63-B755-8EB5C01AC3EF}"/>
            </c:ext>
          </c:extLst>
        </c:ser>
        <c:ser>
          <c:idx val="0"/>
          <c:order val="1"/>
          <c:tx>
            <c:strRef>
              <c:f>'Unallocated Cases'!$D$6</c:f>
              <c:strCache>
                <c:ptCount val="1"/>
                <c:pt idx="0">
                  <c:v>Target</c:v>
                </c:pt>
              </c:strCache>
            </c:strRef>
          </c:tx>
          <c:spPr>
            <a:ln w="19050">
              <a:solidFill>
                <a:srgbClr val="FF0000"/>
              </a:solidFill>
              <a:prstDash val="dash"/>
            </a:ln>
          </c:spPr>
          <c:marker>
            <c:symbol val="none"/>
          </c:marker>
          <c:cat>
            <c:numRef>
              <c:f>'Unallocated Cases'!$B$7:$B$15</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'Unallocated Cases'!$D$7:$D$18</c:f>
              <c:numCache>
                <c:formatCode>General</c:formatCode>
                <c:ptCount val="12"/>
                <c:pt idx="0">
                  <c:v>43</c:v>
                </c:pt>
                <c:pt idx="1">
                  <c:v>43</c:v>
                </c:pt>
                <c:pt idx="2">
                  <c:v>43</c:v>
                </c:pt>
                <c:pt idx="3">
                  <c:v>43</c:v>
                </c:pt>
                <c:pt idx="4">
                  <c:v>43</c:v>
                </c:pt>
                <c:pt idx="5">
                  <c:v>43</c:v>
                </c:pt>
                <c:pt idx="6">
                  <c:v>43</c:v>
                </c:pt>
                <c:pt idx="7">
                  <c:v>43</c:v>
                </c:pt>
                <c:pt idx="8">
                  <c:v>43</c:v>
                </c:pt>
              </c:numCache>
            </c:numRef>
          </c:val>
          <c:smooth val="0"/>
          <c:extLst>
            <c:ext xmlns:c16="http://schemas.microsoft.com/office/drawing/2014/chart" uri="{C3380CC4-5D6E-409C-BE32-E72D297353CC}">
              <c16:uniqueId val="{00000001-9B42-4A63-B755-8EB5C01AC3EF}"/>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
      </c:valAx>
      <c:spPr>
        <a:noFill/>
        <a:ln>
          <a:noFill/>
        </a:ln>
        <a:effectLst/>
      </c:spPr>
    </c:plotArea>
    <c:legend>
      <c:legendPos val="b"/>
      <c:layout>
        <c:manualLayout>
          <c:xMode val="edge"/>
          <c:yMode val="edge"/>
          <c:x val="0.25567716535433072"/>
          <c:y val="0.89508336637776398"/>
          <c:w val="0.51086789151356082"/>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Domiciliary Care - Unmet Need Hours (Full)</a:t>
            </a:r>
          </a:p>
        </c:rich>
      </c:tx>
      <c:layout>
        <c:manualLayout>
          <c:xMode val="edge"/>
          <c:yMode val="edge"/>
          <c:x val="0.224090113735783"/>
          <c:y val="4.7961630695443645E-2"/>
        </c:manualLayout>
      </c:layout>
      <c:overlay val="0"/>
      <c:spPr>
        <a:noFill/>
        <a:ln>
          <a:noFill/>
        </a:ln>
        <a:effectLst/>
      </c:spPr>
    </c:title>
    <c:autoTitleDeleted val="0"/>
    <c:plotArea>
      <c:layout>
        <c:manualLayout>
          <c:layoutTarget val="inner"/>
          <c:xMode val="edge"/>
          <c:yMode val="edge"/>
          <c:x val="0.10024759405074365"/>
          <c:y val="0.1744526898166506"/>
          <c:w val="0.86919685039370087"/>
          <c:h val="0.59835570913348057"/>
        </c:manualLayout>
      </c:layout>
      <c:lineChart>
        <c:grouping val="standard"/>
        <c:varyColors val="0"/>
        <c:ser>
          <c:idx val="1"/>
          <c:order val="0"/>
          <c:tx>
            <c:strRef>
              <c:f>'Dom Care'!$C$6</c:f>
              <c:strCache>
                <c:ptCount val="1"/>
                <c:pt idx="0">
                  <c:v>Unmet Hours (Full)</c:v>
                </c:pt>
              </c:strCache>
            </c:strRef>
          </c:tx>
          <c:spPr>
            <a:ln>
              <a:solidFill>
                <a:srgbClr val="00B5CC"/>
              </a:solidFill>
            </a:ln>
            <a:effectLst/>
          </c:spPr>
          <c:marker>
            <c:symbol val="diamond"/>
            <c:size val="5"/>
            <c:spPr>
              <a:solidFill>
                <a:srgbClr val="00B5CC"/>
              </a:solidFill>
              <a:ln>
                <a:solidFill>
                  <a:srgbClr val="00B5CC"/>
                </a:solidFill>
              </a:ln>
            </c:spPr>
          </c:marker>
          <c:cat>
            <c:numRef>
              <c:f>'Dom Care'!$B$7:$B$15</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'Dom Care'!$C$7:$C$18</c:f>
              <c:numCache>
                <c:formatCode>General</c:formatCode>
                <c:ptCount val="12"/>
                <c:pt idx="0">
                  <c:v>4098</c:v>
                </c:pt>
                <c:pt idx="1">
                  <c:v>3912</c:v>
                </c:pt>
                <c:pt idx="2">
                  <c:v>3950</c:v>
                </c:pt>
                <c:pt idx="3">
                  <c:v>4172</c:v>
                </c:pt>
                <c:pt idx="4">
                  <c:v>4219</c:v>
                </c:pt>
                <c:pt idx="5">
                  <c:v>4060</c:v>
                </c:pt>
                <c:pt idx="6">
                  <c:v>3843</c:v>
                </c:pt>
                <c:pt idx="7">
                  <c:v>3119</c:v>
                </c:pt>
                <c:pt idx="8">
                  <c:v>3324</c:v>
                </c:pt>
              </c:numCache>
            </c:numRef>
          </c:val>
          <c:smooth val="0"/>
          <c:extLst>
            <c:ext xmlns:c16="http://schemas.microsoft.com/office/drawing/2014/chart" uri="{C3380CC4-5D6E-409C-BE32-E72D297353CC}">
              <c16:uniqueId val="{00000000-200B-47A0-8659-6B60F7B7923E}"/>
            </c:ext>
          </c:extLst>
        </c:ser>
        <c:ser>
          <c:idx val="0"/>
          <c:order val="1"/>
          <c:tx>
            <c:strRef>
              <c:f>'Dom Care'!$D$6</c:f>
              <c:strCache>
                <c:ptCount val="1"/>
                <c:pt idx="0">
                  <c:v>Target</c:v>
                </c:pt>
              </c:strCache>
            </c:strRef>
          </c:tx>
          <c:spPr>
            <a:ln w="19050">
              <a:solidFill>
                <a:srgbClr val="FF0000"/>
              </a:solidFill>
              <a:prstDash val="dash"/>
            </a:ln>
          </c:spPr>
          <c:marker>
            <c:symbol val="none"/>
          </c:marker>
          <c:cat>
            <c:numRef>
              <c:f>'Dom Care'!$B$7:$B$15</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'Dom Care'!$D$7:$D$18</c:f>
              <c:numCache>
                <c:formatCode>General</c:formatCode>
                <c:ptCount val="12"/>
                <c:pt idx="0">
                  <c:v>3688</c:v>
                </c:pt>
                <c:pt idx="1">
                  <c:v>3688</c:v>
                </c:pt>
                <c:pt idx="2">
                  <c:v>3688</c:v>
                </c:pt>
                <c:pt idx="3">
                  <c:v>3688</c:v>
                </c:pt>
                <c:pt idx="4">
                  <c:v>3688</c:v>
                </c:pt>
                <c:pt idx="5">
                  <c:v>3688</c:v>
                </c:pt>
                <c:pt idx="6">
                  <c:v>3688</c:v>
                </c:pt>
                <c:pt idx="7">
                  <c:v>3688</c:v>
                </c:pt>
                <c:pt idx="8">
                  <c:v>3688</c:v>
                </c:pt>
              </c:numCache>
            </c:numRef>
          </c:val>
          <c:smooth val="0"/>
          <c:extLst>
            <c:ext xmlns:c16="http://schemas.microsoft.com/office/drawing/2014/chart" uri="{C3380CC4-5D6E-409C-BE32-E72D297353CC}">
              <c16:uniqueId val="{00000001-200B-47A0-8659-6B60F7B7923E}"/>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ax val="5000"/>
          <c:min val="2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400"/>
      </c:valAx>
      <c:spPr>
        <a:noFill/>
        <a:ln>
          <a:noFill/>
        </a:ln>
        <a:effectLst/>
      </c:spPr>
    </c:plotArea>
    <c:legend>
      <c:legendPos val="b"/>
      <c:layout>
        <c:manualLayout>
          <c:xMode val="edge"/>
          <c:yMode val="edge"/>
          <c:x val="0.25567716535433072"/>
          <c:y val="0.89508336637776398"/>
          <c:w val="0.51086789151356082"/>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62-day by tumour site April 25 -</a:t>
            </a:r>
            <a:r>
              <a:rPr lang="en-US" baseline="0"/>
              <a:t> November </a:t>
            </a:r>
            <a:r>
              <a:rPr lang="en-US"/>
              <a:t>25</a:t>
            </a:r>
          </a:p>
        </c:rich>
      </c:tx>
      <c:layout>
        <c:manualLayout>
          <c:xMode val="edge"/>
          <c:yMode val="edge"/>
          <c:x val="0.2289499124736307"/>
          <c:y val="2.678650699209222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5311096169881778"/>
          <c:y val="0.18300034465388795"/>
          <c:w val="0.60039170736569325"/>
          <c:h val="0.7068214957978739"/>
        </c:manualLayout>
      </c:layout>
      <c:barChart>
        <c:barDir val="bar"/>
        <c:grouping val="stacked"/>
        <c:varyColors val="0"/>
        <c:ser>
          <c:idx val="0"/>
          <c:order val="0"/>
          <c:tx>
            <c:strRef>
              <c:f>'62 Day Tumour Site'!$AJ$4</c:f>
              <c:strCache>
                <c:ptCount val="1"/>
                <c:pt idx="0">
                  <c:v>&lt;=62 days</c:v>
                </c:pt>
              </c:strCache>
            </c:strRef>
          </c:tx>
          <c:spPr>
            <a:solidFill>
              <a:srgbClr val="5B9BD5"/>
            </a:solidFill>
            <a:ln>
              <a:noFill/>
            </a:ln>
            <a:effectLst/>
          </c:spPr>
          <c:invertIfNegative val="0"/>
          <c:cat>
            <c:strRef>
              <c:f>'62 Day Tumour Site'!$B$5:$B$24</c:f>
              <c:strCache>
                <c:ptCount val="15"/>
                <c:pt idx="0">
                  <c:v>Acute Leukaemia</c:v>
                </c:pt>
                <c:pt idx="1">
                  <c:v>Breast</c:v>
                </c:pt>
                <c:pt idx="2">
                  <c:v>Dental</c:v>
                </c:pt>
                <c:pt idx="3">
                  <c:v>Gynae</c:v>
                </c:pt>
                <c:pt idx="4">
                  <c:v>Haematological Malignancies (ex Acute Leukaemia)</c:v>
                </c:pt>
                <c:pt idx="5">
                  <c:v>Head/Neck</c:v>
                </c:pt>
                <c:pt idx="6">
                  <c:v>Hepatobiliary and Pancreatic</c:v>
                </c:pt>
                <c:pt idx="7">
                  <c:v>Lower Gastrointestinal</c:v>
                </c:pt>
                <c:pt idx="8">
                  <c:v>Lung</c:v>
                </c:pt>
                <c:pt idx="9">
                  <c:v>Neuroendocrine</c:v>
                </c:pt>
                <c:pt idx="10">
                  <c:v>Sarcomas</c:v>
                </c:pt>
                <c:pt idx="11">
                  <c:v>Skin</c:v>
                </c:pt>
                <c:pt idx="12">
                  <c:v>Thyroid</c:v>
                </c:pt>
                <c:pt idx="13">
                  <c:v>Upper Gastrointestinal</c:v>
                </c:pt>
                <c:pt idx="14">
                  <c:v>Urological (exc Testicular)</c:v>
                </c:pt>
              </c:strCache>
            </c:strRef>
          </c:cat>
          <c:val>
            <c:numRef>
              <c:f>'62 Day Tumour Site'!$AJ$5:$AJ$24</c:f>
              <c:numCache>
                <c:formatCode>0.0;\(0.0\)</c:formatCode>
                <c:ptCount val="15"/>
                <c:pt idx="0">
                  <c:v>2</c:v>
                </c:pt>
                <c:pt idx="1">
                  <c:v>15</c:v>
                </c:pt>
                <c:pt idx="2">
                  <c:v>0.5</c:v>
                </c:pt>
                <c:pt idx="3">
                  <c:v>5.5</c:v>
                </c:pt>
                <c:pt idx="4">
                  <c:v>20.5</c:v>
                </c:pt>
                <c:pt idx="5">
                  <c:v>7</c:v>
                </c:pt>
                <c:pt idx="6">
                  <c:v>1</c:v>
                </c:pt>
                <c:pt idx="7">
                  <c:v>24</c:v>
                </c:pt>
                <c:pt idx="8">
                  <c:v>22</c:v>
                </c:pt>
                <c:pt idx="9">
                  <c:v>0</c:v>
                </c:pt>
                <c:pt idx="10">
                  <c:v>1</c:v>
                </c:pt>
                <c:pt idx="11">
                  <c:v>73</c:v>
                </c:pt>
                <c:pt idx="12">
                  <c:v>1</c:v>
                </c:pt>
                <c:pt idx="13">
                  <c:v>12</c:v>
                </c:pt>
                <c:pt idx="14">
                  <c:v>0</c:v>
                </c:pt>
              </c:numCache>
            </c:numRef>
          </c:val>
          <c:extLst>
            <c:ext xmlns:c16="http://schemas.microsoft.com/office/drawing/2014/chart" uri="{C3380CC4-5D6E-409C-BE32-E72D297353CC}">
              <c16:uniqueId val="{00000000-19FB-4D28-BF57-DF58D51A540A}"/>
            </c:ext>
          </c:extLst>
        </c:ser>
        <c:ser>
          <c:idx val="1"/>
          <c:order val="1"/>
          <c:tx>
            <c:strRef>
              <c:f>'62 Day Tumour Site'!$AK$4</c:f>
              <c:strCache>
                <c:ptCount val="1"/>
                <c:pt idx="0">
                  <c:v>&gt;62</c:v>
                </c:pt>
              </c:strCache>
            </c:strRef>
          </c:tx>
          <c:spPr>
            <a:solidFill>
              <a:srgbClr val="ED7D31"/>
            </a:solidFill>
            <a:ln>
              <a:noFill/>
            </a:ln>
            <a:effectLst/>
          </c:spPr>
          <c:invertIfNegative val="0"/>
          <c:cat>
            <c:strRef>
              <c:f>'62 Day Tumour Site'!$B$5:$B$24</c:f>
              <c:strCache>
                <c:ptCount val="15"/>
                <c:pt idx="0">
                  <c:v>Acute Leukaemia</c:v>
                </c:pt>
                <c:pt idx="1">
                  <c:v>Breast</c:v>
                </c:pt>
                <c:pt idx="2">
                  <c:v>Dental</c:v>
                </c:pt>
                <c:pt idx="3">
                  <c:v>Gynae</c:v>
                </c:pt>
                <c:pt idx="4">
                  <c:v>Haematological Malignancies (ex Acute Leukaemia)</c:v>
                </c:pt>
                <c:pt idx="5">
                  <c:v>Head/Neck</c:v>
                </c:pt>
                <c:pt idx="6">
                  <c:v>Hepatobiliary and Pancreatic</c:v>
                </c:pt>
                <c:pt idx="7">
                  <c:v>Lower Gastrointestinal</c:v>
                </c:pt>
                <c:pt idx="8">
                  <c:v>Lung</c:v>
                </c:pt>
                <c:pt idx="9">
                  <c:v>Neuroendocrine</c:v>
                </c:pt>
                <c:pt idx="10">
                  <c:v>Sarcomas</c:v>
                </c:pt>
                <c:pt idx="11">
                  <c:v>Skin</c:v>
                </c:pt>
                <c:pt idx="12">
                  <c:v>Thyroid</c:v>
                </c:pt>
                <c:pt idx="13">
                  <c:v>Upper Gastrointestinal</c:v>
                </c:pt>
                <c:pt idx="14">
                  <c:v>Urological (exc Testicular)</c:v>
                </c:pt>
              </c:strCache>
            </c:strRef>
          </c:cat>
          <c:val>
            <c:numRef>
              <c:f>'62 Day Tumour Site'!$AK$5:$AK$24</c:f>
              <c:numCache>
                <c:formatCode>0.0</c:formatCode>
                <c:ptCount val="15"/>
                <c:pt idx="0">
                  <c:v>0</c:v>
                </c:pt>
                <c:pt idx="1">
                  <c:v>71</c:v>
                </c:pt>
                <c:pt idx="2">
                  <c:v>0</c:v>
                </c:pt>
                <c:pt idx="3">
                  <c:v>22.5</c:v>
                </c:pt>
                <c:pt idx="4">
                  <c:v>18.5</c:v>
                </c:pt>
                <c:pt idx="5">
                  <c:v>9</c:v>
                </c:pt>
                <c:pt idx="6">
                  <c:v>3</c:v>
                </c:pt>
                <c:pt idx="7">
                  <c:v>69</c:v>
                </c:pt>
                <c:pt idx="8">
                  <c:v>20</c:v>
                </c:pt>
                <c:pt idx="9">
                  <c:v>1</c:v>
                </c:pt>
                <c:pt idx="10">
                  <c:v>0</c:v>
                </c:pt>
                <c:pt idx="11">
                  <c:v>133</c:v>
                </c:pt>
                <c:pt idx="12">
                  <c:v>2</c:v>
                </c:pt>
                <c:pt idx="13">
                  <c:v>13</c:v>
                </c:pt>
                <c:pt idx="14">
                  <c:v>0.5</c:v>
                </c:pt>
              </c:numCache>
            </c:numRef>
          </c:val>
          <c:extLst>
            <c:ext xmlns:c16="http://schemas.microsoft.com/office/drawing/2014/chart" uri="{C3380CC4-5D6E-409C-BE32-E72D297353CC}">
              <c16:uniqueId val="{00000001-19FB-4D28-BF57-DF58D51A540A}"/>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majorUnit val="20"/>
      </c:valAx>
      <c:spPr>
        <a:noFill/>
        <a:ln>
          <a:noFill/>
        </a:ln>
        <a:effectLst/>
      </c:spPr>
    </c:plotArea>
    <c:legend>
      <c:legendPos val="b"/>
      <c:layout>
        <c:manualLayout>
          <c:xMode val="edge"/>
          <c:yMode val="edge"/>
          <c:x val="0.4232195039791149"/>
          <c:y val="0.90929080834592635"/>
          <c:w val="0.14999592965317837"/>
          <c:h val="4.53632207264414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Domiciliary Care - Unmet Need Hours (Partial)</a:t>
            </a:r>
          </a:p>
        </c:rich>
      </c:tx>
      <c:layout>
        <c:manualLayout>
          <c:xMode val="edge"/>
          <c:yMode val="edge"/>
          <c:x val="0.20615966754155732"/>
          <c:y val="4.3165467625899283E-2"/>
        </c:manualLayout>
      </c:layout>
      <c:overlay val="0"/>
      <c:spPr>
        <a:noFill/>
        <a:ln>
          <a:noFill/>
        </a:ln>
        <a:effectLst/>
      </c:spPr>
    </c:title>
    <c:autoTitleDeleted val="0"/>
    <c:plotArea>
      <c:layout>
        <c:manualLayout>
          <c:layoutTarget val="inner"/>
          <c:xMode val="edge"/>
          <c:yMode val="edge"/>
          <c:x val="0.10580314960629922"/>
          <c:y val="0.15047187446892876"/>
          <c:w val="0.8580857392825898"/>
          <c:h val="0.62233652448120247"/>
        </c:manualLayout>
      </c:layout>
      <c:lineChart>
        <c:grouping val="standard"/>
        <c:varyColors val="0"/>
        <c:ser>
          <c:idx val="1"/>
          <c:order val="0"/>
          <c:tx>
            <c:strRef>
              <c:f>'Dom Care'!$C$23</c:f>
              <c:strCache>
                <c:ptCount val="1"/>
                <c:pt idx="0">
                  <c:v>Unmet Hours (Partial)</c:v>
                </c:pt>
              </c:strCache>
            </c:strRef>
          </c:tx>
          <c:spPr>
            <a:ln>
              <a:solidFill>
                <a:srgbClr val="00B5CC"/>
              </a:solidFill>
            </a:ln>
            <a:effectLst/>
          </c:spPr>
          <c:marker>
            <c:symbol val="diamond"/>
            <c:size val="5"/>
            <c:spPr>
              <a:solidFill>
                <a:srgbClr val="00B5CC"/>
              </a:solidFill>
              <a:ln>
                <a:solidFill>
                  <a:srgbClr val="00B5CC"/>
                </a:solidFill>
              </a:ln>
            </c:spPr>
          </c:marker>
          <c:cat>
            <c:numRef>
              <c:f>'Dom Care'!$B$24:$B$32</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'Dom Care'!$C$24:$C$35</c:f>
              <c:numCache>
                <c:formatCode>General</c:formatCode>
                <c:ptCount val="12"/>
                <c:pt idx="0">
                  <c:v>2290</c:v>
                </c:pt>
                <c:pt idx="1">
                  <c:v>2259</c:v>
                </c:pt>
                <c:pt idx="2">
                  <c:v>2392</c:v>
                </c:pt>
                <c:pt idx="3">
                  <c:v>2303</c:v>
                </c:pt>
                <c:pt idx="4">
                  <c:v>2312</c:v>
                </c:pt>
                <c:pt idx="5">
                  <c:v>2646</c:v>
                </c:pt>
                <c:pt idx="6">
                  <c:v>2461</c:v>
                </c:pt>
                <c:pt idx="7">
                  <c:v>2153</c:v>
                </c:pt>
                <c:pt idx="8">
                  <c:v>2097</c:v>
                </c:pt>
              </c:numCache>
            </c:numRef>
          </c:val>
          <c:smooth val="0"/>
          <c:extLst>
            <c:ext xmlns:c16="http://schemas.microsoft.com/office/drawing/2014/chart" uri="{C3380CC4-5D6E-409C-BE32-E72D297353CC}">
              <c16:uniqueId val="{00000000-3AD4-45F2-B7F1-119A9F62C899}"/>
            </c:ext>
          </c:extLst>
        </c:ser>
        <c:ser>
          <c:idx val="0"/>
          <c:order val="1"/>
          <c:tx>
            <c:strRef>
              <c:f>'Dom Care'!$D$23</c:f>
              <c:strCache>
                <c:ptCount val="1"/>
                <c:pt idx="0">
                  <c:v>Target</c:v>
                </c:pt>
              </c:strCache>
            </c:strRef>
          </c:tx>
          <c:spPr>
            <a:ln w="19050">
              <a:solidFill>
                <a:srgbClr val="FF0000"/>
              </a:solidFill>
              <a:prstDash val="dash"/>
            </a:ln>
          </c:spPr>
          <c:marker>
            <c:symbol val="none"/>
          </c:marker>
          <c:cat>
            <c:numRef>
              <c:f>'Dom Care'!$B$24:$B$32</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'Dom Care'!$D$24:$D$35</c:f>
              <c:numCache>
                <c:formatCode>General</c:formatCode>
                <c:ptCount val="12"/>
                <c:pt idx="0">
                  <c:v>2061</c:v>
                </c:pt>
                <c:pt idx="1">
                  <c:v>2061</c:v>
                </c:pt>
                <c:pt idx="2">
                  <c:v>2061</c:v>
                </c:pt>
                <c:pt idx="3">
                  <c:v>2061</c:v>
                </c:pt>
                <c:pt idx="4">
                  <c:v>2061</c:v>
                </c:pt>
                <c:pt idx="5">
                  <c:v>2061</c:v>
                </c:pt>
                <c:pt idx="6">
                  <c:v>2061</c:v>
                </c:pt>
                <c:pt idx="7">
                  <c:v>2061</c:v>
                </c:pt>
                <c:pt idx="8">
                  <c:v>2061</c:v>
                </c:pt>
              </c:numCache>
            </c:numRef>
          </c:val>
          <c:smooth val="0"/>
          <c:extLst>
            <c:ext xmlns:c16="http://schemas.microsoft.com/office/drawing/2014/chart" uri="{C3380CC4-5D6E-409C-BE32-E72D297353CC}">
              <c16:uniqueId val="{00000001-3AD4-45F2-B7F1-119A9F62C899}"/>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18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0"/>
      </c:valAx>
      <c:spPr>
        <a:noFill/>
        <a:ln>
          <a:noFill/>
        </a:ln>
        <a:effectLst/>
      </c:spPr>
    </c:plotArea>
    <c:legend>
      <c:legendPos val="b"/>
      <c:layout>
        <c:manualLayout>
          <c:xMode val="edge"/>
          <c:yMode val="edge"/>
          <c:x val="0.25567716535433072"/>
          <c:y val="0.89508336637776398"/>
          <c:w val="0.51086789151356082"/>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Direct Payments - Service Users</a:t>
            </a:r>
            <a:endParaRPr lang="en-US" sz="1100"/>
          </a:p>
        </c:rich>
      </c:tx>
      <c:layout>
        <c:manualLayout>
          <c:xMode val="edge"/>
          <c:yMode val="edge"/>
          <c:x val="0.29560417664133348"/>
          <c:y val="4.1666666666666664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'Direct Payments'!$B$8:$B$16</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'Amb arrivals'!$G$8:$G$19</c:f>
            </c:numRef>
          </c:val>
          <c:smooth val="0"/>
          <c:extLst>
            <c:ext xmlns:c16="http://schemas.microsoft.com/office/drawing/2014/chart" uri="{C3380CC4-5D6E-409C-BE32-E72D297353CC}">
              <c16:uniqueId val="{00000000-0A26-45CE-99B7-1DA86AC5213F}"/>
            </c:ext>
          </c:extLst>
        </c:ser>
        <c:ser>
          <c:idx val="2"/>
          <c:order val="1"/>
          <c:tx>
            <c:strRef>
              <c:f>'Direct Payments'!$C$7</c:f>
              <c:strCache>
                <c:ptCount val="1"/>
                <c:pt idx="0">
                  <c:v>Target</c:v>
                </c:pt>
              </c:strCache>
            </c:strRef>
          </c:tx>
          <c:spPr>
            <a:ln w="19050" cap="rnd">
              <a:solidFill>
                <a:srgbClr val="FF0000"/>
              </a:solidFill>
              <a:prstDash val="dash"/>
              <a:round/>
            </a:ln>
            <a:effectLst/>
          </c:spPr>
          <c:marker>
            <c:symbol val="none"/>
          </c:marker>
          <c:cat>
            <c:numRef>
              <c:f>'Direct Payments'!$B$8:$B$16</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'Direct Payments'!$C$8:$C$19</c:f>
              <c:numCache>
                <c:formatCode>0</c:formatCode>
                <c:ptCount val="12"/>
                <c:pt idx="0">
                  <c:v>743</c:v>
                </c:pt>
                <c:pt idx="1">
                  <c:v>743</c:v>
                </c:pt>
                <c:pt idx="2">
                  <c:v>743</c:v>
                </c:pt>
                <c:pt idx="3">
                  <c:v>743</c:v>
                </c:pt>
                <c:pt idx="4">
                  <c:v>743</c:v>
                </c:pt>
                <c:pt idx="5">
                  <c:v>743</c:v>
                </c:pt>
                <c:pt idx="6">
                  <c:v>743</c:v>
                </c:pt>
                <c:pt idx="7">
                  <c:v>743</c:v>
                </c:pt>
                <c:pt idx="8">
                  <c:v>743</c:v>
                </c:pt>
                <c:pt idx="9">
                  <c:v>743</c:v>
                </c:pt>
                <c:pt idx="10">
                  <c:v>743</c:v>
                </c:pt>
                <c:pt idx="11">
                  <c:v>743</c:v>
                </c:pt>
              </c:numCache>
            </c:numRef>
          </c:val>
          <c:smooth val="0"/>
          <c:extLst>
            <c:ext xmlns:c16="http://schemas.microsoft.com/office/drawing/2014/chart" uri="{C3380CC4-5D6E-409C-BE32-E72D297353CC}">
              <c16:uniqueId val="{00000001-0A26-45CE-99B7-1DA86AC5213F}"/>
            </c:ext>
          </c:extLst>
        </c:ser>
        <c:ser>
          <c:idx val="3"/>
          <c:order val="2"/>
          <c:tx>
            <c:strRef>
              <c:f>'Direct Payments'!$D$7</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numRef>
              <c:f>'Direct Payments'!$B$8:$B$16</c:f>
              <c:numCache>
                <c:formatCode>mmm\-yy</c:formatCode>
                <c:ptCount val="9"/>
                <c:pt idx="0">
                  <c:v>45748</c:v>
                </c:pt>
                <c:pt idx="1">
                  <c:v>45778</c:v>
                </c:pt>
                <c:pt idx="2">
                  <c:v>45809</c:v>
                </c:pt>
                <c:pt idx="3">
                  <c:v>45839</c:v>
                </c:pt>
                <c:pt idx="4">
                  <c:v>45870</c:v>
                </c:pt>
                <c:pt idx="5">
                  <c:v>45901</c:v>
                </c:pt>
                <c:pt idx="6">
                  <c:v>45931</c:v>
                </c:pt>
                <c:pt idx="7">
                  <c:v>45962</c:v>
                </c:pt>
                <c:pt idx="8">
                  <c:v>45992</c:v>
                </c:pt>
              </c:numCache>
            </c:numRef>
          </c:cat>
          <c:val>
            <c:numRef>
              <c:f>'Direct Payments'!$D$8:$D$19</c:f>
              <c:numCache>
                <c:formatCode>0</c:formatCode>
                <c:ptCount val="12"/>
                <c:pt idx="0">
                  <c:v>709</c:v>
                </c:pt>
                <c:pt idx="1">
                  <c:v>715</c:v>
                </c:pt>
                <c:pt idx="2">
                  <c:v>726</c:v>
                </c:pt>
                <c:pt idx="3">
                  <c:v>739</c:v>
                </c:pt>
                <c:pt idx="4">
                  <c:v>754</c:v>
                </c:pt>
                <c:pt idx="5">
                  <c:v>756</c:v>
                </c:pt>
                <c:pt idx="6">
                  <c:v>757</c:v>
                </c:pt>
                <c:pt idx="7">
                  <c:v>755</c:v>
                </c:pt>
                <c:pt idx="8">
                  <c:v>755</c:v>
                </c:pt>
              </c:numCache>
            </c:numRef>
          </c:val>
          <c:smooth val="0"/>
          <c:extLst>
            <c:ext xmlns:c16="http://schemas.microsoft.com/office/drawing/2014/chart" uri="{C3380CC4-5D6E-409C-BE32-E72D297353CC}">
              <c16:uniqueId val="{00000002-0A26-45CE-99B7-1DA86AC5213F}"/>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min val="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aseline="0"/>
              <a:t>Number of SAI Reports Overdue / Not Completed</a:t>
            </a:r>
          </a:p>
        </c:rich>
      </c:tx>
      <c:layout>
        <c:manualLayout>
          <c:xMode val="edge"/>
          <c:yMode val="edge"/>
          <c:x val="0.24451355360425023"/>
          <c:y val="4.8898442909360247E-2"/>
        </c:manualLayout>
      </c:layout>
      <c:overlay val="0"/>
      <c:spPr>
        <a:noFill/>
        <a:ln>
          <a:noFill/>
        </a:ln>
        <a:effectLst/>
      </c:spPr>
    </c:title>
    <c:autoTitleDeleted val="0"/>
    <c:plotArea>
      <c:layout>
        <c:manualLayout>
          <c:layoutTarget val="inner"/>
          <c:xMode val="edge"/>
          <c:yMode val="edge"/>
          <c:x val="0.10203409328883323"/>
          <c:y val="0.16066200923697593"/>
          <c:w val="0.84320677737065042"/>
          <c:h val="0.56067630244849531"/>
        </c:manualLayout>
      </c:layout>
      <c:lineChart>
        <c:grouping val="standard"/>
        <c:varyColors val="0"/>
        <c:ser>
          <c:idx val="1"/>
          <c:order val="0"/>
          <c:tx>
            <c:strRef>
              <c:f>SAI!$G$19</c:f>
              <c:strCache>
                <c:ptCount val="1"/>
                <c:pt idx="0">
                  <c:v>Total SAI Reports Overdue/ Not Completed</c:v>
                </c:pt>
              </c:strCache>
            </c:strRef>
          </c:tx>
          <c:spPr>
            <a:ln>
              <a:solidFill>
                <a:srgbClr val="00B5CC"/>
              </a:solidFill>
            </a:ln>
            <a:effectLst/>
          </c:spPr>
          <c:marker>
            <c:symbol val="diamond"/>
            <c:size val="5"/>
            <c:spPr>
              <a:solidFill>
                <a:srgbClr val="00B5CC"/>
              </a:solidFill>
              <a:ln>
                <a:solidFill>
                  <a:srgbClr val="00B5CC"/>
                </a:solidFill>
              </a:ln>
            </c:spPr>
          </c:marker>
          <c:cat>
            <c:strRef>
              <c:f>SAI!$B$20:$B$28</c:f>
              <c:strCache>
                <c:ptCount val="9"/>
                <c:pt idx="0">
                  <c:v>Apr</c:v>
                </c:pt>
                <c:pt idx="1">
                  <c:v>May</c:v>
                </c:pt>
                <c:pt idx="2">
                  <c:v>Jun</c:v>
                </c:pt>
                <c:pt idx="3">
                  <c:v>Jul</c:v>
                </c:pt>
                <c:pt idx="4">
                  <c:v>Aug</c:v>
                </c:pt>
                <c:pt idx="5">
                  <c:v>Sep</c:v>
                </c:pt>
                <c:pt idx="6">
                  <c:v>Oct</c:v>
                </c:pt>
                <c:pt idx="7">
                  <c:v>Nov</c:v>
                </c:pt>
                <c:pt idx="8">
                  <c:v>Dec</c:v>
                </c:pt>
              </c:strCache>
              <c:extLst/>
            </c:strRef>
          </c:cat>
          <c:val>
            <c:numRef>
              <c:f>SAI!$G$20:$G$28</c:f>
              <c:numCache>
                <c:formatCode>0</c:formatCode>
                <c:ptCount val="9"/>
                <c:pt idx="0">
                  <c:v>76</c:v>
                </c:pt>
                <c:pt idx="1">
                  <c:v>68</c:v>
                </c:pt>
                <c:pt idx="2">
                  <c:v>70</c:v>
                </c:pt>
                <c:pt idx="3">
                  <c:v>56</c:v>
                </c:pt>
                <c:pt idx="4">
                  <c:v>59</c:v>
                </c:pt>
                <c:pt idx="5">
                  <c:v>47</c:v>
                </c:pt>
                <c:pt idx="6">
                  <c:v>51</c:v>
                </c:pt>
                <c:pt idx="7">
                  <c:v>33</c:v>
                </c:pt>
                <c:pt idx="8">
                  <c:v>31</c:v>
                </c:pt>
              </c:numCache>
              <c:extLst/>
            </c:numRef>
          </c:val>
          <c:smooth val="0"/>
          <c:extLst>
            <c:ext xmlns:c16="http://schemas.microsoft.com/office/drawing/2014/chart" uri="{C3380CC4-5D6E-409C-BE32-E72D297353CC}">
              <c16:uniqueId val="{00000000-CCB4-454F-8CD6-C34B8FEECB67}"/>
            </c:ext>
          </c:extLst>
        </c:ser>
        <c:ser>
          <c:idx val="0"/>
          <c:order val="1"/>
          <c:tx>
            <c:strRef>
              <c:f>SAI!$C$19</c:f>
              <c:strCache>
                <c:ptCount val="1"/>
                <c:pt idx="0">
                  <c:v>Target</c:v>
                </c:pt>
              </c:strCache>
            </c:strRef>
          </c:tx>
          <c:spPr>
            <a:ln w="19050">
              <a:solidFill>
                <a:srgbClr val="FF0000"/>
              </a:solidFill>
              <a:prstDash val="dash"/>
            </a:ln>
          </c:spPr>
          <c:marker>
            <c:symbol val="none"/>
          </c:marker>
          <c:cat>
            <c:strRef>
              <c:f>SAI!$B$20:$B$28</c:f>
              <c:strCache>
                <c:ptCount val="9"/>
                <c:pt idx="0">
                  <c:v>Apr</c:v>
                </c:pt>
                <c:pt idx="1">
                  <c:v>May</c:v>
                </c:pt>
                <c:pt idx="2">
                  <c:v>Jun</c:v>
                </c:pt>
                <c:pt idx="3">
                  <c:v>Jul</c:v>
                </c:pt>
                <c:pt idx="4">
                  <c:v>Aug</c:v>
                </c:pt>
                <c:pt idx="5">
                  <c:v>Sep</c:v>
                </c:pt>
                <c:pt idx="6">
                  <c:v>Oct</c:v>
                </c:pt>
                <c:pt idx="7">
                  <c:v>Nov</c:v>
                </c:pt>
                <c:pt idx="8">
                  <c:v>Dec</c:v>
                </c:pt>
              </c:strCache>
              <c:extLst/>
            </c:strRef>
          </c:cat>
          <c:val>
            <c:numRef>
              <c:f>SAI!$C$20:$C$28</c:f>
              <c:numCache>
                <c:formatCode>0</c:formatCode>
                <c:ptCount val="9"/>
                <c:pt idx="0">
                  <c:v>0</c:v>
                </c:pt>
                <c:pt idx="1">
                  <c:v>0</c:v>
                </c:pt>
                <c:pt idx="2">
                  <c:v>0</c:v>
                </c:pt>
                <c:pt idx="3">
                  <c:v>0</c:v>
                </c:pt>
                <c:pt idx="4">
                  <c:v>0</c:v>
                </c:pt>
                <c:pt idx="5">
                  <c:v>0</c:v>
                </c:pt>
                <c:pt idx="6">
                  <c:v>0</c:v>
                </c:pt>
                <c:pt idx="7">
                  <c:v>0</c:v>
                </c:pt>
                <c:pt idx="8">
                  <c:v>0</c:v>
                </c:pt>
              </c:numCache>
              <c:extLst/>
            </c:numRef>
          </c:val>
          <c:smooth val="0"/>
          <c:extLst>
            <c:ext xmlns:c16="http://schemas.microsoft.com/office/drawing/2014/chart" uri="{C3380CC4-5D6E-409C-BE32-E72D297353CC}">
              <c16:uniqueId val="{00000001-CCB4-454F-8CD6-C34B8FEECB67}"/>
            </c:ext>
          </c:extLst>
        </c:ser>
        <c:dLbls>
          <c:showLegendKey val="0"/>
          <c:showVal val="0"/>
          <c:showCatName val="0"/>
          <c:showSerName val="0"/>
          <c:showPercent val="0"/>
          <c:showBubbleSize val="0"/>
        </c:dLbls>
        <c:marker val="1"/>
        <c:smooth val="0"/>
        <c:axId val="170855424"/>
        <c:axId val="170857216"/>
      </c:lineChart>
      <c:catAx>
        <c:axId val="17085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Algn val="ctr"/>
        <c:lblOffset val="100"/>
        <c:noMultiLvlLbl val="0"/>
      </c:cat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layout>
        <c:manualLayout>
          <c:xMode val="edge"/>
          <c:yMode val="edge"/>
          <c:x val="7.5225707914954684E-2"/>
          <c:y val="0.79791733088578654"/>
          <c:w val="0.8584822094570056"/>
          <c:h val="0.146012679647135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Clostridioides</a:t>
            </a:r>
            <a:r>
              <a:rPr lang="en-US" sz="1100" baseline="0"/>
              <a:t> Difficile (CDI)</a:t>
            </a:r>
          </a:p>
        </c:rich>
      </c:tx>
      <c:layout>
        <c:manualLayout>
          <c:xMode val="edge"/>
          <c:yMode val="edge"/>
          <c:x val="0.33172277227722774"/>
          <c:y val="4.1095890410958902E-2"/>
        </c:manualLayout>
      </c:layout>
      <c:overlay val="0"/>
      <c:spPr>
        <a:noFill/>
        <a:ln>
          <a:noFill/>
        </a:ln>
        <a:effectLst/>
      </c:spPr>
    </c:title>
    <c:autoTitleDeleted val="0"/>
    <c:plotArea>
      <c:layout>
        <c:manualLayout>
          <c:layoutTarget val="inner"/>
          <c:xMode val="edge"/>
          <c:yMode val="edge"/>
          <c:x val="0.10024759405074365"/>
          <c:y val="0.14087962962962963"/>
          <c:w val="0.84320677737065042"/>
          <c:h val="0.56067630244849531"/>
        </c:manualLayout>
      </c:layout>
      <c:lineChart>
        <c:grouping val="standard"/>
        <c:varyColors val="0"/>
        <c:ser>
          <c:idx val="1"/>
          <c:order val="0"/>
          <c:tx>
            <c:strRef>
              <c:f>CDiff!$C$4</c:f>
              <c:strCache>
                <c:ptCount val="1"/>
                <c:pt idx="0">
                  <c:v>Cumulative CDI Rate</c:v>
                </c:pt>
              </c:strCache>
            </c:strRef>
          </c:tx>
          <c:spPr>
            <a:ln>
              <a:solidFill>
                <a:srgbClr val="00B5CC"/>
              </a:solidFill>
            </a:ln>
            <a:effectLst/>
          </c:spPr>
          <c:marker>
            <c:symbol val="diamond"/>
            <c:size val="5"/>
            <c:spPr>
              <a:solidFill>
                <a:srgbClr val="00B5CC"/>
              </a:solidFill>
              <a:ln>
                <a:solidFill>
                  <a:srgbClr val="00B5CC"/>
                </a:solidFill>
              </a:ln>
            </c:spPr>
          </c:marker>
          <c:cat>
            <c:strRef>
              <c:f>CDiff!$B$5:$B$12</c:f>
              <c:strCache>
                <c:ptCount val="8"/>
                <c:pt idx="0">
                  <c:v>Apr</c:v>
                </c:pt>
                <c:pt idx="1">
                  <c:v>May</c:v>
                </c:pt>
                <c:pt idx="2">
                  <c:v>Jun</c:v>
                </c:pt>
                <c:pt idx="3">
                  <c:v>Jul</c:v>
                </c:pt>
                <c:pt idx="4">
                  <c:v>Aug</c:v>
                </c:pt>
                <c:pt idx="5">
                  <c:v>Sep</c:v>
                </c:pt>
                <c:pt idx="6">
                  <c:v>Oct</c:v>
                </c:pt>
                <c:pt idx="7">
                  <c:v>Nov</c:v>
                </c:pt>
              </c:strCache>
              <c:extLst/>
            </c:strRef>
          </c:cat>
          <c:val>
            <c:numRef>
              <c:f>CDiff!$C$5:$C$12</c:f>
              <c:numCache>
                <c:formatCode>General</c:formatCode>
                <c:ptCount val="8"/>
                <c:pt idx="0">
                  <c:v>29.1</c:v>
                </c:pt>
                <c:pt idx="1">
                  <c:v>16.399999999999999</c:v>
                </c:pt>
                <c:pt idx="2">
                  <c:v>20.6</c:v>
                </c:pt>
                <c:pt idx="3">
                  <c:v>16.399999999999999</c:v>
                </c:pt>
                <c:pt idx="4">
                  <c:v>17.100000000000001</c:v>
                </c:pt>
                <c:pt idx="5">
                  <c:v>19.600000000000001</c:v>
                </c:pt>
                <c:pt idx="6">
                  <c:v>18.5</c:v>
                </c:pt>
                <c:pt idx="7">
                  <c:v>16.3</c:v>
                </c:pt>
              </c:numCache>
              <c:extLst/>
            </c:numRef>
          </c:val>
          <c:smooth val="0"/>
          <c:extLst>
            <c:ext xmlns:c16="http://schemas.microsoft.com/office/drawing/2014/chart" uri="{C3380CC4-5D6E-409C-BE32-E72D297353CC}">
              <c16:uniqueId val="{00000000-09A9-48AA-9675-663DF44EE923}"/>
            </c:ext>
          </c:extLst>
        </c:ser>
        <c:ser>
          <c:idx val="0"/>
          <c:order val="1"/>
          <c:tx>
            <c:strRef>
              <c:f>CDiff!$D$4</c:f>
              <c:strCache>
                <c:ptCount val="1"/>
                <c:pt idx="0">
                  <c:v>Target Rate: episodes per 100,000 occupied beds</c:v>
                </c:pt>
              </c:strCache>
            </c:strRef>
          </c:tx>
          <c:spPr>
            <a:ln w="19050">
              <a:solidFill>
                <a:srgbClr val="FF0000"/>
              </a:solidFill>
              <a:prstDash val="dash"/>
            </a:ln>
          </c:spPr>
          <c:marker>
            <c:symbol val="none"/>
          </c:marker>
          <c:cat>
            <c:strRef>
              <c:f>CDiff!$B$5:$B$12</c:f>
              <c:strCache>
                <c:ptCount val="8"/>
                <c:pt idx="0">
                  <c:v>Apr</c:v>
                </c:pt>
                <c:pt idx="1">
                  <c:v>May</c:v>
                </c:pt>
                <c:pt idx="2">
                  <c:v>Jun</c:v>
                </c:pt>
                <c:pt idx="3">
                  <c:v>Jul</c:v>
                </c:pt>
                <c:pt idx="4">
                  <c:v>Aug</c:v>
                </c:pt>
                <c:pt idx="5">
                  <c:v>Sep</c:v>
                </c:pt>
                <c:pt idx="6">
                  <c:v>Oct</c:v>
                </c:pt>
                <c:pt idx="7">
                  <c:v>Nov</c:v>
                </c:pt>
              </c:strCache>
              <c:extLst/>
            </c:strRef>
          </c:cat>
          <c:val>
            <c:numRef>
              <c:f>CDiff!$D$5:$D$12</c:f>
              <c:numCache>
                <c:formatCode>#,##0.0</c:formatCode>
                <c:ptCount val="8"/>
                <c:pt idx="0">
                  <c:v>15.8</c:v>
                </c:pt>
                <c:pt idx="1">
                  <c:v>15.7</c:v>
                </c:pt>
                <c:pt idx="2">
                  <c:v>15.6</c:v>
                </c:pt>
                <c:pt idx="3">
                  <c:v>15.5</c:v>
                </c:pt>
                <c:pt idx="4">
                  <c:v>15.5</c:v>
                </c:pt>
                <c:pt idx="5">
                  <c:v>15.4</c:v>
                </c:pt>
                <c:pt idx="6">
                  <c:v>15.3</c:v>
                </c:pt>
                <c:pt idx="7">
                  <c:v>15.2</c:v>
                </c:pt>
              </c:numCache>
              <c:extLst/>
            </c:numRef>
          </c:val>
          <c:smooth val="0"/>
          <c:extLst>
            <c:ext xmlns:c16="http://schemas.microsoft.com/office/drawing/2014/chart" uri="{C3380CC4-5D6E-409C-BE32-E72D297353CC}">
              <c16:uniqueId val="{00000001-09A9-48AA-9675-663DF44EE923}"/>
            </c:ext>
          </c:extLst>
        </c:ser>
        <c:dLbls>
          <c:showLegendKey val="0"/>
          <c:showVal val="0"/>
          <c:showCatName val="0"/>
          <c:showSerName val="0"/>
          <c:showPercent val="0"/>
          <c:showBubbleSize val="0"/>
        </c:dLbls>
        <c:marker val="1"/>
        <c:smooth val="0"/>
        <c:axId val="170855424"/>
        <c:axId val="170857216"/>
      </c:lineChart>
      <c:catAx>
        <c:axId val="17085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Algn val="ctr"/>
        <c:lblOffset val="100"/>
        <c:noMultiLvlLbl val="0"/>
      </c:cat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layout>
        <c:manualLayout>
          <c:xMode val="edge"/>
          <c:yMode val="edge"/>
          <c:x val="5.1221745796626909E-2"/>
          <c:y val="0.83572250386509928"/>
          <c:w val="0.89975678040244966"/>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aseline="0"/>
              <a:t>MRSA</a:t>
            </a:r>
          </a:p>
        </c:rich>
      </c:tx>
      <c:layout>
        <c:manualLayout>
          <c:xMode val="edge"/>
          <c:yMode val="edge"/>
          <c:x val="0.45845544554455447"/>
          <c:y val="4.5662100456621002E-2"/>
        </c:manualLayout>
      </c:layout>
      <c:overlay val="0"/>
      <c:spPr>
        <a:noFill/>
        <a:ln>
          <a:noFill/>
        </a:ln>
        <a:effectLst/>
      </c:spPr>
    </c:title>
    <c:autoTitleDeleted val="0"/>
    <c:plotArea>
      <c:layout>
        <c:manualLayout>
          <c:layoutTarget val="inner"/>
          <c:xMode val="edge"/>
          <c:yMode val="edge"/>
          <c:x val="0.10024759405074365"/>
          <c:y val="0.14087962962962963"/>
          <c:w val="0.84320677737065042"/>
          <c:h val="0.56067630244849531"/>
        </c:manualLayout>
      </c:layout>
      <c:lineChart>
        <c:grouping val="standard"/>
        <c:varyColors val="0"/>
        <c:ser>
          <c:idx val="1"/>
          <c:order val="0"/>
          <c:tx>
            <c:strRef>
              <c:f>MRSA_!$C$4</c:f>
              <c:strCache>
                <c:ptCount val="1"/>
                <c:pt idx="0">
                  <c:v>Cumulative MRSA Rate</c:v>
                </c:pt>
              </c:strCache>
            </c:strRef>
          </c:tx>
          <c:spPr>
            <a:ln>
              <a:solidFill>
                <a:srgbClr val="00B5CC"/>
              </a:solidFill>
            </a:ln>
            <a:effectLst/>
          </c:spPr>
          <c:marker>
            <c:symbol val="diamond"/>
            <c:size val="5"/>
            <c:spPr>
              <a:solidFill>
                <a:srgbClr val="00B5CC"/>
              </a:solidFill>
              <a:ln>
                <a:solidFill>
                  <a:srgbClr val="00B5CC"/>
                </a:solidFill>
              </a:ln>
            </c:spPr>
          </c:marker>
          <c:cat>
            <c:strRef>
              <c:f>MRSA_!$B$5:$B$12</c:f>
              <c:strCache>
                <c:ptCount val="8"/>
                <c:pt idx="0">
                  <c:v>Apr</c:v>
                </c:pt>
                <c:pt idx="1">
                  <c:v>May</c:v>
                </c:pt>
                <c:pt idx="2">
                  <c:v>Jun</c:v>
                </c:pt>
                <c:pt idx="3">
                  <c:v>Jul</c:v>
                </c:pt>
                <c:pt idx="4">
                  <c:v>Aug</c:v>
                </c:pt>
                <c:pt idx="5">
                  <c:v>Sep</c:v>
                </c:pt>
                <c:pt idx="6">
                  <c:v>Oct</c:v>
                </c:pt>
                <c:pt idx="7">
                  <c:v>Nov</c:v>
                </c:pt>
              </c:strCache>
              <c:extLst/>
            </c:strRef>
          </c:cat>
          <c:val>
            <c:numRef>
              <c:f>MRSA_!$C$5:$C$12</c:f>
              <c:numCache>
                <c:formatCode>General</c:formatCode>
                <c:ptCount val="8"/>
                <c:pt idx="0">
                  <c:v>4.16</c:v>
                </c:pt>
                <c:pt idx="1">
                  <c:v>2.0459999999999998</c:v>
                </c:pt>
                <c:pt idx="2">
                  <c:v>1.371</c:v>
                </c:pt>
                <c:pt idx="3">
                  <c:v>1.0269999999999999</c:v>
                </c:pt>
                <c:pt idx="4">
                  <c:v>0.81399999999999995</c:v>
                </c:pt>
                <c:pt idx="5">
                  <c:v>0.67800000000000005</c:v>
                </c:pt>
                <c:pt idx="6">
                  <c:v>0.57899999999999996</c:v>
                </c:pt>
                <c:pt idx="7">
                  <c:v>1.016</c:v>
                </c:pt>
              </c:numCache>
              <c:extLst/>
            </c:numRef>
          </c:val>
          <c:smooth val="0"/>
          <c:extLst>
            <c:ext xmlns:c16="http://schemas.microsoft.com/office/drawing/2014/chart" uri="{C3380CC4-5D6E-409C-BE32-E72D297353CC}">
              <c16:uniqueId val="{00000000-DC6C-4521-998D-58AA208B0B02}"/>
            </c:ext>
          </c:extLst>
        </c:ser>
        <c:ser>
          <c:idx val="0"/>
          <c:order val="1"/>
          <c:tx>
            <c:strRef>
              <c:f>MRSA_!$D$4</c:f>
              <c:strCache>
                <c:ptCount val="1"/>
                <c:pt idx="0">
                  <c:v>Target Rate: episodes per 100,000 occupied beds</c:v>
                </c:pt>
              </c:strCache>
            </c:strRef>
          </c:tx>
          <c:spPr>
            <a:ln w="19050">
              <a:solidFill>
                <a:srgbClr val="FF0000"/>
              </a:solidFill>
              <a:prstDash val="dash"/>
            </a:ln>
          </c:spPr>
          <c:marker>
            <c:symbol val="none"/>
          </c:marker>
          <c:cat>
            <c:strRef>
              <c:f>MRSA_!$B$5:$B$12</c:f>
              <c:strCache>
                <c:ptCount val="8"/>
                <c:pt idx="0">
                  <c:v>Apr</c:v>
                </c:pt>
                <c:pt idx="1">
                  <c:v>May</c:v>
                </c:pt>
                <c:pt idx="2">
                  <c:v>Jun</c:v>
                </c:pt>
                <c:pt idx="3">
                  <c:v>Jul</c:v>
                </c:pt>
                <c:pt idx="4">
                  <c:v>Aug</c:v>
                </c:pt>
                <c:pt idx="5">
                  <c:v>Sep</c:v>
                </c:pt>
                <c:pt idx="6">
                  <c:v>Oct</c:v>
                </c:pt>
                <c:pt idx="7">
                  <c:v>Nov</c:v>
                </c:pt>
              </c:strCache>
              <c:extLst/>
            </c:strRef>
          </c:cat>
          <c:val>
            <c:numRef>
              <c:f>MRSA_!$D$5:$D$12</c:f>
              <c:numCache>
                <c:formatCode>General</c:formatCode>
                <c:ptCount val="8"/>
                <c:pt idx="0">
                  <c:v>4.2249999999999996</c:v>
                </c:pt>
                <c:pt idx="1">
                  <c:v>4.2069999999999999</c:v>
                </c:pt>
                <c:pt idx="2">
                  <c:v>4.1890000000000001</c:v>
                </c:pt>
                <c:pt idx="3">
                  <c:v>4.1710000000000003</c:v>
                </c:pt>
                <c:pt idx="4">
                  <c:v>4.1529999999999996</c:v>
                </c:pt>
                <c:pt idx="5">
                  <c:v>4.1349999999999998</c:v>
                </c:pt>
                <c:pt idx="6" formatCode="#,##0.000">
                  <c:v>4.117</c:v>
                </c:pt>
                <c:pt idx="7" formatCode="#,##0.000">
                  <c:v>4.0990000000000002</c:v>
                </c:pt>
              </c:numCache>
              <c:extLst/>
            </c:numRef>
          </c:val>
          <c:smooth val="0"/>
          <c:extLst>
            <c:ext xmlns:c16="http://schemas.microsoft.com/office/drawing/2014/chart" uri="{C3380CC4-5D6E-409C-BE32-E72D297353CC}">
              <c16:uniqueId val="{00000001-DC6C-4521-998D-58AA208B0B02}"/>
            </c:ext>
          </c:extLst>
        </c:ser>
        <c:dLbls>
          <c:showLegendKey val="0"/>
          <c:showVal val="0"/>
          <c:showCatName val="0"/>
          <c:showSerName val="0"/>
          <c:showPercent val="0"/>
          <c:showBubbleSize val="0"/>
        </c:dLbls>
        <c:marker val="1"/>
        <c:smooth val="0"/>
        <c:axId val="170855424"/>
        <c:axId val="170857216"/>
      </c:lineChart>
      <c:catAx>
        <c:axId val="17085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Algn val="ctr"/>
        <c:lblOffset val="100"/>
        <c:noMultiLvlLbl val="0"/>
      </c:cat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layout>
        <c:manualLayout>
          <c:xMode val="edge"/>
          <c:yMode val="edge"/>
          <c:x val="6.9703593981445391E-2"/>
          <c:y val="0.85398734404774745"/>
          <c:w val="0.89975678040244966"/>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Ambulance arrivals (Antrim)</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arrivals'!$G$8:$G$19</c:f>
            </c:numRef>
          </c:val>
          <c:smooth val="0"/>
          <c:extLst>
            <c:ext xmlns:c16="http://schemas.microsoft.com/office/drawing/2014/chart" uri="{C3380CC4-5D6E-409C-BE32-E72D297353CC}">
              <c16:uniqueId val="{00000000-933C-4DCF-8B01-4BEA593861F3}"/>
            </c:ext>
          </c:extLst>
        </c:ser>
        <c:ser>
          <c:idx val="1"/>
          <c:order val="1"/>
          <c:tx>
            <c:strRef>
              <c:f>'Amb arrivals'!$H$7</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arrivals'!$H$8:$H$19</c:f>
              <c:numCache>
                <c:formatCode>#,##0</c:formatCode>
                <c:ptCount val="12"/>
                <c:pt idx="0">
                  <c:v>1639</c:v>
                </c:pt>
                <c:pt idx="1">
                  <c:v>1690</c:v>
                </c:pt>
                <c:pt idx="2">
                  <c:v>1613</c:v>
                </c:pt>
                <c:pt idx="3">
                  <c:v>1579</c:v>
                </c:pt>
                <c:pt idx="4">
                  <c:v>1554</c:v>
                </c:pt>
                <c:pt idx="5">
                  <c:v>1485</c:v>
                </c:pt>
                <c:pt idx="6">
                  <c:v>1651</c:v>
                </c:pt>
                <c:pt idx="7">
                  <c:v>1409</c:v>
                </c:pt>
                <c:pt idx="8">
                  <c:v>1312</c:v>
                </c:pt>
                <c:pt idx="9">
                  <c:v>1350</c:v>
                </c:pt>
                <c:pt idx="10">
                  <c:v>1275</c:v>
                </c:pt>
                <c:pt idx="11">
                  <c:v>1588</c:v>
                </c:pt>
              </c:numCache>
            </c:numRef>
          </c:val>
          <c:smooth val="0"/>
          <c:extLst>
            <c:ext xmlns:c16="http://schemas.microsoft.com/office/drawing/2014/chart" uri="{C3380CC4-5D6E-409C-BE32-E72D297353CC}">
              <c16:uniqueId val="{00000001-933C-4DCF-8B01-4BEA593861F3}"/>
            </c:ext>
          </c:extLst>
        </c:ser>
        <c:ser>
          <c:idx val="2"/>
          <c:order val="2"/>
          <c:tx>
            <c:strRef>
              <c:f>'Amb arrivals'!$I$7</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arrivals'!$I$8:$I$19</c:f>
              <c:numCache>
                <c:formatCode>#,##0</c:formatCode>
                <c:ptCount val="12"/>
                <c:pt idx="0">
                  <c:v>1550</c:v>
                </c:pt>
                <c:pt idx="1">
                  <c:v>1603</c:v>
                </c:pt>
                <c:pt idx="2">
                  <c:v>1511</c:v>
                </c:pt>
                <c:pt idx="3">
                  <c:v>1492</c:v>
                </c:pt>
                <c:pt idx="4">
                  <c:v>1505</c:v>
                </c:pt>
                <c:pt idx="5">
                  <c:v>1395</c:v>
                </c:pt>
                <c:pt idx="6">
                  <c:v>1533</c:v>
                </c:pt>
                <c:pt idx="7">
                  <c:v>1469</c:v>
                </c:pt>
                <c:pt idx="8">
                  <c:v>1464</c:v>
                </c:pt>
              </c:numCache>
            </c:numRef>
          </c:val>
          <c:smooth val="0"/>
          <c:extLst>
            <c:ext xmlns:c16="http://schemas.microsoft.com/office/drawing/2014/chart" uri="{C3380CC4-5D6E-409C-BE32-E72D297353CC}">
              <c16:uniqueId val="{00000002-933C-4DCF-8B01-4BEA593861F3}"/>
            </c:ext>
          </c:extLst>
        </c:ser>
        <c:dLbls>
          <c:showLegendKey val="0"/>
          <c:showVal val="0"/>
          <c:showCatName val="0"/>
          <c:showSerName val="0"/>
          <c:showPercent val="0"/>
          <c:showBubbleSize val="0"/>
        </c:dLbls>
        <c:marker val="1"/>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majorUnit val="5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Ambulance arrivals (Causeway)</a:t>
            </a:r>
            <a:endParaRPr lang="en-GB" sz="1100"/>
          </a:p>
        </c:rich>
      </c:tx>
      <c:overlay val="0"/>
      <c:spPr>
        <a:noFill/>
        <a:ln>
          <a:noFill/>
        </a:ln>
        <a:effectLst/>
      </c:spPr>
    </c:title>
    <c:autoTitleDeleted val="0"/>
    <c:plotArea>
      <c:layout/>
      <c:lineChart>
        <c:grouping val="standard"/>
        <c:varyColors val="0"/>
        <c:ser>
          <c:idx val="0"/>
          <c:order val="0"/>
          <c:tx>
            <c:strRef>
              <c:f>'Amb arrivals'!$G$23</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arrivals'!$G$24:$G$35</c:f>
            </c:numRef>
          </c:val>
          <c:smooth val="0"/>
          <c:extLst>
            <c:ext xmlns:c16="http://schemas.microsoft.com/office/drawing/2014/chart" uri="{C3380CC4-5D6E-409C-BE32-E72D297353CC}">
              <c16:uniqueId val="{00000000-0E8B-4AF0-970A-B673E85B2376}"/>
            </c:ext>
          </c:extLst>
        </c:ser>
        <c:ser>
          <c:idx val="1"/>
          <c:order val="1"/>
          <c:tx>
            <c:strRef>
              <c:f>'Amb arrivals'!$H$23</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arrivals'!$H$24:$H$35</c:f>
              <c:numCache>
                <c:formatCode>#,##0</c:formatCode>
                <c:ptCount val="12"/>
                <c:pt idx="0">
                  <c:v>617</c:v>
                </c:pt>
                <c:pt idx="1">
                  <c:v>646</c:v>
                </c:pt>
                <c:pt idx="2">
                  <c:v>597</c:v>
                </c:pt>
                <c:pt idx="3">
                  <c:v>599</c:v>
                </c:pt>
                <c:pt idx="4">
                  <c:v>566</c:v>
                </c:pt>
                <c:pt idx="5">
                  <c:v>569</c:v>
                </c:pt>
                <c:pt idx="6">
                  <c:v>597</c:v>
                </c:pt>
                <c:pt idx="7">
                  <c:v>524</c:v>
                </c:pt>
                <c:pt idx="8">
                  <c:v>489</c:v>
                </c:pt>
                <c:pt idx="9">
                  <c:v>479</c:v>
                </c:pt>
                <c:pt idx="10">
                  <c:v>480</c:v>
                </c:pt>
                <c:pt idx="11">
                  <c:v>544</c:v>
                </c:pt>
              </c:numCache>
            </c:numRef>
          </c:val>
          <c:smooth val="0"/>
          <c:extLst>
            <c:ext xmlns:c16="http://schemas.microsoft.com/office/drawing/2014/chart" uri="{C3380CC4-5D6E-409C-BE32-E72D297353CC}">
              <c16:uniqueId val="{00000001-0E8B-4AF0-970A-B673E85B2376}"/>
            </c:ext>
          </c:extLst>
        </c:ser>
        <c:ser>
          <c:idx val="2"/>
          <c:order val="2"/>
          <c:tx>
            <c:strRef>
              <c:f>'Amb arrivals'!$I$23</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arrivals'!$I$24:$I$35</c:f>
              <c:numCache>
                <c:formatCode>#,##0</c:formatCode>
                <c:ptCount val="12"/>
                <c:pt idx="0">
                  <c:v>552</c:v>
                </c:pt>
                <c:pt idx="1">
                  <c:v>591</c:v>
                </c:pt>
                <c:pt idx="2">
                  <c:v>583</c:v>
                </c:pt>
                <c:pt idx="3">
                  <c:v>615</c:v>
                </c:pt>
                <c:pt idx="4">
                  <c:v>613</c:v>
                </c:pt>
                <c:pt idx="5">
                  <c:v>576</c:v>
                </c:pt>
                <c:pt idx="6">
                  <c:v>648</c:v>
                </c:pt>
                <c:pt idx="7">
                  <c:v>566</c:v>
                </c:pt>
                <c:pt idx="8">
                  <c:v>579</c:v>
                </c:pt>
              </c:numCache>
            </c:numRef>
          </c:val>
          <c:smooth val="0"/>
          <c:extLst>
            <c:ext xmlns:c16="http://schemas.microsoft.com/office/drawing/2014/chart" uri="{C3380CC4-5D6E-409C-BE32-E72D297353CC}">
              <c16:uniqueId val="{00000002-0E8B-4AF0-970A-B673E85B2376}"/>
            </c:ext>
          </c:extLst>
        </c:ser>
        <c:dLbls>
          <c:showLegendKey val="0"/>
          <c:showVal val="0"/>
          <c:showCatName val="0"/>
          <c:showSerName val="0"/>
          <c:showPercent val="0"/>
          <c:showBubbleSize val="0"/>
        </c:dLbls>
        <c:marker val="1"/>
        <c:smooth val="0"/>
        <c:axId val="179359744"/>
        <c:axId val="179361664"/>
      </c:lineChart>
      <c:catAx>
        <c:axId val="179359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61664"/>
        <c:crosses val="autoZero"/>
        <c:auto val="1"/>
        <c:lblAlgn val="ctr"/>
        <c:lblOffset val="100"/>
        <c:noMultiLvlLbl val="0"/>
      </c:catAx>
      <c:valAx>
        <c:axId val="179361664"/>
        <c:scaling>
          <c:orientation val="minMax"/>
          <c:max val="9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59744"/>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1</cdr:x>
      <cdr:y>0.51191</cdr:y>
    </cdr:from>
    <cdr:to>
      <cdr:x>1</cdr:x>
      <cdr:y>1</cdr:y>
    </cdr:to>
    <cdr:cxnSp macro="">
      <cdr:nvCxnSpPr>
        <cdr:cNvPr id="2" name="Straight Connector 1">
          <a:extLst xmlns:a="http://schemas.openxmlformats.org/drawingml/2006/main">
            <a:ext uri="{FF2B5EF4-FFF2-40B4-BE49-F238E27FC236}">
              <a16:creationId xmlns:a16="http://schemas.microsoft.com/office/drawing/2014/main" id="{C097029E-65ED-6032-067B-65C52E968DB9}"/>
            </a:ext>
          </a:extLst>
        </cdr:cNvPr>
        <cdr:cNvCxnSpPr/>
      </cdr:nvCxnSpPr>
      <cdr:spPr>
        <a:xfrm xmlns:a="http://schemas.openxmlformats.org/drawingml/2006/main" flipH="1" flipV="1">
          <a:off x="10919882" y="6062133"/>
          <a:ext cx="0" cy="1344084"/>
        </a:xfrm>
        <a:prstGeom xmlns:a="http://schemas.openxmlformats.org/drawingml/2006/main" prst="line">
          <a:avLst/>
        </a:prstGeom>
        <a:ln xmlns:a="http://schemas.openxmlformats.org/drawingml/2006/main"/>
      </cdr:spPr>
      <cdr:style>
        <a:lnRef xmlns:a="http://schemas.openxmlformats.org/drawingml/2006/main" idx="1">
          <a:schemeClr val="accent5"/>
        </a:lnRef>
        <a:fillRef xmlns:a="http://schemas.openxmlformats.org/drawingml/2006/main" idx="0">
          <a:schemeClr val="accent5"/>
        </a:fillRef>
        <a:effectRef xmlns:a="http://schemas.openxmlformats.org/drawingml/2006/main" idx="0">
          <a:schemeClr val="accent5"/>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1</cdr:x>
      <cdr:y>0.51191</cdr:y>
    </cdr:from>
    <cdr:to>
      <cdr:x>1</cdr:x>
      <cdr:y>1</cdr:y>
    </cdr:to>
    <cdr:cxnSp macro="">
      <cdr:nvCxnSpPr>
        <cdr:cNvPr id="2" name="Straight Connector 1">
          <a:extLst xmlns:a="http://schemas.openxmlformats.org/drawingml/2006/main">
            <a:ext uri="{FF2B5EF4-FFF2-40B4-BE49-F238E27FC236}">
              <a16:creationId xmlns:a16="http://schemas.microsoft.com/office/drawing/2014/main" id="{ABA37211-E110-1394-B247-583D29FE1FD8}"/>
            </a:ext>
          </a:extLst>
        </cdr:cNvPr>
        <cdr:cNvCxnSpPr/>
      </cdr:nvCxnSpPr>
      <cdr:spPr>
        <a:xfrm xmlns:a="http://schemas.openxmlformats.org/drawingml/2006/main" flipH="1" flipV="1">
          <a:off x="10919882" y="6062133"/>
          <a:ext cx="0" cy="1344084"/>
        </a:xfrm>
        <a:prstGeom xmlns:a="http://schemas.openxmlformats.org/drawingml/2006/main" prst="line">
          <a:avLst/>
        </a:prstGeom>
        <a:ln xmlns:a="http://schemas.openxmlformats.org/drawingml/2006/main"/>
      </cdr:spPr>
      <cdr:style>
        <a:lnRef xmlns:a="http://schemas.openxmlformats.org/drawingml/2006/main" idx="1">
          <a:schemeClr val="accent5"/>
        </a:lnRef>
        <a:fillRef xmlns:a="http://schemas.openxmlformats.org/drawingml/2006/main" idx="0">
          <a:schemeClr val="accent5"/>
        </a:fillRef>
        <a:effectRef xmlns:a="http://schemas.openxmlformats.org/drawingml/2006/main" idx="0">
          <a:schemeClr val="accent5"/>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07734" cy="341622"/>
          </a:xfrm>
          <a:prstGeom prst="rect">
            <a:avLst/>
          </a:prstGeom>
        </p:spPr>
        <p:txBody>
          <a:bodyPr vert="horz" lIns="91568" tIns="45784" rIns="91568" bIns="45784" rtlCol="0"/>
          <a:lstStyle>
            <a:lvl1pPr algn="l">
              <a:defRPr sz="1200"/>
            </a:lvl1pPr>
          </a:lstStyle>
          <a:p>
            <a:endParaRPr lang="en-GB"/>
          </a:p>
        </p:txBody>
      </p:sp>
      <p:sp>
        <p:nvSpPr>
          <p:cNvPr id="3" name="Date Placeholder 2"/>
          <p:cNvSpPr>
            <a:spLocks noGrp="1"/>
          </p:cNvSpPr>
          <p:nvPr>
            <p:ph type="dt" idx="1"/>
          </p:nvPr>
        </p:nvSpPr>
        <p:spPr>
          <a:xfrm>
            <a:off x="5630891" y="1"/>
            <a:ext cx="4307734" cy="341622"/>
          </a:xfrm>
          <a:prstGeom prst="rect">
            <a:avLst/>
          </a:prstGeom>
        </p:spPr>
        <p:txBody>
          <a:bodyPr vert="horz" lIns="91568" tIns="45784" rIns="91568" bIns="45784" rtlCol="0"/>
          <a:lstStyle>
            <a:lvl1pPr algn="r">
              <a:defRPr sz="1200"/>
            </a:lvl1pPr>
          </a:lstStyle>
          <a:p>
            <a:fld id="{8387E339-4487-4EFF-8EDF-DF6298BDCA96}" type="datetimeFigureOut">
              <a:rPr lang="en-GB" smtClean="0"/>
              <a:t>30/03/2026</a:t>
            </a:fld>
            <a:endParaRPr lang="en-GB"/>
          </a:p>
        </p:txBody>
      </p:sp>
      <p:sp>
        <p:nvSpPr>
          <p:cNvPr id="4" name="Slide Image Placeholder 3"/>
          <p:cNvSpPr>
            <a:spLocks noGrp="1" noRot="1" noChangeAspect="1"/>
          </p:cNvSpPr>
          <p:nvPr>
            <p:ph type="sldImg" idx="2"/>
          </p:nvPr>
        </p:nvSpPr>
        <p:spPr>
          <a:xfrm>
            <a:off x="2928938" y="850900"/>
            <a:ext cx="4083050" cy="2297113"/>
          </a:xfrm>
          <a:prstGeom prst="rect">
            <a:avLst/>
          </a:prstGeom>
          <a:noFill/>
          <a:ln w="12700">
            <a:solidFill>
              <a:prstClr val="black"/>
            </a:solidFill>
          </a:ln>
        </p:spPr>
        <p:txBody>
          <a:bodyPr vert="horz" lIns="91568" tIns="45784" rIns="91568" bIns="45784" rtlCol="0" anchor="ctr"/>
          <a:lstStyle/>
          <a:p>
            <a:endParaRPr lang="en-GB"/>
          </a:p>
        </p:txBody>
      </p:sp>
      <p:sp>
        <p:nvSpPr>
          <p:cNvPr id="5" name="Notes Placeholder 4"/>
          <p:cNvSpPr>
            <a:spLocks noGrp="1"/>
          </p:cNvSpPr>
          <p:nvPr>
            <p:ph type="body" sz="quarter" idx="3"/>
          </p:nvPr>
        </p:nvSpPr>
        <p:spPr>
          <a:xfrm>
            <a:off x="994093" y="3276730"/>
            <a:ext cx="7952740" cy="2680961"/>
          </a:xfrm>
          <a:prstGeom prst="rect">
            <a:avLst/>
          </a:prstGeom>
        </p:spPr>
        <p:txBody>
          <a:bodyPr vert="horz" lIns="91568" tIns="45784" rIns="91568" bIns="45784"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1" y="6467168"/>
            <a:ext cx="4307734" cy="341621"/>
          </a:xfrm>
          <a:prstGeom prst="rect">
            <a:avLst/>
          </a:prstGeom>
        </p:spPr>
        <p:txBody>
          <a:bodyPr vert="horz" lIns="91568" tIns="45784" rIns="91568" bIns="45784" rtlCol="0" anchor="b"/>
          <a:lstStyle>
            <a:lvl1pPr algn="l">
              <a:defRPr sz="1200"/>
            </a:lvl1pPr>
          </a:lstStyle>
          <a:p>
            <a:endParaRPr lang="en-GB"/>
          </a:p>
        </p:txBody>
      </p:sp>
      <p:sp>
        <p:nvSpPr>
          <p:cNvPr id="7" name="Slide Number Placeholder 6"/>
          <p:cNvSpPr>
            <a:spLocks noGrp="1"/>
          </p:cNvSpPr>
          <p:nvPr>
            <p:ph type="sldNum" sz="quarter" idx="5"/>
          </p:nvPr>
        </p:nvSpPr>
        <p:spPr>
          <a:xfrm>
            <a:off x="5630891" y="6467168"/>
            <a:ext cx="4307734" cy="341621"/>
          </a:xfrm>
          <a:prstGeom prst="rect">
            <a:avLst/>
          </a:prstGeom>
        </p:spPr>
        <p:txBody>
          <a:bodyPr vert="horz" lIns="91568" tIns="45784" rIns="91568" bIns="45784" rtlCol="0" anchor="b"/>
          <a:lstStyle>
            <a:lvl1pPr algn="r">
              <a:defRPr sz="1200"/>
            </a:lvl1pPr>
          </a:lstStyle>
          <a:p>
            <a:fld id="{578BA7F4-74E0-4FCD-8CFB-DBF6AAF24C16}" type="slidenum">
              <a:rPr lang="en-GB" smtClean="0"/>
              <a:t>‹#›</a:t>
            </a:fld>
            <a:endParaRPr lang="en-GB"/>
          </a:p>
        </p:txBody>
      </p:sp>
    </p:spTree>
    <p:extLst>
      <p:ext uri="{BB962C8B-B14F-4D97-AF65-F5344CB8AC3E}">
        <p14:creationId xmlns:p14="http://schemas.microsoft.com/office/powerpoint/2010/main" val="3445449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1</a:t>
            </a:fld>
            <a:endParaRPr lang="en-GB"/>
          </a:p>
        </p:txBody>
      </p:sp>
    </p:spTree>
    <p:extLst>
      <p:ext uri="{BB962C8B-B14F-4D97-AF65-F5344CB8AC3E}">
        <p14:creationId xmlns:p14="http://schemas.microsoft.com/office/powerpoint/2010/main" val="1801290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 of patient handovers within 60 minutes.  Time is calculated from the arrival of NIAS resource at either Antrim or Causeway Emergency Departments to the physical handover of the patient into the care of the receiving hospital. Date based on the date of arrival at hospital.</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10</a:t>
            </a:fld>
            <a:endParaRPr lang="en-GB"/>
          </a:p>
        </p:txBody>
      </p:sp>
    </p:spTree>
    <p:extLst>
      <p:ext uri="{BB962C8B-B14F-4D97-AF65-F5344CB8AC3E}">
        <p14:creationId xmlns:p14="http://schemas.microsoft.com/office/powerpoint/2010/main" val="641892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680">
              <a:defRPr/>
            </a:pPr>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Patient Handovers over 2 hours.  Time is calculated from the arrival of NIAS resource at either Antrim or Causeway Emergency Departments to the physical handover of the patient into the care of the receiving hospital. Date based on the date of arrival at hospital.</a:t>
            </a:r>
          </a:p>
          <a:p>
            <a:endParaRPr lang="en-GB" dirty="0"/>
          </a:p>
          <a:p>
            <a:endParaRPr lang="en-GB" dirty="0"/>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11</a:t>
            </a:fld>
            <a:endParaRPr lang="en-GB"/>
          </a:p>
        </p:txBody>
      </p:sp>
    </p:spTree>
    <p:extLst>
      <p:ext uri="{BB962C8B-B14F-4D97-AF65-F5344CB8AC3E}">
        <p14:creationId xmlns:p14="http://schemas.microsoft.com/office/powerpoint/2010/main" val="2456282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680">
              <a:defRPr/>
            </a:pPr>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Average Patient Handover time by site.  Time is calculated from the arrival of NIAS resource at either Antrim or Causeway Emergency Departments to the physical handover of the patient into the care of the receiving hospital. Date based on the date of arrival at hospital.</a:t>
            </a:r>
          </a:p>
          <a:p>
            <a:pPr defTabSz="915680">
              <a:defRPr/>
            </a:pPr>
            <a:endParaRPr lang="en-GB" sz="1000" dirty="0">
              <a:latin typeface="Arial" panose="020B0604020202020204" pitchFamily="34" charset="0"/>
              <a:ea typeface="Calibri" panose="020F0502020204030204" pitchFamily="34" charset="0"/>
              <a:cs typeface="Arial" panose="020B0604020202020204" pitchFamily="34" charset="0"/>
            </a:endParaRPr>
          </a:p>
          <a:p>
            <a:pPr defTabSz="915680">
              <a:defRPr/>
            </a:pPr>
            <a:endParaRPr lang="en-GB" sz="1000" dirty="0">
              <a:latin typeface="Arial" panose="020B0604020202020204" pitchFamily="34" charset="0"/>
              <a:ea typeface="Calibri" panose="020F0502020204030204" pitchFamily="34" charset="0"/>
              <a:cs typeface="Arial" panose="020B0604020202020204" pitchFamily="34" charset="0"/>
            </a:endParaRPr>
          </a:p>
          <a:p>
            <a:pPr>
              <a:defRPr/>
            </a:pPr>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defTabSz="915680">
              <a:defRPr/>
            </a:pP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12</a:t>
            </a:fld>
            <a:endParaRPr lang="en-GB"/>
          </a:p>
        </p:txBody>
      </p:sp>
    </p:spTree>
    <p:extLst>
      <p:ext uri="{BB962C8B-B14F-4D97-AF65-F5344CB8AC3E}">
        <p14:creationId xmlns:p14="http://schemas.microsoft.com/office/powerpoint/2010/main" val="30229017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Emergency attendances at Antrim &amp; Causeway Hospitals.  Excludes planned patients.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13</a:t>
            </a:fld>
            <a:endParaRPr lang="en-GB"/>
          </a:p>
        </p:txBody>
      </p:sp>
    </p:spTree>
    <p:extLst>
      <p:ext uri="{BB962C8B-B14F-4D97-AF65-F5344CB8AC3E}">
        <p14:creationId xmlns:p14="http://schemas.microsoft.com/office/powerpoint/2010/main" val="660762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Emergency attendances at Antrim &amp; Causeway Hospitals aged over 75.  Excludes planned patients.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14</a:t>
            </a:fld>
            <a:endParaRPr lang="en-GB"/>
          </a:p>
        </p:txBody>
      </p:sp>
    </p:spTree>
    <p:extLst>
      <p:ext uri="{BB962C8B-B14F-4D97-AF65-F5344CB8AC3E}">
        <p14:creationId xmlns:p14="http://schemas.microsoft.com/office/powerpoint/2010/main" val="2306010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4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95% of patients attending any Type 1, 2 or 3 emergency care department are either treated and discharged home, or admitted, within 4 hours of their arrival in the department.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pPr algn="l"/>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algn="l"/>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15</a:t>
            </a:fld>
            <a:endParaRPr lang="en-GB"/>
          </a:p>
        </p:txBody>
      </p:sp>
    </p:spTree>
    <p:extLst>
      <p:ext uri="{BB962C8B-B14F-4D97-AF65-F5344CB8AC3E}">
        <p14:creationId xmlns:p14="http://schemas.microsoft.com/office/powerpoint/2010/main" val="1630109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12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No patient attending any emergency department (ED) should wait longer than 12 hours.  Whilst the official target is 0, the SOMs target for 25/26 is to reduce 12 hour ED waits by 10%.</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16</a:t>
            </a:fld>
            <a:endParaRPr lang="en-GB"/>
          </a:p>
        </p:txBody>
      </p:sp>
    </p:spTree>
    <p:extLst>
      <p:ext uri="{BB962C8B-B14F-4D97-AF65-F5344CB8AC3E}">
        <p14:creationId xmlns:p14="http://schemas.microsoft.com/office/powerpoint/2010/main" val="3063547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4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95% of patients attending any Type 1, 2 or 3 emergency care department are either treated and discharged home, or admitted, within 4 hours of their arrival in the department.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12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No patient attending any emergency department (ED) should wait longer than 12 hours.  Whilst the official target is 0, the SOMs target for 25/26 is to reduce 12 hour ED waits by 10%.</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l"/>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These are Regional statistics published </a:t>
            </a:r>
            <a:r>
              <a:rPr lang="en-GB" sz="1000" b="1" u="sng" dirty="0">
                <a:solidFill>
                  <a:srgbClr val="000000"/>
                </a:solidFill>
                <a:latin typeface="Arial" panose="020B0604020202020204" pitchFamily="34" charset="0"/>
                <a:ea typeface="Calibri" panose="020F0502020204030204" pitchFamily="34" charset="0"/>
                <a:cs typeface="Arial" panose="020B0604020202020204" pitchFamily="34" charset="0"/>
              </a:rPr>
              <a:t>quarterly</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by the Department of Health. www.health-ni.gov.uk/articles/emergency-care-waiting-times</a:t>
            </a: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17</a:t>
            </a:fld>
            <a:endParaRPr lang="en-GB"/>
          </a:p>
        </p:txBody>
      </p:sp>
    </p:spTree>
    <p:extLst>
      <p:ext uri="{BB962C8B-B14F-4D97-AF65-F5344CB8AC3E}">
        <p14:creationId xmlns:p14="http://schemas.microsoft.com/office/powerpoint/2010/main" val="37901243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Patients Not Waiting in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To reduce the number of patients who leave the ED without their treatment being completed. </a:t>
            </a:r>
            <a:endParaRPr lang="en-GB" sz="1000" dirty="0">
              <a:latin typeface="Arial" panose="020B0604020202020204" pitchFamily="34" charset="0"/>
              <a:cs typeface="Arial" panose="020B0604020202020204" pitchFamily="34" charset="0"/>
            </a:endParaRPr>
          </a:p>
          <a:p>
            <a:endParaRPr lang="en-GB" sz="1000" b="1"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cs typeface="Arial" panose="020B0604020202020204" pitchFamily="34" charset="0"/>
              </a:rPr>
              <a:t>1% reduction on ED Attendances classified as do not wait (site specific). </a:t>
            </a:r>
            <a:r>
              <a:rPr lang="en-GB" sz="1000" dirty="0">
                <a:latin typeface="Arial" panose="020B0604020202020204" pitchFamily="34" charset="0"/>
                <a:ea typeface="Calibri" panose="020F0502020204030204" pitchFamily="34" charset="0"/>
                <a:cs typeface="Arial" panose="020B0604020202020204" pitchFamily="34" charset="0"/>
              </a:rPr>
              <a:t>The number of patients who leave the emergency care department before their treatment is complete as a proportion of the total number of new and unplanned review attendances each month.</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 system change led to an increase in # of ED disposition = unspecified. EPIC have fixed the issue in August. July and August data removed due to low confidence.</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ANTRIM - High Confidence (Low July &amp; August). </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CAUSEWAY – High Confidence (Low July &amp; August)</a:t>
            </a:r>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18</a:t>
            </a:fld>
            <a:endParaRPr lang="en-GB"/>
          </a:p>
        </p:txBody>
      </p:sp>
    </p:spTree>
    <p:extLst>
      <p:ext uri="{BB962C8B-B14F-4D97-AF65-F5344CB8AC3E}">
        <p14:creationId xmlns:p14="http://schemas.microsoft.com/office/powerpoint/2010/main" val="342452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Stroke Thrombolysis Target</a:t>
            </a:r>
            <a:r>
              <a:rPr lang="en-GB" sz="1000" dirty="0">
                <a:latin typeface="Arial" panose="020B0604020202020204" pitchFamily="34" charset="0"/>
                <a:cs typeface="Arial" panose="020B0604020202020204" pitchFamily="34" charset="0"/>
              </a:rPr>
              <a:t>: Ensure at least 16% of unplanned admissions with confirmed Ischaemic stroke receive thrombolysis.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rPr>
              <a:t>Proportion of unplanned admissions to hospital with a primary diagnosis of ischaemic stroke who receive thrombolysis treatment.  Unplanned admissions include those from an A&amp;E Department, GP and consultant outpatient clinic.</a:t>
            </a:r>
          </a:p>
          <a:p>
            <a:r>
              <a:rPr lang="en-GB" sz="1000" dirty="0">
                <a:solidFill>
                  <a:srgbClr val="000000"/>
                </a:solidFill>
                <a:latin typeface="Arial" panose="020B0604020202020204" pitchFamily="34" charset="0"/>
                <a:ea typeface="Times New Roman" panose="02020603050405020304" pitchFamily="18" charset="0"/>
              </a:rPr>
              <a:t>Deaths and discharges are used as an approximation of admissions.</a:t>
            </a: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solidFill>
                <a:srgbClr val="000000"/>
              </a:solidFill>
              <a:latin typeface="Arial" panose="020B0604020202020204" pitchFamily="34" charset="0"/>
              <a:ea typeface="Times New Roman" panose="02020603050405020304" pitchFamily="18" charset="0"/>
            </a:endParaRPr>
          </a:p>
          <a:p>
            <a:r>
              <a:rPr lang="en-GB" sz="1800" b="1" dirty="0">
                <a:solidFill>
                  <a:srgbClr val="000000"/>
                </a:solidFill>
                <a:latin typeface="Arial" panose="020B0604020202020204" pitchFamily="34" charset="0"/>
                <a:ea typeface="Times New Roman" panose="02020603050405020304" pitchFamily="18" charset="0"/>
              </a:rPr>
              <a:t> </a:t>
            </a:r>
            <a:endParaRPr lang="en-GB" sz="1800" dirty="0">
              <a:solidFill>
                <a:srgbClr val="000000"/>
              </a:solidFill>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19</a:t>
            </a:fld>
            <a:endParaRPr lang="en-GB"/>
          </a:p>
        </p:txBody>
      </p:sp>
    </p:spTree>
    <p:extLst>
      <p:ext uri="{BB962C8B-B14F-4D97-AF65-F5344CB8AC3E}">
        <p14:creationId xmlns:p14="http://schemas.microsoft.com/office/powerpoint/2010/main" val="358122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2</a:t>
            </a:fld>
            <a:endParaRPr lang="en-GB"/>
          </a:p>
        </p:txBody>
      </p:sp>
    </p:spTree>
    <p:extLst>
      <p:ext uri="{BB962C8B-B14F-4D97-AF65-F5344CB8AC3E}">
        <p14:creationId xmlns:p14="http://schemas.microsoft.com/office/powerpoint/2010/main" val="288645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Outpatient Activity based on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QOAR (Quarterly Outpatient Activity Return) and V-QOAR (Virtual Quarterly Outpatient Activity) Figures include face to face and virtual.</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  Due to manual changes and missing clinics.</a:t>
            </a:r>
            <a:endParaRPr lang="en-GB" sz="18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20</a:t>
            </a:fld>
            <a:endParaRPr lang="en-GB"/>
          </a:p>
        </p:txBody>
      </p:sp>
    </p:spTree>
    <p:extLst>
      <p:ext uri="{BB962C8B-B14F-4D97-AF65-F5344CB8AC3E}">
        <p14:creationId xmlns:p14="http://schemas.microsoft.com/office/powerpoint/2010/main" val="11179361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Untriaged Outpatient Referrals: </a:t>
            </a:r>
            <a:r>
              <a:rPr lang="en-GB" sz="1200" dirty="0"/>
              <a:t>All Referral Types with a Referral Status of  Incomplete, New Request or Pending Review only. </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21</a:t>
            </a:fld>
            <a:endParaRPr lang="en-GB"/>
          </a:p>
        </p:txBody>
      </p:sp>
    </p:spTree>
    <p:extLst>
      <p:ext uri="{BB962C8B-B14F-4D97-AF65-F5344CB8AC3E}">
        <p14:creationId xmlns:p14="http://schemas.microsoft.com/office/powerpoint/2010/main" val="3082810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New DNA / on the day cancellation rate target: </a:t>
            </a:r>
            <a:r>
              <a:rPr lang="en-GB" sz="1000" dirty="0">
                <a:latin typeface="Arial" panose="020B0604020202020204" pitchFamily="34" charset="0"/>
                <a:cs typeface="Arial" panose="020B0604020202020204" pitchFamily="34" charset="0"/>
              </a:rPr>
              <a:t>Trusts to achieve a maximum of 5% DNAs/CNDs, of total intended attendances.</a:t>
            </a: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Review DNA / on the day cancellation rate target: </a:t>
            </a:r>
            <a:r>
              <a:rPr lang="en-GB" sz="1000" dirty="0">
                <a:latin typeface="Arial" panose="020B0604020202020204" pitchFamily="34" charset="0"/>
                <a:cs typeface="Arial" panose="020B0604020202020204" pitchFamily="34" charset="0"/>
              </a:rPr>
              <a:t>Trusts to achieve a maximum of 8% DNAs/CNDs, of total intended attendances.</a:t>
            </a:r>
          </a:p>
          <a:p>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p>
        </p:txBody>
      </p:sp>
      <p:sp>
        <p:nvSpPr>
          <p:cNvPr id="4" name="Slide Number Placeholder 3"/>
          <p:cNvSpPr>
            <a:spLocks noGrp="1"/>
          </p:cNvSpPr>
          <p:nvPr>
            <p:ph type="sldNum" sz="quarter" idx="5"/>
          </p:nvPr>
        </p:nvSpPr>
        <p:spPr/>
        <p:txBody>
          <a:bodyPr/>
          <a:lstStyle/>
          <a:p>
            <a:fld id="{578BA7F4-74E0-4FCD-8CFB-DBF6AAF24C16}" type="slidenum">
              <a:rPr lang="en-GB" smtClean="0"/>
              <a:t>22</a:t>
            </a:fld>
            <a:endParaRPr lang="en-GB"/>
          </a:p>
        </p:txBody>
      </p:sp>
    </p:spTree>
    <p:extLst>
      <p:ext uri="{BB962C8B-B14F-4D97-AF65-F5344CB8AC3E}">
        <p14:creationId xmlns:p14="http://schemas.microsoft.com/office/powerpoint/2010/main" val="12204671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23</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76729"/>
            <a:ext cx="7952740" cy="1699253"/>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9" name="Notes Placeholder 8">
            <a:extLst>
              <a:ext uri="{FF2B5EF4-FFF2-40B4-BE49-F238E27FC236}">
                <a16:creationId xmlns:a16="http://schemas.microsoft.com/office/drawing/2014/main" id="{CE7626D1-84E8-85AD-C936-962156BB5253}"/>
              </a:ext>
            </a:extLst>
          </p:cNvPr>
          <p:cNvSpPr>
            <a:spLocks noGrp="1"/>
          </p:cNvSpPr>
          <p:nvPr>
            <p:ph type="body" idx="1"/>
          </p:nvPr>
        </p:nvSpPr>
        <p:spPr>
          <a:xfrm>
            <a:off x="994093" y="3299769"/>
            <a:ext cx="7952740" cy="2680961"/>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50% of patients should be waiting no longer than 9 weeks for a first consultant-led outpatient appointment.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52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be waiting more than 52 weeks for a first consultant-led outpatient appointment.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a first consultant-led outpatient appointment who are waiting longer than 9 weeks, and the number who are waiting longer than 52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45377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Inpatients &amp; Day Cases as per Encompass Service Delivery Plan (SDP) Dashboard</a:t>
            </a:r>
            <a:endParaRPr lang="en-GB" sz="1800" dirty="0">
              <a:solidFill>
                <a:srgbClr val="000000"/>
              </a:solidFill>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24</a:t>
            </a:fld>
            <a:endParaRPr lang="en-GB"/>
          </a:p>
        </p:txBody>
      </p:sp>
    </p:spTree>
    <p:extLst>
      <p:ext uri="{BB962C8B-B14F-4D97-AF65-F5344CB8AC3E}">
        <p14:creationId xmlns:p14="http://schemas.microsoft.com/office/powerpoint/2010/main" val="1611150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25</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13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55% of patients should wait no longer than 13 weeks for inpatient/day case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52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wait more than 52 weeks for inpatient/day case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inpatient/day case treatment who are waiting longer than 13 weeks; and the number of patients waiting longer than 52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1603037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Inpatient Length of Stay Target: </a:t>
            </a:r>
            <a:r>
              <a:rPr lang="en-GB" sz="1000" dirty="0">
                <a:latin typeface="Arial" panose="020B0604020202020204" pitchFamily="34" charset="0"/>
                <a:cs typeface="Arial" panose="020B0604020202020204" pitchFamily="34" charset="0"/>
              </a:rPr>
              <a:t>Decrease across those specialties currently above CHKS peer group levels (reduce average LOS). </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This metric is aimed at Elective Inpatient Admissions – to include all waiting list, booked and planned patients. Day Cases and Regular Attenders are to be excluded. Day Cases with LOS&gt;0 are included. All ages are included.</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Appropriate Peer Groups/Services/TFCs/Specialties will be established using the CHKS comparative analysis.</a:t>
            </a: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26</a:t>
            </a:fld>
            <a:endParaRPr lang="en-GB"/>
          </a:p>
        </p:txBody>
      </p:sp>
      <p:pic>
        <p:nvPicPr>
          <p:cNvPr id="5" name="Picture 4">
            <a:extLst>
              <a:ext uri="{FF2B5EF4-FFF2-40B4-BE49-F238E27FC236}">
                <a16:creationId xmlns:a16="http://schemas.microsoft.com/office/drawing/2014/main" id="{DA40CCC4-252F-4698-FE63-F7AA1D3528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5514" y="4617210"/>
            <a:ext cx="1767558" cy="962962"/>
          </a:xfrm>
          <a:prstGeom prst="rect">
            <a:avLst/>
          </a:prstGeom>
          <a:noFill/>
        </p:spPr>
      </p:pic>
    </p:spTree>
    <p:extLst>
      <p:ext uri="{BB962C8B-B14F-4D97-AF65-F5344CB8AC3E}">
        <p14:creationId xmlns:p14="http://schemas.microsoft.com/office/powerpoint/2010/main" val="33937839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27</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75% of patients should be waiting no longer than 9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wait more than 26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a diagnostic test who are waiting longer than 9 weeks; and the number of patients waiting longer than 26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1890555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28</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75% of patients should be waiting no longer than 9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wait more than 26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a diagnostic test who are waiting longer than 9 weeks; and the number of patients waiting longer than 26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0432072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Endoscopy as per Encompass Service Delivery Plan (SDP) Dashboard</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800" dirty="0">
              <a:solidFill>
                <a:srgbClr val="000000"/>
              </a:solidFill>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29</a:t>
            </a:fld>
            <a:endParaRPr lang="en-GB"/>
          </a:p>
        </p:txBody>
      </p:sp>
    </p:spTree>
    <p:extLst>
      <p:ext uri="{BB962C8B-B14F-4D97-AF65-F5344CB8AC3E}">
        <p14:creationId xmlns:p14="http://schemas.microsoft.com/office/powerpoint/2010/main" val="2732992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3</a:t>
            </a:fld>
            <a:endParaRPr lang="en-GB"/>
          </a:p>
        </p:txBody>
      </p:sp>
    </p:spTree>
    <p:extLst>
      <p:ext uri="{BB962C8B-B14F-4D97-AF65-F5344CB8AC3E}">
        <p14:creationId xmlns:p14="http://schemas.microsoft.com/office/powerpoint/2010/main" val="11684015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30</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75% of patients should be waiting no longer than 9 weeks for an Endoscopy.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wait more than 26 weeks for an Endoscopy.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an Endoscopy who are waiting longer than 9 weeks; and the number of patients waiting longer than 26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1190158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31</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1357"/>
          </a:xfrm>
        </p:spPr>
        <p:txBody>
          <a:bodyPr/>
          <a:lstStyle/>
          <a:p>
            <a:r>
              <a:rPr lang="en-GB" sz="1000" b="1" dirty="0">
                <a:latin typeface="Arial" panose="020B0604020202020204" pitchFamily="34" charset="0"/>
                <a:cs typeface="Arial" panose="020B0604020202020204" pitchFamily="34" charset="0"/>
              </a:rPr>
              <a:t>DNA / CND</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To reduce the level of Main Theatre, DPU Theatre and Endoscopy Suite capacity impacted by DNAs or on the day cancellations in order to increase throughput.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rate of Theatre/DPU/Endo activity where the patient did not attend relates to the number of DNAs (Did Not Attend)/CND (Cancelled on the Day) by patients/hospitals as a proportion of total Theatre/DPU/Endo activity scheduled. </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1000" dirty="0">
                <a:latin typeface="Arial" panose="020B0604020202020204" pitchFamily="34" charset="0"/>
                <a:cs typeface="Arial" panose="020B0604020202020204" pitchFamily="34" charset="0"/>
              </a:rPr>
              <a:t>High: From September data is high confidence. Still work ongoing establishing patients voided instead of cancelled. Data is for </a:t>
            </a:r>
            <a:r>
              <a:rPr lang="en-GB" sz="1000" b="1" dirty="0">
                <a:latin typeface="Arial" panose="020B0604020202020204" pitchFamily="34" charset="0"/>
                <a:cs typeface="Arial" panose="020B0604020202020204" pitchFamily="34" charset="0"/>
              </a:rPr>
              <a:t>cases</a:t>
            </a:r>
            <a:r>
              <a:rPr lang="en-GB" sz="1000" dirty="0">
                <a:latin typeface="Arial" panose="020B0604020202020204" pitchFamily="34" charset="0"/>
                <a:cs typeface="Arial" panose="020B0604020202020204" pitchFamily="34" charset="0"/>
              </a:rPr>
              <a:t> not </a:t>
            </a:r>
            <a:r>
              <a:rPr lang="en-GB" sz="1000" b="1" dirty="0">
                <a:latin typeface="Arial" panose="020B0604020202020204" pitchFamily="34" charset="0"/>
                <a:cs typeface="Arial" panose="020B0604020202020204" pitchFamily="34" charset="0"/>
              </a:rPr>
              <a:t>appointments </a:t>
            </a:r>
            <a:r>
              <a:rPr lang="en-GB" sz="1000" dirty="0">
                <a:latin typeface="Arial" panose="020B0604020202020204" pitchFamily="34" charset="0"/>
                <a:cs typeface="Arial" panose="020B0604020202020204" pitchFamily="34" charset="0"/>
              </a:rPr>
              <a:t>at this stage.</a:t>
            </a:r>
          </a:p>
          <a:p>
            <a:r>
              <a:rPr lang="en-GB" sz="1000" dirty="0">
                <a:latin typeface="Arial" panose="020B0604020202020204" pitchFamily="34" charset="0"/>
                <a:cs typeface="Arial" panose="020B0604020202020204" pitchFamily="34" charset="0"/>
              </a:rPr>
              <a:t>------------------------------------------------------------------------------------------------------------------------------------------------------------------------------------- </a:t>
            </a: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Run Times</a:t>
            </a:r>
            <a:r>
              <a:rPr lang="en-GB" sz="1000" dirty="0">
                <a:latin typeface="Arial" panose="020B060402020202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To maintain an efficient level of run times in Main Theatres, DPU Theatres and Endoscopy Suites to increase theatre capacity.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Theatre Run Time is the rate of total minutes from the start of the first patient to the end of the last patient as a percentage of scheduled theatre minutes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1000" dirty="0">
                <a:latin typeface="Arial" panose="020B0604020202020204" pitchFamily="34" charset="0"/>
                <a:cs typeface="Arial" panose="020B0604020202020204" pitchFamily="34" charset="0"/>
              </a:rPr>
              <a:t>Medium</a:t>
            </a:r>
          </a:p>
          <a:p>
            <a:endParaRPr lang="en-GB" dirty="0"/>
          </a:p>
        </p:txBody>
      </p:sp>
    </p:spTree>
    <p:extLst>
      <p:ext uri="{BB962C8B-B14F-4D97-AF65-F5344CB8AC3E}">
        <p14:creationId xmlns:p14="http://schemas.microsoft.com/office/powerpoint/2010/main" val="4764234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32</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432634"/>
          </a:xfrm>
        </p:spPr>
        <p:txBody>
          <a:bodyPr/>
          <a:lstStyle/>
          <a:p>
            <a:r>
              <a:rPr lang="en-GB" sz="1000" b="1" dirty="0">
                <a:latin typeface="Arial" panose="020B0604020202020204" pitchFamily="34" charset="0"/>
                <a:cs typeface="Arial" panose="020B0604020202020204" pitchFamily="34" charset="0"/>
              </a:rPr>
              <a:t>Operating Times</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To maintain an efficient level of operating times in Main Theatres and DPU Theatres to increase theatre capacity.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Theatre Operating Time is the rate of total minutes from the start of a patient to the end of a patient, added together to get the sum for each patient on the list, as a percentage of all Available theatre minutes for that list.</a:t>
            </a:r>
          </a:p>
          <a:p>
            <a:r>
              <a:rPr lang="en-GB" sz="1000" dirty="0">
                <a:solidFill>
                  <a:srgbClr val="000000"/>
                </a:solidFill>
                <a:latin typeface="Calibri" panose="020F0502020204030204" pitchFamily="34" charset="0"/>
                <a:ea typeface="Times New Roman" panose="02020603050405020304" pitchFamily="18" charset="0"/>
              </a:rPr>
              <a:t> </a:t>
            </a:r>
            <a:endParaRPr lang="en-GB" sz="1000" dirty="0">
              <a:solidFill>
                <a:srgbClr val="000000"/>
              </a:solidFill>
              <a:latin typeface="Arial" panose="020B0604020202020204" pitchFamily="34" charset="0"/>
              <a:ea typeface="Times New Roman" panose="02020603050405020304" pitchFamily="18" charset="0"/>
            </a:endParaRP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Operating time rate is calculated as the total operating time for each patient and is taken as a % of all available theatre scheduled minutes.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dirty="0"/>
          </a:p>
        </p:txBody>
      </p:sp>
    </p:spTree>
    <p:extLst>
      <p:ext uri="{BB962C8B-B14F-4D97-AF65-F5344CB8AC3E}">
        <p14:creationId xmlns:p14="http://schemas.microsoft.com/office/powerpoint/2010/main" val="4523383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AHP New Contacts as per Encompass Workbench Report 667793 – Regulatory Submission Returns Dashboard – AHP Activity</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 confidence with the exception of Podiatry which is submitted with Medium confidence.</a:t>
            </a:r>
            <a:endParaRPr lang="en-GB" sz="1800" dirty="0">
              <a:solidFill>
                <a:srgbClr val="000000"/>
              </a:solidFill>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33</a:t>
            </a:fld>
            <a:endParaRPr lang="en-GB"/>
          </a:p>
        </p:txBody>
      </p:sp>
    </p:spTree>
    <p:extLst>
      <p:ext uri="{BB962C8B-B14F-4D97-AF65-F5344CB8AC3E}">
        <p14:creationId xmlns:p14="http://schemas.microsoft.com/office/powerpoint/2010/main" val="20317574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34</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13 Week Target: </a:t>
            </a:r>
            <a:r>
              <a:rPr lang="en-GB" sz="1000" dirty="0">
                <a:latin typeface="Arial" panose="020B0604020202020204" pitchFamily="34" charset="0"/>
                <a:ea typeface="Calibri" panose="020F0502020204030204" pitchFamily="34" charset="0"/>
                <a:cs typeface="Arial" panose="020B0604020202020204" pitchFamily="34" charset="0"/>
              </a:rPr>
              <a:t>Patients should not wait more than 13 weeks from referral to commencement of AHP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AHP treatment. </a:t>
            </a:r>
            <a:r>
              <a:rPr lang="en-GB" sz="1000" dirty="0">
                <a:solidFill>
                  <a:srgbClr val="000000"/>
                </a:solidFill>
                <a:latin typeface="Arial" panose="020B0604020202020204" pitchFamily="34" charset="0"/>
                <a:ea typeface="Times New Roman" panose="02020603050405020304" pitchFamily="18" charset="0"/>
              </a:rPr>
              <a:t>Waiting times for all of the following AHP services are reported.</a:t>
            </a:r>
          </a:p>
          <a:p>
            <a:r>
              <a:rPr lang="en-GB" sz="1000" dirty="0">
                <a:solidFill>
                  <a:srgbClr val="000000"/>
                </a:solidFill>
                <a:latin typeface="Arial" panose="020B0604020202020204" pitchFamily="34" charset="0"/>
                <a:ea typeface="Times New Roman" panose="02020603050405020304" pitchFamily="18" charset="0"/>
              </a:rPr>
              <a:t> </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Dietetics</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Occupational Therapy</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Orthoptics</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Physiotherapy</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Podiatry</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Speech and Language Therapy</a:t>
            </a:r>
          </a:p>
          <a:p>
            <a:pPr marL="343380" indent="-343380">
              <a:buFont typeface="Symbol" panose="05050102010706020507" pitchFamily="18" charset="2"/>
              <a:buChar char=""/>
            </a:pPr>
            <a:endParaRPr lang="en-GB" sz="1000" dirty="0">
              <a:solidFill>
                <a:srgbClr val="000000"/>
              </a:solidFill>
              <a:latin typeface="Arial" panose="020B0604020202020204" pitchFamily="34" charset="0"/>
              <a:ea typeface="Times New Roman" panose="02020603050405020304" pitchFamily="18" charset="0"/>
            </a:endParaRPr>
          </a:p>
          <a:p>
            <a:pPr marL="343380" indent="-343380">
              <a:buFont typeface="Symbol" panose="05050102010706020507" pitchFamily="18" charset="2"/>
              <a:buChar char=""/>
            </a:pPr>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79459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35</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 </a:t>
            </a:r>
            <a:r>
              <a:rPr lang="en-GB" sz="1000" dirty="0">
                <a:latin typeface="Arial" panose="020B0604020202020204" pitchFamily="34" charset="0"/>
                <a:ea typeface="Calibri" panose="020F0502020204030204" pitchFamily="34" charset="0"/>
                <a:cs typeface="Arial" panose="020B0604020202020204" pitchFamily="34" charset="0"/>
              </a:rPr>
              <a:t>No patient waits longer than 9 weeks to access Adult Mental Health services.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treatment. The target is service-user facing, as such, the client is removed from the waiting list (i.e. clock stops) when they start treatment with the relevant service assessed to support them. Patients waiting for mental health services should have their assessment commenced within 9 weeks of referral.</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latin typeface="Arial" panose="020B0604020202020204" pitchFamily="34" charset="0"/>
                <a:ea typeface="Times New Roman" panose="02020603050405020304" pitchFamily="18" charset="0"/>
              </a:rPr>
              <a:t>From September 2025 Dementia waits are excluded from Adult MH figures.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67551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36</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7 and 28 Day Discharge Target: </a:t>
            </a:r>
            <a:r>
              <a:rPr lang="en-GB" sz="1000" dirty="0">
                <a:latin typeface="Arial" panose="020B0604020202020204" pitchFamily="34" charset="0"/>
                <a:ea typeface="Calibri" panose="020F0502020204030204" pitchFamily="34" charset="0"/>
                <a:cs typeface="Arial" panose="020B0604020202020204" pitchFamily="34" charset="0"/>
              </a:rPr>
              <a:t>Ensure that 99% of all mental health discharges take place within 7 days of the patient being assessed as medically fit for discharge, with no discharge taking more than 28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03975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37</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7 and 28 Day Discharge Target: </a:t>
            </a:r>
            <a:r>
              <a:rPr lang="en-GB" sz="1000" dirty="0">
                <a:latin typeface="Arial" panose="020B0604020202020204" pitchFamily="34" charset="0"/>
                <a:ea typeface="Calibri" panose="020F0502020204030204" pitchFamily="34" charset="0"/>
                <a:cs typeface="Arial" panose="020B0604020202020204" pitchFamily="34" charset="0"/>
              </a:rPr>
              <a:t>Ensure that 99% of all learning disability discharges take place within 7 days of the patient being assessed as medically fit for discharge, with no discharge taking more than 28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Holywell Hospital</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55828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38</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13 Week Target: </a:t>
            </a:r>
            <a:r>
              <a:rPr lang="en-GB" sz="1000" dirty="0">
                <a:latin typeface="Arial" panose="020B0604020202020204" pitchFamily="34" charset="0"/>
                <a:ea typeface="Calibri" panose="020F0502020204030204" pitchFamily="34" charset="0"/>
                <a:cs typeface="Arial" panose="020B0604020202020204" pitchFamily="34" charset="0"/>
              </a:rPr>
              <a:t>No patient waits longer than 13 weeks to access Psychological Therapies.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treatment. The target is service-user facing, as such, the client is removed from the waiting list (i.e. clock stops) when they start treatment with the relevant service assessed to support them. Patients waiting for Psychological Therapies services should have their assessment commenced within 13 weeks of referral.</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Psychological Therapies – Medium.</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1392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39</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 </a:t>
            </a:r>
            <a:r>
              <a:rPr lang="en-GB" sz="1000" dirty="0">
                <a:latin typeface="Arial" panose="020B0604020202020204" pitchFamily="34" charset="0"/>
                <a:ea typeface="Calibri" panose="020F0502020204030204" pitchFamily="34" charset="0"/>
                <a:cs typeface="Arial" panose="020B0604020202020204" pitchFamily="34" charset="0"/>
              </a:rPr>
              <a:t>No patient waits longer than 9 weeks to access Child and Adolescent Mental Health services.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treatment. The target is service-user facing, as such, the client is removed from the waiting list (i.e. clock stops) when they start treatment with the relevant service assessed to support them. Patients waiting for mental health services should have their assessment commenced within 9 weeks of referral.</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Step 2 Family Support waits still to be removed. (20% of waiting list).</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6809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14 Day Cancer Target - </a:t>
            </a:r>
            <a:r>
              <a:rPr lang="en-GB" sz="1000" dirty="0">
                <a:latin typeface="Arial" panose="020B0604020202020204" pitchFamily="34" charset="0"/>
                <a:ea typeface="Calibri" panose="020F0502020204030204" pitchFamily="34" charset="0"/>
                <a:cs typeface="Arial" panose="020B0604020202020204" pitchFamily="34" charset="0"/>
              </a:rPr>
              <a:t>All urgent suspected breast cancer referrals should be seen within 14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rPr>
              <a:t>14 Day Target Description: </a:t>
            </a:r>
            <a:r>
              <a:rPr lang="en-GB" sz="1000" dirty="0">
                <a:solidFill>
                  <a:srgbClr val="000000"/>
                </a:solidFill>
                <a:latin typeface="Arial" panose="020B0604020202020204" pitchFamily="34" charset="0"/>
                <a:ea typeface="Times New Roman" panose="02020603050405020304" pitchFamily="18" charset="0"/>
              </a:rPr>
              <a:t>Percentage of patients who were seen by a breast cancer specialist within 14 days of an urgent referral for suspect breast cancer.  The completed waiting time is measured from the date an initial breast cancer referral is first received by the Provider HSC Trust, and ends on the date that the patient attended their first outpatient appointment with a breast cancer specialist. Adjustments are made to the completed waiting time in the event of a patient not attending their appointment, cancelling or self-deferring treatment, or as a result of suspension for either medical or social reasons.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latin typeface="Arial" panose="020B0604020202020204" pitchFamily="34" charset="0"/>
                <a:cs typeface="Arial" panose="020B0604020202020204" pitchFamily="34" charset="0"/>
              </a:rPr>
              <a:t>This is a regional waiting list position for all NI Trusts.</a:t>
            </a: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Red Flag Referrals</a:t>
            </a:r>
          </a:p>
          <a:p>
            <a:pPr defTabSz="915680">
              <a:defRPr/>
            </a:pPr>
            <a:r>
              <a:rPr lang="en-GB" sz="1000" dirty="0"/>
              <a:t>Red flag referrals data is currently being validated and will be included in future reports.</a:t>
            </a: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4</a:t>
            </a:fld>
            <a:endParaRPr lang="en-GB"/>
          </a:p>
        </p:txBody>
      </p:sp>
    </p:spTree>
    <p:extLst>
      <p:ext uri="{BB962C8B-B14F-4D97-AF65-F5344CB8AC3E}">
        <p14:creationId xmlns:p14="http://schemas.microsoft.com/office/powerpoint/2010/main" val="26986937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40</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Unallocated Cases Target: </a:t>
            </a:r>
            <a:r>
              <a:rPr lang="en-GB" sz="1000" dirty="0">
                <a:latin typeface="Arial" panose="020B0604020202020204" pitchFamily="34" charset="0"/>
                <a:ea typeface="Calibri" panose="020F0502020204030204" pitchFamily="34" charset="0"/>
                <a:cs typeface="Arial" panose="020B0604020202020204" pitchFamily="34" charset="0"/>
              </a:rPr>
              <a:t>To reduce by 10% by March 2026 (compared to position at the end of March 2025) for those cases greater than 20 days.  </a:t>
            </a:r>
            <a:r>
              <a:rPr lang="en-GB" sz="1000" b="1" dirty="0">
                <a:latin typeface="Arial" panose="020B0604020202020204" pitchFamily="34" charset="0"/>
                <a:ea typeface="Calibri" panose="020F0502020204030204" pitchFamily="34" charset="0"/>
                <a:cs typeface="Arial" panose="020B0604020202020204" pitchFamily="34" charset="0"/>
              </a:rPr>
              <a:t>Family Support cases only.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Ensure consistent governance around the management of unallocated cases within Children’s Services - Family Support only.</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82691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41</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29"/>
            <a:ext cx="7952740" cy="3074616"/>
          </a:xfrm>
        </p:spPr>
        <p:txBody>
          <a:bodyPr/>
          <a:lstStyle/>
          <a:p>
            <a:r>
              <a:rPr lang="en-GB" sz="1000" b="1" dirty="0">
                <a:latin typeface="Arial" panose="020B0604020202020204" pitchFamily="34" charset="0"/>
                <a:cs typeface="Arial" panose="020B0604020202020204" pitchFamily="34" charset="0"/>
              </a:rPr>
              <a:t>Care Package Target: </a:t>
            </a:r>
            <a:r>
              <a:rPr lang="en-GB" sz="1000" dirty="0">
                <a:latin typeface="Arial" panose="020B0604020202020204" pitchFamily="34" charset="0"/>
                <a:cs typeface="Arial" panose="020B0604020202020204" pitchFamily="34" charset="0"/>
              </a:rPr>
              <a:t>10% reduction in unmet need hours </a:t>
            </a:r>
            <a:r>
              <a:rPr lang="en-GB" sz="1000" b="1" u="sng" dirty="0">
                <a:latin typeface="Arial" panose="020B0604020202020204" pitchFamily="34" charset="0"/>
                <a:cs typeface="Arial" panose="020B0604020202020204" pitchFamily="34" charset="0"/>
              </a:rPr>
              <a:t>full</a:t>
            </a:r>
            <a:r>
              <a:rPr lang="en-GB" sz="1000" b="1" dirty="0">
                <a:latin typeface="Arial" panose="020B0604020202020204" pitchFamily="34" charset="0"/>
                <a:cs typeface="Arial" panose="020B0604020202020204" pitchFamily="34" charset="0"/>
              </a:rPr>
              <a:t> </a:t>
            </a:r>
            <a:r>
              <a:rPr lang="en-GB" sz="1000" dirty="0">
                <a:latin typeface="Arial" panose="020B0604020202020204" pitchFamily="34" charset="0"/>
                <a:cs typeface="Arial" panose="020B0604020202020204" pitchFamily="34" charset="0"/>
              </a:rPr>
              <a:t>by each HSC Trust by 31 March 2026 &amp; 10% reduction in unmet need hours </a:t>
            </a:r>
            <a:r>
              <a:rPr lang="en-GB" sz="1000" b="1" u="sng" dirty="0">
                <a:latin typeface="Arial" panose="020B0604020202020204" pitchFamily="34" charset="0"/>
                <a:cs typeface="Arial" panose="020B0604020202020204" pitchFamily="34" charset="0"/>
              </a:rPr>
              <a:t>partial</a:t>
            </a:r>
            <a:r>
              <a:rPr lang="en-GB" sz="1000" dirty="0">
                <a:latin typeface="Arial" panose="020B0604020202020204" pitchFamily="34" charset="0"/>
                <a:cs typeface="Arial" panose="020B0604020202020204" pitchFamily="34" charset="0"/>
              </a:rPr>
              <a:t> by each HSC Trust by 31 March 2026.  </a:t>
            </a:r>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This target relates to t</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he Number of Unmet Needs Hours of Domiciliary Care at month end – for Full and Partial Packages and across all Programmes of Care. </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Home Care/Domiciliary Care Unmet Need -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Is a term used for persons who have been assessed as meeting the Domiciliary care criteria but continue to wait at home, in another community setting (i.e. Care Home), or in acute care/hospital setting, while a community domiciliary care package is being arranged by the Trust, irrespective if the service user is waiting for a full or partial package of care.</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HOME CARE/DOMICILARY PACKAGE OF CARE -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Home care/Domiciliary Package of Care is a term used for services provided to a person who has been assessed as meeting the criteria for Home Care/Domiciliary Care.		</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FULL PACKAGE OF CARE -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Full Package of Care is a term used for the complete home care/domiciliary care service the service user requires following assessment.</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PARTIAL PACKAGE OF CARE - </a:t>
            </a:r>
            <a:r>
              <a:rPr lang="en-GB" sz="1000" dirty="0">
                <a:latin typeface="Arial" panose="020B0604020202020204" pitchFamily="34" charset="0"/>
                <a:ea typeface="Calibri" panose="020F0502020204030204" pitchFamily="34" charset="0"/>
                <a:cs typeface="Arial" panose="020B0604020202020204" pitchFamily="34" charset="0"/>
              </a:rPr>
              <a:t>Partial package of care is a term used when the service user is waiting part of their package of care or an increase in their already established package of care. 	</a:t>
            </a:r>
            <a:r>
              <a:rPr lang="en-GB" sz="1800" dirty="0">
                <a:latin typeface="Calibri" panose="020F0502020204030204" pitchFamily="34" charset="0"/>
                <a:ea typeface="Calibri" panose="020F0502020204030204" pitchFamily="34" charset="0"/>
              </a:rPr>
              <a:t>	</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78327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42</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Direct Payments Target: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5% increase in Direct Payments in effect at month end for service users by 31st March 2026 compared to 31</a:t>
            </a:r>
            <a:r>
              <a:rPr lang="en-GB" sz="1000" baseline="30000" dirty="0">
                <a:solidFill>
                  <a:srgbClr val="000000"/>
                </a:solidFill>
                <a:latin typeface="Arial" panose="020B0604020202020204" pitchFamily="34" charset="0"/>
                <a:ea typeface="Calibri" panose="020F0502020204030204" pitchFamily="34" charset="0"/>
                <a:cs typeface="Arial" panose="020B0604020202020204" pitchFamily="34" charset="0"/>
              </a:rPr>
              <a:t>st</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March 2025.</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the number of service user direct payments in effect at month end.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These are cash payments given in lieu of community care services to those who have been assessed as needing some form of care, and are intended to give users greater choice in their care. The payment must be sufficient to enable the service user to purchase services to meet their needs, and must be spent on services that meet eligible needs. </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In line with Service Oversight Measures (SOMs) this is direct payments made to Service Users (Clients) only.  Payments to Carers are excluded. </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76589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43</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Compliance with Serious Adverse Incidents (SAI) Processes</a:t>
            </a:r>
          </a:p>
          <a:p>
            <a:r>
              <a:rPr lang="en-GB" sz="1000" dirty="0">
                <a:solidFill>
                  <a:srgbClr val="000000"/>
                </a:solidFill>
                <a:latin typeface="Arial" panose="020B0604020202020204" pitchFamily="34" charset="0"/>
              </a:rPr>
              <a:t>Total number of SAI Reports Overdue / Not completed includes (Level 1 – Due within 8 weeks), (Level 2 – Due within 12 weeks) &amp;  (Level 3 – Due by date as agreed by SPPG/PHA and HSC Trusts)</a:t>
            </a:r>
            <a:r>
              <a:rPr lang="en-GB" sz="1000" dirty="0"/>
              <a:t>  </a:t>
            </a:r>
            <a:endParaRPr lang="en-GB" sz="1000" dirty="0">
              <a:solidFill>
                <a:srgbClr val="000000"/>
              </a:solidFill>
              <a:latin typeface="Arial" panose="020B0604020202020204" pitchFamily="34" charset="0"/>
            </a:endParaRPr>
          </a:p>
          <a:p>
            <a:r>
              <a:rPr lang="en-GB" dirty="0"/>
              <a:t> </a:t>
            </a:r>
            <a:endParaRPr lang="en-GB" sz="1000" b="1"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50821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44</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Hospital Acquired Infections Target: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To achieve a reduction in Hospital Acquired C-Diff and MRSA Infection rates by end of 25/26.</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Clostridioides</a:t>
            </a:r>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 Difficile Infection (C-Diff)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Trust-specific targets to deliver a reduction in the rate of inpatient episodes of C-Diff, measured per 100,000 occupied beds, in patients aged two years and over by the end of the 2025/26 financial year.  Targets for individual Trusts vary depending on their performance during the 2023/24 baseline financial year.</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Methicillin-resistant Staphylococcus aureus (MRSA)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Trust-specific targets to deliver a reduction in the rate of MRSA episodes, measured per 100,000 occupied beds by the end of the 2025/26 financial year have been agreed. Targets for individual Trusts vary depending on their performance during the 2019/20 baseline financial year.</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800" dirty="0">
              <a:solidFill>
                <a:srgbClr val="000000"/>
              </a:solidFill>
              <a:latin typeface="Arial" panose="020B0604020202020204" pitchFamily="34" charset="0"/>
            </a:endParaRPr>
          </a:p>
          <a:p>
            <a:r>
              <a:rPr lang="en-GB" sz="1000" b="1" dirty="0">
                <a:solidFill>
                  <a:srgbClr val="000000"/>
                </a:solidFill>
                <a:latin typeface="Arial" panose="020B0604020202020204" pitchFamily="34" charset="0"/>
              </a:rPr>
              <a:t>Monthly Occupied Bed Data </a:t>
            </a:r>
            <a:r>
              <a:rPr lang="en-GB" sz="1000" dirty="0">
                <a:solidFill>
                  <a:srgbClr val="000000"/>
                </a:solidFill>
                <a:latin typeface="Arial" panose="020B0604020202020204" pitchFamily="34" charset="0"/>
              </a:rPr>
              <a:t>– Currently the Trust is unable to provide this data, KH03a figures from the same period in the previous financial year will be used instead. Incidence rates will be retrospectively updated when made available by the Trust. </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 confidence</a:t>
            </a:r>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0495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14 Day (Non-Breast) Cancer - </a:t>
            </a:r>
            <a:r>
              <a:rPr lang="en-GB" sz="1000" dirty="0">
                <a:latin typeface="Arial" panose="020B0604020202020204" pitchFamily="34" charset="0"/>
                <a:cs typeface="Arial" panose="020B0604020202020204" pitchFamily="34" charset="0"/>
              </a:rPr>
              <a:t>U</a:t>
            </a:r>
            <a:r>
              <a:rPr lang="en-GB" sz="1000" dirty="0">
                <a:latin typeface="Arial" panose="020B0604020202020204" pitchFamily="34" charset="0"/>
                <a:ea typeface="Calibri" panose="020F0502020204030204" pitchFamily="34" charset="0"/>
                <a:cs typeface="Arial" panose="020B0604020202020204" pitchFamily="34" charset="0"/>
              </a:rPr>
              <a:t>rgent suspected non-breast cancer referrals seen within 14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rPr>
              <a:t>14 Day Description: </a:t>
            </a:r>
            <a:r>
              <a:rPr lang="en-GB" sz="1000" dirty="0">
                <a:solidFill>
                  <a:srgbClr val="000000"/>
                </a:solidFill>
                <a:latin typeface="Arial" panose="020B0604020202020204" pitchFamily="34" charset="0"/>
                <a:ea typeface="Times New Roman" panose="02020603050405020304" pitchFamily="18" charset="0"/>
              </a:rPr>
              <a:t>Percentage of patients who were seen by a cancer specialist within 14 days of an urgent referral for suspect cancer.  The completed waiting time is measured from the date an initial cancer referral is first received by the Provider HSC Trust, and ends on the date that the patient attended their first outpatient appointment with a cancer specialist. Adjustments are made to the completed waiting time in the event of a patient not attending their appointment, cancelling or self-deferring treatment, or as a result of suspension for either medical or social reasons.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dirty="0">
                <a:solidFill>
                  <a:srgbClr val="000000"/>
                </a:solidFill>
                <a:latin typeface="Arial" panose="020B0604020202020204" pitchFamily="34" charset="0"/>
                <a:ea typeface="Times New Roman" panose="02020603050405020304" pitchFamily="18" charset="0"/>
              </a:rPr>
              <a:t>Data includes </a:t>
            </a:r>
            <a:r>
              <a:rPr lang="en-GB" sz="1000" dirty="0">
                <a:latin typeface="Arial" panose="020B0604020202020204" pitchFamily="34" charset="0"/>
                <a:ea typeface="Aptos" panose="020B0004020202020204" pitchFamily="34" charset="0"/>
              </a:rPr>
              <a:t>non core activity &amp; Direct to Test.</a:t>
            </a:r>
          </a:p>
          <a:p>
            <a:endParaRPr lang="en-GB" sz="1000" dirty="0">
              <a:latin typeface="Arial" panose="020B0604020202020204" pitchFamily="34" charset="0"/>
              <a:ea typeface="Aptos" panose="020B0004020202020204" pitchFamily="34" charset="0"/>
            </a:endParaRPr>
          </a:p>
          <a:p>
            <a:r>
              <a:rPr lang="en-GB" sz="1000" dirty="0">
                <a:latin typeface="Arial" panose="020B0604020202020204" pitchFamily="34" charset="0"/>
                <a:ea typeface="Aptos" panose="020B0004020202020204" pitchFamily="34" charset="0"/>
              </a:rPr>
              <a:t>Tumour Site Graph excludes Tumour sites with a cumulative total of 5 or less.</a:t>
            </a:r>
          </a:p>
          <a:p>
            <a:endParaRPr lang="en-GB" sz="1000" b="1" dirty="0">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 (Issues with 1</a:t>
            </a:r>
            <a:r>
              <a:rPr lang="en-GB" sz="1000"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st</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appointments being linked to cancer pathway).</a:t>
            </a:r>
          </a:p>
          <a:p>
            <a:endParaRPr lang="en-GB" sz="1000" b="1" dirty="0">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5</a:t>
            </a:fld>
            <a:endParaRPr lang="en-GB"/>
          </a:p>
        </p:txBody>
      </p:sp>
    </p:spTree>
    <p:extLst>
      <p:ext uri="{BB962C8B-B14F-4D97-AF65-F5344CB8AC3E}">
        <p14:creationId xmlns:p14="http://schemas.microsoft.com/office/powerpoint/2010/main" val="343807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rPr>
              <a:t>31 Day Cancer Target </a:t>
            </a:r>
            <a:r>
              <a:rPr lang="en-GB" sz="1000" dirty="0">
                <a:solidFill>
                  <a:srgbClr val="000000"/>
                </a:solidFill>
                <a:latin typeface="Arial" panose="020B0604020202020204" pitchFamily="34" charset="0"/>
                <a:ea typeface="Times New Roman" panose="02020603050405020304" pitchFamily="18" charset="0"/>
              </a:rPr>
              <a: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A</a:t>
            </a:r>
            <a:r>
              <a:rPr lang="en-GB" sz="1000" dirty="0">
                <a:latin typeface="Arial" panose="020B0604020202020204" pitchFamily="34" charset="0"/>
                <a:ea typeface="Calibri" panose="020F0502020204030204" pitchFamily="34" charset="0"/>
                <a:cs typeface="Arial" panose="020B0604020202020204" pitchFamily="34" charset="0"/>
              </a:rPr>
              <a:t>t least 98% of patients diagnosed with cancer should receive their first definitive treatment within 31 days of a decision to treat.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Calibri" panose="020F0502020204030204" pitchFamily="34" charset="0"/>
                <a:cs typeface="Arial" panose="020B0604020202020204" pitchFamily="34" charset="0"/>
              </a:rPr>
              <a:t>31 Day Target Description</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Percentage of patients who were treated within 31 days following a decision to treat being taken.  The completed waiting time is measured from the date a decision was taken to treat a patient for cancer and ends on the date the patient received their first definitive treatment for cancer. Adjustments are made to the completed waiting time in the event of a patient cancelling or self-deferring treatment or as a result of suspension for either medical or social reasons. </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6</a:t>
            </a:fld>
            <a:endParaRPr lang="en-GB"/>
          </a:p>
        </p:txBody>
      </p:sp>
    </p:spTree>
    <p:extLst>
      <p:ext uri="{BB962C8B-B14F-4D97-AF65-F5344CB8AC3E}">
        <p14:creationId xmlns:p14="http://schemas.microsoft.com/office/powerpoint/2010/main" val="1792594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t>62 Day Cancer Target </a:t>
            </a:r>
            <a:r>
              <a:rPr lang="en-GB" sz="1000" dirty="0"/>
              <a:t>- </a:t>
            </a:r>
            <a:r>
              <a:rPr lang="en-GB" sz="1000" dirty="0">
                <a:solidFill>
                  <a:srgbClr val="000000"/>
                </a:solidFill>
                <a:latin typeface="Arial" panose="020B0604020202020204" pitchFamily="34" charset="0"/>
              </a:rPr>
              <a:t>A</a:t>
            </a:r>
            <a:r>
              <a:rPr lang="en-GB" sz="1000" dirty="0">
                <a:solidFill>
                  <a:srgbClr val="000000"/>
                </a:solidFill>
                <a:latin typeface="Arial" panose="020B0604020202020204" pitchFamily="34" charset="0"/>
                <a:ea typeface="Times New Roman" panose="02020603050405020304" pitchFamily="18" charset="0"/>
              </a:rPr>
              <a:t>t least 95% of patients urgently referred with a suspected cancer should begin their first definitive treatment within 62 days.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rPr>
              <a:t>62 Day Target Description</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Percentage of patients beginning their first treatment for cancer following an urgent GP referral for suspect cancer. The completed waiting time is measured from the date an initial urgent suspect cancer referral is first received in a Provider HSC Trust, and ends on the date the patient receives their first definitive treatment for cancer. Adjustments are made to the completed waiting time in the event of a patient cancelling or self-deferring treatment or as a result of suspension for either medical or social reasons. </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7</a:t>
            </a:fld>
            <a:endParaRPr lang="en-GB"/>
          </a:p>
        </p:txBody>
      </p:sp>
    </p:spTree>
    <p:extLst>
      <p:ext uri="{BB962C8B-B14F-4D97-AF65-F5344CB8AC3E}">
        <p14:creationId xmlns:p14="http://schemas.microsoft.com/office/powerpoint/2010/main" val="1850673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patients conveyed by NIAS to Antrim &amp; Causeway Emergency Departments.  Figures exclude IFT, C5 and Routine. </a:t>
            </a:r>
          </a:p>
          <a:p>
            <a:r>
              <a:rPr lang="en-GB" sz="1000" dirty="0">
                <a:latin typeface="Arial" panose="020B0604020202020204" pitchFamily="34" charset="0"/>
                <a:ea typeface="Aptos" panose="020B0004020202020204" pitchFamily="34" charset="0"/>
                <a:cs typeface="Arial" panose="020B0604020202020204" pitchFamily="34" charset="0"/>
              </a:rPr>
              <a:t>IFT is an interfacility transfer. This is an emergency transfer from one hospital to another, for example a transfer from Causeway to Antrim Area Hospital. </a:t>
            </a:r>
          </a:p>
          <a:p>
            <a:r>
              <a:rPr lang="en-GB" sz="1000" dirty="0">
                <a:latin typeface="Arial" panose="020B0604020202020204" pitchFamily="34" charset="0"/>
                <a:ea typeface="Aptos" panose="020B0004020202020204" pitchFamily="34" charset="0"/>
                <a:cs typeface="Arial" panose="020B0604020202020204" pitchFamily="34" charset="0"/>
              </a:rPr>
              <a:t>C5 is a Category 5 call. This is the least urgent categorisation of NIAS’ emergency calls. </a:t>
            </a:r>
          </a:p>
          <a:p>
            <a:endParaRPr lang="en-GB" sz="1000" dirty="0">
              <a:latin typeface="Arial" panose="020B0604020202020204" pitchFamily="34" charset="0"/>
              <a:ea typeface="Aptos" panose="020B0004020202020204" pitchFamily="34" charset="0"/>
              <a:cs typeface="Arial" panose="020B0604020202020204" pitchFamily="34" charset="0"/>
            </a:endParaRPr>
          </a:p>
          <a:p>
            <a:endParaRPr lang="en-GB" sz="1000" dirty="0">
              <a:latin typeface="Arial" panose="020B0604020202020204" pitchFamily="34" charset="0"/>
              <a:ea typeface="Aptos" panose="020B000402020202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br>
              <a:rPr lang="en-GB" sz="1800" dirty="0">
                <a:latin typeface="Aptos" panose="020B0004020202020204" pitchFamily="34" charset="0"/>
                <a:ea typeface="Aptos" panose="020B0004020202020204" pitchFamily="34" charset="0"/>
                <a:cs typeface="Calibri" panose="020F0502020204030204" pitchFamily="34" charset="0"/>
              </a:rPr>
            </a:br>
            <a:br>
              <a:rPr lang="en-GB" sz="1800" dirty="0">
                <a:latin typeface="Aptos" panose="020B0004020202020204" pitchFamily="34" charset="0"/>
                <a:ea typeface="Aptos" panose="020B0004020202020204" pitchFamily="34" charset="0"/>
                <a:cs typeface="Calibri" panose="020F0502020204030204" pitchFamily="34" charset="0"/>
              </a:rPr>
            </a:br>
            <a:r>
              <a:rPr lang="en-GB" sz="1000" dirty="0">
                <a:latin typeface="Arial" panose="020B0604020202020204" pitchFamily="34" charset="0"/>
                <a:ea typeface="Calibri" panose="020F0502020204030204" pitchFamily="34" charset="0"/>
                <a:cs typeface="Arial" panose="020B0604020202020204" pitchFamily="34" charset="0"/>
              </a:rPr>
              <a:t> </a:t>
            </a:r>
            <a:endParaRPr lang="en-GB" sz="1000" dirty="0"/>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8</a:t>
            </a:fld>
            <a:endParaRPr lang="en-GB"/>
          </a:p>
        </p:txBody>
      </p:sp>
    </p:spTree>
    <p:extLst>
      <p:ext uri="{BB962C8B-B14F-4D97-AF65-F5344CB8AC3E}">
        <p14:creationId xmlns:p14="http://schemas.microsoft.com/office/powerpoint/2010/main" val="53698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 of patient handovers within 15 minutes.  Time is calculated from the arrival of NIAS resource at either Antrim or Causeway Emergency Departments to the physical handover of the patient into the care of the receiving hospital. Date based on the date of arrival at hospital.</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9</a:t>
            </a:fld>
            <a:endParaRPr lang="en-GB"/>
          </a:p>
        </p:txBody>
      </p:sp>
    </p:spTree>
    <p:extLst>
      <p:ext uri="{BB962C8B-B14F-4D97-AF65-F5344CB8AC3E}">
        <p14:creationId xmlns:p14="http://schemas.microsoft.com/office/powerpoint/2010/main" val="8985063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p:spTree>
      <p:nvGrpSpPr>
        <p:cNvPr id="1" name=""/>
        <p:cNvGrpSpPr/>
        <p:nvPr/>
      </p:nvGrpSpPr>
      <p:grpSpPr>
        <a:xfrm>
          <a:off x="0" y="0"/>
          <a:ext cx="0" cy="0"/>
          <a:chOff x="0" y="0"/>
          <a:chExt cx="0" cy="0"/>
        </a:xfrm>
      </p:grpSpPr>
      <p:sp>
        <p:nvSpPr>
          <p:cNvPr id="8" name="Rectangle 7"/>
          <p:cNvSpPr/>
          <p:nvPr userDrawn="1"/>
        </p:nvSpPr>
        <p:spPr>
          <a:xfrm>
            <a:off x="217005" y="203752"/>
            <a:ext cx="11757991" cy="6450496"/>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685" y="477078"/>
            <a:ext cx="2733261" cy="494026"/>
          </a:xfrm>
          <a:prstGeom prst="rect">
            <a:avLst/>
          </a:prstGeom>
        </p:spPr>
      </p:pic>
      <p:sp>
        <p:nvSpPr>
          <p:cNvPr id="13" name="Rectangle 12"/>
          <p:cNvSpPr/>
          <p:nvPr userDrawn="1"/>
        </p:nvSpPr>
        <p:spPr>
          <a:xfrm>
            <a:off x="217005" y="1538288"/>
            <a:ext cx="278295" cy="395287"/>
          </a:xfrm>
          <a:prstGeom prst="rect">
            <a:avLst/>
          </a:prstGeom>
          <a:solidFill>
            <a:srgbClr val="EB0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p:cNvSpPr>
            <a:spLocks noGrp="1"/>
          </p:cNvSpPr>
          <p:nvPr>
            <p:ph type="body" sz="quarter" idx="12" hasCustomPrompt="1"/>
          </p:nvPr>
        </p:nvSpPr>
        <p:spPr>
          <a:xfrm>
            <a:off x="671513" y="1410305"/>
            <a:ext cx="10748548" cy="1838325"/>
          </a:xfrm>
          <a:prstGeom prst="rect">
            <a:avLst/>
          </a:prstGeom>
        </p:spPr>
        <p:txBody>
          <a:bodyPr/>
          <a:lstStyle>
            <a:lvl1pPr marL="0" indent="0">
              <a:buNone/>
              <a:defRPr sz="4400" b="1">
                <a:solidFill>
                  <a:srgbClr val="0F3E4C"/>
                </a:solidFill>
                <a:latin typeface="Arial" panose="020B0604020202020204" pitchFamily="34" charset="0"/>
                <a:cs typeface="Arial" panose="020B0604020202020204" pitchFamily="34" charset="0"/>
              </a:defRPr>
            </a:lvl1pPr>
          </a:lstStyle>
          <a:p>
            <a:pPr lvl="0"/>
            <a:r>
              <a:rPr lang="en-GB" dirty="0"/>
              <a:t>Insert text here</a:t>
            </a:r>
          </a:p>
        </p:txBody>
      </p:sp>
      <p:sp>
        <p:nvSpPr>
          <p:cNvPr id="14" name="Rectangle 13"/>
          <p:cNvSpPr/>
          <p:nvPr userDrawn="1"/>
        </p:nvSpPr>
        <p:spPr>
          <a:xfrm>
            <a:off x="217005" y="6450496"/>
            <a:ext cx="11757991" cy="203752"/>
          </a:xfrm>
          <a:prstGeom prst="rect">
            <a:avLst/>
          </a:prstGeom>
          <a:solidFill>
            <a:srgbClr val="084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1485" y="5214615"/>
            <a:ext cx="1403498" cy="135121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9243" y="343973"/>
            <a:ext cx="2759475" cy="788422"/>
          </a:xfrm>
          <a:prstGeom prst="rect">
            <a:avLst/>
          </a:prstGeom>
        </p:spPr>
      </p:pic>
    </p:spTree>
    <p:extLst>
      <p:ext uri="{BB962C8B-B14F-4D97-AF65-F5344CB8AC3E}">
        <p14:creationId xmlns:p14="http://schemas.microsoft.com/office/powerpoint/2010/main" val="2101476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8" name="Rectangle 7"/>
          <p:cNvSpPr/>
          <p:nvPr userDrawn="1"/>
        </p:nvSpPr>
        <p:spPr>
          <a:xfrm>
            <a:off x="217005" y="203752"/>
            <a:ext cx="11757991" cy="6450496"/>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userDrawn="1"/>
        </p:nvSpPr>
        <p:spPr>
          <a:xfrm>
            <a:off x="217005" y="6450496"/>
            <a:ext cx="11757991" cy="203752"/>
          </a:xfrm>
          <a:prstGeom prst="rect">
            <a:avLst/>
          </a:prstGeom>
          <a:solidFill>
            <a:srgbClr val="084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685" y="477078"/>
            <a:ext cx="2733261" cy="494026"/>
          </a:xfrm>
          <a:prstGeom prst="rect">
            <a:avLst/>
          </a:prstGeom>
        </p:spPr>
      </p:pic>
      <p:sp>
        <p:nvSpPr>
          <p:cNvPr id="13" name="Rectangle 12"/>
          <p:cNvSpPr/>
          <p:nvPr userDrawn="1"/>
        </p:nvSpPr>
        <p:spPr>
          <a:xfrm>
            <a:off x="217005" y="1520688"/>
            <a:ext cx="278295" cy="332826"/>
          </a:xfrm>
          <a:prstGeom prst="rect">
            <a:avLst/>
          </a:prstGeom>
          <a:solidFill>
            <a:srgbClr val="EB0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p:cNvSpPr>
            <a:spLocks noGrp="1"/>
          </p:cNvSpPr>
          <p:nvPr>
            <p:ph type="body" sz="quarter" idx="12" hasCustomPrompt="1"/>
          </p:nvPr>
        </p:nvSpPr>
        <p:spPr>
          <a:xfrm>
            <a:off x="671513" y="1410306"/>
            <a:ext cx="10748548" cy="558538"/>
          </a:xfrm>
          <a:prstGeom prst="rect">
            <a:avLst/>
          </a:prstGeom>
        </p:spPr>
        <p:txBody>
          <a:bodyPr/>
          <a:lstStyle>
            <a:lvl1pPr marL="0" indent="0">
              <a:buNone/>
              <a:defRPr sz="3600" b="1">
                <a:solidFill>
                  <a:srgbClr val="0F3E4C"/>
                </a:solidFill>
                <a:latin typeface="Arial" panose="020B0604020202020204" pitchFamily="34" charset="0"/>
                <a:cs typeface="Arial" panose="020B0604020202020204" pitchFamily="34" charset="0"/>
              </a:defRPr>
            </a:lvl1pPr>
          </a:lstStyle>
          <a:p>
            <a:pPr lvl="0"/>
            <a:r>
              <a:rPr lang="en-GB" dirty="0"/>
              <a:t>Insert title of slide</a:t>
            </a:r>
          </a:p>
        </p:txBody>
      </p:sp>
      <p:sp>
        <p:nvSpPr>
          <p:cNvPr id="3" name="Text Placeholder 2"/>
          <p:cNvSpPr>
            <a:spLocks noGrp="1"/>
          </p:cNvSpPr>
          <p:nvPr>
            <p:ph type="body" sz="quarter" idx="13" hasCustomPrompt="1"/>
          </p:nvPr>
        </p:nvSpPr>
        <p:spPr>
          <a:xfrm>
            <a:off x="671513" y="2177658"/>
            <a:ext cx="10748962" cy="4043755"/>
          </a:xfrm>
          <a:prstGeom prst="rect">
            <a:avLst/>
          </a:prstGeom>
        </p:spPr>
        <p:txBody>
          <a:bodyPr/>
          <a:lstStyle>
            <a:lvl1pPr marL="342900" indent="-342900">
              <a:buFont typeface="Arial" panose="020B0604020202020204" pitchFamily="34" charset="0"/>
              <a:buChar char="•"/>
              <a:defRPr sz="2000" baseline="0">
                <a:solidFill>
                  <a:srgbClr val="0F3E4C"/>
                </a:solidFill>
                <a:latin typeface="Arial" panose="020B0604020202020204" pitchFamily="34" charset="0"/>
                <a:cs typeface="Arial" panose="020B0604020202020204" pitchFamily="34" charset="0"/>
              </a:defRPr>
            </a:lvl1pPr>
          </a:lstStyle>
          <a:p>
            <a:pPr lvl="0"/>
            <a:r>
              <a:rPr lang="en-GB" dirty="0"/>
              <a:t>Insert text here</a:t>
            </a:r>
          </a:p>
          <a:p>
            <a:pPr lvl="0"/>
            <a:r>
              <a:rPr lang="en-GB" dirty="0"/>
              <a:t>Insert text here</a:t>
            </a:r>
          </a:p>
          <a:p>
            <a:pPr lvl="0"/>
            <a:r>
              <a:rPr lang="en-GB" dirty="0"/>
              <a:t>Insert text here</a:t>
            </a:r>
          </a:p>
          <a:p>
            <a:pPr lvl="0"/>
            <a:r>
              <a:rPr lang="en-GB" dirty="0"/>
              <a:t>Insert text here</a:t>
            </a:r>
          </a:p>
          <a:p>
            <a:pPr lvl="0"/>
            <a:r>
              <a:rPr lang="en-GB" dirty="0"/>
              <a:t>Insert text here</a:t>
            </a:r>
          </a:p>
          <a:p>
            <a:pPr lvl="0"/>
            <a:r>
              <a:rPr lang="en-GB" dirty="0"/>
              <a:t>Insert text here</a:t>
            </a:r>
          </a:p>
          <a:p>
            <a:pPr lvl="0"/>
            <a:endParaRPr lang="en-GB" dirty="0"/>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1485" y="5214615"/>
            <a:ext cx="1403498" cy="135121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9243" y="343973"/>
            <a:ext cx="2759475" cy="788422"/>
          </a:xfrm>
          <a:prstGeom prst="rect">
            <a:avLst/>
          </a:prstGeom>
        </p:spPr>
      </p:pic>
    </p:spTree>
    <p:extLst>
      <p:ext uri="{BB962C8B-B14F-4D97-AF65-F5344CB8AC3E}">
        <p14:creationId xmlns:p14="http://schemas.microsoft.com/office/powerpoint/2010/main" val="13286916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444078"/>
      </p:ext>
    </p:extLst>
  </p:cSld>
  <p:clrMap bg1="lt1" tx1="dk1" bg2="lt2" tx2="dk2" accent1="accent1" accent2="accent2" accent3="accent3" accent4="accent4" accent5="accent5" accent6="accent6" hlink="hlink" folHlink="folHlink"/>
  <p:sldLayoutIdLst>
    <p:sldLayoutId id="2147483655" r:id="rId1"/>
    <p:sldLayoutId id="21474836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5.xml"/></Relationships>
</file>

<file path=ppt/slides/_rels/slide1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17.xml"/></Relationships>
</file>

<file path=ppt/slides/_rels/slide1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19.xml"/></Relationships>
</file>

<file path=ppt/slides/_rels/slide1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21.xml"/></Relationships>
</file>

<file path=ppt/slides/_rels/slide1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23.xml"/></Relationships>
</file>

<file path=ppt/slides/_rels/slide16.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25.xml"/></Relationships>
</file>

<file path=ppt/slides/_rels/slide17.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hart" Target="../charts/chart27.xml"/></Relationships>
</file>

<file path=ppt/slides/_rels/slide18.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hart" Target="../charts/chart29.xml"/></Relationships>
</file>

<file path=ppt/slides/_rels/slide19.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chart" Target="../charts/char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hart" Target="../charts/chart33.xml"/></Relationships>
</file>

<file path=ppt/slides/_rels/slide2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chart" Target="../charts/chart35.xml"/></Relationships>
</file>

<file path=ppt/slides/_rels/slide23.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chart" Target="../charts/chart37.xml"/></Relationships>
</file>

<file path=ppt/slides/_rels/slide24.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chart" Target="../charts/chart40.xml"/></Relationships>
</file>

<file path=ppt/slides/_rels/slide26.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chart" Target="../charts/chart43.xml"/><Relationship Id="rId4" Type="http://schemas.openxmlformats.org/officeDocument/2006/relationships/chart" Target="../charts/chart42.xml"/></Relationships>
</file>

<file path=ppt/slides/_rels/slide27.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chart" Target="../charts/chart45.xml"/></Relationships>
</file>

<file path=ppt/slides/_rels/slide28.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chart" Target="../charts/chart47.xml"/></Relationships>
</file>

<file path=ppt/slides/_rels/slide29.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chart" Target="../charts/chart50.xml"/></Relationships>
</file>

<file path=ppt/slides/_rels/slide31.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chart" Target="../charts/chart52.xml"/></Relationships>
</file>

<file path=ppt/slides/_rels/slide32.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chart" Target="../charts/chart54.xml"/></Relationships>
</file>

<file path=ppt/slides/_rels/slide33.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chart" Target="../charts/chart56.xml"/></Relationships>
</file>

<file path=ppt/slides/_rels/slide34.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chart" Target="../charts/chart58.xml"/></Relationships>
</file>

<file path=ppt/slides/_rels/slide35.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chart" Target="../charts/chart60.xml"/></Relationships>
</file>

<file path=ppt/slides/_rels/slide36.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chart" Target="../charts/chart62.xml"/></Relationships>
</file>

<file path=ppt/slides/_rels/slide37.xml.rels><?xml version="1.0" encoding="UTF-8" standalone="yes"?>
<Relationships xmlns="http://schemas.openxmlformats.org/package/2006/relationships"><Relationship Id="rId3" Type="http://schemas.openxmlformats.org/officeDocument/2006/relationships/chart" Target="../charts/chart63.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chart" Target="../charts/chart64.xml"/></Relationships>
</file>

<file path=ppt/slides/_rels/slide38.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66.xm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chart" Target="../charts/chart67.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68.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69.xm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chart" Target="../charts/chart70.xml"/></Relationships>
</file>

<file path=ppt/slides/_rels/slide42.xml.rels><?xml version="1.0" encoding="UTF-8" standalone="yes"?>
<Relationships xmlns="http://schemas.openxmlformats.org/package/2006/relationships"><Relationship Id="rId3" Type="http://schemas.openxmlformats.org/officeDocument/2006/relationships/chart" Target="../charts/chart71.xm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72.xm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73.xm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chart" Target="../charts/chart74.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52900" y="1684252"/>
            <a:ext cx="10748548" cy="3489496"/>
          </a:xfrm>
        </p:spPr>
        <p:txBody>
          <a:bodyPr/>
          <a:lstStyle/>
          <a:p>
            <a:pPr algn="ctr"/>
            <a:r>
              <a:rPr lang="en-GB" sz="3600" b="1" dirty="0">
                <a:latin typeface="Arial" panose="020B0604020202020204" pitchFamily="34" charset="0"/>
                <a:cs typeface="Arial" panose="020B0604020202020204" pitchFamily="34" charset="0"/>
              </a:rPr>
              <a:t>Trust Board Performance Report</a:t>
            </a:r>
          </a:p>
          <a:p>
            <a:pPr algn="ctr"/>
            <a:r>
              <a:rPr lang="en-GB" sz="3600" b="1" dirty="0">
                <a:latin typeface="Arial" panose="020B0604020202020204" pitchFamily="34" charset="0"/>
                <a:cs typeface="Arial" panose="020B0604020202020204" pitchFamily="34" charset="0"/>
              </a:rPr>
              <a:t> </a:t>
            </a:r>
            <a:r>
              <a:rPr lang="en-GB" sz="3600" dirty="0"/>
              <a:t>December</a:t>
            </a:r>
            <a:r>
              <a:rPr lang="en-GB" sz="3600" b="1" dirty="0">
                <a:latin typeface="Arial" panose="020B0604020202020204" pitchFamily="34" charset="0"/>
                <a:cs typeface="Arial" panose="020B0604020202020204" pitchFamily="34" charset="0"/>
              </a:rPr>
              <a:t> 2025</a:t>
            </a:r>
          </a:p>
          <a:p>
            <a:pPr algn="ctr"/>
            <a:endParaRPr lang="en-GB" sz="2400" dirty="0"/>
          </a:p>
          <a:p>
            <a:pPr algn="ctr"/>
            <a:r>
              <a:rPr lang="en-GB" sz="2400" dirty="0">
                <a:latin typeface="Arial" panose="020B0604020202020204" pitchFamily="34" charset="0"/>
                <a:cs typeface="Arial" panose="020B0604020202020204" pitchFamily="34" charset="0"/>
              </a:rPr>
              <a:t>Prepared and issued by</a:t>
            </a:r>
          </a:p>
          <a:p>
            <a:pPr algn="ctr"/>
            <a:r>
              <a:rPr lang="en-GB" sz="2400" dirty="0">
                <a:latin typeface="Arial" panose="020B0604020202020204" pitchFamily="34" charset="0"/>
                <a:cs typeface="Arial" panose="020B0604020202020204" pitchFamily="34" charset="0"/>
              </a:rPr>
              <a:t>Strategic Planning, Performance &amp; ICT </a:t>
            </a:r>
          </a:p>
          <a:p>
            <a:pPr algn="ctr"/>
            <a:r>
              <a:rPr lang="en-GB" sz="2400" dirty="0"/>
              <a:t>21 January</a:t>
            </a:r>
            <a:r>
              <a:rPr lang="en-GB" sz="2400" dirty="0">
                <a:latin typeface="Arial" panose="020B0604020202020204" pitchFamily="34" charset="0"/>
                <a:cs typeface="Arial" panose="020B0604020202020204" pitchFamily="34" charset="0"/>
              </a:rPr>
              <a:t> 2026</a:t>
            </a:r>
          </a:p>
          <a:p>
            <a:endParaRPr lang="en-GB" dirty="0"/>
          </a:p>
        </p:txBody>
      </p:sp>
    </p:spTree>
    <p:extLst>
      <p:ext uri="{BB962C8B-B14F-4D97-AF65-F5344CB8AC3E}">
        <p14:creationId xmlns:p14="http://schemas.microsoft.com/office/powerpoint/2010/main" val="2311965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098842"/>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22571" y="1927851"/>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61% within 60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within 60 minutes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53% within 60 minutes</a:t>
            </a:r>
          </a:p>
        </p:txBody>
      </p:sp>
      <p:graphicFrame>
        <p:nvGraphicFramePr>
          <p:cNvPr id="3" name="Chart 2">
            <a:extLst>
              <a:ext uri="{FF2B5EF4-FFF2-40B4-BE49-F238E27FC236}">
                <a16:creationId xmlns:a16="http://schemas.microsoft.com/office/drawing/2014/main" id="{00000000-0008-0000-1E00-000002000000}"/>
              </a:ext>
            </a:extLst>
          </p:cNvPr>
          <p:cNvGraphicFramePr>
            <a:graphicFrameLocks/>
          </p:cNvGraphicFramePr>
          <p:nvPr>
            <p:extLst>
              <p:ext uri="{D42A27DB-BD31-4B8C-83A1-F6EECF244321}">
                <p14:modId xmlns:p14="http://schemas.microsoft.com/office/powerpoint/2010/main" val="2664967228"/>
              </p:ext>
            </p:extLst>
          </p:nvPr>
        </p:nvGraphicFramePr>
        <p:xfrm>
          <a:off x="722901" y="2280807"/>
          <a:ext cx="4572000" cy="266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00000000-0008-0000-1E00-000003000000}"/>
              </a:ext>
            </a:extLst>
          </p:cNvPr>
          <p:cNvGraphicFramePr>
            <a:graphicFrameLocks/>
          </p:cNvGraphicFramePr>
          <p:nvPr>
            <p:extLst>
              <p:ext uri="{D42A27DB-BD31-4B8C-83A1-F6EECF244321}">
                <p14:modId xmlns:p14="http://schemas.microsoft.com/office/powerpoint/2010/main" val="3634344304"/>
              </p:ext>
            </p:extLst>
          </p:nvPr>
        </p:nvGraphicFramePr>
        <p:xfrm>
          <a:off x="6622571" y="2280807"/>
          <a:ext cx="4572001" cy="2664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62111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436 over 2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947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&gt; 2 hours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8123" y="5023456"/>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150 over 2 hours</a:t>
            </a:r>
          </a:p>
        </p:txBody>
      </p:sp>
      <p:graphicFrame>
        <p:nvGraphicFramePr>
          <p:cNvPr id="11" name="Chart 10">
            <a:extLst>
              <a:ext uri="{FF2B5EF4-FFF2-40B4-BE49-F238E27FC236}">
                <a16:creationId xmlns:a16="http://schemas.microsoft.com/office/drawing/2014/main" id="{00000000-0008-0000-2000-000003000000}"/>
              </a:ext>
            </a:extLst>
          </p:cNvPr>
          <p:cNvGraphicFramePr>
            <a:graphicFrameLocks/>
          </p:cNvGraphicFramePr>
          <p:nvPr>
            <p:extLst>
              <p:ext uri="{D42A27DB-BD31-4B8C-83A1-F6EECF244321}">
                <p14:modId xmlns:p14="http://schemas.microsoft.com/office/powerpoint/2010/main" val="2056926368"/>
              </p:ext>
            </p:extLst>
          </p:nvPr>
        </p:nvGraphicFramePr>
        <p:xfrm>
          <a:off x="671513" y="2287193"/>
          <a:ext cx="4572000" cy="27362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2000-000005000000}"/>
              </a:ext>
            </a:extLst>
          </p:cNvPr>
          <p:cNvGraphicFramePr>
            <a:graphicFrameLocks/>
          </p:cNvGraphicFramePr>
          <p:nvPr>
            <p:extLst>
              <p:ext uri="{D42A27DB-BD31-4B8C-83A1-F6EECF244321}">
                <p14:modId xmlns:p14="http://schemas.microsoft.com/office/powerpoint/2010/main" val="998682476"/>
              </p:ext>
            </p:extLst>
          </p:nvPr>
        </p:nvGraphicFramePr>
        <p:xfrm>
          <a:off x="6718123" y="2281326"/>
          <a:ext cx="4572001" cy="273399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30993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53375" y="2001564"/>
            <a:ext cx="4119023" cy="38707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Monthly Average 104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947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Monthly Average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7" y="5029673"/>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Monthly Average 99 minutes</a:t>
            </a:r>
          </a:p>
        </p:txBody>
      </p:sp>
      <p:graphicFrame>
        <p:nvGraphicFramePr>
          <p:cNvPr id="12" name="Chart 11">
            <a:extLst>
              <a:ext uri="{FF2B5EF4-FFF2-40B4-BE49-F238E27FC236}">
                <a16:creationId xmlns:a16="http://schemas.microsoft.com/office/drawing/2014/main" id="{FB3875B9-C8A7-49B2-9F1C-244B63E0BE86}"/>
              </a:ext>
            </a:extLst>
          </p:cNvPr>
          <p:cNvGraphicFramePr>
            <a:graphicFrameLocks/>
          </p:cNvGraphicFramePr>
          <p:nvPr>
            <p:extLst>
              <p:ext uri="{D42A27DB-BD31-4B8C-83A1-F6EECF244321}">
                <p14:modId xmlns:p14="http://schemas.microsoft.com/office/powerpoint/2010/main" val="1255112208"/>
              </p:ext>
            </p:extLst>
          </p:nvPr>
        </p:nvGraphicFramePr>
        <p:xfrm>
          <a:off x="731898" y="2286050"/>
          <a:ext cx="4572000" cy="266241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C2F640C-ED2D-4FD6-B493-C7712AC703A1}"/>
              </a:ext>
            </a:extLst>
          </p:cNvPr>
          <p:cNvGraphicFramePr>
            <a:graphicFrameLocks/>
          </p:cNvGraphicFramePr>
          <p:nvPr>
            <p:extLst>
              <p:ext uri="{D42A27DB-BD31-4B8C-83A1-F6EECF244321}">
                <p14:modId xmlns:p14="http://schemas.microsoft.com/office/powerpoint/2010/main" val="3620975545"/>
              </p:ext>
            </p:extLst>
          </p:nvPr>
        </p:nvGraphicFramePr>
        <p:xfrm>
          <a:off x="6751697" y="2329839"/>
          <a:ext cx="4572000" cy="265990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8480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88716"/>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December 2025 3.0% decrease YTD compared to same period last year</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9143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Attendances</a:t>
            </a:r>
          </a:p>
        </p:txBody>
      </p:sp>
      <p:sp>
        <p:nvSpPr>
          <p:cNvPr id="11" name="Text Placeholder 1">
            <a:extLst>
              <a:ext uri="{FF2B5EF4-FFF2-40B4-BE49-F238E27FC236}">
                <a16:creationId xmlns:a16="http://schemas.microsoft.com/office/drawing/2014/main" id="{D773DB4F-1AB9-1432-D9C5-5D040FFE5E0F}"/>
              </a:ext>
            </a:extLst>
          </p:cNvPr>
          <p:cNvSpPr txBox="1">
            <a:spLocks/>
          </p:cNvSpPr>
          <p:nvPr/>
        </p:nvSpPr>
        <p:spPr>
          <a:xfrm>
            <a:off x="6734081" y="5063353"/>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December 2025 6.0% increase YTD compared to same period last year</a:t>
            </a:r>
          </a:p>
        </p:txBody>
      </p:sp>
      <p:graphicFrame>
        <p:nvGraphicFramePr>
          <p:cNvPr id="3" name="Chart 2">
            <a:extLst>
              <a:ext uri="{FF2B5EF4-FFF2-40B4-BE49-F238E27FC236}">
                <a16:creationId xmlns:a16="http://schemas.microsoft.com/office/drawing/2014/main" id="{2001C84F-146E-4955-9066-423F1A581DD3}"/>
              </a:ext>
            </a:extLst>
          </p:cNvPr>
          <p:cNvGraphicFramePr>
            <a:graphicFrameLocks/>
          </p:cNvGraphicFramePr>
          <p:nvPr>
            <p:extLst>
              <p:ext uri="{D42A27DB-BD31-4B8C-83A1-F6EECF244321}">
                <p14:modId xmlns:p14="http://schemas.microsoft.com/office/powerpoint/2010/main" val="2065396796"/>
              </p:ext>
            </p:extLst>
          </p:nvPr>
        </p:nvGraphicFramePr>
        <p:xfrm>
          <a:off x="731898" y="2345619"/>
          <a:ext cx="4571999" cy="26107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65321F51-63B2-49A6-82EC-CF41CBC7B33F}"/>
              </a:ext>
            </a:extLst>
          </p:cNvPr>
          <p:cNvGraphicFramePr>
            <a:graphicFrameLocks/>
          </p:cNvGraphicFramePr>
          <p:nvPr>
            <p:extLst>
              <p:ext uri="{D42A27DB-BD31-4B8C-83A1-F6EECF244321}">
                <p14:modId xmlns:p14="http://schemas.microsoft.com/office/powerpoint/2010/main" val="469064763"/>
              </p:ext>
            </p:extLst>
          </p:nvPr>
        </p:nvGraphicFramePr>
        <p:xfrm>
          <a:off x="6751697" y="2345619"/>
          <a:ext cx="4571999" cy="261071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72095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Over - 75 ED Attendances</a:t>
            </a:r>
          </a:p>
        </p:txBody>
      </p:sp>
      <p:sp>
        <p:nvSpPr>
          <p:cNvPr id="3" name="Text Placeholder 1">
            <a:extLst>
              <a:ext uri="{FF2B5EF4-FFF2-40B4-BE49-F238E27FC236}">
                <a16:creationId xmlns:a16="http://schemas.microsoft.com/office/drawing/2014/main" id="{A0821474-7D1A-BF32-424E-E7FC565D1D5E}"/>
              </a:ext>
            </a:extLst>
          </p:cNvPr>
          <p:cNvSpPr txBox="1">
            <a:spLocks/>
          </p:cNvSpPr>
          <p:nvPr/>
        </p:nvSpPr>
        <p:spPr>
          <a:xfrm>
            <a:off x="689808" y="5088716"/>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December 2025 2.7% increase YTD compared to same period last year</a:t>
            </a:r>
          </a:p>
        </p:txBody>
      </p:sp>
      <p:sp>
        <p:nvSpPr>
          <p:cNvPr id="13" name="Text Placeholder 1">
            <a:extLst>
              <a:ext uri="{FF2B5EF4-FFF2-40B4-BE49-F238E27FC236}">
                <a16:creationId xmlns:a16="http://schemas.microsoft.com/office/drawing/2014/main" id="{541A53A4-E00F-ADA6-5460-A0B343630673}"/>
              </a:ext>
            </a:extLst>
          </p:cNvPr>
          <p:cNvSpPr txBox="1">
            <a:spLocks/>
          </p:cNvSpPr>
          <p:nvPr/>
        </p:nvSpPr>
        <p:spPr>
          <a:xfrm>
            <a:off x="6677549" y="5028166"/>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a:t>
            </a:r>
            <a:r>
              <a:rPr lang="en-GB" sz="1200"/>
              <a:t>- December 2025 11.1% </a:t>
            </a:r>
            <a:r>
              <a:rPr lang="en-GB" sz="1200" dirty="0"/>
              <a:t>increase YTD compared to same period last year</a:t>
            </a:r>
          </a:p>
        </p:txBody>
      </p:sp>
      <p:graphicFrame>
        <p:nvGraphicFramePr>
          <p:cNvPr id="11" name="Chart 10">
            <a:extLst>
              <a:ext uri="{FF2B5EF4-FFF2-40B4-BE49-F238E27FC236}">
                <a16:creationId xmlns:a16="http://schemas.microsoft.com/office/drawing/2014/main" id="{D051D2F3-FD0B-434A-8CBC-F8B2360901AB}"/>
              </a:ext>
            </a:extLst>
          </p:cNvPr>
          <p:cNvGraphicFramePr>
            <a:graphicFrameLocks/>
          </p:cNvGraphicFramePr>
          <p:nvPr>
            <p:extLst>
              <p:ext uri="{D42A27DB-BD31-4B8C-83A1-F6EECF244321}">
                <p14:modId xmlns:p14="http://schemas.microsoft.com/office/powerpoint/2010/main" val="532926083"/>
              </p:ext>
            </p:extLst>
          </p:nvPr>
        </p:nvGraphicFramePr>
        <p:xfrm>
          <a:off x="671513" y="2290751"/>
          <a:ext cx="4572000" cy="263174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BF113C24-0807-4E3F-8E84-31439674161C}"/>
              </a:ext>
            </a:extLst>
          </p:cNvPr>
          <p:cNvGraphicFramePr>
            <a:graphicFrameLocks/>
          </p:cNvGraphicFramePr>
          <p:nvPr>
            <p:extLst>
              <p:ext uri="{D42A27DB-BD31-4B8C-83A1-F6EECF244321}">
                <p14:modId xmlns:p14="http://schemas.microsoft.com/office/powerpoint/2010/main" val="2609938740"/>
              </p:ext>
            </p:extLst>
          </p:nvPr>
        </p:nvGraphicFramePr>
        <p:xfrm>
          <a:off x="6677549" y="2292166"/>
          <a:ext cx="4572000" cy="263033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80670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33.1% within 4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65011"/>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3664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4-hour performance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5031207"/>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45.4% within 4 hours</a:t>
            </a:r>
          </a:p>
        </p:txBody>
      </p:sp>
      <p:graphicFrame>
        <p:nvGraphicFramePr>
          <p:cNvPr id="12" name="Chart 11">
            <a:extLst>
              <a:ext uri="{FF2B5EF4-FFF2-40B4-BE49-F238E27FC236}">
                <a16:creationId xmlns:a16="http://schemas.microsoft.com/office/drawing/2014/main" id="{44351B62-A534-4730-A3DB-9B4605D4DE12}"/>
              </a:ext>
            </a:extLst>
          </p:cNvPr>
          <p:cNvGraphicFramePr>
            <a:graphicFrameLocks/>
          </p:cNvGraphicFramePr>
          <p:nvPr>
            <p:extLst>
              <p:ext uri="{D42A27DB-BD31-4B8C-83A1-F6EECF244321}">
                <p14:modId xmlns:p14="http://schemas.microsoft.com/office/powerpoint/2010/main" val="1818633011"/>
              </p:ext>
            </p:extLst>
          </p:nvPr>
        </p:nvGraphicFramePr>
        <p:xfrm>
          <a:off x="731898" y="2313119"/>
          <a:ext cx="4561417" cy="26186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96A1F22E-1B16-4282-9776-8DC6EF234A7D}"/>
              </a:ext>
            </a:extLst>
          </p:cNvPr>
          <p:cNvGraphicFramePr>
            <a:graphicFrameLocks/>
          </p:cNvGraphicFramePr>
          <p:nvPr>
            <p:extLst>
              <p:ext uri="{D42A27DB-BD31-4B8C-83A1-F6EECF244321}">
                <p14:modId xmlns:p14="http://schemas.microsoft.com/office/powerpoint/2010/main" val="1647259299"/>
              </p:ext>
            </p:extLst>
          </p:nvPr>
        </p:nvGraphicFramePr>
        <p:xfrm>
          <a:off x="6751696" y="2305769"/>
          <a:ext cx="4561417" cy="261867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76147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1,538 over 12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048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12-hour performance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30279" y="5015841"/>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643 over 12 hours</a:t>
            </a:r>
          </a:p>
        </p:txBody>
      </p:sp>
      <p:graphicFrame>
        <p:nvGraphicFramePr>
          <p:cNvPr id="11" name="Chart 10">
            <a:extLst>
              <a:ext uri="{FF2B5EF4-FFF2-40B4-BE49-F238E27FC236}">
                <a16:creationId xmlns:a16="http://schemas.microsoft.com/office/drawing/2014/main" id="{4B81655B-EF7B-45E6-AC76-BFAF60F4B0F3}"/>
              </a:ext>
            </a:extLst>
          </p:cNvPr>
          <p:cNvGraphicFramePr>
            <a:graphicFrameLocks/>
          </p:cNvGraphicFramePr>
          <p:nvPr>
            <p:extLst>
              <p:ext uri="{D42A27DB-BD31-4B8C-83A1-F6EECF244321}">
                <p14:modId xmlns:p14="http://schemas.microsoft.com/office/powerpoint/2010/main" val="2204532993"/>
              </p:ext>
            </p:extLst>
          </p:nvPr>
        </p:nvGraphicFramePr>
        <p:xfrm>
          <a:off x="731898" y="2301378"/>
          <a:ext cx="4572000" cy="26563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DC7FD7DF-38FE-4CBA-BEF6-6DA33E5C6FED}"/>
              </a:ext>
            </a:extLst>
          </p:cNvPr>
          <p:cNvGraphicFramePr>
            <a:graphicFrameLocks/>
          </p:cNvGraphicFramePr>
          <p:nvPr>
            <p:extLst>
              <p:ext uri="{D42A27DB-BD31-4B8C-83A1-F6EECF244321}">
                <p14:modId xmlns:p14="http://schemas.microsoft.com/office/powerpoint/2010/main" val="1603024881"/>
              </p:ext>
            </p:extLst>
          </p:nvPr>
        </p:nvGraphicFramePr>
        <p:xfrm>
          <a:off x="6730279" y="2298307"/>
          <a:ext cx="4572000" cy="264689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46885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AC867B-E2F6-701F-CA42-1D77577EC2A2}"/>
              </a:ext>
            </a:extLst>
          </p:cNvPr>
          <p:cNvSpPr>
            <a:spLocks noGrp="1"/>
          </p:cNvSpPr>
          <p:nvPr>
            <p:ph type="body" sz="quarter" idx="12"/>
          </p:nvPr>
        </p:nvSpPr>
        <p:spPr>
          <a:xfrm>
            <a:off x="4384425" y="1201676"/>
            <a:ext cx="7424115" cy="398393"/>
          </a:xfrm>
        </p:spPr>
        <p:txBody>
          <a:bodyPr/>
          <a:lstStyle/>
          <a:p>
            <a:r>
              <a:rPr lang="en-GB" sz="2400" dirty="0"/>
              <a:t>Regional 4 &amp; 12 Hour ED Performance</a:t>
            </a:r>
          </a:p>
        </p:txBody>
      </p:sp>
      <p:sp>
        <p:nvSpPr>
          <p:cNvPr id="5" name="Text Placeholder 1">
            <a:extLst>
              <a:ext uri="{FF2B5EF4-FFF2-40B4-BE49-F238E27FC236}">
                <a16:creationId xmlns:a16="http://schemas.microsoft.com/office/drawing/2014/main" id="{A3FC7563-73F1-39CF-C7C5-DDA786370316}"/>
              </a:ext>
            </a:extLst>
          </p:cNvPr>
          <p:cNvSpPr txBox="1">
            <a:spLocks/>
          </p:cNvSpPr>
          <p:nvPr/>
        </p:nvSpPr>
        <p:spPr>
          <a:xfrm>
            <a:off x="726825" y="6134725"/>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Emergency Care Waiting Times – Department of Health</a:t>
            </a:r>
          </a:p>
        </p:txBody>
      </p:sp>
      <p:sp>
        <p:nvSpPr>
          <p:cNvPr id="6" name="Text Placeholder 1">
            <a:extLst>
              <a:ext uri="{FF2B5EF4-FFF2-40B4-BE49-F238E27FC236}">
                <a16:creationId xmlns:a16="http://schemas.microsoft.com/office/drawing/2014/main" id="{B51D03EE-9417-57D1-0A62-DEF6ACF29A36}"/>
              </a:ext>
            </a:extLst>
          </p:cNvPr>
          <p:cNvSpPr txBox="1">
            <a:spLocks/>
          </p:cNvSpPr>
          <p:nvPr/>
        </p:nvSpPr>
        <p:spPr>
          <a:xfrm>
            <a:off x="726825" y="1144994"/>
            <a:ext cx="933157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dirty="0"/>
              <a:t>Unscheduled Care</a:t>
            </a:r>
          </a:p>
        </p:txBody>
      </p:sp>
      <p:graphicFrame>
        <p:nvGraphicFramePr>
          <p:cNvPr id="7" name="Chart 6">
            <a:extLst>
              <a:ext uri="{FF2B5EF4-FFF2-40B4-BE49-F238E27FC236}">
                <a16:creationId xmlns:a16="http://schemas.microsoft.com/office/drawing/2014/main" id="{F509C16C-9980-45C8-A001-4429FCE893E7}"/>
              </a:ext>
            </a:extLst>
          </p:cNvPr>
          <p:cNvGraphicFramePr>
            <a:graphicFrameLocks/>
          </p:cNvGraphicFramePr>
          <p:nvPr>
            <p:extLst>
              <p:ext uri="{D42A27DB-BD31-4B8C-83A1-F6EECF244321}">
                <p14:modId xmlns:p14="http://schemas.microsoft.com/office/powerpoint/2010/main" val="1981625197"/>
              </p:ext>
            </p:extLst>
          </p:nvPr>
        </p:nvGraphicFramePr>
        <p:xfrm>
          <a:off x="726825" y="3876192"/>
          <a:ext cx="9704792" cy="209015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54AFE8D2-07AB-4AF7-80BA-38116598C8D2}"/>
              </a:ext>
            </a:extLst>
          </p:cNvPr>
          <p:cNvGraphicFramePr>
            <a:graphicFrameLocks/>
          </p:cNvGraphicFramePr>
          <p:nvPr>
            <p:extLst>
              <p:ext uri="{D42A27DB-BD31-4B8C-83A1-F6EECF244321}">
                <p14:modId xmlns:p14="http://schemas.microsoft.com/office/powerpoint/2010/main" val="2620494750"/>
              </p:ext>
            </p:extLst>
          </p:nvPr>
        </p:nvGraphicFramePr>
        <p:xfrm>
          <a:off x="726826" y="1672219"/>
          <a:ext cx="9704791" cy="203559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87153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543894"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38337" y="1968844"/>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18521" y="1942763"/>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38337" y="5031723"/>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4.4% against target of 8.1%</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Patients not waiting in ED</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09524" y="5031723"/>
            <a:ext cx="438223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2.3% against target of 4.6%</a:t>
            </a:r>
          </a:p>
        </p:txBody>
      </p:sp>
      <p:sp>
        <p:nvSpPr>
          <p:cNvPr id="14" name="Text Placeholder 1">
            <a:extLst>
              <a:ext uri="{FF2B5EF4-FFF2-40B4-BE49-F238E27FC236}">
                <a16:creationId xmlns:a16="http://schemas.microsoft.com/office/drawing/2014/main" id="{5D7D8ECC-6F9F-81DE-69DC-D56DB73160F4}"/>
              </a:ext>
            </a:extLst>
          </p:cNvPr>
          <p:cNvSpPr txBox="1">
            <a:spLocks/>
          </p:cNvSpPr>
          <p:nvPr/>
        </p:nvSpPr>
        <p:spPr>
          <a:xfrm>
            <a:off x="731897" y="593361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System Oversight Measures (SOMs)</a:t>
            </a:r>
          </a:p>
        </p:txBody>
      </p:sp>
      <p:graphicFrame>
        <p:nvGraphicFramePr>
          <p:cNvPr id="11" name="Chart 10">
            <a:extLst>
              <a:ext uri="{FF2B5EF4-FFF2-40B4-BE49-F238E27FC236}">
                <a16:creationId xmlns:a16="http://schemas.microsoft.com/office/drawing/2014/main" id="{927AA8C6-B1B6-425C-96BB-044353114867}"/>
              </a:ext>
            </a:extLst>
          </p:cNvPr>
          <p:cNvGraphicFramePr>
            <a:graphicFrameLocks/>
          </p:cNvGraphicFramePr>
          <p:nvPr>
            <p:extLst>
              <p:ext uri="{D42A27DB-BD31-4B8C-83A1-F6EECF244321}">
                <p14:modId xmlns:p14="http://schemas.microsoft.com/office/powerpoint/2010/main" val="997413720"/>
              </p:ext>
            </p:extLst>
          </p:nvPr>
        </p:nvGraphicFramePr>
        <p:xfrm>
          <a:off x="638336" y="2288523"/>
          <a:ext cx="4571999"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CF31628D-6C78-4574-A152-479A9F5931CF}"/>
              </a:ext>
            </a:extLst>
          </p:cNvPr>
          <p:cNvGraphicFramePr>
            <a:graphicFrameLocks/>
          </p:cNvGraphicFramePr>
          <p:nvPr>
            <p:extLst>
              <p:ext uri="{D42A27DB-BD31-4B8C-83A1-F6EECF244321}">
                <p14:modId xmlns:p14="http://schemas.microsoft.com/office/powerpoint/2010/main" val="3774237005"/>
              </p:ext>
            </p:extLst>
          </p:nvPr>
        </p:nvGraphicFramePr>
        <p:xfrm>
          <a:off x="6751697" y="2267719"/>
          <a:ext cx="4571999"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95473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543894"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38337" y="1968844"/>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18521" y="1942763"/>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31208"/>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9% against target of 16%</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Manual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Stroke - Thrombolysis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8521" y="4977123"/>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10% against target of 16%</a:t>
            </a:r>
          </a:p>
        </p:txBody>
      </p:sp>
      <p:graphicFrame>
        <p:nvGraphicFramePr>
          <p:cNvPr id="3" name="Chart 2">
            <a:extLst>
              <a:ext uri="{FF2B5EF4-FFF2-40B4-BE49-F238E27FC236}">
                <a16:creationId xmlns:a16="http://schemas.microsoft.com/office/drawing/2014/main" id="{00000000-0008-0000-2D00-000002000000}"/>
              </a:ext>
            </a:extLst>
          </p:cNvPr>
          <p:cNvGraphicFramePr>
            <a:graphicFrameLocks/>
          </p:cNvGraphicFramePr>
          <p:nvPr>
            <p:extLst>
              <p:ext uri="{D42A27DB-BD31-4B8C-83A1-F6EECF244321}">
                <p14:modId xmlns:p14="http://schemas.microsoft.com/office/powerpoint/2010/main" val="2435673220"/>
              </p:ext>
            </p:extLst>
          </p:nvPr>
        </p:nvGraphicFramePr>
        <p:xfrm>
          <a:off x="731896" y="2356661"/>
          <a:ext cx="4572001" cy="260380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2D00-000003000000}"/>
              </a:ext>
            </a:extLst>
          </p:cNvPr>
          <p:cNvGraphicFramePr>
            <a:graphicFrameLocks/>
          </p:cNvGraphicFramePr>
          <p:nvPr>
            <p:extLst>
              <p:ext uri="{D42A27DB-BD31-4B8C-83A1-F6EECF244321}">
                <p14:modId xmlns:p14="http://schemas.microsoft.com/office/powerpoint/2010/main" val="529986133"/>
              </p:ext>
            </p:extLst>
          </p:nvPr>
        </p:nvGraphicFramePr>
        <p:xfrm>
          <a:off x="6718521" y="2356771"/>
          <a:ext cx="4572001" cy="262035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56888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771939" y="1181341"/>
            <a:ext cx="8224577" cy="558538"/>
          </a:xfrm>
        </p:spPr>
        <p:txBody>
          <a:bodyPr/>
          <a:lstStyle/>
          <a:p>
            <a:r>
              <a:rPr lang="en-GB" sz="3200" dirty="0"/>
              <a:t>Contents</a:t>
            </a:r>
          </a:p>
        </p:txBody>
      </p:sp>
      <p:graphicFrame>
        <p:nvGraphicFramePr>
          <p:cNvPr id="7" name="Table 6">
            <a:extLst>
              <a:ext uri="{FF2B5EF4-FFF2-40B4-BE49-F238E27FC236}">
                <a16:creationId xmlns:a16="http://schemas.microsoft.com/office/drawing/2014/main" id="{04A821EC-CA58-1373-EDD4-322C022C3894}"/>
              </a:ext>
            </a:extLst>
          </p:cNvPr>
          <p:cNvGraphicFramePr>
            <a:graphicFrameLocks noGrp="1"/>
          </p:cNvGraphicFramePr>
          <p:nvPr>
            <p:extLst>
              <p:ext uri="{D42A27DB-BD31-4B8C-83A1-F6EECF244321}">
                <p14:modId xmlns:p14="http://schemas.microsoft.com/office/powerpoint/2010/main" val="2398932954"/>
              </p:ext>
            </p:extLst>
          </p:nvPr>
        </p:nvGraphicFramePr>
        <p:xfrm>
          <a:off x="870262" y="1739879"/>
          <a:ext cx="8224579" cy="4389120"/>
        </p:xfrm>
        <a:graphic>
          <a:graphicData uri="http://schemas.openxmlformats.org/drawingml/2006/table">
            <a:tbl>
              <a:tblPr firstRow="1" bandRow="1">
                <a:tableStyleId>{5C22544A-7EE6-4342-B048-85BDC9FD1C3A}</a:tableStyleId>
              </a:tblPr>
              <a:tblGrid>
                <a:gridCol w="5109072">
                  <a:extLst>
                    <a:ext uri="{9D8B030D-6E8A-4147-A177-3AD203B41FA5}">
                      <a16:colId xmlns:a16="http://schemas.microsoft.com/office/drawing/2014/main" val="1660878418"/>
                    </a:ext>
                  </a:extLst>
                </a:gridCol>
                <a:gridCol w="3115507">
                  <a:extLst>
                    <a:ext uri="{9D8B030D-6E8A-4147-A177-3AD203B41FA5}">
                      <a16:colId xmlns:a16="http://schemas.microsoft.com/office/drawing/2014/main" val="2741459124"/>
                    </a:ext>
                  </a:extLst>
                </a:gridCol>
              </a:tblGrid>
              <a:tr h="219924">
                <a:tc>
                  <a:txBody>
                    <a:bodyPr/>
                    <a:lstStyle/>
                    <a:p>
                      <a:r>
                        <a:rPr lang="en-GB" sz="1200" dirty="0">
                          <a:solidFill>
                            <a:schemeClr val="tx1"/>
                          </a:solidFill>
                          <a:latin typeface="Arial" panose="020B0604020202020204" pitchFamily="34" charset="0"/>
                          <a:cs typeface="Arial" panose="020B0604020202020204" pitchFamily="34" charset="0"/>
                        </a:rPr>
                        <a:t>Name</a:t>
                      </a:r>
                    </a:p>
                  </a:txBody>
                  <a:tcPr>
                    <a:noFill/>
                  </a:tcPr>
                </a:tc>
                <a:tc>
                  <a:txBody>
                    <a:bodyPr/>
                    <a:lstStyle/>
                    <a:p>
                      <a:r>
                        <a:rPr lang="en-GB" sz="1200" dirty="0">
                          <a:solidFill>
                            <a:schemeClr val="tx1"/>
                          </a:solidFill>
                          <a:latin typeface="Arial" panose="020B0604020202020204" pitchFamily="34" charset="0"/>
                          <a:cs typeface="Arial" panose="020B0604020202020204" pitchFamily="34" charset="0"/>
                        </a:rPr>
                        <a:t>Page Number (s)</a:t>
                      </a:r>
                    </a:p>
                  </a:txBody>
                  <a:tcPr>
                    <a:noFill/>
                  </a:tcPr>
                </a:tc>
                <a:extLst>
                  <a:ext uri="{0D108BD9-81ED-4DB2-BD59-A6C34878D82A}">
                    <a16:rowId xmlns:a16="http://schemas.microsoft.com/office/drawing/2014/main" val="2608089448"/>
                  </a:ext>
                </a:extLst>
              </a:tr>
              <a:tr h="219924">
                <a:tc>
                  <a:txBody>
                    <a:bodyPr/>
                    <a:lstStyle/>
                    <a:p>
                      <a:r>
                        <a:rPr lang="en-GB" sz="1200" dirty="0">
                          <a:latin typeface="Arial" panose="020B0604020202020204" pitchFamily="34" charset="0"/>
                          <a:cs typeface="Arial" panose="020B0604020202020204" pitchFamily="34" charset="0"/>
                        </a:rPr>
                        <a:t>Introduction</a:t>
                      </a:r>
                    </a:p>
                  </a:txBody>
                  <a:tcPr>
                    <a:noFill/>
                  </a:tcPr>
                </a:tc>
                <a:tc>
                  <a:txBody>
                    <a:bodyPr/>
                    <a:lstStyle/>
                    <a:p>
                      <a:r>
                        <a:rPr lang="en-GB" sz="1200" dirty="0">
                          <a:latin typeface="Arial" panose="020B0604020202020204" pitchFamily="34" charset="0"/>
                          <a:cs typeface="Arial" panose="020B0604020202020204" pitchFamily="34" charset="0"/>
                        </a:rPr>
                        <a:t>3</a:t>
                      </a:r>
                    </a:p>
                  </a:txBody>
                  <a:tcPr>
                    <a:noFill/>
                  </a:tcPr>
                </a:tc>
                <a:extLst>
                  <a:ext uri="{0D108BD9-81ED-4DB2-BD59-A6C34878D82A}">
                    <a16:rowId xmlns:a16="http://schemas.microsoft.com/office/drawing/2014/main" val="1481344297"/>
                  </a:ext>
                </a:extLst>
              </a:tr>
              <a:tr h="219924">
                <a:tc>
                  <a:txBody>
                    <a:bodyPr/>
                    <a:lstStyle/>
                    <a:p>
                      <a:r>
                        <a:rPr lang="en-GB" sz="1200" dirty="0">
                          <a:latin typeface="Arial" panose="020B0604020202020204" pitchFamily="34" charset="0"/>
                          <a:cs typeface="Arial" panose="020B0604020202020204" pitchFamily="34" charset="0"/>
                        </a:rPr>
                        <a:t>Cancer Care</a:t>
                      </a:r>
                    </a:p>
                  </a:txBody>
                  <a:tcPr>
                    <a:noFill/>
                  </a:tcPr>
                </a:tc>
                <a:tc>
                  <a:txBody>
                    <a:bodyPr/>
                    <a:lstStyle/>
                    <a:p>
                      <a:r>
                        <a:rPr lang="en-GB" sz="1200" dirty="0">
                          <a:latin typeface="Arial" panose="020B0604020202020204" pitchFamily="34" charset="0"/>
                          <a:cs typeface="Arial" panose="020B0604020202020204" pitchFamily="34" charset="0"/>
                        </a:rPr>
                        <a:t>4 - 7</a:t>
                      </a:r>
                    </a:p>
                  </a:txBody>
                  <a:tcPr>
                    <a:noFill/>
                  </a:tcPr>
                </a:tc>
                <a:extLst>
                  <a:ext uri="{0D108BD9-81ED-4DB2-BD59-A6C34878D82A}">
                    <a16:rowId xmlns:a16="http://schemas.microsoft.com/office/drawing/2014/main" val="2721504497"/>
                  </a:ext>
                </a:extLst>
              </a:tr>
              <a:tr h="219924">
                <a:tc>
                  <a:txBody>
                    <a:bodyPr/>
                    <a:lstStyle/>
                    <a:p>
                      <a:r>
                        <a:rPr lang="en-GB" sz="1200" dirty="0">
                          <a:latin typeface="Arial" panose="020B0604020202020204" pitchFamily="34" charset="0"/>
                          <a:cs typeface="Arial" panose="020B0604020202020204" pitchFamily="34" charset="0"/>
                        </a:rPr>
                        <a:t>Unscheduled Care – Ambulance Arrivals &amp; Patient Handover</a:t>
                      </a:r>
                    </a:p>
                  </a:txBody>
                  <a:tcPr>
                    <a:noFill/>
                  </a:tcPr>
                </a:tc>
                <a:tc>
                  <a:txBody>
                    <a:bodyPr/>
                    <a:lstStyle/>
                    <a:p>
                      <a:r>
                        <a:rPr lang="en-GB" sz="1200" dirty="0">
                          <a:latin typeface="Arial" panose="020B0604020202020204" pitchFamily="34" charset="0"/>
                          <a:cs typeface="Arial" panose="020B0604020202020204" pitchFamily="34" charset="0"/>
                        </a:rPr>
                        <a:t>8 - 12</a:t>
                      </a:r>
                    </a:p>
                  </a:txBody>
                  <a:tcPr>
                    <a:noFill/>
                  </a:tcPr>
                </a:tc>
                <a:extLst>
                  <a:ext uri="{0D108BD9-81ED-4DB2-BD59-A6C34878D82A}">
                    <a16:rowId xmlns:a16="http://schemas.microsoft.com/office/drawing/2014/main" val="905307711"/>
                  </a:ext>
                </a:extLst>
              </a:tr>
              <a:tr h="219924">
                <a:tc>
                  <a:txBody>
                    <a:bodyPr/>
                    <a:lstStyle/>
                    <a:p>
                      <a:r>
                        <a:rPr lang="en-GB" sz="1200" dirty="0">
                          <a:latin typeface="Arial" panose="020B0604020202020204" pitchFamily="34" charset="0"/>
                          <a:cs typeface="Arial" panose="020B0604020202020204" pitchFamily="34" charset="0"/>
                        </a:rPr>
                        <a:t>Unscheduled Care – Emergency Care</a:t>
                      </a:r>
                    </a:p>
                  </a:txBody>
                  <a:tcPr>
                    <a:noFill/>
                  </a:tcPr>
                </a:tc>
                <a:tc>
                  <a:txBody>
                    <a:bodyPr/>
                    <a:lstStyle/>
                    <a:p>
                      <a:r>
                        <a:rPr lang="en-GB" sz="1200" dirty="0">
                          <a:latin typeface="Arial" panose="020B0604020202020204" pitchFamily="34" charset="0"/>
                          <a:cs typeface="Arial" panose="020B0604020202020204" pitchFamily="34" charset="0"/>
                        </a:rPr>
                        <a:t>13 - 18</a:t>
                      </a:r>
                    </a:p>
                  </a:txBody>
                  <a:tcPr>
                    <a:noFill/>
                  </a:tcPr>
                </a:tc>
                <a:extLst>
                  <a:ext uri="{0D108BD9-81ED-4DB2-BD59-A6C34878D82A}">
                    <a16:rowId xmlns:a16="http://schemas.microsoft.com/office/drawing/2014/main" val="2919619947"/>
                  </a:ext>
                </a:extLst>
              </a:tr>
              <a:tr h="219924">
                <a:tc>
                  <a:txBody>
                    <a:bodyPr/>
                    <a:lstStyle/>
                    <a:p>
                      <a:r>
                        <a:rPr lang="en-GB" sz="1200" dirty="0">
                          <a:latin typeface="Arial" panose="020B0604020202020204" pitchFamily="34" charset="0"/>
                          <a:cs typeface="Arial" panose="020B0604020202020204" pitchFamily="34" charset="0"/>
                        </a:rPr>
                        <a:t>Unscheduled Care – Stroke Thrombolysis</a:t>
                      </a:r>
                    </a:p>
                  </a:txBody>
                  <a:tcPr>
                    <a:noFill/>
                  </a:tcPr>
                </a:tc>
                <a:tc>
                  <a:txBody>
                    <a:bodyPr/>
                    <a:lstStyle/>
                    <a:p>
                      <a:r>
                        <a:rPr lang="en-GB" sz="1200" dirty="0">
                          <a:latin typeface="Arial" panose="020B0604020202020204" pitchFamily="34" charset="0"/>
                          <a:cs typeface="Arial" panose="020B0604020202020204" pitchFamily="34" charset="0"/>
                        </a:rPr>
                        <a:t>19</a:t>
                      </a:r>
                    </a:p>
                  </a:txBody>
                  <a:tcPr>
                    <a:noFill/>
                  </a:tcPr>
                </a:tc>
                <a:extLst>
                  <a:ext uri="{0D108BD9-81ED-4DB2-BD59-A6C34878D82A}">
                    <a16:rowId xmlns:a16="http://schemas.microsoft.com/office/drawing/2014/main" val="1511744999"/>
                  </a:ext>
                </a:extLst>
              </a:tr>
              <a:tr h="219924">
                <a:tc>
                  <a:txBody>
                    <a:bodyPr/>
                    <a:lstStyle/>
                    <a:p>
                      <a:r>
                        <a:rPr lang="en-GB" sz="1200" dirty="0">
                          <a:latin typeface="Arial" panose="020B0604020202020204" pitchFamily="34" charset="0"/>
                          <a:cs typeface="Arial" panose="020B0604020202020204" pitchFamily="34" charset="0"/>
                        </a:rPr>
                        <a:t>Elective Care - Outpatients</a:t>
                      </a:r>
                    </a:p>
                  </a:txBody>
                  <a:tcPr>
                    <a:noFill/>
                  </a:tcPr>
                </a:tc>
                <a:tc>
                  <a:txBody>
                    <a:bodyPr/>
                    <a:lstStyle/>
                    <a:p>
                      <a:r>
                        <a:rPr lang="en-GB" sz="1200" dirty="0">
                          <a:latin typeface="Arial" panose="020B0604020202020204" pitchFamily="34" charset="0"/>
                          <a:cs typeface="Arial" panose="020B0604020202020204" pitchFamily="34" charset="0"/>
                        </a:rPr>
                        <a:t>20 - 23</a:t>
                      </a:r>
                    </a:p>
                  </a:txBody>
                  <a:tcPr>
                    <a:noFill/>
                  </a:tcPr>
                </a:tc>
                <a:extLst>
                  <a:ext uri="{0D108BD9-81ED-4DB2-BD59-A6C34878D82A}">
                    <a16:rowId xmlns:a16="http://schemas.microsoft.com/office/drawing/2014/main" val="387550868"/>
                  </a:ext>
                </a:extLst>
              </a:tr>
              <a:tr h="219924">
                <a:tc>
                  <a:txBody>
                    <a:bodyPr/>
                    <a:lstStyle/>
                    <a:p>
                      <a:r>
                        <a:rPr lang="en-GB" sz="1200" dirty="0">
                          <a:latin typeface="Arial" panose="020B0604020202020204" pitchFamily="34" charset="0"/>
                          <a:cs typeface="Arial" panose="020B0604020202020204" pitchFamily="34" charset="0"/>
                        </a:rPr>
                        <a:t>Elective Care – Inpatients / Day Cases / Length of Stay</a:t>
                      </a:r>
                    </a:p>
                  </a:txBody>
                  <a:tcPr>
                    <a:noFill/>
                  </a:tcPr>
                </a:tc>
                <a:tc>
                  <a:txBody>
                    <a:bodyPr/>
                    <a:lstStyle/>
                    <a:p>
                      <a:r>
                        <a:rPr lang="en-GB" sz="1200" dirty="0">
                          <a:latin typeface="Arial" panose="020B0604020202020204" pitchFamily="34" charset="0"/>
                          <a:cs typeface="Arial" panose="020B0604020202020204" pitchFamily="34" charset="0"/>
                        </a:rPr>
                        <a:t>24 - 26</a:t>
                      </a:r>
                    </a:p>
                  </a:txBody>
                  <a:tcPr>
                    <a:noFill/>
                  </a:tcPr>
                </a:tc>
                <a:extLst>
                  <a:ext uri="{0D108BD9-81ED-4DB2-BD59-A6C34878D82A}">
                    <a16:rowId xmlns:a16="http://schemas.microsoft.com/office/drawing/2014/main" val="566169443"/>
                  </a:ext>
                </a:extLst>
              </a:tr>
              <a:tr h="219924">
                <a:tc>
                  <a:txBody>
                    <a:bodyPr/>
                    <a:lstStyle/>
                    <a:p>
                      <a:r>
                        <a:rPr lang="en-GB" sz="1200" dirty="0">
                          <a:latin typeface="Arial" panose="020B0604020202020204" pitchFamily="34" charset="0"/>
                          <a:cs typeface="Arial" panose="020B0604020202020204" pitchFamily="34" charset="0"/>
                        </a:rPr>
                        <a:t>Elective Care - Diagnostics</a:t>
                      </a:r>
                    </a:p>
                  </a:txBody>
                  <a:tcPr>
                    <a:noFill/>
                  </a:tcPr>
                </a:tc>
                <a:tc>
                  <a:txBody>
                    <a:bodyPr/>
                    <a:lstStyle/>
                    <a:p>
                      <a:r>
                        <a:rPr lang="en-GB" sz="1200" dirty="0">
                          <a:latin typeface="Arial" panose="020B0604020202020204" pitchFamily="34" charset="0"/>
                          <a:cs typeface="Arial" panose="020B0604020202020204" pitchFamily="34" charset="0"/>
                        </a:rPr>
                        <a:t>27 - 28</a:t>
                      </a:r>
                    </a:p>
                  </a:txBody>
                  <a:tcPr>
                    <a:noFill/>
                  </a:tcPr>
                </a:tc>
                <a:extLst>
                  <a:ext uri="{0D108BD9-81ED-4DB2-BD59-A6C34878D82A}">
                    <a16:rowId xmlns:a16="http://schemas.microsoft.com/office/drawing/2014/main" val="3893195537"/>
                  </a:ext>
                </a:extLst>
              </a:tr>
              <a:tr h="137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Elective Care – Endoscopy</a:t>
                      </a:r>
                    </a:p>
                  </a:txBody>
                  <a:tcPr>
                    <a:noFill/>
                  </a:tcPr>
                </a:tc>
                <a:tc>
                  <a:txBody>
                    <a:bodyPr/>
                    <a:lstStyle/>
                    <a:p>
                      <a:r>
                        <a:rPr lang="en-GB" sz="1200" dirty="0">
                          <a:latin typeface="Arial" panose="020B0604020202020204" pitchFamily="34" charset="0"/>
                          <a:cs typeface="Arial" panose="020B0604020202020204" pitchFamily="34" charset="0"/>
                        </a:rPr>
                        <a:t>29 - 30</a:t>
                      </a:r>
                    </a:p>
                  </a:txBody>
                  <a:tcPr>
                    <a:noFill/>
                  </a:tcPr>
                </a:tc>
                <a:extLst>
                  <a:ext uri="{0D108BD9-81ED-4DB2-BD59-A6C34878D82A}">
                    <a16:rowId xmlns:a16="http://schemas.microsoft.com/office/drawing/2014/main" val="599563096"/>
                  </a:ext>
                </a:extLst>
              </a:tr>
              <a:tr h="137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Theatres</a:t>
                      </a:r>
                    </a:p>
                  </a:txBody>
                  <a:tcPr>
                    <a:noFill/>
                  </a:tcPr>
                </a:tc>
                <a:tc>
                  <a:txBody>
                    <a:bodyPr/>
                    <a:lstStyle/>
                    <a:p>
                      <a:r>
                        <a:rPr lang="en-GB" sz="1200" dirty="0">
                          <a:latin typeface="Arial" panose="020B0604020202020204" pitchFamily="34" charset="0"/>
                          <a:cs typeface="Arial" panose="020B0604020202020204" pitchFamily="34" charset="0"/>
                        </a:rPr>
                        <a:t>31 - 32</a:t>
                      </a:r>
                    </a:p>
                  </a:txBody>
                  <a:tcPr>
                    <a:noFill/>
                  </a:tcPr>
                </a:tc>
                <a:extLst>
                  <a:ext uri="{0D108BD9-81ED-4DB2-BD59-A6C34878D82A}">
                    <a16:rowId xmlns:a16="http://schemas.microsoft.com/office/drawing/2014/main" val="758671370"/>
                  </a:ext>
                </a:extLst>
              </a:tr>
              <a:tr h="0">
                <a:tc>
                  <a:txBody>
                    <a:bodyPr/>
                    <a:lstStyle/>
                    <a:p>
                      <a:r>
                        <a:rPr lang="en-GB" sz="1200" dirty="0">
                          <a:latin typeface="Arial" panose="020B0604020202020204" pitchFamily="34" charset="0"/>
                          <a:cs typeface="Arial" panose="020B0604020202020204" pitchFamily="34" charset="0"/>
                        </a:rPr>
                        <a:t>Elective Care - AHPs</a:t>
                      </a:r>
                    </a:p>
                  </a:txBody>
                  <a:tcPr>
                    <a:noFill/>
                  </a:tcPr>
                </a:tc>
                <a:tc>
                  <a:txBody>
                    <a:bodyPr/>
                    <a:lstStyle/>
                    <a:p>
                      <a:r>
                        <a:rPr lang="en-GB" sz="1200" dirty="0">
                          <a:latin typeface="Arial" panose="020B0604020202020204" pitchFamily="34" charset="0"/>
                          <a:cs typeface="Arial" panose="020B0604020202020204" pitchFamily="34" charset="0"/>
                        </a:rPr>
                        <a:t>33 - 34</a:t>
                      </a:r>
                    </a:p>
                  </a:txBody>
                  <a:tcPr>
                    <a:noFill/>
                  </a:tcPr>
                </a:tc>
                <a:extLst>
                  <a:ext uri="{0D108BD9-81ED-4DB2-BD59-A6C34878D82A}">
                    <a16:rowId xmlns:a16="http://schemas.microsoft.com/office/drawing/2014/main" val="1549331511"/>
                  </a:ext>
                </a:extLst>
              </a:tr>
              <a:tr h="205740">
                <a:tc>
                  <a:txBody>
                    <a:bodyPr/>
                    <a:lstStyle/>
                    <a:p>
                      <a:r>
                        <a:rPr lang="en-GB" sz="1200" dirty="0">
                          <a:latin typeface="Arial" panose="020B0604020202020204" pitchFamily="34" charset="0"/>
                          <a:cs typeface="Arial" panose="020B0604020202020204" pitchFamily="34" charset="0"/>
                        </a:rPr>
                        <a:t>Mental Health &amp; Learning Disability</a:t>
                      </a:r>
                    </a:p>
                  </a:txBody>
                  <a:tcPr>
                    <a:noFill/>
                  </a:tcPr>
                </a:tc>
                <a:tc>
                  <a:txBody>
                    <a:bodyPr/>
                    <a:lstStyle/>
                    <a:p>
                      <a:r>
                        <a:rPr lang="en-GB" sz="1200" dirty="0">
                          <a:latin typeface="Arial" panose="020B0604020202020204" pitchFamily="34" charset="0"/>
                          <a:cs typeface="Arial" panose="020B0604020202020204" pitchFamily="34" charset="0"/>
                        </a:rPr>
                        <a:t>35 - 38</a:t>
                      </a:r>
                    </a:p>
                  </a:txBody>
                  <a:tcPr>
                    <a:noFill/>
                  </a:tcPr>
                </a:tc>
                <a:extLst>
                  <a:ext uri="{0D108BD9-81ED-4DB2-BD59-A6C34878D82A}">
                    <a16:rowId xmlns:a16="http://schemas.microsoft.com/office/drawing/2014/main" val="644731869"/>
                  </a:ext>
                </a:extLst>
              </a:tr>
              <a:tr h="137160">
                <a:tc>
                  <a:txBody>
                    <a:bodyPr/>
                    <a:lstStyle/>
                    <a:p>
                      <a:r>
                        <a:rPr lang="en-GB" sz="1200" dirty="0">
                          <a:latin typeface="Arial" panose="020B0604020202020204" pitchFamily="34" charset="0"/>
                          <a:cs typeface="Arial" panose="020B0604020202020204" pitchFamily="34" charset="0"/>
                        </a:rPr>
                        <a:t>Children’s Services</a:t>
                      </a:r>
                    </a:p>
                  </a:txBody>
                  <a:tcPr>
                    <a:noFill/>
                  </a:tcPr>
                </a:tc>
                <a:tc>
                  <a:txBody>
                    <a:bodyPr/>
                    <a:lstStyle/>
                    <a:p>
                      <a:r>
                        <a:rPr lang="en-GB" sz="1200" dirty="0">
                          <a:latin typeface="Arial" panose="020B0604020202020204" pitchFamily="34" charset="0"/>
                          <a:cs typeface="Arial" panose="020B0604020202020204" pitchFamily="34" charset="0"/>
                        </a:rPr>
                        <a:t>39 - 40</a:t>
                      </a:r>
                    </a:p>
                  </a:txBody>
                  <a:tcPr>
                    <a:noFill/>
                  </a:tcPr>
                </a:tc>
                <a:extLst>
                  <a:ext uri="{0D108BD9-81ED-4DB2-BD59-A6C34878D82A}">
                    <a16:rowId xmlns:a16="http://schemas.microsoft.com/office/drawing/2014/main" val="2226154876"/>
                  </a:ext>
                </a:extLst>
              </a:tr>
              <a:tr h="137160">
                <a:tc>
                  <a:txBody>
                    <a:bodyPr/>
                    <a:lstStyle/>
                    <a:p>
                      <a:r>
                        <a:rPr lang="en-GB" sz="1200" dirty="0">
                          <a:latin typeface="Arial" panose="020B0604020202020204" pitchFamily="34" charset="0"/>
                          <a:cs typeface="Arial" panose="020B0604020202020204" pitchFamily="34" charset="0"/>
                        </a:rPr>
                        <a:t>Community Services</a:t>
                      </a:r>
                    </a:p>
                  </a:txBody>
                  <a:tcPr>
                    <a:noFill/>
                  </a:tcPr>
                </a:tc>
                <a:tc>
                  <a:txBody>
                    <a:bodyPr/>
                    <a:lstStyle/>
                    <a:p>
                      <a:r>
                        <a:rPr lang="en-GB" sz="1200" dirty="0">
                          <a:latin typeface="Arial" panose="020B0604020202020204" pitchFamily="34" charset="0"/>
                          <a:cs typeface="Arial" panose="020B0604020202020204" pitchFamily="34" charset="0"/>
                        </a:rPr>
                        <a:t>41 - 42</a:t>
                      </a:r>
                    </a:p>
                  </a:txBody>
                  <a:tcPr>
                    <a:noFill/>
                  </a:tcPr>
                </a:tc>
                <a:extLst>
                  <a:ext uri="{0D108BD9-81ED-4DB2-BD59-A6C34878D82A}">
                    <a16:rowId xmlns:a16="http://schemas.microsoft.com/office/drawing/2014/main" val="3025167212"/>
                  </a:ext>
                </a:extLst>
              </a:tr>
              <a:tr h="137160">
                <a:tc>
                  <a:txBody>
                    <a:bodyPr/>
                    <a:lstStyle/>
                    <a:p>
                      <a:r>
                        <a:rPr lang="en-GB" sz="1200" dirty="0">
                          <a:latin typeface="Arial" panose="020B0604020202020204" pitchFamily="34" charset="0"/>
                          <a:cs typeface="Arial" panose="020B0604020202020204" pitchFamily="34" charset="0"/>
                        </a:rPr>
                        <a:t>Safety &amp; Quality</a:t>
                      </a:r>
                    </a:p>
                  </a:txBody>
                  <a:tcPr>
                    <a:noFill/>
                  </a:tcPr>
                </a:tc>
                <a:tc>
                  <a:txBody>
                    <a:bodyPr/>
                    <a:lstStyle/>
                    <a:p>
                      <a:r>
                        <a:rPr lang="en-GB" sz="1200" dirty="0">
                          <a:latin typeface="Arial" panose="020B0604020202020204" pitchFamily="34" charset="0"/>
                          <a:cs typeface="Arial" panose="020B0604020202020204" pitchFamily="34" charset="0"/>
                        </a:rPr>
                        <a:t>43 - 44</a:t>
                      </a:r>
                    </a:p>
                  </a:txBody>
                  <a:tcPr>
                    <a:noFill/>
                  </a:tcPr>
                </a:tc>
                <a:extLst>
                  <a:ext uri="{0D108BD9-81ED-4DB2-BD59-A6C34878D82A}">
                    <a16:rowId xmlns:a16="http://schemas.microsoft.com/office/drawing/2014/main" val="386387993"/>
                  </a:ext>
                </a:extLst>
              </a:tr>
            </a:tbl>
          </a:graphicData>
        </a:graphic>
      </p:graphicFrame>
    </p:spTree>
    <p:extLst>
      <p:ext uri="{BB962C8B-B14F-4D97-AF65-F5344CB8AC3E}">
        <p14:creationId xmlns:p14="http://schemas.microsoft.com/office/powerpoint/2010/main" val="2251188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New Attendances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2" y="4972216"/>
            <a:ext cx="456624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November 2025 – 5,176 New OP Attendances (Consultant)</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QOAR &amp; V-QOAR</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Outpatients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2335233"/>
            <a:ext cx="4119023" cy="4901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13" name="Text Placeholder 1">
            <a:extLst>
              <a:ext uri="{FF2B5EF4-FFF2-40B4-BE49-F238E27FC236}">
                <a16:creationId xmlns:a16="http://schemas.microsoft.com/office/drawing/2014/main" id="{EE5B26D1-6EE4-929E-485D-B60010D2B0AF}"/>
              </a:ext>
            </a:extLst>
          </p:cNvPr>
          <p:cNvSpPr txBox="1">
            <a:spLocks/>
          </p:cNvSpPr>
          <p:nvPr/>
        </p:nvSpPr>
        <p:spPr>
          <a:xfrm>
            <a:off x="6684233" y="4962384"/>
            <a:ext cx="4702652"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November 2025 – 10,110 Review OP Attendances (Consultant)</a:t>
            </a:r>
          </a:p>
        </p:txBody>
      </p:sp>
      <p:sp>
        <p:nvSpPr>
          <p:cNvPr id="16" name="Text Placeholder 1">
            <a:extLst>
              <a:ext uri="{FF2B5EF4-FFF2-40B4-BE49-F238E27FC236}">
                <a16:creationId xmlns:a16="http://schemas.microsoft.com/office/drawing/2014/main" id="{464037B3-64CD-A784-52EB-F841EF5F8877}"/>
              </a:ext>
            </a:extLst>
          </p:cNvPr>
          <p:cNvSpPr txBox="1">
            <a:spLocks/>
          </p:cNvSpPr>
          <p:nvPr/>
        </p:nvSpPr>
        <p:spPr>
          <a:xfrm>
            <a:off x="6751696"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Review Attendances</a:t>
            </a:r>
          </a:p>
        </p:txBody>
      </p:sp>
      <p:graphicFrame>
        <p:nvGraphicFramePr>
          <p:cNvPr id="3" name="Chart 2">
            <a:extLst>
              <a:ext uri="{FF2B5EF4-FFF2-40B4-BE49-F238E27FC236}">
                <a16:creationId xmlns:a16="http://schemas.microsoft.com/office/drawing/2014/main" id="{00000000-0008-0000-0200-000003000000}"/>
              </a:ext>
            </a:extLst>
          </p:cNvPr>
          <p:cNvGraphicFramePr>
            <a:graphicFrameLocks/>
          </p:cNvGraphicFramePr>
          <p:nvPr>
            <p:extLst>
              <p:ext uri="{D42A27DB-BD31-4B8C-83A1-F6EECF244321}">
                <p14:modId xmlns:p14="http://schemas.microsoft.com/office/powerpoint/2010/main" val="2734958213"/>
              </p:ext>
            </p:extLst>
          </p:nvPr>
        </p:nvGraphicFramePr>
        <p:xfrm>
          <a:off x="731897" y="2300422"/>
          <a:ext cx="4572000" cy="26108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6734F720-D6A0-4254-AF5D-5EECC67E9493}"/>
              </a:ext>
            </a:extLst>
          </p:cNvPr>
          <p:cNvGraphicFramePr>
            <a:graphicFrameLocks/>
          </p:cNvGraphicFramePr>
          <p:nvPr>
            <p:extLst>
              <p:ext uri="{D42A27DB-BD31-4B8C-83A1-F6EECF244321}">
                <p14:modId xmlns:p14="http://schemas.microsoft.com/office/powerpoint/2010/main" val="7201511"/>
              </p:ext>
            </p:extLst>
          </p:nvPr>
        </p:nvGraphicFramePr>
        <p:xfrm>
          <a:off x="6751695" y="2300422"/>
          <a:ext cx="4572000" cy="25717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7292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38337" y="6061988"/>
            <a:ext cx="431482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EPIC – 15/01/2026</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493287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Untriaged Outpatient Referrals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2335233"/>
            <a:ext cx="4119023" cy="4901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pic>
        <p:nvPicPr>
          <p:cNvPr id="11" name="Picture 10">
            <a:extLst>
              <a:ext uri="{FF2B5EF4-FFF2-40B4-BE49-F238E27FC236}">
                <a16:creationId xmlns:a16="http://schemas.microsoft.com/office/drawing/2014/main" id="{410BBBC1-45CA-0D48-739B-3A1C31AAB044}"/>
              </a:ext>
            </a:extLst>
          </p:cNvPr>
          <p:cNvPicPr>
            <a:picLocks noChangeAspect="1"/>
          </p:cNvPicPr>
          <p:nvPr/>
        </p:nvPicPr>
        <p:blipFill>
          <a:blip r:embed="rId3"/>
          <a:stretch>
            <a:fillRect/>
          </a:stretch>
        </p:blipFill>
        <p:spPr>
          <a:xfrm>
            <a:off x="793493" y="2003112"/>
            <a:ext cx="6829425" cy="3600450"/>
          </a:xfrm>
          <a:prstGeom prst="rect">
            <a:avLst/>
          </a:prstGeom>
        </p:spPr>
      </p:pic>
    </p:spTree>
    <p:extLst>
      <p:ext uri="{BB962C8B-B14F-4D97-AF65-F5344CB8AC3E}">
        <p14:creationId xmlns:p14="http://schemas.microsoft.com/office/powerpoint/2010/main" val="2888306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New</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870255" y="1942763"/>
            <a:ext cx="4000465"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Review</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66974"/>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6.80% New Appointment DNA rate</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58273"/>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Outpatient DNAs / on the day cancellation rates</a:t>
            </a:r>
          </a:p>
        </p:txBody>
      </p:sp>
      <p:sp>
        <p:nvSpPr>
          <p:cNvPr id="11" name="Text Placeholder 1">
            <a:extLst>
              <a:ext uri="{FF2B5EF4-FFF2-40B4-BE49-F238E27FC236}">
                <a16:creationId xmlns:a16="http://schemas.microsoft.com/office/drawing/2014/main" id="{9D9BCB18-0903-7454-8C18-31B4851938EA}"/>
              </a:ext>
            </a:extLst>
          </p:cNvPr>
          <p:cNvSpPr txBox="1">
            <a:spLocks/>
          </p:cNvSpPr>
          <p:nvPr/>
        </p:nvSpPr>
        <p:spPr>
          <a:xfrm>
            <a:off x="731898" y="590048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System Oversight Measures (SOMs)</a:t>
            </a:r>
          </a:p>
        </p:txBody>
      </p:sp>
      <p:sp>
        <p:nvSpPr>
          <p:cNvPr id="12" name="Text Placeholder 1">
            <a:extLst>
              <a:ext uri="{FF2B5EF4-FFF2-40B4-BE49-F238E27FC236}">
                <a16:creationId xmlns:a16="http://schemas.microsoft.com/office/drawing/2014/main" id="{69DBFC5C-9AD7-D58B-AD90-5D82A19A4798}"/>
              </a:ext>
            </a:extLst>
          </p:cNvPr>
          <p:cNvSpPr txBox="1">
            <a:spLocks/>
          </p:cNvSpPr>
          <p:nvPr/>
        </p:nvSpPr>
        <p:spPr>
          <a:xfrm>
            <a:off x="6870255" y="5036226"/>
            <a:ext cx="4348351"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7.20% Review Appointment DNA rate</a:t>
            </a:r>
          </a:p>
        </p:txBody>
      </p:sp>
      <p:graphicFrame>
        <p:nvGraphicFramePr>
          <p:cNvPr id="10" name="Chart 9">
            <a:extLst>
              <a:ext uri="{FF2B5EF4-FFF2-40B4-BE49-F238E27FC236}">
                <a16:creationId xmlns:a16="http://schemas.microsoft.com/office/drawing/2014/main" id="{F5322922-F99A-4CEB-8682-D54564FD924D}"/>
              </a:ext>
            </a:extLst>
          </p:cNvPr>
          <p:cNvGraphicFramePr>
            <a:graphicFrameLocks/>
          </p:cNvGraphicFramePr>
          <p:nvPr>
            <p:extLst>
              <p:ext uri="{D42A27DB-BD31-4B8C-83A1-F6EECF244321}">
                <p14:modId xmlns:p14="http://schemas.microsoft.com/office/powerpoint/2010/main" val="1849752286"/>
              </p:ext>
            </p:extLst>
          </p:nvPr>
        </p:nvGraphicFramePr>
        <p:xfrm>
          <a:off x="749748" y="2363538"/>
          <a:ext cx="4571999" cy="26454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A2F293FB-6EEC-4776-9A6F-0D7597F9486A}"/>
              </a:ext>
            </a:extLst>
          </p:cNvPr>
          <p:cNvGraphicFramePr>
            <a:graphicFrameLocks/>
          </p:cNvGraphicFramePr>
          <p:nvPr>
            <p:extLst>
              <p:ext uri="{D42A27DB-BD31-4B8C-83A1-F6EECF244321}">
                <p14:modId xmlns:p14="http://schemas.microsoft.com/office/powerpoint/2010/main" val="1056191625"/>
              </p:ext>
            </p:extLst>
          </p:nvPr>
        </p:nvGraphicFramePr>
        <p:xfrm>
          <a:off x="6919907" y="2317225"/>
          <a:ext cx="4571999" cy="268824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28600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715989" y="2007767"/>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62468" y="2010792"/>
            <a:ext cx="4119023" cy="4064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52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9544"/>
            <a:ext cx="480557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11.58% within 9 weeks against a target of 50%</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Outpatient Waits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14918" y="5017285"/>
            <a:ext cx="476879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52,237 waits &gt;52 weeks against a target of 0</a:t>
            </a:r>
          </a:p>
        </p:txBody>
      </p:sp>
      <p:graphicFrame>
        <p:nvGraphicFramePr>
          <p:cNvPr id="3" name="Chart 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413517974"/>
              </p:ext>
            </p:extLst>
          </p:nvPr>
        </p:nvGraphicFramePr>
        <p:xfrm>
          <a:off x="715989" y="2349196"/>
          <a:ext cx="4572000" cy="26232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946389478"/>
              </p:ext>
            </p:extLst>
          </p:nvPr>
        </p:nvGraphicFramePr>
        <p:xfrm>
          <a:off x="6706936" y="2349196"/>
          <a:ext cx="4605866" cy="262322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48590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12362" y="1128991"/>
            <a:ext cx="4680915"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66819" y="4858856"/>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949 Inpatients &amp; Day Cases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SDP Dashboard</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66820" y="1606792"/>
            <a:ext cx="4303610"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Inpatients &amp; Day Cases</a:t>
            </a:r>
          </a:p>
        </p:txBody>
      </p:sp>
      <p:graphicFrame>
        <p:nvGraphicFramePr>
          <p:cNvPr id="6" name="Chart 5">
            <a:extLst>
              <a:ext uri="{FF2B5EF4-FFF2-40B4-BE49-F238E27FC236}">
                <a16:creationId xmlns:a16="http://schemas.microsoft.com/office/drawing/2014/main" id="{00000000-0008-0000-0600-000002000000}"/>
              </a:ext>
            </a:extLst>
          </p:cNvPr>
          <p:cNvGraphicFramePr>
            <a:graphicFrameLocks/>
          </p:cNvGraphicFramePr>
          <p:nvPr>
            <p:extLst>
              <p:ext uri="{D42A27DB-BD31-4B8C-83A1-F6EECF244321}">
                <p14:modId xmlns:p14="http://schemas.microsoft.com/office/powerpoint/2010/main" val="2220393518"/>
              </p:ext>
            </p:extLst>
          </p:nvPr>
        </p:nvGraphicFramePr>
        <p:xfrm>
          <a:off x="666819" y="2165330"/>
          <a:ext cx="4572000" cy="26324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88059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5749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459799" y="1989330"/>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52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9543"/>
            <a:ext cx="4893691"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45.29% within 13 weeks against a target of 55%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Inpatient / Day Case Waits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401444" y="5087395"/>
            <a:ext cx="4724417"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2,573 waits &gt;52 weeks against a target of 0</a:t>
            </a:r>
          </a:p>
        </p:txBody>
      </p:sp>
      <p:graphicFrame>
        <p:nvGraphicFramePr>
          <p:cNvPr id="11" name="Chart 10">
            <a:extLst>
              <a:ext uri="{FF2B5EF4-FFF2-40B4-BE49-F238E27FC236}">
                <a16:creationId xmlns:a16="http://schemas.microsoft.com/office/drawing/2014/main" id="{00000000-0008-0000-0700-000002000000}"/>
              </a:ext>
            </a:extLst>
          </p:cNvPr>
          <p:cNvGraphicFramePr>
            <a:graphicFrameLocks/>
          </p:cNvGraphicFramePr>
          <p:nvPr>
            <p:extLst>
              <p:ext uri="{D42A27DB-BD31-4B8C-83A1-F6EECF244321}">
                <p14:modId xmlns:p14="http://schemas.microsoft.com/office/powerpoint/2010/main" val="3842538496"/>
              </p:ext>
            </p:extLst>
          </p:nvPr>
        </p:nvGraphicFramePr>
        <p:xfrm>
          <a:off x="731898" y="2366847"/>
          <a:ext cx="4572000" cy="26096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0800-000002000000}"/>
              </a:ext>
            </a:extLst>
          </p:cNvPr>
          <p:cNvGraphicFramePr>
            <a:graphicFrameLocks/>
          </p:cNvGraphicFramePr>
          <p:nvPr>
            <p:extLst>
              <p:ext uri="{D42A27DB-BD31-4B8C-83A1-F6EECF244321}">
                <p14:modId xmlns:p14="http://schemas.microsoft.com/office/powerpoint/2010/main" val="2153031445"/>
              </p:ext>
            </p:extLst>
          </p:nvPr>
        </p:nvGraphicFramePr>
        <p:xfrm>
          <a:off x="6477653" y="2421064"/>
          <a:ext cx="4572001" cy="261847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55639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292962"/>
            <a:ext cx="10748548" cy="558538"/>
          </a:xfrm>
        </p:spPr>
        <p:txBody>
          <a:bodyPr/>
          <a:lstStyle/>
          <a:p>
            <a:r>
              <a:rPr lang="en-GB" sz="3200" dirty="0"/>
              <a:t>Elective Care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86484" y="5887537"/>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752743"/>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Average Length of Stay</a:t>
            </a:r>
          </a:p>
          <a:p>
            <a:endParaRPr lang="en-GB" sz="2400" dirty="0"/>
          </a:p>
        </p:txBody>
      </p:sp>
      <p:sp>
        <p:nvSpPr>
          <p:cNvPr id="3" name="Text Placeholder 1">
            <a:extLst>
              <a:ext uri="{FF2B5EF4-FFF2-40B4-BE49-F238E27FC236}">
                <a16:creationId xmlns:a16="http://schemas.microsoft.com/office/drawing/2014/main" id="{E9106AA4-BDDF-D756-7F8E-1D29210D5E5A}"/>
              </a:ext>
            </a:extLst>
          </p:cNvPr>
          <p:cNvSpPr txBox="1">
            <a:spLocks/>
          </p:cNvSpPr>
          <p:nvPr/>
        </p:nvSpPr>
        <p:spPr>
          <a:xfrm>
            <a:off x="626279" y="4707140"/>
            <a:ext cx="345777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3.34 against peer 4.30</a:t>
            </a:r>
          </a:p>
          <a:p>
            <a:endParaRPr lang="en-GB" sz="1200" dirty="0"/>
          </a:p>
          <a:p>
            <a:endParaRPr lang="en-GB" sz="1200" dirty="0"/>
          </a:p>
        </p:txBody>
      </p:sp>
      <p:sp>
        <p:nvSpPr>
          <p:cNvPr id="11" name="Text Placeholder 1">
            <a:extLst>
              <a:ext uri="{FF2B5EF4-FFF2-40B4-BE49-F238E27FC236}">
                <a16:creationId xmlns:a16="http://schemas.microsoft.com/office/drawing/2014/main" id="{B67313AC-CD28-A6F5-55FE-90E989FE004A}"/>
              </a:ext>
            </a:extLst>
          </p:cNvPr>
          <p:cNvSpPr txBox="1">
            <a:spLocks/>
          </p:cNvSpPr>
          <p:nvPr/>
        </p:nvSpPr>
        <p:spPr>
          <a:xfrm>
            <a:off x="4385201" y="4707138"/>
            <a:ext cx="3445717"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2.36 against peer 1.91</a:t>
            </a:r>
          </a:p>
          <a:p>
            <a:endParaRPr lang="en-GB" sz="1200" dirty="0"/>
          </a:p>
          <a:p>
            <a:endParaRPr lang="en-GB" sz="1200" dirty="0"/>
          </a:p>
        </p:txBody>
      </p:sp>
      <p:sp>
        <p:nvSpPr>
          <p:cNvPr id="12" name="Text Placeholder 1">
            <a:extLst>
              <a:ext uri="{FF2B5EF4-FFF2-40B4-BE49-F238E27FC236}">
                <a16:creationId xmlns:a16="http://schemas.microsoft.com/office/drawing/2014/main" id="{37142933-4E48-6EFC-C1E2-715FBA347E99}"/>
              </a:ext>
            </a:extLst>
          </p:cNvPr>
          <p:cNvSpPr txBox="1">
            <a:spLocks/>
          </p:cNvSpPr>
          <p:nvPr/>
        </p:nvSpPr>
        <p:spPr>
          <a:xfrm>
            <a:off x="8147503" y="4715812"/>
            <a:ext cx="337298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10.27 against peer 10.2</a:t>
            </a:r>
          </a:p>
          <a:p>
            <a:endParaRPr lang="en-GB" sz="1200" dirty="0"/>
          </a:p>
          <a:p>
            <a:endParaRPr lang="en-GB" sz="1200" dirty="0"/>
          </a:p>
        </p:txBody>
      </p:sp>
      <p:graphicFrame>
        <p:nvGraphicFramePr>
          <p:cNvPr id="5" name="Chart 4">
            <a:extLst>
              <a:ext uri="{FF2B5EF4-FFF2-40B4-BE49-F238E27FC236}">
                <a16:creationId xmlns:a16="http://schemas.microsoft.com/office/drawing/2014/main" id="{C87FF602-B997-41F7-85F1-1DC43AA2BE5C}"/>
              </a:ext>
            </a:extLst>
          </p:cNvPr>
          <p:cNvGraphicFramePr>
            <a:graphicFrameLocks/>
          </p:cNvGraphicFramePr>
          <p:nvPr>
            <p:extLst>
              <p:ext uri="{D42A27DB-BD31-4B8C-83A1-F6EECF244321}">
                <p14:modId xmlns:p14="http://schemas.microsoft.com/office/powerpoint/2010/main" val="1089427906"/>
              </p:ext>
            </p:extLst>
          </p:nvPr>
        </p:nvGraphicFramePr>
        <p:xfrm>
          <a:off x="671513" y="2270850"/>
          <a:ext cx="3567644" cy="23736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31CF7C11-9BE0-48BA-B53A-BB4E4F723EF5}"/>
              </a:ext>
            </a:extLst>
          </p:cNvPr>
          <p:cNvGraphicFramePr>
            <a:graphicFrameLocks/>
          </p:cNvGraphicFramePr>
          <p:nvPr>
            <p:extLst>
              <p:ext uri="{D42A27DB-BD31-4B8C-83A1-F6EECF244321}">
                <p14:modId xmlns:p14="http://schemas.microsoft.com/office/powerpoint/2010/main" val="816016655"/>
              </p:ext>
            </p:extLst>
          </p:nvPr>
        </p:nvGraphicFramePr>
        <p:xfrm>
          <a:off x="4385201" y="2281050"/>
          <a:ext cx="3567644" cy="236348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EDD3D21D-D933-47C8-B490-7226D0653EA9}"/>
              </a:ext>
            </a:extLst>
          </p:cNvPr>
          <p:cNvGraphicFramePr>
            <a:graphicFrameLocks/>
          </p:cNvGraphicFramePr>
          <p:nvPr>
            <p:extLst>
              <p:ext uri="{D42A27DB-BD31-4B8C-83A1-F6EECF244321}">
                <p14:modId xmlns:p14="http://schemas.microsoft.com/office/powerpoint/2010/main" val="2579675252"/>
              </p:ext>
            </p:extLst>
          </p:nvPr>
        </p:nvGraphicFramePr>
        <p:xfrm>
          <a:off x="8147504" y="2270850"/>
          <a:ext cx="3598269" cy="236348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113975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8674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574716" y="1975720"/>
            <a:ext cx="4119023" cy="36123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2" y="4962118"/>
            <a:ext cx="481981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35.51%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Imaging</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74716" y="5036192"/>
            <a:ext cx="47026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15,546 waits &gt;26 weeks against a target of 0</a:t>
            </a:r>
          </a:p>
        </p:txBody>
      </p:sp>
      <p:graphicFrame>
        <p:nvGraphicFramePr>
          <p:cNvPr id="3" name="Chart 2">
            <a:extLst>
              <a:ext uri="{FF2B5EF4-FFF2-40B4-BE49-F238E27FC236}">
                <a16:creationId xmlns:a16="http://schemas.microsoft.com/office/drawing/2014/main" id="{00000000-0008-0000-0900-000002000000}"/>
              </a:ext>
            </a:extLst>
          </p:cNvPr>
          <p:cNvGraphicFramePr>
            <a:graphicFrameLocks/>
          </p:cNvGraphicFramePr>
          <p:nvPr>
            <p:extLst>
              <p:ext uri="{D42A27DB-BD31-4B8C-83A1-F6EECF244321}">
                <p14:modId xmlns:p14="http://schemas.microsoft.com/office/powerpoint/2010/main" val="1696373222"/>
              </p:ext>
            </p:extLst>
          </p:nvPr>
        </p:nvGraphicFramePr>
        <p:xfrm>
          <a:off x="731898" y="2316579"/>
          <a:ext cx="4572000" cy="261723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0A00-000002000000}"/>
              </a:ext>
            </a:extLst>
          </p:cNvPr>
          <p:cNvGraphicFramePr>
            <a:graphicFrameLocks/>
          </p:cNvGraphicFramePr>
          <p:nvPr>
            <p:extLst>
              <p:ext uri="{D42A27DB-BD31-4B8C-83A1-F6EECF244321}">
                <p14:modId xmlns:p14="http://schemas.microsoft.com/office/powerpoint/2010/main" val="2314318020"/>
              </p:ext>
            </p:extLst>
          </p:nvPr>
        </p:nvGraphicFramePr>
        <p:xfrm>
          <a:off x="6610166" y="2343769"/>
          <a:ext cx="4572000" cy="263881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6130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6774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597059" y="1942763"/>
            <a:ext cx="4119023" cy="45461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40563" y="5039543"/>
            <a:ext cx="480526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32.92%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Physiological</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18430" y="5039544"/>
            <a:ext cx="480526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5,622 waits &gt;26 weeks against a target of 0</a:t>
            </a:r>
          </a:p>
        </p:txBody>
      </p:sp>
      <p:graphicFrame>
        <p:nvGraphicFramePr>
          <p:cNvPr id="11" name="Chart 10">
            <a:extLst>
              <a:ext uri="{FF2B5EF4-FFF2-40B4-BE49-F238E27FC236}">
                <a16:creationId xmlns:a16="http://schemas.microsoft.com/office/drawing/2014/main" id="{731CDB00-C62B-4BBC-8989-659376D2C659}"/>
              </a:ext>
            </a:extLst>
          </p:cNvPr>
          <p:cNvGraphicFramePr>
            <a:graphicFrameLocks/>
          </p:cNvGraphicFramePr>
          <p:nvPr>
            <p:extLst>
              <p:ext uri="{D42A27DB-BD31-4B8C-83A1-F6EECF244321}">
                <p14:modId xmlns:p14="http://schemas.microsoft.com/office/powerpoint/2010/main" val="3454175707"/>
              </p:ext>
            </p:extLst>
          </p:nvPr>
        </p:nvGraphicFramePr>
        <p:xfrm>
          <a:off x="671513" y="2370133"/>
          <a:ext cx="4572000" cy="26358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29F38B88-9D26-43BD-BB67-865C27FA6A7A}"/>
              </a:ext>
            </a:extLst>
          </p:cNvPr>
          <p:cNvGraphicFramePr>
            <a:graphicFrameLocks/>
          </p:cNvGraphicFramePr>
          <p:nvPr>
            <p:extLst>
              <p:ext uri="{D42A27DB-BD31-4B8C-83A1-F6EECF244321}">
                <p14:modId xmlns:p14="http://schemas.microsoft.com/office/powerpoint/2010/main" val="3794478590"/>
              </p:ext>
            </p:extLst>
          </p:nvPr>
        </p:nvGraphicFramePr>
        <p:xfrm>
          <a:off x="6546283" y="2383250"/>
          <a:ext cx="4572001" cy="260962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80567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257373"/>
            <a:ext cx="4613045"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4995344"/>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876 Patients (Elective)</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SDP Dashboard</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750907"/>
            <a:ext cx="502504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Endoscopy</a:t>
            </a:r>
          </a:p>
        </p:txBody>
      </p:sp>
      <p:graphicFrame>
        <p:nvGraphicFramePr>
          <p:cNvPr id="6" name="Chart 5">
            <a:extLst>
              <a:ext uri="{FF2B5EF4-FFF2-40B4-BE49-F238E27FC236}">
                <a16:creationId xmlns:a16="http://schemas.microsoft.com/office/drawing/2014/main" id="{793C2148-C038-4621-A725-F856272D958A}"/>
              </a:ext>
            </a:extLst>
          </p:cNvPr>
          <p:cNvGraphicFramePr>
            <a:graphicFrameLocks/>
          </p:cNvGraphicFramePr>
          <p:nvPr>
            <p:extLst>
              <p:ext uri="{D42A27DB-BD31-4B8C-83A1-F6EECF244321}">
                <p14:modId xmlns:p14="http://schemas.microsoft.com/office/powerpoint/2010/main" val="1206997022"/>
              </p:ext>
            </p:extLst>
          </p:nvPr>
        </p:nvGraphicFramePr>
        <p:xfrm>
          <a:off x="731898" y="2290929"/>
          <a:ext cx="4572000" cy="26030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46974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444173"/>
            <a:ext cx="10748548" cy="558538"/>
          </a:xfrm>
        </p:spPr>
        <p:txBody>
          <a:bodyPr/>
          <a:lstStyle/>
          <a:p>
            <a:r>
              <a:rPr lang="en-GB" sz="3200" dirty="0"/>
              <a:t>Introduction</a:t>
            </a:r>
          </a:p>
        </p:txBody>
      </p:sp>
      <p:sp>
        <p:nvSpPr>
          <p:cNvPr id="3" name="Text Placeholder 2"/>
          <p:cNvSpPr>
            <a:spLocks noGrp="1"/>
          </p:cNvSpPr>
          <p:nvPr>
            <p:ph type="body" sz="quarter" idx="13"/>
          </p:nvPr>
        </p:nvSpPr>
        <p:spPr/>
        <p:txBody>
          <a:bodyPr/>
          <a:lstStyle/>
          <a:p>
            <a:pPr marL="0" indent="0">
              <a:buNone/>
            </a:pPr>
            <a:endParaRPr lang="en-GB" dirty="0"/>
          </a:p>
          <a:p>
            <a:pPr marL="0" indent="0">
              <a:buNone/>
            </a:pPr>
            <a:endParaRPr lang="en-GB" dirty="0"/>
          </a:p>
          <a:p>
            <a:pPr marL="0" indent="0">
              <a:buNone/>
            </a:pPr>
            <a:endParaRPr lang="en-GB" dirty="0"/>
          </a:p>
        </p:txBody>
      </p:sp>
      <p:sp>
        <p:nvSpPr>
          <p:cNvPr id="4" name="Text Placeholder 2">
            <a:extLst>
              <a:ext uri="{FF2B5EF4-FFF2-40B4-BE49-F238E27FC236}">
                <a16:creationId xmlns:a16="http://schemas.microsoft.com/office/drawing/2014/main" id="{4297EE2E-B971-541B-3D38-11212EFB6CBD}"/>
              </a:ext>
            </a:extLst>
          </p:cNvPr>
          <p:cNvSpPr txBox="1">
            <a:spLocks/>
          </p:cNvSpPr>
          <p:nvPr/>
        </p:nvSpPr>
        <p:spPr>
          <a:xfrm>
            <a:off x="721519" y="2177658"/>
            <a:ext cx="10748962" cy="3928174"/>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The transition to encompass has meant that many performance metrics have had to be validated in detail as well as working with epic/encompass on build issues which continue to be affecting a range of reports.  As metrics’ confidence levels increase they will be included in the Trust Board report and data will be caveated where appropriate.</a:t>
            </a:r>
          </a:p>
          <a:p>
            <a:r>
              <a:rPr lang="en-GB" sz="1600"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The Trust continues to be monitored on the new System Oversight Measures (SOMs). </a:t>
            </a:r>
            <a:r>
              <a:rPr lang="en-GB" sz="1600" dirty="0">
                <a:solidFill>
                  <a:schemeClr val="tx1"/>
                </a:solidFill>
                <a:ea typeface="Times New Roman" panose="02020603050405020304" pitchFamily="18" charset="0"/>
                <a:cs typeface="Aptos" panose="020B0004020202020204" pitchFamily="34" charset="0"/>
              </a:rPr>
              <a:t>Validated metrics have been published for Quarter 1 and Quarter 2</a:t>
            </a:r>
            <a:r>
              <a:rPr lang="en-GB" sz="1600"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 with new metrics being added as they become available in the encompass system.</a:t>
            </a:r>
          </a:p>
          <a:p>
            <a:r>
              <a:rPr lang="en-GB" sz="1600" dirty="0">
                <a:solidFill>
                  <a:schemeClr val="tx1"/>
                </a:solidFill>
                <a:ea typeface="Times New Roman" panose="02020603050405020304" pitchFamily="18" charset="0"/>
                <a:cs typeface="Aptos" panose="020B0004020202020204" pitchFamily="34" charset="0"/>
              </a:rPr>
              <a:t>Due to ongoing encompass validation, figures within this report may be refreshed and therefore will not match previous publications.</a:t>
            </a:r>
            <a:endParaRPr lang="en-GB" sz="16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p>
            <a:r>
              <a:rPr lang="en-GB" sz="1600" dirty="0">
                <a:solidFill>
                  <a:schemeClr val="tx1"/>
                </a:solidFill>
                <a:effectLst/>
                <a:ea typeface="Aptos" panose="020B0004020202020204" pitchFamily="34" charset="0"/>
              </a:rPr>
              <a:t>Changes from November Trust Board Report:</a:t>
            </a:r>
          </a:p>
          <a:p>
            <a:pPr lvl="1"/>
            <a:r>
              <a:rPr lang="en-GB" sz="1600" dirty="0">
                <a:latin typeface="Arial" panose="020B0604020202020204" pitchFamily="34" charset="0"/>
                <a:ea typeface="Aptos" panose="020B0004020202020204" pitchFamily="34" charset="0"/>
                <a:cs typeface="Arial" panose="020B0604020202020204" pitchFamily="34" charset="0"/>
              </a:rPr>
              <a:t>P21: Untriaged Outpatient Referrals</a:t>
            </a:r>
          </a:p>
          <a:p>
            <a:pPr lvl="1"/>
            <a:r>
              <a:rPr lang="en-GB" sz="1600" dirty="0">
                <a:latin typeface="Arial" panose="020B0604020202020204" pitchFamily="34" charset="0"/>
                <a:ea typeface="Aptos" panose="020B0004020202020204" pitchFamily="34" charset="0"/>
                <a:cs typeface="Arial" panose="020B0604020202020204" pitchFamily="34" charset="0"/>
              </a:rPr>
              <a:t>P31: DNA / CND rates and run time rates for Theatres</a:t>
            </a:r>
          </a:p>
          <a:p>
            <a:pPr lvl="1"/>
            <a:r>
              <a:rPr lang="en-GB" sz="1600" dirty="0">
                <a:latin typeface="Arial" panose="020B0604020202020204" pitchFamily="34" charset="0"/>
                <a:cs typeface="Arial" panose="020B0604020202020204" pitchFamily="34" charset="0"/>
              </a:rPr>
              <a:t>P32: Operating times for Theatres</a:t>
            </a:r>
          </a:p>
          <a:p>
            <a:pPr lvl="1"/>
            <a:r>
              <a:rPr lang="en-GB" sz="1600" dirty="0">
                <a:latin typeface="Arial" panose="020B0604020202020204" pitchFamily="34" charset="0"/>
                <a:cs typeface="Arial" panose="020B0604020202020204" pitchFamily="34" charset="0"/>
              </a:rPr>
              <a:t>P38: Waiting times Psychological Therapies</a:t>
            </a:r>
          </a:p>
          <a:p>
            <a:pPr marL="457200" lvl="1" indent="0">
              <a:buNone/>
            </a:pPr>
            <a:endParaRPr lang="en-GB" sz="1600" dirty="0"/>
          </a:p>
          <a:p>
            <a:pPr marL="0" indent="0">
              <a:buFont typeface="Arial" panose="020B0604020202020204" pitchFamily="34" charset="0"/>
              <a:buNone/>
            </a:pPr>
            <a:r>
              <a:rPr lang="en-GB" dirty="0"/>
              <a:t> </a:t>
            </a:r>
          </a:p>
          <a:p>
            <a:pPr marL="0" indent="0">
              <a:buFont typeface="Arial" panose="020B0604020202020204" pitchFamily="34" charset="0"/>
              <a:buNone/>
            </a:pPr>
            <a:r>
              <a:rPr lang="en-GB" dirty="0"/>
              <a:t> </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2361797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5"/>
            <a:ext cx="4119023" cy="33682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62468" y="1942763"/>
            <a:ext cx="4119023"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38337" y="5025155"/>
            <a:ext cx="481048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64.02%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3664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Endoscopy</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99281" y="5004055"/>
            <a:ext cx="463518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570 waits &gt;26 weeks against a target of 0</a:t>
            </a:r>
          </a:p>
        </p:txBody>
      </p:sp>
      <p:graphicFrame>
        <p:nvGraphicFramePr>
          <p:cNvPr id="3" name="Chart 2">
            <a:extLst>
              <a:ext uri="{FF2B5EF4-FFF2-40B4-BE49-F238E27FC236}">
                <a16:creationId xmlns:a16="http://schemas.microsoft.com/office/drawing/2014/main" id="{00000000-0008-0000-0D00-000002000000}"/>
              </a:ext>
            </a:extLst>
          </p:cNvPr>
          <p:cNvGraphicFramePr>
            <a:graphicFrameLocks/>
          </p:cNvGraphicFramePr>
          <p:nvPr>
            <p:extLst>
              <p:ext uri="{D42A27DB-BD31-4B8C-83A1-F6EECF244321}">
                <p14:modId xmlns:p14="http://schemas.microsoft.com/office/powerpoint/2010/main" val="630424513"/>
              </p:ext>
            </p:extLst>
          </p:nvPr>
        </p:nvGraphicFramePr>
        <p:xfrm>
          <a:off x="638337" y="2358090"/>
          <a:ext cx="4572000" cy="264072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0E00-000002000000}"/>
              </a:ext>
            </a:extLst>
          </p:cNvPr>
          <p:cNvGraphicFramePr>
            <a:graphicFrameLocks/>
          </p:cNvGraphicFramePr>
          <p:nvPr>
            <p:extLst>
              <p:ext uri="{D42A27DB-BD31-4B8C-83A1-F6EECF244321}">
                <p14:modId xmlns:p14="http://schemas.microsoft.com/office/powerpoint/2010/main" val="3917981535"/>
              </p:ext>
            </p:extLst>
          </p:nvPr>
        </p:nvGraphicFramePr>
        <p:xfrm>
          <a:off x="6662468" y="2331746"/>
          <a:ext cx="4572001" cy="266706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962579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777310"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DNA / CND Rate for </a:t>
            </a:r>
            <a:r>
              <a:rPr lang="en-GB" sz="1800" dirty="0"/>
              <a:t>Main</a:t>
            </a:r>
            <a:r>
              <a:rPr lang="en-GB" sz="1600" dirty="0"/>
              <a:t> &amp; DPU</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250007" y="1968843"/>
            <a:ext cx="5457663"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Run Time </a:t>
            </a:r>
            <a:r>
              <a:rPr lang="en-GB" sz="1800" dirty="0"/>
              <a:t>Rate</a:t>
            </a:r>
            <a:r>
              <a:rPr lang="en-GB" sz="1600" dirty="0"/>
              <a:t> for Main, DPU &amp; Endoscopy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62635"/>
            <a:ext cx="495438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Main 10.62% DPU 9.01% against a target of 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58336" y="5985859"/>
            <a:ext cx="480366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36642"/>
            <a:ext cx="4572000"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Theatres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250007" y="5062634"/>
            <a:ext cx="463518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Main 97.96% DPU 80.27% Endoscopy 115.61% against a target of 90%</a:t>
            </a:r>
          </a:p>
        </p:txBody>
      </p:sp>
      <p:graphicFrame>
        <p:nvGraphicFramePr>
          <p:cNvPr id="9" name="Chart 8">
            <a:extLst>
              <a:ext uri="{FF2B5EF4-FFF2-40B4-BE49-F238E27FC236}">
                <a16:creationId xmlns:a16="http://schemas.microsoft.com/office/drawing/2014/main" id="{3DA7DD48-543C-41E3-A26C-B42666244E3A}"/>
              </a:ext>
            </a:extLst>
          </p:cNvPr>
          <p:cNvGraphicFramePr>
            <a:graphicFrameLocks/>
          </p:cNvGraphicFramePr>
          <p:nvPr>
            <p:extLst>
              <p:ext uri="{D42A27DB-BD31-4B8C-83A1-F6EECF244321}">
                <p14:modId xmlns:p14="http://schemas.microsoft.com/office/powerpoint/2010/main" val="300558440"/>
              </p:ext>
            </p:extLst>
          </p:nvPr>
        </p:nvGraphicFramePr>
        <p:xfrm>
          <a:off x="658336" y="2339420"/>
          <a:ext cx="4571999" cy="26574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1AAF0CD5-2DBE-4D10-BB71-A03FDDEB82DA}"/>
              </a:ext>
            </a:extLst>
          </p:cNvPr>
          <p:cNvGraphicFramePr>
            <a:graphicFrameLocks/>
          </p:cNvGraphicFramePr>
          <p:nvPr>
            <p:extLst>
              <p:ext uri="{D42A27DB-BD31-4B8C-83A1-F6EECF244321}">
                <p14:modId xmlns:p14="http://schemas.microsoft.com/office/powerpoint/2010/main" val="359341841"/>
              </p:ext>
            </p:extLst>
          </p:nvPr>
        </p:nvGraphicFramePr>
        <p:xfrm>
          <a:off x="6281601" y="2339420"/>
          <a:ext cx="4571999" cy="267579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95511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4664800"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777310"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Op Time Rate for </a:t>
            </a:r>
            <a:r>
              <a:rPr lang="en-GB" sz="1800" dirty="0"/>
              <a:t>Main</a:t>
            </a:r>
            <a:r>
              <a:rPr lang="en-GB" sz="1600" dirty="0"/>
              <a:t> Theatre</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250007" y="1968843"/>
            <a:ext cx="5457663"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Op Time Rate for DPU Theatre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4" y="5062635"/>
            <a:ext cx="463162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89.17% against a target of 85%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36642"/>
            <a:ext cx="4572000"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Theatres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250007" y="5019722"/>
            <a:ext cx="463518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60.51% against a target of 80%</a:t>
            </a:r>
          </a:p>
        </p:txBody>
      </p:sp>
      <p:graphicFrame>
        <p:nvGraphicFramePr>
          <p:cNvPr id="3" name="Chart 2">
            <a:extLst>
              <a:ext uri="{FF2B5EF4-FFF2-40B4-BE49-F238E27FC236}">
                <a16:creationId xmlns:a16="http://schemas.microsoft.com/office/drawing/2014/main" id="{2F5DED4C-79F7-4141-9175-2951AC1AB981}"/>
              </a:ext>
            </a:extLst>
          </p:cNvPr>
          <p:cNvGraphicFramePr>
            <a:graphicFrameLocks/>
          </p:cNvGraphicFramePr>
          <p:nvPr>
            <p:extLst>
              <p:ext uri="{D42A27DB-BD31-4B8C-83A1-F6EECF244321}">
                <p14:modId xmlns:p14="http://schemas.microsoft.com/office/powerpoint/2010/main" val="1951712642"/>
              </p:ext>
            </p:extLst>
          </p:nvPr>
        </p:nvGraphicFramePr>
        <p:xfrm>
          <a:off x="701326" y="2339878"/>
          <a:ext cx="4571999" cy="26574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3A3E4088-0530-4794-8C75-F29D7A85409A}"/>
              </a:ext>
            </a:extLst>
          </p:cNvPr>
          <p:cNvGraphicFramePr>
            <a:graphicFrameLocks/>
          </p:cNvGraphicFramePr>
          <p:nvPr>
            <p:extLst>
              <p:ext uri="{D42A27DB-BD31-4B8C-83A1-F6EECF244321}">
                <p14:modId xmlns:p14="http://schemas.microsoft.com/office/powerpoint/2010/main" val="778002463"/>
              </p:ext>
            </p:extLst>
          </p:nvPr>
        </p:nvGraphicFramePr>
        <p:xfrm>
          <a:off x="6250007" y="2331746"/>
          <a:ext cx="4571999" cy="26574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859790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82851"/>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21145" y="4808154"/>
            <a:ext cx="437760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4,259 New AHP Contacts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Report 667793 – AHP Activity</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3664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AHPs</a:t>
            </a:r>
          </a:p>
        </p:txBody>
      </p:sp>
      <p:sp>
        <p:nvSpPr>
          <p:cNvPr id="11" name="Text Placeholder 1">
            <a:extLst>
              <a:ext uri="{FF2B5EF4-FFF2-40B4-BE49-F238E27FC236}">
                <a16:creationId xmlns:a16="http://schemas.microsoft.com/office/drawing/2014/main" id="{CE518AB6-5723-4D88-D7DB-52EBD48074CA}"/>
              </a:ext>
            </a:extLst>
          </p:cNvPr>
          <p:cNvSpPr txBox="1">
            <a:spLocks/>
          </p:cNvSpPr>
          <p:nvPr/>
        </p:nvSpPr>
        <p:spPr>
          <a:xfrm>
            <a:off x="6565268" y="4808153"/>
            <a:ext cx="43775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13,352 Review AHP Contacts</a:t>
            </a:r>
          </a:p>
        </p:txBody>
      </p:sp>
      <p:graphicFrame>
        <p:nvGraphicFramePr>
          <p:cNvPr id="9" name="Chart 8">
            <a:extLst>
              <a:ext uri="{FF2B5EF4-FFF2-40B4-BE49-F238E27FC236}">
                <a16:creationId xmlns:a16="http://schemas.microsoft.com/office/drawing/2014/main" id="{94D806B1-A3A5-48E3-A841-2B67B4A29C43}"/>
              </a:ext>
            </a:extLst>
          </p:cNvPr>
          <p:cNvGraphicFramePr>
            <a:graphicFrameLocks/>
          </p:cNvGraphicFramePr>
          <p:nvPr>
            <p:extLst>
              <p:ext uri="{D42A27DB-BD31-4B8C-83A1-F6EECF244321}">
                <p14:modId xmlns:p14="http://schemas.microsoft.com/office/powerpoint/2010/main" val="400729657"/>
              </p:ext>
            </p:extLst>
          </p:nvPr>
        </p:nvGraphicFramePr>
        <p:xfrm>
          <a:off x="731898" y="2129271"/>
          <a:ext cx="4572000" cy="25994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79ACA2A2-4038-4E89-9ADA-9AD60B7D2DFE}"/>
              </a:ext>
            </a:extLst>
          </p:cNvPr>
          <p:cNvGraphicFramePr>
            <a:graphicFrameLocks/>
          </p:cNvGraphicFramePr>
          <p:nvPr>
            <p:extLst>
              <p:ext uri="{D42A27DB-BD31-4B8C-83A1-F6EECF244321}">
                <p14:modId xmlns:p14="http://schemas.microsoft.com/office/powerpoint/2010/main" val="2849110225"/>
              </p:ext>
            </p:extLst>
          </p:nvPr>
        </p:nvGraphicFramePr>
        <p:xfrm>
          <a:off x="6565268" y="2128990"/>
          <a:ext cx="4572000" cy="262425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597146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10917" y="1104177"/>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7620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471698" y="1977940"/>
            <a:ext cx="4119023" cy="37620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21774"/>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38.73% waiting &lt; 13 Weeks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40299"/>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AHPs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422446" y="5021774"/>
            <a:ext cx="4716501"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17,939 waits &gt;13 weeks against a target of 0</a:t>
            </a:r>
          </a:p>
        </p:txBody>
      </p:sp>
      <p:graphicFrame>
        <p:nvGraphicFramePr>
          <p:cNvPr id="3" name="Chart 2">
            <a:extLst>
              <a:ext uri="{FF2B5EF4-FFF2-40B4-BE49-F238E27FC236}">
                <a16:creationId xmlns:a16="http://schemas.microsoft.com/office/drawing/2014/main" id="{00000000-0008-0000-1100-000002000000}"/>
              </a:ext>
            </a:extLst>
          </p:cNvPr>
          <p:cNvGraphicFramePr>
            <a:graphicFrameLocks/>
          </p:cNvGraphicFramePr>
          <p:nvPr>
            <p:extLst>
              <p:ext uri="{D42A27DB-BD31-4B8C-83A1-F6EECF244321}">
                <p14:modId xmlns:p14="http://schemas.microsoft.com/office/powerpoint/2010/main" val="4230028669"/>
              </p:ext>
            </p:extLst>
          </p:nvPr>
        </p:nvGraphicFramePr>
        <p:xfrm>
          <a:off x="671513" y="2354045"/>
          <a:ext cx="4572000" cy="26407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1000-000002000000}"/>
              </a:ext>
            </a:extLst>
          </p:cNvPr>
          <p:cNvGraphicFramePr>
            <a:graphicFrameLocks/>
          </p:cNvGraphicFramePr>
          <p:nvPr>
            <p:extLst>
              <p:ext uri="{D42A27DB-BD31-4B8C-83A1-F6EECF244321}">
                <p14:modId xmlns:p14="http://schemas.microsoft.com/office/powerpoint/2010/main" val="3576127291"/>
              </p:ext>
            </p:extLst>
          </p:nvPr>
        </p:nvGraphicFramePr>
        <p:xfrm>
          <a:off x="6422446" y="2345053"/>
          <a:ext cx="4667249" cy="260912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297236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40860"/>
            <a:ext cx="10748548" cy="514126"/>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074472"/>
            <a:ext cx="4119023" cy="3851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459799" y="2050680"/>
            <a:ext cx="4119023"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608863"/>
            <a:ext cx="7847798"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Adult Mental Health Services</a:t>
            </a:r>
          </a:p>
        </p:txBody>
      </p:sp>
      <p:sp>
        <p:nvSpPr>
          <p:cNvPr id="9" name="Text Placeholder 1">
            <a:extLst>
              <a:ext uri="{FF2B5EF4-FFF2-40B4-BE49-F238E27FC236}">
                <a16:creationId xmlns:a16="http://schemas.microsoft.com/office/drawing/2014/main" id="{C2DA12F3-F368-B668-0D49-AF106C26BEF9}"/>
              </a:ext>
            </a:extLst>
          </p:cNvPr>
          <p:cNvSpPr txBox="1">
            <a:spLocks/>
          </p:cNvSpPr>
          <p:nvPr/>
        </p:nvSpPr>
        <p:spPr>
          <a:xfrm>
            <a:off x="6488483" y="4945901"/>
            <a:ext cx="445588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43 waits &gt;9 weeks against a target of 0</a:t>
            </a:r>
          </a:p>
        </p:txBody>
      </p:sp>
      <p:sp>
        <p:nvSpPr>
          <p:cNvPr id="14" name="Text Placeholder 1">
            <a:extLst>
              <a:ext uri="{FF2B5EF4-FFF2-40B4-BE49-F238E27FC236}">
                <a16:creationId xmlns:a16="http://schemas.microsoft.com/office/drawing/2014/main" id="{9EA254C6-564B-DFD0-F4A9-D9FFE822FC6D}"/>
              </a:ext>
            </a:extLst>
          </p:cNvPr>
          <p:cNvSpPr txBox="1">
            <a:spLocks/>
          </p:cNvSpPr>
          <p:nvPr/>
        </p:nvSpPr>
        <p:spPr>
          <a:xfrm>
            <a:off x="671513" y="4945900"/>
            <a:ext cx="491321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94.30% waiting &lt; 9 weeks</a:t>
            </a:r>
          </a:p>
        </p:txBody>
      </p:sp>
      <p:graphicFrame>
        <p:nvGraphicFramePr>
          <p:cNvPr id="8" name="Chart 7">
            <a:extLst>
              <a:ext uri="{FF2B5EF4-FFF2-40B4-BE49-F238E27FC236}">
                <a16:creationId xmlns:a16="http://schemas.microsoft.com/office/drawing/2014/main" id="{4FBE2968-1336-4547-82FB-E3B227636F9E}"/>
              </a:ext>
            </a:extLst>
          </p:cNvPr>
          <p:cNvGraphicFramePr>
            <a:graphicFrameLocks/>
          </p:cNvGraphicFramePr>
          <p:nvPr>
            <p:extLst>
              <p:ext uri="{D42A27DB-BD31-4B8C-83A1-F6EECF244321}">
                <p14:modId xmlns:p14="http://schemas.microsoft.com/office/powerpoint/2010/main" val="464490978"/>
              </p:ext>
            </p:extLst>
          </p:nvPr>
        </p:nvGraphicFramePr>
        <p:xfrm>
          <a:off x="671513" y="2433764"/>
          <a:ext cx="4293008" cy="24240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2E00-000002000000}"/>
              </a:ext>
            </a:extLst>
          </p:cNvPr>
          <p:cNvGraphicFramePr>
            <a:graphicFrameLocks/>
          </p:cNvGraphicFramePr>
          <p:nvPr>
            <p:extLst>
              <p:ext uri="{D42A27DB-BD31-4B8C-83A1-F6EECF244321}">
                <p14:modId xmlns:p14="http://schemas.microsoft.com/office/powerpoint/2010/main" val="1542790471"/>
              </p:ext>
            </p:extLst>
          </p:nvPr>
        </p:nvGraphicFramePr>
        <p:xfrm>
          <a:off x="6459799" y="2433764"/>
          <a:ext cx="4293008" cy="242402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392035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7 Day Discharges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28 Day Discharges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96% discharged within 7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MH Services Monthly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Adult Mental Health Services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51697" y="5000216"/>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0 patients &gt; 28 days</a:t>
            </a:r>
          </a:p>
        </p:txBody>
      </p:sp>
      <p:graphicFrame>
        <p:nvGraphicFramePr>
          <p:cNvPr id="9" name="Chart 8">
            <a:extLst>
              <a:ext uri="{FF2B5EF4-FFF2-40B4-BE49-F238E27FC236}">
                <a16:creationId xmlns:a16="http://schemas.microsoft.com/office/drawing/2014/main" id="{00000000-0008-0000-3000-000002000000}"/>
              </a:ext>
            </a:extLst>
          </p:cNvPr>
          <p:cNvGraphicFramePr>
            <a:graphicFrameLocks/>
          </p:cNvGraphicFramePr>
          <p:nvPr>
            <p:extLst>
              <p:ext uri="{D42A27DB-BD31-4B8C-83A1-F6EECF244321}">
                <p14:modId xmlns:p14="http://schemas.microsoft.com/office/powerpoint/2010/main" val="2445575385"/>
              </p:ext>
            </p:extLst>
          </p:nvPr>
        </p:nvGraphicFramePr>
        <p:xfrm>
          <a:off x="737653" y="2364867"/>
          <a:ext cx="4572000" cy="26064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3200-000002000000}"/>
              </a:ext>
            </a:extLst>
          </p:cNvPr>
          <p:cNvGraphicFramePr>
            <a:graphicFrameLocks/>
          </p:cNvGraphicFramePr>
          <p:nvPr>
            <p:extLst>
              <p:ext uri="{D42A27DB-BD31-4B8C-83A1-F6EECF244321}">
                <p14:modId xmlns:p14="http://schemas.microsoft.com/office/powerpoint/2010/main" val="2474864518"/>
              </p:ext>
            </p:extLst>
          </p:nvPr>
        </p:nvGraphicFramePr>
        <p:xfrm>
          <a:off x="6752650" y="2358537"/>
          <a:ext cx="4572000" cy="260640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876695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7 Day Discharges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28 Day Discharges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100% discharged within 7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LD Services Monthly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Learning Disability</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46440" y="5031207"/>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0 patients &gt; 28 days</a:t>
            </a:r>
          </a:p>
        </p:txBody>
      </p:sp>
      <p:graphicFrame>
        <p:nvGraphicFramePr>
          <p:cNvPr id="12" name="Chart 11">
            <a:extLst>
              <a:ext uri="{FF2B5EF4-FFF2-40B4-BE49-F238E27FC236}">
                <a16:creationId xmlns:a16="http://schemas.microsoft.com/office/drawing/2014/main" id="{00000000-0008-0000-3500-000002000000}"/>
              </a:ext>
            </a:extLst>
          </p:cNvPr>
          <p:cNvGraphicFramePr>
            <a:graphicFrameLocks/>
          </p:cNvGraphicFramePr>
          <p:nvPr>
            <p:extLst>
              <p:ext uri="{D42A27DB-BD31-4B8C-83A1-F6EECF244321}">
                <p14:modId xmlns:p14="http://schemas.microsoft.com/office/powerpoint/2010/main" val="1531265397"/>
              </p:ext>
            </p:extLst>
          </p:nvPr>
        </p:nvGraphicFramePr>
        <p:xfrm>
          <a:off x="737653" y="2354053"/>
          <a:ext cx="4572001" cy="2606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00000000-0008-0000-3700-000002000000}"/>
              </a:ext>
            </a:extLst>
          </p:cNvPr>
          <p:cNvGraphicFramePr>
            <a:graphicFrameLocks/>
          </p:cNvGraphicFramePr>
          <p:nvPr>
            <p:extLst>
              <p:ext uri="{D42A27DB-BD31-4B8C-83A1-F6EECF244321}">
                <p14:modId xmlns:p14="http://schemas.microsoft.com/office/powerpoint/2010/main" val="1614771457"/>
              </p:ext>
            </p:extLst>
          </p:nvPr>
        </p:nvGraphicFramePr>
        <p:xfrm>
          <a:off x="6751697" y="2357923"/>
          <a:ext cx="4572000" cy="25986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23605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40860"/>
            <a:ext cx="10748548" cy="514126"/>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074472"/>
            <a:ext cx="4119023" cy="3851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9" name="Text Placeholder 1">
            <a:extLst>
              <a:ext uri="{FF2B5EF4-FFF2-40B4-BE49-F238E27FC236}">
                <a16:creationId xmlns:a16="http://schemas.microsoft.com/office/drawing/2014/main" id="{C2DA12F3-F368-B668-0D49-AF106C26BEF9}"/>
              </a:ext>
            </a:extLst>
          </p:cNvPr>
          <p:cNvSpPr txBox="1">
            <a:spLocks/>
          </p:cNvSpPr>
          <p:nvPr/>
        </p:nvSpPr>
        <p:spPr>
          <a:xfrm>
            <a:off x="695205" y="5019679"/>
            <a:ext cx="445588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565 waits &gt;13 weeks against a target of 0</a:t>
            </a:r>
          </a:p>
        </p:txBody>
      </p:sp>
      <p:sp>
        <p:nvSpPr>
          <p:cNvPr id="8" name="Text Placeholder 1">
            <a:extLst>
              <a:ext uri="{FF2B5EF4-FFF2-40B4-BE49-F238E27FC236}">
                <a16:creationId xmlns:a16="http://schemas.microsoft.com/office/drawing/2014/main" id="{9D3058FC-210D-42F1-7E5A-1C4EE9FF2886}"/>
              </a:ext>
            </a:extLst>
          </p:cNvPr>
          <p:cNvSpPr txBox="1">
            <a:spLocks/>
          </p:cNvSpPr>
          <p:nvPr/>
        </p:nvSpPr>
        <p:spPr>
          <a:xfrm>
            <a:off x="671513" y="1654986"/>
            <a:ext cx="4411764"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Psychological Therapies</a:t>
            </a:r>
          </a:p>
        </p:txBody>
      </p:sp>
      <p:graphicFrame>
        <p:nvGraphicFramePr>
          <p:cNvPr id="3" name="Chart 2">
            <a:extLst>
              <a:ext uri="{FF2B5EF4-FFF2-40B4-BE49-F238E27FC236}">
                <a16:creationId xmlns:a16="http://schemas.microsoft.com/office/drawing/2014/main" id="{00000000-0008-0000-3400-000002000000}"/>
              </a:ext>
            </a:extLst>
          </p:cNvPr>
          <p:cNvGraphicFramePr>
            <a:graphicFrameLocks/>
          </p:cNvGraphicFramePr>
          <p:nvPr>
            <p:extLst>
              <p:ext uri="{D42A27DB-BD31-4B8C-83A1-F6EECF244321}">
                <p14:modId xmlns:p14="http://schemas.microsoft.com/office/powerpoint/2010/main" val="3710763539"/>
              </p:ext>
            </p:extLst>
          </p:nvPr>
        </p:nvGraphicFramePr>
        <p:xfrm>
          <a:off x="740957" y="2452460"/>
          <a:ext cx="4364380" cy="249056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596577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Children’s Services</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62466" y="2007976"/>
            <a:ext cx="4119023" cy="30481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80.66% waiting &lt; 9 Weeks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38337"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CAMHS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83808" y="5011953"/>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47 waits &gt;9 weeks against a target of 0</a:t>
            </a:r>
          </a:p>
        </p:txBody>
      </p:sp>
      <p:graphicFrame>
        <p:nvGraphicFramePr>
          <p:cNvPr id="3" name="Chart 2">
            <a:extLst>
              <a:ext uri="{FF2B5EF4-FFF2-40B4-BE49-F238E27FC236}">
                <a16:creationId xmlns:a16="http://schemas.microsoft.com/office/drawing/2014/main" id="{43A6DC1E-6F48-4D79-A3E6-B7087EE55E34}"/>
              </a:ext>
            </a:extLst>
          </p:cNvPr>
          <p:cNvGraphicFramePr>
            <a:graphicFrameLocks/>
          </p:cNvGraphicFramePr>
          <p:nvPr>
            <p:extLst>
              <p:ext uri="{D42A27DB-BD31-4B8C-83A1-F6EECF244321}">
                <p14:modId xmlns:p14="http://schemas.microsoft.com/office/powerpoint/2010/main" val="1238035660"/>
              </p:ext>
            </p:extLst>
          </p:nvPr>
        </p:nvGraphicFramePr>
        <p:xfrm>
          <a:off x="671513" y="2387378"/>
          <a:ext cx="4572000" cy="26245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3800-000002000000}"/>
              </a:ext>
            </a:extLst>
          </p:cNvPr>
          <p:cNvGraphicFramePr>
            <a:graphicFrameLocks/>
          </p:cNvGraphicFramePr>
          <p:nvPr>
            <p:extLst>
              <p:ext uri="{D42A27DB-BD31-4B8C-83A1-F6EECF244321}">
                <p14:modId xmlns:p14="http://schemas.microsoft.com/office/powerpoint/2010/main" val="554039946"/>
              </p:ext>
            </p:extLst>
          </p:nvPr>
        </p:nvGraphicFramePr>
        <p:xfrm>
          <a:off x="6534657" y="2387377"/>
          <a:ext cx="4572001" cy="26245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74375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373347"/>
            <a:ext cx="10748548" cy="558538"/>
          </a:xfrm>
        </p:spPr>
        <p:txBody>
          <a:bodyPr/>
          <a:lstStyle/>
          <a:p>
            <a:r>
              <a:rPr lang="en-GB" sz="3200" dirty="0"/>
              <a:t>Cancer Care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519743" y="2372978"/>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3" name="Text Placeholder 1">
            <a:extLst>
              <a:ext uri="{FF2B5EF4-FFF2-40B4-BE49-F238E27FC236}">
                <a16:creationId xmlns:a16="http://schemas.microsoft.com/office/drawing/2014/main" id="{6FFD6F37-42A9-FDE9-26D3-94CED8E6DEB1}"/>
              </a:ext>
            </a:extLst>
          </p:cNvPr>
          <p:cNvSpPr txBox="1">
            <a:spLocks/>
          </p:cNvSpPr>
          <p:nvPr/>
        </p:nvSpPr>
        <p:spPr>
          <a:xfrm>
            <a:off x="6751696" y="2529292"/>
            <a:ext cx="4119023" cy="14995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4" name="Text Placeholder 1">
            <a:extLst>
              <a:ext uri="{FF2B5EF4-FFF2-40B4-BE49-F238E27FC236}">
                <a16:creationId xmlns:a16="http://schemas.microsoft.com/office/drawing/2014/main" id="{983EFF3F-1987-75F7-45CB-A5B7EEE91013}"/>
              </a:ext>
            </a:extLst>
          </p:cNvPr>
          <p:cNvSpPr txBox="1">
            <a:spLocks/>
          </p:cNvSpPr>
          <p:nvPr/>
        </p:nvSpPr>
        <p:spPr>
          <a:xfrm>
            <a:off x="814237" y="4886570"/>
            <a:ext cx="443677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6.44% seen within 14 Days</a:t>
            </a:r>
          </a:p>
        </p:txBody>
      </p:sp>
      <p:sp>
        <p:nvSpPr>
          <p:cNvPr id="11" name="Text Placeholder 1">
            <a:extLst>
              <a:ext uri="{FF2B5EF4-FFF2-40B4-BE49-F238E27FC236}">
                <a16:creationId xmlns:a16="http://schemas.microsoft.com/office/drawing/2014/main" id="{92420A92-2E82-EEF6-9805-715607D955C6}"/>
              </a:ext>
            </a:extLst>
          </p:cNvPr>
          <p:cNvSpPr txBox="1">
            <a:spLocks/>
          </p:cNvSpPr>
          <p:nvPr/>
        </p:nvSpPr>
        <p:spPr>
          <a:xfrm>
            <a:off x="671513" y="571661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12" name="Text Placeholder 1">
            <a:extLst>
              <a:ext uri="{FF2B5EF4-FFF2-40B4-BE49-F238E27FC236}">
                <a16:creationId xmlns:a16="http://schemas.microsoft.com/office/drawing/2014/main" id="{5F4903DE-57A7-3D27-64A8-20F4A9D50F20}"/>
              </a:ext>
            </a:extLst>
          </p:cNvPr>
          <p:cNvSpPr txBox="1">
            <a:spLocks/>
          </p:cNvSpPr>
          <p:nvPr/>
        </p:nvSpPr>
        <p:spPr>
          <a:xfrm>
            <a:off x="671513" y="1914291"/>
            <a:ext cx="5729287" cy="36695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14 Day Breast Target – Regional Performance</a:t>
            </a:r>
          </a:p>
        </p:txBody>
      </p:sp>
      <p:graphicFrame>
        <p:nvGraphicFramePr>
          <p:cNvPr id="5" name="Chart 4">
            <a:extLst>
              <a:ext uri="{FF2B5EF4-FFF2-40B4-BE49-F238E27FC236}">
                <a16:creationId xmlns:a16="http://schemas.microsoft.com/office/drawing/2014/main" id="{00000000-0008-0000-1300-000003000000}"/>
              </a:ext>
            </a:extLst>
          </p:cNvPr>
          <p:cNvGraphicFramePr>
            <a:graphicFrameLocks/>
          </p:cNvGraphicFramePr>
          <p:nvPr>
            <p:extLst>
              <p:ext uri="{D42A27DB-BD31-4B8C-83A1-F6EECF244321}">
                <p14:modId xmlns:p14="http://schemas.microsoft.com/office/powerpoint/2010/main" val="158866506"/>
              </p:ext>
            </p:extLst>
          </p:nvPr>
        </p:nvGraphicFramePr>
        <p:xfrm>
          <a:off x="814238" y="2249055"/>
          <a:ext cx="4590000" cy="2577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70046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4434" y="1202581"/>
            <a:ext cx="10635584" cy="558538"/>
          </a:xfrm>
        </p:spPr>
        <p:txBody>
          <a:bodyPr/>
          <a:lstStyle/>
          <a:p>
            <a:r>
              <a:rPr lang="en-GB" sz="2800" dirty="0"/>
              <a:t>Children’s Services</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197021"/>
            <a:ext cx="4119023" cy="35156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Unallocated Cases &gt; 20 Days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89576" y="5211059"/>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41 cases &gt; 20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65505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Unallocated Cases – Family Support</a:t>
            </a:r>
          </a:p>
        </p:txBody>
      </p:sp>
      <p:graphicFrame>
        <p:nvGraphicFramePr>
          <p:cNvPr id="6" name="Chart 5">
            <a:extLst>
              <a:ext uri="{FF2B5EF4-FFF2-40B4-BE49-F238E27FC236}">
                <a16:creationId xmlns:a16="http://schemas.microsoft.com/office/drawing/2014/main" id="{BAEB5854-8993-4153-80A9-C5B64C2C7A96}"/>
              </a:ext>
            </a:extLst>
          </p:cNvPr>
          <p:cNvGraphicFramePr>
            <a:graphicFrameLocks/>
          </p:cNvGraphicFramePr>
          <p:nvPr>
            <p:extLst>
              <p:ext uri="{D42A27DB-BD31-4B8C-83A1-F6EECF244321}">
                <p14:modId xmlns:p14="http://schemas.microsoft.com/office/powerpoint/2010/main" val="1323244579"/>
              </p:ext>
            </p:extLst>
          </p:nvPr>
        </p:nvGraphicFramePr>
        <p:xfrm>
          <a:off x="689576" y="2555849"/>
          <a:ext cx="4572000" cy="26479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88334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81538"/>
            <a:ext cx="10635584" cy="558538"/>
          </a:xfrm>
        </p:spPr>
        <p:txBody>
          <a:bodyPr/>
          <a:lstStyle/>
          <a:p>
            <a:r>
              <a:rPr lang="en-GB" sz="2800" dirty="0"/>
              <a:t>Community Services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8142" y="5099994"/>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3,324 compared to target of 3,688</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53167"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89576" y="1624026"/>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Domiciliary Care Packages</a:t>
            </a:r>
          </a:p>
        </p:txBody>
      </p:sp>
      <p:sp>
        <p:nvSpPr>
          <p:cNvPr id="9" name="Text Placeholder 1">
            <a:extLst>
              <a:ext uri="{FF2B5EF4-FFF2-40B4-BE49-F238E27FC236}">
                <a16:creationId xmlns:a16="http://schemas.microsoft.com/office/drawing/2014/main" id="{A14CF80E-D59B-0F34-20B3-D6F712013EC6}"/>
              </a:ext>
            </a:extLst>
          </p:cNvPr>
          <p:cNvSpPr txBox="1">
            <a:spLocks/>
          </p:cNvSpPr>
          <p:nvPr/>
        </p:nvSpPr>
        <p:spPr>
          <a:xfrm>
            <a:off x="671513" y="2060311"/>
            <a:ext cx="4553936" cy="3802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Unmet Need Hours (Full)</a:t>
            </a:r>
          </a:p>
        </p:txBody>
      </p:sp>
      <p:sp>
        <p:nvSpPr>
          <p:cNvPr id="11" name="Text Placeholder 1">
            <a:extLst>
              <a:ext uri="{FF2B5EF4-FFF2-40B4-BE49-F238E27FC236}">
                <a16:creationId xmlns:a16="http://schemas.microsoft.com/office/drawing/2014/main" id="{8DF0A193-E358-A260-A170-5DDE42F7B755}"/>
              </a:ext>
            </a:extLst>
          </p:cNvPr>
          <p:cNvSpPr txBox="1">
            <a:spLocks/>
          </p:cNvSpPr>
          <p:nvPr/>
        </p:nvSpPr>
        <p:spPr>
          <a:xfrm>
            <a:off x="6840109" y="5099993"/>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2,097 compared to target of 2,061</a:t>
            </a:r>
          </a:p>
        </p:txBody>
      </p:sp>
      <p:sp>
        <p:nvSpPr>
          <p:cNvPr id="14" name="Text Placeholder 1">
            <a:extLst>
              <a:ext uri="{FF2B5EF4-FFF2-40B4-BE49-F238E27FC236}">
                <a16:creationId xmlns:a16="http://schemas.microsoft.com/office/drawing/2014/main" id="{32BE90AA-40CC-81EB-07B3-B4E0A27EEA15}"/>
              </a:ext>
            </a:extLst>
          </p:cNvPr>
          <p:cNvSpPr txBox="1">
            <a:spLocks/>
          </p:cNvSpPr>
          <p:nvPr/>
        </p:nvSpPr>
        <p:spPr>
          <a:xfrm>
            <a:off x="6840109" y="2084646"/>
            <a:ext cx="4553936" cy="3802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Unmet Need Hours (Partial)</a:t>
            </a:r>
          </a:p>
        </p:txBody>
      </p:sp>
      <p:graphicFrame>
        <p:nvGraphicFramePr>
          <p:cNvPr id="6" name="Chart 5">
            <a:extLst>
              <a:ext uri="{FF2B5EF4-FFF2-40B4-BE49-F238E27FC236}">
                <a16:creationId xmlns:a16="http://schemas.microsoft.com/office/drawing/2014/main" id="{967E0252-9207-4BA1-886C-B87A2C3C5C15}"/>
              </a:ext>
            </a:extLst>
          </p:cNvPr>
          <p:cNvGraphicFramePr>
            <a:graphicFrameLocks/>
          </p:cNvGraphicFramePr>
          <p:nvPr>
            <p:extLst>
              <p:ext uri="{D42A27DB-BD31-4B8C-83A1-F6EECF244321}">
                <p14:modId xmlns:p14="http://schemas.microsoft.com/office/powerpoint/2010/main" val="3373037809"/>
              </p:ext>
            </p:extLst>
          </p:nvPr>
        </p:nvGraphicFramePr>
        <p:xfrm>
          <a:off x="716670" y="2440523"/>
          <a:ext cx="4572000" cy="258485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A0757CF8-CACD-444C-8966-5CAA62D21AE7}"/>
              </a:ext>
            </a:extLst>
          </p:cNvPr>
          <p:cNvGraphicFramePr>
            <a:graphicFrameLocks/>
          </p:cNvGraphicFramePr>
          <p:nvPr>
            <p:extLst>
              <p:ext uri="{D42A27DB-BD31-4B8C-83A1-F6EECF244321}">
                <p14:modId xmlns:p14="http://schemas.microsoft.com/office/powerpoint/2010/main" val="4258977489"/>
              </p:ext>
            </p:extLst>
          </p:nvPr>
        </p:nvGraphicFramePr>
        <p:xfrm>
          <a:off x="6846740" y="2440523"/>
          <a:ext cx="4572000" cy="25581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114707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349383"/>
            <a:ext cx="10635584" cy="558538"/>
          </a:xfrm>
        </p:spPr>
        <p:txBody>
          <a:bodyPr/>
          <a:lstStyle/>
          <a:p>
            <a:r>
              <a:rPr lang="en-GB" sz="2800" dirty="0"/>
              <a:t>Community Services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99408" y="5044145"/>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755 compared to target of 743</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89576" y="1788314"/>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Direct Payments</a:t>
            </a:r>
          </a:p>
        </p:txBody>
      </p:sp>
      <p:graphicFrame>
        <p:nvGraphicFramePr>
          <p:cNvPr id="5" name="Chart 4">
            <a:extLst>
              <a:ext uri="{FF2B5EF4-FFF2-40B4-BE49-F238E27FC236}">
                <a16:creationId xmlns:a16="http://schemas.microsoft.com/office/drawing/2014/main" id="{2E6A07BF-6253-4F8B-B488-4E8C53F4E574}"/>
              </a:ext>
            </a:extLst>
          </p:cNvPr>
          <p:cNvGraphicFramePr>
            <a:graphicFrameLocks/>
          </p:cNvGraphicFramePr>
          <p:nvPr>
            <p:extLst>
              <p:ext uri="{D42A27DB-BD31-4B8C-83A1-F6EECF244321}">
                <p14:modId xmlns:p14="http://schemas.microsoft.com/office/powerpoint/2010/main" val="4158559330"/>
              </p:ext>
            </p:extLst>
          </p:nvPr>
        </p:nvGraphicFramePr>
        <p:xfrm>
          <a:off x="781664" y="2365879"/>
          <a:ext cx="4571999" cy="25822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867317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24711"/>
            <a:ext cx="4057803" cy="558538"/>
          </a:xfrm>
        </p:spPr>
        <p:txBody>
          <a:bodyPr/>
          <a:lstStyle/>
          <a:p>
            <a:r>
              <a:rPr lang="en-GB" sz="3200" dirty="0"/>
              <a:t>Safety &amp; Quality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809164" y="5972524"/>
            <a:ext cx="45900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74907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Compliance with SAI Process</a:t>
            </a:r>
          </a:p>
        </p:txBody>
      </p:sp>
      <p:sp>
        <p:nvSpPr>
          <p:cNvPr id="3" name="Text Placeholder 1">
            <a:extLst>
              <a:ext uri="{FF2B5EF4-FFF2-40B4-BE49-F238E27FC236}">
                <a16:creationId xmlns:a16="http://schemas.microsoft.com/office/drawing/2014/main" id="{190A3256-D148-1A60-351E-D83C562077F5}"/>
              </a:ext>
            </a:extLst>
          </p:cNvPr>
          <p:cNvSpPr txBox="1">
            <a:spLocks/>
          </p:cNvSpPr>
          <p:nvPr/>
        </p:nvSpPr>
        <p:spPr>
          <a:xfrm>
            <a:off x="809164" y="5185783"/>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31 SAI reports overdue / not completed</a:t>
            </a:r>
          </a:p>
        </p:txBody>
      </p:sp>
      <p:graphicFrame>
        <p:nvGraphicFramePr>
          <p:cNvPr id="6" name="Chart 5">
            <a:extLst>
              <a:ext uri="{FF2B5EF4-FFF2-40B4-BE49-F238E27FC236}">
                <a16:creationId xmlns:a16="http://schemas.microsoft.com/office/drawing/2014/main" id="{C69A9E6E-28AE-46DE-BAC5-63B52A1D96BB}"/>
              </a:ext>
            </a:extLst>
          </p:cNvPr>
          <p:cNvGraphicFramePr>
            <a:graphicFrameLocks/>
          </p:cNvGraphicFramePr>
          <p:nvPr>
            <p:extLst>
              <p:ext uri="{D42A27DB-BD31-4B8C-83A1-F6EECF244321}">
                <p14:modId xmlns:p14="http://schemas.microsoft.com/office/powerpoint/2010/main" val="2923592088"/>
              </p:ext>
            </p:extLst>
          </p:nvPr>
        </p:nvGraphicFramePr>
        <p:xfrm>
          <a:off x="809164" y="2181273"/>
          <a:ext cx="4948464" cy="29939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926430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20546"/>
            <a:ext cx="5424487" cy="558538"/>
          </a:xfrm>
        </p:spPr>
        <p:txBody>
          <a:bodyPr/>
          <a:lstStyle/>
          <a:p>
            <a:r>
              <a:rPr lang="en-GB" sz="3200" dirty="0"/>
              <a:t>Safety &amp; Quality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4" y="5956362"/>
            <a:ext cx="45900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PHA Monthly Target Monitoring Report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672604"/>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Reduce Hospital Acquired Infections</a:t>
            </a:r>
          </a:p>
        </p:txBody>
      </p:sp>
      <p:sp>
        <p:nvSpPr>
          <p:cNvPr id="3" name="Text Placeholder 1">
            <a:extLst>
              <a:ext uri="{FF2B5EF4-FFF2-40B4-BE49-F238E27FC236}">
                <a16:creationId xmlns:a16="http://schemas.microsoft.com/office/drawing/2014/main" id="{0E17853B-E9D0-EFB6-5CA3-7A3E27228E0D}"/>
              </a:ext>
            </a:extLst>
          </p:cNvPr>
          <p:cNvSpPr txBox="1">
            <a:spLocks/>
          </p:cNvSpPr>
          <p:nvPr/>
        </p:nvSpPr>
        <p:spPr>
          <a:xfrm>
            <a:off x="671513" y="2142093"/>
            <a:ext cx="349736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CDIFF</a:t>
            </a:r>
          </a:p>
        </p:txBody>
      </p:sp>
      <p:sp>
        <p:nvSpPr>
          <p:cNvPr id="5" name="Text Placeholder 1">
            <a:extLst>
              <a:ext uri="{FF2B5EF4-FFF2-40B4-BE49-F238E27FC236}">
                <a16:creationId xmlns:a16="http://schemas.microsoft.com/office/drawing/2014/main" id="{E4C726B7-5522-4BAB-E6A3-55D16C9C57FC}"/>
              </a:ext>
            </a:extLst>
          </p:cNvPr>
          <p:cNvSpPr txBox="1">
            <a:spLocks/>
          </p:cNvSpPr>
          <p:nvPr/>
        </p:nvSpPr>
        <p:spPr>
          <a:xfrm>
            <a:off x="6930422" y="2190580"/>
            <a:ext cx="349736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MRSA</a:t>
            </a:r>
          </a:p>
        </p:txBody>
      </p:sp>
      <p:sp>
        <p:nvSpPr>
          <p:cNvPr id="6" name="Text Placeholder 1">
            <a:extLst>
              <a:ext uri="{FF2B5EF4-FFF2-40B4-BE49-F238E27FC236}">
                <a16:creationId xmlns:a16="http://schemas.microsoft.com/office/drawing/2014/main" id="{99708A9E-2E3A-2186-0BFC-684DC74D5306}"/>
              </a:ext>
            </a:extLst>
          </p:cNvPr>
          <p:cNvSpPr txBox="1">
            <a:spLocks/>
          </p:cNvSpPr>
          <p:nvPr/>
        </p:nvSpPr>
        <p:spPr>
          <a:xfrm>
            <a:off x="757754" y="5228150"/>
            <a:ext cx="34973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00" dirty="0"/>
              <a:t>Cumulative CDI Rate November 25 – 16.3</a:t>
            </a:r>
          </a:p>
        </p:txBody>
      </p:sp>
      <p:sp>
        <p:nvSpPr>
          <p:cNvPr id="8" name="Text Placeholder 1">
            <a:extLst>
              <a:ext uri="{FF2B5EF4-FFF2-40B4-BE49-F238E27FC236}">
                <a16:creationId xmlns:a16="http://schemas.microsoft.com/office/drawing/2014/main" id="{1B37E724-0010-CB72-57C7-B285F62B3C33}"/>
              </a:ext>
            </a:extLst>
          </p:cNvPr>
          <p:cNvSpPr txBox="1">
            <a:spLocks/>
          </p:cNvSpPr>
          <p:nvPr/>
        </p:nvSpPr>
        <p:spPr>
          <a:xfrm>
            <a:off x="6930422" y="5193739"/>
            <a:ext cx="3497364" cy="27719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00" dirty="0"/>
              <a:t>Cumulative MRSA Rate November 25 – 1.016</a:t>
            </a:r>
          </a:p>
        </p:txBody>
      </p:sp>
      <p:graphicFrame>
        <p:nvGraphicFramePr>
          <p:cNvPr id="11" name="Chart 10">
            <a:extLst>
              <a:ext uri="{FF2B5EF4-FFF2-40B4-BE49-F238E27FC236}">
                <a16:creationId xmlns:a16="http://schemas.microsoft.com/office/drawing/2014/main" id="{92B4FA7E-960D-490A-9775-B3699940B218}"/>
              </a:ext>
            </a:extLst>
          </p:cNvPr>
          <p:cNvGraphicFramePr>
            <a:graphicFrameLocks/>
          </p:cNvGraphicFramePr>
          <p:nvPr>
            <p:extLst>
              <p:ext uri="{D42A27DB-BD31-4B8C-83A1-F6EECF244321}">
                <p14:modId xmlns:p14="http://schemas.microsoft.com/office/powerpoint/2010/main" val="1053356687"/>
              </p:ext>
            </p:extLst>
          </p:nvPr>
        </p:nvGraphicFramePr>
        <p:xfrm>
          <a:off x="757754" y="2556864"/>
          <a:ext cx="4615322" cy="26368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F855B4F1-3620-4517-BE9D-D50F2D0597EC}"/>
              </a:ext>
            </a:extLst>
          </p:cNvPr>
          <p:cNvGraphicFramePr>
            <a:graphicFrameLocks/>
          </p:cNvGraphicFramePr>
          <p:nvPr>
            <p:extLst>
              <p:ext uri="{D42A27DB-BD31-4B8C-83A1-F6EECF244321}">
                <p14:modId xmlns:p14="http://schemas.microsoft.com/office/powerpoint/2010/main" val="1834554141"/>
              </p:ext>
            </p:extLst>
          </p:nvPr>
        </p:nvGraphicFramePr>
        <p:xfrm>
          <a:off x="6853144" y="2574295"/>
          <a:ext cx="4667343" cy="261944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37961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47210"/>
            <a:ext cx="10748548"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238562" y="1768558"/>
            <a:ext cx="4858019" cy="3202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14 Day (Non-Breast)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519743" y="2372978"/>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3" name="Text Placeholder 1">
            <a:extLst>
              <a:ext uri="{FF2B5EF4-FFF2-40B4-BE49-F238E27FC236}">
                <a16:creationId xmlns:a16="http://schemas.microsoft.com/office/drawing/2014/main" id="{6FFD6F37-42A9-FDE9-26D3-94CED8E6DEB1}"/>
              </a:ext>
            </a:extLst>
          </p:cNvPr>
          <p:cNvSpPr txBox="1">
            <a:spLocks/>
          </p:cNvSpPr>
          <p:nvPr/>
        </p:nvSpPr>
        <p:spPr>
          <a:xfrm>
            <a:off x="6751696" y="2529292"/>
            <a:ext cx="4119023" cy="14995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4" name="Text Placeholder 1">
            <a:extLst>
              <a:ext uri="{FF2B5EF4-FFF2-40B4-BE49-F238E27FC236}">
                <a16:creationId xmlns:a16="http://schemas.microsoft.com/office/drawing/2014/main" id="{983EFF3F-1987-75F7-45CB-A5B7EEE91013}"/>
              </a:ext>
            </a:extLst>
          </p:cNvPr>
          <p:cNvSpPr txBox="1">
            <a:spLocks/>
          </p:cNvSpPr>
          <p:nvPr/>
        </p:nvSpPr>
        <p:spPr>
          <a:xfrm>
            <a:off x="718749" y="4815194"/>
            <a:ext cx="457949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25.05% seen within 14 Days</a:t>
            </a:r>
          </a:p>
        </p:txBody>
      </p:sp>
      <p:sp>
        <p:nvSpPr>
          <p:cNvPr id="11" name="Text Placeholder 1">
            <a:extLst>
              <a:ext uri="{FF2B5EF4-FFF2-40B4-BE49-F238E27FC236}">
                <a16:creationId xmlns:a16="http://schemas.microsoft.com/office/drawing/2014/main" id="{92420A92-2E82-EEF6-9805-715607D955C6}"/>
              </a:ext>
            </a:extLst>
          </p:cNvPr>
          <p:cNvSpPr txBox="1">
            <a:spLocks/>
          </p:cNvSpPr>
          <p:nvPr/>
        </p:nvSpPr>
        <p:spPr>
          <a:xfrm>
            <a:off x="671513" y="5824765"/>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 PAS Two Week First Seen - EPIC (686119)</a:t>
            </a:r>
          </a:p>
        </p:txBody>
      </p:sp>
      <p:sp>
        <p:nvSpPr>
          <p:cNvPr id="12" name="Text Placeholder 1">
            <a:extLst>
              <a:ext uri="{FF2B5EF4-FFF2-40B4-BE49-F238E27FC236}">
                <a16:creationId xmlns:a16="http://schemas.microsoft.com/office/drawing/2014/main" id="{5F4903DE-57A7-3D27-64A8-20F4A9D50F20}"/>
              </a:ext>
            </a:extLst>
          </p:cNvPr>
          <p:cNvSpPr txBox="1">
            <a:spLocks/>
          </p:cNvSpPr>
          <p:nvPr/>
        </p:nvSpPr>
        <p:spPr>
          <a:xfrm>
            <a:off x="638080" y="1787955"/>
            <a:ext cx="5729287" cy="36695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14 Day Non-Breast Performance</a:t>
            </a:r>
          </a:p>
        </p:txBody>
      </p:sp>
      <p:graphicFrame>
        <p:nvGraphicFramePr>
          <p:cNvPr id="9" name="Chart 8">
            <a:extLst>
              <a:ext uri="{FF2B5EF4-FFF2-40B4-BE49-F238E27FC236}">
                <a16:creationId xmlns:a16="http://schemas.microsoft.com/office/drawing/2014/main" id="{D3B7E80B-A855-428D-BDA5-E335DD8442D0}"/>
              </a:ext>
            </a:extLst>
          </p:cNvPr>
          <p:cNvGraphicFramePr>
            <a:graphicFrameLocks/>
          </p:cNvGraphicFramePr>
          <p:nvPr>
            <p:extLst>
              <p:ext uri="{D42A27DB-BD31-4B8C-83A1-F6EECF244321}">
                <p14:modId xmlns:p14="http://schemas.microsoft.com/office/powerpoint/2010/main" val="1649744201"/>
              </p:ext>
            </p:extLst>
          </p:nvPr>
        </p:nvGraphicFramePr>
        <p:xfrm>
          <a:off x="6185362" y="2108180"/>
          <a:ext cx="5416605" cy="29657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EDAE37E8-EC10-4FFC-A951-01DDB49DC11B}"/>
              </a:ext>
            </a:extLst>
          </p:cNvPr>
          <p:cNvGraphicFramePr>
            <a:graphicFrameLocks/>
          </p:cNvGraphicFramePr>
          <p:nvPr>
            <p:extLst>
              <p:ext uri="{D42A27DB-BD31-4B8C-83A1-F6EECF244321}">
                <p14:modId xmlns:p14="http://schemas.microsoft.com/office/powerpoint/2010/main" val="374519764"/>
              </p:ext>
            </p:extLst>
          </p:nvPr>
        </p:nvGraphicFramePr>
        <p:xfrm>
          <a:off x="718749" y="2108180"/>
          <a:ext cx="4626000" cy="2642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27231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75261"/>
            <a:ext cx="10748548"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764713"/>
            <a:ext cx="4572000" cy="39196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31 Day Target</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399110" y="1764713"/>
            <a:ext cx="5281199" cy="34304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31 Day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400" dirty="0"/>
          </a:p>
        </p:txBody>
      </p:sp>
      <p:sp>
        <p:nvSpPr>
          <p:cNvPr id="9" name="Text Placeholder 1">
            <a:extLst>
              <a:ext uri="{FF2B5EF4-FFF2-40B4-BE49-F238E27FC236}">
                <a16:creationId xmlns:a16="http://schemas.microsoft.com/office/drawing/2014/main" id="{3CCF3BFD-03D5-DEE1-CEED-C25DA9D3BC0E}"/>
              </a:ext>
            </a:extLst>
          </p:cNvPr>
          <p:cNvSpPr txBox="1">
            <a:spLocks/>
          </p:cNvSpPr>
          <p:nvPr/>
        </p:nvSpPr>
        <p:spPr>
          <a:xfrm>
            <a:off x="671513" y="493526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November 2025 – 90.57% &lt; 31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819003"/>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Cancer Pathway Management Dashboard – EPIC (101727)</a:t>
            </a:r>
          </a:p>
        </p:txBody>
      </p:sp>
      <p:graphicFrame>
        <p:nvGraphicFramePr>
          <p:cNvPr id="4" name="Chart 3">
            <a:extLst>
              <a:ext uri="{FF2B5EF4-FFF2-40B4-BE49-F238E27FC236}">
                <a16:creationId xmlns:a16="http://schemas.microsoft.com/office/drawing/2014/main" id="{00000000-0008-0000-1400-000002000000}"/>
              </a:ext>
            </a:extLst>
          </p:cNvPr>
          <p:cNvGraphicFramePr>
            <a:graphicFrameLocks/>
          </p:cNvGraphicFramePr>
          <p:nvPr>
            <p:extLst>
              <p:ext uri="{D42A27DB-BD31-4B8C-83A1-F6EECF244321}">
                <p14:modId xmlns:p14="http://schemas.microsoft.com/office/powerpoint/2010/main" val="598416852"/>
              </p:ext>
            </p:extLst>
          </p:nvPr>
        </p:nvGraphicFramePr>
        <p:xfrm>
          <a:off x="702608" y="2155420"/>
          <a:ext cx="4572000" cy="275060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E232F111-EA91-41BB-A5E6-7BC2F1DBF8A6}"/>
              </a:ext>
            </a:extLst>
          </p:cNvPr>
          <p:cNvGraphicFramePr>
            <a:graphicFrameLocks/>
          </p:cNvGraphicFramePr>
          <p:nvPr>
            <p:extLst>
              <p:ext uri="{D42A27DB-BD31-4B8C-83A1-F6EECF244321}">
                <p14:modId xmlns:p14="http://schemas.microsoft.com/office/powerpoint/2010/main" val="1269433225"/>
              </p:ext>
            </p:extLst>
          </p:nvPr>
        </p:nvGraphicFramePr>
        <p:xfrm>
          <a:off x="6328517" y="2090782"/>
          <a:ext cx="5281199" cy="310321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80623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60043"/>
            <a:ext cx="10748548"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8830" y="1590481"/>
            <a:ext cx="4557754" cy="38521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62 Day Target</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096000" y="1590481"/>
            <a:ext cx="5281200" cy="37369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62 Day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4752944"/>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November 2025 – 37.4% &lt; 62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Cancer Pathway Management Dashboard – EPIC (101727)</a:t>
            </a:r>
          </a:p>
        </p:txBody>
      </p:sp>
      <p:graphicFrame>
        <p:nvGraphicFramePr>
          <p:cNvPr id="4" name="Chart 3">
            <a:extLst>
              <a:ext uri="{FF2B5EF4-FFF2-40B4-BE49-F238E27FC236}">
                <a16:creationId xmlns:a16="http://schemas.microsoft.com/office/drawing/2014/main" id="{00000000-0008-0000-1600-000002000000}"/>
              </a:ext>
            </a:extLst>
          </p:cNvPr>
          <p:cNvGraphicFramePr>
            <a:graphicFrameLocks/>
          </p:cNvGraphicFramePr>
          <p:nvPr>
            <p:extLst>
              <p:ext uri="{D42A27DB-BD31-4B8C-83A1-F6EECF244321}">
                <p14:modId xmlns:p14="http://schemas.microsoft.com/office/powerpoint/2010/main" val="3864511787"/>
              </p:ext>
            </p:extLst>
          </p:nvPr>
        </p:nvGraphicFramePr>
        <p:xfrm>
          <a:off x="731898" y="2052118"/>
          <a:ext cx="4557754" cy="262440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77A168F1-D513-0ED8-93A4-AA931ACCBB5A}"/>
              </a:ext>
            </a:extLst>
          </p:cNvPr>
          <p:cNvGraphicFramePr>
            <a:graphicFrameLocks/>
          </p:cNvGraphicFramePr>
          <p:nvPr>
            <p:extLst>
              <p:ext uri="{D42A27DB-BD31-4B8C-83A1-F6EECF244321}">
                <p14:modId xmlns:p14="http://schemas.microsoft.com/office/powerpoint/2010/main" val="2953424313"/>
              </p:ext>
            </p:extLst>
          </p:nvPr>
        </p:nvGraphicFramePr>
        <p:xfrm>
          <a:off x="6012611" y="2049392"/>
          <a:ext cx="5810249" cy="29622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52862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082516"/>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Arrivals</a:t>
            </a:r>
          </a:p>
        </p:txBody>
      </p:sp>
      <p:sp>
        <p:nvSpPr>
          <p:cNvPr id="3" name="Text Placeholder 1">
            <a:extLst>
              <a:ext uri="{FF2B5EF4-FFF2-40B4-BE49-F238E27FC236}">
                <a16:creationId xmlns:a16="http://schemas.microsoft.com/office/drawing/2014/main" id="{A90A8756-BD65-3895-156E-1E7BBBD03A9F}"/>
              </a:ext>
            </a:extLst>
          </p:cNvPr>
          <p:cNvSpPr txBox="1">
            <a:spLocks/>
          </p:cNvSpPr>
          <p:nvPr/>
        </p:nvSpPr>
        <p:spPr>
          <a:xfrm>
            <a:off x="689807" y="5036381"/>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December 2025 2.9% decrease YTD compared to same period last year</a:t>
            </a:r>
          </a:p>
        </p:txBody>
      </p:sp>
      <p:sp>
        <p:nvSpPr>
          <p:cNvPr id="13" name="Text Placeholder 1">
            <a:extLst>
              <a:ext uri="{FF2B5EF4-FFF2-40B4-BE49-F238E27FC236}">
                <a16:creationId xmlns:a16="http://schemas.microsoft.com/office/drawing/2014/main" id="{A77062F8-5C96-418B-9A7F-0A360B7732E9}"/>
              </a:ext>
            </a:extLst>
          </p:cNvPr>
          <p:cNvSpPr txBox="1">
            <a:spLocks/>
          </p:cNvSpPr>
          <p:nvPr/>
        </p:nvSpPr>
        <p:spPr>
          <a:xfrm>
            <a:off x="6709606" y="4990286"/>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December 2025 2.3% increase YTD compared to same period last year</a:t>
            </a:r>
          </a:p>
        </p:txBody>
      </p:sp>
      <p:graphicFrame>
        <p:nvGraphicFramePr>
          <p:cNvPr id="11" name="Chart 10">
            <a:extLst>
              <a:ext uri="{FF2B5EF4-FFF2-40B4-BE49-F238E27FC236}">
                <a16:creationId xmlns:a16="http://schemas.microsoft.com/office/drawing/2014/main" id="{00000000-0008-0000-1C00-000002000000}"/>
              </a:ext>
            </a:extLst>
          </p:cNvPr>
          <p:cNvGraphicFramePr>
            <a:graphicFrameLocks/>
          </p:cNvGraphicFramePr>
          <p:nvPr>
            <p:extLst>
              <p:ext uri="{D42A27DB-BD31-4B8C-83A1-F6EECF244321}">
                <p14:modId xmlns:p14="http://schemas.microsoft.com/office/powerpoint/2010/main" val="1519407563"/>
              </p:ext>
            </p:extLst>
          </p:nvPr>
        </p:nvGraphicFramePr>
        <p:xfrm>
          <a:off x="731898" y="2311916"/>
          <a:ext cx="4571999" cy="26649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1C00-000003000000}"/>
              </a:ext>
            </a:extLst>
          </p:cNvPr>
          <p:cNvGraphicFramePr>
            <a:graphicFrameLocks/>
          </p:cNvGraphicFramePr>
          <p:nvPr>
            <p:extLst>
              <p:ext uri="{D42A27DB-BD31-4B8C-83A1-F6EECF244321}">
                <p14:modId xmlns:p14="http://schemas.microsoft.com/office/powerpoint/2010/main" val="3913479152"/>
              </p:ext>
            </p:extLst>
          </p:nvPr>
        </p:nvGraphicFramePr>
        <p:xfrm>
          <a:off x="6709606" y="2311916"/>
          <a:ext cx="4571999" cy="264406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73239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052942"/>
            <a:ext cx="4119023" cy="4442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598762" y="2042535"/>
            <a:ext cx="4119023" cy="42066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7% within 15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within 15 minutes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598761" y="5018727"/>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December 2025 – 7% within 15 minutes</a:t>
            </a:r>
          </a:p>
        </p:txBody>
      </p:sp>
      <p:graphicFrame>
        <p:nvGraphicFramePr>
          <p:cNvPr id="12" name="Chart 11">
            <a:extLst>
              <a:ext uri="{FF2B5EF4-FFF2-40B4-BE49-F238E27FC236}">
                <a16:creationId xmlns:a16="http://schemas.microsoft.com/office/drawing/2014/main" id="{00000000-0008-0000-1D00-000003000000}"/>
              </a:ext>
            </a:extLst>
          </p:cNvPr>
          <p:cNvGraphicFramePr>
            <a:graphicFrameLocks/>
          </p:cNvGraphicFramePr>
          <p:nvPr>
            <p:extLst>
              <p:ext uri="{D42A27DB-BD31-4B8C-83A1-F6EECF244321}">
                <p14:modId xmlns:p14="http://schemas.microsoft.com/office/powerpoint/2010/main" val="1905947006"/>
              </p:ext>
            </p:extLst>
          </p:nvPr>
        </p:nvGraphicFramePr>
        <p:xfrm>
          <a:off x="731898" y="2377554"/>
          <a:ext cx="4572001" cy="266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00000000-0008-0000-1D00-000006000000}"/>
              </a:ext>
            </a:extLst>
          </p:cNvPr>
          <p:cNvGraphicFramePr>
            <a:graphicFrameLocks/>
          </p:cNvGraphicFramePr>
          <p:nvPr>
            <p:extLst>
              <p:ext uri="{D42A27DB-BD31-4B8C-83A1-F6EECF244321}">
                <p14:modId xmlns:p14="http://schemas.microsoft.com/office/powerpoint/2010/main" val="986921996"/>
              </p:ext>
            </p:extLst>
          </p:nvPr>
        </p:nvGraphicFramePr>
        <p:xfrm>
          <a:off x="6598761" y="2377555"/>
          <a:ext cx="4570943" cy="2664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147505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 Internal" id="{9DEF75C6-C6A6-4D2E-86DA-3E8CA84B5041}" vid="{135DE819-D551-451A-86C7-C8D63E090D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PowerPoint Template - Internal</Template>
  <TotalTime>16767</TotalTime>
  <Words>5874</Words>
  <Application>Microsoft Office PowerPoint</Application>
  <PresentationFormat>Widescreen</PresentationFormat>
  <Paragraphs>684</Paragraphs>
  <Slides>44</Slides>
  <Notes>44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Aptos</vt:lpstr>
      <vt:lpstr>Arial</vt:lpstr>
      <vt:lpstr>Calibri</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NHSCT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McAuley, Mary</dc:creator>
  <cp:lastModifiedBy>Robbie Campbell (NHSCT)</cp:lastModifiedBy>
  <cp:revision>375</cp:revision>
  <cp:lastPrinted>2025-12-16T09:51:38Z</cp:lastPrinted>
  <dcterms:created xsi:type="dcterms:W3CDTF">2025-04-04T07:33:11Z</dcterms:created>
  <dcterms:modified xsi:type="dcterms:W3CDTF">2026-03-30T08:56:14Z</dcterms:modified>
</cp:coreProperties>
</file>