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rts/chart1.xml" ContentType="application/vnd.openxmlformats-officedocument.drawingml.chart+xml"/>
  <Override PartName="/ppt/notesSlides/notesSlide5.xml" ContentType="application/vnd.openxmlformats-officedocument.presentationml.notesSlide+xml"/>
  <Override PartName="/ppt/charts/chart2.xml" ContentType="application/vnd.openxmlformats-officedocument.drawingml.chart+xml"/>
  <Override PartName="/ppt/charts/chart3.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6.xml" ContentType="application/vnd.openxmlformats-officedocument.presentationml.notesSlide+xml"/>
  <Override PartName="/ppt/charts/chart4.xml" ContentType="application/vnd.openxmlformats-officedocument.drawingml.chart+xml"/>
  <Override PartName="/ppt/charts/chart5.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7.xml" ContentType="application/vnd.openxmlformats-officedocument.presentationml.notesSlide+xml"/>
  <Override PartName="/ppt/charts/chart6.xml" ContentType="application/vnd.openxmlformats-officedocument.drawingml.chart+xml"/>
  <Override PartName="/ppt/charts/chart7.xml" ContentType="application/vnd.openxmlformats-officedocument.drawingml.chart+xml"/>
  <Override PartName="/ppt/charts/style3.xml" ContentType="application/vnd.ms-office.chartstyle+xml"/>
  <Override PartName="/ppt/charts/colors3.xml" ContentType="application/vnd.ms-office.chartcolorstyle+xml"/>
  <Override PartName="/ppt/notesSlides/notesSlide8.xml" ContentType="application/vnd.openxmlformats-officedocument.presentationml.notesSlide+xml"/>
  <Override PartName="/ppt/charts/chart8.xml" ContentType="application/vnd.openxmlformats-officedocument.drawingml.chart+xml"/>
  <Override PartName="/ppt/charts/chart9.xml" ContentType="application/vnd.openxmlformats-officedocument.drawingml.chart+xml"/>
  <Override PartName="/ppt/notesSlides/notesSlide9.xml" ContentType="application/vnd.openxmlformats-officedocument.presentationml.notesSlide+xml"/>
  <Override PartName="/ppt/charts/chart10.xml" ContentType="application/vnd.openxmlformats-officedocument.drawingml.chart+xml"/>
  <Override PartName="/ppt/charts/chart11.xml" ContentType="application/vnd.openxmlformats-officedocument.drawingml.chart+xml"/>
  <Override PartName="/ppt/drawings/drawing1.xml" ContentType="application/vnd.openxmlformats-officedocument.drawingml.chartshapes+xml"/>
  <Override PartName="/ppt/notesSlides/notesSlide10.xml" ContentType="application/vnd.openxmlformats-officedocument.presentationml.notesSlide+xml"/>
  <Override PartName="/ppt/charts/chart12.xml" ContentType="application/vnd.openxmlformats-officedocument.drawingml.chart+xml"/>
  <Override PartName="/ppt/charts/chart13.xml" ContentType="application/vnd.openxmlformats-officedocument.drawingml.chart+xml"/>
  <Override PartName="/ppt/drawings/drawing2.xml" ContentType="application/vnd.openxmlformats-officedocument.drawingml.chartshapes+xml"/>
  <Override PartName="/ppt/notesSlides/notesSlide11.xml" ContentType="application/vnd.openxmlformats-officedocument.presentationml.notesSlide+xml"/>
  <Override PartName="/ppt/charts/chart14.xml" ContentType="application/vnd.openxmlformats-officedocument.drawingml.chart+xml"/>
  <Override PartName="/ppt/charts/chart15.xml" ContentType="application/vnd.openxmlformats-officedocument.drawingml.chart+xml"/>
  <Override PartName="/ppt/notesSlides/notesSlide12.xml" ContentType="application/vnd.openxmlformats-officedocument.presentationml.notesSlide+xml"/>
  <Override PartName="/ppt/charts/chart16.xml" ContentType="application/vnd.openxmlformats-officedocument.drawingml.chart+xml"/>
  <Override PartName="/ppt/charts/chart17.xml" ContentType="application/vnd.openxmlformats-officedocument.drawingml.chart+xml"/>
  <Override PartName="/ppt/notesSlides/notesSlide13.xml" ContentType="application/vnd.openxmlformats-officedocument.presentationml.notesSlide+xml"/>
  <Override PartName="/ppt/charts/chart18.xml" ContentType="application/vnd.openxmlformats-officedocument.drawingml.chart+xml"/>
  <Override PartName="/ppt/charts/chart19.xml" ContentType="application/vnd.openxmlformats-officedocument.drawingml.chart+xml"/>
  <Override PartName="/ppt/notesSlides/notesSlide14.xml" ContentType="application/vnd.openxmlformats-officedocument.presentationml.notesSlide+xml"/>
  <Override PartName="/ppt/charts/chart20.xml" ContentType="application/vnd.openxmlformats-officedocument.drawingml.chart+xml"/>
  <Override PartName="/ppt/charts/chart21.xml" ContentType="application/vnd.openxmlformats-officedocument.drawingml.chart+xml"/>
  <Override PartName="/ppt/notesSlides/notesSlide15.xml" ContentType="application/vnd.openxmlformats-officedocument.presentationml.notesSlide+xml"/>
  <Override PartName="/ppt/charts/chart22.xml" ContentType="application/vnd.openxmlformats-officedocument.drawingml.chart+xml"/>
  <Override PartName="/ppt/charts/chart23.xml" ContentType="application/vnd.openxmlformats-officedocument.drawingml.chart+xml"/>
  <Override PartName="/ppt/notesSlides/notesSlide16.xml" ContentType="application/vnd.openxmlformats-officedocument.presentationml.notesSlide+xml"/>
  <Override PartName="/ppt/charts/chart24.xml" ContentType="application/vnd.openxmlformats-officedocument.drawingml.chart+xml"/>
  <Override PartName="/ppt/charts/chart25.xml" ContentType="application/vnd.openxmlformats-officedocument.drawingml.chart+xml"/>
  <Override PartName="/ppt/notesSlides/notesSlide17.xml" ContentType="application/vnd.openxmlformats-officedocument.presentationml.notesSlide+xml"/>
  <Override PartName="/ppt/charts/chart26.xml" ContentType="application/vnd.openxmlformats-officedocument.drawingml.chart+xml"/>
  <Override PartName="/ppt/charts/chart27.xml" ContentType="application/vnd.openxmlformats-officedocument.drawingml.chart+xml"/>
  <Override PartName="/ppt/notesSlides/notesSlide18.xml" ContentType="application/vnd.openxmlformats-officedocument.presentationml.notesSlide+xml"/>
  <Override PartName="/ppt/charts/chart28.xml" ContentType="application/vnd.openxmlformats-officedocument.drawingml.chart+xml"/>
  <Override PartName="/ppt/charts/chart29.xml" ContentType="application/vnd.openxmlformats-officedocument.drawingml.chart+xml"/>
  <Override PartName="/ppt/notesSlides/notesSlide19.xml" ContentType="application/vnd.openxmlformats-officedocument.presentationml.notesSlide+xml"/>
  <Override PartName="/ppt/charts/chart30.xml" ContentType="application/vnd.openxmlformats-officedocument.drawingml.chart+xml"/>
  <Override PartName="/ppt/charts/chart31.xml" ContentType="application/vnd.openxmlformats-officedocument.drawingml.chart+xml"/>
  <Override PartName="/ppt/notesSlides/notesSlide20.xml" ContentType="application/vnd.openxmlformats-officedocument.presentationml.notesSlide+xml"/>
  <Override PartName="/ppt/charts/chart32.xml" ContentType="application/vnd.openxmlformats-officedocument.drawingml.chart+xml"/>
  <Override PartName="/ppt/charts/chart33.xml" ContentType="application/vnd.openxmlformats-officedocument.drawingml.chart+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charts/chart34.xml" ContentType="application/vnd.openxmlformats-officedocument.drawingml.chart+xml"/>
  <Override PartName="/ppt/charts/chart35.xml" ContentType="application/vnd.openxmlformats-officedocument.drawingml.chart+xml"/>
  <Override PartName="/ppt/notesSlides/notesSlide23.xml" ContentType="application/vnd.openxmlformats-officedocument.presentationml.notesSlide+xml"/>
  <Override PartName="/ppt/charts/chart36.xml" ContentType="application/vnd.openxmlformats-officedocument.drawingml.chart+xml"/>
  <Override PartName="/ppt/charts/chart37.xml" ContentType="application/vnd.openxmlformats-officedocument.drawingml.chart+xml"/>
  <Override PartName="/ppt/notesSlides/notesSlide24.xml" ContentType="application/vnd.openxmlformats-officedocument.presentationml.notesSlide+xml"/>
  <Override PartName="/ppt/charts/chart38.xml" ContentType="application/vnd.openxmlformats-officedocument.drawingml.chart+xml"/>
  <Override PartName="/ppt/notesSlides/notesSlide25.xml" ContentType="application/vnd.openxmlformats-officedocument.presentationml.notesSlide+xml"/>
  <Override PartName="/ppt/charts/chart39.xml" ContentType="application/vnd.openxmlformats-officedocument.drawingml.chart+xml"/>
  <Override PartName="/ppt/charts/chart40.xml" ContentType="application/vnd.openxmlformats-officedocument.drawingml.chart+xml"/>
  <Override PartName="/ppt/notesSlides/notesSlide26.xml" ContentType="application/vnd.openxmlformats-officedocument.presentationml.notesSlide+xml"/>
  <Override PartName="/ppt/charts/chart41.xml" ContentType="application/vnd.openxmlformats-officedocument.drawingml.chart+xml"/>
  <Override PartName="/ppt/charts/chart42.xml" ContentType="application/vnd.openxmlformats-officedocument.drawingml.chart+xml"/>
  <Override PartName="/ppt/charts/chart43.xml" ContentType="application/vnd.openxmlformats-officedocument.drawingml.chart+xml"/>
  <Override PartName="/ppt/notesSlides/notesSlide27.xml" ContentType="application/vnd.openxmlformats-officedocument.presentationml.notesSlide+xml"/>
  <Override PartName="/ppt/charts/chart44.xml" ContentType="application/vnd.openxmlformats-officedocument.drawingml.chart+xml"/>
  <Override PartName="/ppt/charts/chart45.xml" ContentType="application/vnd.openxmlformats-officedocument.drawingml.chart+xml"/>
  <Override PartName="/ppt/notesSlides/notesSlide28.xml" ContentType="application/vnd.openxmlformats-officedocument.presentationml.notesSlide+xml"/>
  <Override PartName="/ppt/charts/chart46.xml" ContentType="application/vnd.openxmlformats-officedocument.drawingml.chart+xml"/>
  <Override PartName="/ppt/charts/chart47.xml" ContentType="application/vnd.openxmlformats-officedocument.drawingml.chart+xml"/>
  <Override PartName="/ppt/notesSlides/notesSlide29.xml" ContentType="application/vnd.openxmlformats-officedocument.presentationml.notesSlide+xml"/>
  <Override PartName="/ppt/charts/chart48.xml" ContentType="application/vnd.openxmlformats-officedocument.drawingml.chart+xml"/>
  <Override PartName="/ppt/notesSlides/notesSlide30.xml" ContentType="application/vnd.openxmlformats-officedocument.presentationml.notesSlide+xml"/>
  <Override PartName="/ppt/charts/chart49.xml" ContentType="application/vnd.openxmlformats-officedocument.drawingml.chart+xml"/>
  <Override PartName="/ppt/charts/chart50.xml" ContentType="application/vnd.openxmlformats-officedocument.drawingml.chart+xml"/>
  <Override PartName="/ppt/notesSlides/notesSlide31.xml" ContentType="application/vnd.openxmlformats-officedocument.presentationml.notesSlide+xml"/>
  <Override PartName="/ppt/charts/chart51.xml" ContentType="application/vnd.openxmlformats-officedocument.drawingml.chart+xml"/>
  <Override PartName="/ppt/charts/chart52.xml" ContentType="application/vnd.openxmlformats-officedocument.drawingml.chart+xml"/>
  <Override PartName="/ppt/notesSlides/notesSlide32.xml" ContentType="application/vnd.openxmlformats-officedocument.presentationml.notesSlide+xml"/>
  <Override PartName="/ppt/charts/chart53.xml" ContentType="application/vnd.openxmlformats-officedocument.drawingml.chart+xml"/>
  <Override PartName="/ppt/charts/chart54.xml" ContentType="application/vnd.openxmlformats-officedocument.drawingml.chart+xml"/>
  <Override PartName="/ppt/notesSlides/notesSlide33.xml" ContentType="application/vnd.openxmlformats-officedocument.presentationml.notesSlide+xml"/>
  <Override PartName="/ppt/charts/chart55.xml" ContentType="application/vnd.openxmlformats-officedocument.drawingml.chart+xml"/>
  <Override PartName="/ppt/charts/chart56.xml" ContentType="application/vnd.openxmlformats-officedocument.drawingml.chart+xml"/>
  <Override PartName="/ppt/notesSlides/notesSlide34.xml" ContentType="application/vnd.openxmlformats-officedocument.presentationml.notesSlide+xml"/>
  <Override PartName="/ppt/charts/chart57.xml" ContentType="application/vnd.openxmlformats-officedocument.drawingml.chart+xml"/>
  <Override PartName="/ppt/charts/chart58.xml" ContentType="application/vnd.openxmlformats-officedocument.drawingml.chart+xml"/>
  <Override PartName="/ppt/notesSlides/notesSlide35.xml" ContentType="application/vnd.openxmlformats-officedocument.presentationml.notesSlide+xml"/>
  <Override PartName="/ppt/charts/chart59.xml" ContentType="application/vnd.openxmlformats-officedocument.drawingml.chart+xml"/>
  <Override PartName="/ppt/charts/chart60.xml" ContentType="application/vnd.openxmlformats-officedocument.drawingml.chart+xml"/>
  <Override PartName="/ppt/notesSlides/notesSlide36.xml" ContentType="application/vnd.openxmlformats-officedocument.presentationml.notesSlide+xml"/>
  <Override PartName="/ppt/charts/chart61.xml" ContentType="application/vnd.openxmlformats-officedocument.drawingml.chart+xml"/>
  <Override PartName="/ppt/charts/chart62.xml" ContentType="application/vnd.openxmlformats-officedocument.drawingml.chart+xml"/>
  <Override PartName="/ppt/notesSlides/notesSlide37.xml" ContentType="application/vnd.openxmlformats-officedocument.presentationml.notesSlide+xml"/>
  <Override PartName="/ppt/charts/chart63.xml" ContentType="application/vnd.openxmlformats-officedocument.drawingml.chart+xml"/>
  <Override PartName="/ppt/charts/chart64.xml" ContentType="application/vnd.openxmlformats-officedocument.drawingml.chart+xml"/>
  <Override PartName="/ppt/notesSlides/notesSlide38.xml" ContentType="application/vnd.openxmlformats-officedocument.presentationml.notesSlide+xml"/>
  <Override PartName="/ppt/charts/chart65.xml" ContentType="application/vnd.openxmlformats-officedocument.drawingml.chart+xml"/>
  <Override PartName="/ppt/notesSlides/notesSlide39.xml" ContentType="application/vnd.openxmlformats-officedocument.presentationml.notesSlide+xml"/>
  <Override PartName="/ppt/charts/chart66.xml" ContentType="application/vnd.openxmlformats-officedocument.drawingml.chart+xml"/>
  <Override PartName="/ppt/notesSlides/notesSlide40.xml" ContentType="application/vnd.openxmlformats-officedocument.presentationml.notesSlide+xml"/>
  <Override PartName="/ppt/charts/chart67.xml" ContentType="application/vnd.openxmlformats-officedocument.drawingml.chart+xml"/>
  <Override PartName="/ppt/charts/chart68.xml" ContentType="application/vnd.openxmlformats-officedocument.drawingml.chart+xml"/>
  <Override PartName="/ppt/notesSlides/notesSlide41.xml" ContentType="application/vnd.openxmlformats-officedocument.presentationml.notesSlide+xml"/>
  <Override PartName="/ppt/charts/chart69.xml" ContentType="application/vnd.openxmlformats-officedocument.drawingml.chart+xml"/>
  <Override PartName="/ppt/notesSlides/notesSlide42.xml" ContentType="application/vnd.openxmlformats-officedocument.presentationml.notesSlide+xml"/>
  <Override PartName="/ppt/charts/chart70.xml" ContentType="application/vnd.openxmlformats-officedocument.drawingml.chart+xml"/>
  <Override PartName="/ppt/charts/chart71.xml" ContentType="application/vnd.openxmlformats-officedocument.drawingml.chart+xml"/>
  <Override PartName="/ppt/notesSlides/notesSlide43.xml" ContentType="application/vnd.openxmlformats-officedocument.presentationml.notesSlide+xml"/>
  <Override PartName="/ppt/charts/chart72.xml" ContentType="application/vnd.openxmlformats-officedocument.drawingml.chart+xml"/>
  <Override PartName="/ppt/notesSlides/notesSlide44.xml" ContentType="application/vnd.openxmlformats-officedocument.presentationml.notesSlide+xml"/>
  <Override PartName="/ppt/charts/chart73.xml" ContentType="application/vnd.openxmlformats-officedocument.drawingml.chart+xml"/>
  <Override PartName="/ppt/notesSlides/notesSlide45.xml" ContentType="application/vnd.openxmlformats-officedocument.presentationml.notesSlide+xml"/>
  <Override PartName="/ppt/charts/chart74.xml" ContentType="application/vnd.openxmlformats-officedocument.drawingml.chart+xml"/>
  <Override PartName="/ppt/charts/chart75.xml" ContentType="application/vnd.openxmlformats-officedocument.drawingml.char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7"/>
  </p:notesMasterIdLst>
  <p:sldIdLst>
    <p:sldId id="256" r:id="rId2"/>
    <p:sldId id="257" r:id="rId3"/>
    <p:sldId id="258" r:id="rId4"/>
    <p:sldId id="259" r:id="rId5"/>
    <p:sldId id="286" r:id="rId6"/>
    <p:sldId id="269" r:id="rId7"/>
    <p:sldId id="261" r:id="rId8"/>
    <p:sldId id="262" r:id="rId9"/>
    <p:sldId id="263" r:id="rId10"/>
    <p:sldId id="271" r:id="rId11"/>
    <p:sldId id="264" r:id="rId12"/>
    <p:sldId id="272" r:id="rId13"/>
    <p:sldId id="265" r:id="rId14"/>
    <p:sldId id="266" r:id="rId15"/>
    <p:sldId id="267" r:id="rId16"/>
    <p:sldId id="268" r:id="rId17"/>
    <p:sldId id="302" r:id="rId18"/>
    <p:sldId id="270" r:id="rId19"/>
    <p:sldId id="303" r:id="rId20"/>
    <p:sldId id="273" r:id="rId21"/>
    <p:sldId id="306" r:id="rId22"/>
    <p:sldId id="285" r:id="rId23"/>
    <p:sldId id="274" r:id="rId24"/>
    <p:sldId id="275" r:id="rId25"/>
    <p:sldId id="276" r:id="rId26"/>
    <p:sldId id="288" r:id="rId27"/>
    <p:sldId id="277" r:id="rId28"/>
    <p:sldId id="278" r:id="rId29"/>
    <p:sldId id="280" r:id="rId30"/>
    <p:sldId id="281" r:id="rId31"/>
    <p:sldId id="304" r:id="rId32"/>
    <p:sldId id="305" r:id="rId33"/>
    <p:sldId id="282" r:id="rId34"/>
    <p:sldId id="283" r:id="rId35"/>
    <p:sldId id="289" r:id="rId36"/>
    <p:sldId id="290" r:id="rId37"/>
    <p:sldId id="291" r:id="rId38"/>
    <p:sldId id="307" r:id="rId39"/>
    <p:sldId id="308" r:id="rId40"/>
    <p:sldId id="292" r:id="rId41"/>
    <p:sldId id="293" r:id="rId42"/>
    <p:sldId id="294" r:id="rId43"/>
    <p:sldId id="297" r:id="rId44"/>
    <p:sldId id="298" r:id="rId45"/>
    <p:sldId id="299" r:id="rId46"/>
  </p:sldIdLst>
  <p:sldSz cx="12192000" cy="6858000"/>
  <p:notesSz cx="9940925" cy="680878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F3E4C"/>
    <a:srgbClr val="084D85"/>
    <a:srgbClr val="EB058C"/>
    <a:srgbClr val="E6E7E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935" autoAdjust="0"/>
    <p:restoredTop sz="88257" autoAdjust="0"/>
  </p:normalViewPr>
  <p:slideViewPr>
    <p:cSldViewPr snapToGrid="0" showGuides="1">
      <p:cViewPr varScale="1">
        <p:scale>
          <a:sx n="97" d="100"/>
          <a:sy n="97" d="100"/>
        </p:scale>
        <p:origin x="1056" y="96"/>
      </p:cViewPr>
      <p:guideLst>
        <p:guide orient="horz" pos="2160"/>
        <p:guide pos="3840"/>
      </p:guideLst>
    </p:cSldViewPr>
  </p:slideViewPr>
  <p:outlineViewPr>
    <p:cViewPr>
      <p:scale>
        <a:sx n="33" d="100"/>
        <a:sy n="33" d="100"/>
      </p:scale>
      <p:origin x="0" y="-1758"/>
    </p:cViewPr>
  </p:outlineViewPr>
  <p:notesTextViewPr>
    <p:cViewPr>
      <p:scale>
        <a:sx n="1" d="1"/>
        <a:sy n="1" d="1"/>
      </p:scale>
      <p:origin x="0" y="0"/>
    </p:cViewPr>
  </p:notesTextViewPr>
  <p:notesViewPr>
    <p:cSldViewPr snapToGrid="0">
      <p:cViewPr varScale="1">
        <p:scale>
          <a:sx n="112" d="100"/>
          <a:sy n="112" d="100"/>
        </p:scale>
        <p:origin x="2220" y="96"/>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notesMaster" Target="notesMasters/notesMaster1.xml"/><Relationship Id="rId50"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1" Type="http://schemas.openxmlformats.org/officeDocument/2006/relationships/oleObject" Target="file:///\\northerntrust.hscni.net\SharedFolders\A-Shares\Information\A_Performance%20Dept\A_Performance%20Report\A_Performance%20Report%202526\01%20Performance%20Report\202602%20February%202026\202602_graphs%20for%20report_202526_V1.xlsx" TargetMode="External"/></Relationships>
</file>

<file path=ppt/charts/_rels/chart10.xml.rels><?xml version="1.0" encoding="UTF-8" standalone="yes"?>
<Relationships xmlns="http://schemas.openxmlformats.org/package/2006/relationships"><Relationship Id="rId1" Type="http://schemas.openxmlformats.org/officeDocument/2006/relationships/oleObject" Target="file:///\\northerntrust.hscni.net\SharedFolders\A-Shares\Information\A_Performance%20Dept\A_Performance%20Report\A_Performance%20Report%202526\01%20Performance%20Report\202602%20February%202026\202602_graphs%20for%20report_202526_V1.xlsx" TargetMode="External"/></Relationships>
</file>

<file path=ppt/charts/_rels/chart11.xml.rels><?xml version="1.0" encoding="UTF-8" standalone="yes"?>
<Relationships xmlns="http://schemas.openxmlformats.org/package/2006/relationships"><Relationship Id="rId2" Type="http://schemas.openxmlformats.org/officeDocument/2006/relationships/chartUserShapes" Target="../drawings/drawing1.xml"/><Relationship Id="rId1" Type="http://schemas.openxmlformats.org/officeDocument/2006/relationships/oleObject" Target="file:///\\northerntrust.hscni.net\SharedFolders\A-Shares\Information\A_Performance%20Dept\A_Performance%20Report\A_Performance%20Report%202526\01%20Performance%20Report\202602%20February%202026\202602_graphs%20for%20report_202526_V1.xlsx" TargetMode="External"/></Relationships>
</file>

<file path=ppt/charts/_rels/chart12.xml.rels><?xml version="1.0" encoding="UTF-8" standalone="yes"?>
<Relationships xmlns="http://schemas.openxmlformats.org/package/2006/relationships"><Relationship Id="rId1" Type="http://schemas.openxmlformats.org/officeDocument/2006/relationships/oleObject" Target="file:///\\northerntrust.hscni.net\SharedFolders\A-Shares\Information\A_Performance%20Dept\A_Performance%20Report\A_Performance%20Report%202526\01%20Performance%20Report\202602%20February%202026\202602_graphs%20for%20report_202526_V1.xlsx" TargetMode="External"/></Relationships>
</file>

<file path=ppt/charts/_rels/chart13.xml.rels><?xml version="1.0" encoding="UTF-8" standalone="yes"?>
<Relationships xmlns="http://schemas.openxmlformats.org/package/2006/relationships"><Relationship Id="rId2" Type="http://schemas.openxmlformats.org/officeDocument/2006/relationships/chartUserShapes" Target="../drawings/drawing2.xml"/><Relationship Id="rId1" Type="http://schemas.openxmlformats.org/officeDocument/2006/relationships/oleObject" Target="file:///\\northerntrust.hscni.net\SharedFolders\A-Shares\Information\A_Performance%20Dept\A_Performance%20Report\A_Performance%20Report%202526\01%20Performance%20Report\202602%20February%202026\202602_graphs%20for%20report_202526_V1.xlsx" TargetMode="External"/></Relationships>
</file>

<file path=ppt/charts/_rels/chart14.xml.rels><?xml version="1.0" encoding="UTF-8" standalone="yes"?>
<Relationships xmlns="http://schemas.openxmlformats.org/package/2006/relationships"><Relationship Id="rId1" Type="http://schemas.openxmlformats.org/officeDocument/2006/relationships/oleObject" Target="file:///\\northerntrust.hscni.net\SharedFolders\A-Shares\Information\A_Performance%20Dept\A_Performance%20Report\A_Performance%20Report%202526\01%20Performance%20Report\202602%20February%202026\202602_graphs%20for%20report_202526_V1.xlsx" TargetMode="External"/></Relationships>
</file>

<file path=ppt/charts/_rels/chart15.xml.rels><?xml version="1.0" encoding="UTF-8" standalone="yes"?>
<Relationships xmlns="http://schemas.openxmlformats.org/package/2006/relationships"><Relationship Id="rId1" Type="http://schemas.openxmlformats.org/officeDocument/2006/relationships/oleObject" Target="file:///\\northerntrust.hscni.net\SharedFolders\A-Shares\Information\A_Performance%20Dept\A_Performance%20Report\A_Performance%20Report%202526\01%20Performance%20Report\202602%20February%202026\202602_graphs%20for%20report_202526_V1.xlsx" TargetMode="External"/></Relationships>
</file>

<file path=ppt/charts/_rels/chart16.xml.rels><?xml version="1.0" encoding="UTF-8" standalone="yes"?>
<Relationships xmlns="http://schemas.openxmlformats.org/package/2006/relationships"><Relationship Id="rId1" Type="http://schemas.openxmlformats.org/officeDocument/2006/relationships/oleObject" Target="file:///\\northerntrust.hscni.net\SharedFolders\A-Shares\Information\A_Performance%20Dept\A_Performance%20Report\A_Performance%20Report%202526\01%20Performance%20Report\202602%20February%202026\202602_graphs%20for%20report_202526_V1.xlsx" TargetMode="External"/></Relationships>
</file>

<file path=ppt/charts/_rels/chart17.xml.rels><?xml version="1.0" encoding="UTF-8" standalone="yes"?>
<Relationships xmlns="http://schemas.openxmlformats.org/package/2006/relationships"><Relationship Id="rId1" Type="http://schemas.openxmlformats.org/officeDocument/2006/relationships/oleObject" Target="file:///\\northerntrust.hscni.net\SharedFolders\A-Shares\Information\A_Performance%20Dept\A_Performance%20Report\A_Performance%20Report%202526\01%20Performance%20Report\202602%20February%202026\202602_graphs%20for%20report_202526_V1.xlsx" TargetMode="External"/></Relationships>
</file>

<file path=ppt/charts/_rels/chart18.xml.rels><?xml version="1.0" encoding="UTF-8" standalone="yes"?>
<Relationships xmlns="http://schemas.openxmlformats.org/package/2006/relationships"><Relationship Id="rId1" Type="http://schemas.openxmlformats.org/officeDocument/2006/relationships/oleObject" Target="file:///\\northerntrust.hscni.net\SharedFolders\A-Shares\Information\A_Performance%20Dept\A_Performance%20Report\A_Performance%20Report%202526\01%20Performance%20Report\202602%20February%202026\202602_graphs%20for%20report_202526_V1.xlsx" TargetMode="External"/></Relationships>
</file>

<file path=ppt/charts/_rels/chart19.xml.rels><?xml version="1.0" encoding="UTF-8" standalone="yes"?>
<Relationships xmlns="http://schemas.openxmlformats.org/package/2006/relationships"><Relationship Id="rId1" Type="http://schemas.openxmlformats.org/officeDocument/2006/relationships/oleObject" Target="file:///\\northerntrust.hscni.net\SharedFolders\A-Shares\Information\A_Performance%20Dept\A_Performance%20Report\A_Performance%20Report%202526\01%20Performance%20Report\202602%20February%202026\202602_graphs%20for%20report_202526_V1.xlsx" TargetMode="External"/></Relationships>
</file>

<file path=ppt/charts/_rels/chart2.xml.rels><?xml version="1.0" encoding="UTF-8" standalone="yes"?>
<Relationships xmlns="http://schemas.openxmlformats.org/package/2006/relationships"><Relationship Id="rId1" Type="http://schemas.openxmlformats.org/officeDocument/2006/relationships/oleObject" Target="file:///\\northerntrust.hscni.net\SharedFolders\A-Shares\Information\A_Performance%20Dept\A_Performance%20Report\A_Performance%20Report%202526\01%20Performance%20Report\202602%20February%202026\202602_graphs%20for%20report_202526_V1.xlsx" TargetMode="External"/></Relationships>
</file>

<file path=ppt/charts/_rels/chart20.xml.rels><?xml version="1.0" encoding="UTF-8" standalone="yes"?>
<Relationships xmlns="http://schemas.openxmlformats.org/package/2006/relationships"><Relationship Id="rId1" Type="http://schemas.openxmlformats.org/officeDocument/2006/relationships/oleObject" Target="file:///\\northerntrust.hscni.net\SharedFolders\A-Shares\Information\A_Performance%20Dept\A_Performance%20Report\A_Performance%20Report%202526\01%20Performance%20Report\202602%20February%202026\202602_graphs%20for%20report_202526_V1.xlsx" TargetMode="External"/></Relationships>
</file>

<file path=ppt/charts/_rels/chart21.xml.rels><?xml version="1.0" encoding="UTF-8" standalone="yes"?>
<Relationships xmlns="http://schemas.openxmlformats.org/package/2006/relationships"><Relationship Id="rId1" Type="http://schemas.openxmlformats.org/officeDocument/2006/relationships/oleObject" Target="file:///\\northerntrust.hscni.net\SharedFolders\A-Shares\Information\A_Performance%20Dept\A_Performance%20Report\A_Performance%20Report%202526\01%20Performance%20Report\202602%20February%202026\202602_graphs%20for%20report_202526_V1.xlsx" TargetMode="External"/></Relationships>
</file>

<file path=ppt/charts/_rels/chart22.xml.rels><?xml version="1.0" encoding="UTF-8" standalone="yes"?>
<Relationships xmlns="http://schemas.openxmlformats.org/package/2006/relationships"><Relationship Id="rId1" Type="http://schemas.openxmlformats.org/officeDocument/2006/relationships/oleObject" Target="file:///\\northerntrust.hscni.net\SharedFolders\A-Shares\Information\A_Performance%20Dept\A_Performance%20Report\A_Performance%20Report%202526\01%20Performance%20Report\202602%20February%202026\202602_graphs%20for%20report_202526_V1.xlsx" TargetMode="External"/></Relationships>
</file>

<file path=ppt/charts/_rels/chart23.xml.rels><?xml version="1.0" encoding="UTF-8" standalone="yes"?>
<Relationships xmlns="http://schemas.openxmlformats.org/package/2006/relationships"><Relationship Id="rId1" Type="http://schemas.openxmlformats.org/officeDocument/2006/relationships/oleObject" Target="file:///\\northerntrust.hscni.net\SharedFolders\A-Shares\Information\A_Performance%20Dept\A_Performance%20Report\A_Performance%20Report%202526\01%20Performance%20Report\202602%20February%202026\202602_graphs%20for%20report_202526_V1.xlsx" TargetMode="External"/></Relationships>
</file>

<file path=ppt/charts/_rels/chart24.xml.rels><?xml version="1.0" encoding="UTF-8" standalone="yes"?>
<Relationships xmlns="http://schemas.openxmlformats.org/package/2006/relationships"><Relationship Id="rId1" Type="http://schemas.openxmlformats.org/officeDocument/2006/relationships/oleObject" Target="file:///\\northerntrust.hscni.net\SharedFolders\A-Shares\Information\A_Performance%20Dept\A_Performance%20Report\A_Performance%20Report%202526\01%20Performance%20Report\202602%20February%202026\202602_graphs%20for%20report_202526_V1.xlsx" TargetMode="External"/></Relationships>
</file>

<file path=ppt/charts/_rels/chart25.xml.rels><?xml version="1.0" encoding="UTF-8" standalone="yes"?>
<Relationships xmlns="http://schemas.openxmlformats.org/package/2006/relationships"><Relationship Id="rId1" Type="http://schemas.openxmlformats.org/officeDocument/2006/relationships/oleObject" Target="file:///\\northerntrust.hscni.net\SharedFolders\A-Shares\Information\A_Performance%20Dept\A_Performance%20Report\A_Performance%20Report%202526\01%20Performance%20Report\202602%20February%202026\202602_graphs%20for%20report_202526_V1.xlsx" TargetMode="External"/></Relationships>
</file>

<file path=ppt/charts/_rels/chart26.xml.rels><?xml version="1.0" encoding="UTF-8" standalone="yes"?>
<Relationships xmlns="http://schemas.openxmlformats.org/package/2006/relationships"><Relationship Id="rId1" Type="http://schemas.openxmlformats.org/officeDocument/2006/relationships/oleObject" Target="file:///\\northerntrust.hscni.net\SharedFolders\A-Shares\Information\A_Performance%20Dept\A_Performance%20Report\A_Performance%20Report%202526\01%20Performance%20Report\202601%20January%202026\202601_graphs%20for%20report_202526_V1.xlsx" TargetMode="External"/></Relationships>
</file>

<file path=ppt/charts/_rels/chart27.xml.rels><?xml version="1.0" encoding="UTF-8" standalone="yes"?>
<Relationships xmlns="http://schemas.openxmlformats.org/package/2006/relationships"><Relationship Id="rId1" Type="http://schemas.openxmlformats.org/officeDocument/2006/relationships/oleObject" Target="file:///\\northerntrust.hscni.net\SharedFolders\A-Shares\Information\A_Performance%20Dept\A_Performance%20Report\A_Performance%20Report%202526\01%20Performance%20Report\202601%20January%202026\202601_graphs%20for%20report_202526_V1.xlsx" TargetMode="External"/></Relationships>
</file>

<file path=ppt/charts/_rels/chart28.xml.rels><?xml version="1.0" encoding="UTF-8" standalone="yes"?>
<Relationships xmlns="http://schemas.openxmlformats.org/package/2006/relationships"><Relationship Id="rId1" Type="http://schemas.openxmlformats.org/officeDocument/2006/relationships/oleObject" Target="file:///\\northerntrust.hscni.net\SharedFolders\A-Shares\Information\A_Performance%20Dept\A_Performance%20Report\A_Performance%20Report%202526\01%20Performance%20Report\202602%20February%202026\202602_graphs%20for%20report_202526_V1.xlsx" TargetMode="External"/></Relationships>
</file>

<file path=ppt/charts/_rels/chart29.xml.rels><?xml version="1.0" encoding="UTF-8" standalone="yes"?>
<Relationships xmlns="http://schemas.openxmlformats.org/package/2006/relationships"><Relationship Id="rId1" Type="http://schemas.openxmlformats.org/officeDocument/2006/relationships/oleObject" Target="file:///\\northerntrust.hscni.net\SharedFolders\A-Shares\Information\A_Performance%20Dept\A_Performance%20Report\A_Performance%20Report%202526\01%20Performance%20Report\202602%20February%202026\202602_graphs%20for%20report_202526_V1.xlsx" TargetMode="External"/></Relationships>
</file>

<file path=ppt/charts/_rels/chart3.xml.rels><?xml version="1.0" encoding="UTF-8" standalone="yes"?>
<Relationships xmlns="http://schemas.openxmlformats.org/package/2006/relationships"><Relationship Id="rId3" Type="http://schemas.openxmlformats.org/officeDocument/2006/relationships/oleObject" Target="file:///\\northerntrust.hscni.net\SharedFolders\A-Shares\Information\A_Performance%20Dept\A_Performance%20Report\A_Performance%20Report%202526\01%20Performance%20Report\202602%20February%202026\202602_graphs%20for%20report_202526_V1.xlsx" TargetMode="External"/><Relationship Id="rId2" Type="http://schemas.microsoft.com/office/2011/relationships/chartColorStyle" Target="colors1.xml"/><Relationship Id="rId1" Type="http://schemas.microsoft.com/office/2011/relationships/chartStyle" Target="style1.xml"/></Relationships>
</file>

<file path=ppt/charts/_rels/chart30.xml.rels><?xml version="1.0" encoding="UTF-8" standalone="yes"?>
<Relationships xmlns="http://schemas.openxmlformats.org/package/2006/relationships"><Relationship Id="rId1" Type="http://schemas.openxmlformats.org/officeDocument/2006/relationships/oleObject" Target="file:///\\northerntrust.hscni.net\SharedFolders\A-Shares\Information\A_Performance%20Dept\A_Performance%20Report\A_Performance%20Report%202526\01%20Performance%20Report\202602%20February%202026\202602_graphs%20for%20report_202526_V1.xlsx" TargetMode="External"/></Relationships>
</file>

<file path=ppt/charts/_rels/chart31.xml.rels><?xml version="1.0" encoding="UTF-8" standalone="yes"?>
<Relationships xmlns="http://schemas.openxmlformats.org/package/2006/relationships"><Relationship Id="rId1" Type="http://schemas.openxmlformats.org/officeDocument/2006/relationships/oleObject" Target="file:///\\northerntrust.hscni.net\SharedFolders\A-Shares\Information\A_Performance%20Dept\A_Performance%20Report\A_Performance%20Report%202526\01%20Performance%20Report\202602%20February%202026\202602_graphs%20for%20report_202526_V1.xlsx" TargetMode="External"/></Relationships>
</file>

<file path=ppt/charts/_rels/chart32.xml.rels><?xml version="1.0" encoding="UTF-8" standalone="yes"?>
<Relationships xmlns="http://schemas.openxmlformats.org/package/2006/relationships"><Relationship Id="rId1" Type="http://schemas.openxmlformats.org/officeDocument/2006/relationships/oleObject" Target="file:///\\northerntrust.hscni.net\SharedFolders\A-Shares\Information\A_Performance%20Dept\A_Performance%20Report\A_Performance%20Report%202526\01%20Performance%20Report\202602%20February%202026\202602_graphs%20for%20report_202526_V1.xlsx" TargetMode="External"/></Relationships>
</file>

<file path=ppt/charts/_rels/chart33.xml.rels><?xml version="1.0" encoding="UTF-8" standalone="yes"?>
<Relationships xmlns="http://schemas.openxmlformats.org/package/2006/relationships"><Relationship Id="rId1" Type="http://schemas.openxmlformats.org/officeDocument/2006/relationships/oleObject" Target="file:///\\northerntrust.hscni.net\SharedFolders\A-Shares\Information\A_Performance%20Dept\A_Performance%20Report\A_Performance%20Report%202526\01%20Performance%20Report\202602%20February%202026\202602_graphs%20for%20report_202526_V1.xlsx" TargetMode="External"/></Relationships>
</file>

<file path=ppt/charts/_rels/chart34.xml.rels><?xml version="1.0" encoding="UTF-8" standalone="yes"?>
<Relationships xmlns="http://schemas.openxmlformats.org/package/2006/relationships"><Relationship Id="rId1" Type="http://schemas.openxmlformats.org/officeDocument/2006/relationships/oleObject" Target="file:///\\northerntrust.hscni.net\SharedFolders\A-Shares\Information\A_Performance%20Dept\A_Performance%20Report\A_Performance%20Report%202526\01%20Performance%20Report\202602%20February%202026\202602_graphs%20for%20report_202526_V1.xlsx" TargetMode="External"/></Relationships>
</file>

<file path=ppt/charts/_rels/chart35.xml.rels><?xml version="1.0" encoding="UTF-8" standalone="yes"?>
<Relationships xmlns="http://schemas.openxmlformats.org/package/2006/relationships"><Relationship Id="rId1" Type="http://schemas.openxmlformats.org/officeDocument/2006/relationships/oleObject" Target="file:///\\northerntrust.hscni.net\SharedFolders\A-Shares\Information\A_Performance%20Dept\A_Performance%20Report\A_Performance%20Report%202526\01%20Performance%20Report\202602%20February%202026\202602_graphs%20for%20report_202526_V1.xlsx" TargetMode="External"/></Relationships>
</file>

<file path=ppt/charts/_rels/chart36.xml.rels><?xml version="1.0" encoding="UTF-8" standalone="yes"?>
<Relationships xmlns="http://schemas.openxmlformats.org/package/2006/relationships"><Relationship Id="rId1" Type="http://schemas.openxmlformats.org/officeDocument/2006/relationships/oleObject" Target="file:///\\northerntrust.hscni.net\SharedFolders\A-Shares\Information\A_Performance%20Dept\A_Performance%20Report\A_Performance%20Report%202526\01%20Performance%20Report\202602%20February%202026\202602_graphs%20for%20report_202526_V1.xlsx" TargetMode="External"/></Relationships>
</file>

<file path=ppt/charts/_rels/chart37.xml.rels><?xml version="1.0" encoding="UTF-8" standalone="yes"?>
<Relationships xmlns="http://schemas.openxmlformats.org/package/2006/relationships"><Relationship Id="rId1" Type="http://schemas.openxmlformats.org/officeDocument/2006/relationships/oleObject" Target="file:///\\northerntrust.hscni.net\SharedFolders\A-Shares\Information\A_Performance%20Dept\A_Performance%20Report\A_Performance%20Report%202526\01%20Performance%20Report\202602%20February%202026\202602_graphs%20for%20report_202526_V1.xlsx" TargetMode="External"/></Relationships>
</file>

<file path=ppt/charts/_rels/chart38.xml.rels><?xml version="1.0" encoding="UTF-8" standalone="yes"?>
<Relationships xmlns="http://schemas.openxmlformats.org/package/2006/relationships"><Relationship Id="rId1" Type="http://schemas.openxmlformats.org/officeDocument/2006/relationships/oleObject" Target="file:///\\northerntrust.hscni.net\SharedFolders\A-Shares\Information\A_Performance%20Dept\A_Performance%20Report\A_Performance%20Report%202526\01%20Performance%20Report\202602%20February%202026\202602_graphs%20for%20report_202526_V1.xlsx" TargetMode="External"/></Relationships>
</file>

<file path=ppt/charts/_rels/chart39.xml.rels><?xml version="1.0" encoding="UTF-8" standalone="yes"?>
<Relationships xmlns="http://schemas.openxmlformats.org/package/2006/relationships"><Relationship Id="rId1" Type="http://schemas.openxmlformats.org/officeDocument/2006/relationships/oleObject" Target="file:///\\northerntrust.hscni.net\SharedFolders\A-Shares\Information\A_Performance%20Dept\A_Performance%20Report\A_Performance%20Report%202526\01%20Performance%20Report\202602%20February%202026\202602_graphs%20for%20report_202526_V1.xlsx" TargetMode="External"/></Relationships>
</file>

<file path=ppt/charts/_rels/chart4.xml.rels><?xml version="1.0" encoding="UTF-8" standalone="yes"?>
<Relationships xmlns="http://schemas.openxmlformats.org/package/2006/relationships"><Relationship Id="rId1" Type="http://schemas.openxmlformats.org/officeDocument/2006/relationships/oleObject" Target="file:///\\northerntrust.hscni.net\SharedFolders\A-Shares\Information\A_Performance%20Dept\A_Performance%20Report\A_Performance%20Report%202526\01%20Performance%20Report\202602%20February%202026\202602_graphs%20for%20report_202526_V1.xlsx" TargetMode="External"/></Relationships>
</file>

<file path=ppt/charts/_rels/chart40.xml.rels><?xml version="1.0" encoding="UTF-8" standalone="yes"?>
<Relationships xmlns="http://schemas.openxmlformats.org/package/2006/relationships"><Relationship Id="rId1" Type="http://schemas.openxmlformats.org/officeDocument/2006/relationships/oleObject" Target="file:///\\northerntrust.hscni.net\SharedFolders\A-Shares\Information\A_Performance%20Dept\A_Performance%20Report\A_Performance%20Report%202526\01%20Performance%20Report\202602%20February%202026\202602_graphs%20for%20report_202526_V1.xlsx" TargetMode="External"/></Relationships>
</file>

<file path=ppt/charts/_rels/chart41.xml.rels><?xml version="1.0" encoding="UTF-8" standalone="yes"?>
<Relationships xmlns="http://schemas.openxmlformats.org/package/2006/relationships"><Relationship Id="rId1" Type="http://schemas.openxmlformats.org/officeDocument/2006/relationships/oleObject" Target="file:///\\northerntrust.hscni.net\SharedFolders\A-Shares\Information\A_Performance%20Dept\A_Performance%20Report\A_Performance%20Report%202526\01%20Performance%20Report\202602%20February%202026\202602_graphs%20for%20report_202526_V1.xlsx" TargetMode="External"/></Relationships>
</file>

<file path=ppt/charts/_rels/chart42.xml.rels><?xml version="1.0" encoding="UTF-8" standalone="yes"?>
<Relationships xmlns="http://schemas.openxmlformats.org/package/2006/relationships"><Relationship Id="rId1" Type="http://schemas.openxmlformats.org/officeDocument/2006/relationships/oleObject" Target="file:///\\northerntrust.hscni.net\SharedFolders\A-Shares\Information\A_Performance%20Dept\A_Performance%20Report\A_Performance%20Report%202526\01%20Performance%20Report\202602%20February%202026\202602_graphs%20for%20report_202526_V1.xlsx" TargetMode="External"/></Relationships>
</file>

<file path=ppt/charts/_rels/chart43.xml.rels><?xml version="1.0" encoding="UTF-8" standalone="yes"?>
<Relationships xmlns="http://schemas.openxmlformats.org/package/2006/relationships"><Relationship Id="rId1" Type="http://schemas.openxmlformats.org/officeDocument/2006/relationships/oleObject" Target="file:///\\northerntrust.hscni.net\SharedFolders\A-Shares\Information\A_Performance%20Dept\A_Performance%20Report\A_Performance%20Report%202526\01%20Performance%20Report\202602%20February%202026\202602_graphs%20for%20report_202526_V1.xlsx" TargetMode="External"/></Relationships>
</file>

<file path=ppt/charts/_rels/chart44.xml.rels><?xml version="1.0" encoding="UTF-8" standalone="yes"?>
<Relationships xmlns="http://schemas.openxmlformats.org/package/2006/relationships"><Relationship Id="rId1" Type="http://schemas.openxmlformats.org/officeDocument/2006/relationships/oleObject" Target="file:///\\northerntrust.hscni.net\SharedFolders\A-Shares\Information\A_Performance%20Dept\A_Performance%20Report\A_Performance%20Report%202526\01%20Performance%20Report\202602%20February%202026\202602_graphs%20for%20report_202526_V1.xlsx" TargetMode="External"/></Relationships>
</file>

<file path=ppt/charts/_rels/chart45.xml.rels><?xml version="1.0" encoding="UTF-8" standalone="yes"?>
<Relationships xmlns="http://schemas.openxmlformats.org/package/2006/relationships"><Relationship Id="rId1" Type="http://schemas.openxmlformats.org/officeDocument/2006/relationships/oleObject" Target="file:///\\northerntrust.hscni.net\SharedFolders\A-Shares\Information\A_Performance%20Dept\A_Performance%20Report\A_Performance%20Report%202526\01%20Performance%20Report\202602%20February%202026\202602_graphs%20for%20report_202526_V1.xlsx" TargetMode="External"/></Relationships>
</file>

<file path=ppt/charts/_rels/chart46.xml.rels><?xml version="1.0" encoding="UTF-8" standalone="yes"?>
<Relationships xmlns="http://schemas.openxmlformats.org/package/2006/relationships"><Relationship Id="rId1" Type="http://schemas.openxmlformats.org/officeDocument/2006/relationships/oleObject" Target="file:///\\northerntrust.hscni.net\SharedFolders\A-Shares\Information\A_Performance%20Dept\A_Performance%20Report\A_Performance%20Report%202526\01%20Performance%20Report\202602%20February%202026\202602_graphs%20for%20report_202526_V1.xlsx" TargetMode="External"/></Relationships>
</file>

<file path=ppt/charts/_rels/chart47.xml.rels><?xml version="1.0" encoding="UTF-8" standalone="yes"?>
<Relationships xmlns="http://schemas.openxmlformats.org/package/2006/relationships"><Relationship Id="rId1" Type="http://schemas.openxmlformats.org/officeDocument/2006/relationships/oleObject" Target="file:///\\northerntrust.hscni.net\SharedFolders\A-Shares\Information\A_Performance%20Dept\A_Performance%20Report\A_Performance%20Report%202526\01%20Performance%20Report\202602%20February%202026\202602_graphs%20for%20report_202526_V1.xlsx" TargetMode="External"/></Relationships>
</file>

<file path=ppt/charts/_rels/chart48.xml.rels><?xml version="1.0" encoding="UTF-8" standalone="yes"?>
<Relationships xmlns="http://schemas.openxmlformats.org/package/2006/relationships"><Relationship Id="rId1" Type="http://schemas.openxmlformats.org/officeDocument/2006/relationships/oleObject" Target="file:///\\northerntrust.hscni.net\SharedFolders\A-Shares\Information\A_Performance%20Dept\A_Performance%20Report\A_Performance%20Report%202526\01%20Performance%20Report\202602%20February%202026\202602_graphs%20for%20report_202526_V1.xlsx" TargetMode="External"/></Relationships>
</file>

<file path=ppt/charts/_rels/chart49.xml.rels><?xml version="1.0" encoding="UTF-8" standalone="yes"?>
<Relationships xmlns="http://schemas.openxmlformats.org/package/2006/relationships"><Relationship Id="rId1" Type="http://schemas.openxmlformats.org/officeDocument/2006/relationships/oleObject" Target="file:///\\northerntrust.hscni.net\SharedFolders\A-Shares\Information\A_Performance%20Dept\A_Performance%20Report\A_Performance%20Report%202526\01%20Performance%20Report\202602%20February%202026\202602_graphs%20for%20report_202526_V1.xlsx" TargetMode="External"/></Relationships>
</file>

<file path=ppt/charts/_rels/chart5.xml.rels><?xml version="1.0" encoding="UTF-8" standalone="yes"?>
<Relationships xmlns="http://schemas.openxmlformats.org/package/2006/relationships"><Relationship Id="rId3" Type="http://schemas.openxmlformats.org/officeDocument/2006/relationships/oleObject" Target="file:///\\northerntrust.hscni.net\SharedFolders\A-Shares\Information\A_Performance%20Dept\A_Performance%20Report\A_Performance%20Report%202526\01%20Performance%20Report\202602%20February%202026\202602_graphs%20for%20report_202526_V1.xlsx" TargetMode="External"/><Relationship Id="rId2" Type="http://schemas.microsoft.com/office/2011/relationships/chartColorStyle" Target="colors2.xml"/><Relationship Id="rId1" Type="http://schemas.microsoft.com/office/2011/relationships/chartStyle" Target="style2.xml"/></Relationships>
</file>

<file path=ppt/charts/_rels/chart50.xml.rels><?xml version="1.0" encoding="UTF-8" standalone="yes"?>
<Relationships xmlns="http://schemas.openxmlformats.org/package/2006/relationships"><Relationship Id="rId1" Type="http://schemas.openxmlformats.org/officeDocument/2006/relationships/oleObject" Target="file:///\\northerntrust.hscni.net\SharedFolders\A-Shares\Information\A_Performance%20Dept\A_Performance%20Report\A_Performance%20Report%202526\01%20Performance%20Report\202602%20February%202026\202602_graphs%20for%20report_202526_V1.xlsx" TargetMode="External"/></Relationships>
</file>

<file path=ppt/charts/_rels/chart51.xml.rels><?xml version="1.0" encoding="UTF-8" standalone="yes"?>
<Relationships xmlns="http://schemas.openxmlformats.org/package/2006/relationships"><Relationship Id="rId1" Type="http://schemas.openxmlformats.org/officeDocument/2006/relationships/oleObject" Target="file:///\\northerntrust.hscni.net\SharedFolders\A-Shares\Information\A_Performance%20Dept\A_Performance%20Report\A_Performance%20Report%202526\01%20Performance%20Report\202602%20February%202026\202602_graphs%20for%20report_202526_V1.xlsx" TargetMode="External"/></Relationships>
</file>

<file path=ppt/charts/_rels/chart52.xml.rels><?xml version="1.0" encoding="UTF-8" standalone="yes"?>
<Relationships xmlns="http://schemas.openxmlformats.org/package/2006/relationships"><Relationship Id="rId1" Type="http://schemas.openxmlformats.org/officeDocument/2006/relationships/oleObject" Target="file:///\\northerntrust.hscni.net\SharedFolders\A-Shares\Information\A_Performance%20Dept\A_Performance%20Report\A_Performance%20Report%202526\01%20Performance%20Report\202602%20February%202026\202602_graphs%20for%20report_202526_V1.xlsx" TargetMode="External"/></Relationships>
</file>

<file path=ppt/charts/_rels/chart53.xml.rels><?xml version="1.0" encoding="UTF-8" standalone="yes"?>
<Relationships xmlns="http://schemas.openxmlformats.org/package/2006/relationships"><Relationship Id="rId1" Type="http://schemas.openxmlformats.org/officeDocument/2006/relationships/oleObject" Target="file:///\\northerntrust.hscni.net\SharedFolders\A-Shares\Information\A_Performance%20Dept\A_Performance%20Report\A_Performance%20Report%202526\01%20Performance%20Report\202602%20February%202026\202602_graphs%20for%20report_202526_V1.xlsx" TargetMode="External"/></Relationships>
</file>

<file path=ppt/charts/_rels/chart54.xml.rels><?xml version="1.0" encoding="UTF-8" standalone="yes"?>
<Relationships xmlns="http://schemas.openxmlformats.org/package/2006/relationships"><Relationship Id="rId1" Type="http://schemas.openxmlformats.org/officeDocument/2006/relationships/oleObject" Target="file:///\\northerntrust.hscni.net\SharedFolders\A-Shares\Information\A_Performance%20Dept\A_Performance%20Report\A_Performance%20Report%202526\01%20Performance%20Report\202602%20February%202026\202602_graphs%20for%20report_202526_V1.xlsx" TargetMode="External"/></Relationships>
</file>

<file path=ppt/charts/_rels/chart55.xml.rels><?xml version="1.0" encoding="UTF-8" standalone="yes"?>
<Relationships xmlns="http://schemas.openxmlformats.org/package/2006/relationships"><Relationship Id="rId1" Type="http://schemas.openxmlformats.org/officeDocument/2006/relationships/oleObject" Target="file:///\\northerntrust.hscni.net\SharedFolders\A-Shares\Information\A_Performance%20Dept\A_Performance%20Report\A_Performance%20Report%202526\01%20Performance%20Report\202602%20February%202026\202602_graphs%20for%20report_202526_V1.xlsx" TargetMode="External"/></Relationships>
</file>

<file path=ppt/charts/_rels/chart56.xml.rels><?xml version="1.0" encoding="UTF-8" standalone="yes"?>
<Relationships xmlns="http://schemas.openxmlformats.org/package/2006/relationships"><Relationship Id="rId1" Type="http://schemas.openxmlformats.org/officeDocument/2006/relationships/oleObject" Target="file:///\\northerntrust.hscni.net\SharedFolders\A-Shares\Information\A_Performance%20Dept\A_Performance%20Report\A_Performance%20Report%202526\01%20Performance%20Report\202602%20February%202026\202602_graphs%20for%20report_202526_V1.xlsx" TargetMode="External"/></Relationships>
</file>

<file path=ppt/charts/_rels/chart57.xml.rels><?xml version="1.0" encoding="UTF-8" standalone="yes"?>
<Relationships xmlns="http://schemas.openxmlformats.org/package/2006/relationships"><Relationship Id="rId1" Type="http://schemas.openxmlformats.org/officeDocument/2006/relationships/oleObject" Target="file:///\\northerntrust.hscni.net\SharedFolders\A-Shares\Information\A_Performance%20Dept\A_Performance%20Report\A_Performance%20Report%202526\01%20Performance%20Report\202602%20February%202026\202602_graphs%20for%20report_202526_V1.xlsx" TargetMode="External"/></Relationships>
</file>

<file path=ppt/charts/_rels/chart58.xml.rels><?xml version="1.0" encoding="UTF-8" standalone="yes"?>
<Relationships xmlns="http://schemas.openxmlformats.org/package/2006/relationships"><Relationship Id="rId1" Type="http://schemas.openxmlformats.org/officeDocument/2006/relationships/oleObject" Target="file:///\\northerntrust.hscni.net\SharedFolders\A-Shares\Information\A_Performance%20Dept\A_Performance%20Report\A_Performance%20Report%202526\01%20Performance%20Report\202602%20February%202026\202602_graphs%20for%20report_202526_V1.xlsx" TargetMode="External"/></Relationships>
</file>

<file path=ppt/charts/_rels/chart59.xml.rels><?xml version="1.0" encoding="UTF-8" standalone="yes"?>
<Relationships xmlns="http://schemas.openxmlformats.org/package/2006/relationships"><Relationship Id="rId1" Type="http://schemas.openxmlformats.org/officeDocument/2006/relationships/oleObject" Target="file:///\\northerntrust.hscni.net\SharedFolders\A-Shares\Information\A_Performance%20Dept\A_Performance%20Report\A_Performance%20Report%202526\01%20Performance%20Report\202602%20February%202026\202602_graphs%20for%20report_202526_V1.xlsx" TargetMode="External"/></Relationships>
</file>

<file path=ppt/charts/_rels/chart6.xml.rels><?xml version="1.0" encoding="UTF-8" standalone="yes"?>
<Relationships xmlns="http://schemas.openxmlformats.org/package/2006/relationships"><Relationship Id="rId1" Type="http://schemas.openxmlformats.org/officeDocument/2006/relationships/oleObject" Target="file:///\\northerntrust.hscni.net\SharedFolders\A-Shares\Information\A_Performance%20Dept\A_Performance%20Report\A_Performance%20Report%202526\01%20Performance%20Report\202602%20February%202026\202602_graphs%20for%20report_202526_V1.xlsx" TargetMode="External"/></Relationships>
</file>

<file path=ppt/charts/_rels/chart60.xml.rels><?xml version="1.0" encoding="UTF-8" standalone="yes"?>
<Relationships xmlns="http://schemas.openxmlformats.org/package/2006/relationships"><Relationship Id="rId1" Type="http://schemas.openxmlformats.org/officeDocument/2006/relationships/oleObject" Target="file:///\\northerntrust.hscni.net\SharedFolders\A-Shares\Information\A_Performance%20Dept\A_Performance%20Report\A_Performance%20Report%202526\01%20Performance%20Report\202602%20February%202026\202602_graphs%20for%20report_202526_V1.xlsx" TargetMode="External"/></Relationships>
</file>

<file path=ppt/charts/_rels/chart61.xml.rels><?xml version="1.0" encoding="UTF-8" standalone="yes"?>
<Relationships xmlns="http://schemas.openxmlformats.org/package/2006/relationships"><Relationship Id="rId1" Type="http://schemas.openxmlformats.org/officeDocument/2006/relationships/oleObject" Target="file:///\\northerntrust.hscni.net\SharedFolders\A-Shares\Information\A_Performance%20Dept\A_Performance%20Report\A_Performance%20Report%202526\01%20Performance%20Report\202602%20February%202026\202602_graphs%20for%20report_202526_V1.xlsx" TargetMode="External"/></Relationships>
</file>

<file path=ppt/charts/_rels/chart62.xml.rels><?xml version="1.0" encoding="UTF-8" standalone="yes"?>
<Relationships xmlns="http://schemas.openxmlformats.org/package/2006/relationships"><Relationship Id="rId1" Type="http://schemas.openxmlformats.org/officeDocument/2006/relationships/oleObject" Target="file:///\\northerntrust.hscni.net\SharedFolders\A-Shares\Information\A_Performance%20Dept\A_Performance%20Report\A_Performance%20Report%202526\01%20Performance%20Report\202602%20February%202026\202602_graphs%20for%20report_202526_V1.xlsx" TargetMode="External"/></Relationships>
</file>

<file path=ppt/charts/_rels/chart63.xml.rels><?xml version="1.0" encoding="UTF-8" standalone="yes"?>
<Relationships xmlns="http://schemas.openxmlformats.org/package/2006/relationships"><Relationship Id="rId1" Type="http://schemas.openxmlformats.org/officeDocument/2006/relationships/oleObject" Target="file:///\\northerntrust.hscni.net\SharedFolders\A-Shares\Information\A_Performance%20Dept\A_Performance%20Report\A_Performance%20Report%202526\01%20Performance%20Report\202602%20February%202026\202602_graphs%20for%20report_202526_V1.xlsx" TargetMode="External"/></Relationships>
</file>

<file path=ppt/charts/_rels/chart64.xml.rels><?xml version="1.0" encoding="UTF-8" standalone="yes"?>
<Relationships xmlns="http://schemas.openxmlformats.org/package/2006/relationships"><Relationship Id="rId1" Type="http://schemas.openxmlformats.org/officeDocument/2006/relationships/oleObject" Target="file:///\\northerntrust.hscni.net\SharedFolders\A-Shares\Information\A_Performance%20Dept\A_Performance%20Report\A_Performance%20Report%202526\01%20Performance%20Report\202602%20February%202026\202602_graphs%20for%20report_202526_V1.xlsx" TargetMode="External"/></Relationships>
</file>

<file path=ppt/charts/_rels/chart65.xml.rels><?xml version="1.0" encoding="UTF-8" standalone="yes"?>
<Relationships xmlns="http://schemas.openxmlformats.org/package/2006/relationships"><Relationship Id="rId1" Type="http://schemas.openxmlformats.org/officeDocument/2006/relationships/oleObject" Target="file:///\\northerntrust.hscni.net\SharedFolders\A-Shares\Information\A_Performance%20Dept\A_Performance%20Report\A_Performance%20Report%202526\01%20Performance%20Report\202602%20February%202026\202602_graphs%20for%20report_202526_V1.xlsx" TargetMode="External"/></Relationships>
</file>

<file path=ppt/charts/_rels/chart66.xml.rels><?xml version="1.0" encoding="UTF-8" standalone="yes"?>
<Relationships xmlns="http://schemas.openxmlformats.org/package/2006/relationships"><Relationship Id="rId1" Type="http://schemas.openxmlformats.org/officeDocument/2006/relationships/oleObject" Target="file:///\\northerntrust.hscni.net\SharedFolders\A-Shares\Information\A_Performance%20Dept\A_Performance%20Report\A_Performance%20Report%202526\01%20Performance%20Report\202602%20February%202026\202602_graphs%20for%20report_202526_V1.xlsx" TargetMode="External"/></Relationships>
</file>

<file path=ppt/charts/_rels/chart67.xml.rels><?xml version="1.0" encoding="UTF-8" standalone="yes"?>
<Relationships xmlns="http://schemas.openxmlformats.org/package/2006/relationships"><Relationship Id="rId1" Type="http://schemas.openxmlformats.org/officeDocument/2006/relationships/oleObject" Target="file:///\\northerntrust.hscni.net\SharedFolders\A-Shares\Information\A_Performance%20Dept\A_Performance%20Report\A_Performance%20Report%202526\01%20Performance%20Report\202602%20February%202026\202602_graphs%20for%20report_202526_V1.xlsx" TargetMode="External"/></Relationships>
</file>

<file path=ppt/charts/_rels/chart68.xml.rels><?xml version="1.0" encoding="UTF-8" standalone="yes"?>
<Relationships xmlns="http://schemas.openxmlformats.org/package/2006/relationships"><Relationship Id="rId1" Type="http://schemas.openxmlformats.org/officeDocument/2006/relationships/oleObject" Target="file:///\\northerntrust.hscni.net\SharedFolders\A-Shares\Information\A_Performance%20Dept\A_Performance%20Report\A_Performance%20Report%202526\01%20Performance%20Report\202602%20February%202026\202602_graphs%20for%20report_202526_V1.xlsx" TargetMode="External"/></Relationships>
</file>

<file path=ppt/charts/_rels/chart69.xml.rels><?xml version="1.0" encoding="UTF-8" standalone="yes"?>
<Relationships xmlns="http://schemas.openxmlformats.org/package/2006/relationships"><Relationship Id="rId1" Type="http://schemas.openxmlformats.org/officeDocument/2006/relationships/oleObject" Target="file:///\\northerntrust.hscni.net\SharedFolders\A-Shares\Information\A_Performance%20Dept\A_Performance%20Report\A_Performance%20Report%202526\01%20Performance%20Report\202602%20February%202026\202602_graphs%20for%20report_202526_V1.xlsx" TargetMode="External"/></Relationships>
</file>

<file path=ppt/charts/_rels/chart7.xml.rels><?xml version="1.0" encoding="UTF-8" standalone="yes"?>
<Relationships xmlns="http://schemas.openxmlformats.org/package/2006/relationships"><Relationship Id="rId3" Type="http://schemas.openxmlformats.org/officeDocument/2006/relationships/oleObject" Target="file:///\\northerntrust.hscni.net\SharedFolders\A-Shares\Information\A_Performance%20Dept\A_Performance%20Report\A_Performance%20Report%202526\01%20Performance%20Report\202602%20February%202026\202602_graphs%20for%20report_202526_V1.xlsx" TargetMode="External"/><Relationship Id="rId2" Type="http://schemas.microsoft.com/office/2011/relationships/chartColorStyle" Target="colors3.xml"/><Relationship Id="rId1" Type="http://schemas.microsoft.com/office/2011/relationships/chartStyle" Target="style3.xml"/></Relationships>
</file>

<file path=ppt/charts/_rels/chart70.xml.rels><?xml version="1.0" encoding="UTF-8" standalone="yes"?>
<Relationships xmlns="http://schemas.openxmlformats.org/package/2006/relationships"><Relationship Id="rId1" Type="http://schemas.openxmlformats.org/officeDocument/2006/relationships/oleObject" Target="file:///\\northerntrust.hscni.net\SharedFolders\A-Shares\Information\A_Performance%20Dept\A_Performance%20Report\A_Performance%20Report%202526\01%20Performance%20Report\202602%20February%202026\202602_graphs%20for%20report_202526_V1.xlsx" TargetMode="External"/></Relationships>
</file>

<file path=ppt/charts/_rels/chart71.xml.rels><?xml version="1.0" encoding="UTF-8" standalone="yes"?>
<Relationships xmlns="http://schemas.openxmlformats.org/package/2006/relationships"><Relationship Id="rId1" Type="http://schemas.openxmlformats.org/officeDocument/2006/relationships/oleObject" Target="file:///\\northerntrust.hscni.net\SharedFolders\A-Shares\Information\A_Performance%20Dept\A_Performance%20Report\A_Performance%20Report%202526\01%20Performance%20Report\202602%20February%202026\202602_graphs%20for%20report_202526_V1.xlsx" TargetMode="External"/></Relationships>
</file>

<file path=ppt/charts/_rels/chart72.xml.rels><?xml version="1.0" encoding="UTF-8" standalone="yes"?>
<Relationships xmlns="http://schemas.openxmlformats.org/package/2006/relationships"><Relationship Id="rId1" Type="http://schemas.openxmlformats.org/officeDocument/2006/relationships/oleObject" Target="file:///\\northerntrust.hscni.net\SharedFolders\A-Shares\Information\A_Performance%20Dept\A_Performance%20Report\A_Performance%20Report%202526\01%20Performance%20Report\202602%20February%202026\202602_graphs%20for%20report_202526_V1.xlsx" TargetMode="External"/></Relationships>
</file>

<file path=ppt/charts/_rels/chart73.xml.rels><?xml version="1.0" encoding="UTF-8" standalone="yes"?>
<Relationships xmlns="http://schemas.openxmlformats.org/package/2006/relationships"><Relationship Id="rId1" Type="http://schemas.openxmlformats.org/officeDocument/2006/relationships/oleObject" Target="file:///\\northerntrust.hscni.net\SharedFolders\A-Shares\Information\A_Performance%20Dept\A_Performance%20Report\A_Performance%20Report%202526\01%20Performance%20Report\202602%20February%202026\202602_graphs%20for%20report_202526_V1.xlsx" TargetMode="External"/></Relationships>
</file>

<file path=ppt/charts/_rels/chart74.xml.rels><?xml version="1.0" encoding="UTF-8" standalone="yes"?>
<Relationships xmlns="http://schemas.openxmlformats.org/package/2006/relationships"><Relationship Id="rId1" Type="http://schemas.openxmlformats.org/officeDocument/2006/relationships/oleObject" Target="file:///\\northerntrust.hscni.net\SharedFolders\A-Shares\Information\A_Performance%20Dept\A_Performance%20Report\A_Performance%20Report%202526\01%20Performance%20Report\202602%20February%202026\202602_graphs%20for%20report_202526_V1.xlsx" TargetMode="External"/></Relationships>
</file>

<file path=ppt/charts/_rels/chart75.xml.rels><?xml version="1.0" encoding="UTF-8" standalone="yes"?>
<Relationships xmlns="http://schemas.openxmlformats.org/package/2006/relationships"><Relationship Id="rId1" Type="http://schemas.openxmlformats.org/officeDocument/2006/relationships/oleObject" Target="file:///\\northerntrust.hscni.net\SharedFolders\A-Shares\Information\A_Performance%20Dept\A_Performance%20Report\A_Performance%20Report%202526\01%20Performance%20Report\202602%20February%202026\202602_graphs%20for%20report_202526_V1.xlsx" TargetMode="External"/></Relationships>
</file>

<file path=ppt/charts/_rels/chart8.xml.rels><?xml version="1.0" encoding="UTF-8" standalone="yes"?>
<Relationships xmlns="http://schemas.openxmlformats.org/package/2006/relationships"><Relationship Id="rId1" Type="http://schemas.openxmlformats.org/officeDocument/2006/relationships/oleObject" Target="file:///\\northerntrust.hscni.net\SharedFolders\A-Shares\Information\A_Performance%20Dept\A_Performance%20Report\A_Performance%20Report%202526\01%20Performance%20Report\202602%20February%202026\202602_graphs%20for%20report_202526_V1.xlsx" TargetMode="External"/></Relationships>
</file>

<file path=ppt/charts/_rels/chart9.xml.rels><?xml version="1.0" encoding="UTF-8" standalone="yes"?>
<Relationships xmlns="http://schemas.openxmlformats.org/package/2006/relationships"><Relationship Id="rId1" Type="http://schemas.openxmlformats.org/officeDocument/2006/relationships/oleObject" Target="file:///\\northerntrust.hscni.net\SharedFolders\A-Shares\Information\A_Performance%20Dept\A_Performance%20Report\A_Performance%20Report%202526\01%20Performance%20Report\202602%20February%202026\202602_graphs%20for%20report_202526_V1.xlsx" TargetMode="Externa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100" b="0" i="0" u="none" strike="noStrike" kern="1200" spc="0" baseline="0">
                <a:solidFill>
                  <a:schemeClr val="tx1">
                    <a:lumMod val="65000"/>
                    <a:lumOff val="35000"/>
                  </a:schemeClr>
                </a:solidFill>
                <a:latin typeface="+mn-lt"/>
                <a:ea typeface="+mn-ea"/>
                <a:cs typeface="+mn-cs"/>
              </a:defRPr>
            </a:pPr>
            <a:r>
              <a:rPr lang="en-GB" sz="1100" b="0" i="0" baseline="0">
                <a:effectLst/>
              </a:rPr>
              <a:t> RF breast seen within 14 days</a:t>
            </a:r>
            <a:endParaRPr lang="en-GB" sz="1100">
              <a:effectLst/>
            </a:endParaRPr>
          </a:p>
        </c:rich>
      </c:tx>
      <c:layout>
        <c:manualLayout>
          <c:xMode val="edge"/>
          <c:yMode val="edge"/>
          <c:x val="0.32093550398430015"/>
          <c:y val="3.2863849765258218E-2"/>
        </c:manualLayout>
      </c:layout>
      <c:overlay val="0"/>
      <c:spPr>
        <a:noFill/>
        <a:ln>
          <a:noFill/>
        </a:ln>
        <a:effectLst/>
      </c:spPr>
    </c:title>
    <c:autoTitleDeleted val="0"/>
    <c:plotArea>
      <c:layout>
        <c:manualLayout>
          <c:layoutTarget val="inner"/>
          <c:xMode val="edge"/>
          <c:yMode val="edge"/>
          <c:x val="0.11666740496436945"/>
          <c:y val="0.15118886668827586"/>
          <c:w val="0.79465266297016335"/>
          <c:h val="0.49520198785015063"/>
        </c:manualLayout>
      </c:layout>
      <c:lineChart>
        <c:grouping val="standard"/>
        <c:varyColors val="0"/>
        <c:ser>
          <c:idx val="1"/>
          <c:order val="0"/>
          <c:tx>
            <c:strRef>
              <c:f>'Cancer 14 Day Breast'!$E$6</c:f>
              <c:strCache>
                <c:ptCount val="1"/>
                <c:pt idx="0">
                  <c:v>&lt; 14 days</c:v>
                </c:pt>
              </c:strCache>
            </c:strRef>
          </c:tx>
          <c:spPr>
            <a:ln w="28575" cap="rnd">
              <a:solidFill>
                <a:schemeClr val="bg1">
                  <a:lumMod val="65000"/>
                </a:schemeClr>
              </a:solidFill>
              <a:round/>
            </a:ln>
            <a:effectLst/>
          </c:spPr>
          <c:marker>
            <c:symbol val="circle"/>
            <c:size val="5"/>
            <c:spPr>
              <a:solidFill>
                <a:schemeClr val="bg1">
                  <a:lumMod val="65000"/>
                </a:schemeClr>
              </a:solidFill>
              <a:ln w="9525">
                <a:noFill/>
              </a:ln>
              <a:effectLst/>
            </c:spPr>
          </c:marker>
          <c:cat>
            <c:numRef>
              <c:f>'Cancer 14 Day Breast'!$B$79:$B$89</c:f>
              <c:numCache>
                <c:formatCode>mmm\-yy</c:formatCode>
                <c:ptCount val="11"/>
                <c:pt idx="0">
                  <c:v>45748</c:v>
                </c:pt>
                <c:pt idx="1">
                  <c:v>45778</c:v>
                </c:pt>
                <c:pt idx="2">
                  <c:v>45809</c:v>
                </c:pt>
                <c:pt idx="3">
                  <c:v>45839</c:v>
                </c:pt>
                <c:pt idx="4">
                  <c:v>45870</c:v>
                </c:pt>
                <c:pt idx="5">
                  <c:v>45901</c:v>
                </c:pt>
                <c:pt idx="6">
                  <c:v>45931</c:v>
                </c:pt>
                <c:pt idx="7">
                  <c:v>45962</c:v>
                </c:pt>
                <c:pt idx="8">
                  <c:v>45992</c:v>
                </c:pt>
                <c:pt idx="9">
                  <c:v>46023</c:v>
                </c:pt>
                <c:pt idx="10">
                  <c:v>46054</c:v>
                </c:pt>
              </c:numCache>
            </c:numRef>
          </c:cat>
          <c:val>
            <c:numRef>
              <c:f>'Cancer 14 Day Breast'!$E$79:$E$90</c:f>
              <c:numCache>
                <c:formatCode>0.00%</c:formatCode>
                <c:ptCount val="12"/>
                <c:pt idx="0">
                  <c:v>0.31019999999999998</c:v>
                </c:pt>
                <c:pt idx="1">
                  <c:v>0.13270000000000001</c:v>
                </c:pt>
                <c:pt idx="2">
                  <c:v>9.9099999999999994E-2</c:v>
                </c:pt>
                <c:pt idx="3">
                  <c:v>0.10829999999999999</c:v>
                </c:pt>
                <c:pt idx="4">
                  <c:v>5.8799999999999998E-2</c:v>
                </c:pt>
                <c:pt idx="5">
                  <c:v>7.4999999999999997E-2</c:v>
                </c:pt>
                <c:pt idx="6">
                  <c:v>6.4500000000000002E-2</c:v>
                </c:pt>
                <c:pt idx="7">
                  <c:v>4.0899999999999999E-2</c:v>
                </c:pt>
                <c:pt idx="8">
                  <c:v>7.0699999999999999E-2</c:v>
                </c:pt>
                <c:pt idx="9">
                  <c:v>7.0199999999999999E-2</c:v>
                </c:pt>
                <c:pt idx="10">
                  <c:v>7.8899999999999998E-2</c:v>
                </c:pt>
              </c:numCache>
            </c:numRef>
          </c:val>
          <c:smooth val="0"/>
          <c:extLst>
            <c:ext xmlns:c16="http://schemas.microsoft.com/office/drawing/2014/chart" uri="{C3380CC4-5D6E-409C-BE32-E72D297353CC}">
              <c16:uniqueId val="{00000000-7F2E-4BAF-AEE8-68978AD38508}"/>
            </c:ext>
          </c:extLst>
        </c:ser>
        <c:ser>
          <c:idx val="3"/>
          <c:order val="1"/>
          <c:tx>
            <c:strRef>
              <c:f>'Cancer 14 Day Breast'!$G$6</c:f>
              <c:strCache>
                <c:ptCount val="1"/>
                <c:pt idx="0">
                  <c:v>Target</c:v>
                </c:pt>
              </c:strCache>
            </c:strRef>
          </c:tx>
          <c:spPr>
            <a:ln w="19050" cap="rnd">
              <a:solidFill>
                <a:srgbClr val="FF0000"/>
              </a:solidFill>
              <a:prstDash val="dash"/>
              <a:round/>
            </a:ln>
            <a:effectLst/>
          </c:spPr>
          <c:marker>
            <c:symbol val="none"/>
          </c:marker>
          <c:cat>
            <c:numRef>
              <c:f>'Cancer 14 Day Breast'!$B$79:$B$89</c:f>
              <c:numCache>
                <c:formatCode>mmm\-yy</c:formatCode>
                <c:ptCount val="11"/>
                <c:pt idx="0">
                  <c:v>45748</c:v>
                </c:pt>
                <c:pt idx="1">
                  <c:v>45778</c:v>
                </c:pt>
                <c:pt idx="2">
                  <c:v>45809</c:v>
                </c:pt>
                <c:pt idx="3">
                  <c:v>45839</c:v>
                </c:pt>
                <c:pt idx="4">
                  <c:v>45870</c:v>
                </c:pt>
                <c:pt idx="5">
                  <c:v>45901</c:v>
                </c:pt>
                <c:pt idx="6">
                  <c:v>45931</c:v>
                </c:pt>
                <c:pt idx="7">
                  <c:v>45962</c:v>
                </c:pt>
                <c:pt idx="8">
                  <c:v>45992</c:v>
                </c:pt>
                <c:pt idx="9">
                  <c:v>46023</c:v>
                </c:pt>
                <c:pt idx="10">
                  <c:v>46054</c:v>
                </c:pt>
              </c:numCache>
            </c:numRef>
          </c:cat>
          <c:val>
            <c:numRef>
              <c:f>'Cancer 14 Day Breast'!$G$67:$G$90</c:f>
              <c:numCache>
                <c:formatCode>0%</c:formatCode>
                <c:ptCount val="24"/>
                <c:pt idx="0">
                  <c:v>1</c:v>
                </c:pt>
                <c:pt idx="1">
                  <c:v>1</c:v>
                </c:pt>
                <c:pt idx="2">
                  <c:v>1</c:v>
                </c:pt>
                <c:pt idx="3">
                  <c:v>1</c:v>
                </c:pt>
                <c:pt idx="4">
                  <c:v>1</c:v>
                </c:pt>
                <c:pt idx="5">
                  <c:v>1</c:v>
                </c:pt>
                <c:pt idx="6">
                  <c:v>1</c:v>
                </c:pt>
                <c:pt idx="7">
                  <c:v>1</c:v>
                </c:pt>
                <c:pt idx="8">
                  <c:v>1</c:v>
                </c:pt>
                <c:pt idx="9">
                  <c:v>1</c:v>
                </c:pt>
                <c:pt idx="10">
                  <c:v>1</c:v>
                </c:pt>
                <c:pt idx="11">
                  <c:v>1</c:v>
                </c:pt>
                <c:pt idx="12">
                  <c:v>1</c:v>
                </c:pt>
                <c:pt idx="13">
                  <c:v>1</c:v>
                </c:pt>
                <c:pt idx="14">
                  <c:v>1</c:v>
                </c:pt>
                <c:pt idx="15">
                  <c:v>1</c:v>
                </c:pt>
                <c:pt idx="16">
                  <c:v>1</c:v>
                </c:pt>
                <c:pt idx="17">
                  <c:v>1</c:v>
                </c:pt>
                <c:pt idx="18">
                  <c:v>1</c:v>
                </c:pt>
                <c:pt idx="19">
                  <c:v>1</c:v>
                </c:pt>
                <c:pt idx="20">
                  <c:v>1</c:v>
                </c:pt>
                <c:pt idx="21">
                  <c:v>1</c:v>
                </c:pt>
                <c:pt idx="22">
                  <c:v>1</c:v>
                </c:pt>
                <c:pt idx="23">
                  <c:v>1</c:v>
                </c:pt>
              </c:numCache>
            </c:numRef>
          </c:val>
          <c:smooth val="0"/>
          <c:extLst>
            <c:ext xmlns:c16="http://schemas.microsoft.com/office/drawing/2014/chart" uri="{C3380CC4-5D6E-409C-BE32-E72D297353CC}">
              <c16:uniqueId val="{00000001-7F2E-4BAF-AEE8-68978AD38508}"/>
            </c:ext>
          </c:extLst>
        </c:ser>
        <c:ser>
          <c:idx val="0"/>
          <c:order val="2"/>
          <c:tx>
            <c:strRef>
              <c:f>'Cancer 14 Day Breast'!$D$6</c:f>
              <c:strCache>
                <c:ptCount val="1"/>
                <c:pt idx="0">
                  <c:v>Mean</c:v>
                </c:pt>
              </c:strCache>
            </c:strRef>
          </c:tx>
          <c:spPr>
            <a:ln w="15875">
              <a:solidFill>
                <a:schemeClr val="tx1"/>
              </a:solidFill>
            </a:ln>
          </c:spPr>
          <c:marker>
            <c:symbol val="none"/>
          </c:marker>
          <c:cat>
            <c:numRef>
              <c:f>'Cancer 14 Day Breast'!$B$79:$B$89</c:f>
              <c:numCache>
                <c:formatCode>mmm\-yy</c:formatCode>
                <c:ptCount val="11"/>
                <c:pt idx="0">
                  <c:v>45748</c:v>
                </c:pt>
                <c:pt idx="1">
                  <c:v>45778</c:v>
                </c:pt>
                <c:pt idx="2">
                  <c:v>45809</c:v>
                </c:pt>
                <c:pt idx="3">
                  <c:v>45839</c:v>
                </c:pt>
                <c:pt idx="4">
                  <c:v>45870</c:v>
                </c:pt>
                <c:pt idx="5">
                  <c:v>45901</c:v>
                </c:pt>
                <c:pt idx="6">
                  <c:v>45931</c:v>
                </c:pt>
                <c:pt idx="7">
                  <c:v>45962</c:v>
                </c:pt>
                <c:pt idx="8">
                  <c:v>45992</c:v>
                </c:pt>
                <c:pt idx="9">
                  <c:v>46023</c:v>
                </c:pt>
                <c:pt idx="10">
                  <c:v>46054</c:v>
                </c:pt>
              </c:numCache>
            </c:numRef>
          </c:cat>
          <c:val>
            <c:numRef>
              <c:f>'Cancer 14 Day Breast'!$D$79:$D$90</c:f>
              <c:numCache>
                <c:formatCode>0%</c:formatCode>
                <c:ptCount val="12"/>
                <c:pt idx="0">
                  <c:v>0.10084545454545452</c:v>
                </c:pt>
                <c:pt idx="1">
                  <c:v>0.10084545454545452</c:v>
                </c:pt>
                <c:pt idx="2">
                  <c:v>0.10084545454545452</c:v>
                </c:pt>
                <c:pt idx="3">
                  <c:v>0.10084545454545452</c:v>
                </c:pt>
                <c:pt idx="4">
                  <c:v>0.10084545454545452</c:v>
                </c:pt>
                <c:pt idx="5">
                  <c:v>0.10084545454545452</c:v>
                </c:pt>
                <c:pt idx="6">
                  <c:v>0.10084545454545452</c:v>
                </c:pt>
                <c:pt idx="7">
                  <c:v>0.10084545454545452</c:v>
                </c:pt>
                <c:pt idx="8">
                  <c:v>0.10084545454545452</c:v>
                </c:pt>
                <c:pt idx="9">
                  <c:v>0.10084545454545452</c:v>
                </c:pt>
                <c:pt idx="10">
                  <c:v>0.10084545454545452</c:v>
                </c:pt>
                <c:pt idx="11">
                  <c:v>0.10084545454545452</c:v>
                </c:pt>
              </c:numCache>
            </c:numRef>
          </c:val>
          <c:smooth val="0"/>
          <c:extLst>
            <c:ext xmlns:c16="http://schemas.microsoft.com/office/drawing/2014/chart" uri="{C3380CC4-5D6E-409C-BE32-E72D297353CC}">
              <c16:uniqueId val="{00000002-7F2E-4BAF-AEE8-68978AD38508}"/>
            </c:ext>
          </c:extLst>
        </c:ser>
        <c:dLbls>
          <c:showLegendKey val="0"/>
          <c:showVal val="0"/>
          <c:showCatName val="0"/>
          <c:showSerName val="0"/>
          <c:showPercent val="0"/>
          <c:showBubbleSize val="0"/>
        </c:dLbls>
        <c:marker val="1"/>
        <c:smooth val="0"/>
        <c:axId val="176795648"/>
        <c:axId val="176797568"/>
        <c:extLst/>
      </c:lineChart>
      <c:dateAx>
        <c:axId val="176795648"/>
        <c:scaling>
          <c:orientation val="minMax"/>
        </c:scaling>
        <c:delete val="0"/>
        <c:axPos val="b"/>
        <c:numFmt formatCode="mmm\-yy" sourceLinked="1"/>
        <c:majorTickMark val="out"/>
        <c:minorTickMark val="none"/>
        <c:tickLblPos val="low"/>
        <c:spPr>
          <a:noFill/>
          <a:ln w="9525" cap="flat" cmpd="sng" algn="ctr">
            <a:solidFill>
              <a:schemeClr val="tx1">
                <a:lumMod val="15000"/>
                <a:lumOff val="85000"/>
              </a:schemeClr>
            </a:solidFill>
            <a:round/>
          </a:ln>
          <a:effectLst/>
        </c:spPr>
        <c:txPr>
          <a:bodyPr rot="-27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6797568"/>
        <c:crosses val="autoZero"/>
        <c:auto val="1"/>
        <c:lblOffset val="100"/>
        <c:baseTimeUnit val="months"/>
        <c:majorUnit val="1"/>
        <c:majorTimeUnit val="months"/>
      </c:dateAx>
      <c:valAx>
        <c:axId val="176797568"/>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6795648"/>
        <c:crosses val="autoZero"/>
        <c:crossBetween val="midCat"/>
        <c:majorUnit val="0.2"/>
      </c:valAx>
      <c:spPr>
        <a:noFill/>
        <a:ln>
          <a:noFill/>
        </a:ln>
        <a:effectLst/>
      </c:spPr>
    </c:plotArea>
    <c:legend>
      <c:legendPos val="b"/>
      <c:layout>
        <c:manualLayout>
          <c:xMode val="edge"/>
          <c:yMode val="edge"/>
          <c:x val="0.215046061418568"/>
          <c:y val="0.81249373657608304"/>
          <c:w val="0.58074559988499275"/>
          <c:h val="8.430265745375895E-2"/>
        </c:manualLayout>
      </c:layout>
      <c:overlay val="0"/>
      <c:txPr>
        <a:bodyPr rot="0" vert="horz"/>
        <a:lstStyle/>
        <a:p>
          <a:pPr>
            <a:defRPr/>
          </a:pPr>
          <a:endParaRPr lang="en-US"/>
        </a:p>
      </c:txPr>
    </c:legend>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en-US"/>
    </a:p>
  </c:txPr>
  <c:externalData r:id="rId1">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100" b="0" i="0" u="none" strike="noStrike" kern="1200" spc="0" baseline="0">
                <a:solidFill>
                  <a:schemeClr val="tx1">
                    <a:lumMod val="65000"/>
                    <a:lumOff val="35000"/>
                  </a:schemeClr>
                </a:solidFill>
                <a:latin typeface="+mn-lt"/>
                <a:ea typeface="+mn-ea"/>
                <a:cs typeface="+mn-cs"/>
              </a:defRPr>
            </a:pPr>
            <a:r>
              <a:rPr lang="en-GB" sz="1100" b="0" i="0" baseline="0">
                <a:effectLst/>
              </a:rPr>
              <a:t>Patient Handover % &lt; 15 min (Antrim)</a:t>
            </a:r>
            <a:endParaRPr lang="en-GB" sz="1100">
              <a:effectLst/>
            </a:endParaRPr>
          </a:p>
        </c:rich>
      </c:tx>
      <c:layout>
        <c:manualLayout>
          <c:xMode val="edge"/>
          <c:yMode val="edge"/>
          <c:x val="0.26943044619422579"/>
          <c:y val="3.2282863246668313E-2"/>
        </c:manualLayout>
      </c:layout>
      <c:overlay val="0"/>
      <c:spPr>
        <a:noFill/>
        <a:ln>
          <a:noFill/>
        </a:ln>
        <a:effectLst/>
      </c:spPr>
    </c:title>
    <c:autoTitleDeleted val="0"/>
    <c:plotArea>
      <c:layout>
        <c:manualLayout>
          <c:layoutTarget val="inner"/>
          <c:xMode val="edge"/>
          <c:yMode val="edge"/>
          <c:x val="8.4456036745406818E-2"/>
          <c:y val="0.15069890106769651"/>
          <c:w val="0.86341185476815396"/>
          <c:h val="0.5119711210813267"/>
        </c:manualLayout>
      </c:layout>
      <c:lineChart>
        <c:grouping val="standard"/>
        <c:varyColors val="0"/>
        <c:ser>
          <c:idx val="0"/>
          <c:order val="0"/>
          <c:tx>
            <c:strRef>
              <c:f>'NIAS Handover &lt;15'!$F$6</c:f>
              <c:strCache>
                <c:ptCount val="1"/>
                <c:pt idx="0">
                  <c:v>LPL</c:v>
                </c:pt>
              </c:strCache>
            </c:strRef>
          </c:tx>
          <c:spPr>
            <a:ln w="15875" cap="rnd">
              <a:solidFill>
                <a:schemeClr val="tx1"/>
              </a:solidFill>
              <a:prstDash val="lgDash"/>
              <a:round/>
            </a:ln>
            <a:effectLst/>
          </c:spPr>
          <c:marker>
            <c:symbol val="none"/>
          </c:marker>
          <c:cat>
            <c:numRef>
              <c:f>'NIAS Handover &lt;15'!$B$67:$B$89</c:f>
              <c:numCache>
                <c:formatCode>mmm\-yy</c:formatCode>
                <c:ptCount val="23"/>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pt idx="16">
                  <c:v>45870</c:v>
                </c:pt>
                <c:pt idx="17">
                  <c:v>45901</c:v>
                </c:pt>
                <c:pt idx="18">
                  <c:v>45931</c:v>
                </c:pt>
                <c:pt idx="19">
                  <c:v>45962</c:v>
                </c:pt>
                <c:pt idx="20">
                  <c:v>45992</c:v>
                </c:pt>
                <c:pt idx="21">
                  <c:v>46023</c:v>
                </c:pt>
                <c:pt idx="22">
                  <c:v>46054</c:v>
                </c:pt>
              </c:numCache>
            </c:numRef>
          </c:cat>
          <c:val>
            <c:numRef>
              <c:f>'NIAS Handover &lt;15'!$F$67:$F$90</c:f>
              <c:numCache>
                <c:formatCode>0%</c:formatCode>
                <c:ptCount val="24"/>
                <c:pt idx="0">
                  <c:v>3.4439417632356667E-2</c:v>
                </c:pt>
                <c:pt idx="1">
                  <c:v>3.4439417632356667E-2</c:v>
                </c:pt>
                <c:pt idx="2">
                  <c:v>3.4439417632356667E-2</c:v>
                </c:pt>
                <c:pt idx="3">
                  <c:v>3.4439417632356667E-2</c:v>
                </c:pt>
                <c:pt idx="4">
                  <c:v>3.4439417632356667E-2</c:v>
                </c:pt>
                <c:pt idx="5">
                  <c:v>3.4439417632356667E-2</c:v>
                </c:pt>
                <c:pt idx="6">
                  <c:v>3.4439417632356667E-2</c:v>
                </c:pt>
                <c:pt idx="7">
                  <c:v>3.4439417632356667E-2</c:v>
                </c:pt>
                <c:pt idx="8">
                  <c:v>3.4439417632356667E-2</c:v>
                </c:pt>
                <c:pt idx="9">
                  <c:v>3.4439417632356667E-2</c:v>
                </c:pt>
                <c:pt idx="10">
                  <c:v>3.4439417632356667E-2</c:v>
                </c:pt>
                <c:pt idx="11">
                  <c:v>3.4439417632356667E-2</c:v>
                </c:pt>
                <c:pt idx="12">
                  <c:v>3.4439417632356667E-2</c:v>
                </c:pt>
                <c:pt idx="13">
                  <c:v>3.4439417632356667E-2</c:v>
                </c:pt>
                <c:pt idx="14">
                  <c:v>3.4439417632356667E-2</c:v>
                </c:pt>
                <c:pt idx="15">
                  <c:v>3.4439417632356667E-2</c:v>
                </c:pt>
                <c:pt idx="16">
                  <c:v>3.4439417632356667E-2</c:v>
                </c:pt>
                <c:pt idx="17">
                  <c:v>3.4439417632356667E-2</c:v>
                </c:pt>
                <c:pt idx="18">
                  <c:v>3.4439417632356667E-2</c:v>
                </c:pt>
                <c:pt idx="19">
                  <c:v>3.4439417632356667E-2</c:v>
                </c:pt>
                <c:pt idx="20">
                  <c:v>3.4439417632356667E-2</c:v>
                </c:pt>
                <c:pt idx="21">
                  <c:v>3.4439417632356667E-2</c:v>
                </c:pt>
                <c:pt idx="22">
                  <c:v>3.4439417632356667E-2</c:v>
                </c:pt>
                <c:pt idx="23">
                  <c:v>3.4439417632356667E-2</c:v>
                </c:pt>
              </c:numCache>
            </c:numRef>
          </c:val>
          <c:smooth val="0"/>
          <c:extLst>
            <c:ext xmlns:c16="http://schemas.microsoft.com/office/drawing/2014/chart" uri="{C3380CC4-5D6E-409C-BE32-E72D297353CC}">
              <c16:uniqueId val="{00000000-8852-4F45-802A-B40B72002F9D}"/>
            </c:ext>
          </c:extLst>
        </c:ser>
        <c:ser>
          <c:idx val="1"/>
          <c:order val="1"/>
          <c:tx>
            <c:strRef>
              <c:f>'NIAS Handover &lt;15'!$E$6</c:f>
              <c:strCache>
                <c:ptCount val="1"/>
                <c:pt idx="0">
                  <c:v>&lt; 15 mins</c:v>
                </c:pt>
              </c:strCache>
            </c:strRef>
          </c:tx>
          <c:spPr>
            <a:ln w="28575" cap="rnd">
              <a:solidFill>
                <a:schemeClr val="bg1">
                  <a:lumMod val="65000"/>
                </a:schemeClr>
              </a:solidFill>
              <a:round/>
            </a:ln>
            <a:effectLst/>
          </c:spPr>
          <c:marker>
            <c:symbol val="circle"/>
            <c:size val="5"/>
            <c:spPr>
              <a:solidFill>
                <a:schemeClr val="bg1">
                  <a:lumMod val="65000"/>
                </a:schemeClr>
              </a:solidFill>
              <a:ln w="9525">
                <a:noFill/>
              </a:ln>
              <a:effectLst/>
            </c:spPr>
          </c:marker>
          <c:cat>
            <c:numRef>
              <c:f>'NIAS Handover &lt;15'!$B$67:$B$89</c:f>
              <c:numCache>
                <c:formatCode>mmm\-yy</c:formatCode>
                <c:ptCount val="23"/>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pt idx="16">
                  <c:v>45870</c:v>
                </c:pt>
                <c:pt idx="17">
                  <c:v>45901</c:v>
                </c:pt>
                <c:pt idx="18">
                  <c:v>45931</c:v>
                </c:pt>
                <c:pt idx="19">
                  <c:v>45962</c:v>
                </c:pt>
                <c:pt idx="20">
                  <c:v>45992</c:v>
                </c:pt>
                <c:pt idx="21">
                  <c:v>46023</c:v>
                </c:pt>
                <c:pt idx="22">
                  <c:v>46054</c:v>
                </c:pt>
              </c:numCache>
            </c:numRef>
          </c:cat>
          <c:val>
            <c:numRef>
              <c:f>'NIAS Handover &lt;15'!$E$67:$E$90</c:f>
              <c:numCache>
                <c:formatCode>0%</c:formatCode>
                <c:ptCount val="24"/>
                <c:pt idx="0">
                  <c:v>7.6322115384615391E-2</c:v>
                </c:pt>
                <c:pt idx="1">
                  <c:v>6.5142857142857141E-2</c:v>
                </c:pt>
                <c:pt idx="2">
                  <c:v>8.1818181818181818E-2</c:v>
                </c:pt>
                <c:pt idx="3">
                  <c:v>7.5389408099688471E-2</c:v>
                </c:pt>
                <c:pt idx="4">
                  <c:v>6.78391959798995E-2</c:v>
                </c:pt>
                <c:pt idx="5">
                  <c:v>5.1114023591087812E-2</c:v>
                </c:pt>
                <c:pt idx="6">
                  <c:v>4.9910873440285206E-2</c:v>
                </c:pt>
                <c:pt idx="7">
                  <c:v>4.0249826509368494E-2</c:v>
                </c:pt>
                <c:pt idx="8">
                  <c:v>3.9463886820551006E-2</c:v>
                </c:pt>
                <c:pt idx="9">
                  <c:v>4.4349070100143065E-2</c:v>
                </c:pt>
                <c:pt idx="10">
                  <c:v>4.3674698795180725E-2</c:v>
                </c:pt>
                <c:pt idx="11">
                  <c:v>6.3176895306859202E-2</c:v>
                </c:pt>
                <c:pt idx="12" formatCode="0.0%">
                  <c:v>6.4078866296980896E-2</c:v>
                </c:pt>
                <c:pt idx="13" formatCode="0.0%">
                  <c:v>5.7057057057057055E-2</c:v>
                </c:pt>
                <c:pt idx="14" formatCode="0.0%">
                  <c:v>6.3411540900443875E-2</c:v>
                </c:pt>
                <c:pt idx="15" formatCode="0.0%">
                  <c:v>7.0520965692503171E-2</c:v>
                </c:pt>
                <c:pt idx="16" formatCode="0.0%">
                  <c:v>6.8066157760814247E-2</c:v>
                </c:pt>
                <c:pt idx="17" formatCode="0.0%">
                  <c:v>5.3756030323914544E-2</c:v>
                </c:pt>
                <c:pt idx="18" formatCode="0.0%">
                  <c:v>5.9850374064837904E-2</c:v>
                </c:pt>
                <c:pt idx="19" formatCode="0.0%">
                  <c:v>5.8201058201058198E-2</c:v>
                </c:pt>
                <c:pt idx="20" formatCode="0.0%">
                  <c:v>7.0291777188328908E-2</c:v>
                </c:pt>
                <c:pt idx="21" formatCode="0.0%">
                  <c:v>0.04</c:v>
                </c:pt>
                <c:pt idx="22" formatCode="0.0%">
                  <c:v>5.1999999999999998E-2</c:v>
                </c:pt>
              </c:numCache>
            </c:numRef>
          </c:val>
          <c:smooth val="0"/>
          <c:extLst>
            <c:ext xmlns:c16="http://schemas.microsoft.com/office/drawing/2014/chart" uri="{C3380CC4-5D6E-409C-BE32-E72D297353CC}">
              <c16:uniqueId val="{00000001-8852-4F45-802A-B40B72002F9D}"/>
            </c:ext>
          </c:extLst>
        </c:ser>
        <c:ser>
          <c:idx val="4"/>
          <c:order val="2"/>
          <c:tx>
            <c:strRef>
              <c:f>'NIAS Handover &lt;15'!$D$6</c:f>
              <c:strCache>
                <c:ptCount val="1"/>
                <c:pt idx="0">
                  <c:v>Mean</c:v>
                </c:pt>
              </c:strCache>
            </c:strRef>
          </c:tx>
          <c:spPr>
            <a:ln w="15875" cap="rnd">
              <a:solidFill>
                <a:schemeClr val="tx1"/>
              </a:solidFill>
              <a:round/>
            </a:ln>
            <a:effectLst/>
          </c:spPr>
          <c:marker>
            <c:symbol val="none"/>
          </c:marker>
          <c:cat>
            <c:numRef>
              <c:f>'NIAS Handover &lt;15'!$B$67:$B$89</c:f>
              <c:numCache>
                <c:formatCode>mmm\-yy</c:formatCode>
                <c:ptCount val="23"/>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pt idx="16">
                  <c:v>45870</c:v>
                </c:pt>
                <c:pt idx="17">
                  <c:v>45901</c:v>
                </c:pt>
                <c:pt idx="18">
                  <c:v>45931</c:v>
                </c:pt>
                <c:pt idx="19">
                  <c:v>45962</c:v>
                </c:pt>
                <c:pt idx="20">
                  <c:v>45992</c:v>
                </c:pt>
                <c:pt idx="21">
                  <c:v>46023</c:v>
                </c:pt>
                <c:pt idx="22">
                  <c:v>46054</c:v>
                </c:pt>
              </c:numCache>
            </c:numRef>
          </c:cat>
          <c:val>
            <c:numRef>
              <c:f>'NIAS Handover &lt;15'!$D$67:$D$90</c:f>
              <c:numCache>
                <c:formatCode>0%</c:formatCode>
                <c:ptCount val="24"/>
                <c:pt idx="0">
                  <c:v>5.8942820020637263E-2</c:v>
                </c:pt>
                <c:pt idx="1">
                  <c:v>5.8942820020637263E-2</c:v>
                </c:pt>
                <c:pt idx="2">
                  <c:v>5.8942820020637263E-2</c:v>
                </c:pt>
                <c:pt idx="3">
                  <c:v>5.8942820020637263E-2</c:v>
                </c:pt>
                <c:pt idx="4">
                  <c:v>5.8942820020637263E-2</c:v>
                </c:pt>
                <c:pt idx="5">
                  <c:v>5.8942820020637263E-2</c:v>
                </c:pt>
                <c:pt idx="6">
                  <c:v>5.8942820020637263E-2</c:v>
                </c:pt>
                <c:pt idx="7">
                  <c:v>5.8942820020637263E-2</c:v>
                </c:pt>
                <c:pt idx="8">
                  <c:v>5.8942820020637263E-2</c:v>
                </c:pt>
                <c:pt idx="9">
                  <c:v>5.8942820020637263E-2</c:v>
                </c:pt>
                <c:pt idx="10">
                  <c:v>5.8942820020637263E-2</c:v>
                </c:pt>
                <c:pt idx="11">
                  <c:v>5.8942820020637263E-2</c:v>
                </c:pt>
                <c:pt idx="12">
                  <c:v>5.8942820020637263E-2</c:v>
                </c:pt>
                <c:pt idx="13">
                  <c:v>5.8942820020637263E-2</c:v>
                </c:pt>
                <c:pt idx="14">
                  <c:v>5.8942820020637263E-2</c:v>
                </c:pt>
                <c:pt idx="15">
                  <c:v>5.8942820020637263E-2</c:v>
                </c:pt>
                <c:pt idx="16">
                  <c:v>5.8942820020637263E-2</c:v>
                </c:pt>
                <c:pt idx="17">
                  <c:v>5.8942820020637263E-2</c:v>
                </c:pt>
                <c:pt idx="18">
                  <c:v>5.8942820020637263E-2</c:v>
                </c:pt>
                <c:pt idx="19">
                  <c:v>5.8942820020637263E-2</c:v>
                </c:pt>
                <c:pt idx="20">
                  <c:v>5.8942820020637263E-2</c:v>
                </c:pt>
                <c:pt idx="21">
                  <c:v>5.8942820020637263E-2</c:v>
                </c:pt>
                <c:pt idx="22">
                  <c:v>5.8942820020637263E-2</c:v>
                </c:pt>
                <c:pt idx="23">
                  <c:v>5.8942820020637263E-2</c:v>
                </c:pt>
              </c:numCache>
            </c:numRef>
          </c:val>
          <c:smooth val="0"/>
          <c:extLst>
            <c:ext xmlns:c16="http://schemas.microsoft.com/office/drawing/2014/chart" uri="{C3380CC4-5D6E-409C-BE32-E72D297353CC}">
              <c16:uniqueId val="{00000002-8852-4F45-802A-B40B72002F9D}"/>
            </c:ext>
          </c:extLst>
        </c:ser>
        <c:ser>
          <c:idx val="5"/>
          <c:order val="3"/>
          <c:tx>
            <c:strRef>
              <c:f>'NIAS Handover &lt;15'!$C$6</c:f>
              <c:strCache>
                <c:ptCount val="1"/>
                <c:pt idx="0">
                  <c:v>UPL</c:v>
                </c:pt>
              </c:strCache>
            </c:strRef>
          </c:tx>
          <c:spPr>
            <a:ln w="15875" cap="rnd">
              <a:solidFill>
                <a:schemeClr val="tx1"/>
              </a:solidFill>
              <a:prstDash val="lgDash"/>
              <a:round/>
            </a:ln>
            <a:effectLst/>
          </c:spPr>
          <c:marker>
            <c:symbol val="none"/>
          </c:marker>
          <c:cat>
            <c:numRef>
              <c:f>'NIAS Handover &lt;15'!$B$67:$B$89</c:f>
              <c:numCache>
                <c:formatCode>mmm\-yy</c:formatCode>
                <c:ptCount val="23"/>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pt idx="16">
                  <c:v>45870</c:v>
                </c:pt>
                <c:pt idx="17">
                  <c:v>45901</c:v>
                </c:pt>
                <c:pt idx="18">
                  <c:v>45931</c:v>
                </c:pt>
                <c:pt idx="19">
                  <c:v>45962</c:v>
                </c:pt>
                <c:pt idx="20">
                  <c:v>45992</c:v>
                </c:pt>
                <c:pt idx="21">
                  <c:v>46023</c:v>
                </c:pt>
                <c:pt idx="22">
                  <c:v>46054</c:v>
                </c:pt>
              </c:numCache>
            </c:numRef>
          </c:cat>
          <c:val>
            <c:numRef>
              <c:f>'NIAS Handover &lt;15'!$C$67:$C$90</c:f>
              <c:numCache>
                <c:formatCode>0%</c:formatCode>
                <c:ptCount val="24"/>
                <c:pt idx="0">
                  <c:v>8.3446222408917858E-2</c:v>
                </c:pt>
                <c:pt idx="1">
                  <c:v>8.3446222408917858E-2</c:v>
                </c:pt>
                <c:pt idx="2">
                  <c:v>8.3446222408917858E-2</c:v>
                </c:pt>
                <c:pt idx="3">
                  <c:v>8.3446222408917858E-2</c:v>
                </c:pt>
                <c:pt idx="4">
                  <c:v>8.3446222408917858E-2</c:v>
                </c:pt>
                <c:pt idx="5">
                  <c:v>8.3446222408917858E-2</c:v>
                </c:pt>
                <c:pt idx="6">
                  <c:v>8.3446222408917858E-2</c:v>
                </c:pt>
                <c:pt idx="7">
                  <c:v>8.3446222408917858E-2</c:v>
                </c:pt>
                <c:pt idx="8">
                  <c:v>8.3446222408917858E-2</c:v>
                </c:pt>
                <c:pt idx="9">
                  <c:v>8.3446222408917858E-2</c:v>
                </c:pt>
                <c:pt idx="10">
                  <c:v>8.3446222408917858E-2</c:v>
                </c:pt>
                <c:pt idx="11">
                  <c:v>8.3446222408917858E-2</c:v>
                </c:pt>
                <c:pt idx="12">
                  <c:v>8.3446222408917858E-2</c:v>
                </c:pt>
                <c:pt idx="13">
                  <c:v>8.3446222408917858E-2</c:v>
                </c:pt>
                <c:pt idx="14">
                  <c:v>8.3446222408917858E-2</c:v>
                </c:pt>
                <c:pt idx="15">
                  <c:v>8.3446222408917858E-2</c:v>
                </c:pt>
                <c:pt idx="16">
                  <c:v>8.3446222408917858E-2</c:v>
                </c:pt>
                <c:pt idx="17">
                  <c:v>8.3446222408917858E-2</c:v>
                </c:pt>
                <c:pt idx="18">
                  <c:v>8.3446222408917858E-2</c:v>
                </c:pt>
                <c:pt idx="19">
                  <c:v>8.3446222408917858E-2</c:v>
                </c:pt>
                <c:pt idx="20">
                  <c:v>8.3446222408917858E-2</c:v>
                </c:pt>
                <c:pt idx="21">
                  <c:v>8.3446222408917858E-2</c:v>
                </c:pt>
                <c:pt idx="22">
                  <c:v>8.3446222408917858E-2</c:v>
                </c:pt>
                <c:pt idx="23">
                  <c:v>8.3446222408917858E-2</c:v>
                </c:pt>
              </c:numCache>
            </c:numRef>
          </c:val>
          <c:smooth val="0"/>
          <c:extLst>
            <c:ext xmlns:c16="http://schemas.microsoft.com/office/drawing/2014/chart" uri="{C3380CC4-5D6E-409C-BE32-E72D297353CC}">
              <c16:uniqueId val="{00000003-8852-4F45-802A-B40B72002F9D}"/>
            </c:ext>
          </c:extLst>
        </c:ser>
        <c:ser>
          <c:idx val="2"/>
          <c:order val="4"/>
          <c:tx>
            <c:strRef>
              <c:f>'NIAS Handover &lt;15'!$I$6</c:f>
              <c:strCache>
                <c:ptCount val="1"/>
                <c:pt idx="0">
                  <c:v>SCL</c:v>
                </c:pt>
              </c:strCache>
            </c:strRef>
          </c:tx>
          <c:spPr>
            <a:ln>
              <a:noFill/>
            </a:ln>
          </c:spPr>
          <c:marker>
            <c:symbol val="circle"/>
            <c:size val="7"/>
            <c:spPr>
              <a:solidFill>
                <a:srgbClr val="ED7D31"/>
              </a:solidFill>
              <a:ln>
                <a:solidFill>
                  <a:srgbClr val="ED7D31"/>
                </a:solidFill>
              </a:ln>
            </c:spPr>
          </c:marker>
          <c:cat>
            <c:numRef>
              <c:f>'NIAS Handover &lt;15'!$B$67:$B$89</c:f>
              <c:numCache>
                <c:formatCode>mmm\-yy</c:formatCode>
                <c:ptCount val="23"/>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pt idx="16">
                  <c:v>45870</c:v>
                </c:pt>
                <c:pt idx="17">
                  <c:v>45901</c:v>
                </c:pt>
                <c:pt idx="18">
                  <c:v>45931</c:v>
                </c:pt>
                <c:pt idx="19">
                  <c:v>45962</c:v>
                </c:pt>
                <c:pt idx="20">
                  <c:v>45992</c:v>
                </c:pt>
                <c:pt idx="21">
                  <c:v>46023</c:v>
                </c:pt>
                <c:pt idx="22">
                  <c:v>46054</c:v>
                </c:pt>
              </c:numCache>
            </c:numRef>
          </c:cat>
          <c:val>
            <c:numRef>
              <c:f>'NIAS Handover &lt;15'!$I$67:$I$90</c:f>
              <c:numCache>
                <c:formatCode>0%</c:formatCode>
                <c:ptCount val="24"/>
                <c:pt idx="0">
                  <c:v>#N/A</c:v>
                </c:pt>
                <c:pt idx="1">
                  <c:v>#N/A</c:v>
                </c:pt>
                <c:pt idx="2">
                  <c:v>#N/A</c:v>
                </c:pt>
                <c:pt idx="3">
                  <c:v>#N/A</c:v>
                </c:pt>
                <c:pt idx="4">
                  <c:v>#N/A</c:v>
                </c:pt>
                <c:pt idx="5">
                  <c:v>#N/A</c:v>
                </c:pt>
                <c:pt idx="6">
                  <c:v>#N/A</c:v>
                </c:pt>
                <c:pt idx="7">
                  <c:v>#N/A</c:v>
                </c:pt>
                <c:pt idx="8">
                  <c:v>#N/A</c:v>
                </c:pt>
                <c:pt idx="9">
                  <c:v>#N/A</c:v>
                </c:pt>
                <c:pt idx="10">
                  <c:v>#N/A</c:v>
                </c:pt>
                <c:pt idx="11">
                  <c:v>#N/A</c:v>
                </c:pt>
                <c:pt idx="12">
                  <c:v>#N/A</c:v>
                </c:pt>
                <c:pt idx="13">
                  <c:v>#N/A</c:v>
                </c:pt>
                <c:pt idx="14">
                  <c:v>#N/A</c:v>
                </c:pt>
                <c:pt idx="15">
                  <c:v>#N/A</c:v>
                </c:pt>
                <c:pt idx="16">
                  <c:v>#N/A</c:v>
                </c:pt>
                <c:pt idx="17">
                  <c:v>#N/A</c:v>
                </c:pt>
                <c:pt idx="18">
                  <c:v>#N/A</c:v>
                </c:pt>
                <c:pt idx="19">
                  <c:v>#N/A</c:v>
                </c:pt>
                <c:pt idx="20">
                  <c:v>#N/A</c:v>
                </c:pt>
                <c:pt idx="21">
                  <c:v>#N/A</c:v>
                </c:pt>
                <c:pt idx="22">
                  <c:v>#N/A</c:v>
                </c:pt>
                <c:pt idx="23">
                  <c:v>#N/A</c:v>
                </c:pt>
              </c:numCache>
            </c:numRef>
          </c:val>
          <c:smooth val="0"/>
          <c:extLst>
            <c:ext xmlns:c16="http://schemas.microsoft.com/office/drawing/2014/chart" uri="{C3380CC4-5D6E-409C-BE32-E72D297353CC}">
              <c16:uniqueId val="{00000004-8852-4F45-802A-B40B72002F9D}"/>
            </c:ext>
          </c:extLst>
        </c:ser>
        <c:ser>
          <c:idx val="6"/>
          <c:order val="5"/>
          <c:tx>
            <c:strRef>
              <c:f>'NIAS Handover &lt;15'!$J$6</c:f>
              <c:strCache>
                <c:ptCount val="1"/>
                <c:pt idx="0">
                  <c:v>SCH</c:v>
                </c:pt>
              </c:strCache>
            </c:strRef>
          </c:tx>
          <c:spPr>
            <a:ln>
              <a:noFill/>
            </a:ln>
          </c:spPr>
          <c:marker>
            <c:symbol val="circle"/>
            <c:size val="7"/>
            <c:spPr>
              <a:solidFill>
                <a:srgbClr val="5B9BD5"/>
              </a:solidFill>
              <a:ln>
                <a:solidFill>
                  <a:srgbClr val="5B9BD5"/>
                </a:solidFill>
              </a:ln>
            </c:spPr>
          </c:marker>
          <c:cat>
            <c:numRef>
              <c:f>'NIAS Handover &lt;15'!$B$67:$B$89</c:f>
              <c:numCache>
                <c:formatCode>mmm\-yy</c:formatCode>
                <c:ptCount val="23"/>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pt idx="16">
                  <c:v>45870</c:v>
                </c:pt>
                <c:pt idx="17">
                  <c:v>45901</c:v>
                </c:pt>
                <c:pt idx="18">
                  <c:v>45931</c:v>
                </c:pt>
                <c:pt idx="19">
                  <c:v>45962</c:v>
                </c:pt>
                <c:pt idx="20">
                  <c:v>45992</c:v>
                </c:pt>
                <c:pt idx="21">
                  <c:v>46023</c:v>
                </c:pt>
                <c:pt idx="22">
                  <c:v>46054</c:v>
                </c:pt>
              </c:numCache>
            </c:numRef>
          </c:cat>
          <c:val>
            <c:numRef>
              <c:f>'NIAS Handover &lt;15'!$J$67:$J$90</c:f>
              <c:numCache>
                <c:formatCode>0%</c:formatCode>
                <c:ptCount val="24"/>
                <c:pt idx="0">
                  <c:v>#N/A</c:v>
                </c:pt>
                <c:pt idx="1">
                  <c:v>#N/A</c:v>
                </c:pt>
                <c:pt idx="2">
                  <c:v>#N/A</c:v>
                </c:pt>
                <c:pt idx="3">
                  <c:v>#N/A</c:v>
                </c:pt>
                <c:pt idx="4">
                  <c:v>#N/A</c:v>
                </c:pt>
                <c:pt idx="5">
                  <c:v>#N/A</c:v>
                </c:pt>
                <c:pt idx="6">
                  <c:v>#N/A</c:v>
                </c:pt>
                <c:pt idx="7">
                  <c:v>#N/A</c:v>
                </c:pt>
                <c:pt idx="8">
                  <c:v>#N/A</c:v>
                </c:pt>
                <c:pt idx="9">
                  <c:v>#N/A</c:v>
                </c:pt>
                <c:pt idx="10">
                  <c:v>#N/A</c:v>
                </c:pt>
                <c:pt idx="11">
                  <c:v>#N/A</c:v>
                </c:pt>
                <c:pt idx="12">
                  <c:v>#N/A</c:v>
                </c:pt>
                <c:pt idx="13">
                  <c:v>#N/A</c:v>
                </c:pt>
                <c:pt idx="14">
                  <c:v>#N/A</c:v>
                </c:pt>
                <c:pt idx="15">
                  <c:v>#N/A</c:v>
                </c:pt>
                <c:pt idx="16">
                  <c:v>#N/A</c:v>
                </c:pt>
                <c:pt idx="17">
                  <c:v>#N/A</c:v>
                </c:pt>
                <c:pt idx="18">
                  <c:v>#N/A</c:v>
                </c:pt>
                <c:pt idx="19">
                  <c:v>#N/A</c:v>
                </c:pt>
                <c:pt idx="20">
                  <c:v>#N/A</c:v>
                </c:pt>
                <c:pt idx="21">
                  <c:v>#N/A</c:v>
                </c:pt>
                <c:pt idx="22">
                  <c:v>#N/A</c:v>
                </c:pt>
                <c:pt idx="23">
                  <c:v>#N/A</c:v>
                </c:pt>
              </c:numCache>
            </c:numRef>
          </c:val>
          <c:smooth val="0"/>
          <c:extLst>
            <c:ext xmlns:c16="http://schemas.microsoft.com/office/drawing/2014/chart" uri="{C3380CC4-5D6E-409C-BE32-E72D297353CC}">
              <c16:uniqueId val="{00000005-8852-4F45-802A-B40B72002F9D}"/>
            </c:ext>
          </c:extLst>
        </c:ser>
        <c:dLbls>
          <c:showLegendKey val="0"/>
          <c:showVal val="0"/>
          <c:showCatName val="0"/>
          <c:showSerName val="0"/>
          <c:showPercent val="0"/>
          <c:showBubbleSize val="0"/>
        </c:dLbls>
        <c:smooth val="0"/>
        <c:axId val="179400704"/>
        <c:axId val="179402624"/>
      </c:lineChart>
      <c:dateAx>
        <c:axId val="179400704"/>
        <c:scaling>
          <c:orientation val="minMax"/>
        </c:scaling>
        <c:delete val="0"/>
        <c:axPos val="b"/>
        <c:numFmt formatCode="mmm\-yy" sourceLinked="1"/>
        <c:majorTickMark val="out"/>
        <c:minorTickMark val="none"/>
        <c:tickLblPos val="low"/>
        <c:spPr>
          <a:noFill/>
          <a:ln w="9525" cap="flat" cmpd="sng" algn="ctr">
            <a:solidFill>
              <a:schemeClr val="tx1">
                <a:lumMod val="15000"/>
                <a:lumOff val="85000"/>
              </a:schemeClr>
            </a:solidFill>
            <a:round/>
          </a:ln>
          <a:effectLst/>
        </c:spPr>
        <c:txPr>
          <a:bodyPr rot="-27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9402624"/>
        <c:crosses val="autoZero"/>
        <c:auto val="1"/>
        <c:lblOffset val="100"/>
        <c:baseTimeUnit val="months"/>
        <c:majorUnit val="2"/>
        <c:majorTimeUnit val="months"/>
      </c:dateAx>
      <c:valAx>
        <c:axId val="179402624"/>
        <c:scaling>
          <c:orientation val="minMax"/>
          <c:max val="0.15000000000000002"/>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9400704"/>
        <c:crosses val="autoZero"/>
        <c:crossBetween val="midCat"/>
        <c:majorUnit val="5.000000000000001E-2"/>
      </c:valAx>
      <c:spPr>
        <a:noFill/>
        <a:ln>
          <a:noFill/>
        </a:ln>
        <a:effectLst/>
      </c:spPr>
    </c:plotArea>
    <c:legend>
      <c:legendPos val="b"/>
      <c:layout>
        <c:manualLayout>
          <c:xMode val="edge"/>
          <c:yMode val="edge"/>
          <c:x val="5.2777777777777778E-2"/>
          <c:y val="0.8598815169241254"/>
          <c:w val="0.9"/>
          <c:h val="8.1515859268514318E-2"/>
        </c:manualLayout>
      </c:layout>
      <c:overlay val="0"/>
      <c:txPr>
        <a:bodyPr rot="0" vert="horz"/>
        <a:lstStyle/>
        <a:p>
          <a:pPr>
            <a:defRPr/>
          </a:pPr>
          <a:endParaRPr lang="en-US"/>
        </a:p>
      </c:txPr>
    </c:legend>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en-US"/>
    </a:p>
  </c:txPr>
  <c:externalData r:id="rId1">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100" b="0" i="0" u="none" strike="noStrike" kern="1200" spc="0" baseline="0">
                <a:solidFill>
                  <a:schemeClr val="tx1">
                    <a:lumMod val="65000"/>
                    <a:lumOff val="35000"/>
                  </a:schemeClr>
                </a:solidFill>
                <a:latin typeface="+mn-lt"/>
                <a:ea typeface="+mn-ea"/>
                <a:cs typeface="+mn-cs"/>
              </a:defRPr>
            </a:pPr>
            <a:r>
              <a:rPr lang="en-GB" sz="1100" b="0" i="0" baseline="0">
                <a:effectLst/>
              </a:rPr>
              <a:t>Patient Handover % &lt; 15 min (Causeway)</a:t>
            </a:r>
            <a:endParaRPr lang="en-GB" sz="1100">
              <a:effectLst/>
            </a:endParaRPr>
          </a:p>
        </c:rich>
      </c:tx>
      <c:layout>
        <c:manualLayout>
          <c:xMode val="edge"/>
          <c:yMode val="edge"/>
          <c:x val="0.24188888888888888"/>
          <c:y val="4.1506508314919283E-2"/>
        </c:manualLayout>
      </c:layout>
      <c:overlay val="0"/>
      <c:spPr>
        <a:noFill/>
        <a:ln>
          <a:noFill/>
        </a:ln>
        <a:effectLst/>
      </c:spPr>
    </c:title>
    <c:autoTitleDeleted val="0"/>
    <c:plotArea>
      <c:layout>
        <c:manualLayout>
          <c:layoutTarget val="inner"/>
          <c:xMode val="edge"/>
          <c:yMode val="edge"/>
          <c:x val="9.7122703412073491E-2"/>
          <c:y val="0.14494995070421257"/>
          <c:w val="0.86269961834771147"/>
          <c:h val="0.52377746402767977"/>
        </c:manualLayout>
      </c:layout>
      <c:lineChart>
        <c:grouping val="standard"/>
        <c:varyColors val="0"/>
        <c:ser>
          <c:idx val="0"/>
          <c:order val="0"/>
          <c:tx>
            <c:strRef>
              <c:f>'NIAS Handover &lt;15'!$F$97</c:f>
              <c:strCache>
                <c:ptCount val="1"/>
                <c:pt idx="0">
                  <c:v>LPL</c:v>
                </c:pt>
              </c:strCache>
            </c:strRef>
          </c:tx>
          <c:spPr>
            <a:ln w="15875" cap="rnd">
              <a:solidFill>
                <a:schemeClr val="tx1"/>
              </a:solidFill>
              <a:prstDash val="lgDash"/>
              <a:round/>
            </a:ln>
            <a:effectLst/>
          </c:spPr>
          <c:marker>
            <c:symbol val="none"/>
          </c:marker>
          <c:cat>
            <c:numRef>
              <c:f>'NIAS Handover &lt;15'!$B$158:$B$180</c:f>
              <c:numCache>
                <c:formatCode>mmm\-yy</c:formatCode>
                <c:ptCount val="23"/>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pt idx="16">
                  <c:v>45870</c:v>
                </c:pt>
                <c:pt idx="17">
                  <c:v>45901</c:v>
                </c:pt>
                <c:pt idx="18">
                  <c:v>45931</c:v>
                </c:pt>
                <c:pt idx="19">
                  <c:v>45962</c:v>
                </c:pt>
                <c:pt idx="20">
                  <c:v>45992</c:v>
                </c:pt>
                <c:pt idx="21">
                  <c:v>46023</c:v>
                </c:pt>
                <c:pt idx="22">
                  <c:v>46054</c:v>
                </c:pt>
              </c:numCache>
            </c:numRef>
          </c:cat>
          <c:val>
            <c:numRef>
              <c:f>'NIAS Handover &lt;15'!$F$158:$F$181</c:f>
              <c:numCache>
                <c:formatCode>0%</c:formatCode>
                <c:ptCount val="24"/>
                <c:pt idx="0">
                  <c:v>2.7405543067877184E-2</c:v>
                </c:pt>
                <c:pt idx="1">
                  <c:v>2.7405543067877184E-2</c:v>
                </c:pt>
                <c:pt idx="2">
                  <c:v>2.7405543067877184E-2</c:v>
                </c:pt>
                <c:pt idx="3">
                  <c:v>2.7405543067877184E-2</c:v>
                </c:pt>
                <c:pt idx="4">
                  <c:v>2.7405543067877184E-2</c:v>
                </c:pt>
                <c:pt idx="5">
                  <c:v>2.7405543067877184E-2</c:v>
                </c:pt>
                <c:pt idx="6">
                  <c:v>2.7405543067877184E-2</c:v>
                </c:pt>
                <c:pt idx="7">
                  <c:v>2.7405543067877184E-2</c:v>
                </c:pt>
                <c:pt idx="8">
                  <c:v>2.7405543067877184E-2</c:v>
                </c:pt>
                <c:pt idx="9">
                  <c:v>2.7405543067877184E-2</c:v>
                </c:pt>
                <c:pt idx="10">
                  <c:v>2.7405543067877184E-2</c:v>
                </c:pt>
                <c:pt idx="11">
                  <c:v>2.7405543067877184E-2</c:v>
                </c:pt>
                <c:pt idx="12">
                  <c:v>2.7405543067877184E-2</c:v>
                </c:pt>
                <c:pt idx="13">
                  <c:v>2.7405543067877184E-2</c:v>
                </c:pt>
                <c:pt idx="14">
                  <c:v>2.7405543067877184E-2</c:v>
                </c:pt>
                <c:pt idx="15">
                  <c:v>2.7405543067877184E-2</c:v>
                </c:pt>
                <c:pt idx="16">
                  <c:v>2.7405543067877184E-2</c:v>
                </c:pt>
                <c:pt idx="17">
                  <c:v>2.7405543067877184E-2</c:v>
                </c:pt>
                <c:pt idx="18">
                  <c:v>2.7405543067877184E-2</c:v>
                </c:pt>
                <c:pt idx="19">
                  <c:v>2.7405543067877184E-2</c:v>
                </c:pt>
                <c:pt idx="20">
                  <c:v>2.7405543067877184E-2</c:v>
                </c:pt>
                <c:pt idx="21">
                  <c:v>2.7405543067877184E-2</c:v>
                </c:pt>
                <c:pt idx="22">
                  <c:v>2.7405543067877184E-2</c:v>
                </c:pt>
                <c:pt idx="23">
                  <c:v>2.7405543067877184E-2</c:v>
                </c:pt>
              </c:numCache>
            </c:numRef>
          </c:val>
          <c:smooth val="0"/>
          <c:extLst>
            <c:ext xmlns:c16="http://schemas.microsoft.com/office/drawing/2014/chart" uri="{C3380CC4-5D6E-409C-BE32-E72D297353CC}">
              <c16:uniqueId val="{00000000-E640-4700-98BE-121FAFB9893A}"/>
            </c:ext>
          </c:extLst>
        </c:ser>
        <c:ser>
          <c:idx val="1"/>
          <c:order val="1"/>
          <c:tx>
            <c:strRef>
              <c:f>'NIAS Handover &lt;15'!$E$97</c:f>
              <c:strCache>
                <c:ptCount val="1"/>
                <c:pt idx="0">
                  <c:v>&lt; 15 mins</c:v>
                </c:pt>
              </c:strCache>
            </c:strRef>
          </c:tx>
          <c:spPr>
            <a:ln w="28575" cap="rnd">
              <a:solidFill>
                <a:schemeClr val="bg1">
                  <a:lumMod val="65000"/>
                </a:schemeClr>
              </a:solidFill>
              <a:round/>
            </a:ln>
            <a:effectLst/>
          </c:spPr>
          <c:marker>
            <c:symbol val="circle"/>
            <c:size val="5"/>
            <c:spPr>
              <a:solidFill>
                <a:schemeClr val="bg1">
                  <a:lumMod val="65000"/>
                </a:schemeClr>
              </a:solidFill>
              <a:ln w="9525">
                <a:noFill/>
              </a:ln>
              <a:effectLst/>
            </c:spPr>
          </c:marker>
          <c:cat>
            <c:numRef>
              <c:f>'NIAS Handover &lt;15'!$B$158:$B$180</c:f>
              <c:numCache>
                <c:formatCode>mmm\-yy</c:formatCode>
                <c:ptCount val="23"/>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pt idx="16">
                  <c:v>45870</c:v>
                </c:pt>
                <c:pt idx="17">
                  <c:v>45901</c:v>
                </c:pt>
                <c:pt idx="18">
                  <c:v>45931</c:v>
                </c:pt>
                <c:pt idx="19">
                  <c:v>45962</c:v>
                </c:pt>
                <c:pt idx="20">
                  <c:v>45992</c:v>
                </c:pt>
                <c:pt idx="21">
                  <c:v>46023</c:v>
                </c:pt>
                <c:pt idx="22">
                  <c:v>46054</c:v>
                </c:pt>
              </c:numCache>
            </c:numRef>
          </c:cat>
          <c:val>
            <c:numRef>
              <c:f>'NIAS Handover &lt;15'!$E$158:$E$181</c:f>
              <c:numCache>
                <c:formatCode>0.0%</c:formatCode>
                <c:ptCount val="24"/>
                <c:pt idx="0">
                  <c:v>4.0387722132471729E-2</c:v>
                </c:pt>
                <c:pt idx="1">
                  <c:v>4.8632218844984802E-2</c:v>
                </c:pt>
                <c:pt idx="2">
                  <c:v>4.6744574290484141E-2</c:v>
                </c:pt>
                <c:pt idx="3">
                  <c:v>4.2622950819672129E-2</c:v>
                </c:pt>
                <c:pt idx="4">
                  <c:v>3.098106712564544E-2</c:v>
                </c:pt>
                <c:pt idx="5">
                  <c:v>4.1594454072790298E-2</c:v>
                </c:pt>
                <c:pt idx="6">
                  <c:v>3.9538714991762765E-2</c:v>
                </c:pt>
                <c:pt idx="7">
                  <c:v>3.4990791896869246E-2</c:v>
                </c:pt>
                <c:pt idx="8">
                  <c:v>4.0322580645161289E-2</c:v>
                </c:pt>
                <c:pt idx="9">
                  <c:v>4.3298969072164947E-2</c:v>
                </c:pt>
                <c:pt idx="10">
                  <c:v>3.6659877800407331E-2</c:v>
                </c:pt>
                <c:pt idx="11">
                  <c:v>4.3936731107205626E-2</c:v>
                </c:pt>
                <c:pt idx="12">
                  <c:v>4.7535211267605633E-2</c:v>
                </c:pt>
                <c:pt idx="13">
                  <c:v>5.0653594771241831E-2</c:v>
                </c:pt>
                <c:pt idx="14">
                  <c:v>5.0251256281407038E-2</c:v>
                </c:pt>
                <c:pt idx="15">
                  <c:v>6.2695924764890276E-2</c:v>
                </c:pt>
                <c:pt idx="16">
                  <c:v>4.2789223454833596E-2</c:v>
                </c:pt>
                <c:pt idx="17">
                  <c:v>5.3601340033500838E-2</c:v>
                </c:pt>
                <c:pt idx="18">
                  <c:v>5.8646616541353384E-2</c:v>
                </c:pt>
                <c:pt idx="19">
                  <c:v>7.6530612244897961E-2</c:v>
                </c:pt>
                <c:pt idx="20">
                  <c:v>6.655290102389079E-2</c:v>
                </c:pt>
                <c:pt idx="21">
                  <c:v>5.8000000000000003E-2</c:v>
                </c:pt>
                <c:pt idx="22">
                  <c:v>5.3999999999999999E-2</c:v>
                </c:pt>
              </c:numCache>
            </c:numRef>
          </c:val>
          <c:smooth val="0"/>
          <c:extLst>
            <c:ext xmlns:c16="http://schemas.microsoft.com/office/drawing/2014/chart" uri="{C3380CC4-5D6E-409C-BE32-E72D297353CC}">
              <c16:uniqueId val="{00000001-E640-4700-98BE-121FAFB9893A}"/>
            </c:ext>
          </c:extLst>
        </c:ser>
        <c:ser>
          <c:idx val="4"/>
          <c:order val="2"/>
          <c:tx>
            <c:strRef>
              <c:f>'NIAS Handover &lt;15'!$D$97</c:f>
              <c:strCache>
                <c:ptCount val="1"/>
                <c:pt idx="0">
                  <c:v>Mean</c:v>
                </c:pt>
              </c:strCache>
            </c:strRef>
          </c:tx>
          <c:spPr>
            <a:ln w="15875" cap="rnd">
              <a:solidFill>
                <a:schemeClr val="tx1"/>
              </a:solidFill>
              <a:round/>
            </a:ln>
            <a:effectLst/>
          </c:spPr>
          <c:marker>
            <c:symbol val="none"/>
          </c:marker>
          <c:cat>
            <c:numRef>
              <c:f>'NIAS Handover &lt;15'!$B$158:$B$180</c:f>
              <c:numCache>
                <c:formatCode>mmm\-yy</c:formatCode>
                <c:ptCount val="23"/>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pt idx="16">
                  <c:v>45870</c:v>
                </c:pt>
                <c:pt idx="17">
                  <c:v>45901</c:v>
                </c:pt>
                <c:pt idx="18">
                  <c:v>45931</c:v>
                </c:pt>
                <c:pt idx="19">
                  <c:v>45962</c:v>
                </c:pt>
                <c:pt idx="20">
                  <c:v>45992</c:v>
                </c:pt>
                <c:pt idx="21">
                  <c:v>46023</c:v>
                </c:pt>
                <c:pt idx="22">
                  <c:v>46054</c:v>
                </c:pt>
              </c:numCache>
            </c:numRef>
          </c:cat>
          <c:val>
            <c:numRef>
              <c:f>'NIAS Handover &lt;15'!$D$158:$D$181</c:f>
              <c:numCache>
                <c:formatCode>0.0%</c:formatCode>
                <c:ptCount val="24"/>
                <c:pt idx="0">
                  <c:v>4.8302927529706143E-2</c:v>
                </c:pt>
                <c:pt idx="1">
                  <c:v>4.8302927529706143E-2</c:v>
                </c:pt>
                <c:pt idx="2">
                  <c:v>4.8302927529706143E-2</c:v>
                </c:pt>
                <c:pt idx="3">
                  <c:v>4.8302927529706143E-2</c:v>
                </c:pt>
                <c:pt idx="4">
                  <c:v>4.8302927529706143E-2</c:v>
                </c:pt>
                <c:pt idx="5">
                  <c:v>4.8302927529706143E-2</c:v>
                </c:pt>
                <c:pt idx="6">
                  <c:v>4.8302927529706143E-2</c:v>
                </c:pt>
                <c:pt idx="7">
                  <c:v>4.8302927529706143E-2</c:v>
                </c:pt>
                <c:pt idx="8">
                  <c:v>4.8302927529706143E-2</c:v>
                </c:pt>
                <c:pt idx="9">
                  <c:v>4.8302927529706143E-2</c:v>
                </c:pt>
                <c:pt idx="10">
                  <c:v>4.8302927529706143E-2</c:v>
                </c:pt>
                <c:pt idx="11">
                  <c:v>4.8302927529706143E-2</c:v>
                </c:pt>
                <c:pt idx="12">
                  <c:v>4.8302927529706143E-2</c:v>
                </c:pt>
                <c:pt idx="13">
                  <c:v>4.8302927529706143E-2</c:v>
                </c:pt>
                <c:pt idx="14">
                  <c:v>4.8302927529706143E-2</c:v>
                </c:pt>
                <c:pt idx="15">
                  <c:v>4.8302927529706143E-2</c:v>
                </c:pt>
                <c:pt idx="16">
                  <c:v>4.8302927529706143E-2</c:v>
                </c:pt>
                <c:pt idx="17">
                  <c:v>4.8302927529706143E-2</c:v>
                </c:pt>
                <c:pt idx="18">
                  <c:v>4.8302927529706143E-2</c:v>
                </c:pt>
                <c:pt idx="19">
                  <c:v>4.8302927529706143E-2</c:v>
                </c:pt>
                <c:pt idx="20">
                  <c:v>4.8302927529706143E-2</c:v>
                </c:pt>
                <c:pt idx="21">
                  <c:v>4.8302927529706143E-2</c:v>
                </c:pt>
                <c:pt idx="22">
                  <c:v>4.8302927529706143E-2</c:v>
                </c:pt>
                <c:pt idx="23">
                  <c:v>4.8302927529706143E-2</c:v>
                </c:pt>
              </c:numCache>
            </c:numRef>
          </c:val>
          <c:smooth val="0"/>
          <c:extLst>
            <c:ext xmlns:c16="http://schemas.microsoft.com/office/drawing/2014/chart" uri="{C3380CC4-5D6E-409C-BE32-E72D297353CC}">
              <c16:uniqueId val="{00000002-E640-4700-98BE-121FAFB9893A}"/>
            </c:ext>
          </c:extLst>
        </c:ser>
        <c:ser>
          <c:idx val="5"/>
          <c:order val="3"/>
          <c:tx>
            <c:strRef>
              <c:f>'NIAS Handover &lt;15'!$C$97</c:f>
              <c:strCache>
                <c:ptCount val="1"/>
                <c:pt idx="0">
                  <c:v>UPL</c:v>
                </c:pt>
              </c:strCache>
            </c:strRef>
          </c:tx>
          <c:spPr>
            <a:ln w="15875" cap="rnd">
              <a:solidFill>
                <a:schemeClr val="tx1"/>
              </a:solidFill>
              <a:prstDash val="lgDash"/>
              <a:round/>
            </a:ln>
            <a:effectLst/>
          </c:spPr>
          <c:marker>
            <c:symbol val="none"/>
          </c:marker>
          <c:cat>
            <c:numRef>
              <c:f>'NIAS Handover &lt;15'!$B$158:$B$180</c:f>
              <c:numCache>
                <c:formatCode>mmm\-yy</c:formatCode>
                <c:ptCount val="23"/>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pt idx="16">
                  <c:v>45870</c:v>
                </c:pt>
                <c:pt idx="17">
                  <c:v>45901</c:v>
                </c:pt>
                <c:pt idx="18">
                  <c:v>45931</c:v>
                </c:pt>
                <c:pt idx="19">
                  <c:v>45962</c:v>
                </c:pt>
                <c:pt idx="20">
                  <c:v>45992</c:v>
                </c:pt>
                <c:pt idx="21">
                  <c:v>46023</c:v>
                </c:pt>
                <c:pt idx="22">
                  <c:v>46054</c:v>
                </c:pt>
              </c:numCache>
            </c:numRef>
          </c:cat>
          <c:val>
            <c:numRef>
              <c:f>'NIAS Handover &lt;15'!$C$158:$C$181</c:f>
              <c:numCache>
                <c:formatCode>0%</c:formatCode>
                <c:ptCount val="24"/>
                <c:pt idx="0">
                  <c:v>6.9200311991535104E-2</c:v>
                </c:pt>
                <c:pt idx="1">
                  <c:v>6.9200311991535104E-2</c:v>
                </c:pt>
                <c:pt idx="2">
                  <c:v>6.9200311991535104E-2</c:v>
                </c:pt>
                <c:pt idx="3">
                  <c:v>6.9200311991535104E-2</c:v>
                </c:pt>
                <c:pt idx="4">
                  <c:v>6.9200311991535104E-2</c:v>
                </c:pt>
                <c:pt idx="5">
                  <c:v>6.9200311991535104E-2</c:v>
                </c:pt>
                <c:pt idx="6">
                  <c:v>6.9200311991535104E-2</c:v>
                </c:pt>
                <c:pt idx="7">
                  <c:v>6.9200311991535104E-2</c:v>
                </c:pt>
                <c:pt idx="8">
                  <c:v>6.9200311991535104E-2</c:v>
                </c:pt>
                <c:pt idx="9">
                  <c:v>6.9200311991535104E-2</c:v>
                </c:pt>
                <c:pt idx="10">
                  <c:v>6.9200311991535104E-2</c:v>
                </c:pt>
                <c:pt idx="11">
                  <c:v>6.9200311991535104E-2</c:v>
                </c:pt>
                <c:pt idx="12">
                  <c:v>6.9200311991535104E-2</c:v>
                </c:pt>
                <c:pt idx="13">
                  <c:v>6.9200311991535104E-2</c:v>
                </c:pt>
                <c:pt idx="14">
                  <c:v>6.9200311991535104E-2</c:v>
                </c:pt>
                <c:pt idx="15">
                  <c:v>6.9200311991535104E-2</c:v>
                </c:pt>
                <c:pt idx="16">
                  <c:v>6.9200311991535104E-2</c:v>
                </c:pt>
                <c:pt idx="17">
                  <c:v>6.9200311991535104E-2</c:v>
                </c:pt>
                <c:pt idx="18">
                  <c:v>6.9200311991535104E-2</c:v>
                </c:pt>
                <c:pt idx="19">
                  <c:v>6.9200311991535104E-2</c:v>
                </c:pt>
                <c:pt idx="20">
                  <c:v>6.9200311991535104E-2</c:v>
                </c:pt>
                <c:pt idx="21">
                  <c:v>6.9200311991535104E-2</c:v>
                </c:pt>
                <c:pt idx="22">
                  <c:v>6.9200311991535104E-2</c:v>
                </c:pt>
                <c:pt idx="23">
                  <c:v>6.9200311991535104E-2</c:v>
                </c:pt>
              </c:numCache>
            </c:numRef>
          </c:val>
          <c:smooth val="0"/>
          <c:extLst>
            <c:ext xmlns:c16="http://schemas.microsoft.com/office/drawing/2014/chart" uri="{C3380CC4-5D6E-409C-BE32-E72D297353CC}">
              <c16:uniqueId val="{00000003-E640-4700-98BE-121FAFB9893A}"/>
            </c:ext>
          </c:extLst>
        </c:ser>
        <c:ser>
          <c:idx val="2"/>
          <c:order val="4"/>
          <c:tx>
            <c:strRef>
              <c:f>'NIAS Handover &lt;15'!$I$97</c:f>
              <c:strCache>
                <c:ptCount val="1"/>
                <c:pt idx="0">
                  <c:v>SCL</c:v>
                </c:pt>
              </c:strCache>
            </c:strRef>
          </c:tx>
          <c:spPr>
            <a:ln>
              <a:noFill/>
            </a:ln>
          </c:spPr>
          <c:marker>
            <c:symbol val="circle"/>
            <c:size val="7"/>
            <c:spPr>
              <a:solidFill>
                <a:srgbClr val="ED7D31"/>
              </a:solidFill>
              <a:ln>
                <a:solidFill>
                  <a:srgbClr val="ED7D31"/>
                </a:solidFill>
              </a:ln>
            </c:spPr>
          </c:marker>
          <c:cat>
            <c:numRef>
              <c:f>'NIAS Handover &lt;15'!$B$158:$B$180</c:f>
              <c:numCache>
                <c:formatCode>mmm\-yy</c:formatCode>
                <c:ptCount val="23"/>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pt idx="16">
                  <c:v>45870</c:v>
                </c:pt>
                <c:pt idx="17">
                  <c:v>45901</c:v>
                </c:pt>
                <c:pt idx="18">
                  <c:v>45931</c:v>
                </c:pt>
                <c:pt idx="19">
                  <c:v>45962</c:v>
                </c:pt>
                <c:pt idx="20">
                  <c:v>45992</c:v>
                </c:pt>
                <c:pt idx="21">
                  <c:v>46023</c:v>
                </c:pt>
                <c:pt idx="22">
                  <c:v>46054</c:v>
                </c:pt>
              </c:numCache>
            </c:numRef>
          </c:cat>
          <c:val>
            <c:numRef>
              <c:f>'NIAS Handover &lt;15'!$I$158:$I$181</c:f>
              <c:numCache>
                <c:formatCode>0%</c:formatCode>
                <c:ptCount val="24"/>
                <c:pt idx="0">
                  <c:v>#N/A</c:v>
                </c:pt>
                <c:pt idx="1">
                  <c:v>#N/A</c:v>
                </c:pt>
                <c:pt idx="2">
                  <c:v>#N/A</c:v>
                </c:pt>
                <c:pt idx="3">
                  <c:v>#N/A</c:v>
                </c:pt>
                <c:pt idx="4">
                  <c:v>#N/A</c:v>
                </c:pt>
                <c:pt idx="5">
                  <c:v>#N/A</c:v>
                </c:pt>
                <c:pt idx="6">
                  <c:v>#N/A</c:v>
                </c:pt>
                <c:pt idx="7">
                  <c:v>#N/A</c:v>
                </c:pt>
                <c:pt idx="8">
                  <c:v>#N/A</c:v>
                </c:pt>
                <c:pt idx="9">
                  <c:v>#N/A</c:v>
                </c:pt>
                <c:pt idx="10">
                  <c:v>#N/A</c:v>
                </c:pt>
                <c:pt idx="11">
                  <c:v>#N/A</c:v>
                </c:pt>
                <c:pt idx="12">
                  <c:v>#N/A</c:v>
                </c:pt>
                <c:pt idx="13">
                  <c:v>#N/A</c:v>
                </c:pt>
                <c:pt idx="14">
                  <c:v>#N/A</c:v>
                </c:pt>
                <c:pt idx="15">
                  <c:v>#N/A</c:v>
                </c:pt>
                <c:pt idx="16">
                  <c:v>#N/A</c:v>
                </c:pt>
                <c:pt idx="17">
                  <c:v>#N/A</c:v>
                </c:pt>
                <c:pt idx="18">
                  <c:v>#N/A</c:v>
                </c:pt>
                <c:pt idx="19">
                  <c:v>#N/A</c:v>
                </c:pt>
                <c:pt idx="20">
                  <c:v>#N/A</c:v>
                </c:pt>
                <c:pt idx="21">
                  <c:v>#N/A</c:v>
                </c:pt>
                <c:pt idx="22">
                  <c:v>#N/A</c:v>
                </c:pt>
                <c:pt idx="23">
                  <c:v>#N/A</c:v>
                </c:pt>
              </c:numCache>
            </c:numRef>
          </c:val>
          <c:smooth val="0"/>
          <c:extLst>
            <c:ext xmlns:c16="http://schemas.microsoft.com/office/drawing/2014/chart" uri="{C3380CC4-5D6E-409C-BE32-E72D297353CC}">
              <c16:uniqueId val="{00000004-E640-4700-98BE-121FAFB9893A}"/>
            </c:ext>
          </c:extLst>
        </c:ser>
        <c:ser>
          <c:idx val="6"/>
          <c:order val="5"/>
          <c:tx>
            <c:strRef>
              <c:f>'NIAS Handover &lt;15'!$J$97</c:f>
              <c:strCache>
                <c:ptCount val="1"/>
                <c:pt idx="0">
                  <c:v>SCH</c:v>
                </c:pt>
              </c:strCache>
            </c:strRef>
          </c:tx>
          <c:spPr>
            <a:ln>
              <a:noFill/>
            </a:ln>
          </c:spPr>
          <c:marker>
            <c:symbol val="circle"/>
            <c:size val="7"/>
            <c:spPr>
              <a:solidFill>
                <a:srgbClr val="5B9BD5"/>
              </a:solidFill>
              <a:ln>
                <a:solidFill>
                  <a:srgbClr val="5B9BD5"/>
                </a:solidFill>
              </a:ln>
            </c:spPr>
          </c:marker>
          <c:cat>
            <c:numRef>
              <c:f>'NIAS Handover &lt;15'!$B$158:$B$180</c:f>
              <c:numCache>
                <c:formatCode>mmm\-yy</c:formatCode>
                <c:ptCount val="23"/>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pt idx="16">
                  <c:v>45870</c:v>
                </c:pt>
                <c:pt idx="17">
                  <c:v>45901</c:v>
                </c:pt>
                <c:pt idx="18">
                  <c:v>45931</c:v>
                </c:pt>
                <c:pt idx="19">
                  <c:v>45962</c:v>
                </c:pt>
                <c:pt idx="20">
                  <c:v>45992</c:v>
                </c:pt>
                <c:pt idx="21">
                  <c:v>46023</c:v>
                </c:pt>
                <c:pt idx="22">
                  <c:v>46054</c:v>
                </c:pt>
              </c:numCache>
            </c:numRef>
          </c:cat>
          <c:val>
            <c:numRef>
              <c:f>'NIAS Handover &lt;15'!$J$158:$J$181</c:f>
              <c:numCache>
                <c:formatCode>0%</c:formatCode>
                <c:ptCount val="24"/>
                <c:pt idx="0">
                  <c:v>#N/A</c:v>
                </c:pt>
                <c:pt idx="1">
                  <c:v>#N/A</c:v>
                </c:pt>
                <c:pt idx="2">
                  <c:v>#N/A</c:v>
                </c:pt>
                <c:pt idx="3">
                  <c:v>#N/A</c:v>
                </c:pt>
                <c:pt idx="4">
                  <c:v>#N/A</c:v>
                </c:pt>
                <c:pt idx="5">
                  <c:v>#N/A</c:v>
                </c:pt>
                <c:pt idx="6">
                  <c:v>#N/A</c:v>
                </c:pt>
                <c:pt idx="7">
                  <c:v>#N/A</c:v>
                </c:pt>
                <c:pt idx="8">
                  <c:v>#N/A</c:v>
                </c:pt>
                <c:pt idx="9">
                  <c:v>#N/A</c:v>
                </c:pt>
                <c:pt idx="10">
                  <c:v>#N/A</c:v>
                </c:pt>
                <c:pt idx="11">
                  <c:v>#N/A</c:v>
                </c:pt>
                <c:pt idx="12">
                  <c:v>#N/A</c:v>
                </c:pt>
                <c:pt idx="13">
                  <c:v>#N/A</c:v>
                </c:pt>
                <c:pt idx="14">
                  <c:v>#N/A</c:v>
                </c:pt>
                <c:pt idx="15">
                  <c:v>#N/A</c:v>
                </c:pt>
                <c:pt idx="16">
                  <c:v>#N/A</c:v>
                </c:pt>
                <c:pt idx="17">
                  <c:v>#N/A</c:v>
                </c:pt>
                <c:pt idx="18">
                  <c:v>#N/A</c:v>
                </c:pt>
                <c:pt idx="19">
                  <c:v>7.6530612244897961E-2</c:v>
                </c:pt>
                <c:pt idx="20">
                  <c:v>#N/A</c:v>
                </c:pt>
                <c:pt idx="21">
                  <c:v>#N/A</c:v>
                </c:pt>
                <c:pt idx="22">
                  <c:v>#N/A</c:v>
                </c:pt>
                <c:pt idx="23">
                  <c:v>#N/A</c:v>
                </c:pt>
              </c:numCache>
            </c:numRef>
          </c:val>
          <c:smooth val="0"/>
          <c:extLst>
            <c:ext xmlns:c16="http://schemas.microsoft.com/office/drawing/2014/chart" uri="{C3380CC4-5D6E-409C-BE32-E72D297353CC}">
              <c16:uniqueId val="{00000005-E640-4700-98BE-121FAFB9893A}"/>
            </c:ext>
          </c:extLst>
        </c:ser>
        <c:dLbls>
          <c:showLegendKey val="0"/>
          <c:showVal val="0"/>
          <c:showCatName val="0"/>
          <c:showSerName val="0"/>
          <c:showPercent val="0"/>
          <c:showBubbleSize val="0"/>
        </c:dLbls>
        <c:smooth val="0"/>
        <c:axId val="181964800"/>
        <c:axId val="181966720"/>
      </c:lineChart>
      <c:dateAx>
        <c:axId val="181964800"/>
        <c:scaling>
          <c:orientation val="minMax"/>
        </c:scaling>
        <c:delete val="0"/>
        <c:axPos val="b"/>
        <c:numFmt formatCode="mmm\-yy" sourceLinked="1"/>
        <c:majorTickMark val="out"/>
        <c:minorTickMark val="none"/>
        <c:tickLblPos val="low"/>
        <c:spPr>
          <a:noFill/>
          <a:ln w="9525" cap="flat" cmpd="sng" algn="ctr">
            <a:solidFill>
              <a:schemeClr val="tx1">
                <a:lumMod val="15000"/>
                <a:lumOff val="85000"/>
              </a:schemeClr>
            </a:solidFill>
            <a:round/>
          </a:ln>
          <a:effectLst/>
        </c:spPr>
        <c:txPr>
          <a:bodyPr rot="-27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81966720"/>
        <c:crosses val="autoZero"/>
        <c:auto val="1"/>
        <c:lblOffset val="100"/>
        <c:baseTimeUnit val="months"/>
        <c:majorUnit val="2"/>
        <c:majorTimeUnit val="months"/>
      </c:dateAx>
      <c:valAx>
        <c:axId val="181966720"/>
        <c:scaling>
          <c:orientation val="minMax"/>
          <c:max val="0.15000000000000002"/>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81964800"/>
        <c:crosses val="autoZero"/>
        <c:crossBetween val="midCat"/>
        <c:majorUnit val="5.000000000000001E-2"/>
      </c:valAx>
      <c:spPr>
        <a:noFill/>
        <a:ln>
          <a:noFill/>
        </a:ln>
        <a:effectLst/>
      </c:spPr>
    </c:plotArea>
    <c:legend>
      <c:legendPos val="b"/>
      <c:layout>
        <c:manualLayout>
          <c:xMode val="edge"/>
          <c:yMode val="edge"/>
          <c:x val="3.3409109239781458E-2"/>
          <c:y val="0.84473873041603842"/>
          <c:w val="0.92150840087714081"/>
          <c:h val="0.11375474619650633"/>
        </c:manualLayout>
      </c:layout>
      <c:overlay val="0"/>
      <c:txPr>
        <a:bodyPr rot="0" vert="horz"/>
        <a:lstStyle/>
        <a:p>
          <a:pPr>
            <a:defRPr/>
          </a:pPr>
          <a:endParaRPr lang="en-US"/>
        </a:p>
      </c:txPr>
    </c:legend>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en-US"/>
    </a:p>
  </c:txPr>
  <c:externalData r:id="rId1">
    <c:autoUpdate val="0"/>
  </c:externalData>
  <c:userShapes r:id="rId2"/>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100" b="0" i="0" u="none" strike="noStrike" kern="1200" spc="0" baseline="0">
                <a:solidFill>
                  <a:schemeClr val="tx1">
                    <a:lumMod val="65000"/>
                    <a:lumOff val="35000"/>
                  </a:schemeClr>
                </a:solidFill>
                <a:latin typeface="+mn-lt"/>
                <a:ea typeface="+mn-ea"/>
                <a:cs typeface="+mn-cs"/>
              </a:defRPr>
            </a:pPr>
            <a:r>
              <a:rPr lang="en-GB" sz="1100" b="0" i="0" baseline="0">
                <a:effectLst/>
              </a:rPr>
              <a:t>Patient Handover % &lt; 60 min (Antrim)</a:t>
            </a:r>
            <a:endParaRPr lang="en-GB" sz="1100">
              <a:effectLst/>
            </a:endParaRPr>
          </a:p>
        </c:rich>
      </c:tx>
      <c:layout>
        <c:manualLayout>
          <c:xMode val="edge"/>
          <c:yMode val="edge"/>
          <c:x val="0.26665266841644797"/>
          <c:y val="5.5313680786720845E-2"/>
        </c:manualLayout>
      </c:layout>
      <c:overlay val="0"/>
      <c:spPr>
        <a:noFill/>
        <a:ln>
          <a:noFill/>
        </a:ln>
        <a:effectLst/>
      </c:spPr>
    </c:title>
    <c:autoTitleDeleted val="0"/>
    <c:plotArea>
      <c:layout>
        <c:manualLayout>
          <c:layoutTarget val="inner"/>
          <c:xMode val="edge"/>
          <c:yMode val="edge"/>
          <c:x val="9.7122703412073491E-2"/>
          <c:y val="0.11713513078284006"/>
          <c:w val="0.85074518810148736"/>
          <c:h val="0.59505303634238915"/>
        </c:manualLayout>
      </c:layout>
      <c:lineChart>
        <c:grouping val="standard"/>
        <c:varyColors val="0"/>
        <c:ser>
          <c:idx val="0"/>
          <c:order val="0"/>
          <c:tx>
            <c:strRef>
              <c:f>'NIAS Handover &lt;60'!$F$6</c:f>
              <c:strCache>
                <c:ptCount val="1"/>
                <c:pt idx="0">
                  <c:v>LPL</c:v>
                </c:pt>
              </c:strCache>
            </c:strRef>
          </c:tx>
          <c:spPr>
            <a:ln w="15875" cap="rnd">
              <a:solidFill>
                <a:schemeClr val="tx1"/>
              </a:solidFill>
              <a:prstDash val="lgDash"/>
              <a:round/>
            </a:ln>
            <a:effectLst/>
          </c:spPr>
          <c:marker>
            <c:symbol val="none"/>
          </c:marker>
          <c:cat>
            <c:numRef>
              <c:f>'NIAS Handover &lt;60'!$B$67:$B$89</c:f>
              <c:numCache>
                <c:formatCode>mmm\-yy</c:formatCode>
                <c:ptCount val="23"/>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pt idx="16">
                  <c:v>45870</c:v>
                </c:pt>
                <c:pt idx="17">
                  <c:v>45901</c:v>
                </c:pt>
                <c:pt idx="18">
                  <c:v>45931</c:v>
                </c:pt>
                <c:pt idx="19">
                  <c:v>45962</c:v>
                </c:pt>
                <c:pt idx="20">
                  <c:v>45992</c:v>
                </c:pt>
                <c:pt idx="21">
                  <c:v>46023</c:v>
                </c:pt>
                <c:pt idx="22">
                  <c:v>46054</c:v>
                </c:pt>
              </c:numCache>
            </c:numRef>
          </c:cat>
          <c:val>
            <c:numRef>
              <c:f>'NIAS Handover &lt;60'!$F$67:$F$90</c:f>
              <c:numCache>
                <c:formatCode>0%</c:formatCode>
                <c:ptCount val="24"/>
                <c:pt idx="0">
                  <c:v>0.49281984131084777</c:v>
                </c:pt>
                <c:pt idx="1">
                  <c:v>0.49281984131084777</c:v>
                </c:pt>
                <c:pt idx="2">
                  <c:v>0.49281984131084777</c:v>
                </c:pt>
                <c:pt idx="3">
                  <c:v>0.49281984131084777</c:v>
                </c:pt>
                <c:pt idx="4">
                  <c:v>0.49281984131084777</c:v>
                </c:pt>
                <c:pt idx="5">
                  <c:v>0.49281984131084777</c:v>
                </c:pt>
                <c:pt idx="6">
                  <c:v>0.49281984131084777</c:v>
                </c:pt>
                <c:pt idx="7">
                  <c:v>0.49281984131084777</c:v>
                </c:pt>
                <c:pt idx="8">
                  <c:v>0.49281984131084777</c:v>
                </c:pt>
                <c:pt idx="9">
                  <c:v>0.49281984131084777</c:v>
                </c:pt>
                <c:pt idx="10">
                  <c:v>0.49281984131084777</c:v>
                </c:pt>
                <c:pt idx="11">
                  <c:v>0.49281984131084777</c:v>
                </c:pt>
                <c:pt idx="12">
                  <c:v>0.49281984131084777</c:v>
                </c:pt>
                <c:pt idx="13">
                  <c:v>0.49281984131084777</c:v>
                </c:pt>
                <c:pt idx="14">
                  <c:v>0.49281984131084777</c:v>
                </c:pt>
                <c:pt idx="15">
                  <c:v>0.49281984131084777</c:v>
                </c:pt>
                <c:pt idx="16">
                  <c:v>0.49281984131084777</c:v>
                </c:pt>
                <c:pt idx="17">
                  <c:v>0.49281984131084777</c:v>
                </c:pt>
                <c:pt idx="18">
                  <c:v>0.49281984131084777</c:v>
                </c:pt>
                <c:pt idx="19">
                  <c:v>0.49281984131084777</c:v>
                </c:pt>
                <c:pt idx="20">
                  <c:v>0.49281984131084777</c:v>
                </c:pt>
                <c:pt idx="21">
                  <c:v>0.49281984131084777</c:v>
                </c:pt>
                <c:pt idx="22">
                  <c:v>0.49281984131084777</c:v>
                </c:pt>
                <c:pt idx="23">
                  <c:v>0.49281984131084777</c:v>
                </c:pt>
              </c:numCache>
            </c:numRef>
          </c:val>
          <c:smooth val="0"/>
          <c:extLst>
            <c:ext xmlns:c16="http://schemas.microsoft.com/office/drawing/2014/chart" uri="{C3380CC4-5D6E-409C-BE32-E72D297353CC}">
              <c16:uniqueId val="{00000000-1413-4472-BB85-5BF9305AF761}"/>
            </c:ext>
          </c:extLst>
        </c:ser>
        <c:ser>
          <c:idx val="1"/>
          <c:order val="1"/>
          <c:tx>
            <c:strRef>
              <c:f>'NIAS Handover &lt;60'!$E$6</c:f>
              <c:strCache>
                <c:ptCount val="1"/>
                <c:pt idx="0">
                  <c:v>&lt; 60 mins</c:v>
                </c:pt>
              </c:strCache>
            </c:strRef>
          </c:tx>
          <c:spPr>
            <a:ln w="28575" cap="rnd">
              <a:solidFill>
                <a:schemeClr val="bg1">
                  <a:lumMod val="65000"/>
                </a:schemeClr>
              </a:solidFill>
              <a:round/>
            </a:ln>
            <a:effectLst/>
          </c:spPr>
          <c:marker>
            <c:symbol val="circle"/>
            <c:size val="5"/>
            <c:spPr>
              <a:solidFill>
                <a:schemeClr val="bg1">
                  <a:lumMod val="65000"/>
                </a:schemeClr>
              </a:solidFill>
              <a:ln w="9525">
                <a:noFill/>
              </a:ln>
              <a:effectLst/>
            </c:spPr>
          </c:marker>
          <c:cat>
            <c:numRef>
              <c:f>'NIAS Handover &lt;60'!$B$67:$B$89</c:f>
              <c:numCache>
                <c:formatCode>mmm\-yy</c:formatCode>
                <c:ptCount val="23"/>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pt idx="16">
                  <c:v>45870</c:v>
                </c:pt>
                <c:pt idx="17">
                  <c:v>45901</c:v>
                </c:pt>
                <c:pt idx="18">
                  <c:v>45931</c:v>
                </c:pt>
                <c:pt idx="19">
                  <c:v>45962</c:v>
                </c:pt>
                <c:pt idx="20">
                  <c:v>45992</c:v>
                </c:pt>
                <c:pt idx="21">
                  <c:v>46023</c:v>
                </c:pt>
                <c:pt idx="22">
                  <c:v>46054</c:v>
                </c:pt>
              </c:numCache>
            </c:numRef>
          </c:cat>
          <c:val>
            <c:numRef>
              <c:f>'NIAS Handover &lt;60'!$E$67:$E$90</c:f>
              <c:numCache>
                <c:formatCode>0%</c:formatCode>
                <c:ptCount val="24"/>
                <c:pt idx="0">
                  <c:v>0.80048076923076927</c:v>
                </c:pt>
                <c:pt idx="1">
                  <c:v>0.80971428571428572</c:v>
                </c:pt>
                <c:pt idx="2">
                  <c:v>0.73696969696969694</c:v>
                </c:pt>
                <c:pt idx="3">
                  <c:v>0.6747663551401869</c:v>
                </c:pt>
                <c:pt idx="4">
                  <c:v>0.77198492462311563</c:v>
                </c:pt>
                <c:pt idx="5">
                  <c:v>0.64220183486238536</c:v>
                </c:pt>
                <c:pt idx="6">
                  <c:v>0.68924539512774807</c:v>
                </c:pt>
                <c:pt idx="7">
                  <c:v>0.57737682165163084</c:v>
                </c:pt>
                <c:pt idx="8">
                  <c:v>0.51228592702903941</c:v>
                </c:pt>
                <c:pt idx="9">
                  <c:v>0.57653791130185983</c:v>
                </c:pt>
                <c:pt idx="10">
                  <c:v>0.58584337349397586</c:v>
                </c:pt>
                <c:pt idx="11">
                  <c:v>0.74969915764139594</c:v>
                </c:pt>
                <c:pt idx="12">
                  <c:v>0.76155268022181144</c:v>
                </c:pt>
                <c:pt idx="13">
                  <c:v>0.76216216216216215</c:v>
                </c:pt>
                <c:pt idx="14">
                  <c:v>0.7425491439441978</c:v>
                </c:pt>
                <c:pt idx="15">
                  <c:v>0.71664548919949178</c:v>
                </c:pt>
                <c:pt idx="16">
                  <c:v>0.69656488549618323</c:v>
                </c:pt>
                <c:pt idx="17">
                  <c:v>0.6044107512060648</c:v>
                </c:pt>
                <c:pt idx="18">
                  <c:v>0.57294264339152123</c:v>
                </c:pt>
                <c:pt idx="19">
                  <c:v>0.64021164021164023</c:v>
                </c:pt>
                <c:pt idx="20">
                  <c:v>0.60543766578249336</c:v>
                </c:pt>
                <c:pt idx="21">
                  <c:v>0.497</c:v>
                </c:pt>
                <c:pt idx="22">
                  <c:v>0.7</c:v>
                </c:pt>
              </c:numCache>
            </c:numRef>
          </c:val>
          <c:smooth val="0"/>
          <c:extLst>
            <c:ext xmlns:c16="http://schemas.microsoft.com/office/drawing/2014/chart" uri="{C3380CC4-5D6E-409C-BE32-E72D297353CC}">
              <c16:uniqueId val="{00000001-1413-4472-BB85-5BF9305AF761}"/>
            </c:ext>
          </c:extLst>
        </c:ser>
        <c:ser>
          <c:idx val="4"/>
          <c:order val="2"/>
          <c:tx>
            <c:strRef>
              <c:f>'NIAS Handover &lt;60'!$D$6</c:f>
              <c:strCache>
                <c:ptCount val="1"/>
                <c:pt idx="0">
                  <c:v>Mean</c:v>
                </c:pt>
              </c:strCache>
            </c:strRef>
          </c:tx>
          <c:spPr>
            <a:ln w="15875" cap="rnd">
              <a:solidFill>
                <a:schemeClr val="tx1"/>
              </a:solidFill>
              <a:round/>
            </a:ln>
            <a:effectLst/>
          </c:spPr>
          <c:marker>
            <c:symbol val="none"/>
          </c:marker>
          <c:cat>
            <c:numRef>
              <c:f>'NIAS Handover &lt;60'!$B$67:$B$89</c:f>
              <c:numCache>
                <c:formatCode>mmm\-yy</c:formatCode>
                <c:ptCount val="23"/>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pt idx="16">
                  <c:v>45870</c:v>
                </c:pt>
                <c:pt idx="17">
                  <c:v>45901</c:v>
                </c:pt>
                <c:pt idx="18">
                  <c:v>45931</c:v>
                </c:pt>
                <c:pt idx="19">
                  <c:v>45962</c:v>
                </c:pt>
                <c:pt idx="20">
                  <c:v>45992</c:v>
                </c:pt>
                <c:pt idx="21">
                  <c:v>46023</c:v>
                </c:pt>
                <c:pt idx="22">
                  <c:v>46054</c:v>
                </c:pt>
              </c:numCache>
            </c:numRef>
          </c:cat>
          <c:val>
            <c:numRef>
              <c:f>'NIAS Handover &lt;60'!$D$67:$D$90</c:f>
              <c:numCache>
                <c:formatCode>0%</c:formatCode>
                <c:ptCount val="24"/>
                <c:pt idx="0">
                  <c:v>0.67072102236528941</c:v>
                </c:pt>
                <c:pt idx="1">
                  <c:v>0.67072102236528941</c:v>
                </c:pt>
                <c:pt idx="2">
                  <c:v>0.67072102236528941</c:v>
                </c:pt>
                <c:pt idx="3">
                  <c:v>0.67072102236528941</c:v>
                </c:pt>
                <c:pt idx="4">
                  <c:v>0.67072102236528941</c:v>
                </c:pt>
                <c:pt idx="5">
                  <c:v>0.67072102236528941</c:v>
                </c:pt>
                <c:pt idx="6">
                  <c:v>0.67072102236528941</c:v>
                </c:pt>
                <c:pt idx="7">
                  <c:v>0.67072102236528941</c:v>
                </c:pt>
                <c:pt idx="8">
                  <c:v>0.67072102236528941</c:v>
                </c:pt>
                <c:pt idx="9">
                  <c:v>0.67072102236528941</c:v>
                </c:pt>
                <c:pt idx="10">
                  <c:v>0.67072102236528941</c:v>
                </c:pt>
                <c:pt idx="11">
                  <c:v>0.67072102236528941</c:v>
                </c:pt>
                <c:pt idx="12">
                  <c:v>0.67072102236528941</c:v>
                </c:pt>
                <c:pt idx="13">
                  <c:v>0.67072102236528941</c:v>
                </c:pt>
                <c:pt idx="14">
                  <c:v>0.67072102236528941</c:v>
                </c:pt>
                <c:pt idx="15">
                  <c:v>0.67072102236528941</c:v>
                </c:pt>
                <c:pt idx="16">
                  <c:v>0.67072102236528941</c:v>
                </c:pt>
                <c:pt idx="17">
                  <c:v>0.67072102236528941</c:v>
                </c:pt>
                <c:pt idx="18">
                  <c:v>0.67072102236528941</c:v>
                </c:pt>
                <c:pt idx="19">
                  <c:v>0.67072102236528941</c:v>
                </c:pt>
                <c:pt idx="20">
                  <c:v>0.67072102236528941</c:v>
                </c:pt>
                <c:pt idx="21">
                  <c:v>0.67072102236528941</c:v>
                </c:pt>
                <c:pt idx="22">
                  <c:v>0.67072102236528941</c:v>
                </c:pt>
                <c:pt idx="23">
                  <c:v>0.67072102236528941</c:v>
                </c:pt>
              </c:numCache>
            </c:numRef>
          </c:val>
          <c:smooth val="0"/>
          <c:extLst>
            <c:ext xmlns:c16="http://schemas.microsoft.com/office/drawing/2014/chart" uri="{C3380CC4-5D6E-409C-BE32-E72D297353CC}">
              <c16:uniqueId val="{00000002-1413-4472-BB85-5BF9305AF761}"/>
            </c:ext>
          </c:extLst>
        </c:ser>
        <c:ser>
          <c:idx val="5"/>
          <c:order val="3"/>
          <c:tx>
            <c:strRef>
              <c:f>'NIAS Handover &lt;60'!$C$6</c:f>
              <c:strCache>
                <c:ptCount val="1"/>
                <c:pt idx="0">
                  <c:v>UPL</c:v>
                </c:pt>
              </c:strCache>
            </c:strRef>
          </c:tx>
          <c:spPr>
            <a:ln w="15875" cap="rnd">
              <a:solidFill>
                <a:schemeClr val="tx1"/>
              </a:solidFill>
              <a:prstDash val="lgDash"/>
              <a:round/>
            </a:ln>
            <a:effectLst/>
          </c:spPr>
          <c:marker>
            <c:symbol val="none"/>
          </c:marker>
          <c:cat>
            <c:numRef>
              <c:f>'NIAS Handover &lt;60'!$B$67:$B$89</c:f>
              <c:numCache>
                <c:formatCode>mmm\-yy</c:formatCode>
                <c:ptCount val="23"/>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pt idx="16">
                  <c:v>45870</c:v>
                </c:pt>
                <c:pt idx="17">
                  <c:v>45901</c:v>
                </c:pt>
                <c:pt idx="18">
                  <c:v>45931</c:v>
                </c:pt>
                <c:pt idx="19">
                  <c:v>45962</c:v>
                </c:pt>
                <c:pt idx="20">
                  <c:v>45992</c:v>
                </c:pt>
                <c:pt idx="21">
                  <c:v>46023</c:v>
                </c:pt>
                <c:pt idx="22">
                  <c:v>46054</c:v>
                </c:pt>
              </c:numCache>
            </c:numRef>
          </c:cat>
          <c:val>
            <c:numRef>
              <c:f>'NIAS Handover &lt;60'!$C$67:$C$90</c:f>
              <c:numCache>
                <c:formatCode>0%</c:formatCode>
                <c:ptCount val="24"/>
                <c:pt idx="0">
                  <c:v>0.84862220341973105</c:v>
                </c:pt>
                <c:pt idx="1">
                  <c:v>0.84862220341973105</c:v>
                </c:pt>
                <c:pt idx="2">
                  <c:v>0.84862220341973105</c:v>
                </c:pt>
                <c:pt idx="3">
                  <c:v>0.84862220341973105</c:v>
                </c:pt>
                <c:pt idx="4">
                  <c:v>0.84862220341973105</c:v>
                </c:pt>
                <c:pt idx="5">
                  <c:v>0.84862220341973105</c:v>
                </c:pt>
                <c:pt idx="6">
                  <c:v>0.84862220341973105</c:v>
                </c:pt>
                <c:pt idx="7">
                  <c:v>0.84862220341973105</c:v>
                </c:pt>
                <c:pt idx="8">
                  <c:v>0.84862220341973105</c:v>
                </c:pt>
                <c:pt idx="9">
                  <c:v>0.84862220341973105</c:v>
                </c:pt>
                <c:pt idx="10">
                  <c:v>0.84862220341973105</c:v>
                </c:pt>
                <c:pt idx="11">
                  <c:v>0.84862220341973105</c:v>
                </c:pt>
                <c:pt idx="12">
                  <c:v>0.84862220341973105</c:v>
                </c:pt>
                <c:pt idx="13">
                  <c:v>0.84862220341973105</c:v>
                </c:pt>
                <c:pt idx="14">
                  <c:v>0.84862220341973105</c:v>
                </c:pt>
                <c:pt idx="15">
                  <c:v>0.84862220341973105</c:v>
                </c:pt>
                <c:pt idx="16">
                  <c:v>0.84862220341973105</c:v>
                </c:pt>
                <c:pt idx="17">
                  <c:v>0.84862220341973105</c:v>
                </c:pt>
                <c:pt idx="18">
                  <c:v>0.84862220341973105</c:v>
                </c:pt>
                <c:pt idx="19">
                  <c:v>0.84862220341973105</c:v>
                </c:pt>
                <c:pt idx="20">
                  <c:v>0.84862220341973105</c:v>
                </c:pt>
                <c:pt idx="21">
                  <c:v>0.84862220341973105</c:v>
                </c:pt>
                <c:pt idx="22">
                  <c:v>0.84862220341973105</c:v>
                </c:pt>
                <c:pt idx="23">
                  <c:v>0.84862220341973105</c:v>
                </c:pt>
              </c:numCache>
            </c:numRef>
          </c:val>
          <c:smooth val="0"/>
          <c:extLst>
            <c:ext xmlns:c16="http://schemas.microsoft.com/office/drawing/2014/chart" uri="{C3380CC4-5D6E-409C-BE32-E72D297353CC}">
              <c16:uniqueId val="{00000003-1413-4472-BB85-5BF9305AF761}"/>
            </c:ext>
          </c:extLst>
        </c:ser>
        <c:ser>
          <c:idx val="2"/>
          <c:order val="4"/>
          <c:tx>
            <c:strRef>
              <c:f>'NIAS Handover &lt;60'!$I$6</c:f>
              <c:strCache>
                <c:ptCount val="1"/>
                <c:pt idx="0">
                  <c:v>SCL</c:v>
                </c:pt>
              </c:strCache>
            </c:strRef>
          </c:tx>
          <c:spPr>
            <a:ln>
              <a:noFill/>
            </a:ln>
          </c:spPr>
          <c:marker>
            <c:symbol val="circle"/>
            <c:size val="7"/>
            <c:spPr>
              <a:solidFill>
                <a:srgbClr val="ED7D31"/>
              </a:solidFill>
              <a:ln>
                <a:solidFill>
                  <a:srgbClr val="ED7D31"/>
                </a:solidFill>
              </a:ln>
            </c:spPr>
          </c:marker>
          <c:cat>
            <c:numRef>
              <c:f>'NIAS Handover &lt;60'!$B$67:$B$89</c:f>
              <c:numCache>
                <c:formatCode>mmm\-yy</c:formatCode>
                <c:ptCount val="23"/>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pt idx="16">
                  <c:v>45870</c:v>
                </c:pt>
                <c:pt idx="17">
                  <c:v>45901</c:v>
                </c:pt>
                <c:pt idx="18">
                  <c:v>45931</c:v>
                </c:pt>
                <c:pt idx="19">
                  <c:v>45962</c:v>
                </c:pt>
                <c:pt idx="20">
                  <c:v>45992</c:v>
                </c:pt>
                <c:pt idx="21">
                  <c:v>46023</c:v>
                </c:pt>
                <c:pt idx="22">
                  <c:v>46054</c:v>
                </c:pt>
              </c:numCache>
            </c:numRef>
          </c:cat>
          <c:val>
            <c:numRef>
              <c:f>'NIAS Handover &lt;60'!$I$67:$I$90</c:f>
              <c:numCache>
                <c:formatCode>0%</c:formatCode>
                <c:ptCount val="24"/>
                <c:pt idx="0">
                  <c:v>#N/A</c:v>
                </c:pt>
                <c:pt idx="1">
                  <c:v>#N/A</c:v>
                </c:pt>
                <c:pt idx="2">
                  <c:v>#N/A</c:v>
                </c:pt>
                <c:pt idx="3">
                  <c:v>#N/A</c:v>
                </c:pt>
                <c:pt idx="4">
                  <c:v>#N/A</c:v>
                </c:pt>
                <c:pt idx="5">
                  <c:v>#N/A</c:v>
                </c:pt>
                <c:pt idx="6">
                  <c:v>#N/A</c:v>
                </c:pt>
                <c:pt idx="7">
                  <c:v>#N/A</c:v>
                </c:pt>
                <c:pt idx="8">
                  <c:v>#N/A</c:v>
                </c:pt>
                <c:pt idx="9">
                  <c:v>#N/A</c:v>
                </c:pt>
                <c:pt idx="10">
                  <c:v>#N/A</c:v>
                </c:pt>
                <c:pt idx="11">
                  <c:v>#N/A</c:v>
                </c:pt>
                <c:pt idx="12">
                  <c:v>#N/A</c:v>
                </c:pt>
                <c:pt idx="13">
                  <c:v>#N/A</c:v>
                </c:pt>
                <c:pt idx="14">
                  <c:v>#N/A</c:v>
                </c:pt>
                <c:pt idx="15">
                  <c:v>#N/A</c:v>
                </c:pt>
                <c:pt idx="16">
                  <c:v>#N/A</c:v>
                </c:pt>
                <c:pt idx="17">
                  <c:v>#N/A</c:v>
                </c:pt>
                <c:pt idx="18">
                  <c:v>#N/A</c:v>
                </c:pt>
                <c:pt idx="19">
                  <c:v>#N/A</c:v>
                </c:pt>
                <c:pt idx="20">
                  <c:v>#N/A</c:v>
                </c:pt>
                <c:pt idx="21">
                  <c:v>#N/A</c:v>
                </c:pt>
                <c:pt idx="22">
                  <c:v>#N/A</c:v>
                </c:pt>
                <c:pt idx="23">
                  <c:v>#N/A</c:v>
                </c:pt>
              </c:numCache>
            </c:numRef>
          </c:val>
          <c:smooth val="0"/>
          <c:extLst>
            <c:ext xmlns:c16="http://schemas.microsoft.com/office/drawing/2014/chart" uri="{C3380CC4-5D6E-409C-BE32-E72D297353CC}">
              <c16:uniqueId val="{00000004-1413-4472-BB85-5BF9305AF761}"/>
            </c:ext>
          </c:extLst>
        </c:ser>
        <c:ser>
          <c:idx val="6"/>
          <c:order val="5"/>
          <c:tx>
            <c:strRef>
              <c:f>'NIAS Handover &lt;60'!$J$6</c:f>
              <c:strCache>
                <c:ptCount val="1"/>
                <c:pt idx="0">
                  <c:v>SCH</c:v>
                </c:pt>
              </c:strCache>
            </c:strRef>
          </c:tx>
          <c:spPr>
            <a:ln>
              <a:noFill/>
            </a:ln>
          </c:spPr>
          <c:marker>
            <c:symbol val="circle"/>
            <c:size val="7"/>
            <c:spPr>
              <a:solidFill>
                <a:srgbClr val="5B9BD5"/>
              </a:solidFill>
              <a:ln>
                <a:solidFill>
                  <a:srgbClr val="5B9BD5"/>
                </a:solidFill>
              </a:ln>
            </c:spPr>
          </c:marker>
          <c:cat>
            <c:numRef>
              <c:f>'NIAS Handover &lt;60'!$B$67:$B$89</c:f>
              <c:numCache>
                <c:formatCode>mmm\-yy</c:formatCode>
                <c:ptCount val="23"/>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pt idx="16">
                  <c:v>45870</c:v>
                </c:pt>
                <c:pt idx="17">
                  <c:v>45901</c:v>
                </c:pt>
                <c:pt idx="18">
                  <c:v>45931</c:v>
                </c:pt>
                <c:pt idx="19">
                  <c:v>45962</c:v>
                </c:pt>
                <c:pt idx="20">
                  <c:v>45992</c:v>
                </c:pt>
                <c:pt idx="21">
                  <c:v>46023</c:v>
                </c:pt>
                <c:pt idx="22">
                  <c:v>46054</c:v>
                </c:pt>
              </c:numCache>
            </c:numRef>
          </c:cat>
          <c:val>
            <c:numRef>
              <c:f>'NIAS Handover &lt;60'!$J$67:$J$90</c:f>
              <c:numCache>
                <c:formatCode>0%</c:formatCode>
                <c:ptCount val="24"/>
                <c:pt idx="0">
                  <c:v>#N/A</c:v>
                </c:pt>
                <c:pt idx="1">
                  <c:v>#N/A</c:v>
                </c:pt>
                <c:pt idx="2">
                  <c:v>#N/A</c:v>
                </c:pt>
                <c:pt idx="3">
                  <c:v>#N/A</c:v>
                </c:pt>
                <c:pt idx="4">
                  <c:v>#N/A</c:v>
                </c:pt>
                <c:pt idx="5">
                  <c:v>#N/A</c:v>
                </c:pt>
                <c:pt idx="6">
                  <c:v>#N/A</c:v>
                </c:pt>
                <c:pt idx="7">
                  <c:v>#N/A</c:v>
                </c:pt>
                <c:pt idx="8">
                  <c:v>#N/A</c:v>
                </c:pt>
                <c:pt idx="9">
                  <c:v>#N/A</c:v>
                </c:pt>
                <c:pt idx="10">
                  <c:v>#N/A</c:v>
                </c:pt>
                <c:pt idx="11">
                  <c:v>#N/A</c:v>
                </c:pt>
                <c:pt idx="12">
                  <c:v>#N/A</c:v>
                </c:pt>
                <c:pt idx="13">
                  <c:v>#N/A</c:v>
                </c:pt>
                <c:pt idx="14">
                  <c:v>#N/A</c:v>
                </c:pt>
                <c:pt idx="15">
                  <c:v>#N/A</c:v>
                </c:pt>
                <c:pt idx="16">
                  <c:v>#N/A</c:v>
                </c:pt>
                <c:pt idx="17">
                  <c:v>#N/A</c:v>
                </c:pt>
                <c:pt idx="18">
                  <c:v>#N/A</c:v>
                </c:pt>
                <c:pt idx="19">
                  <c:v>#N/A</c:v>
                </c:pt>
                <c:pt idx="20">
                  <c:v>#N/A</c:v>
                </c:pt>
                <c:pt idx="21">
                  <c:v>#N/A</c:v>
                </c:pt>
                <c:pt idx="22">
                  <c:v>#N/A</c:v>
                </c:pt>
                <c:pt idx="23">
                  <c:v>#N/A</c:v>
                </c:pt>
              </c:numCache>
            </c:numRef>
          </c:val>
          <c:smooth val="0"/>
          <c:extLst>
            <c:ext xmlns:c16="http://schemas.microsoft.com/office/drawing/2014/chart" uri="{C3380CC4-5D6E-409C-BE32-E72D297353CC}">
              <c16:uniqueId val="{00000005-1413-4472-BB85-5BF9305AF761}"/>
            </c:ext>
          </c:extLst>
        </c:ser>
        <c:dLbls>
          <c:showLegendKey val="0"/>
          <c:showVal val="0"/>
          <c:showCatName val="0"/>
          <c:showSerName val="0"/>
          <c:showPercent val="0"/>
          <c:showBubbleSize val="0"/>
        </c:dLbls>
        <c:smooth val="0"/>
        <c:axId val="179400704"/>
        <c:axId val="179402624"/>
      </c:lineChart>
      <c:dateAx>
        <c:axId val="179400704"/>
        <c:scaling>
          <c:orientation val="minMax"/>
        </c:scaling>
        <c:delete val="0"/>
        <c:axPos val="b"/>
        <c:numFmt formatCode="mmm\-yy" sourceLinked="1"/>
        <c:majorTickMark val="out"/>
        <c:minorTickMark val="none"/>
        <c:tickLblPos val="low"/>
        <c:spPr>
          <a:noFill/>
          <a:ln w="9525" cap="flat" cmpd="sng" algn="ctr">
            <a:solidFill>
              <a:schemeClr val="tx1">
                <a:lumMod val="15000"/>
                <a:lumOff val="85000"/>
              </a:schemeClr>
            </a:solidFill>
            <a:round/>
          </a:ln>
          <a:effectLst/>
        </c:spPr>
        <c:txPr>
          <a:bodyPr rot="-27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9402624"/>
        <c:crosses val="autoZero"/>
        <c:auto val="1"/>
        <c:lblOffset val="100"/>
        <c:baseTimeUnit val="months"/>
        <c:majorUnit val="2"/>
        <c:majorTimeUnit val="months"/>
      </c:dateAx>
      <c:valAx>
        <c:axId val="179402624"/>
        <c:scaling>
          <c:orientation val="minMax"/>
          <c:max val="1.100000000000000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9400704"/>
        <c:crosses val="autoZero"/>
        <c:crossBetween val="midCat"/>
      </c:valAx>
      <c:spPr>
        <a:noFill/>
        <a:ln>
          <a:noFill/>
        </a:ln>
        <a:effectLst/>
      </c:spPr>
    </c:plotArea>
    <c:legend>
      <c:legendPos val="b"/>
      <c:overlay val="0"/>
      <c:txPr>
        <a:bodyPr rot="0" vert="horz"/>
        <a:lstStyle/>
        <a:p>
          <a:pPr>
            <a:defRPr/>
          </a:pPr>
          <a:endParaRPr lang="en-US"/>
        </a:p>
      </c:txPr>
    </c:legend>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en-US"/>
    </a:p>
  </c:txPr>
  <c:externalData r:id="rId1">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100" b="0" i="0" u="none" strike="noStrike" kern="1200" spc="0" baseline="0">
                <a:solidFill>
                  <a:schemeClr val="tx1">
                    <a:lumMod val="65000"/>
                    <a:lumOff val="35000"/>
                  </a:schemeClr>
                </a:solidFill>
                <a:latin typeface="+mn-lt"/>
                <a:ea typeface="+mn-ea"/>
                <a:cs typeface="+mn-cs"/>
              </a:defRPr>
            </a:pPr>
            <a:r>
              <a:rPr lang="en-GB" sz="1100" b="0" i="0" baseline="0">
                <a:effectLst/>
              </a:rPr>
              <a:t>Patient Handover % &lt; 60 min (Causeway)</a:t>
            </a:r>
            <a:endParaRPr lang="en-GB" sz="1100">
              <a:effectLst/>
            </a:endParaRPr>
          </a:p>
        </c:rich>
      </c:tx>
      <c:layout>
        <c:manualLayout>
          <c:xMode val="edge"/>
          <c:yMode val="edge"/>
          <c:x val="0.24649103340635903"/>
          <c:y val="4.1506452534470238E-2"/>
        </c:manualLayout>
      </c:layout>
      <c:overlay val="0"/>
      <c:spPr>
        <a:noFill/>
        <a:ln>
          <a:noFill/>
        </a:ln>
        <a:effectLst/>
      </c:spPr>
    </c:title>
    <c:autoTitleDeleted val="0"/>
    <c:plotArea>
      <c:layout>
        <c:manualLayout>
          <c:layoutTarget val="inner"/>
          <c:xMode val="edge"/>
          <c:yMode val="edge"/>
          <c:x val="0.10587754634964716"/>
          <c:y val="0.14494995070421257"/>
          <c:w val="0.85394475520506496"/>
          <c:h val="0.52377746402767977"/>
        </c:manualLayout>
      </c:layout>
      <c:lineChart>
        <c:grouping val="standard"/>
        <c:varyColors val="0"/>
        <c:ser>
          <c:idx val="0"/>
          <c:order val="0"/>
          <c:tx>
            <c:strRef>
              <c:f>'NIAS Handover &lt;60'!$F$97</c:f>
              <c:strCache>
                <c:ptCount val="1"/>
                <c:pt idx="0">
                  <c:v>LPL</c:v>
                </c:pt>
              </c:strCache>
            </c:strRef>
          </c:tx>
          <c:spPr>
            <a:ln w="15875" cap="rnd">
              <a:solidFill>
                <a:schemeClr val="tx1"/>
              </a:solidFill>
              <a:prstDash val="lgDash"/>
              <a:round/>
            </a:ln>
            <a:effectLst/>
          </c:spPr>
          <c:marker>
            <c:symbol val="none"/>
          </c:marker>
          <c:cat>
            <c:numRef>
              <c:f>'NIAS Handover &lt;60'!$B$158:$B$180</c:f>
              <c:numCache>
                <c:formatCode>mmm\-yy</c:formatCode>
                <c:ptCount val="23"/>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pt idx="16">
                  <c:v>45870</c:v>
                </c:pt>
                <c:pt idx="17">
                  <c:v>45901</c:v>
                </c:pt>
                <c:pt idx="18">
                  <c:v>45931</c:v>
                </c:pt>
                <c:pt idx="19">
                  <c:v>45962</c:v>
                </c:pt>
                <c:pt idx="20">
                  <c:v>45992</c:v>
                </c:pt>
                <c:pt idx="21">
                  <c:v>46023</c:v>
                </c:pt>
                <c:pt idx="22">
                  <c:v>46054</c:v>
                </c:pt>
              </c:numCache>
            </c:numRef>
          </c:cat>
          <c:val>
            <c:numRef>
              <c:f>'NIAS Handover &lt;60'!$F$158:$F$181</c:f>
              <c:numCache>
                <c:formatCode>0%</c:formatCode>
                <c:ptCount val="24"/>
                <c:pt idx="0">
                  <c:v>0.43058165777411594</c:v>
                </c:pt>
                <c:pt idx="1">
                  <c:v>0.43058165777411594</c:v>
                </c:pt>
                <c:pt idx="2">
                  <c:v>0.43058165777411594</c:v>
                </c:pt>
                <c:pt idx="3">
                  <c:v>0.43058165777411594</c:v>
                </c:pt>
                <c:pt idx="4">
                  <c:v>0.43058165777411594</c:v>
                </c:pt>
                <c:pt idx="5">
                  <c:v>0.43058165777411594</c:v>
                </c:pt>
                <c:pt idx="6">
                  <c:v>0.43058165777411594</c:v>
                </c:pt>
                <c:pt idx="7">
                  <c:v>0.43058165777411594</c:v>
                </c:pt>
                <c:pt idx="8">
                  <c:v>0.43058165777411594</c:v>
                </c:pt>
                <c:pt idx="9">
                  <c:v>0.43058165777411594</c:v>
                </c:pt>
                <c:pt idx="10">
                  <c:v>0.43058165777411594</c:v>
                </c:pt>
                <c:pt idx="11">
                  <c:v>0.43058165777411594</c:v>
                </c:pt>
                <c:pt idx="12">
                  <c:v>0.43058165777411594</c:v>
                </c:pt>
                <c:pt idx="13">
                  <c:v>0.43058165777411594</c:v>
                </c:pt>
                <c:pt idx="14">
                  <c:v>0.43058165777411594</c:v>
                </c:pt>
                <c:pt idx="15">
                  <c:v>0.43058165777411594</c:v>
                </c:pt>
                <c:pt idx="16">
                  <c:v>0.43058165777411594</c:v>
                </c:pt>
                <c:pt idx="17">
                  <c:v>0.43058165777411594</c:v>
                </c:pt>
                <c:pt idx="18">
                  <c:v>0.43058165777411594</c:v>
                </c:pt>
                <c:pt idx="19">
                  <c:v>0.43058165777411594</c:v>
                </c:pt>
                <c:pt idx="20">
                  <c:v>0.43058165777411594</c:v>
                </c:pt>
                <c:pt idx="21">
                  <c:v>0.43058165777411594</c:v>
                </c:pt>
                <c:pt idx="22">
                  <c:v>0.43058165777411594</c:v>
                </c:pt>
                <c:pt idx="23">
                  <c:v>0.43058165777411594</c:v>
                </c:pt>
              </c:numCache>
            </c:numRef>
          </c:val>
          <c:smooth val="0"/>
          <c:extLst>
            <c:ext xmlns:c16="http://schemas.microsoft.com/office/drawing/2014/chart" uri="{C3380CC4-5D6E-409C-BE32-E72D297353CC}">
              <c16:uniqueId val="{00000000-61CC-4DA7-A399-69AE26DB350E}"/>
            </c:ext>
          </c:extLst>
        </c:ser>
        <c:ser>
          <c:idx val="1"/>
          <c:order val="1"/>
          <c:tx>
            <c:strRef>
              <c:f>'NIAS Handover &lt;60'!$E$97</c:f>
              <c:strCache>
                <c:ptCount val="1"/>
                <c:pt idx="0">
                  <c:v>&lt; 60 mins</c:v>
                </c:pt>
              </c:strCache>
            </c:strRef>
          </c:tx>
          <c:spPr>
            <a:ln w="28575" cap="rnd">
              <a:solidFill>
                <a:schemeClr val="bg1">
                  <a:lumMod val="65000"/>
                </a:schemeClr>
              </a:solidFill>
              <a:round/>
            </a:ln>
            <a:effectLst/>
          </c:spPr>
          <c:marker>
            <c:symbol val="circle"/>
            <c:size val="5"/>
            <c:spPr>
              <a:solidFill>
                <a:schemeClr val="bg1">
                  <a:lumMod val="65000"/>
                </a:schemeClr>
              </a:solidFill>
              <a:ln w="9525">
                <a:noFill/>
              </a:ln>
              <a:effectLst/>
            </c:spPr>
          </c:marker>
          <c:dPt>
            <c:idx val="0"/>
            <c:marker>
              <c:symbol val="circle"/>
              <c:size val="6"/>
            </c:marker>
            <c:bubble3D val="0"/>
            <c:extLst>
              <c:ext xmlns:c16="http://schemas.microsoft.com/office/drawing/2014/chart" uri="{C3380CC4-5D6E-409C-BE32-E72D297353CC}">
                <c16:uniqueId val="{00000001-61CC-4DA7-A399-69AE26DB350E}"/>
              </c:ext>
            </c:extLst>
          </c:dPt>
          <c:dPt>
            <c:idx val="15"/>
            <c:marker>
              <c:spPr>
                <a:solidFill>
                  <a:schemeClr val="bg1">
                    <a:lumMod val="65000"/>
                  </a:schemeClr>
                </a:solidFill>
                <a:ln>
                  <a:solidFill>
                    <a:schemeClr val="bg1">
                      <a:lumMod val="65000"/>
                    </a:schemeClr>
                  </a:solidFill>
                </a:ln>
              </c:spPr>
            </c:marker>
            <c:bubble3D val="0"/>
            <c:extLst>
              <c:ext xmlns:c16="http://schemas.microsoft.com/office/drawing/2014/chart" uri="{C3380CC4-5D6E-409C-BE32-E72D297353CC}">
                <c16:uniqueId val="{00000002-61CC-4DA7-A399-69AE26DB350E}"/>
              </c:ext>
            </c:extLst>
          </c:dPt>
          <c:dPt>
            <c:idx val="16"/>
            <c:marker>
              <c:spPr>
                <a:solidFill>
                  <a:schemeClr val="bg1">
                    <a:lumMod val="65000"/>
                  </a:schemeClr>
                </a:solidFill>
                <a:ln>
                  <a:solidFill>
                    <a:schemeClr val="bg1">
                      <a:lumMod val="65000"/>
                    </a:schemeClr>
                  </a:solidFill>
                </a:ln>
              </c:spPr>
            </c:marker>
            <c:bubble3D val="0"/>
            <c:extLst>
              <c:ext xmlns:c16="http://schemas.microsoft.com/office/drawing/2014/chart" uri="{C3380CC4-5D6E-409C-BE32-E72D297353CC}">
                <c16:uniqueId val="{00000003-61CC-4DA7-A399-69AE26DB350E}"/>
              </c:ext>
            </c:extLst>
          </c:dPt>
          <c:cat>
            <c:numRef>
              <c:f>'NIAS Handover &lt;60'!$B$158:$B$180</c:f>
              <c:numCache>
                <c:formatCode>mmm\-yy</c:formatCode>
                <c:ptCount val="23"/>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pt idx="16">
                  <c:v>45870</c:v>
                </c:pt>
                <c:pt idx="17">
                  <c:v>45901</c:v>
                </c:pt>
                <c:pt idx="18">
                  <c:v>45931</c:v>
                </c:pt>
                <c:pt idx="19">
                  <c:v>45962</c:v>
                </c:pt>
                <c:pt idx="20">
                  <c:v>45992</c:v>
                </c:pt>
                <c:pt idx="21">
                  <c:v>46023</c:v>
                </c:pt>
                <c:pt idx="22">
                  <c:v>46054</c:v>
                </c:pt>
              </c:numCache>
            </c:numRef>
          </c:cat>
          <c:val>
            <c:numRef>
              <c:f>'NIAS Handover &lt;60'!$E$158:$E$181</c:f>
              <c:numCache>
                <c:formatCode>0%</c:formatCode>
                <c:ptCount val="24"/>
                <c:pt idx="0">
                  <c:v>0.60904684975767365</c:v>
                </c:pt>
                <c:pt idx="1">
                  <c:v>0.60486322188449848</c:v>
                </c:pt>
                <c:pt idx="2">
                  <c:v>0.54090150250417357</c:v>
                </c:pt>
                <c:pt idx="3">
                  <c:v>0.5</c:v>
                </c:pt>
                <c:pt idx="4">
                  <c:v>0.54733218588640276</c:v>
                </c:pt>
                <c:pt idx="5">
                  <c:v>0.5719237435008665</c:v>
                </c:pt>
                <c:pt idx="6">
                  <c:v>0.51894563426688634</c:v>
                </c:pt>
                <c:pt idx="7">
                  <c:v>0.4585635359116022</c:v>
                </c:pt>
                <c:pt idx="8">
                  <c:v>0.36895161290322581</c:v>
                </c:pt>
                <c:pt idx="9">
                  <c:v>0.42680412371134019</c:v>
                </c:pt>
                <c:pt idx="10">
                  <c:v>0.49287169042769857</c:v>
                </c:pt>
                <c:pt idx="11">
                  <c:v>0.4938488576449912</c:v>
                </c:pt>
                <c:pt idx="12">
                  <c:v>0.52464788732394363</c:v>
                </c:pt>
                <c:pt idx="13">
                  <c:v>0.57843137254901966</c:v>
                </c:pt>
                <c:pt idx="14">
                  <c:v>0.65494137353433834</c:v>
                </c:pt>
                <c:pt idx="15">
                  <c:v>0.63793103448275867</c:v>
                </c:pt>
                <c:pt idx="16">
                  <c:v>0.6339144215530903</c:v>
                </c:pt>
                <c:pt idx="17">
                  <c:v>0.59296482412060303</c:v>
                </c:pt>
                <c:pt idx="18">
                  <c:v>0.6255639097744361</c:v>
                </c:pt>
                <c:pt idx="19">
                  <c:v>0.64795918367346939</c:v>
                </c:pt>
                <c:pt idx="20">
                  <c:v>0.52901023890784982</c:v>
                </c:pt>
                <c:pt idx="21">
                  <c:v>0.51800000000000002</c:v>
                </c:pt>
                <c:pt idx="22">
                  <c:v>0.64</c:v>
                </c:pt>
              </c:numCache>
            </c:numRef>
          </c:val>
          <c:smooth val="0"/>
          <c:extLst>
            <c:ext xmlns:c16="http://schemas.microsoft.com/office/drawing/2014/chart" uri="{C3380CC4-5D6E-409C-BE32-E72D297353CC}">
              <c16:uniqueId val="{00000004-61CC-4DA7-A399-69AE26DB350E}"/>
            </c:ext>
          </c:extLst>
        </c:ser>
        <c:ser>
          <c:idx val="4"/>
          <c:order val="2"/>
          <c:tx>
            <c:strRef>
              <c:f>'NIAS Handover &lt;60'!$D$97</c:f>
              <c:strCache>
                <c:ptCount val="1"/>
                <c:pt idx="0">
                  <c:v>Mean</c:v>
                </c:pt>
              </c:strCache>
            </c:strRef>
          </c:tx>
          <c:spPr>
            <a:ln w="15875" cap="rnd">
              <a:solidFill>
                <a:schemeClr val="tx1"/>
              </a:solidFill>
              <a:round/>
            </a:ln>
            <a:effectLst/>
          </c:spPr>
          <c:marker>
            <c:symbol val="none"/>
          </c:marker>
          <c:cat>
            <c:numRef>
              <c:f>'NIAS Handover &lt;60'!$B$158:$B$180</c:f>
              <c:numCache>
                <c:formatCode>mmm\-yy</c:formatCode>
                <c:ptCount val="23"/>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pt idx="16">
                  <c:v>45870</c:v>
                </c:pt>
                <c:pt idx="17">
                  <c:v>45901</c:v>
                </c:pt>
                <c:pt idx="18">
                  <c:v>45931</c:v>
                </c:pt>
                <c:pt idx="19">
                  <c:v>45962</c:v>
                </c:pt>
                <c:pt idx="20">
                  <c:v>45992</c:v>
                </c:pt>
                <c:pt idx="21">
                  <c:v>46023</c:v>
                </c:pt>
                <c:pt idx="22">
                  <c:v>46054</c:v>
                </c:pt>
              </c:numCache>
            </c:numRef>
          </c:cat>
          <c:val>
            <c:numRef>
              <c:f>'NIAS Handover &lt;60'!$D$158:$D$181</c:f>
              <c:numCache>
                <c:formatCode>0%</c:formatCode>
                <c:ptCount val="24"/>
                <c:pt idx="0">
                  <c:v>0.55293118279647258</c:v>
                </c:pt>
                <c:pt idx="1">
                  <c:v>0.55293118279647258</c:v>
                </c:pt>
                <c:pt idx="2">
                  <c:v>0.55293118279647258</c:v>
                </c:pt>
                <c:pt idx="3">
                  <c:v>0.55293118279647258</c:v>
                </c:pt>
                <c:pt idx="4">
                  <c:v>0.55293118279647258</c:v>
                </c:pt>
                <c:pt idx="5">
                  <c:v>0.55293118279647258</c:v>
                </c:pt>
                <c:pt idx="6">
                  <c:v>0.55293118279647258</c:v>
                </c:pt>
                <c:pt idx="7">
                  <c:v>0.55293118279647258</c:v>
                </c:pt>
                <c:pt idx="8">
                  <c:v>0.55293118279647258</c:v>
                </c:pt>
                <c:pt idx="9">
                  <c:v>0.55293118279647258</c:v>
                </c:pt>
                <c:pt idx="10">
                  <c:v>0.55293118279647258</c:v>
                </c:pt>
                <c:pt idx="11">
                  <c:v>0.55293118279647258</c:v>
                </c:pt>
                <c:pt idx="12">
                  <c:v>0.55293118279647258</c:v>
                </c:pt>
                <c:pt idx="13">
                  <c:v>0.55293118279647258</c:v>
                </c:pt>
                <c:pt idx="14">
                  <c:v>0.55293118279647258</c:v>
                </c:pt>
                <c:pt idx="15">
                  <c:v>0.55293118279647258</c:v>
                </c:pt>
                <c:pt idx="16">
                  <c:v>0.55293118279647258</c:v>
                </c:pt>
                <c:pt idx="17">
                  <c:v>0.55293118279647258</c:v>
                </c:pt>
                <c:pt idx="18">
                  <c:v>0.55293118279647258</c:v>
                </c:pt>
                <c:pt idx="19">
                  <c:v>0.55293118279647258</c:v>
                </c:pt>
                <c:pt idx="20">
                  <c:v>0.55293118279647258</c:v>
                </c:pt>
                <c:pt idx="21">
                  <c:v>0.55293118279647258</c:v>
                </c:pt>
                <c:pt idx="22">
                  <c:v>0.55293118279647258</c:v>
                </c:pt>
                <c:pt idx="23">
                  <c:v>0.55293118279647258</c:v>
                </c:pt>
              </c:numCache>
            </c:numRef>
          </c:val>
          <c:smooth val="0"/>
          <c:extLst>
            <c:ext xmlns:c16="http://schemas.microsoft.com/office/drawing/2014/chart" uri="{C3380CC4-5D6E-409C-BE32-E72D297353CC}">
              <c16:uniqueId val="{00000005-61CC-4DA7-A399-69AE26DB350E}"/>
            </c:ext>
          </c:extLst>
        </c:ser>
        <c:ser>
          <c:idx val="5"/>
          <c:order val="3"/>
          <c:tx>
            <c:strRef>
              <c:f>'NIAS Handover &lt;60'!$C$97</c:f>
              <c:strCache>
                <c:ptCount val="1"/>
                <c:pt idx="0">
                  <c:v>UPL</c:v>
                </c:pt>
              </c:strCache>
            </c:strRef>
          </c:tx>
          <c:spPr>
            <a:ln w="15875" cap="rnd">
              <a:solidFill>
                <a:schemeClr val="tx1"/>
              </a:solidFill>
              <a:prstDash val="lgDash"/>
              <a:round/>
            </a:ln>
            <a:effectLst/>
          </c:spPr>
          <c:marker>
            <c:symbol val="none"/>
          </c:marker>
          <c:dPt>
            <c:idx val="15"/>
            <c:bubble3D val="0"/>
            <c:extLst>
              <c:ext xmlns:c16="http://schemas.microsoft.com/office/drawing/2014/chart" uri="{C3380CC4-5D6E-409C-BE32-E72D297353CC}">
                <c16:uniqueId val="{00000006-61CC-4DA7-A399-69AE26DB350E}"/>
              </c:ext>
            </c:extLst>
          </c:dPt>
          <c:dPt>
            <c:idx val="16"/>
            <c:bubble3D val="0"/>
            <c:extLst>
              <c:ext xmlns:c16="http://schemas.microsoft.com/office/drawing/2014/chart" uri="{C3380CC4-5D6E-409C-BE32-E72D297353CC}">
                <c16:uniqueId val="{00000007-61CC-4DA7-A399-69AE26DB350E}"/>
              </c:ext>
            </c:extLst>
          </c:dPt>
          <c:cat>
            <c:numRef>
              <c:f>'NIAS Handover &lt;60'!$B$158:$B$180</c:f>
              <c:numCache>
                <c:formatCode>mmm\-yy</c:formatCode>
                <c:ptCount val="23"/>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pt idx="16">
                  <c:v>45870</c:v>
                </c:pt>
                <c:pt idx="17">
                  <c:v>45901</c:v>
                </c:pt>
                <c:pt idx="18">
                  <c:v>45931</c:v>
                </c:pt>
                <c:pt idx="19">
                  <c:v>45962</c:v>
                </c:pt>
                <c:pt idx="20">
                  <c:v>45992</c:v>
                </c:pt>
                <c:pt idx="21">
                  <c:v>46023</c:v>
                </c:pt>
                <c:pt idx="22">
                  <c:v>46054</c:v>
                </c:pt>
              </c:numCache>
            </c:numRef>
          </c:cat>
          <c:val>
            <c:numRef>
              <c:f>'NIAS Handover &lt;60'!$C$158:$C$181</c:f>
              <c:numCache>
                <c:formatCode>0%</c:formatCode>
                <c:ptCount val="24"/>
                <c:pt idx="0">
                  <c:v>0.67528070781882921</c:v>
                </c:pt>
                <c:pt idx="1">
                  <c:v>0.67528070781882921</c:v>
                </c:pt>
                <c:pt idx="2">
                  <c:v>0.67528070781882921</c:v>
                </c:pt>
                <c:pt idx="3">
                  <c:v>0.67528070781882921</c:v>
                </c:pt>
                <c:pt idx="4">
                  <c:v>0.67528070781882921</c:v>
                </c:pt>
                <c:pt idx="5">
                  <c:v>0.67528070781882921</c:v>
                </c:pt>
                <c:pt idx="6">
                  <c:v>0.67528070781882921</c:v>
                </c:pt>
                <c:pt idx="7">
                  <c:v>0.67528070781882921</c:v>
                </c:pt>
                <c:pt idx="8">
                  <c:v>0.67528070781882921</c:v>
                </c:pt>
                <c:pt idx="9">
                  <c:v>0.67528070781882921</c:v>
                </c:pt>
                <c:pt idx="10">
                  <c:v>0.67528070781882921</c:v>
                </c:pt>
                <c:pt idx="11">
                  <c:v>0.67528070781882921</c:v>
                </c:pt>
                <c:pt idx="12">
                  <c:v>0.67528070781882921</c:v>
                </c:pt>
                <c:pt idx="13">
                  <c:v>0.67528070781882921</c:v>
                </c:pt>
                <c:pt idx="14">
                  <c:v>0.67528070781882921</c:v>
                </c:pt>
                <c:pt idx="15">
                  <c:v>0.67528070781882921</c:v>
                </c:pt>
                <c:pt idx="16">
                  <c:v>0.67528070781882921</c:v>
                </c:pt>
                <c:pt idx="17">
                  <c:v>0.67528070781882921</c:v>
                </c:pt>
                <c:pt idx="18">
                  <c:v>0.67528070781882921</c:v>
                </c:pt>
                <c:pt idx="19">
                  <c:v>0.67528070781882921</c:v>
                </c:pt>
                <c:pt idx="20">
                  <c:v>0.67528070781882921</c:v>
                </c:pt>
                <c:pt idx="21">
                  <c:v>0.67528070781882921</c:v>
                </c:pt>
                <c:pt idx="22">
                  <c:v>0.67528070781882921</c:v>
                </c:pt>
                <c:pt idx="23">
                  <c:v>0.67528070781882921</c:v>
                </c:pt>
              </c:numCache>
            </c:numRef>
          </c:val>
          <c:smooth val="0"/>
          <c:extLst>
            <c:ext xmlns:c16="http://schemas.microsoft.com/office/drawing/2014/chart" uri="{C3380CC4-5D6E-409C-BE32-E72D297353CC}">
              <c16:uniqueId val="{00000008-61CC-4DA7-A399-69AE26DB350E}"/>
            </c:ext>
          </c:extLst>
        </c:ser>
        <c:ser>
          <c:idx val="2"/>
          <c:order val="4"/>
          <c:tx>
            <c:strRef>
              <c:f>'NIAS Handover &lt;60'!$I$97</c:f>
              <c:strCache>
                <c:ptCount val="1"/>
                <c:pt idx="0">
                  <c:v>SCL</c:v>
                </c:pt>
              </c:strCache>
            </c:strRef>
          </c:tx>
          <c:spPr>
            <a:ln>
              <a:noFill/>
            </a:ln>
          </c:spPr>
          <c:marker>
            <c:symbol val="circle"/>
            <c:size val="7"/>
            <c:spPr>
              <a:solidFill>
                <a:srgbClr val="ED7D31"/>
              </a:solidFill>
              <a:ln>
                <a:solidFill>
                  <a:srgbClr val="ED7D31"/>
                </a:solidFill>
              </a:ln>
            </c:spPr>
          </c:marker>
          <c:cat>
            <c:numRef>
              <c:f>'NIAS Handover &lt;60'!$B$158:$B$180</c:f>
              <c:numCache>
                <c:formatCode>mmm\-yy</c:formatCode>
                <c:ptCount val="23"/>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pt idx="16">
                  <c:v>45870</c:v>
                </c:pt>
                <c:pt idx="17">
                  <c:v>45901</c:v>
                </c:pt>
                <c:pt idx="18">
                  <c:v>45931</c:v>
                </c:pt>
                <c:pt idx="19">
                  <c:v>45962</c:v>
                </c:pt>
                <c:pt idx="20">
                  <c:v>45992</c:v>
                </c:pt>
                <c:pt idx="21">
                  <c:v>46023</c:v>
                </c:pt>
                <c:pt idx="22">
                  <c:v>46054</c:v>
                </c:pt>
              </c:numCache>
            </c:numRef>
          </c:cat>
          <c:val>
            <c:numRef>
              <c:f>'NIAS Handover &lt;60'!$I$158:$I$181</c:f>
              <c:numCache>
                <c:formatCode>0%</c:formatCode>
                <c:ptCount val="24"/>
                <c:pt idx="0">
                  <c:v>#N/A</c:v>
                </c:pt>
                <c:pt idx="1">
                  <c:v>#N/A</c:v>
                </c:pt>
                <c:pt idx="2">
                  <c:v>#N/A</c:v>
                </c:pt>
                <c:pt idx="3">
                  <c:v>#N/A</c:v>
                </c:pt>
                <c:pt idx="4">
                  <c:v>#N/A</c:v>
                </c:pt>
                <c:pt idx="5">
                  <c:v>#N/A</c:v>
                </c:pt>
                <c:pt idx="6">
                  <c:v>#N/A</c:v>
                </c:pt>
                <c:pt idx="7">
                  <c:v>#N/A</c:v>
                </c:pt>
                <c:pt idx="8">
                  <c:v>0.36895161290322581</c:v>
                </c:pt>
                <c:pt idx="9">
                  <c:v>0.42680412371134019</c:v>
                </c:pt>
                <c:pt idx="10">
                  <c:v>#N/A</c:v>
                </c:pt>
                <c:pt idx="11">
                  <c:v>#N/A</c:v>
                </c:pt>
                <c:pt idx="12">
                  <c:v>#N/A</c:v>
                </c:pt>
                <c:pt idx="13">
                  <c:v>#N/A</c:v>
                </c:pt>
                <c:pt idx="14">
                  <c:v>#N/A</c:v>
                </c:pt>
                <c:pt idx="15">
                  <c:v>#N/A</c:v>
                </c:pt>
                <c:pt idx="16">
                  <c:v>#N/A</c:v>
                </c:pt>
                <c:pt idx="17">
                  <c:v>#N/A</c:v>
                </c:pt>
                <c:pt idx="18">
                  <c:v>#N/A</c:v>
                </c:pt>
                <c:pt idx="19">
                  <c:v>#N/A</c:v>
                </c:pt>
                <c:pt idx="20">
                  <c:v>#N/A</c:v>
                </c:pt>
                <c:pt idx="21">
                  <c:v>#N/A</c:v>
                </c:pt>
                <c:pt idx="22">
                  <c:v>#N/A</c:v>
                </c:pt>
                <c:pt idx="23">
                  <c:v>#N/A</c:v>
                </c:pt>
              </c:numCache>
            </c:numRef>
          </c:val>
          <c:smooth val="0"/>
          <c:extLst>
            <c:ext xmlns:c16="http://schemas.microsoft.com/office/drawing/2014/chart" uri="{C3380CC4-5D6E-409C-BE32-E72D297353CC}">
              <c16:uniqueId val="{00000009-61CC-4DA7-A399-69AE26DB350E}"/>
            </c:ext>
          </c:extLst>
        </c:ser>
        <c:ser>
          <c:idx val="6"/>
          <c:order val="5"/>
          <c:tx>
            <c:strRef>
              <c:f>'NIAS Handover &lt;60'!$J$97</c:f>
              <c:strCache>
                <c:ptCount val="1"/>
                <c:pt idx="0">
                  <c:v>SCH</c:v>
                </c:pt>
              </c:strCache>
            </c:strRef>
          </c:tx>
          <c:spPr>
            <a:ln>
              <a:noFill/>
            </a:ln>
          </c:spPr>
          <c:marker>
            <c:symbol val="circle"/>
            <c:size val="7"/>
            <c:spPr>
              <a:solidFill>
                <a:srgbClr val="5B9BD5"/>
              </a:solidFill>
              <a:ln>
                <a:solidFill>
                  <a:srgbClr val="5B9BD5"/>
                </a:solidFill>
              </a:ln>
            </c:spPr>
          </c:marker>
          <c:cat>
            <c:numRef>
              <c:f>'NIAS Handover &lt;60'!$B$158:$B$180</c:f>
              <c:numCache>
                <c:formatCode>mmm\-yy</c:formatCode>
                <c:ptCount val="23"/>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pt idx="16">
                  <c:v>45870</c:v>
                </c:pt>
                <c:pt idx="17">
                  <c:v>45901</c:v>
                </c:pt>
                <c:pt idx="18">
                  <c:v>45931</c:v>
                </c:pt>
                <c:pt idx="19">
                  <c:v>45962</c:v>
                </c:pt>
                <c:pt idx="20">
                  <c:v>45992</c:v>
                </c:pt>
                <c:pt idx="21">
                  <c:v>46023</c:v>
                </c:pt>
                <c:pt idx="22">
                  <c:v>46054</c:v>
                </c:pt>
              </c:numCache>
            </c:numRef>
          </c:cat>
          <c:val>
            <c:numRef>
              <c:f>'NIAS Handover &lt;60'!$J$158:$J$181</c:f>
              <c:numCache>
                <c:formatCode>0%</c:formatCode>
                <c:ptCount val="24"/>
                <c:pt idx="0">
                  <c:v>#N/A</c:v>
                </c:pt>
                <c:pt idx="1">
                  <c:v>#N/A</c:v>
                </c:pt>
                <c:pt idx="2">
                  <c:v>#N/A</c:v>
                </c:pt>
                <c:pt idx="3">
                  <c:v>#N/A</c:v>
                </c:pt>
                <c:pt idx="4">
                  <c:v>#N/A</c:v>
                </c:pt>
                <c:pt idx="5">
                  <c:v>#N/A</c:v>
                </c:pt>
                <c:pt idx="6">
                  <c:v>#N/A</c:v>
                </c:pt>
                <c:pt idx="7">
                  <c:v>#N/A</c:v>
                </c:pt>
                <c:pt idx="8">
                  <c:v>#N/A</c:v>
                </c:pt>
                <c:pt idx="9">
                  <c:v>#N/A</c:v>
                </c:pt>
                <c:pt idx="10">
                  <c:v>#N/A</c:v>
                </c:pt>
                <c:pt idx="11">
                  <c:v>#N/A</c:v>
                </c:pt>
                <c:pt idx="12">
                  <c:v>#N/A</c:v>
                </c:pt>
                <c:pt idx="13">
                  <c:v>#N/A</c:v>
                </c:pt>
                <c:pt idx="14">
                  <c:v>#N/A</c:v>
                </c:pt>
                <c:pt idx="15">
                  <c:v>#N/A</c:v>
                </c:pt>
                <c:pt idx="16">
                  <c:v>#N/A</c:v>
                </c:pt>
                <c:pt idx="17">
                  <c:v>#N/A</c:v>
                </c:pt>
                <c:pt idx="18">
                  <c:v>#N/A</c:v>
                </c:pt>
                <c:pt idx="19">
                  <c:v>#N/A</c:v>
                </c:pt>
                <c:pt idx="20">
                  <c:v>#N/A</c:v>
                </c:pt>
                <c:pt idx="21">
                  <c:v>#N/A</c:v>
                </c:pt>
                <c:pt idx="22">
                  <c:v>#N/A</c:v>
                </c:pt>
                <c:pt idx="23">
                  <c:v>#N/A</c:v>
                </c:pt>
              </c:numCache>
            </c:numRef>
          </c:val>
          <c:smooth val="0"/>
          <c:extLst>
            <c:ext xmlns:c16="http://schemas.microsoft.com/office/drawing/2014/chart" uri="{C3380CC4-5D6E-409C-BE32-E72D297353CC}">
              <c16:uniqueId val="{0000000A-61CC-4DA7-A399-69AE26DB350E}"/>
            </c:ext>
          </c:extLst>
        </c:ser>
        <c:dLbls>
          <c:showLegendKey val="0"/>
          <c:showVal val="0"/>
          <c:showCatName val="0"/>
          <c:showSerName val="0"/>
          <c:showPercent val="0"/>
          <c:showBubbleSize val="0"/>
        </c:dLbls>
        <c:smooth val="0"/>
        <c:axId val="181964800"/>
        <c:axId val="181966720"/>
      </c:lineChart>
      <c:dateAx>
        <c:axId val="181964800"/>
        <c:scaling>
          <c:orientation val="minMax"/>
        </c:scaling>
        <c:delete val="0"/>
        <c:axPos val="b"/>
        <c:numFmt formatCode="mmm\-yy" sourceLinked="1"/>
        <c:majorTickMark val="out"/>
        <c:minorTickMark val="none"/>
        <c:tickLblPos val="low"/>
        <c:spPr>
          <a:noFill/>
          <a:ln w="9525" cap="flat" cmpd="sng" algn="ctr">
            <a:solidFill>
              <a:schemeClr val="tx1">
                <a:lumMod val="15000"/>
                <a:lumOff val="85000"/>
              </a:schemeClr>
            </a:solidFill>
            <a:round/>
          </a:ln>
          <a:effectLst/>
        </c:spPr>
        <c:txPr>
          <a:bodyPr rot="-27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81966720"/>
        <c:crosses val="autoZero"/>
        <c:auto val="1"/>
        <c:lblOffset val="100"/>
        <c:baseTimeUnit val="months"/>
        <c:majorUnit val="2"/>
        <c:majorTimeUnit val="months"/>
      </c:dateAx>
      <c:valAx>
        <c:axId val="181966720"/>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81964800"/>
        <c:crosses val="autoZero"/>
        <c:crossBetween val="midCat"/>
        <c:majorUnit val="0.2"/>
      </c:valAx>
      <c:spPr>
        <a:noFill/>
        <a:ln>
          <a:noFill/>
        </a:ln>
        <a:effectLst/>
      </c:spPr>
    </c:plotArea>
    <c:legend>
      <c:legendPos val="b"/>
      <c:layout>
        <c:manualLayout>
          <c:xMode val="edge"/>
          <c:yMode val="edge"/>
          <c:x val="3.3409109239781458E-2"/>
          <c:y val="0.84473873041603842"/>
          <c:w val="0.92150840087714081"/>
          <c:h val="0.11375474619650633"/>
        </c:manualLayout>
      </c:layout>
      <c:overlay val="0"/>
      <c:txPr>
        <a:bodyPr rot="0" vert="horz"/>
        <a:lstStyle/>
        <a:p>
          <a:pPr>
            <a:defRPr/>
          </a:pPr>
          <a:endParaRPr lang="en-US"/>
        </a:p>
      </c:txPr>
    </c:legend>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en-US"/>
    </a:p>
  </c:txPr>
  <c:externalData r:id="rId1">
    <c:autoUpdate val="0"/>
  </c:externalData>
  <c:userShapes r:id="rId2"/>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100" b="0" i="0" u="none" strike="noStrike" kern="1200" spc="0" baseline="0">
                <a:solidFill>
                  <a:schemeClr val="tx1">
                    <a:lumMod val="65000"/>
                    <a:lumOff val="35000"/>
                  </a:schemeClr>
                </a:solidFill>
                <a:latin typeface="+mn-lt"/>
                <a:ea typeface="+mn-ea"/>
                <a:cs typeface="+mn-cs"/>
              </a:defRPr>
            </a:pPr>
            <a:r>
              <a:rPr lang="en-GB" sz="1100" b="0" i="0" baseline="0">
                <a:effectLst/>
              </a:rPr>
              <a:t>Patient Handover &gt; 2 Hours (Antrim)</a:t>
            </a:r>
            <a:endParaRPr lang="en-GB" sz="1100">
              <a:effectLst/>
            </a:endParaRPr>
          </a:p>
        </c:rich>
      </c:tx>
      <c:layout>
        <c:manualLayout>
          <c:xMode val="edge"/>
          <c:yMode val="edge"/>
          <c:x val="0.25957633420822396"/>
          <c:y val="5.0730283428530247E-2"/>
        </c:manualLayout>
      </c:layout>
      <c:overlay val="0"/>
      <c:spPr>
        <a:noFill/>
        <a:ln>
          <a:noFill/>
        </a:ln>
        <a:effectLst/>
      </c:spPr>
    </c:title>
    <c:autoTitleDeleted val="0"/>
    <c:plotArea>
      <c:layout/>
      <c:lineChart>
        <c:grouping val="standard"/>
        <c:varyColors val="0"/>
        <c:ser>
          <c:idx val="0"/>
          <c:order val="0"/>
          <c:tx>
            <c:strRef>
              <c:f>'NIAS Handover &gt;2Hours'!$F$6</c:f>
              <c:strCache>
                <c:ptCount val="1"/>
                <c:pt idx="0">
                  <c:v>LPL</c:v>
                </c:pt>
              </c:strCache>
            </c:strRef>
          </c:tx>
          <c:spPr>
            <a:ln w="15875" cap="rnd">
              <a:solidFill>
                <a:schemeClr val="tx1"/>
              </a:solidFill>
              <a:prstDash val="lgDash"/>
              <a:round/>
            </a:ln>
            <a:effectLst/>
          </c:spPr>
          <c:marker>
            <c:symbol val="none"/>
          </c:marker>
          <c:cat>
            <c:numRef>
              <c:f>'NIAS Handover &gt;2Hours'!$B$67:$B$89</c:f>
              <c:numCache>
                <c:formatCode>mmm\-yy</c:formatCode>
                <c:ptCount val="23"/>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pt idx="16">
                  <c:v>45870</c:v>
                </c:pt>
                <c:pt idx="17">
                  <c:v>45901</c:v>
                </c:pt>
                <c:pt idx="18">
                  <c:v>45931</c:v>
                </c:pt>
                <c:pt idx="19">
                  <c:v>45962</c:v>
                </c:pt>
                <c:pt idx="20">
                  <c:v>45992</c:v>
                </c:pt>
                <c:pt idx="21">
                  <c:v>46023</c:v>
                </c:pt>
                <c:pt idx="22">
                  <c:v>46054</c:v>
                </c:pt>
              </c:numCache>
            </c:numRef>
          </c:cat>
          <c:val>
            <c:numRef>
              <c:f>'NIAS Handover &gt;2Hours'!$F$67:$F$90</c:f>
              <c:numCache>
                <c:formatCode>0</c:formatCode>
                <c:ptCount val="24"/>
                <c:pt idx="0">
                  <c:v>91.838260869565232</c:v>
                </c:pt>
                <c:pt idx="1">
                  <c:v>91.838260869565232</c:v>
                </c:pt>
                <c:pt idx="2">
                  <c:v>91.838260869565232</c:v>
                </c:pt>
                <c:pt idx="3">
                  <c:v>91.838260869565232</c:v>
                </c:pt>
                <c:pt idx="4">
                  <c:v>91.838260869565232</c:v>
                </c:pt>
                <c:pt idx="5">
                  <c:v>91.838260869565232</c:v>
                </c:pt>
                <c:pt idx="6">
                  <c:v>91.838260869565232</c:v>
                </c:pt>
                <c:pt idx="7">
                  <c:v>91.838260869565232</c:v>
                </c:pt>
                <c:pt idx="8">
                  <c:v>91.838260869565232</c:v>
                </c:pt>
                <c:pt idx="9">
                  <c:v>91.838260869565232</c:v>
                </c:pt>
                <c:pt idx="10">
                  <c:v>91.838260869565232</c:v>
                </c:pt>
                <c:pt idx="11">
                  <c:v>91.838260869565232</c:v>
                </c:pt>
                <c:pt idx="12">
                  <c:v>91.838260869565232</c:v>
                </c:pt>
                <c:pt idx="13">
                  <c:v>91.838260869565232</c:v>
                </c:pt>
                <c:pt idx="14">
                  <c:v>91.838260869565232</c:v>
                </c:pt>
                <c:pt idx="15">
                  <c:v>91.838260869565232</c:v>
                </c:pt>
                <c:pt idx="16">
                  <c:v>91.838260869565232</c:v>
                </c:pt>
                <c:pt idx="17">
                  <c:v>91.838260869565232</c:v>
                </c:pt>
                <c:pt idx="18">
                  <c:v>91.838260869565232</c:v>
                </c:pt>
                <c:pt idx="19">
                  <c:v>91.838260869565232</c:v>
                </c:pt>
                <c:pt idx="20">
                  <c:v>91.838260869565232</c:v>
                </c:pt>
                <c:pt idx="21">
                  <c:v>91.838260869565232</c:v>
                </c:pt>
                <c:pt idx="22">
                  <c:v>91.838260869565232</c:v>
                </c:pt>
                <c:pt idx="23">
                  <c:v>91.838260869565232</c:v>
                </c:pt>
              </c:numCache>
            </c:numRef>
          </c:val>
          <c:smooth val="0"/>
          <c:extLst>
            <c:ext xmlns:c16="http://schemas.microsoft.com/office/drawing/2014/chart" uri="{C3380CC4-5D6E-409C-BE32-E72D297353CC}">
              <c16:uniqueId val="{00000000-055B-4771-9C92-08615A780EDF}"/>
            </c:ext>
          </c:extLst>
        </c:ser>
        <c:ser>
          <c:idx val="1"/>
          <c:order val="1"/>
          <c:tx>
            <c:strRef>
              <c:f>'NIAS Handover &gt;2Hours'!$E$6</c:f>
              <c:strCache>
                <c:ptCount val="1"/>
                <c:pt idx="0">
                  <c:v>&gt; 2 Hours</c:v>
                </c:pt>
              </c:strCache>
            </c:strRef>
          </c:tx>
          <c:spPr>
            <a:ln w="28575" cap="rnd">
              <a:solidFill>
                <a:schemeClr val="bg1">
                  <a:lumMod val="65000"/>
                </a:schemeClr>
              </a:solidFill>
              <a:round/>
            </a:ln>
            <a:effectLst/>
          </c:spPr>
          <c:marker>
            <c:symbol val="circle"/>
            <c:size val="5"/>
            <c:spPr>
              <a:solidFill>
                <a:schemeClr val="bg1">
                  <a:lumMod val="65000"/>
                </a:schemeClr>
              </a:solidFill>
              <a:ln w="9525">
                <a:noFill/>
              </a:ln>
              <a:effectLst/>
            </c:spPr>
          </c:marker>
          <c:cat>
            <c:numRef>
              <c:f>'NIAS Handover &gt;2Hours'!$B$67:$B$89</c:f>
              <c:numCache>
                <c:formatCode>mmm\-yy</c:formatCode>
                <c:ptCount val="23"/>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pt idx="16">
                  <c:v>45870</c:v>
                </c:pt>
                <c:pt idx="17">
                  <c:v>45901</c:v>
                </c:pt>
                <c:pt idx="18">
                  <c:v>45931</c:v>
                </c:pt>
                <c:pt idx="19">
                  <c:v>45962</c:v>
                </c:pt>
                <c:pt idx="20">
                  <c:v>45992</c:v>
                </c:pt>
                <c:pt idx="21">
                  <c:v>46023</c:v>
                </c:pt>
                <c:pt idx="22">
                  <c:v>46054</c:v>
                </c:pt>
              </c:numCache>
            </c:numRef>
          </c:cat>
          <c:val>
            <c:numRef>
              <c:f>'NIAS Handover &gt;2Hours'!$E$67:$E$90</c:f>
              <c:numCache>
                <c:formatCode>0</c:formatCode>
                <c:ptCount val="24"/>
                <c:pt idx="0">
                  <c:v>142</c:v>
                </c:pt>
                <c:pt idx="1">
                  <c:v>122</c:v>
                </c:pt>
                <c:pt idx="2">
                  <c:v>208</c:v>
                </c:pt>
                <c:pt idx="3">
                  <c:v>273</c:v>
                </c:pt>
                <c:pt idx="4">
                  <c:v>160</c:v>
                </c:pt>
                <c:pt idx="5">
                  <c:v>291</c:v>
                </c:pt>
                <c:pt idx="6">
                  <c:v>278</c:v>
                </c:pt>
                <c:pt idx="7">
                  <c:v>358</c:v>
                </c:pt>
                <c:pt idx="8">
                  <c:v>450</c:v>
                </c:pt>
                <c:pt idx="9">
                  <c:v>379</c:v>
                </c:pt>
                <c:pt idx="10">
                  <c:v>346</c:v>
                </c:pt>
                <c:pt idx="11">
                  <c:v>192</c:v>
                </c:pt>
                <c:pt idx="12">
                  <c:v>204</c:v>
                </c:pt>
                <c:pt idx="13">
                  <c:v>207</c:v>
                </c:pt>
                <c:pt idx="14">
                  <c:v>202</c:v>
                </c:pt>
                <c:pt idx="15">
                  <c:v>252</c:v>
                </c:pt>
                <c:pt idx="16">
                  <c:v>265</c:v>
                </c:pt>
                <c:pt idx="17">
                  <c:v>360</c:v>
                </c:pt>
                <c:pt idx="18">
                  <c:v>457</c:v>
                </c:pt>
                <c:pt idx="19">
                  <c:v>333</c:v>
                </c:pt>
                <c:pt idx="20">
                  <c:v>436</c:v>
                </c:pt>
                <c:pt idx="21">
                  <c:v>465</c:v>
                </c:pt>
                <c:pt idx="22">
                  <c:v>233</c:v>
                </c:pt>
              </c:numCache>
            </c:numRef>
          </c:val>
          <c:smooth val="0"/>
          <c:extLst>
            <c:ext xmlns:c16="http://schemas.microsoft.com/office/drawing/2014/chart" uri="{C3380CC4-5D6E-409C-BE32-E72D297353CC}">
              <c16:uniqueId val="{00000001-055B-4771-9C92-08615A780EDF}"/>
            </c:ext>
          </c:extLst>
        </c:ser>
        <c:ser>
          <c:idx val="3"/>
          <c:order val="2"/>
          <c:tx>
            <c:strRef>
              <c:f>'NIAS Handover &gt;2Hours'!$G$6</c:f>
              <c:strCache>
                <c:ptCount val="1"/>
                <c:pt idx="0">
                  <c:v>Target</c:v>
                </c:pt>
              </c:strCache>
            </c:strRef>
          </c:tx>
          <c:spPr>
            <a:ln w="19050" cap="rnd">
              <a:solidFill>
                <a:srgbClr val="FF0000"/>
              </a:solidFill>
              <a:prstDash val="dash"/>
              <a:round/>
            </a:ln>
            <a:effectLst/>
          </c:spPr>
          <c:marker>
            <c:symbol val="none"/>
          </c:marker>
          <c:cat>
            <c:numRef>
              <c:f>'NIAS Handover &gt;2Hours'!$B$67:$B$89</c:f>
              <c:numCache>
                <c:formatCode>mmm\-yy</c:formatCode>
                <c:ptCount val="23"/>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pt idx="16">
                  <c:v>45870</c:v>
                </c:pt>
                <c:pt idx="17">
                  <c:v>45901</c:v>
                </c:pt>
                <c:pt idx="18">
                  <c:v>45931</c:v>
                </c:pt>
                <c:pt idx="19">
                  <c:v>45962</c:v>
                </c:pt>
                <c:pt idx="20">
                  <c:v>45992</c:v>
                </c:pt>
                <c:pt idx="21">
                  <c:v>46023</c:v>
                </c:pt>
                <c:pt idx="22">
                  <c:v>46054</c:v>
                </c:pt>
              </c:numCache>
            </c:numRef>
          </c:cat>
          <c:val>
            <c:numRef>
              <c:f>'NIAS Handover &gt;2Hours'!$G$67:$G$90</c:f>
              <c:numCache>
                <c:formatCode>0</c:formatCode>
                <c:ptCount val="24"/>
                <c:pt idx="0">
                  <c:v>0</c:v>
                </c:pt>
                <c:pt idx="1">
                  <c:v>0</c:v>
                </c:pt>
                <c:pt idx="2">
                  <c:v>0</c:v>
                </c:pt>
                <c:pt idx="3">
                  <c:v>0</c:v>
                </c:pt>
                <c:pt idx="4">
                  <c:v>0</c:v>
                </c:pt>
                <c:pt idx="5">
                  <c:v>0</c:v>
                </c:pt>
                <c:pt idx="6">
                  <c:v>0</c:v>
                </c:pt>
                <c:pt idx="7">
                  <c:v>0</c:v>
                </c:pt>
                <c:pt idx="8">
                  <c:v>0</c:v>
                </c:pt>
                <c:pt idx="9">
                  <c:v>0</c:v>
                </c:pt>
                <c:pt idx="10">
                  <c:v>0</c:v>
                </c:pt>
                <c:pt idx="11">
                  <c:v>0</c:v>
                </c:pt>
                <c:pt idx="12">
                  <c:v>0</c:v>
                </c:pt>
                <c:pt idx="13">
                  <c:v>0</c:v>
                </c:pt>
                <c:pt idx="14">
                  <c:v>0</c:v>
                </c:pt>
                <c:pt idx="15">
                  <c:v>0</c:v>
                </c:pt>
                <c:pt idx="16">
                  <c:v>0</c:v>
                </c:pt>
                <c:pt idx="17">
                  <c:v>0</c:v>
                </c:pt>
                <c:pt idx="18">
                  <c:v>0</c:v>
                </c:pt>
                <c:pt idx="19">
                  <c:v>0</c:v>
                </c:pt>
                <c:pt idx="20">
                  <c:v>0</c:v>
                </c:pt>
                <c:pt idx="21">
                  <c:v>0</c:v>
                </c:pt>
                <c:pt idx="22">
                  <c:v>0</c:v>
                </c:pt>
                <c:pt idx="23">
                  <c:v>0</c:v>
                </c:pt>
              </c:numCache>
            </c:numRef>
          </c:val>
          <c:smooth val="0"/>
          <c:extLst>
            <c:ext xmlns:c16="http://schemas.microsoft.com/office/drawing/2014/chart" uri="{C3380CC4-5D6E-409C-BE32-E72D297353CC}">
              <c16:uniqueId val="{00000002-055B-4771-9C92-08615A780EDF}"/>
            </c:ext>
          </c:extLst>
        </c:ser>
        <c:ser>
          <c:idx val="4"/>
          <c:order val="3"/>
          <c:tx>
            <c:strRef>
              <c:f>'NIAS Handover &gt;2Hours'!$D$6</c:f>
              <c:strCache>
                <c:ptCount val="1"/>
                <c:pt idx="0">
                  <c:v>Mean</c:v>
                </c:pt>
              </c:strCache>
            </c:strRef>
          </c:tx>
          <c:spPr>
            <a:ln w="15875" cap="rnd">
              <a:solidFill>
                <a:schemeClr val="tx1"/>
              </a:solidFill>
              <a:round/>
            </a:ln>
            <a:effectLst/>
          </c:spPr>
          <c:marker>
            <c:symbol val="none"/>
          </c:marker>
          <c:cat>
            <c:numRef>
              <c:f>'NIAS Handover &gt;2Hours'!$B$67:$B$89</c:f>
              <c:numCache>
                <c:formatCode>mmm\-yy</c:formatCode>
                <c:ptCount val="23"/>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pt idx="16">
                  <c:v>45870</c:v>
                </c:pt>
                <c:pt idx="17">
                  <c:v>45901</c:v>
                </c:pt>
                <c:pt idx="18">
                  <c:v>45931</c:v>
                </c:pt>
                <c:pt idx="19">
                  <c:v>45962</c:v>
                </c:pt>
                <c:pt idx="20">
                  <c:v>45992</c:v>
                </c:pt>
                <c:pt idx="21">
                  <c:v>46023</c:v>
                </c:pt>
                <c:pt idx="22">
                  <c:v>46054</c:v>
                </c:pt>
              </c:numCache>
            </c:numRef>
          </c:cat>
          <c:val>
            <c:numRef>
              <c:f>'NIAS Handover &gt;2Hours'!$D$67:$D$90</c:f>
              <c:numCache>
                <c:formatCode>0</c:formatCode>
                <c:ptCount val="24"/>
                <c:pt idx="0">
                  <c:v>287.52173913043481</c:v>
                </c:pt>
                <c:pt idx="1">
                  <c:v>287.52173913043481</c:v>
                </c:pt>
                <c:pt idx="2">
                  <c:v>287.52173913043481</c:v>
                </c:pt>
                <c:pt idx="3">
                  <c:v>287.52173913043481</c:v>
                </c:pt>
                <c:pt idx="4">
                  <c:v>287.52173913043481</c:v>
                </c:pt>
                <c:pt idx="5">
                  <c:v>287.52173913043481</c:v>
                </c:pt>
                <c:pt idx="6">
                  <c:v>287.52173913043481</c:v>
                </c:pt>
                <c:pt idx="7">
                  <c:v>287.52173913043481</c:v>
                </c:pt>
                <c:pt idx="8">
                  <c:v>287.52173913043481</c:v>
                </c:pt>
                <c:pt idx="9">
                  <c:v>287.52173913043481</c:v>
                </c:pt>
                <c:pt idx="10">
                  <c:v>287.52173913043481</c:v>
                </c:pt>
                <c:pt idx="11">
                  <c:v>287.52173913043481</c:v>
                </c:pt>
                <c:pt idx="12">
                  <c:v>287.52173913043481</c:v>
                </c:pt>
                <c:pt idx="13">
                  <c:v>287.52173913043481</c:v>
                </c:pt>
                <c:pt idx="14">
                  <c:v>287.52173913043481</c:v>
                </c:pt>
                <c:pt idx="15">
                  <c:v>287.52173913043481</c:v>
                </c:pt>
                <c:pt idx="16">
                  <c:v>287.52173913043481</c:v>
                </c:pt>
                <c:pt idx="17">
                  <c:v>287.52173913043481</c:v>
                </c:pt>
                <c:pt idx="18">
                  <c:v>287.52173913043481</c:v>
                </c:pt>
                <c:pt idx="19">
                  <c:v>287.52173913043481</c:v>
                </c:pt>
                <c:pt idx="20">
                  <c:v>287.52173913043481</c:v>
                </c:pt>
                <c:pt idx="21">
                  <c:v>287.52173913043481</c:v>
                </c:pt>
                <c:pt idx="22">
                  <c:v>287.52173913043481</c:v>
                </c:pt>
                <c:pt idx="23">
                  <c:v>287.52173913043481</c:v>
                </c:pt>
              </c:numCache>
            </c:numRef>
          </c:val>
          <c:smooth val="0"/>
          <c:extLst>
            <c:ext xmlns:c16="http://schemas.microsoft.com/office/drawing/2014/chart" uri="{C3380CC4-5D6E-409C-BE32-E72D297353CC}">
              <c16:uniqueId val="{00000003-055B-4771-9C92-08615A780EDF}"/>
            </c:ext>
          </c:extLst>
        </c:ser>
        <c:ser>
          <c:idx val="5"/>
          <c:order val="4"/>
          <c:tx>
            <c:strRef>
              <c:f>'NIAS Handover &gt;2Hours'!$C$6</c:f>
              <c:strCache>
                <c:ptCount val="1"/>
                <c:pt idx="0">
                  <c:v>UPL</c:v>
                </c:pt>
              </c:strCache>
            </c:strRef>
          </c:tx>
          <c:spPr>
            <a:ln w="15875" cap="rnd">
              <a:solidFill>
                <a:schemeClr val="tx1"/>
              </a:solidFill>
              <a:prstDash val="lgDash"/>
              <a:round/>
            </a:ln>
            <a:effectLst/>
          </c:spPr>
          <c:marker>
            <c:symbol val="none"/>
          </c:marker>
          <c:cat>
            <c:numRef>
              <c:f>'NIAS Handover &gt;2Hours'!$B$67:$B$89</c:f>
              <c:numCache>
                <c:formatCode>mmm\-yy</c:formatCode>
                <c:ptCount val="23"/>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pt idx="16">
                  <c:v>45870</c:v>
                </c:pt>
                <c:pt idx="17">
                  <c:v>45901</c:v>
                </c:pt>
                <c:pt idx="18">
                  <c:v>45931</c:v>
                </c:pt>
                <c:pt idx="19">
                  <c:v>45962</c:v>
                </c:pt>
                <c:pt idx="20">
                  <c:v>45992</c:v>
                </c:pt>
                <c:pt idx="21">
                  <c:v>46023</c:v>
                </c:pt>
                <c:pt idx="22">
                  <c:v>46054</c:v>
                </c:pt>
              </c:numCache>
            </c:numRef>
          </c:cat>
          <c:val>
            <c:numRef>
              <c:f>'NIAS Handover &gt;2Hours'!$C$67:$C$90</c:f>
              <c:numCache>
                <c:formatCode>0</c:formatCode>
                <c:ptCount val="24"/>
                <c:pt idx="0">
                  <c:v>483.20521739130436</c:v>
                </c:pt>
                <c:pt idx="1">
                  <c:v>483.20521739130436</c:v>
                </c:pt>
                <c:pt idx="2">
                  <c:v>483.20521739130436</c:v>
                </c:pt>
                <c:pt idx="3">
                  <c:v>483.20521739130436</c:v>
                </c:pt>
                <c:pt idx="4">
                  <c:v>483.20521739130436</c:v>
                </c:pt>
                <c:pt idx="5">
                  <c:v>483.20521739130436</c:v>
                </c:pt>
                <c:pt idx="6">
                  <c:v>483.20521739130436</c:v>
                </c:pt>
                <c:pt idx="7">
                  <c:v>483.20521739130436</c:v>
                </c:pt>
                <c:pt idx="8">
                  <c:v>483.20521739130436</c:v>
                </c:pt>
                <c:pt idx="9">
                  <c:v>483.20521739130436</c:v>
                </c:pt>
                <c:pt idx="10">
                  <c:v>483.20521739130436</c:v>
                </c:pt>
                <c:pt idx="11">
                  <c:v>483.20521739130436</c:v>
                </c:pt>
                <c:pt idx="12">
                  <c:v>483.20521739130436</c:v>
                </c:pt>
                <c:pt idx="13">
                  <c:v>483.20521739130436</c:v>
                </c:pt>
                <c:pt idx="14">
                  <c:v>483.20521739130436</c:v>
                </c:pt>
                <c:pt idx="15">
                  <c:v>483.20521739130436</c:v>
                </c:pt>
                <c:pt idx="16">
                  <c:v>483.20521739130436</c:v>
                </c:pt>
                <c:pt idx="17">
                  <c:v>483.20521739130436</c:v>
                </c:pt>
                <c:pt idx="18">
                  <c:v>483.20521739130436</c:v>
                </c:pt>
                <c:pt idx="19">
                  <c:v>483.20521739130436</c:v>
                </c:pt>
                <c:pt idx="20">
                  <c:v>483.20521739130436</c:v>
                </c:pt>
                <c:pt idx="21">
                  <c:v>483.20521739130436</c:v>
                </c:pt>
                <c:pt idx="22">
                  <c:v>483.20521739130436</c:v>
                </c:pt>
                <c:pt idx="23">
                  <c:v>483.20521739130436</c:v>
                </c:pt>
              </c:numCache>
            </c:numRef>
          </c:val>
          <c:smooth val="0"/>
          <c:extLst>
            <c:ext xmlns:c16="http://schemas.microsoft.com/office/drawing/2014/chart" uri="{C3380CC4-5D6E-409C-BE32-E72D297353CC}">
              <c16:uniqueId val="{00000004-055B-4771-9C92-08615A780EDF}"/>
            </c:ext>
          </c:extLst>
        </c:ser>
        <c:ser>
          <c:idx val="2"/>
          <c:order val="5"/>
          <c:tx>
            <c:strRef>
              <c:f>'NIAS Handover &gt;2Hours'!$I$6</c:f>
              <c:strCache>
                <c:ptCount val="1"/>
                <c:pt idx="0">
                  <c:v>SCL</c:v>
                </c:pt>
              </c:strCache>
            </c:strRef>
          </c:tx>
          <c:spPr>
            <a:ln>
              <a:noFill/>
            </a:ln>
          </c:spPr>
          <c:marker>
            <c:symbol val="circle"/>
            <c:size val="7"/>
            <c:spPr>
              <a:solidFill>
                <a:srgbClr val="5B9BD5"/>
              </a:solidFill>
              <a:ln>
                <a:solidFill>
                  <a:srgbClr val="5B9BD5"/>
                </a:solidFill>
              </a:ln>
            </c:spPr>
          </c:marker>
          <c:cat>
            <c:numRef>
              <c:f>'NIAS Handover &gt;2Hours'!$B$67:$B$89</c:f>
              <c:numCache>
                <c:formatCode>mmm\-yy</c:formatCode>
                <c:ptCount val="23"/>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pt idx="16">
                  <c:v>45870</c:v>
                </c:pt>
                <c:pt idx="17">
                  <c:v>45901</c:v>
                </c:pt>
                <c:pt idx="18">
                  <c:v>45931</c:v>
                </c:pt>
                <c:pt idx="19">
                  <c:v>45962</c:v>
                </c:pt>
                <c:pt idx="20">
                  <c:v>45992</c:v>
                </c:pt>
                <c:pt idx="21">
                  <c:v>46023</c:v>
                </c:pt>
                <c:pt idx="22">
                  <c:v>46054</c:v>
                </c:pt>
              </c:numCache>
            </c:numRef>
          </c:cat>
          <c:val>
            <c:numRef>
              <c:f>'NIAS Handover &gt;2Hours'!$I$67:$I$90</c:f>
              <c:numCache>
                <c:formatCode>0</c:formatCode>
                <c:ptCount val="24"/>
                <c:pt idx="0">
                  <c:v>#N/A</c:v>
                </c:pt>
                <c:pt idx="1">
                  <c:v>#N/A</c:v>
                </c:pt>
                <c:pt idx="2">
                  <c:v>#N/A</c:v>
                </c:pt>
                <c:pt idx="3">
                  <c:v>#N/A</c:v>
                </c:pt>
                <c:pt idx="4">
                  <c:v>#N/A</c:v>
                </c:pt>
                <c:pt idx="5">
                  <c:v>#N/A</c:v>
                </c:pt>
                <c:pt idx="6">
                  <c:v>#N/A</c:v>
                </c:pt>
                <c:pt idx="7">
                  <c:v>#N/A</c:v>
                </c:pt>
                <c:pt idx="8">
                  <c:v>#N/A</c:v>
                </c:pt>
                <c:pt idx="9">
                  <c:v>#N/A</c:v>
                </c:pt>
                <c:pt idx="10">
                  <c:v>#N/A</c:v>
                </c:pt>
                <c:pt idx="11">
                  <c:v>#N/A</c:v>
                </c:pt>
                <c:pt idx="12">
                  <c:v>#N/A</c:v>
                </c:pt>
                <c:pt idx="13">
                  <c:v>#N/A</c:v>
                </c:pt>
                <c:pt idx="14">
                  <c:v>#N/A</c:v>
                </c:pt>
                <c:pt idx="15">
                  <c:v>#N/A</c:v>
                </c:pt>
                <c:pt idx="16">
                  <c:v>#N/A</c:v>
                </c:pt>
                <c:pt idx="17">
                  <c:v>#N/A</c:v>
                </c:pt>
                <c:pt idx="18">
                  <c:v>#N/A</c:v>
                </c:pt>
                <c:pt idx="19">
                  <c:v>#N/A</c:v>
                </c:pt>
                <c:pt idx="20">
                  <c:v>#N/A</c:v>
                </c:pt>
                <c:pt idx="21">
                  <c:v>#N/A</c:v>
                </c:pt>
                <c:pt idx="22">
                  <c:v>#N/A</c:v>
                </c:pt>
                <c:pt idx="23">
                  <c:v>#N/A</c:v>
                </c:pt>
              </c:numCache>
            </c:numRef>
          </c:val>
          <c:smooth val="0"/>
          <c:extLst>
            <c:ext xmlns:c16="http://schemas.microsoft.com/office/drawing/2014/chart" uri="{C3380CC4-5D6E-409C-BE32-E72D297353CC}">
              <c16:uniqueId val="{00000005-055B-4771-9C92-08615A780EDF}"/>
            </c:ext>
          </c:extLst>
        </c:ser>
        <c:ser>
          <c:idx val="6"/>
          <c:order val="6"/>
          <c:tx>
            <c:strRef>
              <c:f>'NIAS Handover &gt;2Hours'!$J$6</c:f>
              <c:strCache>
                <c:ptCount val="1"/>
                <c:pt idx="0">
                  <c:v>SCH</c:v>
                </c:pt>
              </c:strCache>
            </c:strRef>
          </c:tx>
          <c:spPr>
            <a:ln>
              <a:noFill/>
            </a:ln>
          </c:spPr>
          <c:marker>
            <c:symbol val="circle"/>
            <c:size val="7"/>
            <c:spPr>
              <a:solidFill>
                <a:srgbClr val="ED7D31"/>
              </a:solidFill>
              <a:ln>
                <a:solidFill>
                  <a:srgbClr val="ED7D31"/>
                </a:solidFill>
              </a:ln>
            </c:spPr>
          </c:marker>
          <c:cat>
            <c:numRef>
              <c:f>'NIAS Handover &gt;2Hours'!$B$67:$B$89</c:f>
              <c:numCache>
                <c:formatCode>mmm\-yy</c:formatCode>
                <c:ptCount val="23"/>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pt idx="16">
                  <c:v>45870</c:v>
                </c:pt>
                <c:pt idx="17">
                  <c:v>45901</c:v>
                </c:pt>
                <c:pt idx="18">
                  <c:v>45931</c:v>
                </c:pt>
                <c:pt idx="19">
                  <c:v>45962</c:v>
                </c:pt>
                <c:pt idx="20">
                  <c:v>45992</c:v>
                </c:pt>
                <c:pt idx="21">
                  <c:v>46023</c:v>
                </c:pt>
                <c:pt idx="22">
                  <c:v>46054</c:v>
                </c:pt>
              </c:numCache>
            </c:numRef>
          </c:cat>
          <c:val>
            <c:numRef>
              <c:f>'NIAS Handover &gt;2Hours'!$J$67:$J$90</c:f>
              <c:numCache>
                <c:formatCode>0</c:formatCode>
                <c:ptCount val="24"/>
                <c:pt idx="0">
                  <c:v>#N/A</c:v>
                </c:pt>
                <c:pt idx="1">
                  <c:v>#N/A</c:v>
                </c:pt>
                <c:pt idx="2">
                  <c:v>#N/A</c:v>
                </c:pt>
                <c:pt idx="3">
                  <c:v>#N/A</c:v>
                </c:pt>
                <c:pt idx="4">
                  <c:v>#N/A</c:v>
                </c:pt>
                <c:pt idx="5">
                  <c:v>#N/A</c:v>
                </c:pt>
                <c:pt idx="6">
                  <c:v>#N/A</c:v>
                </c:pt>
                <c:pt idx="7">
                  <c:v>#N/A</c:v>
                </c:pt>
                <c:pt idx="8">
                  <c:v>#N/A</c:v>
                </c:pt>
                <c:pt idx="9">
                  <c:v>#N/A</c:v>
                </c:pt>
                <c:pt idx="10">
                  <c:v>#N/A</c:v>
                </c:pt>
                <c:pt idx="11">
                  <c:v>#N/A</c:v>
                </c:pt>
                <c:pt idx="12">
                  <c:v>#N/A</c:v>
                </c:pt>
                <c:pt idx="13">
                  <c:v>#N/A</c:v>
                </c:pt>
                <c:pt idx="14">
                  <c:v>#N/A</c:v>
                </c:pt>
                <c:pt idx="15">
                  <c:v>#N/A</c:v>
                </c:pt>
                <c:pt idx="16">
                  <c:v>#N/A</c:v>
                </c:pt>
                <c:pt idx="17">
                  <c:v>#N/A</c:v>
                </c:pt>
                <c:pt idx="18">
                  <c:v>#N/A</c:v>
                </c:pt>
                <c:pt idx="19">
                  <c:v>#N/A</c:v>
                </c:pt>
                <c:pt idx="20">
                  <c:v>#N/A</c:v>
                </c:pt>
                <c:pt idx="21">
                  <c:v>#N/A</c:v>
                </c:pt>
                <c:pt idx="22">
                  <c:v>#N/A</c:v>
                </c:pt>
                <c:pt idx="23">
                  <c:v>#N/A</c:v>
                </c:pt>
              </c:numCache>
            </c:numRef>
          </c:val>
          <c:smooth val="0"/>
          <c:extLst>
            <c:ext xmlns:c16="http://schemas.microsoft.com/office/drawing/2014/chart" uri="{C3380CC4-5D6E-409C-BE32-E72D297353CC}">
              <c16:uniqueId val="{00000006-055B-4771-9C92-08615A780EDF}"/>
            </c:ext>
          </c:extLst>
        </c:ser>
        <c:dLbls>
          <c:showLegendKey val="0"/>
          <c:showVal val="0"/>
          <c:showCatName val="0"/>
          <c:showSerName val="0"/>
          <c:showPercent val="0"/>
          <c:showBubbleSize val="0"/>
        </c:dLbls>
        <c:smooth val="0"/>
        <c:axId val="190073472"/>
        <c:axId val="190087936"/>
      </c:lineChart>
      <c:dateAx>
        <c:axId val="190073472"/>
        <c:scaling>
          <c:orientation val="minMax"/>
        </c:scaling>
        <c:delete val="0"/>
        <c:axPos val="b"/>
        <c:numFmt formatCode="mmm\-yy" sourceLinked="1"/>
        <c:majorTickMark val="out"/>
        <c:minorTickMark val="none"/>
        <c:tickLblPos val="low"/>
        <c:spPr>
          <a:noFill/>
          <a:ln w="9525" cap="flat" cmpd="sng" algn="ctr">
            <a:solidFill>
              <a:schemeClr val="tx1">
                <a:lumMod val="15000"/>
                <a:lumOff val="85000"/>
              </a:schemeClr>
            </a:solidFill>
            <a:round/>
          </a:ln>
          <a:effectLst/>
        </c:spPr>
        <c:txPr>
          <a:bodyPr rot="-27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90087936"/>
        <c:crosses val="autoZero"/>
        <c:auto val="1"/>
        <c:lblOffset val="100"/>
        <c:baseTimeUnit val="months"/>
        <c:majorUnit val="2"/>
        <c:majorTimeUnit val="months"/>
      </c:dateAx>
      <c:valAx>
        <c:axId val="190087936"/>
        <c:scaling>
          <c:orientation val="minMax"/>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90073472"/>
        <c:crosses val="autoZero"/>
        <c:crossBetween val="midCat"/>
      </c:valAx>
      <c:spPr>
        <a:noFill/>
        <a:ln>
          <a:noFill/>
        </a:ln>
        <a:effectLst/>
      </c:spPr>
    </c:plotArea>
    <c:legend>
      <c:legendPos val="b"/>
      <c:overlay val="0"/>
      <c:txPr>
        <a:bodyPr rot="0" vert="horz"/>
        <a:lstStyle/>
        <a:p>
          <a:pPr>
            <a:defRPr/>
          </a:pPr>
          <a:endParaRPr lang="en-US"/>
        </a:p>
      </c:txPr>
    </c:legend>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en-US"/>
    </a:p>
  </c:txPr>
  <c:externalData r:id="rId1">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100" b="0" i="0" u="none" strike="noStrike" kern="1200" spc="0" baseline="0">
                <a:solidFill>
                  <a:schemeClr val="tx1">
                    <a:lumMod val="65000"/>
                    <a:lumOff val="35000"/>
                  </a:schemeClr>
                </a:solidFill>
                <a:latin typeface="+mn-lt"/>
                <a:ea typeface="+mn-ea"/>
                <a:cs typeface="+mn-cs"/>
              </a:defRPr>
            </a:pPr>
            <a:r>
              <a:rPr lang="en-GB" sz="1100" b="0" i="0" baseline="0">
                <a:effectLst/>
              </a:rPr>
              <a:t>Patient Handover &gt; 2 Hours (Causeway)</a:t>
            </a:r>
            <a:endParaRPr lang="en-GB" sz="1100">
              <a:effectLst/>
            </a:endParaRPr>
          </a:p>
        </c:rich>
      </c:tx>
      <c:layout>
        <c:manualLayout>
          <c:xMode val="edge"/>
          <c:yMode val="edge"/>
          <c:x val="0.25957633420822396"/>
          <c:y val="5.0730283428530247E-2"/>
        </c:manualLayout>
      </c:layout>
      <c:overlay val="0"/>
      <c:spPr>
        <a:noFill/>
        <a:ln>
          <a:noFill/>
        </a:ln>
        <a:effectLst/>
      </c:spPr>
    </c:title>
    <c:autoTitleDeleted val="0"/>
    <c:plotArea>
      <c:layout>
        <c:manualLayout>
          <c:layoutTarget val="inner"/>
          <c:xMode val="edge"/>
          <c:yMode val="edge"/>
          <c:x val="8.2025371828521432E-2"/>
          <c:y val="0.15358344243003913"/>
          <c:w val="0.86584251968503945"/>
          <c:h val="0.47698080609412569"/>
        </c:manualLayout>
      </c:layout>
      <c:lineChart>
        <c:grouping val="standard"/>
        <c:varyColors val="0"/>
        <c:ser>
          <c:idx val="0"/>
          <c:order val="0"/>
          <c:tx>
            <c:strRef>
              <c:f>'NIAS Handover &gt;2Hours'!$F$98</c:f>
              <c:strCache>
                <c:ptCount val="1"/>
                <c:pt idx="0">
                  <c:v>LPL</c:v>
                </c:pt>
              </c:strCache>
            </c:strRef>
          </c:tx>
          <c:spPr>
            <a:ln w="15875" cap="rnd">
              <a:solidFill>
                <a:schemeClr val="tx1"/>
              </a:solidFill>
              <a:prstDash val="lgDash"/>
              <a:round/>
            </a:ln>
            <a:effectLst/>
          </c:spPr>
          <c:marker>
            <c:symbol val="none"/>
          </c:marker>
          <c:cat>
            <c:numRef>
              <c:f>'NIAS Handover &gt;2Hours'!$B$159:$B$181</c:f>
              <c:numCache>
                <c:formatCode>mmm\-yy</c:formatCode>
                <c:ptCount val="23"/>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pt idx="16">
                  <c:v>45870</c:v>
                </c:pt>
                <c:pt idx="17">
                  <c:v>45901</c:v>
                </c:pt>
                <c:pt idx="18">
                  <c:v>45931</c:v>
                </c:pt>
                <c:pt idx="19">
                  <c:v>45962</c:v>
                </c:pt>
                <c:pt idx="20">
                  <c:v>45992</c:v>
                </c:pt>
                <c:pt idx="21">
                  <c:v>46023</c:v>
                </c:pt>
                <c:pt idx="22">
                  <c:v>46054</c:v>
                </c:pt>
              </c:numCache>
            </c:numRef>
          </c:cat>
          <c:val>
            <c:numRef>
              <c:f>'NIAS Handover &gt;2Hours'!$F$159:$F$182</c:f>
              <c:numCache>
                <c:formatCode>0</c:formatCode>
                <c:ptCount val="24"/>
                <c:pt idx="0">
                  <c:v>73.143478260869557</c:v>
                </c:pt>
                <c:pt idx="1">
                  <c:v>73.143478260869557</c:v>
                </c:pt>
                <c:pt idx="2">
                  <c:v>73.143478260869557</c:v>
                </c:pt>
                <c:pt idx="3">
                  <c:v>73.143478260869557</c:v>
                </c:pt>
                <c:pt idx="4">
                  <c:v>73.143478260869557</c:v>
                </c:pt>
                <c:pt idx="5">
                  <c:v>73.143478260869557</c:v>
                </c:pt>
                <c:pt idx="6">
                  <c:v>73.143478260869557</c:v>
                </c:pt>
                <c:pt idx="7">
                  <c:v>73.143478260869557</c:v>
                </c:pt>
                <c:pt idx="8">
                  <c:v>73.143478260869557</c:v>
                </c:pt>
                <c:pt idx="9">
                  <c:v>73.143478260869557</c:v>
                </c:pt>
                <c:pt idx="10">
                  <c:v>73.143478260869557</c:v>
                </c:pt>
                <c:pt idx="11">
                  <c:v>73.143478260869557</c:v>
                </c:pt>
                <c:pt idx="12">
                  <c:v>73.143478260869557</c:v>
                </c:pt>
                <c:pt idx="13">
                  <c:v>73.143478260869557</c:v>
                </c:pt>
                <c:pt idx="14">
                  <c:v>73.143478260869557</c:v>
                </c:pt>
                <c:pt idx="15">
                  <c:v>73.143478260869557</c:v>
                </c:pt>
                <c:pt idx="16">
                  <c:v>73.143478260869557</c:v>
                </c:pt>
                <c:pt idx="17">
                  <c:v>73.143478260869557</c:v>
                </c:pt>
                <c:pt idx="18">
                  <c:v>73.143478260869557</c:v>
                </c:pt>
                <c:pt idx="19">
                  <c:v>73.143478260869557</c:v>
                </c:pt>
                <c:pt idx="20">
                  <c:v>73.143478260869557</c:v>
                </c:pt>
                <c:pt idx="21">
                  <c:v>73.143478260869557</c:v>
                </c:pt>
                <c:pt idx="22">
                  <c:v>73.143478260869557</c:v>
                </c:pt>
                <c:pt idx="23">
                  <c:v>73.143478260869557</c:v>
                </c:pt>
              </c:numCache>
            </c:numRef>
          </c:val>
          <c:smooth val="0"/>
          <c:extLst>
            <c:ext xmlns:c16="http://schemas.microsoft.com/office/drawing/2014/chart" uri="{C3380CC4-5D6E-409C-BE32-E72D297353CC}">
              <c16:uniqueId val="{00000000-EBEB-4501-8828-8558A2F07CF4}"/>
            </c:ext>
          </c:extLst>
        </c:ser>
        <c:ser>
          <c:idx val="1"/>
          <c:order val="1"/>
          <c:tx>
            <c:strRef>
              <c:f>'NIAS Handover &gt;2Hours'!$E$98</c:f>
              <c:strCache>
                <c:ptCount val="1"/>
                <c:pt idx="0">
                  <c:v>&gt; 2 Hours</c:v>
                </c:pt>
              </c:strCache>
            </c:strRef>
          </c:tx>
          <c:spPr>
            <a:ln w="28575" cap="rnd">
              <a:solidFill>
                <a:schemeClr val="bg1">
                  <a:lumMod val="65000"/>
                </a:schemeClr>
              </a:solidFill>
              <a:round/>
            </a:ln>
            <a:effectLst/>
          </c:spPr>
          <c:marker>
            <c:symbol val="circle"/>
            <c:size val="5"/>
            <c:spPr>
              <a:solidFill>
                <a:schemeClr val="bg1">
                  <a:lumMod val="65000"/>
                </a:schemeClr>
              </a:solidFill>
              <a:ln w="9525">
                <a:noFill/>
              </a:ln>
              <a:effectLst/>
            </c:spPr>
          </c:marker>
          <c:cat>
            <c:numRef>
              <c:f>'NIAS Handover &gt;2Hours'!$B$159:$B$181</c:f>
              <c:numCache>
                <c:formatCode>mmm\-yy</c:formatCode>
                <c:ptCount val="23"/>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pt idx="16">
                  <c:v>45870</c:v>
                </c:pt>
                <c:pt idx="17">
                  <c:v>45901</c:v>
                </c:pt>
                <c:pt idx="18">
                  <c:v>45931</c:v>
                </c:pt>
                <c:pt idx="19">
                  <c:v>45962</c:v>
                </c:pt>
                <c:pt idx="20">
                  <c:v>45992</c:v>
                </c:pt>
                <c:pt idx="21">
                  <c:v>46023</c:v>
                </c:pt>
                <c:pt idx="22">
                  <c:v>46054</c:v>
                </c:pt>
              </c:numCache>
            </c:numRef>
          </c:cat>
          <c:val>
            <c:numRef>
              <c:f>'NIAS Handover &gt;2Hours'!$E$159:$E$182</c:f>
              <c:numCache>
                <c:formatCode>0</c:formatCode>
                <c:ptCount val="24"/>
                <c:pt idx="0">
                  <c:v>98</c:v>
                </c:pt>
                <c:pt idx="1">
                  <c:v>95</c:v>
                </c:pt>
                <c:pt idx="2">
                  <c:v>104</c:v>
                </c:pt>
                <c:pt idx="3">
                  <c:v>126</c:v>
                </c:pt>
                <c:pt idx="4">
                  <c:v>108</c:v>
                </c:pt>
                <c:pt idx="5">
                  <c:v>123</c:v>
                </c:pt>
                <c:pt idx="6">
                  <c:v>128</c:v>
                </c:pt>
                <c:pt idx="7">
                  <c:v>162</c:v>
                </c:pt>
                <c:pt idx="8">
                  <c:v>184</c:v>
                </c:pt>
                <c:pt idx="9">
                  <c:v>179</c:v>
                </c:pt>
                <c:pt idx="10">
                  <c:v>147</c:v>
                </c:pt>
                <c:pt idx="11">
                  <c:v>150</c:v>
                </c:pt>
                <c:pt idx="12">
                  <c:v>145</c:v>
                </c:pt>
                <c:pt idx="13">
                  <c:v>121</c:v>
                </c:pt>
                <c:pt idx="14">
                  <c:v>87</c:v>
                </c:pt>
                <c:pt idx="15">
                  <c:v>105</c:v>
                </c:pt>
                <c:pt idx="16">
                  <c:v>100</c:v>
                </c:pt>
                <c:pt idx="17">
                  <c:v>122</c:v>
                </c:pt>
                <c:pt idx="18">
                  <c:v>106</c:v>
                </c:pt>
                <c:pt idx="19">
                  <c:v>85</c:v>
                </c:pt>
                <c:pt idx="20">
                  <c:v>150</c:v>
                </c:pt>
                <c:pt idx="21">
                  <c:v>147</c:v>
                </c:pt>
                <c:pt idx="22">
                  <c:v>94</c:v>
                </c:pt>
              </c:numCache>
            </c:numRef>
          </c:val>
          <c:smooth val="0"/>
          <c:extLst>
            <c:ext xmlns:c16="http://schemas.microsoft.com/office/drawing/2014/chart" uri="{C3380CC4-5D6E-409C-BE32-E72D297353CC}">
              <c16:uniqueId val="{00000001-EBEB-4501-8828-8558A2F07CF4}"/>
            </c:ext>
          </c:extLst>
        </c:ser>
        <c:ser>
          <c:idx val="3"/>
          <c:order val="2"/>
          <c:tx>
            <c:strRef>
              <c:f>'NIAS Handover &gt;2Hours'!$G$98</c:f>
              <c:strCache>
                <c:ptCount val="1"/>
                <c:pt idx="0">
                  <c:v>Target</c:v>
                </c:pt>
              </c:strCache>
            </c:strRef>
          </c:tx>
          <c:spPr>
            <a:ln w="19050" cap="rnd">
              <a:solidFill>
                <a:srgbClr val="FF0000"/>
              </a:solidFill>
              <a:prstDash val="dash"/>
              <a:round/>
            </a:ln>
            <a:effectLst/>
          </c:spPr>
          <c:marker>
            <c:symbol val="none"/>
          </c:marker>
          <c:cat>
            <c:numRef>
              <c:f>'NIAS Handover &gt;2Hours'!$B$159:$B$181</c:f>
              <c:numCache>
                <c:formatCode>mmm\-yy</c:formatCode>
                <c:ptCount val="23"/>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pt idx="16">
                  <c:v>45870</c:v>
                </c:pt>
                <c:pt idx="17">
                  <c:v>45901</c:v>
                </c:pt>
                <c:pt idx="18">
                  <c:v>45931</c:v>
                </c:pt>
                <c:pt idx="19">
                  <c:v>45962</c:v>
                </c:pt>
                <c:pt idx="20">
                  <c:v>45992</c:v>
                </c:pt>
                <c:pt idx="21">
                  <c:v>46023</c:v>
                </c:pt>
                <c:pt idx="22">
                  <c:v>46054</c:v>
                </c:pt>
              </c:numCache>
            </c:numRef>
          </c:cat>
          <c:val>
            <c:numRef>
              <c:f>'NIAS Handover &gt;2Hours'!$G$159:$G$182</c:f>
              <c:numCache>
                <c:formatCode>0</c:formatCode>
                <c:ptCount val="24"/>
                <c:pt idx="0">
                  <c:v>0</c:v>
                </c:pt>
                <c:pt idx="1">
                  <c:v>0</c:v>
                </c:pt>
                <c:pt idx="2">
                  <c:v>0</c:v>
                </c:pt>
                <c:pt idx="3">
                  <c:v>0</c:v>
                </c:pt>
                <c:pt idx="4">
                  <c:v>0</c:v>
                </c:pt>
                <c:pt idx="5">
                  <c:v>0</c:v>
                </c:pt>
                <c:pt idx="6">
                  <c:v>0</c:v>
                </c:pt>
                <c:pt idx="7">
                  <c:v>0</c:v>
                </c:pt>
                <c:pt idx="8">
                  <c:v>0</c:v>
                </c:pt>
                <c:pt idx="9">
                  <c:v>0</c:v>
                </c:pt>
                <c:pt idx="10">
                  <c:v>0</c:v>
                </c:pt>
                <c:pt idx="11">
                  <c:v>0</c:v>
                </c:pt>
                <c:pt idx="12">
                  <c:v>0</c:v>
                </c:pt>
                <c:pt idx="13">
                  <c:v>0</c:v>
                </c:pt>
                <c:pt idx="14">
                  <c:v>0</c:v>
                </c:pt>
                <c:pt idx="15">
                  <c:v>0</c:v>
                </c:pt>
                <c:pt idx="16">
                  <c:v>0</c:v>
                </c:pt>
                <c:pt idx="17">
                  <c:v>0</c:v>
                </c:pt>
                <c:pt idx="18">
                  <c:v>0</c:v>
                </c:pt>
                <c:pt idx="19">
                  <c:v>0</c:v>
                </c:pt>
                <c:pt idx="20">
                  <c:v>0</c:v>
                </c:pt>
                <c:pt idx="21">
                  <c:v>0</c:v>
                </c:pt>
                <c:pt idx="22">
                  <c:v>0</c:v>
                </c:pt>
                <c:pt idx="23">
                  <c:v>0</c:v>
                </c:pt>
              </c:numCache>
            </c:numRef>
          </c:val>
          <c:smooth val="0"/>
          <c:extLst>
            <c:ext xmlns:c16="http://schemas.microsoft.com/office/drawing/2014/chart" uri="{C3380CC4-5D6E-409C-BE32-E72D297353CC}">
              <c16:uniqueId val="{00000002-EBEB-4501-8828-8558A2F07CF4}"/>
            </c:ext>
          </c:extLst>
        </c:ser>
        <c:ser>
          <c:idx val="4"/>
          <c:order val="3"/>
          <c:tx>
            <c:strRef>
              <c:f>'NIAS Handover &gt;2Hours'!$D$98</c:f>
              <c:strCache>
                <c:ptCount val="1"/>
                <c:pt idx="0">
                  <c:v>Mean</c:v>
                </c:pt>
              </c:strCache>
            </c:strRef>
          </c:tx>
          <c:spPr>
            <a:ln w="15875" cap="rnd">
              <a:solidFill>
                <a:schemeClr val="tx1"/>
              </a:solidFill>
              <a:round/>
            </a:ln>
            <a:effectLst/>
          </c:spPr>
          <c:marker>
            <c:symbol val="none"/>
          </c:marker>
          <c:cat>
            <c:numRef>
              <c:f>'NIAS Handover &gt;2Hours'!$B$159:$B$181</c:f>
              <c:numCache>
                <c:formatCode>mmm\-yy</c:formatCode>
                <c:ptCount val="23"/>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pt idx="16">
                  <c:v>45870</c:v>
                </c:pt>
                <c:pt idx="17">
                  <c:v>45901</c:v>
                </c:pt>
                <c:pt idx="18">
                  <c:v>45931</c:v>
                </c:pt>
                <c:pt idx="19">
                  <c:v>45962</c:v>
                </c:pt>
                <c:pt idx="20">
                  <c:v>45992</c:v>
                </c:pt>
                <c:pt idx="21">
                  <c:v>46023</c:v>
                </c:pt>
                <c:pt idx="22">
                  <c:v>46054</c:v>
                </c:pt>
              </c:numCache>
            </c:numRef>
          </c:cat>
          <c:val>
            <c:numRef>
              <c:f>'NIAS Handover &gt;2Hours'!$D$159:$D$182</c:f>
              <c:numCache>
                <c:formatCode>0</c:formatCode>
                <c:ptCount val="24"/>
                <c:pt idx="0">
                  <c:v>124.60869565217391</c:v>
                </c:pt>
                <c:pt idx="1">
                  <c:v>124.60869565217391</c:v>
                </c:pt>
                <c:pt idx="2">
                  <c:v>124.60869565217391</c:v>
                </c:pt>
                <c:pt idx="3">
                  <c:v>124.60869565217391</c:v>
                </c:pt>
                <c:pt idx="4">
                  <c:v>124.60869565217391</c:v>
                </c:pt>
                <c:pt idx="5">
                  <c:v>124.60869565217391</c:v>
                </c:pt>
                <c:pt idx="6">
                  <c:v>124.60869565217391</c:v>
                </c:pt>
                <c:pt idx="7">
                  <c:v>124.60869565217391</c:v>
                </c:pt>
                <c:pt idx="8">
                  <c:v>124.60869565217391</c:v>
                </c:pt>
                <c:pt idx="9">
                  <c:v>124.60869565217391</c:v>
                </c:pt>
                <c:pt idx="10">
                  <c:v>124.60869565217391</c:v>
                </c:pt>
                <c:pt idx="11">
                  <c:v>124.60869565217391</c:v>
                </c:pt>
                <c:pt idx="12">
                  <c:v>124.60869565217391</c:v>
                </c:pt>
                <c:pt idx="13">
                  <c:v>124.60869565217391</c:v>
                </c:pt>
                <c:pt idx="14">
                  <c:v>124.60869565217391</c:v>
                </c:pt>
                <c:pt idx="15">
                  <c:v>124.60869565217391</c:v>
                </c:pt>
                <c:pt idx="16">
                  <c:v>124.60869565217391</c:v>
                </c:pt>
                <c:pt idx="17">
                  <c:v>124.60869565217391</c:v>
                </c:pt>
                <c:pt idx="18">
                  <c:v>124.60869565217391</c:v>
                </c:pt>
                <c:pt idx="19">
                  <c:v>124.60869565217391</c:v>
                </c:pt>
                <c:pt idx="20">
                  <c:v>124.60869565217391</c:v>
                </c:pt>
                <c:pt idx="21">
                  <c:v>124.60869565217391</c:v>
                </c:pt>
                <c:pt idx="22">
                  <c:v>124.60869565217391</c:v>
                </c:pt>
                <c:pt idx="23">
                  <c:v>124.60869565217391</c:v>
                </c:pt>
              </c:numCache>
            </c:numRef>
          </c:val>
          <c:smooth val="0"/>
          <c:extLst>
            <c:ext xmlns:c16="http://schemas.microsoft.com/office/drawing/2014/chart" uri="{C3380CC4-5D6E-409C-BE32-E72D297353CC}">
              <c16:uniqueId val="{00000003-EBEB-4501-8828-8558A2F07CF4}"/>
            </c:ext>
          </c:extLst>
        </c:ser>
        <c:ser>
          <c:idx val="5"/>
          <c:order val="4"/>
          <c:tx>
            <c:strRef>
              <c:f>'NIAS Handover &gt;2Hours'!$C$98</c:f>
              <c:strCache>
                <c:ptCount val="1"/>
                <c:pt idx="0">
                  <c:v>UPL</c:v>
                </c:pt>
              </c:strCache>
            </c:strRef>
          </c:tx>
          <c:spPr>
            <a:ln w="15875" cap="rnd">
              <a:solidFill>
                <a:schemeClr val="tx1"/>
              </a:solidFill>
              <a:prstDash val="lgDash"/>
              <a:round/>
            </a:ln>
            <a:effectLst/>
          </c:spPr>
          <c:marker>
            <c:symbol val="none"/>
          </c:marker>
          <c:cat>
            <c:numRef>
              <c:f>'NIAS Handover &gt;2Hours'!$B$159:$B$181</c:f>
              <c:numCache>
                <c:formatCode>mmm\-yy</c:formatCode>
                <c:ptCount val="23"/>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pt idx="16">
                  <c:v>45870</c:v>
                </c:pt>
                <c:pt idx="17">
                  <c:v>45901</c:v>
                </c:pt>
                <c:pt idx="18">
                  <c:v>45931</c:v>
                </c:pt>
                <c:pt idx="19">
                  <c:v>45962</c:v>
                </c:pt>
                <c:pt idx="20">
                  <c:v>45992</c:v>
                </c:pt>
                <c:pt idx="21">
                  <c:v>46023</c:v>
                </c:pt>
                <c:pt idx="22">
                  <c:v>46054</c:v>
                </c:pt>
              </c:numCache>
            </c:numRef>
          </c:cat>
          <c:val>
            <c:numRef>
              <c:f>'NIAS Handover &gt;2Hours'!$C$159:$C$182</c:f>
              <c:numCache>
                <c:formatCode>0</c:formatCode>
                <c:ptCount val="24"/>
                <c:pt idx="0">
                  <c:v>176.07391304347826</c:v>
                </c:pt>
                <c:pt idx="1">
                  <c:v>176.07391304347826</c:v>
                </c:pt>
                <c:pt idx="2">
                  <c:v>176.07391304347826</c:v>
                </c:pt>
                <c:pt idx="3">
                  <c:v>176.07391304347826</c:v>
                </c:pt>
                <c:pt idx="4">
                  <c:v>176.07391304347826</c:v>
                </c:pt>
                <c:pt idx="5">
                  <c:v>176.07391304347826</c:v>
                </c:pt>
                <c:pt idx="6">
                  <c:v>176.07391304347826</c:v>
                </c:pt>
                <c:pt idx="7">
                  <c:v>176.07391304347826</c:v>
                </c:pt>
                <c:pt idx="8">
                  <c:v>176.07391304347826</c:v>
                </c:pt>
                <c:pt idx="9">
                  <c:v>176.07391304347826</c:v>
                </c:pt>
                <c:pt idx="10">
                  <c:v>176.07391304347826</c:v>
                </c:pt>
                <c:pt idx="11">
                  <c:v>176.07391304347826</c:v>
                </c:pt>
                <c:pt idx="12">
                  <c:v>176.07391304347826</c:v>
                </c:pt>
                <c:pt idx="13">
                  <c:v>176.07391304347826</c:v>
                </c:pt>
                <c:pt idx="14">
                  <c:v>176.07391304347826</c:v>
                </c:pt>
                <c:pt idx="15">
                  <c:v>176.07391304347826</c:v>
                </c:pt>
                <c:pt idx="16">
                  <c:v>176.07391304347826</c:v>
                </c:pt>
                <c:pt idx="17">
                  <c:v>176.07391304347826</c:v>
                </c:pt>
                <c:pt idx="18">
                  <c:v>176.07391304347826</c:v>
                </c:pt>
                <c:pt idx="19">
                  <c:v>176.07391304347826</c:v>
                </c:pt>
                <c:pt idx="20">
                  <c:v>176.07391304347826</c:v>
                </c:pt>
                <c:pt idx="21">
                  <c:v>176.07391304347826</c:v>
                </c:pt>
                <c:pt idx="22">
                  <c:v>176.07391304347826</c:v>
                </c:pt>
                <c:pt idx="23">
                  <c:v>176.07391304347826</c:v>
                </c:pt>
              </c:numCache>
            </c:numRef>
          </c:val>
          <c:smooth val="0"/>
          <c:extLst>
            <c:ext xmlns:c16="http://schemas.microsoft.com/office/drawing/2014/chart" uri="{C3380CC4-5D6E-409C-BE32-E72D297353CC}">
              <c16:uniqueId val="{00000004-EBEB-4501-8828-8558A2F07CF4}"/>
            </c:ext>
          </c:extLst>
        </c:ser>
        <c:ser>
          <c:idx val="2"/>
          <c:order val="5"/>
          <c:tx>
            <c:strRef>
              <c:f>'NIAS Handover &gt;2Hours'!$I$98</c:f>
              <c:strCache>
                <c:ptCount val="1"/>
                <c:pt idx="0">
                  <c:v>SCL</c:v>
                </c:pt>
              </c:strCache>
            </c:strRef>
          </c:tx>
          <c:spPr>
            <a:ln>
              <a:noFill/>
            </a:ln>
          </c:spPr>
          <c:marker>
            <c:symbol val="circle"/>
            <c:size val="7"/>
            <c:spPr>
              <a:solidFill>
                <a:srgbClr val="5B9BD5"/>
              </a:solidFill>
              <a:ln>
                <a:solidFill>
                  <a:srgbClr val="5B9BD5"/>
                </a:solidFill>
              </a:ln>
            </c:spPr>
          </c:marker>
          <c:cat>
            <c:numRef>
              <c:f>'NIAS Handover &gt;2Hours'!$B$159:$B$181</c:f>
              <c:numCache>
                <c:formatCode>mmm\-yy</c:formatCode>
                <c:ptCount val="23"/>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pt idx="16">
                  <c:v>45870</c:v>
                </c:pt>
                <c:pt idx="17">
                  <c:v>45901</c:v>
                </c:pt>
                <c:pt idx="18">
                  <c:v>45931</c:v>
                </c:pt>
                <c:pt idx="19">
                  <c:v>45962</c:v>
                </c:pt>
                <c:pt idx="20">
                  <c:v>45992</c:v>
                </c:pt>
                <c:pt idx="21">
                  <c:v>46023</c:v>
                </c:pt>
                <c:pt idx="22">
                  <c:v>46054</c:v>
                </c:pt>
              </c:numCache>
            </c:numRef>
          </c:cat>
          <c:val>
            <c:numRef>
              <c:f>'NIAS Handover &gt;2Hours'!$I$159:$I$182</c:f>
              <c:numCache>
                <c:formatCode>0</c:formatCode>
                <c:ptCount val="24"/>
                <c:pt idx="0">
                  <c:v>#N/A</c:v>
                </c:pt>
                <c:pt idx="1">
                  <c:v>#N/A</c:v>
                </c:pt>
                <c:pt idx="2">
                  <c:v>#N/A</c:v>
                </c:pt>
                <c:pt idx="3">
                  <c:v>#N/A</c:v>
                </c:pt>
                <c:pt idx="4">
                  <c:v>#N/A</c:v>
                </c:pt>
                <c:pt idx="5">
                  <c:v>#N/A</c:v>
                </c:pt>
                <c:pt idx="6">
                  <c:v>#N/A</c:v>
                </c:pt>
                <c:pt idx="7">
                  <c:v>#N/A</c:v>
                </c:pt>
                <c:pt idx="8">
                  <c:v>#N/A</c:v>
                </c:pt>
                <c:pt idx="9">
                  <c:v>#N/A</c:v>
                </c:pt>
                <c:pt idx="10">
                  <c:v>#N/A</c:v>
                </c:pt>
                <c:pt idx="11">
                  <c:v>#N/A</c:v>
                </c:pt>
                <c:pt idx="12">
                  <c:v>#N/A</c:v>
                </c:pt>
                <c:pt idx="13">
                  <c:v>#N/A</c:v>
                </c:pt>
                <c:pt idx="14">
                  <c:v>#N/A</c:v>
                </c:pt>
                <c:pt idx="15">
                  <c:v>#N/A</c:v>
                </c:pt>
                <c:pt idx="16">
                  <c:v>#N/A</c:v>
                </c:pt>
                <c:pt idx="17">
                  <c:v>#N/A</c:v>
                </c:pt>
                <c:pt idx="18">
                  <c:v>#N/A</c:v>
                </c:pt>
                <c:pt idx="19">
                  <c:v>#N/A</c:v>
                </c:pt>
                <c:pt idx="20">
                  <c:v>#N/A</c:v>
                </c:pt>
                <c:pt idx="21">
                  <c:v>#N/A</c:v>
                </c:pt>
                <c:pt idx="22">
                  <c:v>#N/A</c:v>
                </c:pt>
                <c:pt idx="23">
                  <c:v>#N/A</c:v>
                </c:pt>
              </c:numCache>
            </c:numRef>
          </c:val>
          <c:smooth val="0"/>
          <c:extLst>
            <c:ext xmlns:c16="http://schemas.microsoft.com/office/drawing/2014/chart" uri="{C3380CC4-5D6E-409C-BE32-E72D297353CC}">
              <c16:uniqueId val="{00000005-EBEB-4501-8828-8558A2F07CF4}"/>
            </c:ext>
          </c:extLst>
        </c:ser>
        <c:ser>
          <c:idx val="6"/>
          <c:order val="6"/>
          <c:tx>
            <c:strRef>
              <c:f>'NIAS Handover &gt;2Hours'!$J$98</c:f>
              <c:strCache>
                <c:ptCount val="1"/>
                <c:pt idx="0">
                  <c:v>SCH</c:v>
                </c:pt>
              </c:strCache>
            </c:strRef>
          </c:tx>
          <c:spPr>
            <a:ln>
              <a:noFill/>
            </a:ln>
          </c:spPr>
          <c:marker>
            <c:symbol val="circle"/>
            <c:size val="7"/>
            <c:spPr>
              <a:solidFill>
                <a:srgbClr val="ED7D31"/>
              </a:solidFill>
              <a:ln>
                <a:solidFill>
                  <a:srgbClr val="ED7D31"/>
                </a:solidFill>
              </a:ln>
            </c:spPr>
          </c:marker>
          <c:cat>
            <c:numRef>
              <c:f>'NIAS Handover &gt;2Hours'!$B$159:$B$181</c:f>
              <c:numCache>
                <c:formatCode>mmm\-yy</c:formatCode>
                <c:ptCount val="23"/>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pt idx="16">
                  <c:v>45870</c:v>
                </c:pt>
                <c:pt idx="17">
                  <c:v>45901</c:v>
                </c:pt>
                <c:pt idx="18">
                  <c:v>45931</c:v>
                </c:pt>
                <c:pt idx="19">
                  <c:v>45962</c:v>
                </c:pt>
                <c:pt idx="20">
                  <c:v>45992</c:v>
                </c:pt>
                <c:pt idx="21">
                  <c:v>46023</c:v>
                </c:pt>
                <c:pt idx="22">
                  <c:v>46054</c:v>
                </c:pt>
              </c:numCache>
            </c:numRef>
          </c:cat>
          <c:val>
            <c:numRef>
              <c:f>'NIAS Handover &gt;2Hours'!$J$159:$J$182</c:f>
              <c:numCache>
                <c:formatCode>0</c:formatCode>
                <c:ptCount val="24"/>
                <c:pt idx="0">
                  <c:v>#N/A</c:v>
                </c:pt>
                <c:pt idx="1">
                  <c:v>#N/A</c:v>
                </c:pt>
                <c:pt idx="2">
                  <c:v>#N/A</c:v>
                </c:pt>
                <c:pt idx="3">
                  <c:v>#N/A</c:v>
                </c:pt>
                <c:pt idx="4">
                  <c:v>#N/A</c:v>
                </c:pt>
                <c:pt idx="5">
                  <c:v>#N/A</c:v>
                </c:pt>
                <c:pt idx="6">
                  <c:v>#N/A</c:v>
                </c:pt>
                <c:pt idx="7">
                  <c:v>#N/A</c:v>
                </c:pt>
                <c:pt idx="8">
                  <c:v>184</c:v>
                </c:pt>
                <c:pt idx="9">
                  <c:v>179</c:v>
                </c:pt>
                <c:pt idx="10">
                  <c:v>#N/A</c:v>
                </c:pt>
                <c:pt idx="11">
                  <c:v>#N/A</c:v>
                </c:pt>
                <c:pt idx="12">
                  <c:v>#N/A</c:v>
                </c:pt>
                <c:pt idx="13">
                  <c:v>#N/A</c:v>
                </c:pt>
                <c:pt idx="14">
                  <c:v>#N/A</c:v>
                </c:pt>
                <c:pt idx="15">
                  <c:v>#N/A</c:v>
                </c:pt>
                <c:pt idx="16">
                  <c:v>#N/A</c:v>
                </c:pt>
                <c:pt idx="17">
                  <c:v>#N/A</c:v>
                </c:pt>
                <c:pt idx="18">
                  <c:v>#N/A</c:v>
                </c:pt>
                <c:pt idx="19">
                  <c:v>#N/A</c:v>
                </c:pt>
                <c:pt idx="20">
                  <c:v>#N/A</c:v>
                </c:pt>
                <c:pt idx="21">
                  <c:v>#N/A</c:v>
                </c:pt>
                <c:pt idx="22">
                  <c:v>#N/A</c:v>
                </c:pt>
                <c:pt idx="23">
                  <c:v>#N/A</c:v>
                </c:pt>
              </c:numCache>
            </c:numRef>
          </c:val>
          <c:smooth val="0"/>
          <c:extLst>
            <c:ext xmlns:c16="http://schemas.microsoft.com/office/drawing/2014/chart" uri="{C3380CC4-5D6E-409C-BE32-E72D297353CC}">
              <c16:uniqueId val="{00000006-EBEB-4501-8828-8558A2F07CF4}"/>
            </c:ext>
          </c:extLst>
        </c:ser>
        <c:dLbls>
          <c:showLegendKey val="0"/>
          <c:showVal val="0"/>
          <c:showCatName val="0"/>
          <c:showSerName val="0"/>
          <c:showPercent val="0"/>
          <c:showBubbleSize val="0"/>
        </c:dLbls>
        <c:smooth val="0"/>
        <c:axId val="190073472"/>
        <c:axId val="190087936"/>
      </c:lineChart>
      <c:dateAx>
        <c:axId val="190073472"/>
        <c:scaling>
          <c:orientation val="minMax"/>
        </c:scaling>
        <c:delete val="0"/>
        <c:axPos val="b"/>
        <c:numFmt formatCode="mmm\-yy" sourceLinked="1"/>
        <c:majorTickMark val="out"/>
        <c:minorTickMark val="none"/>
        <c:tickLblPos val="low"/>
        <c:spPr>
          <a:noFill/>
          <a:ln w="9525" cap="flat" cmpd="sng" algn="ctr">
            <a:solidFill>
              <a:schemeClr val="tx1">
                <a:lumMod val="15000"/>
                <a:lumOff val="85000"/>
              </a:schemeClr>
            </a:solidFill>
            <a:round/>
          </a:ln>
          <a:effectLst/>
        </c:spPr>
        <c:txPr>
          <a:bodyPr rot="-27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90087936"/>
        <c:crosses val="autoZero"/>
        <c:auto val="1"/>
        <c:lblOffset val="100"/>
        <c:baseTimeUnit val="months"/>
        <c:majorUnit val="2"/>
        <c:majorTimeUnit val="months"/>
      </c:dateAx>
      <c:valAx>
        <c:axId val="190087936"/>
        <c:scaling>
          <c:orientation val="minMax"/>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90073472"/>
        <c:crosses val="autoZero"/>
        <c:crossBetween val="midCat"/>
        <c:majorUnit val="40"/>
      </c:valAx>
      <c:spPr>
        <a:noFill/>
        <a:ln>
          <a:noFill/>
        </a:ln>
        <a:effectLst/>
      </c:spPr>
    </c:plotArea>
    <c:legend>
      <c:legendPos val="b"/>
      <c:overlay val="0"/>
      <c:txPr>
        <a:bodyPr rot="0" vert="horz"/>
        <a:lstStyle/>
        <a:p>
          <a:pPr>
            <a:defRPr/>
          </a:pPr>
          <a:endParaRPr lang="en-US"/>
        </a:p>
      </c:txPr>
    </c:legend>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en-US"/>
    </a:p>
  </c:txPr>
  <c:externalData r:id="rId1">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100" b="0" i="0" u="none" strike="noStrike" kern="1200" spc="0" baseline="0">
                <a:solidFill>
                  <a:schemeClr val="tx1">
                    <a:lumMod val="65000"/>
                    <a:lumOff val="35000"/>
                  </a:schemeClr>
                </a:solidFill>
                <a:latin typeface="+mn-lt"/>
                <a:ea typeface="+mn-ea"/>
                <a:cs typeface="+mn-cs"/>
              </a:defRPr>
            </a:pPr>
            <a:r>
              <a:rPr lang="en-GB" sz="1100" b="0" i="0" u="none" strike="noStrike" baseline="0">
                <a:effectLst/>
              </a:rPr>
              <a:t>Patient Handover Monthly Average (Antrim)</a:t>
            </a:r>
            <a:endParaRPr lang="en-GB" sz="1100">
              <a:effectLst/>
            </a:endParaRPr>
          </a:p>
        </c:rich>
      </c:tx>
      <c:overlay val="0"/>
      <c:spPr>
        <a:noFill/>
        <a:ln>
          <a:noFill/>
        </a:ln>
        <a:effectLst/>
      </c:spPr>
    </c:title>
    <c:autoTitleDeleted val="0"/>
    <c:plotArea>
      <c:layout>
        <c:manualLayout>
          <c:layoutTarget val="inner"/>
          <c:xMode val="edge"/>
          <c:yMode val="edge"/>
          <c:x val="7.9571723628231922E-2"/>
          <c:y val="0.12282919777051091"/>
          <c:w val="0.86829617928779979"/>
          <c:h val="0.49732415325330226"/>
        </c:manualLayout>
      </c:layout>
      <c:lineChart>
        <c:grouping val="standard"/>
        <c:varyColors val="0"/>
        <c:ser>
          <c:idx val="3"/>
          <c:order val="0"/>
          <c:tx>
            <c:strRef>
              <c:f>'Avg Ambulance Delays'!$F$6</c:f>
              <c:strCache>
                <c:ptCount val="1"/>
                <c:pt idx="0">
                  <c:v>LPL</c:v>
                </c:pt>
              </c:strCache>
            </c:strRef>
          </c:tx>
          <c:spPr>
            <a:ln w="15875" cap="rnd">
              <a:solidFill>
                <a:schemeClr val="tx1"/>
              </a:solidFill>
              <a:prstDash val="lgDash"/>
              <a:round/>
            </a:ln>
            <a:effectLst/>
          </c:spPr>
          <c:marker>
            <c:symbol val="none"/>
          </c:marker>
          <c:cat>
            <c:numRef>
              <c:f>'Avg Ambulance Delays'!$B$67:$B$89</c:f>
              <c:numCache>
                <c:formatCode>mmm\-yy</c:formatCode>
                <c:ptCount val="23"/>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pt idx="16">
                  <c:v>45870</c:v>
                </c:pt>
                <c:pt idx="17">
                  <c:v>45901</c:v>
                </c:pt>
                <c:pt idx="18">
                  <c:v>45931</c:v>
                </c:pt>
                <c:pt idx="19">
                  <c:v>45962</c:v>
                </c:pt>
                <c:pt idx="20">
                  <c:v>45992</c:v>
                </c:pt>
                <c:pt idx="21">
                  <c:v>46023</c:v>
                </c:pt>
                <c:pt idx="22">
                  <c:v>46054</c:v>
                </c:pt>
              </c:numCache>
            </c:numRef>
          </c:cat>
          <c:val>
            <c:numRef>
              <c:f>'Avg Ambulance Delays'!$F$67:$F$90</c:f>
              <c:numCache>
                <c:formatCode>0</c:formatCode>
                <c:ptCount val="24"/>
                <c:pt idx="0">
                  <c:v>43.398972332015809</c:v>
                </c:pt>
                <c:pt idx="1">
                  <c:v>43.398972332015809</c:v>
                </c:pt>
                <c:pt idx="2">
                  <c:v>43.398972332015809</c:v>
                </c:pt>
                <c:pt idx="3">
                  <c:v>43.398972332015809</c:v>
                </c:pt>
                <c:pt idx="4">
                  <c:v>43.398972332015809</c:v>
                </c:pt>
                <c:pt idx="5">
                  <c:v>43.398972332015809</c:v>
                </c:pt>
                <c:pt idx="6">
                  <c:v>43.398972332015809</c:v>
                </c:pt>
                <c:pt idx="7">
                  <c:v>43.398972332015809</c:v>
                </c:pt>
                <c:pt idx="8">
                  <c:v>43.398972332015809</c:v>
                </c:pt>
                <c:pt idx="9">
                  <c:v>43.398972332015809</c:v>
                </c:pt>
                <c:pt idx="10">
                  <c:v>43.398972332015809</c:v>
                </c:pt>
                <c:pt idx="11">
                  <c:v>43.398972332015809</c:v>
                </c:pt>
                <c:pt idx="12">
                  <c:v>43.398972332015809</c:v>
                </c:pt>
                <c:pt idx="13">
                  <c:v>43.398972332015809</c:v>
                </c:pt>
                <c:pt idx="14">
                  <c:v>43.398972332015809</c:v>
                </c:pt>
                <c:pt idx="15">
                  <c:v>43.398972332015809</c:v>
                </c:pt>
                <c:pt idx="16">
                  <c:v>43.398972332015809</c:v>
                </c:pt>
                <c:pt idx="17">
                  <c:v>43.398972332015809</c:v>
                </c:pt>
                <c:pt idx="18">
                  <c:v>43.398972332015809</c:v>
                </c:pt>
                <c:pt idx="19">
                  <c:v>43.398972332015809</c:v>
                </c:pt>
                <c:pt idx="20">
                  <c:v>43.398972332015809</c:v>
                </c:pt>
                <c:pt idx="21">
                  <c:v>43.398972332015809</c:v>
                </c:pt>
                <c:pt idx="22">
                  <c:v>43.398972332015809</c:v>
                </c:pt>
                <c:pt idx="23">
                  <c:v>43.398972332015809</c:v>
                </c:pt>
              </c:numCache>
            </c:numRef>
          </c:val>
          <c:smooth val="0"/>
          <c:extLst>
            <c:ext xmlns:c16="http://schemas.microsoft.com/office/drawing/2014/chart" uri="{C3380CC4-5D6E-409C-BE32-E72D297353CC}">
              <c16:uniqueId val="{00000000-617C-42DB-9C4A-FA4B0D32B1EB}"/>
            </c:ext>
          </c:extLst>
        </c:ser>
        <c:ser>
          <c:idx val="7"/>
          <c:order val="1"/>
          <c:tx>
            <c:strRef>
              <c:f>'Avg Ambulance Delays'!$E$6</c:f>
              <c:strCache>
                <c:ptCount val="1"/>
                <c:pt idx="0">
                  <c:v>Monthly Avg (Mins)</c:v>
                </c:pt>
              </c:strCache>
            </c:strRef>
          </c:tx>
          <c:spPr>
            <a:ln w="28575" cap="rnd">
              <a:solidFill>
                <a:schemeClr val="bg1">
                  <a:lumMod val="65000"/>
                </a:schemeClr>
              </a:solidFill>
              <a:round/>
            </a:ln>
            <a:effectLst/>
          </c:spPr>
          <c:marker>
            <c:symbol val="none"/>
          </c:marker>
          <c:cat>
            <c:numRef>
              <c:f>'Avg Ambulance Delays'!$B$67:$B$89</c:f>
              <c:numCache>
                <c:formatCode>mmm\-yy</c:formatCode>
                <c:ptCount val="23"/>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pt idx="16">
                  <c:v>45870</c:v>
                </c:pt>
                <c:pt idx="17">
                  <c:v>45901</c:v>
                </c:pt>
                <c:pt idx="18">
                  <c:v>45931</c:v>
                </c:pt>
                <c:pt idx="19">
                  <c:v>45962</c:v>
                </c:pt>
                <c:pt idx="20">
                  <c:v>45992</c:v>
                </c:pt>
                <c:pt idx="21">
                  <c:v>46023</c:v>
                </c:pt>
                <c:pt idx="22">
                  <c:v>46054</c:v>
                </c:pt>
              </c:numCache>
            </c:numRef>
          </c:cat>
          <c:val>
            <c:numRef>
              <c:f>'Avg Ambulance Delays'!$E$67:$E$90</c:f>
              <c:numCache>
                <c:formatCode>0</c:formatCode>
                <c:ptCount val="24"/>
                <c:pt idx="0">
                  <c:v>53</c:v>
                </c:pt>
                <c:pt idx="1">
                  <c:v>50</c:v>
                </c:pt>
                <c:pt idx="2">
                  <c:v>63</c:v>
                </c:pt>
                <c:pt idx="3">
                  <c:v>71</c:v>
                </c:pt>
                <c:pt idx="4">
                  <c:v>70</c:v>
                </c:pt>
                <c:pt idx="5">
                  <c:v>78</c:v>
                </c:pt>
                <c:pt idx="6">
                  <c:v>76</c:v>
                </c:pt>
                <c:pt idx="7">
                  <c:v>105</c:v>
                </c:pt>
                <c:pt idx="8">
                  <c:v>138</c:v>
                </c:pt>
                <c:pt idx="9">
                  <c:v>138</c:v>
                </c:pt>
                <c:pt idx="10">
                  <c:v>100</c:v>
                </c:pt>
                <c:pt idx="11">
                  <c:v>63</c:v>
                </c:pt>
                <c:pt idx="12">
                  <c:v>76</c:v>
                </c:pt>
                <c:pt idx="13">
                  <c:v>62</c:v>
                </c:pt>
                <c:pt idx="14">
                  <c:v>67</c:v>
                </c:pt>
                <c:pt idx="15">
                  <c:v>69</c:v>
                </c:pt>
                <c:pt idx="16">
                  <c:v>71</c:v>
                </c:pt>
                <c:pt idx="17">
                  <c:v>90</c:v>
                </c:pt>
                <c:pt idx="18">
                  <c:v>98</c:v>
                </c:pt>
                <c:pt idx="19">
                  <c:v>89</c:v>
                </c:pt>
                <c:pt idx="20">
                  <c:v>104</c:v>
                </c:pt>
                <c:pt idx="21">
                  <c:v>125</c:v>
                </c:pt>
                <c:pt idx="22">
                  <c:v>71</c:v>
                </c:pt>
              </c:numCache>
            </c:numRef>
          </c:val>
          <c:smooth val="0"/>
          <c:extLst>
            <c:ext xmlns:c16="http://schemas.microsoft.com/office/drawing/2014/chart" uri="{C3380CC4-5D6E-409C-BE32-E72D297353CC}">
              <c16:uniqueId val="{00000001-617C-42DB-9C4A-FA4B0D32B1EB}"/>
            </c:ext>
          </c:extLst>
        </c:ser>
        <c:ser>
          <c:idx val="8"/>
          <c:order val="2"/>
          <c:tx>
            <c:strRef>
              <c:f>'Avg Ambulance Delays'!$D$6</c:f>
              <c:strCache>
                <c:ptCount val="1"/>
                <c:pt idx="0">
                  <c:v>Mean</c:v>
                </c:pt>
              </c:strCache>
            </c:strRef>
          </c:tx>
          <c:spPr>
            <a:ln w="15875" cap="rnd">
              <a:solidFill>
                <a:schemeClr val="tx1"/>
              </a:solidFill>
              <a:round/>
            </a:ln>
            <a:effectLst/>
          </c:spPr>
          <c:marker>
            <c:symbol val="none"/>
          </c:marker>
          <c:cat>
            <c:numRef>
              <c:f>'Avg Ambulance Delays'!$B$67:$B$89</c:f>
              <c:numCache>
                <c:formatCode>mmm\-yy</c:formatCode>
                <c:ptCount val="23"/>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pt idx="16">
                  <c:v>45870</c:v>
                </c:pt>
                <c:pt idx="17">
                  <c:v>45901</c:v>
                </c:pt>
                <c:pt idx="18">
                  <c:v>45931</c:v>
                </c:pt>
                <c:pt idx="19">
                  <c:v>45962</c:v>
                </c:pt>
                <c:pt idx="20">
                  <c:v>45992</c:v>
                </c:pt>
                <c:pt idx="21">
                  <c:v>46023</c:v>
                </c:pt>
                <c:pt idx="22">
                  <c:v>46054</c:v>
                </c:pt>
              </c:numCache>
            </c:numRef>
          </c:cat>
          <c:val>
            <c:numRef>
              <c:f>'Avg Ambulance Delays'!$D$67:$D$90</c:f>
              <c:numCache>
                <c:formatCode>0</c:formatCode>
                <c:ptCount val="24"/>
                <c:pt idx="0">
                  <c:v>83.782608695652172</c:v>
                </c:pt>
                <c:pt idx="1">
                  <c:v>83.782608695652172</c:v>
                </c:pt>
                <c:pt idx="2">
                  <c:v>83.782608695652172</c:v>
                </c:pt>
                <c:pt idx="3">
                  <c:v>83.782608695652172</c:v>
                </c:pt>
                <c:pt idx="4">
                  <c:v>83.782608695652172</c:v>
                </c:pt>
                <c:pt idx="5">
                  <c:v>83.782608695652172</c:v>
                </c:pt>
                <c:pt idx="6">
                  <c:v>83.782608695652172</c:v>
                </c:pt>
                <c:pt idx="7">
                  <c:v>83.782608695652172</c:v>
                </c:pt>
                <c:pt idx="8">
                  <c:v>83.782608695652172</c:v>
                </c:pt>
                <c:pt idx="9">
                  <c:v>83.782608695652172</c:v>
                </c:pt>
                <c:pt idx="10">
                  <c:v>83.782608695652172</c:v>
                </c:pt>
                <c:pt idx="11">
                  <c:v>83.782608695652172</c:v>
                </c:pt>
                <c:pt idx="12">
                  <c:v>83.782608695652172</c:v>
                </c:pt>
                <c:pt idx="13">
                  <c:v>83.782608695652172</c:v>
                </c:pt>
                <c:pt idx="14">
                  <c:v>83.782608695652172</c:v>
                </c:pt>
                <c:pt idx="15">
                  <c:v>83.782608695652172</c:v>
                </c:pt>
                <c:pt idx="16">
                  <c:v>83.782608695652172</c:v>
                </c:pt>
                <c:pt idx="17">
                  <c:v>83.782608695652172</c:v>
                </c:pt>
                <c:pt idx="18">
                  <c:v>83.782608695652172</c:v>
                </c:pt>
                <c:pt idx="19">
                  <c:v>83.782608695652172</c:v>
                </c:pt>
                <c:pt idx="20">
                  <c:v>83.782608695652172</c:v>
                </c:pt>
                <c:pt idx="21">
                  <c:v>83.782608695652172</c:v>
                </c:pt>
                <c:pt idx="22">
                  <c:v>83.782608695652172</c:v>
                </c:pt>
                <c:pt idx="23">
                  <c:v>83.782608695652172</c:v>
                </c:pt>
              </c:numCache>
            </c:numRef>
          </c:val>
          <c:smooth val="0"/>
          <c:extLst>
            <c:ext xmlns:c16="http://schemas.microsoft.com/office/drawing/2014/chart" uri="{C3380CC4-5D6E-409C-BE32-E72D297353CC}">
              <c16:uniqueId val="{00000002-617C-42DB-9C4A-FA4B0D32B1EB}"/>
            </c:ext>
          </c:extLst>
        </c:ser>
        <c:ser>
          <c:idx val="9"/>
          <c:order val="3"/>
          <c:tx>
            <c:strRef>
              <c:f>'Avg Ambulance Delays'!$C$6</c:f>
              <c:strCache>
                <c:ptCount val="1"/>
                <c:pt idx="0">
                  <c:v>UPL</c:v>
                </c:pt>
              </c:strCache>
            </c:strRef>
          </c:tx>
          <c:spPr>
            <a:ln w="15875" cap="rnd">
              <a:solidFill>
                <a:schemeClr val="tx1"/>
              </a:solidFill>
              <a:prstDash val="lgDash"/>
              <a:round/>
            </a:ln>
            <a:effectLst/>
          </c:spPr>
          <c:marker>
            <c:symbol val="none"/>
          </c:marker>
          <c:cat>
            <c:numRef>
              <c:f>'Avg Ambulance Delays'!$B$67:$B$89</c:f>
              <c:numCache>
                <c:formatCode>mmm\-yy</c:formatCode>
                <c:ptCount val="23"/>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pt idx="16">
                  <c:v>45870</c:v>
                </c:pt>
                <c:pt idx="17">
                  <c:v>45901</c:v>
                </c:pt>
                <c:pt idx="18">
                  <c:v>45931</c:v>
                </c:pt>
                <c:pt idx="19">
                  <c:v>45962</c:v>
                </c:pt>
                <c:pt idx="20">
                  <c:v>45992</c:v>
                </c:pt>
                <c:pt idx="21">
                  <c:v>46023</c:v>
                </c:pt>
                <c:pt idx="22">
                  <c:v>46054</c:v>
                </c:pt>
              </c:numCache>
            </c:numRef>
          </c:cat>
          <c:val>
            <c:numRef>
              <c:f>'Avg Ambulance Delays'!$C$67:$C$90</c:f>
              <c:numCache>
                <c:formatCode>0</c:formatCode>
                <c:ptCount val="24"/>
                <c:pt idx="0">
                  <c:v>124.16624505928854</c:v>
                </c:pt>
                <c:pt idx="1">
                  <c:v>124.16624505928854</c:v>
                </c:pt>
                <c:pt idx="2">
                  <c:v>124.16624505928854</c:v>
                </c:pt>
                <c:pt idx="3">
                  <c:v>124.16624505928854</c:v>
                </c:pt>
                <c:pt idx="4">
                  <c:v>124.16624505928854</c:v>
                </c:pt>
                <c:pt idx="5">
                  <c:v>124.16624505928854</c:v>
                </c:pt>
                <c:pt idx="6">
                  <c:v>124.16624505928854</c:v>
                </c:pt>
                <c:pt idx="7">
                  <c:v>124.16624505928854</c:v>
                </c:pt>
                <c:pt idx="8">
                  <c:v>124.16624505928854</c:v>
                </c:pt>
                <c:pt idx="9">
                  <c:v>124.16624505928854</c:v>
                </c:pt>
                <c:pt idx="10">
                  <c:v>124.16624505928854</c:v>
                </c:pt>
                <c:pt idx="11">
                  <c:v>124.16624505928854</c:v>
                </c:pt>
                <c:pt idx="12">
                  <c:v>124.16624505928854</c:v>
                </c:pt>
                <c:pt idx="13">
                  <c:v>124.16624505928854</c:v>
                </c:pt>
                <c:pt idx="14">
                  <c:v>124.16624505928854</c:v>
                </c:pt>
                <c:pt idx="15">
                  <c:v>124.16624505928854</c:v>
                </c:pt>
                <c:pt idx="16">
                  <c:v>124.16624505928854</c:v>
                </c:pt>
                <c:pt idx="17">
                  <c:v>124.16624505928854</c:v>
                </c:pt>
                <c:pt idx="18">
                  <c:v>124.16624505928854</c:v>
                </c:pt>
                <c:pt idx="19">
                  <c:v>124.16624505928854</c:v>
                </c:pt>
                <c:pt idx="20">
                  <c:v>124.16624505928854</c:v>
                </c:pt>
                <c:pt idx="21">
                  <c:v>124.16624505928854</c:v>
                </c:pt>
                <c:pt idx="22">
                  <c:v>124.16624505928854</c:v>
                </c:pt>
                <c:pt idx="23">
                  <c:v>124.16624505928854</c:v>
                </c:pt>
              </c:numCache>
            </c:numRef>
          </c:val>
          <c:smooth val="0"/>
          <c:extLst>
            <c:ext xmlns:c16="http://schemas.microsoft.com/office/drawing/2014/chart" uri="{C3380CC4-5D6E-409C-BE32-E72D297353CC}">
              <c16:uniqueId val="{00000003-617C-42DB-9C4A-FA4B0D32B1EB}"/>
            </c:ext>
          </c:extLst>
        </c:ser>
        <c:ser>
          <c:idx val="10"/>
          <c:order val="4"/>
          <c:tx>
            <c:strRef>
              <c:f>'Avg Ambulance Delays'!$I$6</c:f>
              <c:strCache>
                <c:ptCount val="1"/>
                <c:pt idx="0">
                  <c:v>SCL</c:v>
                </c:pt>
              </c:strCache>
            </c:strRef>
          </c:tx>
          <c:spPr>
            <a:ln>
              <a:noFill/>
            </a:ln>
          </c:spPr>
          <c:marker>
            <c:symbol val="none"/>
          </c:marker>
          <c:cat>
            <c:numRef>
              <c:f>'Avg Ambulance Delays'!$B$67:$B$89</c:f>
              <c:numCache>
                <c:formatCode>mmm\-yy</c:formatCode>
                <c:ptCount val="23"/>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pt idx="16">
                  <c:v>45870</c:v>
                </c:pt>
                <c:pt idx="17">
                  <c:v>45901</c:v>
                </c:pt>
                <c:pt idx="18">
                  <c:v>45931</c:v>
                </c:pt>
                <c:pt idx="19">
                  <c:v>45962</c:v>
                </c:pt>
                <c:pt idx="20">
                  <c:v>45992</c:v>
                </c:pt>
                <c:pt idx="21">
                  <c:v>46023</c:v>
                </c:pt>
                <c:pt idx="22">
                  <c:v>46054</c:v>
                </c:pt>
              </c:numCache>
            </c:numRef>
          </c:cat>
          <c:val>
            <c:numRef>
              <c:f>'Avg Ambulance Delays'!$I$67:$I$90</c:f>
              <c:numCache>
                <c:formatCode>0</c:formatCode>
                <c:ptCount val="24"/>
                <c:pt idx="0">
                  <c:v>#N/A</c:v>
                </c:pt>
                <c:pt idx="1">
                  <c:v>#N/A</c:v>
                </c:pt>
                <c:pt idx="2">
                  <c:v>#N/A</c:v>
                </c:pt>
                <c:pt idx="3">
                  <c:v>#N/A</c:v>
                </c:pt>
                <c:pt idx="4">
                  <c:v>#N/A</c:v>
                </c:pt>
                <c:pt idx="5">
                  <c:v>#N/A</c:v>
                </c:pt>
                <c:pt idx="6">
                  <c:v>#N/A</c:v>
                </c:pt>
                <c:pt idx="7">
                  <c:v>#N/A</c:v>
                </c:pt>
                <c:pt idx="8">
                  <c:v>#N/A</c:v>
                </c:pt>
                <c:pt idx="9">
                  <c:v>#N/A</c:v>
                </c:pt>
                <c:pt idx="10">
                  <c:v>#N/A</c:v>
                </c:pt>
                <c:pt idx="11">
                  <c:v>#N/A</c:v>
                </c:pt>
                <c:pt idx="12">
                  <c:v>#N/A</c:v>
                </c:pt>
                <c:pt idx="13">
                  <c:v>#N/A</c:v>
                </c:pt>
                <c:pt idx="14">
                  <c:v>#N/A</c:v>
                </c:pt>
                <c:pt idx="15">
                  <c:v>#N/A</c:v>
                </c:pt>
                <c:pt idx="16">
                  <c:v>#N/A</c:v>
                </c:pt>
                <c:pt idx="17">
                  <c:v>#N/A</c:v>
                </c:pt>
                <c:pt idx="18">
                  <c:v>#N/A</c:v>
                </c:pt>
                <c:pt idx="19">
                  <c:v>#N/A</c:v>
                </c:pt>
                <c:pt idx="20">
                  <c:v>#N/A</c:v>
                </c:pt>
                <c:pt idx="21">
                  <c:v>#N/A</c:v>
                </c:pt>
                <c:pt idx="22">
                  <c:v>#N/A</c:v>
                </c:pt>
                <c:pt idx="23">
                  <c:v>#N/A</c:v>
                </c:pt>
              </c:numCache>
            </c:numRef>
          </c:val>
          <c:smooth val="0"/>
          <c:extLst>
            <c:ext xmlns:c16="http://schemas.microsoft.com/office/drawing/2014/chart" uri="{C3380CC4-5D6E-409C-BE32-E72D297353CC}">
              <c16:uniqueId val="{00000004-617C-42DB-9C4A-FA4B0D32B1EB}"/>
            </c:ext>
          </c:extLst>
        </c:ser>
        <c:ser>
          <c:idx val="11"/>
          <c:order val="5"/>
          <c:tx>
            <c:strRef>
              <c:f>'Avg Ambulance Delays'!$J$6</c:f>
              <c:strCache>
                <c:ptCount val="1"/>
                <c:pt idx="0">
                  <c:v>SCH</c:v>
                </c:pt>
              </c:strCache>
            </c:strRef>
          </c:tx>
          <c:spPr>
            <a:ln>
              <a:noFill/>
            </a:ln>
          </c:spPr>
          <c:marker>
            <c:symbol val="none"/>
          </c:marker>
          <c:cat>
            <c:numRef>
              <c:f>'Avg Ambulance Delays'!$B$67:$B$89</c:f>
              <c:numCache>
                <c:formatCode>mmm\-yy</c:formatCode>
                <c:ptCount val="23"/>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pt idx="16">
                  <c:v>45870</c:v>
                </c:pt>
                <c:pt idx="17">
                  <c:v>45901</c:v>
                </c:pt>
                <c:pt idx="18">
                  <c:v>45931</c:v>
                </c:pt>
                <c:pt idx="19">
                  <c:v>45962</c:v>
                </c:pt>
                <c:pt idx="20">
                  <c:v>45992</c:v>
                </c:pt>
                <c:pt idx="21">
                  <c:v>46023</c:v>
                </c:pt>
                <c:pt idx="22">
                  <c:v>46054</c:v>
                </c:pt>
              </c:numCache>
            </c:numRef>
          </c:cat>
          <c:val>
            <c:numRef>
              <c:f>'Avg Ambulance Delays'!$J$67:$J$90</c:f>
              <c:numCache>
                <c:formatCode>0</c:formatCode>
                <c:ptCount val="24"/>
                <c:pt idx="0">
                  <c:v>#N/A</c:v>
                </c:pt>
                <c:pt idx="1">
                  <c:v>#N/A</c:v>
                </c:pt>
                <c:pt idx="2">
                  <c:v>#N/A</c:v>
                </c:pt>
                <c:pt idx="3">
                  <c:v>#N/A</c:v>
                </c:pt>
                <c:pt idx="4">
                  <c:v>#N/A</c:v>
                </c:pt>
                <c:pt idx="5">
                  <c:v>#N/A</c:v>
                </c:pt>
                <c:pt idx="6">
                  <c:v>#N/A</c:v>
                </c:pt>
                <c:pt idx="7">
                  <c:v>#N/A</c:v>
                </c:pt>
                <c:pt idx="8">
                  <c:v>138</c:v>
                </c:pt>
                <c:pt idx="9">
                  <c:v>138</c:v>
                </c:pt>
                <c:pt idx="10">
                  <c:v>#N/A</c:v>
                </c:pt>
                <c:pt idx="11">
                  <c:v>#N/A</c:v>
                </c:pt>
                <c:pt idx="12">
                  <c:v>#N/A</c:v>
                </c:pt>
                <c:pt idx="13">
                  <c:v>#N/A</c:v>
                </c:pt>
                <c:pt idx="14">
                  <c:v>#N/A</c:v>
                </c:pt>
                <c:pt idx="15">
                  <c:v>#N/A</c:v>
                </c:pt>
                <c:pt idx="16">
                  <c:v>#N/A</c:v>
                </c:pt>
                <c:pt idx="17">
                  <c:v>#N/A</c:v>
                </c:pt>
                <c:pt idx="18">
                  <c:v>#N/A</c:v>
                </c:pt>
                <c:pt idx="19">
                  <c:v>#N/A</c:v>
                </c:pt>
                <c:pt idx="20">
                  <c:v>#N/A</c:v>
                </c:pt>
                <c:pt idx="21">
                  <c:v>125</c:v>
                </c:pt>
                <c:pt idx="22">
                  <c:v>#N/A</c:v>
                </c:pt>
                <c:pt idx="23">
                  <c:v>#N/A</c:v>
                </c:pt>
              </c:numCache>
            </c:numRef>
          </c:val>
          <c:smooth val="0"/>
          <c:extLst>
            <c:ext xmlns:c16="http://schemas.microsoft.com/office/drawing/2014/chart" uri="{C3380CC4-5D6E-409C-BE32-E72D297353CC}">
              <c16:uniqueId val="{00000005-617C-42DB-9C4A-FA4B0D32B1EB}"/>
            </c:ext>
          </c:extLst>
        </c:ser>
        <c:ser>
          <c:idx val="0"/>
          <c:order val="6"/>
          <c:tx>
            <c:strRef>
              <c:f>'Avg Ambulance Delays'!$F$6</c:f>
              <c:strCache>
                <c:ptCount val="1"/>
                <c:pt idx="0">
                  <c:v>LPL</c:v>
                </c:pt>
              </c:strCache>
            </c:strRef>
          </c:tx>
          <c:spPr>
            <a:ln w="15875" cap="rnd">
              <a:solidFill>
                <a:schemeClr val="tx1"/>
              </a:solidFill>
              <a:prstDash val="lgDash"/>
              <a:round/>
            </a:ln>
            <a:effectLst/>
          </c:spPr>
          <c:marker>
            <c:symbol val="none"/>
          </c:marker>
          <c:cat>
            <c:numRef>
              <c:f>'Avg Ambulance Delays'!$B$67:$B$89</c:f>
              <c:numCache>
                <c:formatCode>mmm\-yy</c:formatCode>
                <c:ptCount val="23"/>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pt idx="16">
                  <c:v>45870</c:v>
                </c:pt>
                <c:pt idx="17">
                  <c:v>45901</c:v>
                </c:pt>
                <c:pt idx="18">
                  <c:v>45931</c:v>
                </c:pt>
                <c:pt idx="19">
                  <c:v>45962</c:v>
                </c:pt>
                <c:pt idx="20">
                  <c:v>45992</c:v>
                </c:pt>
                <c:pt idx="21">
                  <c:v>46023</c:v>
                </c:pt>
                <c:pt idx="22">
                  <c:v>46054</c:v>
                </c:pt>
              </c:numCache>
            </c:numRef>
          </c:cat>
          <c:val>
            <c:numRef>
              <c:f>'Avg Ambulance Delays'!$F$67:$F$90</c:f>
              <c:numCache>
                <c:formatCode>0</c:formatCode>
                <c:ptCount val="24"/>
                <c:pt idx="0">
                  <c:v>43.398972332015809</c:v>
                </c:pt>
                <c:pt idx="1">
                  <c:v>43.398972332015809</c:v>
                </c:pt>
                <c:pt idx="2">
                  <c:v>43.398972332015809</c:v>
                </c:pt>
                <c:pt idx="3">
                  <c:v>43.398972332015809</c:v>
                </c:pt>
                <c:pt idx="4">
                  <c:v>43.398972332015809</c:v>
                </c:pt>
                <c:pt idx="5">
                  <c:v>43.398972332015809</c:v>
                </c:pt>
                <c:pt idx="6">
                  <c:v>43.398972332015809</c:v>
                </c:pt>
                <c:pt idx="7">
                  <c:v>43.398972332015809</c:v>
                </c:pt>
                <c:pt idx="8">
                  <c:v>43.398972332015809</c:v>
                </c:pt>
                <c:pt idx="9">
                  <c:v>43.398972332015809</c:v>
                </c:pt>
                <c:pt idx="10">
                  <c:v>43.398972332015809</c:v>
                </c:pt>
                <c:pt idx="11">
                  <c:v>43.398972332015809</c:v>
                </c:pt>
                <c:pt idx="12">
                  <c:v>43.398972332015809</c:v>
                </c:pt>
                <c:pt idx="13">
                  <c:v>43.398972332015809</c:v>
                </c:pt>
                <c:pt idx="14">
                  <c:v>43.398972332015809</c:v>
                </c:pt>
                <c:pt idx="15">
                  <c:v>43.398972332015809</c:v>
                </c:pt>
                <c:pt idx="16">
                  <c:v>43.398972332015809</c:v>
                </c:pt>
                <c:pt idx="17">
                  <c:v>43.398972332015809</c:v>
                </c:pt>
                <c:pt idx="18">
                  <c:v>43.398972332015809</c:v>
                </c:pt>
                <c:pt idx="19">
                  <c:v>43.398972332015809</c:v>
                </c:pt>
                <c:pt idx="20">
                  <c:v>43.398972332015809</c:v>
                </c:pt>
                <c:pt idx="21">
                  <c:v>43.398972332015809</c:v>
                </c:pt>
                <c:pt idx="22">
                  <c:v>43.398972332015809</c:v>
                </c:pt>
                <c:pt idx="23">
                  <c:v>43.398972332015809</c:v>
                </c:pt>
              </c:numCache>
            </c:numRef>
          </c:val>
          <c:smooth val="0"/>
          <c:extLst>
            <c:ext xmlns:c16="http://schemas.microsoft.com/office/drawing/2014/chart" uri="{C3380CC4-5D6E-409C-BE32-E72D297353CC}">
              <c16:uniqueId val="{00000006-617C-42DB-9C4A-FA4B0D32B1EB}"/>
            </c:ext>
          </c:extLst>
        </c:ser>
        <c:ser>
          <c:idx val="1"/>
          <c:order val="7"/>
          <c:tx>
            <c:strRef>
              <c:f>'Avg Ambulance Delays'!$E$6</c:f>
              <c:strCache>
                <c:ptCount val="1"/>
                <c:pt idx="0">
                  <c:v>Monthly Avg (Mins)</c:v>
                </c:pt>
              </c:strCache>
            </c:strRef>
          </c:tx>
          <c:spPr>
            <a:ln w="28575" cap="rnd">
              <a:solidFill>
                <a:schemeClr val="bg1">
                  <a:lumMod val="65000"/>
                </a:schemeClr>
              </a:solidFill>
              <a:round/>
            </a:ln>
            <a:effectLst/>
          </c:spPr>
          <c:marker>
            <c:symbol val="circle"/>
            <c:size val="5"/>
            <c:spPr>
              <a:solidFill>
                <a:schemeClr val="bg1">
                  <a:lumMod val="65000"/>
                </a:schemeClr>
              </a:solidFill>
              <a:ln w="9525">
                <a:noFill/>
              </a:ln>
              <a:effectLst/>
            </c:spPr>
          </c:marker>
          <c:cat>
            <c:numRef>
              <c:f>'Avg Ambulance Delays'!$B$67:$B$89</c:f>
              <c:numCache>
                <c:formatCode>mmm\-yy</c:formatCode>
                <c:ptCount val="23"/>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pt idx="16">
                  <c:v>45870</c:v>
                </c:pt>
                <c:pt idx="17">
                  <c:v>45901</c:v>
                </c:pt>
                <c:pt idx="18">
                  <c:v>45931</c:v>
                </c:pt>
                <c:pt idx="19">
                  <c:v>45962</c:v>
                </c:pt>
                <c:pt idx="20">
                  <c:v>45992</c:v>
                </c:pt>
                <c:pt idx="21">
                  <c:v>46023</c:v>
                </c:pt>
                <c:pt idx="22">
                  <c:v>46054</c:v>
                </c:pt>
              </c:numCache>
            </c:numRef>
          </c:cat>
          <c:val>
            <c:numRef>
              <c:f>'Avg Ambulance Delays'!$E$67:$E$90</c:f>
              <c:numCache>
                <c:formatCode>0</c:formatCode>
                <c:ptCount val="24"/>
                <c:pt idx="0">
                  <c:v>53</c:v>
                </c:pt>
                <c:pt idx="1">
                  <c:v>50</c:v>
                </c:pt>
                <c:pt idx="2">
                  <c:v>63</c:v>
                </c:pt>
                <c:pt idx="3">
                  <c:v>71</c:v>
                </c:pt>
                <c:pt idx="4">
                  <c:v>70</c:v>
                </c:pt>
                <c:pt idx="5">
                  <c:v>78</c:v>
                </c:pt>
                <c:pt idx="6">
                  <c:v>76</c:v>
                </c:pt>
                <c:pt idx="7">
                  <c:v>105</c:v>
                </c:pt>
                <c:pt idx="8">
                  <c:v>138</c:v>
                </c:pt>
                <c:pt idx="9">
                  <c:v>138</c:v>
                </c:pt>
                <c:pt idx="10">
                  <c:v>100</c:v>
                </c:pt>
                <c:pt idx="11">
                  <c:v>63</c:v>
                </c:pt>
                <c:pt idx="12">
                  <c:v>76</c:v>
                </c:pt>
                <c:pt idx="13">
                  <c:v>62</c:v>
                </c:pt>
                <c:pt idx="14">
                  <c:v>67</c:v>
                </c:pt>
                <c:pt idx="15">
                  <c:v>69</c:v>
                </c:pt>
                <c:pt idx="16">
                  <c:v>71</c:v>
                </c:pt>
                <c:pt idx="17">
                  <c:v>90</c:v>
                </c:pt>
                <c:pt idx="18">
                  <c:v>98</c:v>
                </c:pt>
                <c:pt idx="19">
                  <c:v>89</c:v>
                </c:pt>
                <c:pt idx="20">
                  <c:v>104</c:v>
                </c:pt>
                <c:pt idx="21">
                  <c:v>125</c:v>
                </c:pt>
                <c:pt idx="22">
                  <c:v>71</c:v>
                </c:pt>
              </c:numCache>
            </c:numRef>
          </c:val>
          <c:smooth val="0"/>
          <c:extLst>
            <c:ext xmlns:c16="http://schemas.microsoft.com/office/drawing/2014/chart" uri="{C3380CC4-5D6E-409C-BE32-E72D297353CC}">
              <c16:uniqueId val="{00000007-617C-42DB-9C4A-FA4B0D32B1EB}"/>
            </c:ext>
          </c:extLst>
        </c:ser>
        <c:ser>
          <c:idx val="4"/>
          <c:order val="8"/>
          <c:tx>
            <c:strRef>
              <c:f>'Avg Ambulance Delays'!$D$6</c:f>
              <c:strCache>
                <c:ptCount val="1"/>
                <c:pt idx="0">
                  <c:v>Mean</c:v>
                </c:pt>
              </c:strCache>
            </c:strRef>
          </c:tx>
          <c:spPr>
            <a:ln w="15875" cap="rnd">
              <a:solidFill>
                <a:schemeClr val="tx1"/>
              </a:solidFill>
              <a:round/>
            </a:ln>
            <a:effectLst/>
          </c:spPr>
          <c:marker>
            <c:symbol val="none"/>
          </c:marker>
          <c:cat>
            <c:numRef>
              <c:f>'Avg Ambulance Delays'!$B$67:$B$89</c:f>
              <c:numCache>
                <c:formatCode>mmm\-yy</c:formatCode>
                <c:ptCount val="23"/>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pt idx="16">
                  <c:v>45870</c:v>
                </c:pt>
                <c:pt idx="17">
                  <c:v>45901</c:v>
                </c:pt>
                <c:pt idx="18">
                  <c:v>45931</c:v>
                </c:pt>
                <c:pt idx="19">
                  <c:v>45962</c:v>
                </c:pt>
                <c:pt idx="20">
                  <c:v>45992</c:v>
                </c:pt>
                <c:pt idx="21">
                  <c:v>46023</c:v>
                </c:pt>
                <c:pt idx="22">
                  <c:v>46054</c:v>
                </c:pt>
              </c:numCache>
            </c:numRef>
          </c:cat>
          <c:val>
            <c:numRef>
              <c:f>'Avg Ambulance Delays'!$D$67:$D$90</c:f>
              <c:numCache>
                <c:formatCode>0</c:formatCode>
                <c:ptCount val="24"/>
                <c:pt idx="0">
                  <c:v>83.782608695652172</c:v>
                </c:pt>
                <c:pt idx="1">
                  <c:v>83.782608695652172</c:v>
                </c:pt>
                <c:pt idx="2">
                  <c:v>83.782608695652172</c:v>
                </c:pt>
                <c:pt idx="3">
                  <c:v>83.782608695652172</c:v>
                </c:pt>
                <c:pt idx="4">
                  <c:v>83.782608695652172</c:v>
                </c:pt>
                <c:pt idx="5">
                  <c:v>83.782608695652172</c:v>
                </c:pt>
                <c:pt idx="6">
                  <c:v>83.782608695652172</c:v>
                </c:pt>
                <c:pt idx="7">
                  <c:v>83.782608695652172</c:v>
                </c:pt>
                <c:pt idx="8">
                  <c:v>83.782608695652172</c:v>
                </c:pt>
                <c:pt idx="9">
                  <c:v>83.782608695652172</c:v>
                </c:pt>
                <c:pt idx="10">
                  <c:v>83.782608695652172</c:v>
                </c:pt>
                <c:pt idx="11">
                  <c:v>83.782608695652172</c:v>
                </c:pt>
                <c:pt idx="12">
                  <c:v>83.782608695652172</c:v>
                </c:pt>
                <c:pt idx="13">
                  <c:v>83.782608695652172</c:v>
                </c:pt>
                <c:pt idx="14">
                  <c:v>83.782608695652172</c:v>
                </c:pt>
                <c:pt idx="15">
                  <c:v>83.782608695652172</c:v>
                </c:pt>
                <c:pt idx="16">
                  <c:v>83.782608695652172</c:v>
                </c:pt>
                <c:pt idx="17">
                  <c:v>83.782608695652172</c:v>
                </c:pt>
                <c:pt idx="18">
                  <c:v>83.782608695652172</c:v>
                </c:pt>
                <c:pt idx="19">
                  <c:v>83.782608695652172</c:v>
                </c:pt>
                <c:pt idx="20">
                  <c:v>83.782608695652172</c:v>
                </c:pt>
                <c:pt idx="21">
                  <c:v>83.782608695652172</c:v>
                </c:pt>
                <c:pt idx="22">
                  <c:v>83.782608695652172</c:v>
                </c:pt>
                <c:pt idx="23">
                  <c:v>83.782608695652172</c:v>
                </c:pt>
              </c:numCache>
            </c:numRef>
          </c:val>
          <c:smooth val="0"/>
          <c:extLst>
            <c:ext xmlns:c16="http://schemas.microsoft.com/office/drawing/2014/chart" uri="{C3380CC4-5D6E-409C-BE32-E72D297353CC}">
              <c16:uniqueId val="{00000008-617C-42DB-9C4A-FA4B0D32B1EB}"/>
            </c:ext>
          </c:extLst>
        </c:ser>
        <c:ser>
          <c:idx val="5"/>
          <c:order val="9"/>
          <c:tx>
            <c:strRef>
              <c:f>'Avg Ambulance Delays'!$C$6</c:f>
              <c:strCache>
                <c:ptCount val="1"/>
                <c:pt idx="0">
                  <c:v>UPL</c:v>
                </c:pt>
              </c:strCache>
            </c:strRef>
          </c:tx>
          <c:spPr>
            <a:ln w="15875" cap="rnd">
              <a:solidFill>
                <a:schemeClr val="tx1"/>
              </a:solidFill>
              <a:prstDash val="lgDash"/>
              <a:round/>
            </a:ln>
            <a:effectLst/>
          </c:spPr>
          <c:marker>
            <c:symbol val="none"/>
          </c:marker>
          <c:cat>
            <c:numRef>
              <c:f>'Avg Ambulance Delays'!$B$67:$B$89</c:f>
              <c:numCache>
                <c:formatCode>mmm\-yy</c:formatCode>
                <c:ptCount val="23"/>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pt idx="16">
                  <c:v>45870</c:v>
                </c:pt>
                <c:pt idx="17">
                  <c:v>45901</c:v>
                </c:pt>
                <c:pt idx="18">
                  <c:v>45931</c:v>
                </c:pt>
                <c:pt idx="19">
                  <c:v>45962</c:v>
                </c:pt>
                <c:pt idx="20">
                  <c:v>45992</c:v>
                </c:pt>
                <c:pt idx="21">
                  <c:v>46023</c:v>
                </c:pt>
                <c:pt idx="22">
                  <c:v>46054</c:v>
                </c:pt>
              </c:numCache>
            </c:numRef>
          </c:cat>
          <c:val>
            <c:numRef>
              <c:f>'Avg Ambulance Delays'!$C$67:$C$90</c:f>
              <c:numCache>
                <c:formatCode>0</c:formatCode>
                <c:ptCount val="24"/>
                <c:pt idx="0">
                  <c:v>124.16624505928854</c:v>
                </c:pt>
                <c:pt idx="1">
                  <c:v>124.16624505928854</c:v>
                </c:pt>
                <c:pt idx="2">
                  <c:v>124.16624505928854</c:v>
                </c:pt>
                <c:pt idx="3">
                  <c:v>124.16624505928854</c:v>
                </c:pt>
                <c:pt idx="4">
                  <c:v>124.16624505928854</c:v>
                </c:pt>
                <c:pt idx="5">
                  <c:v>124.16624505928854</c:v>
                </c:pt>
                <c:pt idx="6">
                  <c:v>124.16624505928854</c:v>
                </c:pt>
                <c:pt idx="7">
                  <c:v>124.16624505928854</c:v>
                </c:pt>
                <c:pt idx="8">
                  <c:v>124.16624505928854</c:v>
                </c:pt>
                <c:pt idx="9">
                  <c:v>124.16624505928854</c:v>
                </c:pt>
                <c:pt idx="10">
                  <c:v>124.16624505928854</c:v>
                </c:pt>
                <c:pt idx="11">
                  <c:v>124.16624505928854</c:v>
                </c:pt>
                <c:pt idx="12">
                  <c:v>124.16624505928854</c:v>
                </c:pt>
                <c:pt idx="13">
                  <c:v>124.16624505928854</c:v>
                </c:pt>
                <c:pt idx="14">
                  <c:v>124.16624505928854</c:v>
                </c:pt>
                <c:pt idx="15">
                  <c:v>124.16624505928854</c:v>
                </c:pt>
                <c:pt idx="16">
                  <c:v>124.16624505928854</c:v>
                </c:pt>
                <c:pt idx="17">
                  <c:v>124.16624505928854</c:v>
                </c:pt>
                <c:pt idx="18">
                  <c:v>124.16624505928854</c:v>
                </c:pt>
                <c:pt idx="19">
                  <c:v>124.16624505928854</c:v>
                </c:pt>
                <c:pt idx="20">
                  <c:v>124.16624505928854</c:v>
                </c:pt>
                <c:pt idx="21">
                  <c:v>124.16624505928854</c:v>
                </c:pt>
                <c:pt idx="22">
                  <c:v>124.16624505928854</c:v>
                </c:pt>
                <c:pt idx="23">
                  <c:v>124.16624505928854</c:v>
                </c:pt>
              </c:numCache>
            </c:numRef>
          </c:val>
          <c:smooth val="0"/>
          <c:extLst>
            <c:ext xmlns:c16="http://schemas.microsoft.com/office/drawing/2014/chart" uri="{C3380CC4-5D6E-409C-BE32-E72D297353CC}">
              <c16:uniqueId val="{00000009-617C-42DB-9C4A-FA4B0D32B1EB}"/>
            </c:ext>
          </c:extLst>
        </c:ser>
        <c:ser>
          <c:idx val="2"/>
          <c:order val="10"/>
          <c:tx>
            <c:strRef>
              <c:f>'Avg Ambulance Delays'!$I$6</c:f>
              <c:strCache>
                <c:ptCount val="1"/>
                <c:pt idx="0">
                  <c:v>SCL</c:v>
                </c:pt>
              </c:strCache>
            </c:strRef>
          </c:tx>
          <c:spPr>
            <a:ln>
              <a:noFill/>
            </a:ln>
          </c:spPr>
          <c:marker>
            <c:symbol val="circle"/>
            <c:size val="7"/>
            <c:spPr>
              <a:solidFill>
                <a:srgbClr val="5B9BD5"/>
              </a:solidFill>
              <a:ln>
                <a:solidFill>
                  <a:srgbClr val="5B9BD5"/>
                </a:solidFill>
              </a:ln>
            </c:spPr>
          </c:marker>
          <c:cat>
            <c:numRef>
              <c:f>'Avg Ambulance Delays'!$B$67:$B$89</c:f>
              <c:numCache>
                <c:formatCode>mmm\-yy</c:formatCode>
                <c:ptCount val="23"/>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pt idx="16">
                  <c:v>45870</c:v>
                </c:pt>
                <c:pt idx="17">
                  <c:v>45901</c:v>
                </c:pt>
                <c:pt idx="18">
                  <c:v>45931</c:v>
                </c:pt>
                <c:pt idx="19">
                  <c:v>45962</c:v>
                </c:pt>
                <c:pt idx="20">
                  <c:v>45992</c:v>
                </c:pt>
                <c:pt idx="21">
                  <c:v>46023</c:v>
                </c:pt>
                <c:pt idx="22">
                  <c:v>46054</c:v>
                </c:pt>
              </c:numCache>
            </c:numRef>
          </c:cat>
          <c:val>
            <c:numRef>
              <c:f>'Avg Ambulance Delays'!$I$67:$I$90</c:f>
              <c:numCache>
                <c:formatCode>0</c:formatCode>
                <c:ptCount val="24"/>
                <c:pt idx="0">
                  <c:v>#N/A</c:v>
                </c:pt>
                <c:pt idx="1">
                  <c:v>#N/A</c:v>
                </c:pt>
                <c:pt idx="2">
                  <c:v>#N/A</c:v>
                </c:pt>
                <c:pt idx="3">
                  <c:v>#N/A</c:v>
                </c:pt>
                <c:pt idx="4">
                  <c:v>#N/A</c:v>
                </c:pt>
                <c:pt idx="5">
                  <c:v>#N/A</c:v>
                </c:pt>
                <c:pt idx="6">
                  <c:v>#N/A</c:v>
                </c:pt>
                <c:pt idx="7">
                  <c:v>#N/A</c:v>
                </c:pt>
                <c:pt idx="8">
                  <c:v>#N/A</c:v>
                </c:pt>
                <c:pt idx="9">
                  <c:v>#N/A</c:v>
                </c:pt>
                <c:pt idx="10">
                  <c:v>#N/A</c:v>
                </c:pt>
                <c:pt idx="11">
                  <c:v>#N/A</c:v>
                </c:pt>
                <c:pt idx="12">
                  <c:v>#N/A</c:v>
                </c:pt>
                <c:pt idx="13">
                  <c:v>#N/A</c:v>
                </c:pt>
                <c:pt idx="14">
                  <c:v>#N/A</c:v>
                </c:pt>
                <c:pt idx="15">
                  <c:v>#N/A</c:v>
                </c:pt>
                <c:pt idx="16">
                  <c:v>#N/A</c:v>
                </c:pt>
                <c:pt idx="17">
                  <c:v>#N/A</c:v>
                </c:pt>
                <c:pt idx="18">
                  <c:v>#N/A</c:v>
                </c:pt>
                <c:pt idx="19">
                  <c:v>#N/A</c:v>
                </c:pt>
                <c:pt idx="20">
                  <c:v>#N/A</c:v>
                </c:pt>
                <c:pt idx="21">
                  <c:v>#N/A</c:v>
                </c:pt>
                <c:pt idx="22">
                  <c:v>#N/A</c:v>
                </c:pt>
                <c:pt idx="23">
                  <c:v>#N/A</c:v>
                </c:pt>
              </c:numCache>
            </c:numRef>
          </c:val>
          <c:smooth val="0"/>
          <c:extLst>
            <c:ext xmlns:c16="http://schemas.microsoft.com/office/drawing/2014/chart" uri="{C3380CC4-5D6E-409C-BE32-E72D297353CC}">
              <c16:uniqueId val="{0000000A-617C-42DB-9C4A-FA4B0D32B1EB}"/>
            </c:ext>
          </c:extLst>
        </c:ser>
        <c:ser>
          <c:idx val="6"/>
          <c:order val="11"/>
          <c:tx>
            <c:strRef>
              <c:f>'Avg Ambulance Delays'!$J$6</c:f>
              <c:strCache>
                <c:ptCount val="1"/>
                <c:pt idx="0">
                  <c:v>SCH</c:v>
                </c:pt>
              </c:strCache>
            </c:strRef>
          </c:tx>
          <c:spPr>
            <a:ln>
              <a:noFill/>
            </a:ln>
          </c:spPr>
          <c:marker>
            <c:symbol val="circle"/>
            <c:size val="7"/>
            <c:spPr>
              <a:solidFill>
                <a:srgbClr val="ED7D31"/>
              </a:solidFill>
              <a:ln>
                <a:solidFill>
                  <a:srgbClr val="ED7D31"/>
                </a:solidFill>
              </a:ln>
            </c:spPr>
          </c:marker>
          <c:cat>
            <c:numRef>
              <c:f>'Avg Ambulance Delays'!$B$67:$B$89</c:f>
              <c:numCache>
                <c:formatCode>mmm\-yy</c:formatCode>
                <c:ptCount val="23"/>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pt idx="16">
                  <c:v>45870</c:v>
                </c:pt>
                <c:pt idx="17">
                  <c:v>45901</c:v>
                </c:pt>
                <c:pt idx="18">
                  <c:v>45931</c:v>
                </c:pt>
                <c:pt idx="19">
                  <c:v>45962</c:v>
                </c:pt>
                <c:pt idx="20">
                  <c:v>45992</c:v>
                </c:pt>
                <c:pt idx="21">
                  <c:v>46023</c:v>
                </c:pt>
                <c:pt idx="22">
                  <c:v>46054</c:v>
                </c:pt>
              </c:numCache>
            </c:numRef>
          </c:cat>
          <c:val>
            <c:numRef>
              <c:f>'Avg Ambulance Delays'!$J$67:$J$90</c:f>
              <c:numCache>
                <c:formatCode>0</c:formatCode>
                <c:ptCount val="24"/>
                <c:pt idx="0">
                  <c:v>#N/A</c:v>
                </c:pt>
                <c:pt idx="1">
                  <c:v>#N/A</c:v>
                </c:pt>
                <c:pt idx="2">
                  <c:v>#N/A</c:v>
                </c:pt>
                <c:pt idx="3">
                  <c:v>#N/A</c:v>
                </c:pt>
                <c:pt idx="4">
                  <c:v>#N/A</c:v>
                </c:pt>
                <c:pt idx="5">
                  <c:v>#N/A</c:v>
                </c:pt>
                <c:pt idx="6">
                  <c:v>#N/A</c:v>
                </c:pt>
                <c:pt idx="7">
                  <c:v>#N/A</c:v>
                </c:pt>
                <c:pt idx="8">
                  <c:v>138</c:v>
                </c:pt>
                <c:pt idx="9">
                  <c:v>138</c:v>
                </c:pt>
                <c:pt idx="10">
                  <c:v>#N/A</c:v>
                </c:pt>
                <c:pt idx="11">
                  <c:v>#N/A</c:v>
                </c:pt>
                <c:pt idx="12">
                  <c:v>#N/A</c:v>
                </c:pt>
                <c:pt idx="13">
                  <c:v>#N/A</c:v>
                </c:pt>
                <c:pt idx="14">
                  <c:v>#N/A</c:v>
                </c:pt>
                <c:pt idx="15">
                  <c:v>#N/A</c:v>
                </c:pt>
                <c:pt idx="16">
                  <c:v>#N/A</c:v>
                </c:pt>
                <c:pt idx="17">
                  <c:v>#N/A</c:v>
                </c:pt>
                <c:pt idx="18">
                  <c:v>#N/A</c:v>
                </c:pt>
                <c:pt idx="19">
                  <c:v>#N/A</c:v>
                </c:pt>
                <c:pt idx="20">
                  <c:v>#N/A</c:v>
                </c:pt>
                <c:pt idx="21">
                  <c:v>125</c:v>
                </c:pt>
                <c:pt idx="22">
                  <c:v>#N/A</c:v>
                </c:pt>
                <c:pt idx="23">
                  <c:v>#N/A</c:v>
                </c:pt>
              </c:numCache>
            </c:numRef>
          </c:val>
          <c:smooth val="0"/>
          <c:extLst>
            <c:ext xmlns:c16="http://schemas.microsoft.com/office/drawing/2014/chart" uri="{C3380CC4-5D6E-409C-BE32-E72D297353CC}">
              <c16:uniqueId val="{0000000B-617C-42DB-9C4A-FA4B0D32B1EB}"/>
            </c:ext>
          </c:extLst>
        </c:ser>
        <c:dLbls>
          <c:showLegendKey val="0"/>
          <c:showVal val="0"/>
          <c:showCatName val="0"/>
          <c:showSerName val="0"/>
          <c:showPercent val="0"/>
          <c:showBubbleSize val="0"/>
        </c:dLbls>
        <c:smooth val="0"/>
        <c:axId val="186785152"/>
        <c:axId val="186795520"/>
      </c:lineChart>
      <c:dateAx>
        <c:axId val="186785152"/>
        <c:scaling>
          <c:orientation val="minMax"/>
        </c:scaling>
        <c:delete val="0"/>
        <c:axPos val="b"/>
        <c:numFmt formatCode="mmm\-yy" sourceLinked="1"/>
        <c:majorTickMark val="out"/>
        <c:minorTickMark val="none"/>
        <c:tickLblPos val="low"/>
        <c:spPr>
          <a:noFill/>
          <a:ln w="9525" cap="flat" cmpd="sng" algn="ctr">
            <a:solidFill>
              <a:schemeClr val="tx1">
                <a:lumMod val="15000"/>
                <a:lumOff val="85000"/>
              </a:schemeClr>
            </a:solidFill>
            <a:round/>
          </a:ln>
          <a:effectLst/>
        </c:spPr>
        <c:txPr>
          <a:bodyPr rot="-27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86795520"/>
        <c:crosses val="autoZero"/>
        <c:auto val="1"/>
        <c:lblOffset val="100"/>
        <c:baseTimeUnit val="months"/>
        <c:majorUnit val="2"/>
        <c:majorTimeUnit val="months"/>
      </c:dateAx>
      <c:valAx>
        <c:axId val="186795520"/>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86785152"/>
        <c:crosses val="autoZero"/>
        <c:crossBetween val="midCat"/>
        <c:majorUnit val="40"/>
      </c:valAx>
      <c:spPr>
        <a:noFill/>
        <a:ln>
          <a:noFill/>
        </a:ln>
        <a:effectLst/>
      </c:spPr>
    </c:plotArea>
    <c:legend>
      <c:legendPos val="b"/>
      <c:layout>
        <c:manualLayout>
          <c:xMode val="edge"/>
          <c:yMode val="edge"/>
          <c:x val="7.338845144356955E-2"/>
          <c:y val="0.82221570745033623"/>
          <c:w val="0.89211198600174979"/>
          <c:h val="0.10286288383137125"/>
        </c:manualLayout>
      </c:layout>
      <c:overlay val="0"/>
      <c:txPr>
        <a:bodyPr rot="0" vert="horz"/>
        <a:lstStyle/>
        <a:p>
          <a:pPr>
            <a:defRPr sz="900"/>
          </a:pPr>
          <a:endParaRPr lang="en-US"/>
        </a:p>
      </c:txPr>
    </c:legend>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en-US"/>
    </a:p>
  </c:txPr>
  <c:externalData r:id="rId1">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100" b="0" i="0" u="none" strike="noStrike" kern="1200" spc="0" baseline="0">
                <a:solidFill>
                  <a:schemeClr val="tx1">
                    <a:lumMod val="65000"/>
                    <a:lumOff val="35000"/>
                  </a:schemeClr>
                </a:solidFill>
                <a:latin typeface="+mn-lt"/>
                <a:ea typeface="+mn-ea"/>
                <a:cs typeface="+mn-cs"/>
              </a:defRPr>
            </a:pPr>
            <a:r>
              <a:rPr lang="en-GB" sz="1100" b="0" i="0" u="none" strike="noStrike" baseline="0">
                <a:effectLst/>
              </a:rPr>
              <a:t>Patient Handover Monthly Average (Causeway)</a:t>
            </a:r>
            <a:endParaRPr lang="en-GB" sz="1100">
              <a:effectLst/>
            </a:endParaRPr>
          </a:p>
        </c:rich>
      </c:tx>
      <c:overlay val="0"/>
      <c:spPr>
        <a:noFill/>
        <a:ln>
          <a:noFill/>
        </a:ln>
        <a:effectLst/>
      </c:spPr>
    </c:title>
    <c:autoTitleDeleted val="0"/>
    <c:plotArea>
      <c:layout>
        <c:manualLayout>
          <c:layoutTarget val="inner"/>
          <c:xMode val="edge"/>
          <c:yMode val="edge"/>
          <c:x val="7.9571723628231922E-2"/>
          <c:y val="0.12282919777051091"/>
          <c:w val="0.86829617928779979"/>
          <c:h val="0.49732415325330226"/>
        </c:manualLayout>
      </c:layout>
      <c:lineChart>
        <c:grouping val="standard"/>
        <c:varyColors val="0"/>
        <c:ser>
          <c:idx val="0"/>
          <c:order val="0"/>
          <c:tx>
            <c:strRef>
              <c:f>'Avg Ambulance Delays'!$F$97</c:f>
              <c:strCache>
                <c:ptCount val="1"/>
                <c:pt idx="0">
                  <c:v>LPL</c:v>
                </c:pt>
              </c:strCache>
            </c:strRef>
          </c:tx>
          <c:spPr>
            <a:ln w="15875" cap="rnd">
              <a:solidFill>
                <a:schemeClr val="tx1"/>
              </a:solidFill>
              <a:prstDash val="lgDash"/>
              <a:round/>
            </a:ln>
            <a:effectLst/>
          </c:spPr>
          <c:marker>
            <c:symbol val="none"/>
          </c:marker>
          <c:cat>
            <c:numRef>
              <c:f>'Avg Ambulance Delays'!$B$158:$B$180</c:f>
              <c:numCache>
                <c:formatCode>mmm\-yy</c:formatCode>
                <c:ptCount val="23"/>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pt idx="16">
                  <c:v>45870</c:v>
                </c:pt>
                <c:pt idx="17">
                  <c:v>45901</c:v>
                </c:pt>
                <c:pt idx="18">
                  <c:v>45931</c:v>
                </c:pt>
                <c:pt idx="19">
                  <c:v>45962</c:v>
                </c:pt>
                <c:pt idx="20">
                  <c:v>45992</c:v>
                </c:pt>
                <c:pt idx="21">
                  <c:v>46023</c:v>
                </c:pt>
                <c:pt idx="22">
                  <c:v>46054</c:v>
                </c:pt>
              </c:numCache>
            </c:numRef>
          </c:cat>
          <c:val>
            <c:numRef>
              <c:f>'Avg Ambulance Delays'!$F$158:$F$181</c:f>
              <c:numCache>
                <c:formatCode>0</c:formatCode>
                <c:ptCount val="24"/>
                <c:pt idx="0">
                  <c:v>59.537984189723318</c:v>
                </c:pt>
                <c:pt idx="1">
                  <c:v>59.537984189723318</c:v>
                </c:pt>
                <c:pt idx="2">
                  <c:v>59.537984189723318</c:v>
                </c:pt>
                <c:pt idx="3">
                  <c:v>59.537984189723318</c:v>
                </c:pt>
                <c:pt idx="4">
                  <c:v>59.537984189723318</c:v>
                </c:pt>
                <c:pt idx="5">
                  <c:v>59.537984189723318</c:v>
                </c:pt>
                <c:pt idx="6">
                  <c:v>59.537984189723318</c:v>
                </c:pt>
                <c:pt idx="7">
                  <c:v>59.537984189723318</c:v>
                </c:pt>
                <c:pt idx="8">
                  <c:v>59.537984189723318</c:v>
                </c:pt>
                <c:pt idx="9">
                  <c:v>59.537984189723318</c:v>
                </c:pt>
                <c:pt idx="10">
                  <c:v>59.537984189723318</c:v>
                </c:pt>
                <c:pt idx="11">
                  <c:v>59.537984189723318</c:v>
                </c:pt>
                <c:pt idx="12">
                  <c:v>59.537984189723318</c:v>
                </c:pt>
                <c:pt idx="13">
                  <c:v>59.537984189723318</c:v>
                </c:pt>
                <c:pt idx="14">
                  <c:v>59.537984189723318</c:v>
                </c:pt>
                <c:pt idx="15">
                  <c:v>59.537984189723318</c:v>
                </c:pt>
                <c:pt idx="16">
                  <c:v>59.537984189723318</c:v>
                </c:pt>
                <c:pt idx="17">
                  <c:v>59.537984189723318</c:v>
                </c:pt>
                <c:pt idx="18">
                  <c:v>59.537984189723318</c:v>
                </c:pt>
                <c:pt idx="19">
                  <c:v>59.537984189723318</c:v>
                </c:pt>
                <c:pt idx="20">
                  <c:v>59.537984189723318</c:v>
                </c:pt>
                <c:pt idx="21">
                  <c:v>59.537984189723318</c:v>
                </c:pt>
                <c:pt idx="22">
                  <c:v>59.537984189723318</c:v>
                </c:pt>
                <c:pt idx="23">
                  <c:v>59.537984189723318</c:v>
                </c:pt>
              </c:numCache>
            </c:numRef>
          </c:val>
          <c:smooth val="0"/>
          <c:extLst>
            <c:ext xmlns:c16="http://schemas.microsoft.com/office/drawing/2014/chart" uri="{C3380CC4-5D6E-409C-BE32-E72D297353CC}">
              <c16:uniqueId val="{00000000-2C37-4187-9F79-C081D5CE54C2}"/>
            </c:ext>
          </c:extLst>
        </c:ser>
        <c:ser>
          <c:idx val="1"/>
          <c:order val="1"/>
          <c:tx>
            <c:strRef>
              <c:f>'Avg Ambulance Delays'!$E$97</c:f>
              <c:strCache>
                <c:ptCount val="1"/>
                <c:pt idx="0">
                  <c:v>Monthly Avg (Mins)</c:v>
                </c:pt>
              </c:strCache>
            </c:strRef>
          </c:tx>
          <c:spPr>
            <a:ln w="28575" cap="rnd">
              <a:solidFill>
                <a:schemeClr val="bg1">
                  <a:lumMod val="65000"/>
                </a:schemeClr>
              </a:solidFill>
              <a:round/>
            </a:ln>
            <a:effectLst/>
          </c:spPr>
          <c:marker>
            <c:symbol val="circle"/>
            <c:size val="5"/>
            <c:spPr>
              <a:solidFill>
                <a:schemeClr val="bg1">
                  <a:lumMod val="65000"/>
                </a:schemeClr>
              </a:solidFill>
              <a:ln w="9525">
                <a:noFill/>
              </a:ln>
              <a:effectLst/>
            </c:spPr>
          </c:marker>
          <c:cat>
            <c:numRef>
              <c:f>'Avg Ambulance Delays'!$B$158:$B$180</c:f>
              <c:numCache>
                <c:formatCode>mmm\-yy</c:formatCode>
                <c:ptCount val="23"/>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pt idx="16">
                  <c:v>45870</c:v>
                </c:pt>
                <c:pt idx="17">
                  <c:v>45901</c:v>
                </c:pt>
                <c:pt idx="18">
                  <c:v>45931</c:v>
                </c:pt>
                <c:pt idx="19">
                  <c:v>45962</c:v>
                </c:pt>
                <c:pt idx="20">
                  <c:v>45992</c:v>
                </c:pt>
                <c:pt idx="21">
                  <c:v>46023</c:v>
                </c:pt>
                <c:pt idx="22">
                  <c:v>46054</c:v>
                </c:pt>
              </c:numCache>
            </c:numRef>
          </c:cat>
          <c:val>
            <c:numRef>
              <c:f>'Avg Ambulance Delays'!$E$158:$E$181</c:f>
              <c:numCache>
                <c:formatCode>0</c:formatCode>
                <c:ptCount val="24"/>
                <c:pt idx="0">
                  <c:v>75</c:v>
                </c:pt>
                <c:pt idx="1">
                  <c:v>71</c:v>
                </c:pt>
                <c:pt idx="2">
                  <c:v>76</c:v>
                </c:pt>
                <c:pt idx="3">
                  <c:v>83</c:v>
                </c:pt>
                <c:pt idx="4">
                  <c:v>91</c:v>
                </c:pt>
                <c:pt idx="5">
                  <c:v>86</c:v>
                </c:pt>
                <c:pt idx="6">
                  <c:v>90</c:v>
                </c:pt>
                <c:pt idx="7">
                  <c:v>113</c:v>
                </c:pt>
                <c:pt idx="8">
                  <c:v>133</c:v>
                </c:pt>
                <c:pt idx="9">
                  <c:v>140</c:v>
                </c:pt>
                <c:pt idx="10">
                  <c:v>116</c:v>
                </c:pt>
                <c:pt idx="11">
                  <c:v>111</c:v>
                </c:pt>
                <c:pt idx="12">
                  <c:v>118</c:v>
                </c:pt>
                <c:pt idx="13">
                  <c:v>82</c:v>
                </c:pt>
                <c:pt idx="14">
                  <c:v>68</c:v>
                </c:pt>
                <c:pt idx="15">
                  <c:v>72</c:v>
                </c:pt>
                <c:pt idx="16">
                  <c:v>74</c:v>
                </c:pt>
                <c:pt idx="17">
                  <c:v>85</c:v>
                </c:pt>
                <c:pt idx="18">
                  <c:v>77</c:v>
                </c:pt>
                <c:pt idx="19">
                  <c:v>70</c:v>
                </c:pt>
                <c:pt idx="20">
                  <c:v>99</c:v>
                </c:pt>
                <c:pt idx="21">
                  <c:v>111</c:v>
                </c:pt>
                <c:pt idx="22">
                  <c:v>82</c:v>
                </c:pt>
              </c:numCache>
            </c:numRef>
          </c:val>
          <c:smooth val="0"/>
          <c:extLst>
            <c:ext xmlns:c16="http://schemas.microsoft.com/office/drawing/2014/chart" uri="{C3380CC4-5D6E-409C-BE32-E72D297353CC}">
              <c16:uniqueId val="{00000001-2C37-4187-9F79-C081D5CE54C2}"/>
            </c:ext>
          </c:extLst>
        </c:ser>
        <c:ser>
          <c:idx val="4"/>
          <c:order val="2"/>
          <c:tx>
            <c:strRef>
              <c:f>'Avg Ambulance Delays'!$D$97</c:f>
              <c:strCache>
                <c:ptCount val="1"/>
                <c:pt idx="0">
                  <c:v>Mean</c:v>
                </c:pt>
              </c:strCache>
            </c:strRef>
          </c:tx>
          <c:spPr>
            <a:ln w="15875" cap="rnd">
              <a:solidFill>
                <a:schemeClr val="tx1"/>
              </a:solidFill>
              <a:round/>
            </a:ln>
            <a:effectLst/>
          </c:spPr>
          <c:marker>
            <c:symbol val="none"/>
          </c:marker>
          <c:cat>
            <c:numRef>
              <c:f>'Avg Ambulance Delays'!$B$158:$B$180</c:f>
              <c:numCache>
                <c:formatCode>mmm\-yy</c:formatCode>
                <c:ptCount val="23"/>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pt idx="16">
                  <c:v>45870</c:v>
                </c:pt>
                <c:pt idx="17">
                  <c:v>45901</c:v>
                </c:pt>
                <c:pt idx="18">
                  <c:v>45931</c:v>
                </c:pt>
                <c:pt idx="19">
                  <c:v>45962</c:v>
                </c:pt>
                <c:pt idx="20">
                  <c:v>45992</c:v>
                </c:pt>
                <c:pt idx="21">
                  <c:v>46023</c:v>
                </c:pt>
                <c:pt idx="22">
                  <c:v>46054</c:v>
                </c:pt>
              </c:numCache>
            </c:numRef>
          </c:cat>
          <c:val>
            <c:numRef>
              <c:f>'Avg Ambulance Delays'!$D$158:$D$181</c:f>
              <c:numCache>
                <c:formatCode>0</c:formatCode>
                <c:ptCount val="24"/>
                <c:pt idx="0">
                  <c:v>92.304347826086953</c:v>
                </c:pt>
                <c:pt idx="1">
                  <c:v>92.304347826086953</c:v>
                </c:pt>
                <c:pt idx="2">
                  <c:v>92.304347826086953</c:v>
                </c:pt>
                <c:pt idx="3">
                  <c:v>92.304347826086953</c:v>
                </c:pt>
                <c:pt idx="4">
                  <c:v>92.304347826086953</c:v>
                </c:pt>
                <c:pt idx="5">
                  <c:v>92.304347826086953</c:v>
                </c:pt>
                <c:pt idx="6">
                  <c:v>92.304347826086953</c:v>
                </c:pt>
                <c:pt idx="7">
                  <c:v>92.304347826086953</c:v>
                </c:pt>
                <c:pt idx="8">
                  <c:v>92.304347826086953</c:v>
                </c:pt>
                <c:pt idx="9">
                  <c:v>92.304347826086953</c:v>
                </c:pt>
                <c:pt idx="10">
                  <c:v>92.304347826086953</c:v>
                </c:pt>
                <c:pt idx="11">
                  <c:v>92.304347826086953</c:v>
                </c:pt>
                <c:pt idx="12">
                  <c:v>92.304347826086953</c:v>
                </c:pt>
                <c:pt idx="13">
                  <c:v>92.304347826086953</c:v>
                </c:pt>
                <c:pt idx="14">
                  <c:v>92.304347826086953</c:v>
                </c:pt>
                <c:pt idx="15">
                  <c:v>92.304347826086953</c:v>
                </c:pt>
                <c:pt idx="16">
                  <c:v>92.304347826086953</c:v>
                </c:pt>
                <c:pt idx="17">
                  <c:v>92.304347826086953</c:v>
                </c:pt>
                <c:pt idx="18">
                  <c:v>92.304347826086953</c:v>
                </c:pt>
                <c:pt idx="19">
                  <c:v>92.304347826086953</c:v>
                </c:pt>
                <c:pt idx="20">
                  <c:v>92.304347826086953</c:v>
                </c:pt>
                <c:pt idx="21">
                  <c:v>92.304347826086953</c:v>
                </c:pt>
                <c:pt idx="22">
                  <c:v>92.304347826086953</c:v>
                </c:pt>
                <c:pt idx="23">
                  <c:v>92.304347826086953</c:v>
                </c:pt>
              </c:numCache>
            </c:numRef>
          </c:val>
          <c:smooth val="0"/>
          <c:extLst>
            <c:ext xmlns:c16="http://schemas.microsoft.com/office/drawing/2014/chart" uri="{C3380CC4-5D6E-409C-BE32-E72D297353CC}">
              <c16:uniqueId val="{00000002-2C37-4187-9F79-C081D5CE54C2}"/>
            </c:ext>
          </c:extLst>
        </c:ser>
        <c:ser>
          <c:idx val="5"/>
          <c:order val="3"/>
          <c:tx>
            <c:strRef>
              <c:f>'Avg Ambulance Delays'!$C$97</c:f>
              <c:strCache>
                <c:ptCount val="1"/>
                <c:pt idx="0">
                  <c:v>UPL</c:v>
                </c:pt>
              </c:strCache>
            </c:strRef>
          </c:tx>
          <c:spPr>
            <a:ln w="15875" cap="rnd">
              <a:solidFill>
                <a:schemeClr val="tx1"/>
              </a:solidFill>
              <a:prstDash val="lgDash"/>
              <a:round/>
            </a:ln>
            <a:effectLst/>
          </c:spPr>
          <c:marker>
            <c:symbol val="none"/>
          </c:marker>
          <c:cat>
            <c:numRef>
              <c:f>'Avg Ambulance Delays'!$B$158:$B$180</c:f>
              <c:numCache>
                <c:formatCode>mmm\-yy</c:formatCode>
                <c:ptCount val="23"/>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pt idx="16">
                  <c:v>45870</c:v>
                </c:pt>
                <c:pt idx="17">
                  <c:v>45901</c:v>
                </c:pt>
                <c:pt idx="18">
                  <c:v>45931</c:v>
                </c:pt>
                <c:pt idx="19">
                  <c:v>45962</c:v>
                </c:pt>
                <c:pt idx="20">
                  <c:v>45992</c:v>
                </c:pt>
                <c:pt idx="21">
                  <c:v>46023</c:v>
                </c:pt>
                <c:pt idx="22">
                  <c:v>46054</c:v>
                </c:pt>
              </c:numCache>
            </c:numRef>
          </c:cat>
          <c:val>
            <c:numRef>
              <c:f>'Avg Ambulance Delays'!$C$158:$C$181</c:f>
              <c:numCache>
                <c:formatCode>0</c:formatCode>
                <c:ptCount val="24"/>
                <c:pt idx="0">
                  <c:v>125.07071146245059</c:v>
                </c:pt>
                <c:pt idx="1">
                  <c:v>125.07071146245059</c:v>
                </c:pt>
                <c:pt idx="2">
                  <c:v>125.07071146245059</c:v>
                </c:pt>
                <c:pt idx="3">
                  <c:v>125.07071146245059</c:v>
                </c:pt>
                <c:pt idx="4">
                  <c:v>125.07071146245059</c:v>
                </c:pt>
                <c:pt idx="5">
                  <c:v>125.07071146245059</c:v>
                </c:pt>
                <c:pt idx="6">
                  <c:v>125.07071146245059</c:v>
                </c:pt>
                <c:pt idx="7">
                  <c:v>125.07071146245059</c:v>
                </c:pt>
                <c:pt idx="8">
                  <c:v>125.07071146245059</c:v>
                </c:pt>
                <c:pt idx="9">
                  <c:v>125.07071146245059</c:v>
                </c:pt>
                <c:pt idx="10">
                  <c:v>125.07071146245059</c:v>
                </c:pt>
                <c:pt idx="11">
                  <c:v>125.07071146245059</c:v>
                </c:pt>
                <c:pt idx="12">
                  <c:v>125.07071146245059</c:v>
                </c:pt>
                <c:pt idx="13">
                  <c:v>125.07071146245059</c:v>
                </c:pt>
                <c:pt idx="14">
                  <c:v>125.07071146245059</c:v>
                </c:pt>
                <c:pt idx="15">
                  <c:v>125.07071146245059</c:v>
                </c:pt>
                <c:pt idx="16">
                  <c:v>125.07071146245059</c:v>
                </c:pt>
                <c:pt idx="17">
                  <c:v>125.07071146245059</c:v>
                </c:pt>
                <c:pt idx="18">
                  <c:v>125.07071146245059</c:v>
                </c:pt>
                <c:pt idx="19">
                  <c:v>125.07071146245059</c:v>
                </c:pt>
                <c:pt idx="20">
                  <c:v>125.07071146245059</c:v>
                </c:pt>
                <c:pt idx="21">
                  <c:v>125.07071146245059</c:v>
                </c:pt>
                <c:pt idx="22">
                  <c:v>125.07071146245059</c:v>
                </c:pt>
                <c:pt idx="23">
                  <c:v>125.07071146245059</c:v>
                </c:pt>
              </c:numCache>
            </c:numRef>
          </c:val>
          <c:smooth val="0"/>
          <c:extLst>
            <c:ext xmlns:c16="http://schemas.microsoft.com/office/drawing/2014/chart" uri="{C3380CC4-5D6E-409C-BE32-E72D297353CC}">
              <c16:uniqueId val="{00000003-2C37-4187-9F79-C081D5CE54C2}"/>
            </c:ext>
          </c:extLst>
        </c:ser>
        <c:ser>
          <c:idx val="2"/>
          <c:order val="4"/>
          <c:tx>
            <c:strRef>
              <c:f>'Avg Ambulance Delays'!$I$97</c:f>
              <c:strCache>
                <c:ptCount val="1"/>
                <c:pt idx="0">
                  <c:v>SCL</c:v>
                </c:pt>
              </c:strCache>
            </c:strRef>
          </c:tx>
          <c:spPr>
            <a:ln>
              <a:noFill/>
            </a:ln>
          </c:spPr>
          <c:marker>
            <c:symbol val="circle"/>
            <c:size val="7"/>
            <c:spPr>
              <a:solidFill>
                <a:srgbClr val="5B9BD5"/>
              </a:solidFill>
              <a:ln>
                <a:solidFill>
                  <a:srgbClr val="5B9BD5"/>
                </a:solidFill>
              </a:ln>
            </c:spPr>
          </c:marker>
          <c:cat>
            <c:numRef>
              <c:f>'Avg Ambulance Delays'!$B$158:$B$180</c:f>
              <c:numCache>
                <c:formatCode>mmm\-yy</c:formatCode>
                <c:ptCount val="23"/>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pt idx="16">
                  <c:v>45870</c:v>
                </c:pt>
                <c:pt idx="17">
                  <c:v>45901</c:v>
                </c:pt>
                <c:pt idx="18">
                  <c:v>45931</c:v>
                </c:pt>
                <c:pt idx="19">
                  <c:v>45962</c:v>
                </c:pt>
                <c:pt idx="20">
                  <c:v>45992</c:v>
                </c:pt>
                <c:pt idx="21">
                  <c:v>46023</c:v>
                </c:pt>
                <c:pt idx="22">
                  <c:v>46054</c:v>
                </c:pt>
              </c:numCache>
            </c:numRef>
          </c:cat>
          <c:val>
            <c:numRef>
              <c:f>'Avg Ambulance Delays'!$I$158:$I$181</c:f>
              <c:numCache>
                <c:formatCode>0</c:formatCode>
                <c:ptCount val="24"/>
                <c:pt idx="0">
                  <c:v>#N/A</c:v>
                </c:pt>
                <c:pt idx="1">
                  <c:v>#N/A</c:v>
                </c:pt>
                <c:pt idx="2">
                  <c:v>#N/A</c:v>
                </c:pt>
                <c:pt idx="3">
                  <c:v>#N/A</c:v>
                </c:pt>
                <c:pt idx="4">
                  <c:v>#N/A</c:v>
                </c:pt>
                <c:pt idx="5">
                  <c:v>#N/A</c:v>
                </c:pt>
                <c:pt idx="6">
                  <c:v>#N/A</c:v>
                </c:pt>
                <c:pt idx="7">
                  <c:v>#N/A</c:v>
                </c:pt>
                <c:pt idx="8">
                  <c:v>#N/A</c:v>
                </c:pt>
                <c:pt idx="9">
                  <c:v>#N/A</c:v>
                </c:pt>
                <c:pt idx="10">
                  <c:v>#N/A</c:v>
                </c:pt>
                <c:pt idx="11">
                  <c:v>#N/A</c:v>
                </c:pt>
                <c:pt idx="12">
                  <c:v>#N/A</c:v>
                </c:pt>
                <c:pt idx="13">
                  <c:v>#N/A</c:v>
                </c:pt>
                <c:pt idx="14">
                  <c:v>#N/A</c:v>
                </c:pt>
                <c:pt idx="15">
                  <c:v>#N/A</c:v>
                </c:pt>
                <c:pt idx="16">
                  <c:v>#N/A</c:v>
                </c:pt>
                <c:pt idx="17">
                  <c:v>#N/A</c:v>
                </c:pt>
                <c:pt idx="18">
                  <c:v>#N/A</c:v>
                </c:pt>
                <c:pt idx="19">
                  <c:v>#N/A</c:v>
                </c:pt>
                <c:pt idx="20">
                  <c:v>#N/A</c:v>
                </c:pt>
                <c:pt idx="21">
                  <c:v>#N/A</c:v>
                </c:pt>
                <c:pt idx="22">
                  <c:v>#N/A</c:v>
                </c:pt>
                <c:pt idx="23">
                  <c:v>#N/A</c:v>
                </c:pt>
              </c:numCache>
            </c:numRef>
          </c:val>
          <c:smooth val="0"/>
          <c:extLst>
            <c:ext xmlns:c16="http://schemas.microsoft.com/office/drawing/2014/chart" uri="{C3380CC4-5D6E-409C-BE32-E72D297353CC}">
              <c16:uniqueId val="{00000004-2C37-4187-9F79-C081D5CE54C2}"/>
            </c:ext>
          </c:extLst>
        </c:ser>
        <c:ser>
          <c:idx val="6"/>
          <c:order val="5"/>
          <c:tx>
            <c:strRef>
              <c:f>'Avg Ambulance Delays'!$J$97</c:f>
              <c:strCache>
                <c:ptCount val="1"/>
                <c:pt idx="0">
                  <c:v>SCH</c:v>
                </c:pt>
              </c:strCache>
            </c:strRef>
          </c:tx>
          <c:spPr>
            <a:ln>
              <a:noFill/>
            </a:ln>
          </c:spPr>
          <c:marker>
            <c:symbol val="circle"/>
            <c:size val="7"/>
            <c:spPr>
              <a:solidFill>
                <a:srgbClr val="ED7D31"/>
              </a:solidFill>
              <a:ln>
                <a:solidFill>
                  <a:srgbClr val="ED7D31"/>
                </a:solidFill>
              </a:ln>
            </c:spPr>
          </c:marker>
          <c:cat>
            <c:numRef>
              <c:f>'Avg Ambulance Delays'!$B$158:$B$180</c:f>
              <c:numCache>
                <c:formatCode>mmm\-yy</c:formatCode>
                <c:ptCount val="23"/>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pt idx="16">
                  <c:v>45870</c:v>
                </c:pt>
                <c:pt idx="17">
                  <c:v>45901</c:v>
                </c:pt>
                <c:pt idx="18">
                  <c:v>45931</c:v>
                </c:pt>
                <c:pt idx="19">
                  <c:v>45962</c:v>
                </c:pt>
                <c:pt idx="20">
                  <c:v>45992</c:v>
                </c:pt>
                <c:pt idx="21">
                  <c:v>46023</c:v>
                </c:pt>
                <c:pt idx="22">
                  <c:v>46054</c:v>
                </c:pt>
              </c:numCache>
            </c:numRef>
          </c:cat>
          <c:val>
            <c:numRef>
              <c:f>'Avg Ambulance Delays'!$J$158:$J$181</c:f>
              <c:numCache>
                <c:formatCode>0</c:formatCode>
                <c:ptCount val="24"/>
                <c:pt idx="0">
                  <c:v>#N/A</c:v>
                </c:pt>
                <c:pt idx="1">
                  <c:v>#N/A</c:v>
                </c:pt>
                <c:pt idx="2">
                  <c:v>#N/A</c:v>
                </c:pt>
                <c:pt idx="3">
                  <c:v>#N/A</c:v>
                </c:pt>
                <c:pt idx="4">
                  <c:v>#N/A</c:v>
                </c:pt>
                <c:pt idx="5">
                  <c:v>#N/A</c:v>
                </c:pt>
                <c:pt idx="6">
                  <c:v>#N/A</c:v>
                </c:pt>
                <c:pt idx="7">
                  <c:v>#N/A</c:v>
                </c:pt>
                <c:pt idx="8">
                  <c:v>133</c:v>
                </c:pt>
                <c:pt idx="9">
                  <c:v>140</c:v>
                </c:pt>
                <c:pt idx="10">
                  <c:v>#N/A</c:v>
                </c:pt>
                <c:pt idx="11">
                  <c:v>#N/A</c:v>
                </c:pt>
                <c:pt idx="12">
                  <c:v>#N/A</c:v>
                </c:pt>
                <c:pt idx="13">
                  <c:v>#N/A</c:v>
                </c:pt>
                <c:pt idx="14">
                  <c:v>#N/A</c:v>
                </c:pt>
                <c:pt idx="15">
                  <c:v>#N/A</c:v>
                </c:pt>
                <c:pt idx="16">
                  <c:v>#N/A</c:v>
                </c:pt>
                <c:pt idx="17">
                  <c:v>#N/A</c:v>
                </c:pt>
                <c:pt idx="18">
                  <c:v>#N/A</c:v>
                </c:pt>
                <c:pt idx="19">
                  <c:v>#N/A</c:v>
                </c:pt>
                <c:pt idx="20">
                  <c:v>#N/A</c:v>
                </c:pt>
                <c:pt idx="21">
                  <c:v>#N/A</c:v>
                </c:pt>
                <c:pt idx="22">
                  <c:v>#N/A</c:v>
                </c:pt>
                <c:pt idx="23">
                  <c:v>#N/A</c:v>
                </c:pt>
              </c:numCache>
            </c:numRef>
          </c:val>
          <c:smooth val="0"/>
          <c:extLst>
            <c:ext xmlns:c16="http://schemas.microsoft.com/office/drawing/2014/chart" uri="{C3380CC4-5D6E-409C-BE32-E72D297353CC}">
              <c16:uniqueId val="{00000005-2C37-4187-9F79-C081D5CE54C2}"/>
            </c:ext>
          </c:extLst>
        </c:ser>
        <c:dLbls>
          <c:showLegendKey val="0"/>
          <c:showVal val="0"/>
          <c:showCatName val="0"/>
          <c:showSerName val="0"/>
          <c:showPercent val="0"/>
          <c:showBubbleSize val="0"/>
        </c:dLbls>
        <c:smooth val="0"/>
        <c:axId val="186785152"/>
        <c:axId val="186795520"/>
      </c:lineChart>
      <c:dateAx>
        <c:axId val="186785152"/>
        <c:scaling>
          <c:orientation val="minMax"/>
        </c:scaling>
        <c:delete val="0"/>
        <c:axPos val="b"/>
        <c:numFmt formatCode="mmm\-yy" sourceLinked="1"/>
        <c:majorTickMark val="out"/>
        <c:minorTickMark val="none"/>
        <c:tickLblPos val="low"/>
        <c:spPr>
          <a:noFill/>
          <a:ln w="9525" cap="flat" cmpd="sng" algn="ctr">
            <a:solidFill>
              <a:schemeClr val="tx1">
                <a:lumMod val="15000"/>
                <a:lumOff val="85000"/>
              </a:schemeClr>
            </a:solidFill>
            <a:round/>
          </a:ln>
          <a:effectLst/>
        </c:spPr>
        <c:txPr>
          <a:bodyPr rot="-27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86795520"/>
        <c:crosses val="autoZero"/>
        <c:auto val="1"/>
        <c:lblOffset val="100"/>
        <c:baseTimeUnit val="months"/>
        <c:majorUnit val="2"/>
        <c:majorTimeUnit val="months"/>
      </c:dateAx>
      <c:valAx>
        <c:axId val="186795520"/>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86785152"/>
        <c:crosses val="autoZero"/>
        <c:crossBetween val="midCat"/>
        <c:majorUnit val="40"/>
      </c:valAx>
      <c:spPr>
        <a:noFill/>
        <a:ln>
          <a:noFill/>
        </a:ln>
        <a:effectLst/>
      </c:spPr>
    </c:plotArea>
    <c:legend>
      <c:legendPos val="b"/>
      <c:layout>
        <c:manualLayout>
          <c:xMode val="edge"/>
          <c:yMode val="edge"/>
          <c:x val="7.338845144356955E-2"/>
          <c:y val="0.82221570745033623"/>
          <c:w val="0.89211198600174979"/>
          <c:h val="0.10286288383137125"/>
        </c:manualLayout>
      </c:layout>
      <c:overlay val="0"/>
      <c:txPr>
        <a:bodyPr rot="0" vert="horz"/>
        <a:lstStyle/>
        <a:p>
          <a:pPr>
            <a:defRPr sz="900"/>
          </a:pPr>
          <a:endParaRPr lang="en-US"/>
        </a:p>
      </c:txPr>
    </c:legend>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en-US"/>
    </a:p>
  </c:txPr>
  <c:externalData r:id="rId1">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200" b="0" i="0" u="none" strike="noStrike" kern="1200" spc="0" baseline="0">
                <a:solidFill>
                  <a:schemeClr val="tx1">
                    <a:lumMod val="65000"/>
                    <a:lumOff val="35000"/>
                  </a:schemeClr>
                </a:solidFill>
                <a:latin typeface="+mn-lt"/>
                <a:ea typeface="+mn-ea"/>
                <a:cs typeface="+mn-cs"/>
              </a:defRPr>
            </a:pPr>
            <a:r>
              <a:rPr lang="en-GB" sz="1100"/>
              <a:t>ED </a:t>
            </a:r>
            <a:r>
              <a:rPr lang="en-GB" sz="1100" baseline="0"/>
              <a:t>attendances (Antrim)</a:t>
            </a:r>
          </a:p>
        </c:rich>
      </c:tx>
      <c:overlay val="0"/>
      <c:spPr>
        <a:noFill/>
        <a:ln>
          <a:noFill/>
        </a:ln>
        <a:effectLst/>
      </c:spPr>
    </c:title>
    <c:autoTitleDeleted val="0"/>
    <c:plotArea>
      <c:layout/>
      <c:lineChart>
        <c:grouping val="standard"/>
        <c:varyColors val="0"/>
        <c:ser>
          <c:idx val="1"/>
          <c:order val="0"/>
          <c:tx>
            <c:strRef>
              <c:f>'ED attendances'!$C$6</c:f>
              <c:strCache>
                <c:ptCount val="1"/>
                <c:pt idx="0">
                  <c:v>2024/25</c:v>
                </c:pt>
              </c:strCache>
            </c:strRef>
          </c:tx>
          <c:spPr>
            <a:ln w="28575" cap="rnd">
              <a:solidFill>
                <a:srgbClr val="ED7D31"/>
              </a:solidFill>
              <a:round/>
            </a:ln>
            <a:effectLst/>
          </c:spPr>
          <c:marker>
            <c:symbol val="diamond"/>
            <c:size val="5"/>
            <c:spPr>
              <a:solidFill>
                <a:srgbClr val="ED7D31"/>
              </a:solidFill>
              <a:ln w="9525">
                <a:solidFill>
                  <a:srgbClr val="ED7D31"/>
                </a:solidFill>
              </a:ln>
              <a:effectLst/>
            </c:spPr>
          </c:marker>
          <c:cat>
            <c:strRef>
              <c:f>'ED attendances'!$B$7:$B$18</c:f>
              <c:strCache>
                <c:ptCount val="12"/>
                <c:pt idx="0">
                  <c:v>Apr</c:v>
                </c:pt>
                <c:pt idx="1">
                  <c:v>May</c:v>
                </c:pt>
                <c:pt idx="2">
                  <c:v>Jun</c:v>
                </c:pt>
                <c:pt idx="3">
                  <c:v>Jul</c:v>
                </c:pt>
                <c:pt idx="4">
                  <c:v>Aug</c:v>
                </c:pt>
                <c:pt idx="5">
                  <c:v>Sep</c:v>
                </c:pt>
                <c:pt idx="6">
                  <c:v>Oct</c:v>
                </c:pt>
                <c:pt idx="7">
                  <c:v>Nov</c:v>
                </c:pt>
                <c:pt idx="8">
                  <c:v>Dec</c:v>
                </c:pt>
                <c:pt idx="9">
                  <c:v>Jan</c:v>
                </c:pt>
                <c:pt idx="10">
                  <c:v>Feb</c:v>
                </c:pt>
                <c:pt idx="11">
                  <c:v>Mar</c:v>
                </c:pt>
              </c:strCache>
            </c:strRef>
          </c:cat>
          <c:val>
            <c:numRef>
              <c:f>'ED attendances'!$C$7:$C$18</c:f>
              <c:numCache>
                <c:formatCode>#,##0</c:formatCode>
                <c:ptCount val="12"/>
                <c:pt idx="0">
                  <c:v>8314</c:v>
                </c:pt>
                <c:pt idx="1">
                  <c:v>8516</c:v>
                </c:pt>
                <c:pt idx="2">
                  <c:v>8215</c:v>
                </c:pt>
                <c:pt idx="3">
                  <c:v>7966</c:v>
                </c:pt>
                <c:pt idx="4">
                  <c:v>7865</c:v>
                </c:pt>
                <c:pt idx="5">
                  <c:v>8202</c:v>
                </c:pt>
                <c:pt idx="6">
                  <c:v>8565</c:v>
                </c:pt>
                <c:pt idx="7">
                  <c:v>7717</c:v>
                </c:pt>
                <c:pt idx="8">
                  <c:v>8075</c:v>
                </c:pt>
                <c:pt idx="9">
                  <c:v>7175</c:v>
                </c:pt>
                <c:pt idx="10">
                  <c:v>7017</c:v>
                </c:pt>
                <c:pt idx="11">
                  <c:v>8349</c:v>
                </c:pt>
              </c:numCache>
            </c:numRef>
          </c:val>
          <c:smooth val="0"/>
          <c:extLst>
            <c:ext xmlns:c16="http://schemas.microsoft.com/office/drawing/2014/chart" uri="{C3380CC4-5D6E-409C-BE32-E72D297353CC}">
              <c16:uniqueId val="{00000000-742A-4D12-9D5D-FD41FE03A09E}"/>
            </c:ext>
          </c:extLst>
        </c:ser>
        <c:ser>
          <c:idx val="2"/>
          <c:order val="1"/>
          <c:tx>
            <c:strRef>
              <c:f>'ED attendances'!$D$6</c:f>
              <c:strCache>
                <c:ptCount val="1"/>
                <c:pt idx="0">
                  <c:v>2025/26</c:v>
                </c:pt>
              </c:strCache>
            </c:strRef>
          </c:tx>
          <c:spPr>
            <a:ln w="28575" cap="rnd">
              <a:solidFill>
                <a:schemeClr val="bg1">
                  <a:lumMod val="65000"/>
                </a:schemeClr>
              </a:solidFill>
              <a:round/>
            </a:ln>
            <a:effectLst/>
          </c:spPr>
          <c:marker>
            <c:symbol val="triangle"/>
            <c:size val="5"/>
            <c:spPr>
              <a:solidFill>
                <a:schemeClr val="bg1">
                  <a:lumMod val="65000"/>
                </a:schemeClr>
              </a:solidFill>
              <a:ln w="9525">
                <a:solidFill>
                  <a:schemeClr val="bg1">
                    <a:lumMod val="65000"/>
                  </a:schemeClr>
                </a:solidFill>
              </a:ln>
              <a:effectLst/>
            </c:spPr>
          </c:marker>
          <c:cat>
            <c:strRef>
              <c:f>'ED attendances'!$B$7:$B$18</c:f>
              <c:strCache>
                <c:ptCount val="12"/>
                <c:pt idx="0">
                  <c:v>Apr</c:v>
                </c:pt>
                <c:pt idx="1">
                  <c:v>May</c:v>
                </c:pt>
                <c:pt idx="2">
                  <c:v>Jun</c:v>
                </c:pt>
                <c:pt idx="3">
                  <c:v>Jul</c:v>
                </c:pt>
                <c:pt idx="4">
                  <c:v>Aug</c:v>
                </c:pt>
                <c:pt idx="5">
                  <c:v>Sep</c:v>
                </c:pt>
                <c:pt idx="6">
                  <c:v>Oct</c:v>
                </c:pt>
                <c:pt idx="7">
                  <c:v>Nov</c:v>
                </c:pt>
                <c:pt idx="8">
                  <c:v>Dec</c:v>
                </c:pt>
                <c:pt idx="9">
                  <c:v>Jan</c:v>
                </c:pt>
                <c:pt idx="10">
                  <c:v>Feb</c:v>
                </c:pt>
                <c:pt idx="11">
                  <c:v>Mar</c:v>
                </c:pt>
              </c:strCache>
            </c:strRef>
          </c:cat>
          <c:val>
            <c:numRef>
              <c:f>'ED attendances'!$D$7:$D$18</c:f>
              <c:numCache>
                <c:formatCode>#,##0</c:formatCode>
                <c:ptCount val="12"/>
                <c:pt idx="0">
                  <c:v>8109</c:v>
                </c:pt>
                <c:pt idx="1">
                  <c:v>8307</c:v>
                </c:pt>
                <c:pt idx="2">
                  <c:v>7998</c:v>
                </c:pt>
                <c:pt idx="3">
                  <c:v>7748</c:v>
                </c:pt>
                <c:pt idx="4">
                  <c:v>7908</c:v>
                </c:pt>
                <c:pt idx="5">
                  <c:v>7872</c:v>
                </c:pt>
                <c:pt idx="6">
                  <c:v>7923</c:v>
                </c:pt>
                <c:pt idx="7">
                  <c:v>7778</c:v>
                </c:pt>
                <c:pt idx="8">
                  <c:v>7589</c:v>
                </c:pt>
                <c:pt idx="9">
                  <c:v>7780</c:v>
                </c:pt>
                <c:pt idx="10">
                  <c:v>7171</c:v>
                </c:pt>
              </c:numCache>
            </c:numRef>
          </c:val>
          <c:smooth val="0"/>
          <c:extLst>
            <c:ext xmlns:c16="http://schemas.microsoft.com/office/drawing/2014/chart" uri="{C3380CC4-5D6E-409C-BE32-E72D297353CC}">
              <c16:uniqueId val="{00000001-742A-4D12-9D5D-FD41FE03A09E}"/>
            </c:ext>
          </c:extLst>
        </c:ser>
        <c:dLbls>
          <c:showLegendKey val="0"/>
          <c:showVal val="0"/>
          <c:showCatName val="0"/>
          <c:showSerName val="0"/>
          <c:showPercent val="0"/>
          <c:showBubbleSize val="0"/>
        </c:dLbls>
        <c:marker val="1"/>
        <c:smooth val="0"/>
        <c:axId val="175572480"/>
        <c:axId val="175574016"/>
      </c:lineChart>
      <c:catAx>
        <c:axId val="17557248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5574016"/>
        <c:crosses val="autoZero"/>
        <c:auto val="1"/>
        <c:lblAlgn val="ctr"/>
        <c:lblOffset val="100"/>
        <c:noMultiLvlLbl val="0"/>
      </c:catAx>
      <c:valAx>
        <c:axId val="175574016"/>
        <c:scaling>
          <c:orientation val="minMax"/>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5572480"/>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en-US"/>
    </a:p>
  </c:txPr>
  <c:externalData r:id="rId1">
    <c:autoUpdate val="0"/>
  </c:externalData>
</c:chartSpace>
</file>

<file path=ppt/charts/chart1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200" b="0" i="0" u="none" strike="noStrike" kern="1200" spc="0" baseline="0">
                <a:solidFill>
                  <a:schemeClr val="tx1">
                    <a:lumMod val="65000"/>
                    <a:lumOff val="35000"/>
                  </a:schemeClr>
                </a:solidFill>
                <a:latin typeface="+mn-lt"/>
                <a:ea typeface="+mn-ea"/>
                <a:cs typeface="+mn-cs"/>
              </a:defRPr>
            </a:pPr>
            <a:r>
              <a:rPr lang="en-GB" sz="1100"/>
              <a:t>ED </a:t>
            </a:r>
            <a:r>
              <a:rPr lang="en-GB" sz="1100" baseline="0"/>
              <a:t>attendances (Causeway)</a:t>
            </a:r>
            <a:endParaRPr lang="en-GB" sz="1100"/>
          </a:p>
        </c:rich>
      </c:tx>
      <c:overlay val="0"/>
      <c:spPr>
        <a:noFill/>
        <a:ln>
          <a:noFill/>
        </a:ln>
        <a:effectLst/>
      </c:spPr>
    </c:title>
    <c:autoTitleDeleted val="0"/>
    <c:plotArea>
      <c:layout/>
      <c:lineChart>
        <c:grouping val="standard"/>
        <c:varyColors val="0"/>
        <c:ser>
          <c:idx val="1"/>
          <c:order val="0"/>
          <c:tx>
            <c:strRef>
              <c:f>'ED attendances'!$C$22</c:f>
              <c:strCache>
                <c:ptCount val="1"/>
                <c:pt idx="0">
                  <c:v>2024/25</c:v>
                </c:pt>
              </c:strCache>
            </c:strRef>
          </c:tx>
          <c:spPr>
            <a:ln w="28575" cap="rnd">
              <a:solidFill>
                <a:srgbClr val="ED7D31"/>
              </a:solidFill>
              <a:round/>
            </a:ln>
            <a:effectLst/>
          </c:spPr>
          <c:marker>
            <c:symbol val="diamond"/>
            <c:size val="5"/>
            <c:spPr>
              <a:solidFill>
                <a:srgbClr val="ED7D31"/>
              </a:solidFill>
              <a:ln w="9525">
                <a:solidFill>
                  <a:srgbClr val="ED7D31"/>
                </a:solidFill>
              </a:ln>
              <a:effectLst/>
            </c:spPr>
          </c:marker>
          <c:cat>
            <c:strRef>
              <c:f>'ED attendances'!$B$23:$B$34</c:f>
              <c:strCache>
                <c:ptCount val="12"/>
                <c:pt idx="0">
                  <c:v>Apr</c:v>
                </c:pt>
                <c:pt idx="1">
                  <c:v>May</c:v>
                </c:pt>
                <c:pt idx="2">
                  <c:v>Jun</c:v>
                </c:pt>
                <c:pt idx="3">
                  <c:v>Jul</c:v>
                </c:pt>
                <c:pt idx="4">
                  <c:v>Aug</c:v>
                </c:pt>
                <c:pt idx="5">
                  <c:v>Sep</c:v>
                </c:pt>
                <c:pt idx="6">
                  <c:v>Oct</c:v>
                </c:pt>
                <c:pt idx="7">
                  <c:v>Nov</c:v>
                </c:pt>
                <c:pt idx="8">
                  <c:v>Dec</c:v>
                </c:pt>
                <c:pt idx="9">
                  <c:v>Jan</c:v>
                </c:pt>
                <c:pt idx="10">
                  <c:v>Feb</c:v>
                </c:pt>
                <c:pt idx="11">
                  <c:v>Mar</c:v>
                </c:pt>
              </c:strCache>
            </c:strRef>
          </c:cat>
          <c:val>
            <c:numRef>
              <c:f>'ED attendances'!$C$23:$C$34</c:f>
              <c:numCache>
                <c:formatCode>#,##0</c:formatCode>
                <c:ptCount val="12"/>
                <c:pt idx="0">
                  <c:v>4192</c:v>
                </c:pt>
                <c:pt idx="1">
                  <c:v>4427</c:v>
                </c:pt>
                <c:pt idx="2">
                  <c:v>3993</c:v>
                </c:pt>
                <c:pt idx="3">
                  <c:v>4246</c:v>
                </c:pt>
                <c:pt idx="4">
                  <c:v>4088</c:v>
                </c:pt>
                <c:pt idx="5">
                  <c:v>4115</c:v>
                </c:pt>
                <c:pt idx="6">
                  <c:v>4045</c:v>
                </c:pt>
                <c:pt idx="7">
                  <c:v>3755</c:v>
                </c:pt>
                <c:pt idx="8">
                  <c:v>3889</c:v>
                </c:pt>
                <c:pt idx="9">
                  <c:v>3502</c:v>
                </c:pt>
                <c:pt idx="10">
                  <c:v>3613</c:v>
                </c:pt>
                <c:pt idx="11">
                  <c:v>4277</c:v>
                </c:pt>
              </c:numCache>
            </c:numRef>
          </c:val>
          <c:smooth val="0"/>
          <c:extLst>
            <c:ext xmlns:c16="http://schemas.microsoft.com/office/drawing/2014/chart" uri="{C3380CC4-5D6E-409C-BE32-E72D297353CC}">
              <c16:uniqueId val="{00000000-BAA5-4891-AFF3-9278A4A1F6E1}"/>
            </c:ext>
          </c:extLst>
        </c:ser>
        <c:ser>
          <c:idx val="2"/>
          <c:order val="1"/>
          <c:tx>
            <c:strRef>
              <c:f>'ED attendances'!$D$22</c:f>
              <c:strCache>
                <c:ptCount val="1"/>
                <c:pt idx="0">
                  <c:v>2025/26</c:v>
                </c:pt>
              </c:strCache>
            </c:strRef>
          </c:tx>
          <c:spPr>
            <a:ln w="28575" cap="rnd">
              <a:solidFill>
                <a:schemeClr val="bg1">
                  <a:lumMod val="65000"/>
                </a:schemeClr>
              </a:solidFill>
              <a:round/>
            </a:ln>
            <a:effectLst/>
          </c:spPr>
          <c:marker>
            <c:symbol val="triangle"/>
            <c:size val="5"/>
            <c:spPr>
              <a:solidFill>
                <a:schemeClr val="bg1">
                  <a:lumMod val="65000"/>
                </a:schemeClr>
              </a:solidFill>
              <a:ln w="9525">
                <a:solidFill>
                  <a:schemeClr val="bg1">
                    <a:lumMod val="65000"/>
                  </a:schemeClr>
                </a:solidFill>
              </a:ln>
              <a:effectLst/>
            </c:spPr>
          </c:marker>
          <c:cat>
            <c:strRef>
              <c:f>'ED attendances'!$B$23:$B$34</c:f>
              <c:strCache>
                <c:ptCount val="12"/>
                <c:pt idx="0">
                  <c:v>Apr</c:v>
                </c:pt>
                <c:pt idx="1">
                  <c:v>May</c:v>
                </c:pt>
                <c:pt idx="2">
                  <c:v>Jun</c:v>
                </c:pt>
                <c:pt idx="3">
                  <c:v>Jul</c:v>
                </c:pt>
                <c:pt idx="4">
                  <c:v>Aug</c:v>
                </c:pt>
                <c:pt idx="5">
                  <c:v>Sep</c:v>
                </c:pt>
                <c:pt idx="6">
                  <c:v>Oct</c:v>
                </c:pt>
                <c:pt idx="7">
                  <c:v>Nov</c:v>
                </c:pt>
                <c:pt idx="8">
                  <c:v>Dec</c:v>
                </c:pt>
                <c:pt idx="9">
                  <c:v>Jan</c:v>
                </c:pt>
                <c:pt idx="10">
                  <c:v>Feb</c:v>
                </c:pt>
                <c:pt idx="11">
                  <c:v>Mar</c:v>
                </c:pt>
              </c:strCache>
            </c:strRef>
          </c:cat>
          <c:val>
            <c:numRef>
              <c:f>'ED attendances'!$D$23:$D$34</c:f>
              <c:numCache>
                <c:formatCode>#,##0</c:formatCode>
                <c:ptCount val="12"/>
                <c:pt idx="0">
                  <c:v>4373</c:v>
                </c:pt>
                <c:pt idx="1">
                  <c:v>4509</c:v>
                </c:pt>
                <c:pt idx="2">
                  <c:v>4239</c:v>
                </c:pt>
                <c:pt idx="3">
                  <c:v>4415</c:v>
                </c:pt>
                <c:pt idx="4">
                  <c:v>4500</c:v>
                </c:pt>
                <c:pt idx="5">
                  <c:v>4273</c:v>
                </c:pt>
                <c:pt idx="6">
                  <c:v>4342</c:v>
                </c:pt>
                <c:pt idx="7">
                  <c:v>4257</c:v>
                </c:pt>
                <c:pt idx="8">
                  <c:v>4047</c:v>
                </c:pt>
                <c:pt idx="9">
                  <c:v>4209</c:v>
                </c:pt>
                <c:pt idx="10">
                  <c:v>3928</c:v>
                </c:pt>
              </c:numCache>
            </c:numRef>
          </c:val>
          <c:smooth val="0"/>
          <c:extLst>
            <c:ext xmlns:c16="http://schemas.microsoft.com/office/drawing/2014/chart" uri="{C3380CC4-5D6E-409C-BE32-E72D297353CC}">
              <c16:uniqueId val="{00000001-BAA5-4891-AFF3-9278A4A1F6E1}"/>
            </c:ext>
          </c:extLst>
        </c:ser>
        <c:dLbls>
          <c:showLegendKey val="0"/>
          <c:showVal val="0"/>
          <c:showCatName val="0"/>
          <c:showSerName val="0"/>
          <c:showPercent val="0"/>
          <c:showBubbleSize val="0"/>
        </c:dLbls>
        <c:marker val="1"/>
        <c:smooth val="0"/>
        <c:axId val="175625728"/>
        <c:axId val="175627648"/>
      </c:lineChart>
      <c:catAx>
        <c:axId val="17562572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5627648"/>
        <c:crosses val="autoZero"/>
        <c:auto val="1"/>
        <c:lblAlgn val="ctr"/>
        <c:lblOffset val="100"/>
        <c:noMultiLvlLbl val="0"/>
      </c:catAx>
      <c:valAx>
        <c:axId val="175627648"/>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5625728"/>
        <c:crosses val="autoZero"/>
        <c:crossBetween val="between"/>
        <c:majorUnit val="1000"/>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en-US"/>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100" b="0" i="0" u="none" strike="noStrike" kern="1200" spc="0" baseline="0">
                <a:solidFill>
                  <a:schemeClr val="tx1">
                    <a:lumMod val="65000"/>
                    <a:lumOff val="35000"/>
                  </a:schemeClr>
                </a:solidFill>
                <a:latin typeface="+mn-lt"/>
                <a:ea typeface="+mn-ea"/>
                <a:cs typeface="+mn-cs"/>
              </a:defRPr>
            </a:pPr>
            <a:r>
              <a:rPr lang="en-GB" sz="1100" b="0" i="0" baseline="0">
                <a:effectLst/>
              </a:rPr>
              <a:t> RF Non-breast seen within 14 days</a:t>
            </a:r>
            <a:endParaRPr lang="en-GB" sz="1100">
              <a:effectLst/>
            </a:endParaRPr>
          </a:p>
        </c:rich>
      </c:tx>
      <c:layout>
        <c:manualLayout>
          <c:xMode val="edge"/>
          <c:yMode val="edge"/>
          <c:x val="0.29439857711923478"/>
          <c:y val="3.2863841148189764E-2"/>
        </c:manualLayout>
      </c:layout>
      <c:overlay val="0"/>
      <c:spPr>
        <a:noFill/>
        <a:ln>
          <a:noFill/>
        </a:ln>
        <a:effectLst/>
      </c:spPr>
    </c:title>
    <c:autoTitleDeleted val="0"/>
    <c:plotArea>
      <c:layout>
        <c:manualLayout>
          <c:layoutTarget val="inner"/>
          <c:xMode val="edge"/>
          <c:yMode val="edge"/>
          <c:x val="0.11666740496436945"/>
          <c:y val="0.15118886668827586"/>
          <c:w val="0.79465266297016335"/>
          <c:h val="0.54648405795718213"/>
        </c:manualLayout>
      </c:layout>
      <c:lineChart>
        <c:grouping val="standard"/>
        <c:varyColors val="0"/>
        <c:ser>
          <c:idx val="1"/>
          <c:order val="0"/>
          <c:tx>
            <c:strRef>
              <c:f>'Cancer 14 Day Non Breast'!$E$6</c:f>
              <c:strCache>
                <c:ptCount val="1"/>
                <c:pt idx="0">
                  <c:v>&lt; 14 days</c:v>
                </c:pt>
              </c:strCache>
            </c:strRef>
          </c:tx>
          <c:spPr>
            <a:ln w="28575" cap="rnd">
              <a:solidFill>
                <a:schemeClr val="bg1">
                  <a:lumMod val="65000"/>
                </a:schemeClr>
              </a:solidFill>
              <a:round/>
            </a:ln>
            <a:effectLst/>
          </c:spPr>
          <c:marker>
            <c:symbol val="circle"/>
            <c:size val="5"/>
            <c:spPr>
              <a:solidFill>
                <a:schemeClr val="bg1">
                  <a:lumMod val="65000"/>
                </a:schemeClr>
              </a:solidFill>
              <a:ln w="9525">
                <a:noFill/>
              </a:ln>
              <a:effectLst/>
            </c:spPr>
          </c:marker>
          <c:cat>
            <c:numRef>
              <c:f>'Cancer 14 Day Non Breast'!$B$79:$B$89</c:f>
              <c:numCache>
                <c:formatCode>mmm\-yy</c:formatCode>
                <c:ptCount val="11"/>
                <c:pt idx="0">
                  <c:v>45748</c:v>
                </c:pt>
                <c:pt idx="1">
                  <c:v>45778</c:v>
                </c:pt>
                <c:pt idx="2">
                  <c:v>45809</c:v>
                </c:pt>
                <c:pt idx="3">
                  <c:v>45839</c:v>
                </c:pt>
                <c:pt idx="4">
                  <c:v>45870</c:v>
                </c:pt>
                <c:pt idx="5">
                  <c:v>45901</c:v>
                </c:pt>
                <c:pt idx="6">
                  <c:v>45931</c:v>
                </c:pt>
                <c:pt idx="7">
                  <c:v>45962</c:v>
                </c:pt>
                <c:pt idx="8">
                  <c:v>45992</c:v>
                </c:pt>
                <c:pt idx="9">
                  <c:v>46023</c:v>
                </c:pt>
                <c:pt idx="10">
                  <c:v>46054</c:v>
                </c:pt>
              </c:numCache>
            </c:numRef>
          </c:cat>
          <c:val>
            <c:numRef>
              <c:f>'Cancer 14 Day Non Breast'!$E$79:$E$90</c:f>
              <c:numCache>
                <c:formatCode>0.00%</c:formatCode>
                <c:ptCount val="12"/>
                <c:pt idx="0">
                  <c:v>0.21479999999999999</c:v>
                </c:pt>
                <c:pt idx="1">
                  <c:v>0.1883</c:v>
                </c:pt>
                <c:pt idx="2">
                  <c:v>0.22559999999999999</c:v>
                </c:pt>
                <c:pt idx="3">
                  <c:v>0.20930000000000001</c:v>
                </c:pt>
                <c:pt idx="4">
                  <c:v>0.2205</c:v>
                </c:pt>
                <c:pt idx="5">
                  <c:v>0.1988</c:v>
                </c:pt>
                <c:pt idx="6">
                  <c:v>0.24</c:v>
                </c:pt>
                <c:pt idx="7">
                  <c:v>0.2235</c:v>
                </c:pt>
                <c:pt idx="8">
                  <c:v>0.24840000000000001</c:v>
                </c:pt>
                <c:pt idx="9">
                  <c:v>0.24079999999999999</c:v>
                </c:pt>
                <c:pt idx="10">
                  <c:v>0.3619</c:v>
                </c:pt>
              </c:numCache>
            </c:numRef>
          </c:val>
          <c:smooth val="0"/>
          <c:extLst>
            <c:ext xmlns:c16="http://schemas.microsoft.com/office/drawing/2014/chart" uri="{C3380CC4-5D6E-409C-BE32-E72D297353CC}">
              <c16:uniqueId val="{00000000-036B-4FDC-8326-E2CBAD02BC82}"/>
            </c:ext>
          </c:extLst>
        </c:ser>
        <c:ser>
          <c:idx val="3"/>
          <c:order val="1"/>
          <c:tx>
            <c:strRef>
              <c:f>'Cancer 14 Day Non Breast'!$G$6</c:f>
              <c:strCache>
                <c:ptCount val="1"/>
                <c:pt idx="0">
                  <c:v>Target</c:v>
                </c:pt>
              </c:strCache>
            </c:strRef>
          </c:tx>
          <c:spPr>
            <a:ln w="19050" cap="rnd">
              <a:solidFill>
                <a:srgbClr val="FF0000"/>
              </a:solidFill>
              <a:prstDash val="dash"/>
              <a:round/>
            </a:ln>
            <a:effectLst/>
          </c:spPr>
          <c:marker>
            <c:symbol val="none"/>
          </c:marker>
          <c:cat>
            <c:numRef>
              <c:f>'Cancer 14 Day Non Breast'!$B$79:$B$89</c:f>
              <c:numCache>
                <c:formatCode>mmm\-yy</c:formatCode>
                <c:ptCount val="11"/>
                <c:pt idx="0">
                  <c:v>45748</c:v>
                </c:pt>
                <c:pt idx="1">
                  <c:v>45778</c:v>
                </c:pt>
                <c:pt idx="2">
                  <c:v>45809</c:v>
                </c:pt>
                <c:pt idx="3">
                  <c:v>45839</c:v>
                </c:pt>
                <c:pt idx="4">
                  <c:v>45870</c:v>
                </c:pt>
                <c:pt idx="5">
                  <c:v>45901</c:v>
                </c:pt>
                <c:pt idx="6">
                  <c:v>45931</c:v>
                </c:pt>
                <c:pt idx="7">
                  <c:v>45962</c:v>
                </c:pt>
                <c:pt idx="8">
                  <c:v>45992</c:v>
                </c:pt>
                <c:pt idx="9">
                  <c:v>46023</c:v>
                </c:pt>
                <c:pt idx="10">
                  <c:v>46054</c:v>
                </c:pt>
              </c:numCache>
            </c:numRef>
          </c:cat>
          <c:val>
            <c:numRef>
              <c:f>'Cancer 14 Day Non Breast'!$G$67:$G$90</c:f>
              <c:numCache>
                <c:formatCode>General</c:formatCode>
                <c:ptCount val="24"/>
                <c:pt idx="12" formatCode="0%">
                  <c:v>1</c:v>
                </c:pt>
                <c:pt idx="13" formatCode="0%">
                  <c:v>1</c:v>
                </c:pt>
                <c:pt idx="14" formatCode="0%">
                  <c:v>1</c:v>
                </c:pt>
                <c:pt idx="15" formatCode="0%">
                  <c:v>1</c:v>
                </c:pt>
                <c:pt idx="16" formatCode="0%">
                  <c:v>1</c:v>
                </c:pt>
                <c:pt idx="17" formatCode="0%">
                  <c:v>1</c:v>
                </c:pt>
                <c:pt idx="18" formatCode="0%">
                  <c:v>1</c:v>
                </c:pt>
                <c:pt idx="19" formatCode="0%">
                  <c:v>1</c:v>
                </c:pt>
                <c:pt idx="20" formatCode="0%">
                  <c:v>1</c:v>
                </c:pt>
                <c:pt idx="21" formatCode="0%">
                  <c:v>1</c:v>
                </c:pt>
                <c:pt idx="22" formatCode="0%">
                  <c:v>1</c:v>
                </c:pt>
                <c:pt idx="23" formatCode="0%">
                  <c:v>1</c:v>
                </c:pt>
              </c:numCache>
            </c:numRef>
          </c:val>
          <c:smooth val="0"/>
          <c:extLst>
            <c:ext xmlns:c16="http://schemas.microsoft.com/office/drawing/2014/chart" uri="{C3380CC4-5D6E-409C-BE32-E72D297353CC}">
              <c16:uniqueId val="{00000001-036B-4FDC-8326-E2CBAD02BC82}"/>
            </c:ext>
          </c:extLst>
        </c:ser>
        <c:ser>
          <c:idx val="0"/>
          <c:order val="2"/>
          <c:tx>
            <c:strRef>
              <c:f>'Cancer 14 Day Non Breast'!$D$6</c:f>
              <c:strCache>
                <c:ptCount val="1"/>
                <c:pt idx="0">
                  <c:v>Mean</c:v>
                </c:pt>
              </c:strCache>
            </c:strRef>
          </c:tx>
          <c:spPr>
            <a:ln w="15875">
              <a:solidFill>
                <a:schemeClr val="tx1"/>
              </a:solidFill>
            </a:ln>
          </c:spPr>
          <c:marker>
            <c:symbol val="none"/>
          </c:marker>
          <c:cat>
            <c:numRef>
              <c:f>'Cancer 14 Day Non Breast'!$B$79:$B$89</c:f>
              <c:numCache>
                <c:formatCode>mmm\-yy</c:formatCode>
                <c:ptCount val="11"/>
                <c:pt idx="0">
                  <c:v>45748</c:v>
                </c:pt>
                <c:pt idx="1">
                  <c:v>45778</c:v>
                </c:pt>
                <c:pt idx="2">
                  <c:v>45809</c:v>
                </c:pt>
                <c:pt idx="3">
                  <c:v>45839</c:v>
                </c:pt>
                <c:pt idx="4">
                  <c:v>45870</c:v>
                </c:pt>
                <c:pt idx="5">
                  <c:v>45901</c:v>
                </c:pt>
                <c:pt idx="6">
                  <c:v>45931</c:v>
                </c:pt>
                <c:pt idx="7">
                  <c:v>45962</c:v>
                </c:pt>
                <c:pt idx="8">
                  <c:v>45992</c:v>
                </c:pt>
                <c:pt idx="9">
                  <c:v>46023</c:v>
                </c:pt>
                <c:pt idx="10">
                  <c:v>46054</c:v>
                </c:pt>
              </c:numCache>
            </c:numRef>
          </c:cat>
          <c:val>
            <c:numRef>
              <c:f>'Cancer 14 Day Non Breast'!$D$79:$D$89</c:f>
              <c:numCache>
                <c:formatCode>0%</c:formatCode>
                <c:ptCount val="11"/>
                <c:pt idx="0">
                  <c:v>0.23380909090909088</c:v>
                </c:pt>
                <c:pt idx="1">
                  <c:v>0.23380909090909088</c:v>
                </c:pt>
                <c:pt idx="2">
                  <c:v>0.23380909090909088</c:v>
                </c:pt>
                <c:pt idx="3">
                  <c:v>0.23380909090909088</c:v>
                </c:pt>
                <c:pt idx="4">
                  <c:v>0.23380909090909088</c:v>
                </c:pt>
                <c:pt idx="5">
                  <c:v>0.23380909090909088</c:v>
                </c:pt>
                <c:pt idx="6">
                  <c:v>0.23380909090909088</c:v>
                </c:pt>
                <c:pt idx="7">
                  <c:v>0.23380909090909088</c:v>
                </c:pt>
                <c:pt idx="8">
                  <c:v>0.23380909090909088</c:v>
                </c:pt>
                <c:pt idx="9">
                  <c:v>0.23380909090909088</c:v>
                </c:pt>
                <c:pt idx="10">
                  <c:v>0.23380909090909088</c:v>
                </c:pt>
              </c:numCache>
            </c:numRef>
          </c:val>
          <c:smooth val="0"/>
          <c:extLst>
            <c:ext xmlns:c16="http://schemas.microsoft.com/office/drawing/2014/chart" uri="{C3380CC4-5D6E-409C-BE32-E72D297353CC}">
              <c16:uniqueId val="{00000002-036B-4FDC-8326-E2CBAD02BC82}"/>
            </c:ext>
          </c:extLst>
        </c:ser>
        <c:dLbls>
          <c:showLegendKey val="0"/>
          <c:showVal val="0"/>
          <c:showCatName val="0"/>
          <c:showSerName val="0"/>
          <c:showPercent val="0"/>
          <c:showBubbleSize val="0"/>
        </c:dLbls>
        <c:marker val="1"/>
        <c:smooth val="0"/>
        <c:axId val="176795648"/>
        <c:axId val="176797568"/>
        <c:extLst/>
      </c:lineChart>
      <c:dateAx>
        <c:axId val="176795648"/>
        <c:scaling>
          <c:orientation val="minMax"/>
        </c:scaling>
        <c:delete val="0"/>
        <c:axPos val="b"/>
        <c:numFmt formatCode="mmm\-yy" sourceLinked="1"/>
        <c:majorTickMark val="out"/>
        <c:minorTickMark val="none"/>
        <c:tickLblPos val="low"/>
        <c:spPr>
          <a:noFill/>
          <a:ln w="9525" cap="flat" cmpd="sng" algn="ctr">
            <a:solidFill>
              <a:schemeClr val="tx1">
                <a:lumMod val="15000"/>
                <a:lumOff val="85000"/>
              </a:schemeClr>
            </a:solidFill>
            <a:round/>
          </a:ln>
          <a:effectLst/>
        </c:spPr>
        <c:txPr>
          <a:bodyPr rot="-27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6797568"/>
        <c:crosses val="autoZero"/>
        <c:auto val="1"/>
        <c:lblOffset val="100"/>
        <c:baseTimeUnit val="months"/>
        <c:majorUnit val="1"/>
        <c:majorTimeUnit val="months"/>
      </c:dateAx>
      <c:valAx>
        <c:axId val="176797568"/>
        <c:scaling>
          <c:orientation val="minMax"/>
          <c:max val="0.5"/>
          <c:min val="0"/>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6795648"/>
        <c:crosses val="autoZero"/>
        <c:crossBetween val="midCat"/>
        <c:majorUnit val="0.1"/>
      </c:valAx>
      <c:spPr>
        <a:noFill/>
        <a:ln>
          <a:noFill/>
        </a:ln>
        <a:effectLst/>
      </c:spPr>
    </c:plotArea>
    <c:legend>
      <c:legendPos val="b"/>
      <c:legendEntry>
        <c:idx val="1"/>
        <c:delete val="1"/>
      </c:legendEntry>
      <c:layout>
        <c:manualLayout>
          <c:xMode val="edge"/>
          <c:yMode val="edge"/>
          <c:x val="0.31323269081930988"/>
          <c:y val="0.8451277811896486"/>
          <c:w val="0.34930076242471458"/>
          <c:h val="8.430265745375895E-2"/>
        </c:manualLayout>
      </c:layout>
      <c:overlay val="0"/>
      <c:txPr>
        <a:bodyPr rot="0" vert="horz"/>
        <a:lstStyle/>
        <a:p>
          <a:pPr>
            <a:defRPr/>
          </a:pPr>
          <a:endParaRPr lang="en-US"/>
        </a:p>
      </c:txPr>
    </c:legend>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en-US"/>
    </a:p>
  </c:txPr>
  <c:externalData r:id="rId1">
    <c:autoUpdate val="0"/>
  </c:externalData>
</c:chartSpace>
</file>

<file path=ppt/charts/chart2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200" b="0" i="0" u="none" strike="noStrike" kern="1200" spc="0" baseline="0">
                <a:solidFill>
                  <a:schemeClr val="tx1">
                    <a:lumMod val="65000"/>
                    <a:lumOff val="35000"/>
                  </a:schemeClr>
                </a:solidFill>
                <a:latin typeface="+mn-lt"/>
                <a:ea typeface="+mn-ea"/>
                <a:cs typeface="+mn-cs"/>
              </a:defRPr>
            </a:pPr>
            <a:r>
              <a:rPr lang="en-GB" sz="1100" b="0" i="0" u="none" strike="noStrike" baseline="0">
                <a:effectLst/>
              </a:rPr>
              <a:t>Over-75  Attendances (Antrim)</a:t>
            </a:r>
            <a:endParaRPr lang="en-GB" sz="1100"/>
          </a:p>
        </c:rich>
      </c:tx>
      <c:overlay val="0"/>
      <c:spPr>
        <a:noFill/>
        <a:ln>
          <a:noFill/>
        </a:ln>
        <a:effectLst/>
      </c:spPr>
    </c:title>
    <c:autoTitleDeleted val="0"/>
    <c:plotArea>
      <c:layout/>
      <c:lineChart>
        <c:grouping val="standard"/>
        <c:varyColors val="0"/>
        <c:ser>
          <c:idx val="1"/>
          <c:order val="0"/>
          <c:tx>
            <c:strRef>
              <c:f>'Over-75 ED attendances'!$C$6</c:f>
              <c:strCache>
                <c:ptCount val="1"/>
                <c:pt idx="0">
                  <c:v>2024/25</c:v>
                </c:pt>
              </c:strCache>
            </c:strRef>
          </c:tx>
          <c:spPr>
            <a:ln w="28575" cap="rnd">
              <a:solidFill>
                <a:srgbClr val="ED7D31"/>
              </a:solidFill>
              <a:round/>
            </a:ln>
            <a:effectLst/>
          </c:spPr>
          <c:marker>
            <c:symbol val="diamond"/>
            <c:size val="5"/>
            <c:spPr>
              <a:solidFill>
                <a:srgbClr val="ED7D31"/>
              </a:solidFill>
              <a:ln w="9525">
                <a:solidFill>
                  <a:srgbClr val="ED7D31"/>
                </a:solidFill>
              </a:ln>
              <a:effectLst/>
            </c:spPr>
          </c:marker>
          <c:cat>
            <c:strRef>
              <c:f>'Over-75 ED attendances'!$B$7:$B$18</c:f>
              <c:strCache>
                <c:ptCount val="12"/>
                <c:pt idx="0">
                  <c:v>Apr</c:v>
                </c:pt>
                <c:pt idx="1">
                  <c:v>May</c:v>
                </c:pt>
                <c:pt idx="2">
                  <c:v>Jun</c:v>
                </c:pt>
                <c:pt idx="3">
                  <c:v>Jul</c:v>
                </c:pt>
                <c:pt idx="4">
                  <c:v>Aug</c:v>
                </c:pt>
                <c:pt idx="5">
                  <c:v>Sep</c:v>
                </c:pt>
                <c:pt idx="6">
                  <c:v>Oct</c:v>
                </c:pt>
                <c:pt idx="7">
                  <c:v>Nov</c:v>
                </c:pt>
                <c:pt idx="8">
                  <c:v>Dec</c:v>
                </c:pt>
                <c:pt idx="9">
                  <c:v>Jan</c:v>
                </c:pt>
                <c:pt idx="10">
                  <c:v>Feb</c:v>
                </c:pt>
                <c:pt idx="11">
                  <c:v>Mar</c:v>
                </c:pt>
              </c:strCache>
            </c:strRef>
          </c:cat>
          <c:val>
            <c:numRef>
              <c:f>'Over-75 ED attendances'!$C$7:$C$18</c:f>
              <c:numCache>
                <c:formatCode>#,##0</c:formatCode>
                <c:ptCount val="12"/>
                <c:pt idx="0">
                  <c:v>1389</c:v>
                </c:pt>
                <c:pt idx="1">
                  <c:v>1447</c:v>
                </c:pt>
                <c:pt idx="2">
                  <c:v>1351</c:v>
                </c:pt>
                <c:pt idx="3">
                  <c:v>1389</c:v>
                </c:pt>
                <c:pt idx="4">
                  <c:v>1412</c:v>
                </c:pt>
                <c:pt idx="5">
                  <c:v>1332</c:v>
                </c:pt>
                <c:pt idx="6">
                  <c:v>1442</c:v>
                </c:pt>
                <c:pt idx="7">
                  <c:v>1327</c:v>
                </c:pt>
                <c:pt idx="8">
                  <c:v>1508</c:v>
                </c:pt>
                <c:pt idx="9">
                  <c:v>1388</c:v>
                </c:pt>
                <c:pt idx="10">
                  <c:v>1302</c:v>
                </c:pt>
                <c:pt idx="11">
                  <c:v>1464</c:v>
                </c:pt>
              </c:numCache>
            </c:numRef>
          </c:val>
          <c:smooth val="0"/>
          <c:extLst>
            <c:ext xmlns:c16="http://schemas.microsoft.com/office/drawing/2014/chart" uri="{C3380CC4-5D6E-409C-BE32-E72D297353CC}">
              <c16:uniqueId val="{00000000-0959-47B3-A8EC-D26F5B1CC022}"/>
            </c:ext>
          </c:extLst>
        </c:ser>
        <c:ser>
          <c:idx val="2"/>
          <c:order val="1"/>
          <c:tx>
            <c:strRef>
              <c:f>'Over-75 ED attendances'!$D$6</c:f>
              <c:strCache>
                <c:ptCount val="1"/>
                <c:pt idx="0">
                  <c:v>2025/26</c:v>
                </c:pt>
              </c:strCache>
            </c:strRef>
          </c:tx>
          <c:spPr>
            <a:ln w="28575" cap="rnd">
              <a:solidFill>
                <a:schemeClr val="bg1">
                  <a:lumMod val="65000"/>
                </a:schemeClr>
              </a:solidFill>
              <a:round/>
            </a:ln>
            <a:effectLst/>
          </c:spPr>
          <c:marker>
            <c:symbol val="triangle"/>
            <c:size val="5"/>
            <c:spPr>
              <a:solidFill>
                <a:schemeClr val="bg1">
                  <a:lumMod val="65000"/>
                </a:schemeClr>
              </a:solidFill>
              <a:ln w="9525">
                <a:solidFill>
                  <a:schemeClr val="bg1">
                    <a:lumMod val="65000"/>
                  </a:schemeClr>
                </a:solidFill>
              </a:ln>
              <a:effectLst/>
            </c:spPr>
          </c:marker>
          <c:cat>
            <c:strRef>
              <c:f>'Over-75 ED attendances'!$B$7:$B$18</c:f>
              <c:strCache>
                <c:ptCount val="12"/>
                <c:pt idx="0">
                  <c:v>Apr</c:v>
                </c:pt>
                <c:pt idx="1">
                  <c:v>May</c:v>
                </c:pt>
                <c:pt idx="2">
                  <c:v>Jun</c:v>
                </c:pt>
                <c:pt idx="3">
                  <c:v>Jul</c:v>
                </c:pt>
                <c:pt idx="4">
                  <c:v>Aug</c:v>
                </c:pt>
                <c:pt idx="5">
                  <c:v>Sep</c:v>
                </c:pt>
                <c:pt idx="6">
                  <c:v>Oct</c:v>
                </c:pt>
                <c:pt idx="7">
                  <c:v>Nov</c:v>
                </c:pt>
                <c:pt idx="8">
                  <c:v>Dec</c:v>
                </c:pt>
                <c:pt idx="9">
                  <c:v>Jan</c:v>
                </c:pt>
                <c:pt idx="10">
                  <c:v>Feb</c:v>
                </c:pt>
                <c:pt idx="11">
                  <c:v>Mar</c:v>
                </c:pt>
              </c:strCache>
            </c:strRef>
          </c:cat>
          <c:val>
            <c:numRef>
              <c:f>'Over-75 ED attendances'!$D$7:$D$18</c:f>
              <c:numCache>
                <c:formatCode>#,##0</c:formatCode>
                <c:ptCount val="12"/>
                <c:pt idx="0">
                  <c:v>1470</c:v>
                </c:pt>
                <c:pt idx="1">
                  <c:v>1483</c:v>
                </c:pt>
                <c:pt idx="2">
                  <c:v>1455</c:v>
                </c:pt>
                <c:pt idx="3">
                  <c:v>1451</c:v>
                </c:pt>
                <c:pt idx="4">
                  <c:v>1479</c:v>
                </c:pt>
                <c:pt idx="5">
                  <c:v>1390</c:v>
                </c:pt>
                <c:pt idx="6">
                  <c:v>1407</c:v>
                </c:pt>
                <c:pt idx="7">
                  <c:v>1388</c:v>
                </c:pt>
                <c:pt idx="8">
                  <c:v>1418</c:v>
                </c:pt>
                <c:pt idx="9">
                  <c:v>1498</c:v>
                </c:pt>
                <c:pt idx="10">
                  <c:v>1316</c:v>
                </c:pt>
              </c:numCache>
            </c:numRef>
          </c:val>
          <c:smooth val="0"/>
          <c:extLst>
            <c:ext xmlns:c16="http://schemas.microsoft.com/office/drawing/2014/chart" uri="{C3380CC4-5D6E-409C-BE32-E72D297353CC}">
              <c16:uniqueId val="{00000001-0959-47B3-A8EC-D26F5B1CC022}"/>
            </c:ext>
          </c:extLst>
        </c:ser>
        <c:dLbls>
          <c:showLegendKey val="0"/>
          <c:showVal val="0"/>
          <c:showCatName val="0"/>
          <c:showSerName val="0"/>
          <c:showPercent val="0"/>
          <c:showBubbleSize val="0"/>
        </c:dLbls>
        <c:marker val="1"/>
        <c:smooth val="0"/>
        <c:axId val="130623744"/>
        <c:axId val="130642304"/>
      </c:lineChart>
      <c:catAx>
        <c:axId val="13062374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30642304"/>
        <c:crosses val="autoZero"/>
        <c:auto val="1"/>
        <c:lblAlgn val="ctr"/>
        <c:lblOffset val="100"/>
        <c:noMultiLvlLbl val="0"/>
      </c:catAx>
      <c:valAx>
        <c:axId val="130642304"/>
        <c:scaling>
          <c:orientation val="minMax"/>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3062374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en-US"/>
    </a:p>
  </c:txPr>
  <c:externalData r:id="rId1">
    <c:autoUpdate val="0"/>
  </c:externalData>
</c:chartSpace>
</file>

<file path=ppt/charts/chart2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200" b="0" i="0" u="none" strike="noStrike" kern="1200" spc="0" baseline="0">
                <a:solidFill>
                  <a:schemeClr val="tx1">
                    <a:lumMod val="65000"/>
                    <a:lumOff val="35000"/>
                  </a:schemeClr>
                </a:solidFill>
                <a:latin typeface="+mn-lt"/>
                <a:ea typeface="+mn-ea"/>
                <a:cs typeface="+mn-cs"/>
              </a:defRPr>
            </a:pPr>
            <a:r>
              <a:rPr lang="en-GB" sz="1100" b="0" i="0" u="none" strike="noStrike" baseline="0">
                <a:effectLst/>
              </a:rPr>
              <a:t>Over-75  Attendances (Causeway)</a:t>
            </a:r>
            <a:endParaRPr lang="en-GB" sz="1100"/>
          </a:p>
        </c:rich>
      </c:tx>
      <c:layout>
        <c:manualLayout>
          <c:xMode val="edge"/>
          <c:yMode val="edge"/>
          <c:x val="0.29547222222222225"/>
          <c:y val="2.9074625635578184E-2"/>
        </c:manualLayout>
      </c:layout>
      <c:overlay val="0"/>
      <c:spPr>
        <a:noFill/>
        <a:ln>
          <a:noFill/>
        </a:ln>
        <a:effectLst/>
      </c:spPr>
    </c:title>
    <c:autoTitleDeleted val="0"/>
    <c:plotArea>
      <c:layout/>
      <c:lineChart>
        <c:grouping val="standard"/>
        <c:varyColors val="0"/>
        <c:ser>
          <c:idx val="1"/>
          <c:order val="0"/>
          <c:tx>
            <c:strRef>
              <c:f>'Over-75 ED attendances'!$C$22</c:f>
              <c:strCache>
                <c:ptCount val="1"/>
                <c:pt idx="0">
                  <c:v>2024/25</c:v>
                </c:pt>
              </c:strCache>
            </c:strRef>
          </c:tx>
          <c:spPr>
            <a:ln w="28575" cap="rnd">
              <a:solidFill>
                <a:srgbClr val="ED7D31"/>
              </a:solidFill>
              <a:round/>
            </a:ln>
            <a:effectLst/>
          </c:spPr>
          <c:marker>
            <c:symbol val="diamond"/>
            <c:size val="5"/>
            <c:spPr>
              <a:solidFill>
                <a:srgbClr val="ED7D31"/>
              </a:solidFill>
              <a:ln w="9525">
                <a:solidFill>
                  <a:srgbClr val="ED7D31"/>
                </a:solidFill>
              </a:ln>
              <a:effectLst/>
            </c:spPr>
          </c:marker>
          <c:cat>
            <c:strRef>
              <c:f>'Over-75 ED attendances'!$B$23:$B$34</c:f>
              <c:strCache>
                <c:ptCount val="12"/>
                <c:pt idx="0">
                  <c:v>Apr</c:v>
                </c:pt>
                <c:pt idx="1">
                  <c:v>May</c:v>
                </c:pt>
                <c:pt idx="2">
                  <c:v>Jun</c:v>
                </c:pt>
                <c:pt idx="3">
                  <c:v>Jul</c:v>
                </c:pt>
                <c:pt idx="4">
                  <c:v>Aug</c:v>
                </c:pt>
                <c:pt idx="5">
                  <c:v>Sep</c:v>
                </c:pt>
                <c:pt idx="6">
                  <c:v>Oct</c:v>
                </c:pt>
                <c:pt idx="7">
                  <c:v>Nov</c:v>
                </c:pt>
                <c:pt idx="8">
                  <c:v>Dec</c:v>
                </c:pt>
                <c:pt idx="9">
                  <c:v>Jan</c:v>
                </c:pt>
                <c:pt idx="10">
                  <c:v>Feb</c:v>
                </c:pt>
                <c:pt idx="11">
                  <c:v>Mar</c:v>
                </c:pt>
              </c:strCache>
            </c:strRef>
          </c:cat>
          <c:val>
            <c:numRef>
              <c:f>'Over-75 ED attendances'!$C$23:$C$34</c:f>
              <c:numCache>
                <c:formatCode>General</c:formatCode>
                <c:ptCount val="12"/>
                <c:pt idx="0" formatCode="#,##0">
                  <c:v>662</c:v>
                </c:pt>
                <c:pt idx="1">
                  <c:v>725</c:v>
                </c:pt>
                <c:pt idx="2">
                  <c:v>661</c:v>
                </c:pt>
                <c:pt idx="3">
                  <c:v>708</c:v>
                </c:pt>
                <c:pt idx="4">
                  <c:v>669</c:v>
                </c:pt>
                <c:pt idx="5">
                  <c:v>714</c:v>
                </c:pt>
                <c:pt idx="6">
                  <c:v>645</c:v>
                </c:pt>
                <c:pt idx="7">
                  <c:v>653</c:v>
                </c:pt>
                <c:pt idx="8">
                  <c:v>718</c:v>
                </c:pt>
                <c:pt idx="9">
                  <c:v>644</c:v>
                </c:pt>
                <c:pt idx="10">
                  <c:v>686</c:v>
                </c:pt>
                <c:pt idx="11">
                  <c:v>741</c:v>
                </c:pt>
              </c:numCache>
            </c:numRef>
          </c:val>
          <c:smooth val="0"/>
          <c:extLst>
            <c:ext xmlns:c16="http://schemas.microsoft.com/office/drawing/2014/chart" uri="{C3380CC4-5D6E-409C-BE32-E72D297353CC}">
              <c16:uniqueId val="{00000000-3CF6-41A2-B693-2A4E0F58961E}"/>
            </c:ext>
          </c:extLst>
        </c:ser>
        <c:ser>
          <c:idx val="2"/>
          <c:order val="1"/>
          <c:tx>
            <c:strRef>
              <c:f>'Over-75 ED attendances'!$D$22</c:f>
              <c:strCache>
                <c:ptCount val="1"/>
                <c:pt idx="0">
                  <c:v>2025/26</c:v>
                </c:pt>
              </c:strCache>
            </c:strRef>
          </c:tx>
          <c:spPr>
            <a:ln w="28575" cap="rnd">
              <a:solidFill>
                <a:schemeClr val="bg1">
                  <a:lumMod val="65000"/>
                </a:schemeClr>
              </a:solidFill>
              <a:round/>
            </a:ln>
            <a:effectLst/>
          </c:spPr>
          <c:marker>
            <c:symbol val="triangle"/>
            <c:size val="5"/>
            <c:spPr>
              <a:solidFill>
                <a:schemeClr val="bg1">
                  <a:lumMod val="65000"/>
                </a:schemeClr>
              </a:solidFill>
              <a:ln w="9525">
                <a:solidFill>
                  <a:schemeClr val="bg1">
                    <a:lumMod val="65000"/>
                  </a:schemeClr>
                </a:solidFill>
              </a:ln>
              <a:effectLst/>
            </c:spPr>
          </c:marker>
          <c:cat>
            <c:strRef>
              <c:f>'Over-75 ED attendances'!$B$23:$B$34</c:f>
              <c:strCache>
                <c:ptCount val="12"/>
                <c:pt idx="0">
                  <c:v>Apr</c:v>
                </c:pt>
                <c:pt idx="1">
                  <c:v>May</c:v>
                </c:pt>
                <c:pt idx="2">
                  <c:v>Jun</c:v>
                </c:pt>
                <c:pt idx="3">
                  <c:v>Jul</c:v>
                </c:pt>
                <c:pt idx="4">
                  <c:v>Aug</c:v>
                </c:pt>
                <c:pt idx="5">
                  <c:v>Sep</c:v>
                </c:pt>
                <c:pt idx="6">
                  <c:v>Oct</c:v>
                </c:pt>
                <c:pt idx="7">
                  <c:v>Nov</c:v>
                </c:pt>
                <c:pt idx="8">
                  <c:v>Dec</c:v>
                </c:pt>
                <c:pt idx="9">
                  <c:v>Jan</c:v>
                </c:pt>
                <c:pt idx="10">
                  <c:v>Feb</c:v>
                </c:pt>
                <c:pt idx="11">
                  <c:v>Mar</c:v>
                </c:pt>
              </c:strCache>
            </c:strRef>
          </c:cat>
          <c:val>
            <c:numRef>
              <c:f>'Over-75 ED attendances'!$D$23:$D$34</c:f>
              <c:numCache>
                <c:formatCode>General</c:formatCode>
                <c:ptCount val="12"/>
                <c:pt idx="0">
                  <c:v>742</c:v>
                </c:pt>
                <c:pt idx="1">
                  <c:v>776</c:v>
                </c:pt>
                <c:pt idx="2">
                  <c:v>716</c:v>
                </c:pt>
                <c:pt idx="3">
                  <c:v>799</c:v>
                </c:pt>
                <c:pt idx="4">
                  <c:v>729</c:v>
                </c:pt>
                <c:pt idx="5">
                  <c:v>754</c:v>
                </c:pt>
                <c:pt idx="6">
                  <c:v>784</c:v>
                </c:pt>
                <c:pt idx="7">
                  <c:v>753</c:v>
                </c:pt>
                <c:pt idx="8">
                  <c:v>787</c:v>
                </c:pt>
                <c:pt idx="9">
                  <c:v>799</c:v>
                </c:pt>
                <c:pt idx="10">
                  <c:v>744</c:v>
                </c:pt>
              </c:numCache>
            </c:numRef>
          </c:val>
          <c:smooth val="0"/>
          <c:extLst>
            <c:ext xmlns:c16="http://schemas.microsoft.com/office/drawing/2014/chart" uri="{C3380CC4-5D6E-409C-BE32-E72D297353CC}">
              <c16:uniqueId val="{00000001-3CF6-41A2-B693-2A4E0F58961E}"/>
            </c:ext>
          </c:extLst>
        </c:ser>
        <c:dLbls>
          <c:showLegendKey val="0"/>
          <c:showVal val="0"/>
          <c:showCatName val="0"/>
          <c:showSerName val="0"/>
          <c:showPercent val="0"/>
          <c:showBubbleSize val="0"/>
        </c:dLbls>
        <c:marker val="1"/>
        <c:smooth val="0"/>
        <c:axId val="130673280"/>
        <c:axId val="177672960"/>
      </c:lineChart>
      <c:catAx>
        <c:axId val="13067328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7672960"/>
        <c:crosses val="autoZero"/>
        <c:auto val="1"/>
        <c:lblAlgn val="ctr"/>
        <c:lblOffset val="100"/>
        <c:noMultiLvlLbl val="0"/>
      </c:catAx>
      <c:valAx>
        <c:axId val="177672960"/>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30673280"/>
        <c:crosses val="autoZero"/>
        <c:crossBetween val="between"/>
        <c:majorUnit val="100"/>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en-US"/>
    </a:p>
  </c:txPr>
  <c:externalData r:id="rId1">
    <c:autoUpdate val="0"/>
  </c:externalData>
</c:chartSpace>
</file>

<file path=ppt/charts/chart2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100" b="0" i="0" u="none" strike="noStrike" kern="1200" spc="0" baseline="0">
                <a:solidFill>
                  <a:schemeClr val="tx1">
                    <a:lumMod val="65000"/>
                    <a:lumOff val="35000"/>
                  </a:schemeClr>
                </a:solidFill>
                <a:latin typeface="+mn-lt"/>
                <a:ea typeface="+mn-ea"/>
                <a:cs typeface="+mn-cs"/>
              </a:defRPr>
            </a:pPr>
            <a:r>
              <a:rPr lang="en-GB" sz="1100" b="0" i="0" u="none" strike="noStrike" baseline="0">
                <a:effectLst/>
              </a:rPr>
              <a:t>4-hour performance </a:t>
            </a:r>
            <a:r>
              <a:rPr lang="en-GB" sz="1100" b="0" i="0" baseline="0">
                <a:effectLst/>
              </a:rPr>
              <a:t>(Antrim)</a:t>
            </a:r>
            <a:endParaRPr lang="en-GB" sz="1100">
              <a:effectLst/>
            </a:endParaRPr>
          </a:p>
        </c:rich>
      </c:tx>
      <c:layout>
        <c:manualLayout>
          <c:xMode val="edge"/>
          <c:yMode val="edge"/>
          <c:x val="0.31000678040244967"/>
          <c:y val="3.7037037037037035E-2"/>
        </c:manualLayout>
      </c:layout>
      <c:overlay val="0"/>
      <c:spPr>
        <a:noFill/>
        <a:ln>
          <a:noFill/>
        </a:ln>
        <a:effectLst/>
      </c:spPr>
    </c:title>
    <c:autoTitleDeleted val="0"/>
    <c:plotArea>
      <c:layout/>
      <c:lineChart>
        <c:grouping val="standard"/>
        <c:varyColors val="0"/>
        <c:ser>
          <c:idx val="0"/>
          <c:order val="0"/>
          <c:tx>
            <c:strRef>
              <c:f>'4 hr'!$F$6</c:f>
              <c:strCache>
                <c:ptCount val="1"/>
                <c:pt idx="0">
                  <c:v>LPL</c:v>
                </c:pt>
              </c:strCache>
            </c:strRef>
          </c:tx>
          <c:spPr>
            <a:ln w="15875" cap="rnd">
              <a:solidFill>
                <a:schemeClr val="tx1"/>
              </a:solidFill>
              <a:prstDash val="lgDash"/>
              <a:round/>
            </a:ln>
            <a:effectLst/>
          </c:spPr>
          <c:marker>
            <c:symbol val="none"/>
          </c:marker>
          <c:cat>
            <c:numRef>
              <c:f>'4 hr'!$B$67:$B$89</c:f>
              <c:numCache>
                <c:formatCode>mmm\-yy</c:formatCode>
                <c:ptCount val="23"/>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pt idx="16">
                  <c:v>45870</c:v>
                </c:pt>
                <c:pt idx="17">
                  <c:v>45901</c:v>
                </c:pt>
                <c:pt idx="18">
                  <c:v>45931</c:v>
                </c:pt>
                <c:pt idx="19">
                  <c:v>45962</c:v>
                </c:pt>
                <c:pt idx="20">
                  <c:v>45992</c:v>
                </c:pt>
                <c:pt idx="21">
                  <c:v>46023</c:v>
                </c:pt>
                <c:pt idx="22">
                  <c:v>46054</c:v>
                </c:pt>
              </c:numCache>
            </c:numRef>
          </c:cat>
          <c:val>
            <c:numRef>
              <c:f>'4 hr'!$F$67:$F$90</c:f>
              <c:numCache>
                <c:formatCode>0%</c:formatCode>
                <c:ptCount val="24"/>
                <c:pt idx="0">
                  <c:v>0.28806173913043481</c:v>
                </c:pt>
                <c:pt idx="1">
                  <c:v>0.28806173913043481</c:v>
                </c:pt>
                <c:pt idx="2">
                  <c:v>0.28806173913043481</c:v>
                </c:pt>
                <c:pt idx="3">
                  <c:v>0.28806173913043481</c:v>
                </c:pt>
                <c:pt idx="4">
                  <c:v>0.28806173913043481</c:v>
                </c:pt>
                <c:pt idx="5">
                  <c:v>0.28806173913043481</c:v>
                </c:pt>
                <c:pt idx="6">
                  <c:v>0.28806173913043481</c:v>
                </c:pt>
                <c:pt idx="7">
                  <c:v>0.28806173913043481</c:v>
                </c:pt>
                <c:pt idx="8">
                  <c:v>0.28806173913043481</c:v>
                </c:pt>
                <c:pt idx="9">
                  <c:v>0.28806173913043481</c:v>
                </c:pt>
                <c:pt idx="10">
                  <c:v>0.28806173913043481</c:v>
                </c:pt>
                <c:pt idx="11">
                  <c:v>0.28806173913043481</c:v>
                </c:pt>
                <c:pt idx="12">
                  <c:v>0.28806173913043481</c:v>
                </c:pt>
                <c:pt idx="13">
                  <c:v>0.28806173913043481</c:v>
                </c:pt>
                <c:pt idx="14">
                  <c:v>0.28806173913043481</c:v>
                </c:pt>
                <c:pt idx="15">
                  <c:v>0.28806173913043481</c:v>
                </c:pt>
                <c:pt idx="16">
                  <c:v>0.28806173913043481</c:v>
                </c:pt>
                <c:pt idx="17">
                  <c:v>0.28806173913043481</c:v>
                </c:pt>
                <c:pt idx="18">
                  <c:v>0.28806173913043481</c:v>
                </c:pt>
                <c:pt idx="19">
                  <c:v>0.28806173913043481</c:v>
                </c:pt>
                <c:pt idx="20">
                  <c:v>0.28806173913043481</c:v>
                </c:pt>
                <c:pt idx="21">
                  <c:v>0.28806173913043481</c:v>
                </c:pt>
                <c:pt idx="22">
                  <c:v>0.28806173913043481</c:v>
                </c:pt>
                <c:pt idx="23">
                  <c:v>0.28806173913043481</c:v>
                </c:pt>
              </c:numCache>
            </c:numRef>
          </c:val>
          <c:smooth val="0"/>
          <c:extLst>
            <c:ext xmlns:c16="http://schemas.microsoft.com/office/drawing/2014/chart" uri="{C3380CC4-5D6E-409C-BE32-E72D297353CC}">
              <c16:uniqueId val="{00000000-6756-4567-8F18-48A25A701C64}"/>
            </c:ext>
          </c:extLst>
        </c:ser>
        <c:ser>
          <c:idx val="1"/>
          <c:order val="1"/>
          <c:tx>
            <c:strRef>
              <c:f>'4 hr'!$E$6</c:f>
              <c:strCache>
                <c:ptCount val="1"/>
                <c:pt idx="0">
                  <c:v>&lt; 4 hrs</c:v>
                </c:pt>
              </c:strCache>
            </c:strRef>
          </c:tx>
          <c:spPr>
            <a:ln w="28575" cap="rnd">
              <a:solidFill>
                <a:schemeClr val="bg1">
                  <a:lumMod val="65000"/>
                </a:schemeClr>
              </a:solidFill>
              <a:round/>
            </a:ln>
            <a:effectLst/>
          </c:spPr>
          <c:marker>
            <c:symbol val="circle"/>
            <c:size val="5"/>
            <c:spPr>
              <a:solidFill>
                <a:schemeClr val="bg1">
                  <a:lumMod val="65000"/>
                </a:schemeClr>
              </a:solidFill>
              <a:ln w="9525">
                <a:noFill/>
              </a:ln>
              <a:effectLst/>
            </c:spPr>
          </c:marker>
          <c:dPt>
            <c:idx val="25"/>
            <c:bubble3D val="0"/>
            <c:extLst>
              <c:ext xmlns:c16="http://schemas.microsoft.com/office/drawing/2014/chart" uri="{C3380CC4-5D6E-409C-BE32-E72D297353CC}">
                <c16:uniqueId val="{00000001-6756-4567-8F18-48A25A701C64}"/>
              </c:ext>
            </c:extLst>
          </c:dPt>
          <c:cat>
            <c:numRef>
              <c:f>'4 hr'!$B$67:$B$89</c:f>
              <c:numCache>
                <c:formatCode>mmm\-yy</c:formatCode>
                <c:ptCount val="23"/>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pt idx="16">
                  <c:v>45870</c:v>
                </c:pt>
                <c:pt idx="17">
                  <c:v>45901</c:v>
                </c:pt>
                <c:pt idx="18">
                  <c:v>45931</c:v>
                </c:pt>
                <c:pt idx="19">
                  <c:v>45962</c:v>
                </c:pt>
                <c:pt idx="20">
                  <c:v>45992</c:v>
                </c:pt>
                <c:pt idx="21">
                  <c:v>46023</c:v>
                </c:pt>
                <c:pt idx="22">
                  <c:v>46054</c:v>
                </c:pt>
              </c:numCache>
            </c:numRef>
          </c:cat>
          <c:val>
            <c:numRef>
              <c:f>'4 hr'!$E$67:$E$90</c:f>
              <c:numCache>
                <c:formatCode>0.0%</c:formatCode>
                <c:ptCount val="24"/>
                <c:pt idx="0">
                  <c:v>0.35499999999999998</c:v>
                </c:pt>
                <c:pt idx="1">
                  <c:v>0.376</c:v>
                </c:pt>
                <c:pt idx="2">
                  <c:v>0.41499999999999998</c:v>
                </c:pt>
                <c:pt idx="3">
                  <c:v>0.40799999999999997</c:v>
                </c:pt>
                <c:pt idx="4">
                  <c:v>0.38500000000000001</c:v>
                </c:pt>
                <c:pt idx="5">
                  <c:v>0.38900000000000001</c:v>
                </c:pt>
                <c:pt idx="6">
                  <c:v>0.374</c:v>
                </c:pt>
                <c:pt idx="7">
                  <c:v>0.29780000000000001</c:v>
                </c:pt>
                <c:pt idx="8">
                  <c:v>0.28100000000000003</c:v>
                </c:pt>
                <c:pt idx="9">
                  <c:v>0.31900000000000001</c:v>
                </c:pt>
                <c:pt idx="10">
                  <c:v>0.30499999999999999</c:v>
                </c:pt>
                <c:pt idx="11">
                  <c:v>0.29699999999999999</c:v>
                </c:pt>
                <c:pt idx="12">
                  <c:v>0.33200000000000002</c:v>
                </c:pt>
                <c:pt idx="13">
                  <c:v>0.32700000000000001</c:v>
                </c:pt>
                <c:pt idx="14">
                  <c:v>0.32600000000000001</c:v>
                </c:pt>
                <c:pt idx="15">
                  <c:v>0.36799999999999999</c:v>
                </c:pt>
                <c:pt idx="16">
                  <c:v>0.35599999999999998</c:v>
                </c:pt>
                <c:pt idx="17">
                  <c:v>0.33600000000000002</c:v>
                </c:pt>
                <c:pt idx="18">
                  <c:v>0.32700000000000001</c:v>
                </c:pt>
                <c:pt idx="19">
                  <c:v>0.32500000000000001</c:v>
                </c:pt>
                <c:pt idx="20">
                  <c:v>0.33100000000000002</c:v>
                </c:pt>
                <c:pt idx="21">
                  <c:v>0.28799999999999998</c:v>
                </c:pt>
                <c:pt idx="22">
                  <c:v>0.28599999999999998</c:v>
                </c:pt>
              </c:numCache>
            </c:numRef>
          </c:val>
          <c:smooth val="0"/>
          <c:extLst>
            <c:ext xmlns:c16="http://schemas.microsoft.com/office/drawing/2014/chart" uri="{C3380CC4-5D6E-409C-BE32-E72D297353CC}">
              <c16:uniqueId val="{00000002-6756-4567-8F18-48A25A701C64}"/>
            </c:ext>
          </c:extLst>
        </c:ser>
        <c:ser>
          <c:idx val="3"/>
          <c:order val="2"/>
          <c:tx>
            <c:strRef>
              <c:f>'4 hr'!$G$6</c:f>
              <c:strCache>
                <c:ptCount val="1"/>
                <c:pt idx="0">
                  <c:v>Target</c:v>
                </c:pt>
              </c:strCache>
            </c:strRef>
          </c:tx>
          <c:spPr>
            <a:ln w="19050" cap="rnd">
              <a:solidFill>
                <a:srgbClr val="FF0000"/>
              </a:solidFill>
              <a:prstDash val="dash"/>
              <a:round/>
            </a:ln>
            <a:effectLst/>
          </c:spPr>
          <c:marker>
            <c:symbol val="none"/>
          </c:marker>
          <c:cat>
            <c:numRef>
              <c:f>'4 hr'!$B$67:$B$89</c:f>
              <c:numCache>
                <c:formatCode>mmm\-yy</c:formatCode>
                <c:ptCount val="23"/>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pt idx="16">
                  <c:v>45870</c:v>
                </c:pt>
                <c:pt idx="17">
                  <c:v>45901</c:v>
                </c:pt>
                <c:pt idx="18">
                  <c:v>45931</c:v>
                </c:pt>
                <c:pt idx="19">
                  <c:v>45962</c:v>
                </c:pt>
                <c:pt idx="20">
                  <c:v>45992</c:v>
                </c:pt>
                <c:pt idx="21">
                  <c:v>46023</c:v>
                </c:pt>
                <c:pt idx="22">
                  <c:v>46054</c:v>
                </c:pt>
              </c:numCache>
            </c:numRef>
          </c:cat>
          <c:val>
            <c:numRef>
              <c:f>'4 hr'!$G$67:$G$90</c:f>
              <c:numCache>
                <c:formatCode>0%</c:formatCode>
                <c:ptCount val="24"/>
                <c:pt idx="0">
                  <c:v>0.95</c:v>
                </c:pt>
                <c:pt idx="1">
                  <c:v>0.95</c:v>
                </c:pt>
                <c:pt idx="2">
                  <c:v>0.95</c:v>
                </c:pt>
                <c:pt idx="3">
                  <c:v>0.95</c:v>
                </c:pt>
                <c:pt idx="4">
                  <c:v>0.95</c:v>
                </c:pt>
                <c:pt idx="5">
                  <c:v>0.95</c:v>
                </c:pt>
                <c:pt idx="6">
                  <c:v>0.95</c:v>
                </c:pt>
                <c:pt idx="7">
                  <c:v>0.95</c:v>
                </c:pt>
                <c:pt idx="8">
                  <c:v>0.95</c:v>
                </c:pt>
                <c:pt idx="9">
                  <c:v>0.95</c:v>
                </c:pt>
                <c:pt idx="10">
                  <c:v>0.95</c:v>
                </c:pt>
                <c:pt idx="11">
                  <c:v>0.95</c:v>
                </c:pt>
                <c:pt idx="12">
                  <c:v>0.95</c:v>
                </c:pt>
                <c:pt idx="13">
                  <c:v>0.95</c:v>
                </c:pt>
                <c:pt idx="14">
                  <c:v>0.95</c:v>
                </c:pt>
                <c:pt idx="15">
                  <c:v>0.95</c:v>
                </c:pt>
                <c:pt idx="16">
                  <c:v>0.95</c:v>
                </c:pt>
                <c:pt idx="17">
                  <c:v>0.95</c:v>
                </c:pt>
                <c:pt idx="18">
                  <c:v>0.95</c:v>
                </c:pt>
                <c:pt idx="19">
                  <c:v>0.95</c:v>
                </c:pt>
                <c:pt idx="20">
                  <c:v>0.95</c:v>
                </c:pt>
                <c:pt idx="21">
                  <c:v>0.95</c:v>
                </c:pt>
                <c:pt idx="22">
                  <c:v>0.95</c:v>
                </c:pt>
                <c:pt idx="23">
                  <c:v>0.95</c:v>
                </c:pt>
              </c:numCache>
            </c:numRef>
          </c:val>
          <c:smooth val="0"/>
          <c:extLst>
            <c:ext xmlns:c16="http://schemas.microsoft.com/office/drawing/2014/chart" uri="{C3380CC4-5D6E-409C-BE32-E72D297353CC}">
              <c16:uniqueId val="{00000003-6756-4567-8F18-48A25A701C64}"/>
            </c:ext>
          </c:extLst>
        </c:ser>
        <c:ser>
          <c:idx val="4"/>
          <c:order val="3"/>
          <c:tx>
            <c:strRef>
              <c:f>'4 hr'!$D$6</c:f>
              <c:strCache>
                <c:ptCount val="1"/>
                <c:pt idx="0">
                  <c:v>Mean</c:v>
                </c:pt>
              </c:strCache>
            </c:strRef>
          </c:tx>
          <c:spPr>
            <a:ln w="15875" cap="rnd">
              <a:solidFill>
                <a:schemeClr val="tx1"/>
              </a:solidFill>
              <a:round/>
            </a:ln>
            <a:effectLst/>
          </c:spPr>
          <c:marker>
            <c:symbol val="none"/>
          </c:marker>
          <c:cat>
            <c:numRef>
              <c:f>'4 hr'!$B$67:$B$89</c:f>
              <c:numCache>
                <c:formatCode>mmm\-yy</c:formatCode>
                <c:ptCount val="23"/>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pt idx="16">
                  <c:v>45870</c:v>
                </c:pt>
                <c:pt idx="17">
                  <c:v>45901</c:v>
                </c:pt>
                <c:pt idx="18">
                  <c:v>45931</c:v>
                </c:pt>
                <c:pt idx="19">
                  <c:v>45962</c:v>
                </c:pt>
                <c:pt idx="20">
                  <c:v>45992</c:v>
                </c:pt>
                <c:pt idx="21">
                  <c:v>46023</c:v>
                </c:pt>
                <c:pt idx="22">
                  <c:v>46054</c:v>
                </c:pt>
              </c:numCache>
            </c:numRef>
          </c:cat>
          <c:val>
            <c:numRef>
              <c:f>'4 hr'!$D$67:$D$90</c:f>
              <c:numCache>
                <c:formatCode>0%</c:formatCode>
                <c:ptCount val="24"/>
                <c:pt idx="0">
                  <c:v>0.33929565217391305</c:v>
                </c:pt>
                <c:pt idx="1">
                  <c:v>0.33929565217391305</c:v>
                </c:pt>
                <c:pt idx="2">
                  <c:v>0.33929565217391305</c:v>
                </c:pt>
                <c:pt idx="3">
                  <c:v>0.33929565217391305</c:v>
                </c:pt>
                <c:pt idx="4">
                  <c:v>0.33929565217391305</c:v>
                </c:pt>
                <c:pt idx="5">
                  <c:v>0.33929565217391305</c:v>
                </c:pt>
                <c:pt idx="6">
                  <c:v>0.33929565217391305</c:v>
                </c:pt>
                <c:pt idx="7">
                  <c:v>0.33929565217391305</c:v>
                </c:pt>
                <c:pt idx="8">
                  <c:v>0.33929565217391305</c:v>
                </c:pt>
                <c:pt idx="9">
                  <c:v>0.33929565217391305</c:v>
                </c:pt>
                <c:pt idx="10">
                  <c:v>0.33929565217391305</c:v>
                </c:pt>
                <c:pt idx="11">
                  <c:v>0.33929565217391305</c:v>
                </c:pt>
                <c:pt idx="12">
                  <c:v>0.33929565217391305</c:v>
                </c:pt>
                <c:pt idx="13">
                  <c:v>0.33929565217391305</c:v>
                </c:pt>
                <c:pt idx="14">
                  <c:v>0.33929565217391305</c:v>
                </c:pt>
                <c:pt idx="15">
                  <c:v>0.33929565217391305</c:v>
                </c:pt>
                <c:pt idx="16">
                  <c:v>0.33929565217391305</c:v>
                </c:pt>
                <c:pt idx="17">
                  <c:v>0.33929565217391305</c:v>
                </c:pt>
                <c:pt idx="18">
                  <c:v>0.33929565217391305</c:v>
                </c:pt>
                <c:pt idx="19">
                  <c:v>0.33929565217391305</c:v>
                </c:pt>
                <c:pt idx="20">
                  <c:v>0.33929565217391305</c:v>
                </c:pt>
                <c:pt idx="21">
                  <c:v>0.33929565217391305</c:v>
                </c:pt>
                <c:pt idx="22">
                  <c:v>0.33929565217391305</c:v>
                </c:pt>
                <c:pt idx="23">
                  <c:v>0.33929565217391305</c:v>
                </c:pt>
              </c:numCache>
            </c:numRef>
          </c:val>
          <c:smooth val="0"/>
          <c:extLst>
            <c:ext xmlns:c16="http://schemas.microsoft.com/office/drawing/2014/chart" uri="{C3380CC4-5D6E-409C-BE32-E72D297353CC}">
              <c16:uniqueId val="{00000004-6756-4567-8F18-48A25A701C64}"/>
            </c:ext>
          </c:extLst>
        </c:ser>
        <c:ser>
          <c:idx val="5"/>
          <c:order val="4"/>
          <c:tx>
            <c:strRef>
              <c:f>'4 hr'!$C$6</c:f>
              <c:strCache>
                <c:ptCount val="1"/>
                <c:pt idx="0">
                  <c:v>UPL</c:v>
                </c:pt>
              </c:strCache>
            </c:strRef>
          </c:tx>
          <c:spPr>
            <a:ln w="15875" cap="rnd">
              <a:solidFill>
                <a:schemeClr val="tx1"/>
              </a:solidFill>
              <a:prstDash val="lgDash"/>
              <a:round/>
            </a:ln>
            <a:effectLst/>
          </c:spPr>
          <c:marker>
            <c:symbol val="none"/>
          </c:marker>
          <c:cat>
            <c:numRef>
              <c:f>'4 hr'!$B$67:$B$89</c:f>
              <c:numCache>
                <c:formatCode>mmm\-yy</c:formatCode>
                <c:ptCount val="23"/>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pt idx="16">
                  <c:v>45870</c:v>
                </c:pt>
                <c:pt idx="17">
                  <c:v>45901</c:v>
                </c:pt>
                <c:pt idx="18">
                  <c:v>45931</c:v>
                </c:pt>
                <c:pt idx="19">
                  <c:v>45962</c:v>
                </c:pt>
                <c:pt idx="20">
                  <c:v>45992</c:v>
                </c:pt>
                <c:pt idx="21">
                  <c:v>46023</c:v>
                </c:pt>
                <c:pt idx="22">
                  <c:v>46054</c:v>
                </c:pt>
              </c:numCache>
            </c:numRef>
          </c:cat>
          <c:val>
            <c:numRef>
              <c:f>'4 hr'!$C$67:$C$90</c:f>
              <c:numCache>
                <c:formatCode>0%</c:formatCode>
                <c:ptCount val="24"/>
                <c:pt idx="0">
                  <c:v>0.39052956521739129</c:v>
                </c:pt>
                <c:pt idx="1">
                  <c:v>0.39052956521739129</c:v>
                </c:pt>
                <c:pt idx="2">
                  <c:v>0.39052956521739129</c:v>
                </c:pt>
                <c:pt idx="3">
                  <c:v>0.39052956521739129</c:v>
                </c:pt>
                <c:pt idx="4">
                  <c:v>0.39052956521739129</c:v>
                </c:pt>
                <c:pt idx="5">
                  <c:v>0.39052956521739129</c:v>
                </c:pt>
                <c:pt idx="6">
                  <c:v>0.39052956521739129</c:v>
                </c:pt>
                <c:pt idx="7">
                  <c:v>0.39052956521739129</c:v>
                </c:pt>
                <c:pt idx="8">
                  <c:v>0.39052956521739129</c:v>
                </c:pt>
                <c:pt idx="9">
                  <c:v>0.39052956521739129</c:v>
                </c:pt>
                <c:pt idx="10">
                  <c:v>0.39052956521739129</c:v>
                </c:pt>
                <c:pt idx="11">
                  <c:v>0.39052956521739129</c:v>
                </c:pt>
                <c:pt idx="12">
                  <c:v>0.39052956521739129</c:v>
                </c:pt>
                <c:pt idx="13">
                  <c:v>0.39052956521739129</c:v>
                </c:pt>
                <c:pt idx="14">
                  <c:v>0.39052956521739129</c:v>
                </c:pt>
                <c:pt idx="15">
                  <c:v>0.39052956521739129</c:v>
                </c:pt>
                <c:pt idx="16">
                  <c:v>0.39052956521739129</c:v>
                </c:pt>
                <c:pt idx="17">
                  <c:v>0.39052956521739129</c:v>
                </c:pt>
                <c:pt idx="18">
                  <c:v>0.39052956521739129</c:v>
                </c:pt>
                <c:pt idx="19">
                  <c:v>0.39052956521739129</c:v>
                </c:pt>
                <c:pt idx="20">
                  <c:v>0.39052956521739129</c:v>
                </c:pt>
                <c:pt idx="21">
                  <c:v>0.39052956521739129</c:v>
                </c:pt>
                <c:pt idx="22">
                  <c:v>0.39052956521739129</c:v>
                </c:pt>
                <c:pt idx="23">
                  <c:v>0.39052956521739129</c:v>
                </c:pt>
              </c:numCache>
            </c:numRef>
          </c:val>
          <c:smooth val="0"/>
          <c:extLst>
            <c:ext xmlns:c16="http://schemas.microsoft.com/office/drawing/2014/chart" uri="{C3380CC4-5D6E-409C-BE32-E72D297353CC}">
              <c16:uniqueId val="{00000005-6756-4567-8F18-48A25A701C64}"/>
            </c:ext>
          </c:extLst>
        </c:ser>
        <c:ser>
          <c:idx val="2"/>
          <c:order val="5"/>
          <c:tx>
            <c:strRef>
              <c:f>'4 hr'!$I$6</c:f>
              <c:strCache>
                <c:ptCount val="1"/>
                <c:pt idx="0">
                  <c:v>SCL</c:v>
                </c:pt>
              </c:strCache>
            </c:strRef>
          </c:tx>
          <c:spPr>
            <a:ln>
              <a:noFill/>
            </a:ln>
          </c:spPr>
          <c:marker>
            <c:symbol val="circle"/>
            <c:size val="7"/>
            <c:spPr>
              <a:solidFill>
                <a:srgbClr val="ED7D31"/>
              </a:solidFill>
              <a:ln>
                <a:solidFill>
                  <a:srgbClr val="ED7D31"/>
                </a:solidFill>
              </a:ln>
            </c:spPr>
          </c:marker>
          <c:dPt>
            <c:idx val="24"/>
            <c:marker>
              <c:spPr>
                <a:solidFill>
                  <a:schemeClr val="accent6">
                    <a:lumMod val="75000"/>
                  </a:schemeClr>
                </a:solidFill>
                <a:ln>
                  <a:solidFill>
                    <a:schemeClr val="accent6">
                      <a:lumMod val="75000"/>
                    </a:schemeClr>
                  </a:solidFill>
                </a:ln>
              </c:spPr>
            </c:marker>
            <c:bubble3D val="0"/>
            <c:spPr>
              <a:ln>
                <a:solidFill>
                  <a:schemeClr val="bg1">
                    <a:lumMod val="65000"/>
                  </a:schemeClr>
                </a:solidFill>
              </a:ln>
            </c:spPr>
            <c:extLst>
              <c:ext xmlns:c16="http://schemas.microsoft.com/office/drawing/2014/chart" uri="{C3380CC4-5D6E-409C-BE32-E72D297353CC}">
                <c16:uniqueId val="{00000007-6756-4567-8F18-48A25A701C64}"/>
              </c:ext>
            </c:extLst>
          </c:dPt>
          <c:cat>
            <c:numRef>
              <c:f>'4 hr'!$B$67:$B$89</c:f>
              <c:numCache>
                <c:formatCode>mmm\-yy</c:formatCode>
                <c:ptCount val="23"/>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pt idx="16">
                  <c:v>45870</c:v>
                </c:pt>
                <c:pt idx="17">
                  <c:v>45901</c:v>
                </c:pt>
                <c:pt idx="18">
                  <c:v>45931</c:v>
                </c:pt>
                <c:pt idx="19">
                  <c:v>45962</c:v>
                </c:pt>
                <c:pt idx="20">
                  <c:v>45992</c:v>
                </c:pt>
                <c:pt idx="21">
                  <c:v>46023</c:v>
                </c:pt>
                <c:pt idx="22">
                  <c:v>46054</c:v>
                </c:pt>
              </c:numCache>
            </c:numRef>
          </c:cat>
          <c:val>
            <c:numRef>
              <c:f>'4 hr'!$I$67:$I$90</c:f>
              <c:numCache>
                <c:formatCode>0%</c:formatCode>
                <c:ptCount val="24"/>
                <c:pt idx="0">
                  <c:v>#N/A</c:v>
                </c:pt>
                <c:pt idx="1">
                  <c:v>#N/A</c:v>
                </c:pt>
                <c:pt idx="2">
                  <c:v>#N/A</c:v>
                </c:pt>
                <c:pt idx="3">
                  <c:v>#N/A</c:v>
                </c:pt>
                <c:pt idx="4">
                  <c:v>#N/A</c:v>
                </c:pt>
                <c:pt idx="5">
                  <c:v>#N/A</c:v>
                </c:pt>
                <c:pt idx="6">
                  <c:v>#N/A</c:v>
                </c:pt>
                <c:pt idx="7">
                  <c:v>#N/A</c:v>
                </c:pt>
                <c:pt idx="8">
                  <c:v>0.28100000000000003</c:v>
                </c:pt>
                <c:pt idx="9">
                  <c:v>#N/A</c:v>
                </c:pt>
                <c:pt idx="10">
                  <c:v>#N/A</c:v>
                </c:pt>
                <c:pt idx="11">
                  <c:v>#N/A</c:v>
                </c:pt>
                <c:pt idx="12">
                  <c:v>#N/A</c:v>
                </c:pt>
                <c:pt idx="13">
                  <c:v>#N/A</c:v>
                </c:pt>
                <c:pt idx="14">
                  <c:v>#N/A</c:v>
                </c:pt>
                <c:pt idx="15">
                  <c:v>#N/A</c:v>
                </c:pt>
                <c:pt idx="16">
                  <c:v>#N/A</c:v>
                </c:pt>
                <c:pt idx="17">
                  <c:v>#N/A</c:v>
                </c:pt>
                <c:pt idx="18">
                  <c:v>#N/A</c:v>
                </c:pt>
                <c:pt idx="19">
                  <c:v>#N/A</c:v>
                </c:pt>
                <c:pt idx="20">
                  <c:v>#N/A</c:v>
                </c:pt>
                <c:pt idx="21">
                  <c:v>0.28799999999999998</c:v>
                </c:pt>
                <c:pt idx="22">
                  <c:v>0.28599999999999998</c:v>
                </c:pt>
                <c:pt idx="23">
                  <c:v>#N/A</c:v>
                </c:pt>
              </c:numCache>
            </c:numRef>
          </c:val>
          <c:smooth val="0"/>
          <c:extLst>
            <c:ext xmlns:c16="http://schemas.microsoft.com/office/drawing/2014/chart" uri="{C3380CC4-5D6E-409C-BE32-E72D297353CC}">
              <c16:uniqueId val="{00000008-6756-4567-8F18-48A25A701C64}"/>
            </c:ext>
          </c:extLst>
        </c:ser>
        <c:ser>
          <c:idx val="6"/>
          <c:order val="6"/>
          <c:tx>
            <c:strRef>
              <c:f>'4 hr'!$J$6</c:f>
              <c:strCache>
                <c:ptCount val="1"/>
                <c:pt idx="0">
                  <c:v>SCH</c:v>
                </c:pt>
              </c:strCache>
            </c:strRef>
          </c:tx>
          <c:spPr>
            <a:ln>
              <a:noFill/>
            </a:ln>
          </c:spPr>
          <c:marker>
            <c:symbol val="circle"/>
            <c:size val="7"/>
            <c:spPr>
              <a:solidFill>
                <a:srgbClr val="5B9BD5"/>
              </a:solidFill>
              <a:ln>
                <a:solidFill>
                  <a:srgbClr val="5B9BD5"/>
                </a:solidFill>
              </a:ln>
            </c:spPr>
          </c:marker>
          <c:cat>
            <c:numRef>
              <c:f>'4 hr'!$B$67:$B$89</c:f>
              <c:numCache>
                <c:formatCode>mmm\-yy</c:formatCode>
                <c:ptCount val="23"/>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pt idx="16">
                  <c:v>45870</c:v>
                </c:pt>
                <c:pt idx="17">
                  <c:v>45901</c:v>
                </c:pt>
                <c:pt idx="18">
                  <c:v>45931</c:v>
                </c:pt>
                <c:pt idx="19">
                  <c:v>45962</c:v>
                </c:pt>
                <c:pt idx="20">
                  <c:v>45992</c:v>
                </c:pt>
                <c:pt idx="21">
                  <c:v>46023</c:v>
                </c:pt>
                <c:pt idx="22">
                  <c:v>46054</c:v>
                </c:pt>
              </c:numCache>
            </c:numRef>
          </c:cat>
          <c:val>
            <c:numRef>
              <c:f>'4 hr'!$J$67:$J$90</c:f>
              <c:numCache>
                <c:formatCode>0%</c:formatCode>
                <c:ptCount val="24"/>
                <c:pt idx="0">
                  <c:v>#N/A</c:v>
                </c:pt>
                <c:pt idx="1">
                  <c:v>#N/A</c:v>
                </c:pt>
                <c:pt idx="2">
                  <c:v>0.41499999999999998</c:v>
                </c:pt>
                <c:pt idx="3">
                  <c:v>0.40799999999999997</c:v>
                </c:pt>
                <c:pt idx="4">
                  <c:v>0.38500000000000001</c:v>
                </c:pt>
                <c:pt idx="5">
                  <c:v>0.38900000000000001</c:v>
                </c:pt>
                <c:pt idx="6">
                  <c:v>0.374</c:v>
                </c:pt>
                <c:pt idx="7">
                  <c:v>#N/A</c:v>
                </c:pt>
                <c:pt idx="8">
                  <c:v>#N/A</c:v>
                </c:pt>
                <c:pt idx="9">
                  <c:v>#N/A</c:v>
                </c:pt>
                <c:pt idx="10">
                  <c:v>#N/A</c:v>
                </c:pt>
                <c:pt idx="11">
                  <c:v>#N/A</c:v>
                </c:pt>
                <c:pt idx="12">
                  <c:v>#N/A</c:v>
                </c:pt>
                <c:pt idx="13">
                  <c:v>#N/A</c:v>
                </c:pt>
                <c:pt idx="14">
                  <c:v>#N/A</c:v>
                </c:pt>
                <c:pt idx="15">
                  <c:v>#N/A</c:v>
                </c:pt>
                <c:pt idx="16">
                  <c:v>#N/A</c:v>
                </c:pt>
                <c:pt idx="17">
                  <c:v>#N/A</c:v>
                </c:pt>
                <c:pt idx="18">
                  <c:v>#N/A</c:v>
                </c:pt>
                <c:pt idx="19">
                  <c:v>#N/A</c:v>
                </c:pt>
                <c:pt idx="20">
                  <c:v>#N/A</c:v>
                </c:pt>
                <c:pt idx="21">
                  <c:v>#N/A</c:v>
                </c:pt>
                <c:pt idx="22">
                  <c:v>#N/A</c:v>
                </c:pt>
                <c:pt idx="23">
                  <c:v>#N/A</c:v>
                </c:pt>
              </c:numCache>
            </c:numRef>
          </c:val>
          <c:smooth val="0"/>
          <c:extLst>
            <c:ext xmlns:c16="http://schemas.microsoft.com/office/drawing/2014/chart" uri="{C3380CC4-5D6E-409C-BE32-E72D297353CC}">
              <c16:uniqueId val="{00000009-6756-4567-8F18-48A25A701C64}"/>
            </c:ext>
          </c:extLst>
        </c:ser>
        <c:dLbls>
          <c:showLegendKey val="0"/>
          <c:showVal val="0"/>
          <c:showCatName val="0"/>
          <c:showSerName val="0"/>
          <c:showPercent val="0"/>
          <c:showBubbleSize val="0"/>
        </c:dLbls>
        <c:smooth val="0"/>
        <c:axId val="183526144"/>
        <c:axId val="183528064"/>
      </c:lineChart>
      <c:dateAx>
        <c:axId val="183526144"/>
        <c:scaling>
          <c:orientation val="minMax"/>
        </c:scaling>
        <c:delete val="0"/>
        <c:axPos val="b"/>
        <c:numFmt formatCode="mmm\-yy" sourceLinked="1"/>
        <c:majorTickMark val="out"/>
        <c:minorTickMark val="none"/>
        <c:tickLblPos val="low"/>
        <c:spPr>
          <a:noFill/>
          <a:ln w="9525" cap="flat" cmpd="sng" algn="ctr">
            <a:solidFill>
              <a:schemeClr val="tx1">
                <a:lumMod val="15000"/>
                <a:lumOff val="85000"/>
              </a:schemeClr>
            </a:solidFill>
            <a:round/>
          </a:ln>
          <a:effectLst/>
        </c:spPr>
        <c:txPr>
          <a:bodyPr rot="-27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83528064"/>
        <c:crosses val="autoZero"/>
        <c:auto val="1"/>
        <c:lblOffset val="100"/>
        <c:baseTimeUnit val="months"/>
        <c:majorUnit val="2"/>
        <c:majorTimeUnit val="months"/>
      </c:dateAx>
      <c:valAx>
        <c:axId val="183528064"/>
        <c:scaling>
          <c:orientation val="minMax"/>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83526144"/>
        <c:crosses val="autoZero"/>
        <c:crossBetween val="midCat"/>
      </c:valAx>
      <c:spPr>
        <a:noFill/>
        <a:ln>
          <a:noFill/>
        </a:ln>
        <a:effectLst/>
      </c:spPr>
    </c:plotArea>
    <c:legend>
      <c:legendPos val="b"/>
      <c:overlay val="0"/>
      <c:txPr>
        <a:bodyPr rot="0" vert="horz"/>
        <a:lstStyle/>
        <a:p>
          <a:pPr>
            <a:defRPr/>
          </a:pPr>
          <a:endParaRPr lang="en-US"/>
        </a:p>
      </c:txPr>
    </c:legend>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en-US"/>
    </a:p>
  </c:txPr>
  <c:externalData r:id="rId1">
    <c:autoUpdate val="0"/>
  </c:externalData>
</c:chartSpace>
</file>

<file path=ppt/charts/chart2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100" b="0" i="0" u="none" strike="noStrike" kern="1200" spc="0" baseline="0">
                <a:solidFill>
                  <a:schemeClr val="tx1">
                    <a:lumMod val="65000"/>
                    <a:lumOff val="35000"/>
                  </a:schemeClr>
                </a:solidFill>
                <a:latin typeface="+mn-lt"/>
                <a:ea typeface="+mn-ea"/>
                <a:cs typeface="+mn-cs"/>
              </a:defRPr>
            </a:pPr>
            <a:r>
              <a:rPr lang="en-GB" sz="1100" b="0" i="0" u="none" strike="noStrike" baseline="0">
                <a:effectLst/>
              </a:rPr>
              <a:t>4-hour performance </a:t>
            </a:r>
            <a:r>
              <a:rPr lang="en-GB" sz="1100" b="0" i="0" baseline="0">
                <a:effectLst/>
              </a:rPr>
              <a:t>(Causeway)</a:t>
            </a:r>
            <a:endParaRPr lang="en-GB" sz="1100">
              <a:effectLst/>
            </a:endParaRPr>
          </a:p>
        </c:rich>
      </c:tx>
      <c:layout>
        <c:manualLayout>
          <c:xMode val="edge"/>
          <c:yMode val="edge"/>
          <c:x val="0.27690966754155732"/>
          <c:y val="4.1666666666666664E-2"/>
        </c:manualLayout>
      </c:layout>
      <c:overlay val="0"/>
      <c:spPr>
        <a:noFill/>
        <a:ln>
          <a:noFill/>
        </a:ln>
        <a:effectLst/>
      </c:spPr>
    </c:title>
    <c:autoTitleDeleted val="0"/>
    <c:plotArea>
      <c:layout/>
      <c:lineChart>
        <c:grouping val="standard"/>
        <c:varyColors val="0"/>
        <c:ser>
          <c:idx val="0"/>
          <c:order val="0"/>
          <c:tx>
            <c:strRef>
              <c:f>'4 hr'!$F$97</c:f>
              <c:strCache>
                <c:ptCount val="1"/>
                <c:pt idx="0">
                  <c:v>LPL</c:v>
                </c:pt>
              </c:strCache>
            </c:strRef>
          </c:tx>
          <c:spPr>
            <a:ln w="15875" cap="rnd">
              <a:solidFill>
                <a:schemeClr val="tx1"/>
              </a:solidFill>
              <a:prstDash val="lgDash"/>
              <a:round/>
            </a:ln>
            <a:effectLst/>
          </c:spPr>
          <c:marker>
            <c:symbol val="none"/>
          </c:marker>
          <c:cat>
            <c:numRef>
              <c:f>'4 hr'!$B$158:$B$180</c:f>
              <c:numCache>
                <c:formatCode>mmm\-yy</c:formatCode>
                <c:ptCount val="23"/>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pt idx="16">
                  <c:v>45870</c:v>
                </c:pt>
                <c:pt idx="17">
                  <c:v>45901</c:v>
                </c:pt>
                <c:pt idx="18">
                  <c:v>45931</c:v>
                </c:pt>
                <c:pt idx="19">
                  <c:v>45962</c:v>
                </c:pt>
                <c:pt idx="20">
                  <c:v>45992</c:v>
                </c:pt>
                <c:pt idx="21">
                  <c:v>46023</c:v>
                </c:pt>
                <c:pt idx="22">
                  <c:v>46054</c:v>
                </c:pt>
              </c:numCache>
            </c:numRef>
          </c:cat>
          <c:val>
            <c:numRef>
              <c:f>'4 hr'!$F$158:$F$181</c:f>
              <c:numCache>
                <c:formatCode>0%</c:formatCode>
                <c:ptCount val="24"/>
                <c:pt idx="0">
                  <c:v>0.4162747826086956</c:v>
                </c:pt>
                <c:pt idx="1">
                  <c:v>0.4162747826086956</c:v>
                </c:pt>
                <c:pt idx="2">
                  <c:v>0.4162747826086956</c:v>
                </c:pt>
                <c:pt idx="3">
                  <c:v>0.4162747826086956</c:v>
                </c:pt>
                <c:pt idx="4">
                  <c:v>0.4162747826086956</c:v>
                </c:pt>
                <c:pt idx="5">
                  <c:v>0.4162747826086956</c:v>
                </c:pt>
                <c:pt idx="6">
                  <c:v>0.4162747826086956</c:v>
                </c:pt>
                <c:pt idx="7">
                  <c:v>0.4162747826086956</c:v>
                </c:pt>
                <c:pt idx="8">
                  <c:v>0.4162747826086956</c:v>
                </c:pt>
                <c:pt idx="9">
                  <c:v>0.4162747826086956</c:v>
                </c:pt>
                <c:pt idx="10">
                  <c:v>0.4162747826086956</c:v>
                </c:pt>
                <c:pt idx="11">
                  <c:v>0.4162747826086956</c:v>
                </c:pt>
                <c:pt idx="12">
                  <c:v>0.4162747826086956</c:v>
                </c:pt>
                <c:pt idx="13">
                  <c:v>0.4162747826086956</c:v>
                </c:pt>
                <c:pt idx="14">
                  <c:v>0.4162747826086956</c:v>
                </c:pt>
                <c:pt idx="15">
                  <c:v>0.4162747826086956</c:v>
                </c:pt>
                <c:pt idx="16">
                  <c:v>0.4162747826086956</c:v>
                </c:pt>
                <c:pt idx="17">
                  <c:v>0.4162747826086956</c:v>
                </c:pt>
                <c:pt idx="18">
                  <c:v>0.4162747826086956</c:v>
                </c:pt>
                <c:pt idx="19">
                  <c:v>0.4162747826086956</c:v>
                </c:pt>
                <c:pt idx="20">
                  <c:v>0.4162747826086956</c:v>
                </c:pt>
                <c:pt idx="21">
                  <c:v>0.4162747826086956</c:v>
                </c:pt>
                <c:pt idx="22">
                  <c:v>0.4162747826086956</c:v>
                </c:pt>
                <c:pt idx="23">
                  <c:v>0.4162747826086956</c:v>
                </c:pt>
              </c:numCache>
            </c:numRef>
          </c:val>
          <c:smooth val="0"/>
          <c:extLst>
            <c:ext xmlns:c16="http://schemas.microsoft.com/office/drawing/2014/chart" uri="{C3380CC4-5D6E-409C-BE32-E72D297353CC}">
              <c16:uniqueId val="{00000000-EA26-4C81-ADEF-C3E7448AD0F8}"/>
            </c:ext>
          </c:extLst>
        </c:ser>
        <c:ser>
          <c:idx val="1"/>
          <c:order val="1"/>
          <c:tx>
            <c:strRef>
              <c:f>'4 hr'!$E$97</c:f>
              <c:strCache>
                <c:ptCount val="1"/>
                <c:pt idx="0">
                  <c:v>&lt; 4 hrs</c:v>
                </c:pt>
              </c:strCache>
            </c:strRef>
          </c:tx>
          <c:spPr>
            <a:ln w="28575" cap="rnd">
              <a:solidFill>
                <a:schemeClr val="bg1">
                  <a:lumMod val="65000"/>
                </a:schemeClr>
              </a:solidFill>
              <a:round/>
            </a:ln>
            <a:effectLst/>
          </c:spPr>
          <c:marker>
            <c:symbol val="circle"/>
            <c:size val="5"/>
            <c:spPr>
              <a:solidFill>
                <a:schemeClr val="bg1">
                  <a:lumMod val="65000"/>
                </a:schemeClr>
              </a:solidFill>
              <a:ln w="9525">
                <a:noFill/>
              </a:ln>
              <a:effectLst/>
            </c:spPr>
          </c:marker>
          <c:dPt>
            <c:idx val="14"/>
            <c:bubble3D val="0"/>
            <c:extLst>
              <c:ext xmlns:c16="http://schemas.microsoft.com/office/drawing/2014/chart" uri="{C3380CC4-5D6E-409C-BE32-E72D297353CC}">
                <c16:uniqueId val="{00000001-EA26-4C81-ADEF-C3E7448AD0F8}"/>
              </c:ext>
            </c:extLst>
          </c:dPt>
          <c:dPt>
            <c:idx val="15"/>
            <c:bubble3D val="0"/>
            <c:extLst>
              <c:ext xmlns:c16="http://schemas.microsoft.com/office/drawing/2014/chart" uri="{C3380CC4-5D6E-409C-BE32-E72D297353CC}">
                <c16:uniqueId val="{00000002-EA26-4C81-ADEF-C3E7448AD0F8}"/>
              </c:ext>
            </c:extLst>
          </c:dPt>
          <c:cat>
            <c:numRef>
              <c:f>'4 hr'!$B$158:$B$180</c:f>
              <c:numCache>
                <c:formatCode>mmm\-yy</c:formatCode>
                <c:ptCount val="23"/>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pt idx="16">
                  <c:v>45870</c:v>
                </c:pt>
                <c:pt idx="17">
                  <c:v>45901</c:v>
                </c:pt>
                <c:pt idx="18">
                  <c:v>45931</c:v>
                </c:pt>
                <c:pt idx="19">
                  <c:v>45962</c:v>
                </c:pt>
                <c:pt idx="20">
                  <c:v>45992</c:v>
                </c:pt>
                <c:pt idx="21">
                  <c:v>46023</c:v>
                </c:pt>
                <c:pt idx="22">
                  <c:v>46054</c:v>
                </c:pt>
              </c:numCache>
            </c:numRef>
          </c:cat>
          <c:val>
            <c:numRef>
              <c:f>'4 hr'!$E$158:$E$181</c:f>
              <c:numCache>
                <c:formatCode>0.0%</c:formatCode>
                <c:ptCount val="24"/>
                <c:pt idx="0">
                  <c:v>0.498</c:v>
                </c:pt>
                <c:pt idx="1">
                  <c:v>0.49199999999999999</c:v>
                </c:pt>
                <c:pt idx="2">
                  <c:v>0.53100000000000003</c:v>
                </c:pt>
                <c:pt idx="3">
                  <c:v>0.497</c:v>
                </c:pt>
                <c:pt idx="4">
                  <c:v>0.55400000000000005</c:v>
                </c:pt>
                <c:pt idx="5">
                  <c:v>0.51400000000000001</c:v>
                </c:pt>
                <c:pt idx="6">
                  <c:v>0.53900000000000003</c:v>
                </c:pt>
                <c:pt idx="7">
                  <c:v>0.46129999999999999</c:v>
                </c:pt>
                <c:pt idx="8">
                  <c:v>0.441</c:v>
                </c:pt>
                <c:pt idx="9">
                  <c:v>0.48599999999999999</c:v>
                </c:pt>
                <c:pt idx="10">
                  <c:v>0.48599999999999999</c:v>
                </c:pt>
                <c:pt idx="11">
                  <c:v>0.47899999999999998</c:v>
                </c:pt>
                <c:pt idx="12">
                  <c:v>0.47299999999999998</c:v>
                </c:pt>
                <c:pt idx="13">
                  <c:v>0.44900000000000001</c:v>
                </c:pt>
                <c:pt idx="14">
                  <c:v>0.44600000000000001</c:v>
                </c:pt>
                <c:pt idx="15">
                  <c:v>0.45100000000000001</c:v>
                </c:pt>
                <c:pt idx="16">
                  <c:v>0.48199999999999998</c:v>
                </c:pt>
                <c:pt idx="17">
                  <c:v>0.49399999999999999</c:v>
                </c:pt>
                <c:pt idx="18">
                  <c:v>0.49199999999999999</c:v>
                </c:pt>
                <c:pt idx="19">
                  <c:v>0.45900000000000002</c:v>
                </c:pt>
                <c:pt idx="20">
                  <c:v>0.45400000000000001</c:v>
                </c:pt>
                <c:pt idx="21">
                  <c:v>0.41399999999999998</c:v>
                </c:pt>
                <c:pt idx="22">
                  <c:v>0.45300000000000001</c:v>
                </c:pt>
              </c:numCache>
            </c:numRef>
          </c:val>
          <c:smooth val="0"/>
          <c:extLst>
            <c:ext xmlns:c16="http://schemas.microsoft.com/office/drawing/2014/chart" uri="{C3380CC4-5D6E-409C-BE32-E72D297353CC}">
              <c16:uniqueId val="{00000003-EA26-4C81-ADEF-C3E7448AD0F8}"/>
            </c:ext>
          </c:extLst>
        </c:ser>
        <c:ser>
          <c:idx val="3"/>
          <c:order val="2"/>
          <c:tx>
            <c:strRef>
              <c:f>'4 hr'!$G$97</c:f>
              <c:strCache>
                <c:ptCount val="1"/>
                <c:pt idx="0">
                  <c:v>Target</c:v>
                </c:pt>
              </c:strCache>
            </c:strRef>
          </c:tx>
          <c:spPr>
            <a:ln w="19050" cap="rnd">
              <a:solidFill>
                <a:srgbClr val="FF0000"/>
              </a:solidFill>
              <a:prstDash val="dash"/>
              <a:round/>
            </a:ln>
            <a:effectLst/>
          </c:spPr>
          <c:marker>
            <c:symbol val="none"/>
          </c:marker>
          <c:cat>
            <c:numRef>
              <c:f>'4 hr'!$B$158:$B$180</c:f>
              <c:numCache>
                <c:formatCode>mmm\-yy</c:formatCode>
                <c:ptCount val="23"/>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pt idx="16">
                  <c:v>45870</c:v>
                </c:pt>
                <c:pt idx="17">
                  <c:v>45901</c:v>
                </c:pt>
                <c:pt idx="18">
                  <c:v>45931</c:v>
                </c:pt>
                <c:pt idx="19">
                  <c:v>45962</c:v>
                </c:pt>
                <c:pt idx="20">
                  <c:v>45992</c:v>
                </c:pt>
                <c:pt idx="21">
                  <c:v>46023</c:v>
                </c:pt>
                <c:pt idx="22">
                  <c:v>46054</c:v>
                </c:pt>
              </c:numCache>
            </c:numRef>
          </c:cat>
          <c:val>
            <c:numRef>
              <c:f>'4 hr'!$G$158:$G$181</c:f>
              <c:numCache>
                <c:formatCode>0%</c:formatCode>
                <c:ptCount val="24"/>
                <c:pt idx="0">
                  <c:v>0.95</c:v>
                </c:pt>
                <c:pt idx="1">
                  <c:v>0.95</c:v>
                </c:pt>
                <c:pt idx="2">
                  <c:v>0.95</c:v>
                </c:pt>
                <c:pt idx="3">
                  <c:v>0.95</c:v>
                </c:pt>
                <c:pt idx="4">
                  <c:v>0.95</c:v>
                </c:pt>
                <c:pt idx="5">
                  <c:v>0.95</c:v>
                </c:pt>
                <c:pt idx="6">
                  <c:v>0.95</c:v>
                </c:pt>
                <c:pt idx="7">
                  <c:v>0.95</c:v>
                </c:pt>
                <c:pt idx="8">
                  <c:v>0.95</c:v>
                </c:pt>
                <c:pt idx="9">
                  <c:v>0.95</c:v>
                </c:pt>
                <c:pt idx="10">
                  <c:v>0.95</c:v>
                </c:pt>
                <c:pt idx="11">
                  <c:v>0.95</c:v>
                </c:pt>
                <c:pt idx="12">
                  <c:v>0.95</c:v>
                </c:pt>
                <c:pt idx="13">
                  <c:v>0.95</c:v>
                </c:pt>
                <c:pt idx="14">
                  <c:v>0.95</c:v>
                </c:pt>
                <c:pt idx="15">
                  <c:v>0.95</c:v>
                </c:pt>
                <c:pt idx="16">
                  <c:v>0.95</c:v>
                </c:pt>
                <c:pt idx="17">
                  <c:v>0.95</c:v>
                </c:pt>
                <c:pt idx="18">
                  <c:v>0.95</c:v>
                </c:pt>
                <c:pt idx="19">
                  <c:v>0.95</c:v>
                </c:pt>
                <c:pt idx="20">
                  <c:v>0.95</c:v>
                </c:pt>
                <c:pt idx="21">
                  <c:v>0.95</c:v>
                </c:pt>
                <c:pt idx="22">
                  <c:v>0.95</c:v>
                </c:pt>
                <c:pt idx="23">
                  <c:v>0.95</c:v>
                </c:pt>
              </c:numCache>
            </c:numRef>
          </c:val>
          <c:smooth val="0"/>
          <c:extLst>
            <c:ext xmlns:c16="http://schemas.microsoft.com/office/drawing/2014/chart" uri="{C3380CC4-5D6E-409C-BE32-E72D297353CC}">
              <c16:uniqueId val="{00000004-EA26-4C81-ADEF-C3E7448AD0F8}"/>
            </c:ext>
          </c:extLst>
        </c:ser>
        <c:ser>
          <c:idx val="4"/>
          <c:order val="3"/>
          <c:tx>
            <c:strRef>
              <c:f>'4 hr'!$D$97</c:f>
              <c:strCache>
                <c:ptCount val="1"/>
                <c:pt idx="0">
                  <c:v>Mean</c:v>
                </c:pt>
              </c:strCache>
            </c:strRef>
          </c:tx>
          <c:spPr>
            <a:ln w="15875" cap="rnd">
              <a:solidFill>
                <a:schemeClr val="tx1"/>
              </a:solidFill>
              <a:round/>
            </a:ln>
            <a:effectLst/>
          </c:spPr>
          <c:marker>
            <c:symbol val="none"/>
          </c:marker>
          <c:dPt>
            <c:idx val="15"/>
            <c:bubble3D val="0"/>
            <c:extLst>
              <c:ext xmlns:c16="http://schemas.microsoft.com/office/drawing/2014/chart" uri="{C3380CC4-5D6E-409C-BE32-E72D297353CC}">
                <c16:uniqueId val="{00000005-EA26-4C81-ADEF-C3E7448AD0F8}"/>
              </c:ext>
            </c:extLst>
          </c:dPt>
          <c:cat>
            <c:numRef>
              <c:f>'4 hr'!$B$158:$B$180</c:f>
              <c:numCache>
                <c:formatCode>mmm\-yy</c:formatCode>
                <c:ptCount val="23"/>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pt idx="16">
                  <c:v>45870</c:v>
                </c:pt>
                <c:pt idx="17">
                  <c:v>45901</c:v>
                </c:pt>
                <c:pt idx="18">
                  <c:v>45931</c:v>
                </c:pt>
                <c:pt idx="19">
                  <c:v>45962</c:v>
                </c:pt>
                <c:pt idx="20">
                  <c:v>45992</c:v>
                </c:pt>
                <c:pt idx="21">
                  <c:v>46023</c:v>
                </c:pt>
                <c:pt idx="22">
                  <c:v>46054</c:v>
                </c:pt>
              </c:numCache>
            </c:numRef>
          </c:cat>
          <c:val>
            <c:numRef>
              <c:f>'4 hr'!$D$158:$D$181</c:f>
              <c:numCache>
                <c:formatCode>0%</c:formatCode>
                <c:ptCount val="24"/>
                <c:pt idx="0">
                  <c:v>0.48023043478260868</c:v>
                </c:pt>
                <c:pt idx="1">
                  <c:v>0.48023043478260868</c:v>
                </c:pt>
                <c:pt idx="2">
                  <c:v>0.48023043478260868</c:v>
                </c:pt>
                <c:pt idx="3">
                  <c:v>0.48023043478260868</c:v>
                </c:pt>
                <c:pt idx="4">
                  <c:v>0.48023043478260868</c:v>
                </c:pt>
                <c:pt idx="5">
                  <c:v>0.48023043478260868</c:v>
                </c:pt>
                <c:pt idx="6">
                  <c:v>0.48023043478260868</c:v>
                </c:pt>
                <c:pt idx="7">
                  <c:v>0.48023043478260868</c:v>
                </c:pt>
                <c:pt idx="8">
                  <c:v>0.48023043478260868</c:v>
                </c:pt>
                <c:pt idx="9">
                  <c:v>0.48023043478260868</c:v>
                </c:pt>
                <c:pt idx="10">
                  <c:v>0.48023043478260868</c:v>
                </c:pt>
                <c:pt idx="11">
                  <c:v>0.48023043478260868</c:v>
                </c:pt>
                <c:pt idx="12">
                  <c:v>0.48023043478260868</c:v>
                </c:pt>
                <c:pt idx="13">
                  <c:v>0.48023043478260868</c:v>
                </c:pt>
                <c:pt idx="14">
                  <c:v>0.48023043478260868</c:v>
                </c:pt>
                <c:pt idx="15">
                  <c:v>0.48023043478260868</c:v>
                </c:pt>
                <c:pt idx="16">
                  <c:v>0.48023043478260868</c:v>
                </c:pt>
                <c:pt idx="17">
                  <c:v>0.48023043478260868</c:v>
                </c:pt>
                <c:pt idx="18">
                  <c:v>0.48023043478260868</c:v>
                </c:pt>
                <c:pt idx="19">
                  <c:v>0.48023043478260868</c:v>
                </c:pt>
                <c:pt idx="20">
                  <c:v>0.48023043478260868</c:v>
                </c:pt>
                <c:pt idx="21">
                  <c:v>0.48023043478260868</c:v>
                </c:pt>
                <c:pt idx="22">
                  <c:v>0.48023043478260868</c:v>
                </c:pt>
                <c:pt idx="23">
                  <c:v>0.48023043478260868</c:v>
                </c:pt>
              </c:numCache>
            </c:numRef>
          </c:val>
          <c:smooth val="0"/>
          <c:extLst>
            <c:ext xmlns:c16="http://schemas.microsoft.com/office/drawing/2014/chart" uri="{C3380CC4-5D6E-409C-BE32-E72D297353CC}">
              <c16:uniqueId val="{00000006-EA26-4C81-ADEF-C3E7448AD0F8}"/>
            </c:ext>
          </c:extLst>
        </c:ser>
        <c:ser>
          <c:idx val="5"/>
          <c:order val="4"/>
          <c:tx>
            <c:strRef>
              <c:f>'4 hr'!$C$97</c:f>
              <c:strCache>
                <c:ptCount val="1"/>
                <c:pt idx="0">
                  <c:v>UPL</c:v>
                </c:pt>
              </c:strCache>
            </c:strRef>
          </c:tx>
          <c:spPr>
            <a:ln w="15875" cap="rnd">
              <a:solidFill>
                <a:schemeClr val="tx1"/>
              </a:solidFill>
              <a:prstDash val="lgDash"/>
              <a:round/>
            </a:ln>
            <a:effectLst/>
          </c:spPr>
          <c:marker>
            <c:symbol val="none"/>
          </c:marker>
          <c:cat>
            <c:numRef>
              <c:f>'4 hr'!$B$158:$B$180</c:f>
              <c:numCache>
                <c:formatCode>mmm\-yy</c:formatCode>
                <c:ptCount val="23"/>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pt idx="16">
                  <c:v>45870</c:v>
                </c:pt>
                <c:pt idx="17">
                  <c:v>45901</c:v>
                </c:pt>
                <c:pt idx="18">
                  <c:v>45931</c:v>
                </c:pt>
                <c:pt idx="19">
                  <c:v>45962</c:v>
                </c:pt>
                <c:pt idx="20">
                  <c:v>45992</c:v>
                </c:pt>
                <c:pt idx="21">
                  <c:v>46023</c:v>
                </c:pt>
                <c:pt idx="22">
                  <c:v>46054</c:v>
                </c:pt>
              </c:numCache>
            </c:numRef>
          </c:cat>
          <c:val>
            <c:numRef>
              <c:f>'4 hr'!$C$158:$C$181</c:f>
              <c:numCache>
                <c:formatCode>0%</c:formatCode>
                <c:ptCount val="24"/>
                <c:pt idx="0">
                  <c:v>0.54418608695652182</c:v>
                </c:pt>
                <c:pt idx="1">
                  <c:v>0.54418608695652182</c:v>
                </c:pt>
                <c:pt idx="2">
                  <c:v>0.54418608695652182</c:v>
                </c:pt>
                <c:pt idx="3">
                  <c:v>0.54418608695652182</c:v>
                </c:pt>
                <c:pt idx="4">
                  <c:v>0.54418608695652182</c:v>
                </c:pt>
                <c:pt idx="5">
                  <c:v>0.54418608695652182</c:v>
                </c:pt>
                <c:pt idx="6">
                  <c:v>0.54418608695652182</c:v>
                </c:pt>
                <c:pt idx="7">
                  <c:v>0.54418608695652182</c:v>
                </c:pt>
                <c:pt idx="8">
                  <c:v>0.54418608695652182</c:v>
                </c:pt>
                <c:pt idx="9">
                  <c:v>0.54418608695652182</c:v>
                </c:pt>
                <c:pt idx="10">
                  <c:v>0.54418608695652182</c:v>
                </c:pt>
                <c:pt idx="11">
                  <c:v>0.54418608695652182</c:v>
                </c:pt>
                <c:pt idx="12">
                  <c:v>0.54418608695652182</c:v>
                </c:pt>
                <c:pt idx="13">
                  <c:v>0.54418608695652182</c:v>
                </c:pt>
                <c:pt idx="14">
                  <c:v>0.54418608695652182</c:v>
                </c:pt>
                <c:pt idx="15">
                  <c:v>0.54418608695652182</c:v>
                </c:pt>
                <c:pt idx="16">
                  <c:v>0.54418608695652182</c:v>
                </c:pt>
                <c:pt idx="17">
                  <c:v>0.54418608695652182</c:v>
                </c:pt>
                <c:pt idx="18">
                  <c:v>0.54418608695652182</c:v>
                </c:pt>
                <c:pt idx="19">
                  <c:v>0.54418608695652182</c:v>
                </c:pt>
                <c:pt idx="20">
                  <c:v>0.54418608695652182</c:v>
                </c:pt>
                <c:pt idx="21">
                  <c:v>0.54418608695652182</c:v>
                </c:pt>
                <c:pt idx="22">
                  <c:v>0.54418608695652182</c:v>
                </c:pt>
                <c:pt idx="23">
                  <c:v>0.54418608695652182</c:v>
                </c:pt>
              </c:numCache>
            </c:numRef>
          </c:val>
          <c:smooth val="0"/>
          <c:extLst>
            <c:ext xmlns:c16="http://schemas.microsoft.com/office/drawing/2014/chart" uri="{C3380CC4-5D6E-409C-BE32-E72D297353CC}">
              <c16:uniqueId val="{00000007-EA26-4C81-ADEF-C3E7448AD0F8}"/>
            </c:ext>
          </c:extLst>
        </c:ser>
        <c:ser>
          <c:idx val="2"/>
          <c:order val="5"/>
          <c:tx>
            <c:strRef>
              <c:f>'4 hr'!$I$97</c:f>
              <c:strCache>
                <c:ptCount val="1"/>
                <c:pt idx="0">
                  <c:v>SCL</c:v>
                </c:pt>
              </c:strCache>
            </c:strRef>
          </c:tx>
          <c:spPr>
            <a:ln>
              <a:noFill/>
            </a:ln>
          </c:spPr>
          <c:marker>
            <c:symbol val="circle"/>
            <c:size val="7"/>
            <c:spPr>
              <a:solidFill>
                <a:srgbClr val="ED7D31"/>
              </a:solidFill>
              <a:ln>
                <a:solidFill>
                  <a:srgbClr val="ED7D31"/>
                </a:solidFill>
              </a:ln>
            </c:spPr>
          </c:marker>
          <c:cat>
            <c:numRef>
              <c:f>'4 hr'!$B$158:$B$180</c:f>
              <c:numCache>
                <c:formatCode>mmm\-yy</c:formatCode>
                <c:ptCount val="23"/>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pt idx="16">
                  <c:v>45870</c:v>
                </c:pt>
                <c:pt idx="17">
                  <c:v>45901</c:v>
                </c:pt>
                <c:pt idx="18">
                  <c:v>45931</c:v>
                </c:pt>
                <c:pt idx="19">
                  <c:v>45962</c:v>
                </c:pt>
                <c:pt idx="20">
                  <c:v>45992</c:v>
                </c:pt>
                <c:pt idx="21">
                  <c:v>46023</c:v>
                </c:pt>
                <c:pt idx="22">
                  <c:v>46054</c:v>
                </c:pt>
              </c:numCache>
            </c:numRef>
          </c:cat>
          <c:val>
            <c:numRef>
              <c:f>'4 hr'!$I$158:$I$181</c:f>
              <c:numCache>
                <c:formatCode>0%</c:formatCode>
                <c:ptCount val="24"/>
                <c:pt idx="0">
                  <c:v>#N/A</c:v>
                </c:pt>
                <c:pt idx="1">
                  <c:v>#N/A</c:v>
                </c:pt>
                <c:pt idx="2">
                  <c:v>#N/A</c:v>
                </c:pt>
                <c:pt idx="3">
                  <c:v>#N/A</c:v>
                </c:pt>
                <c:pt idx="4">
                  <c:v>#N/A</c:v>
                </c:pt>
                <c:pt idx="5">
                  <c:v>#N/A</c:v>
                </c:pt>
                <c:pt idx="6">
                  <c:v>#N/A</c:v>
                </c:pt>
                <c:pt idx="7">
                  <c:v>#N/A</c:v>
                </c:pt>
                <c:pt idx="8">
                  <c:v>#N/A</c:v>
                </c:pt>
                <c:pt idx="9">
                  <c:v>#N/A</c:v>
                </c:pt>
                <c:pt idx="10">
                  <c:v>#N/A</c:v>
                </c:pt>
                <c:pt idx="11">
                  <c:v>#N/A</c:v>
                </c:pt>
                <c:pt idx="12">
                  <c:v>#N/A</c:v>
                </c:pt>
                <c:pt idx="13">
                  <c:v>#N/A</c:v>
                </c:pt>
                <c:pt idx="14">
                  <c:v>#N/A</c:v>
                </c:pt>
                <c:pt idx="15">
                  <c:v>#N/A</c:v>
                </c:pt>
                <c:pt idx="16">
                  <c:v>#N/A</c:v>
                </c:pt>
                <c:pt idx="17">
                  <c:v>#N/A</c:v>
                </c:pt>
                <c:pt idx="18">
                  <c:v>#N/A</c:v>
                </c:pt>
                <c:pt idx="19">
                  <c:v>#N/A</c:v>
                </c:pt>
                <c:pt idx="20">
                  <c:v>#N/A</c:v>
                </c:pt>
                <c:pt idx="21">
                  <c:v>0.41399999999999998</c:v>
                </c:pt>
                <c:pt idx="22">
                  <c:v>#N/A</c:v>
                </c:pt>
                <c:pt idx="23">
                  <c:v>#N/A</c:v>
                </c:pt>
              </c:numCache>
            </c:numRef>
          </c:val>
          <c:smooth val="0"/>
          <c:extLst>
            <c:ext xmlns:c16="http://schemas.microsoft.com/office/drawing/2014/chart" uri="{C3380CC4-5D6E-409C-BE32-E72D297353CC}">
              <c16:uniqueId val="{00000008-EA26-4C81-ADEF-C3E7448AD0F8}"/>
            </c:ext>
          </c:extLst>
        </c:ser>
        <c:ser>
          <c:idx val="6"/>
          <c:order val="6"/>
          <c:tx>
            <c:strRef>
              <c:f>'4 hr'!$J$97</c:f>
              <c:strCache>
                <c:ptCount val="1"/>
                <c:pt idx="0">
                  <c:v>SCH</c:v>
                </c:pt>
              </c:strCache>
            </c:strRef>
          </c:tx>
          <c:spPr>
            <a:ln>
              <a:noFill/>
            </a:ln>
          </c:spPr>
          <c:marker>
            <c:symbol val="circle"/>
            <c:size val="7"/>
            <c:spPr>
              <a:solidFill>
                <a:srgbClr val="5B9BD5"/>
              </a:solidFill>
              <a:ln>
                <a:solidFill>
                  <a:srgbClr val="5B9BD5"/>
                </a:solidFill>
              </a:ln>
            </c:spPr>
          </c:marker>
          <c:cat>
            <c:numRef>
              <c:f>'4 hr'!$B$158:$B$180</c:f>
              <c:numCache>
                <c:formatCode>mmm\-yy</c:formatCode>
                <c:ptCount val="23"/>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pt idx="16">
                  <c:v>45870</c:v>
                </c:pt>
                <c:pt idx="17">
                  <c:v>45901</c:v>
                </c:pt>
                <c:pt idx="18">
                  <c:v>45931</c:v>
                </c:pt>
                <c:pt idx="19">
                  <c:v>45962</c:v>
                </c:pt>
                <c:pt idx="20">
                  <c:v>45992</c:v>
                </c:pt>
                <c:pt idx="21">
                  <c:v>46023</c:v>
                </c:pt>
                <c:pt idx="22">
                  <c:v>46054</c:v>
                </c:pt>
              </c:numCache>
            </c:numRef>
          </c:cat>
          <c:val>
            <c:numRef>
              <c:f>'4 hr'!$J$158:$J$181</c:f>
              <c:numCache>
                <c:formatCode>0%</c:formatCode>
                <c:ptCount val="24"/>
                <c:pt idx="0">
                  <c:v>#N/A</c:v>
                </c:pt>
                <c:pt idx="1">
                  <c:v>#N/A</c:v>
                </c:pt>
                <c:pt idx="2">
                  <c:v>#N/A</c:v>
                </c:pt>
                <c:pt idx="3">
                  <c:v>#N/A</c:v>
                </c:pt>
                <c:pt idx="4">
                  <c:v>0.55400000000000005</c:v>
                </c:pt>
                <c:pt idx="5">
                  <c:v>#N/A</c:v>
                </c:pt>
                <c:pt idx="6">
                  <c:v>#N/A</c:v>
                </c:pt>
                <c:pt idx="7">
                  <c:v>#N/A</c:v>
                </c:pt>
                <c:pt idx="8">
                  <c:v>#N/A</c:v>
                </c:pt>
                <c:pt idx="9">
                  <c:v>#N/A</c:v>
                </c:pt>
                <c:pt idx="10">
                  <c:v>#N/A</c:v>
                </c:pt>
                <c:pt idx="11">
                  <c:v>#N/A</c:v>
                </c:pt>
                <c:pt idx="12">
                  <c:v>#N/A</c:v>
                </c:pt>
                <c:pt idx="13">
                  <c:v>#N/A</c:v>
                </c:pt>
                <c:pt idx="14">
                  <c:v>#N/A</c:v>
                </c:pt>
                <c:pt idx="15">
                  <c:v>#N/A</c:v>
                </c:pt>
                <c:pt idx="16">
                  <c:v>#N/A</c:v>
                </c:pt>
                <c:pt idx="17">
                  <c:v>#N/A</c:v>
                </c:pt>
                <c:pt idx="18">
                  <c:v>#N/A</c:v>
                </c:pt>
                <c:pt idx="19">
                  <c:v>#N/A</c:v>
                </c:pt>
                <c:pt idx="20">
                  <c:v>#N/A</c:v>
                </c:pt>
                <c:pt idx="21">
                  <c:v>#N/A</c:v>
                </c:pt>
                <c:pt idx="22">
                  <c:v>#N/A</c:v>
                </c:pt>
                <c:pt idx="23">
                  <c:v>#N/A</c:v>
                </c:pt>
              </c:numCache>
            </c:numRef>
          </c:val>
          <c:smooth val="0"/>
          <c:extLst>
            <c:ext xmlns:c16="http://schemas.microsoft.com/office/drawing/2014/chart" uri="{C3380CC4-5D6E-409C-BE32-E72D297353CC}">
              <c16:uniqueId val="{00000009-EA26-4C81-ADEF-C3E7448AD0F8}"/>
            </c:ext>
          </c:extLst>
        </c:ser>
        <c:dLbls>
          <c:showLegendKey val="0"/>
          <c:showVal val="0"/>
          <c:showCatName val="0"/>
          <c:showSerName val="0"/>
          <c:showPercent val="0"/>
          <c:showBubbleSize val="0"/>
        </c:dLbls>
        <c:smooth val="0"/>
        <c:axId val="184633216"/>
        <c:axId val="184655872"/>
      </c:lineChart>
      <c:dateAx>
        <c:axId val="184633216"/>
        <c:scaling>
          <c:orientation val="minMax"/>
        </c:scaling>
        <c:delete val="0"/>
        <c:axPos val="b"/>
        <c:numFmt formatCode="mmm\-yy" sourceLinked="1"/>
        <c:majorTickMark val="out"/>
        <c:minorTickMark val="none"/>
        <c:tickLblPos val="low"/>
        <c:spPr>
          <a:noFill/>
          <a:ln w="9525" cap="flat" cmpd="sng" algn="ctr">
            <a:solidFill>
              <a:schemeClr val="tx1">
                <a:lumMod val="15000"/>
                <a:lumOff val="85000"/>
              </a:schemeClr>
            </a:solidFill>
            <a:round/>
          </a:ln>
          <a:effectLst/>
        </c:spPr>
        <c:txPr>
          <a:bodyPr rot="-27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84655872"/>
        <c:crosses val="autoZero"/>
        <c:auto val="1"/>
        <c:lblOffset val="100"/>
        <c:baseTimeUnit val="months"/>
        <c:majorUnit val="2"/>
        <c:majorTimeUnit val="months"/>
      </c:dateAx>
      <c:valAx>
        <c:axId val="184655872"/>
        <c:scaling>
          <c:orientation val="minMax"/>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84633216"/>
        <c:crosses val="autoZero"/>
        <c:crossBetween val="midCat"/>
      </c:valAx>
      <c:spPr>
        <a:noFill/>
        <a:ln>
          <a:noFill/>
        </a:ln>
        <a:effectLst/>
      </c:spPr>
    </c:plotArea>
    <c:legend>
      <c:legendPos val="b"/>
      <c:overlay val="0"/>
      <c:txPr>
        <a:bodyPr rot="0" vert="horz"/>
        <a:lstStyle/>
        <a:p>
          <a:pPr>
            <a:defRPr/>
          </a:pPr>
          <a:endParaRPr lang="en-US"/>
        </a:p>
      </c:txPr>
    </c:legend>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en-US"/>
    </a:p>
  </c:txPr>
  <c:externalData r:id="rId1">
    <c:autoUpdate val="0"/>
  </c:externalData>
</c:chartSpace>
</file>

<file path=ppt/charts/chart2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100" b="0" i="0" u="none" strike="noStrike" kern="1200" spc="0" baseline="0">
                <a:solidFill>
                  <a:schemeClr val="tx1">
                    <a:lumMod val="65000"/>
                    <a:lumOff val="35000"/>
                  </a:schemeClr>
                </a:solidFill>
                <a:latin typeface="+mn-lt"/>
                <a:ea typeface="+mn-ea"/>
                <a:cs typeface="+mn-cs"/>
              </a:defRPr>
            </a:pPr>
            <a:r>
              <a:rPr lang="en-GB" sz="1100" b="0" i="0" u="none" strike="noStrike" baseline="0">
                <a:effectLst/>
              </a:rPr>
              <a:t>12-hour waits (Antrim)</a:t>
            </a:r>
            <a:endParaRPr lang="en-GB" sz="1100">
              <a:effectLst/>
            </a:endParaRPr>
          </a:p>
        </c:rich>
      </c:tx>
      <c:overlay val="0"/>
      <c:spPr>
        <a:noFill/>
        <a:ln>
          <a:noFill/>
        </a:ln>
        <a:effectLst/>
      </c:spPr>
    </c:title>
    <c:autoTitleDeleted val="0"/>
    <c:plotArea>
      <c:layout/>
      <c:lineChart>
        <c:grouping val="standard"/>
        <c:varyColors val="0"/>
        <c:ser>
          <c:idx val="0"/>
          <c:order val="0"/>
          <c:tx>
            <c:strRef>
              <c:f>'12hr'!$F$6</c:f>
              <c:strCache>
                <c:ptCount val="1"/>
                <c:pt idx="0">
                  <c:v>LPL</c:v>
                </c:pt>
              </c:strCache>
            </c:strRef>
          </c:tx>
          <c:spPr>
            <a:ln w="15875" cap="rnd">
              <a:solidFill>
                <a:schemeClr val="tx1"/>
              </a:solidFill>
              <a:prstDash val="lgDash"/>
              <a:round/>
            </a:ln>
            <a:effectLst/>
          </c:spPr>
          <c:marker>
            <c:symbol val="none"/>
          </c:marker>
          <c:cat>
            <c:numRef>
              <c:f>'12hr'!$B$67:$B$89</c:f>
              <c:numCache>
                <c:formatCode>mmm\-yy</c:formatCode>
                <c:ptCount val="23"/>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pt idx="16">
                  <c:v>45870</c:v>
                </c:pt>
                <c:pt idx="17">
                  <c:v>45901</c:v>
                </c:pt>
                <c:pt idx="18">
                  <c:v>45931</c:v>
                </c:pt>
                <c:pt idx="19">
                  <c:v>45962</c:v>
                </c:pt>
                <c:pt idx="20">
                  <c:v>45992</c:v>
                </c:pt>
                <c:pt idx="21">
                  <c:v>46023</c:v>
                </c:pt>
                <c:pt idx="22">
                  <c:v>46054</c:v>
                </c:pt>
              </c:numCache>
            </c:numRef>
          </c:cat>
          <c:val>
            <c:numRef>
              <c:f>'12hr'!$F$67:$F$90</c:f>
              <c:numCache>
                <c:formatCode>0</c:formatCode>
                <c:ptCount val="24"/>
                <c:pt idx="0">
                  <c:v>1208.6078260869565</c:v>
                </c:pt>
                <c:pt idx="1">
                  <c:v>1208.6078260869565</c:v>
                </c:pt>
                <c:pt idx="2">
                  <c:v>1208.6078260869565</c:v>
                </c:pt>
                <c:pt idx="3">
                  <c:v>1208.6078260869565</c:v>
                </c:pt>
                <c:pt idx="4">
                  <c:v>1208.6078260869565</c:v>
                </c:pt>
                <c:pt idx="5">
                  <c:v>1208.6078260869565</c:v>
                </c:pt>
                <c:pt idx="6">
                  <c:v>1208.6078260869565</c:v>
                </c:pt>
                <c:pt idx="7">
                  <c:v>1208.6078260869565</c:v>
                </c:pt>
                <c:pt idx="8">
                  <c:v>1208.6078260869565</c:v>
                </c:pt>
                <c:pt idx="9">
                  <c:v>1208.6078260869565</c:v>
                </c:pt>
                <c:pt idx="10">
                  <c:v>1208.6078260869565</c:v>
                </c:pt>
                <c:pt idx="11">
                  <c:v>1208.6078260869565</c:v>
                </c:pt>
                <c:pt idx="12">
                  <c:v>1208.6078260869565</c:v>
                </c:pt>
                <c:pt idx="13">
                  <c:v>1208.6078260869565</c:v>
                </c:pt>
                <c:pt idx="14">
                  <c:v>1208.6078260869565</c:v>
                </c:pt>
                <c:pt idx="15">
                  <c:v>1208.6078260869565</c:v>
                </c:pt>
                <c:pt idx="16">
                  <c:v>1208.6078260869565</c:v>
                </c:pt>
                <c:pt idx="17">
                  <c:v>1208.6078260869565</c:v>
                </c:pt>
                <c:pt idx="18">
                  <c:v>1208.6078260869565</c:v>
                </c:pt>
                <c:pt idx="19">
                  <c:v>1208.6078260869565</c:v>
                </c:pt>
                <c:pt idx="20">
                  <c:v>1208.6078260869565</c:v>
                </c:pt>
                <c:pt idx="21">
                  <c:v>1208.6078260869565</c:v>
                </c:pt>
                <c:pt idx="22">
                  <c:v>1208.6078260869565</c:v>
                </c:pt>
                <c:pt idx="23">
                  <c:v>1208.6078260869565</c:v>
                </c:pt>
              </c:numCache>
            </c:numRef>
          </c:val>
          <c:smooth val="0"/>
          <c:extLst>
            <c:ext xmlns:c16="http://schemas.microsoft.com/office/drawing/2014/chart" uri="{C3380CC4-5D6E-409C-BE32-E72D297353CC}">
              <c16:uniqueId val="{00000000-AD7D-4A3B-8AD5-C5A9F2016EB6}"/>
            </c:ext>
          </c:extLst>
        </c:ser>
        <c:ser>
          <c:idx val="1"/>
          <c:order val="1"/>
          <c:tx>
            <c:strRef>
              <c:f>'12hr'!$E$6</c:f>
              <c:strCache>
                <c:ptCount val="1"/>
                <c:pt idx="0">
                  <c:v>&gt; 12 hrs</c:v>
                </c:pt>
              </c:strCache>
            </c:strRef>
          </c:tx>
          <c:spPr>
            <a:ln w="28575" cap="rnd">
              <a:solidFill>
                <a:schemeClr val="bg1">
                  <a:lumMod val="65000"/>
                </a:schemeClr>
              </a:solidFill>
              <a:round/>
            </a:ln>
            <a:effectLst/>
          </c:spPr>
          <c:marker>
            <c:symbol val="circle"/>
            <c:size val="5"/>
            <c:spPr>
              <a:solidFill>
                <a:schemeClr val="bg1">
                  <a:lumMod val="65000"/>
                </a:schemeClr>
              </a:solidFill>
              <a:ln w="9525">
                <a:noFill/>
              </a:ln>
              <a:effectLst/>
            </c:spPr>
          </c:marker>
          <c:cat>
            <c:numRef>
              <c:f>'12hr'!$B$67:$B$89</c:f>
              <c:numCache>
                <c:formatCode>mmm\-yy</c:formatCode>
                <c:ptCount val="23"/>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pt idx="16">
                  <c:v>45870</c:v>
                </c:pt>
                <c:pt idx="17">
                  <c:v>45901</c:v>
                </c:pt>
                <c:pt idx="18">
                  <c:v>45931</c:v>
                </c:pt>
                <c:pt idx="19">
                  <c:v>45962</c:v>
                </c:pt>
                <c:pt idx="20">
                  <c:v>45992</c:v>
                </c:pt>
                <c:pt idx="21">
                  <c:v>46023</c:v>
                </c:pt>
                <c:pt idx="22">
                  <c:v>46054</c:v>
                </c:pt>
              </c:numCache>
            </c:numRef>
          </c:cat>
          <c:val>
            <c:numRef>
              <c:f>'12hr'!$E$67:$E$90</c:f>
              <c:numCache>
                <c:formatCode>0</c:formatCode>
                <c:ptCount val="24"/>
                <c:pt idx="0">
                  <c:v>1646</c:v>
                </c:pt>
                <c:pt idx="1">
                  <c:v>1504</c:v>
                </c:pt>
                <c:pt idx="2">
                  <c:v>1422</c:v>
                </c:pt>
                <c:pt idx="3">
                  <c:v>1510</c:v>
                </c:pt>
                <c:pt idx="4">
                  <c:v>1437</c:v>
                </c:pt>
                <c:pt idx="5">
                  <c:v>1515</c:v>
                </c:pt>
                <c:pt idx="6">
                  <c:v>1595</c:v>
                </c:pt>
                <c:pt idx="7">
                  <c:v>1889</c:v>
                </c:pt>
                <c:pt idx="8">
                  <c:v>2118</c:v>
                </c:pt>
                <c:pt idx="9">
                  <c:v>1734</c:v>
                </c:pt>
                <c:pt idx="10">
                  <c:v>1739</c:v>
                </c:pt>
                <c:pt idx="11">
                  <c:v>1785</c:v>
                </c:pt>
                <c:pt idx="12">
                  <c:v>1655</c:v>
                </c:pt>
                <c:pt idx="13">
                  <c:v>1439</c:v>
                </c:pt>
                <c:pt idx="14">
                  <c:v>1598</c:v>
                </c:pt>
                <c:pt idx="15">
                  <c:v>1274</c:v>
                </c:pt>
                <c:pt idx="16">
                  <c:v>1453</c:v>
                </c:pt>
                <c:pt idx="17">
                  <c:v>1546</c:v>
                </c:pt>
                <c:pt idx="18">
                  <c:v>1844</c:v>
                </c:pt>
                <c:pt idx="19">
                  <c:v>1616</c:v>
                </c:pt>
                <c:pt idx="20">
                  <c:v>1538</c:v>
                </c:pt>
                <c:pt idx="21">
                  <c:v>1729</c:v>
                </c:pt>
                <c:pt idx="22">
                  <c:v>1647</c:v>
                </c:pt>
              </c:numCache>
            </c:numRef>
          </c:val>
          <c:smooth val="0"/>
          <c:extLst>
            <c:ext xmlns:c16="http://schemas.microsoft.com/office/drawing/2014/chart" uri="{C3380CC4-5D6E-409C-BE32-E72D297353CC}">
              <c16:uniqueId val="{00000001-AD7D-4A3B-8AD5-C5A9F2016EB6}"/>
            </c:ext>
          </c:extLst>
        </c:ser>
        <c:ser>
          <c:idx val="3"/>
          <c:order val="2"/>
          <c:tx>
            <c:strRef>
              <c:f>'12hr'!$G$6</c:f>
              <c:strCache>
                <c:ptCount val="1"/>
                <c:pt idx="0">
                  <c:v>Target</c:v>
                </c:pt>
              </c:strCache>
            </c:strRef>
          </c:tx>
          <c:spPr>
            <a:ln w="19050" cap="rnd">
              <a:solidFill>
                <a:srgbClr val="FF0000"/>
              </a:solidFill>
              <a:prstDash val="dash"/>
              <a:round/>
            </a:ln>
            <a:effectLst/>
          </c:spPr>
          <c:marker>
            <c:symbol val="none"/>
          </c:marker>
          <c:cat>
            <c:numRef>
              <c:f>'12hr'!$B$67:$B$89</c:f>
              <c:numCache>
                <c:formatCode>mmm\-yy</c:formatCode>
                <c:ptCount val="23"/>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pt idx="16">
                  <c:v>45870</c:v>
                </c:pt>
                <c:pt idx="17">
                  <c:v>45901</c:v>
                </c:pt>
                <c:pt idx="18">
                  <c:v>45931</c:v>
                </c:pt>
                <c:pt idx="19">
                  <c:v>45962</c:v>
                </c:pt>
                <c:pt idx="20">
                  <c:v>45992</c:v>
                </c:pt>
                <c:pt idx="21">
                  <c:v>46023</c:v>
                </c:pt>
                <c:pt idx="22">
                  <c:v>46054</c:v>
                </c:pt>
              </c:numCache>
            </c:numRef>
          </c:cat>
          <c:val>
            <c:numRef>
              <c:f>'12hr'!$G$67:$G$90</c:f>
              <c:numCache>
                <c:formatCode>0</c:formatCode>
                <c:ptCount val="24"/>
                <c:pt idx="0">
                  <c:v>0</c:v>
                </c:pt>
                <c:pt idx="1">
                  <c:v>0</c:v>
                </c:pt>
                <c:pt idx="2">
                  <c:v>0</c:v>
                </c:pt>
                <c:pt idx="3">
                  <c:v>0</c:v>
                </c:pt>
                <c:pt idx="4">
                  <c:v>0</c:v>
                </c:pt>
                <c:pt idx="5">
                  <c:v>0</c:v>
                </c:pt>
                <c:pt idx="6">
                  <c:v>0</c:v>
                </c:pt>
                <c:pt idx="7">
                  <c:v>0</c:v>
                </c:pt>
                <c:pt idx="8">
                  <c:v>0</c:v>
                </c:pt>
                <c:pt idx="9">
                  <c:v>0</c:v>
                </c:pt>
                <c:pt idx="10">
                  <c:v>0</c:v>
                </c:pt>
                <c:pt idx="11">
                  <c:v>0</c:v>
                </c:pt>
                <c:pt idx="12">
                  <c:v>0</c:v>
                </c:pt>
                <c:pt idx="13">
                  <c:v>0</c:v>
                </c:pt>
                <c:pt idx="14">
                  <c:v>0</c:v>
                </c:pt>
                <c:pt idx="15">
                  <c:v>0</c:v>
                </c:pt>
                <c:pt idx="16">
                  <c:v>0</c:v>
                </c:pt>
                <c:pt idx="17">
                  <c:v>0</c:v>
                </c:pt>
                <c:pt idx="18">
                  <c:v>0</c:v>
                </c:pt>
                <c:pt idx="19">
                  <c:v>0</c:v>
                </c:pt>
                <c:pt idx="20">
                  <c:v>0</c:v>
                </c:pt>
                <c:pt idx="21">
                  <c:v>0</c:v>
                </c:pt>
                <c:pt idx="22">
                  <c:v>0</c:v>
                </c:pt>
                <c:pt idx="23">
                  <c:v>0</c:v>
                </c:pt>
              </c:numCache>
            </c:numRef>
          </c:val>
          <c:smooth val="0"/>
          <c:extLst>
            <c:ext xmlns:c16="http://schemas.microsoft.com/office/drawing/2014/chart" uri="{C3380CC4-5D6E-409C-BE32-E72D297353CC}">
              <c16:uniqueId val="{00000002-AD7D-4A3B-8AD5-C5A9F2016EB6}"/>
            </c:ext>
          </c:extLst>
        </c:ser>
        <c:ser>
          <c:idx val="4"/>
          <c:order val="3"/>
          <c:tx>
            <c:strRef>
              <c:f>'12hr'!$D$6</c:f>
              <c:strCache>
                <c:ptCount val="1"/>
                <c:pt idx="0">
                  <c:v>Mean</c:v>
                </c:pt>
              </c:strCache>
            </c:strRef>
          </c:tx>
          <c:spPr>
            <a:ln w="15875" cap="rnd">
              <a:solidFill>
                <a:schemeClr val="tx1"/>
              </a:solidFill>
              <a:round/>
            </a:ln>
            <a:effectLst/>
          </c:spPr>
          <c:marker>
            <c:symbol val="none"/>
          </c:marker>
          <c:cat>
            <c:numRef>
              <c:f>'12hr'!$B$67:$B$89</c:f>
              <c:numCache>
                <c:formatCode>mmm\-yy</c:formatCode>
                <c:ptCount val="23"/>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pt idx="16">
                  <c:v>45870</c:v>
                </c:pt>
                <c:pt idx="17">
                  <c:v>45901</c:v>
                </c:pt>
                <c:pt idx="18">
                  <c:v>45931</c:v>
                </c:pt>
                <c:pt idx="19">
                  <c:v>45962</c:v>
                </c:pt>
                <c:pt idx="20">
                  <c:v>45992</c:v>
                </c:pt>
                <c:pt idx="21">
                  <c:v>46023</c:v>
                </c:pt>
                <c:pt idx="22">
                  <c:v>46054</c:v>
                </c:pt>
              </c:numCache>
            </c:numRef>
          </c:cat>
          <c:val>
            <c:numRef>
              <c:f>'12hr'!$D$67:$D$90</c:f>
              <c:numCache>
                <c:formatCode>0</c:formatCode>
                <c:ptCount val="24"/>
                <c:pt idx="0">
                  <c:v>1618.8260869565217</c:v>
                </c:pt>
                <c:pt idx="1">
                  <c:v>1618.8260869565217</c:v>
                </c:pt>
                <c:pt idx="2">
                  <c:v>1618.8260869565217</c:v>
                </c:pt>
                <c:pt idx="3">
                  <c:v>1618.8260869565217</c:v>
                </c:pt>
                <c:pt idx="4">
                  <c:v>1618.8260869565217</c:v>
                </c:pt>
                <c:pt idx="5">
                  <c:v>1618.8260869565217</c:v>
                </c:pt>
                <c:pt idx="6">
                  <c:v>1618.8260869565217</c:v>
                </c:pt>
                <c:pt idx="7">
                  <c:v>1618.8260869565217</c:v>
                </c:pt>
                <c:pt idx="8">
                  <c:v>1618.8260869565217</c:v>
                </c:pt>
                <c:pt idx="9">
                  <c:v>1618.8260869565217</c:v>
                </c:pt>
                <c:pt idx="10">
                  <c:v>1618.8260869565217</c:v>
                </c:pt>
                <c:pt idx="11">
                  <c:v>1618.8260869565217</c:v>
                </c:pt>
                <c:pt idx="12">
                  <c:v>1618.8260869565217</c:v>
                </c:pt>
                <c:pt idx="13">
                  <c:v>1618.8260869565217</c:v>
                </c:pt>
                <c:pt idx="14">
                  <c:v>1618.8260869565217</c:v>
                </c:pt>
                <c:pt idx="15">
                  <c:v>1618.8260869565217</c:v>
                </c:pt>
                <c:pt idx="16">
                  <c:v>1618.8260869565217</c:v>
                </c:pt>
                <c:pt idx="17">
                  <c:v>1618.8260869565217</c:v>
                </c:pt>
                <c:pt idx="18">
                  <c:v>1618.8260869565217</c:v>
                </c:pt>
                <c:pt idx="19">
                  <c:v>1618.8260869565217</c:v>
                </c:pt>
                <c:pt idx="20">
                  <c:v>1618.8260869565217</c:v>
                </c:pt>
                <c:pt idx="21">
                  <c:v>1618.8260869565217</c:v>
                </c:pt>
                <c:pt idx="22">
                  <c:v>1618.8260869565217</c:v>
                </c:pt>
                <c:pt idx="23">
                  <c:v>1618.8260869565217</c:v>
                </c:pt>
              </c:numCache>
            </c:numRef>
          </c:val>
          <c:smooth val="0"/>
          <c:extLst>
            <c:ext xmlns:c16="http://schemas.microsoft.com/office/drawing/2014/chart" uri="{C3380CC4-5D6E-409C-BE32-E72D297353CC}">
              <c16:uniqueId val="{00000003-AD7D-4A3B-8AD5-C5A9F2016EB6}"/>
            </c:ext>
          </c:extLst>
        </c:ser>
        <c:ser>
          <c:idx val="5"/>
          <c:order val="4"/>
          <c:tx>
            <c:strRef>
              <c:f>'12hr'!$C$6</c:f>
              <c:strCache>
                <c:ptCount val="1"/>
                <c:pt idx="0">
                  <c:v>UPL</c:v>
                </c:pt>
              </c:strCache>
            </c:strRef>
          </c:tx>
          <c:spPr>
            <a:ln w="15875" cap="rnd">
              <a:solidFill>
                <a:schemeClr val="tx1"/>
              </a:solidFill>
              <a:prstDash val="lgDash"/>
              <a:round/>
            </a:ln>
            <a:effectLst/>
          </c:spPr>
          <c:marker>
            <c:symbol val="none"/>
          </c:marker>
          <c:cat>
            <c:numRef>
              <c:f>'12hr'!$B$67:$B$89</c:f>
              <c:numCache>
                <c:formatCode>mmm\-yy</c:formatCode>
                <c:ptCount val="23"/>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pt idx="16">
                  <c:v>45870</c:v>
                </c:pt>
                <c:pt idx="17">
                  <c:v>45901</c:v>
                </c:pt>
                <c:pt idx="18">
                  <c:v>45931</c:v>
                </c:pt>
                <c:pt idx="19">
                  <c:v>45962</c:v>
                </c:pt>
                <c:pt idx="20">
                  <c:v>45992</c:v>
                </c:pt>
                <c:pt idx="21">
                  <c:v>46023</c:v>
                </c:pt>
                <c:pt idx="22">
                  <c:v>46054</c:v>
                </c:pt>
              </c:numCache>
            </c:numRef>
          </c:cat>
          <c:val>
            <c:numRef>
              <c:f>'12hr'!$C$67:$C$90</c:f>
              <c:numCache>
                <c:formatCode>0</c:formatCode>
                <c:ptCount val="24"/>
                <c:pt idx="0">
                  <c:v>2029.044347826087</c:v>
                </c:pt>
                <c:pt idx="1">
                  <c:v>2029.044347826087</c:v>
                </c:pt>
                <c:pt idx="2">
                  <c:v>2029.044347826087</c:v>
                </c:pt>
                <c:pt idx="3">
                  <c:v>2029.044347826087</c:v>
                </c:pt>
                <c:pt idx="4">
                  <c:v>2029.044347826087</c:v>
                </c:pt>
                <c:pt idx="5">
                  <c:v>2029.044347826087</c:v>
                </c:pt>
                <c:pt idx="6">
                  <c:v>2029.044347826087</c:v>
                </c:pt>
                <c:pt idx="7">
                  <c:v>2029.044347826087</c:v>
                </c:pt>
                <c:pt idx="8">
                  <c:v>2029.044347826087</c:v>
                </c:pt>
                <c:pt idx="9">
                  <c:v>2029.044347826087</c:v>
                </c:pt>
                <c:pt idx="10">
                  <c:v>2029.044347826087</c:v>
                </c:pt>
                <c:pt idx="11">
                  <c:v>2029.044347826087</c:v>
                </c:pt>
                <c:pt idx="12">
                  <c:v>2029.044347826087</c:v>
                </c:pt>
                <c:pt idx="13">
                  <c:v>2029.044347826087</c:v>
                </c:pt>
                <c:pt idx="14">
                  <c:v>2029.044347826087</c:v>
                </c:pt>
                <c:pt idx="15">
                  <c:v>2029.044347826087</c:v>
                </c:pt>
                <c:pt idx="16">
                  <c:v>2029.044347826087</c:v>
                </c:pt>
                <c:pt idx="17">
                  <c:v>2029.044347826087</c:v>
                </c:pt>
                <c:pt idx="18">
                  <c:v>2029.044347826087</c:v>
                </c:pt>
                <c:pt idx="19">
                  <c:v>2029.044347826087</c:v>
                </c:pt>
                <c:pt idx="20">
                  <c:v>2029.044347826087</c:v>
                </c:pt>
                <c:pt idx="21">
                  <c:v>2029.044347826087</c:v>
                </c:pt>
                <c:pt idx="22">
                  <c:v>2029.044347826087</c:v>
                </c:pt>
                <c:pt idx="23">
                  <c:v>2029.044347826087</c:v>
                </c:pt>
              </c:numCache>
            </c:numRef>
          </c:val>
          <c:smooth val="0"/>
          <c:extLst>
            <c:ext xmlns:c16="http://schemas.microsoft.com/office/drawing/2014/chart" uri="{C3380CC4-5D6E-409C-BE32-E72D297353CC}">
              <c16:uniqueId val="{00000004-AD7D-4A3B-8AD5-C5A9F2016EB6}"/>
            </c:ext>
          </c:extLst>
        </c:ser>
        <c:ser>
          <c:idx val="2"/>
          <c:order val="5"/>
          <c:tx>
            <c:strRef>
              <c:f>'12hr'!$I$6</c:f>
              <c:strCache>
                <c:ptCount val="1"/>
                <c:pt idx="0">
                  <c:v>SCL</c:v>
                </c:pt>
              </c:strCache>
            </c:strRef>
          </c:tx>
          <c:spPr>
            <a:ln>
              <a:noFill/>
            </a:ln>
          </c:spPr>
          <c:marker>
            <c:symbol val="circle"/>
            <c:size val="7"/>
            <c:spPr>
              <a:solidFill>
                <a:srgbClr val="5B9BD5"/>
              </a:solidFill>
              <a:ln>
                <a:solidFill>
                  <a:srgbClr val="5B9BD5"/>
                </a:solidFill>
              </a:ln>
            </c:spPr>
          </c:marker>
          <c:cat>
            <c:numRef>
              <c:f>'12hr'!$B$67:$B$89</c:f>
              <c:numCache>
                <c:formatCode>mmm\-yy</c:formatCode>
                <c:ptCount val="23"/>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pt idx="16">
                  <c:v>45870</c:v>
                </c:pt>
                <c:pt idx="17">
                  <c:v>45901</c:v>
                </c:pt>
                <c:pt idx="18">
                  <c:v>45931</c:v>
                </c:pt>
                <c:pt idx="19">
                  <c:v>45962</c:v>
                </c:pt>
                <c:pt idx="20">
                  <c:v>45992</c:v>
                </c:pt>
                <c:pt idx="21">
                  <c:v>46023</c:v>
                </c:pt>
                <c:pt idx="22">
                  <c:v>46054</c:v>
                </c:pt>
              </c:numCache>
            </c:numRef>
          </c:cat>
          <c:val>
            <c:numRef>
              <c:f>'12hr'!$I$67:$I$90</c:f>
              <c:numCache>
                <c:formatCode>0</c:formatCode>
                <c:ptCount val="24"/>
                <c:pt idx="0">
                  <c:v>#N/A</c:v>
                </c:pt>
                <c:pt idx="1">
                  <c:v>#N/A</c:v>
                </c:pt>
                <c:pt idx="2">
                  <c:v>#N/A</c:v>
                </c:pt>
                <c:pt idx="3">
                  <c:v>#N/A</c:v>
                </c:pt>
                <c:pt idx="4">
                  <c:v>#N/A</c:v>
                </c:pt>
                <c:pt idx="5">
                  <c:v>#N/A</c:v>
                </c:pt>
                <c:pt idx="6">
                  <c:v>#N/A</c:v>
                </c:pt>
                <c:pt idx="7">
                  <c:v>#N/A</c:v>
                </c:pt>
                <c:pt idx="8">
                  <c:v>#N/A</c:v>
                </c:pt>
                <c:pt idx="9">
                  <c:v>#N/A</c:v>
                </c:pt>
                <c:pt idx="10">
                  <c:v>#N/A</c:v>
                </c:pt>
                <c:pt idx="11">
                  <c:v>#N/A</c:v>
                </c:pt>
                <c:pt idx="12">
                  <c:v>#N/A</c:v>
                </c:pt>
                <c:pt idx="13">
                  <c:v>#N/A</c:v>
                </c:pt>
                <c:pt idx="14">
                  <c:v>#N/A</c:v>
                </c:pt>
                <c:pt idx="15">
                  <c:v>#N/A</c:v>
                </c:pt>
                <c:pt idx="16">
                  <c:v>#N/A</c:v>
                </c:pt>
                <c:pt idx="17">
                  <c:v>#N/A</c:v>
                </c:pt>
                <c:pt idx="18">
                  <c:v>#N/A</c:v>
                </c:pt>
                <c:pt idx="19">
                  <c:v>#N/A</c:v>
                </c:pt>
                <c:pt idx="20">
                  <c:v>#N/A</c:v>
                </c:pt>
                <c:pt idx="21">
                  <c:v>#N/A</c:v>
                </c:pt>
                <c:pt idx="22">
                  <c:v>#N/A</c:v>
                </c:pt>
                <c:pt idx="23">
                  <c:v>#N/A</c:v>
                </c:pt>
              </c:numCache>
            </c:numRef>
          </c:val>
          <c:smooth val="0"/>
          <c:extLst>
            <c:ext xmlns:c16="http://schemas.microsoft.com/office/drawing/2014/chart" uri="{C3380CC4-5D6E-409C-BE32-E72D297353CC}">
              <c16:uniqueId val="{00000005-AD7D-4A3B-8AD5-C5A9F2016EB6}"/>
            </c:ext>
          </c:extLst>
        </c:ser>
        <c:ser>
          <c:idx val="6"/>
          <c:order val="6"/>
          <c:tx>
            <c:strRef>
              <c:f>'12hr'!$J$6</c:f>
              <c:strCache>
                <c:ptCount val="1"/>
                <c:pt idx="0">
                  <c:v>SCH</c:v>
                </c:pt>
              </c:strCache>
            </c:strRef>
          </c:tx>
          <c:spPr>
            <a:ln>
              <a:noFill/>
            </a:ln>
          </c:spPr>
          <c:marker>
            <c:symbol val="circle"/>
            <c:size val="7"/>
            <c:spPr>
              <a:solidFill>
                <a:srgbClr val="ED7D31"/>
              </a:solidFill>
              <a:ln>
                <a:solidFill>
                  <a:srgbClr val="ED7D31"/>
                </a:solidFill>
              </a:ln>
            </c:spPr>
          </c:marker>
          <c:cat>
            <c:numRef>
              <c:f>'12hr'!$B$67:$B$89</c:f>
              <c:numCache>
                <c:formatCode>mmm\-yy</c:formatCode>
                <c:ptCount val="23"/>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pt idx="16">
                  <c:v>45870</c:v>
                </c:pt>
                <c:pt idx="17">
                  <c:v>45901</c:v>
                </c:pt>
                <c:pt idx="18">
                  <c:v>45931</c:v>
                </c:pt>
                <c:pt idx="19">
                  <c:v>45962</c:v>
                </c:pt>
                <c:pt idx="20">
                  <c:v>45992</c:v>
                </c:pt>
                <c:pt idx="21">
                  <c:v>46023</c:v>
                </c:pt>
                <c:pt idx="22">
                  <c:v>46054</c:v>
                </c:pt>
              </c:numCache>
            </c:numRef>
          </c:cat>
          <c:val>
            <c:numRef>
              <c:f>'12hr'!$J$67:$J$90</c:f>
              <c:numCache>
                <c:formatCode>0</c:formatCode>
                <c:ptCount val="24"/>
                <c:pt idx="0">
                  <c:v>#N/A</c:v>
                </c:pt>
                <c:pt idx="1">
                  <c:v>#N/A</c:v>
                </c:pt>
                <c:pt idx="2">
                  <c:v>#N/A</c:v>
                </c:pt>
                <c:pt idx="3">
                  <c:v>#N/A</c:v>
                </c:pt>
                <c:pt idx="4">
                  <c:v>#N/A</c:v>
                </c:pt>
                <c:pt idx="5">
                  <c:v>#N/A</c:v>
                </c:pt>
                <c:pt idx="6">
                  <c:v>#N/A</c:v>
                </c:pt>
                <c:pt idx="7">
                  <c:v>#N/A</c:v>
                </c:pt>
                <c:pt idx="8">
                  <c:v>2118</c:v>
                </c:pt>
                <c:pt idx="9">
                  <c:v>#N/A</c:v>
                </c:pt>
                <c:pt idx="10">
                  <c:v>#N/A</c:v>
                </c:pt>
                <c:pt idx="11">
                  <c:v>#N/A</c:v>
                </c:pt>
                <c:pt idx="12">
                  <c:v>#N/A</c:v>
                </c:pt>
                <c:pt idx="13">
                  <c:v>#N/A</c:v>
                </c:pt>
                <c:pt idx="14">
                  <c:v>#N/A</c:v>
                </c:pt>
                <c:pt idx="15">
                  <c:v>#N/A</c:v>
                </c:pt>
                <c:pt idx="16">
                  <c:v>#N/A</c:v>
                </c:pt>
                <c:pt idx="17">
                  <c:v>#N/A</c:v>
                </c:pt>
                <c:pt idx="18">
                  <c:v>#N/A</c:v>
                </c:pt>
                <c:pt idx="19">
                  <c:v>#N/A</c:v>
                </c:pt>
                <c:pt idx="20">
                  <c:v>#N/A</c:v>
                </c:pt>
                <c:pt idx="21">
                  <c:v>#N/A</c:v>
                </c:pt>
                <c:pt idx="22">
                  <c:v>#N/A</c:v>
                </c:pt>
                <c:pt idx="23">
                  <c:v>#N/A</c:v>
                </c:pt>
              </c:numCache>
            </c:numRef>
          </c:val>
          <c:smooth val="0"/>
          <c:extLst>
            <c:ext xmlns:c16="http://schemas.microsoft.com/office/drawing/2014/chart" uri="{C3380CC4-5D6E-409C-BE32-E72D297353CC}">
              <c16:uniqueId val="{00000006-AD7D-4A3B-8AD5-C5A9F2016EB6}"/>
            </c:ext>
          </c:extLst>
        </c:ser>
        <c:dLbls>
          <c:showLegendKey val="0"/>
          <c:showVal val="0"/>
          <c:showCatName val="0"/>
          <c:showSerName val="0"/>
          <c:showPercent val="0"/>
          <c:showBubbleSize val="0"/>
        </c:dLbls>
        <c:smooth val="0"/>
        <c:axId val="186785152"/>
        <c:axId val="186795520"/>
      </c:lineChart>
      <c:dateAx>
        <c:axId val="186785152"/>
        <c:scaling>
          <c:orientation val="minMax"/>
        </c:scaling>
        <c:delete val="0"/>
        <c:axPos val="b"/>
        <c:numFmt formatCode="mmm\-yy" sourceLinked="1"/>
        <c:majorTickMark val="out"/>
        <c:minorTickMark val="none"/>
        <c:tickLblPos val="low"/>
        <c:spPr>
          <a:noFill/>
          <a:ln w="9525" cap="flat" cmpd="sng" algn="ctr">
            <a:solidFill>
              <a:schemeClr val="tx1">
                <a:lumMod val="15000"/>
                <a:lumOff val="85000"/>
              </a:schemeClr>
            </a:solidFill>
            <a:round/>
          </a:ln>
          <a:effectLst/>
        </c:spPr>
        <c:txPr>
          <a:bodyPr rot="-27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86795520"/>
        <c:crosses val="autoZero"/>
        <c:auto val="1"/>
        <c:lblOffset val="100"/>
        <c:baseTimeUnit val="months"/>
        <c:majorUnit val="2"/>
        <c:majorTimeUnit val="months"/>
      </c:dateAx>
      <c:valAx>
        <c:axId val="186795520"/>
        <c:scaling>
          <c:orientation val="minMax"/>
          <c:min val="0"/>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86785152"/>
        <c:crosses val="autoZero"/>
        <c:crossBetween val="midCat"/>
      </c:valAx>
      <c:spPr>
        <a:noFill/>
        <a:ln>
          <a:noFill/>
        </a:ln>
        <a:effectLst/>
      </c:spPr>
    </c:plotArea>
    <c:legend>
      <c:legendPos val="b"/>
      <c:layout>
        <c:manualLayout>
          <c:xMode val="edge"/>
          <c:yMode val="edge"/>
          <c:x val="0.14561067366579181"/>
          <c:y val="0.81173228346456694"/>
          <c:w val="0.75322309711286084"/>
          <c:h val="0.1604899387576553"/>
        </c:manualLayout>
      </c:layout>
      <c:overlay val="0"/>
      <c:txPr>
        <a:bodyPr rot="0" vert="horz"/>
        <a:lstStyle/>
        <a:p>
          <a:pPr>
            <a:defRPr/>
          </a:pPr>
          <a:endParaRPr lang="en-US"/>
        </a:p>
      </c:txPr>
    </c:legend>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en-US"/>
    </a:p>
  </c:txPr>
  <c:externalData r:id="rId1">
    <c:autoUpdate val="0"/>
  </c:externalData>
</c:chartSpace>
</file>

<file path=ppt/charts/chart2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100" b="0" i="0" u="none" strike="noStrike" kern="1200" spc="0" baseline="0">
                <a:solidFill>
                  <a:schemeClr val="tx1">
                    <a:lumMod val="65000"/>
                    <a:lumOff val="35000"/>
                  </a:schemeClr>
                </a:solidFill>
                <a:latin typeface="+mn-lt"/>
                <a:ea typeface="+mn-ea"/>
                <a:cs typeface="+mn-cs"/>
              </a:defRPr>
            </a:pPr>
            <a:r>
              <a:rPr lang="en-GB" sz="1100" b="0" i="0" u="none" strike="noStrike" baseline="0">
                <a:effectLst/>
              </a:rPr>
              <a:t>12-hour waits (Causeway)</a:t>
            </a:r>
            <a:endParaRPr lang="en-GB" sz="1100">
              <a:effectLst/>
            </a:endParaRPr>
          </a:p>
        </c:rich>
      </c:tx>
      <c:overlay val="0"/>
      <c:spPr>
        <a:noFill/>
        <a:ln>
          <a:noFill/>
        </a:ln>
        <a:effectLst/>
      </c:spPr>
    </c:title>
    <c:autoTitleDeleted val="0"/>
    <c:plotArea>
      <c:layout/>
      <c:lineChart>
        <c:grouping val="standard"/>
        <c:varyColors val="0"/>
        <c:ser>
          <c:idx val="0"/>
          <c:order val="0"/>
          <c:tx>
            <c:strRef>
              <c:f>'12hr'!$F$97</c:f>
              <c:strCache>
                <c:ptCount val="1"/>
                <c:pt idx="0">
                  <c:v>LPL</c:v>
                </c:pt>
              </c:strCache>
            </c:strRef>
          </c:tx>
          <c:spPr>
            <a:ln w="15875" cap="rnd">
              <a:solidFill>
                <a:schemeClr val="tx1"/>
              </a:solidFill>
              <a:prstDash val="lgDash"/>
              <a:round/>
            </a:ln>
            <a:effectLst/>
          </c:spPr>
          <c:marker>
            <c:symbol val="none"/>
          </c:marker>
          <c:cat>
            <c:numRef>
              <c:f>'12hr'!$B$158:$B$180</c:f>
              <c:numCache>
                <c:formatCode>mmm\-yy</c:formatCode>
                <c:ptCount val="23"/>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pt idx="16">
                  <c:v>45870</c:v>
                </c:pt>
                <c:pt idx="17">
                  <c:v>45901</c:v>
                </c:pt>
                <c:pt idx="18">
                  <c:v>45931</c:v>
                </c:pt>
                <c:pt idx="19">
                  <c:v>45962</c:v>
                </c:pt>
                <c:pt idx="20">
                  <c:v>45992</c:v>
                </c:pt>
                <c:pt idx="21">
                  <c:v>46023</c:v>
                </c:pt>
                <c:pt idx="22">
                  <c:v>46054</c:v>
                </c:pt>
              </c:numCache>
            </c:numRef>
          </c:cat>
          <c:val>
            <c:numRef>
              <c:f>'12hr'!$F$158:$F$181</c:f>
              <c:numCache>
                <c:formatCode>0</c:formatCode>
                <c:ptCount val="24"/>
                <c:pt idx="0">
                  <c:v>492.12608695652176</c:v>
                </c:pt>
                <c:pt idx="1">
                  <c:v>492.12608695652176</c:v>
                </c:pt>
                <c:pt idx="2">
                  <c:v>492.12608695652176</c:v>
                </c:pt>
                <c:pt idx="3">
                  <c:v>492.12608695652176</c:v>
                </c:pt>
                <c:pt idx="4">
                  <c:v>492.12608695652176</c:v>
                </c:pt>
                <c:pt idx="5">
                  <c:v>492.12608695652176</c:v>
                </c:pt>
                <c:pt idx="6">
                  <c:v>492.12608695652176</c:v>
                </c:pt>
                <c:pt idx="7">
                  <c:v>492.12608695652176</c:v>
                </c:pt>
                <c:pt idx="8">
                  <c:v>492.12608695652176</c:v>
                </c:pt>
                <c:pt idx="9">
                  <c:v>492.12608695652176</c:v>
                </c:pt>
                <c:pt idx="10">
                  <c:v>492.12608695652176</c:v>
                </c:pt>
                <c:pt idx="11">
                  <c:v>492.12608695652176</c:v>
                </c:pt>
                <c:pt idx="12">
                  <c:v>492.12608695652176</c:v>
                </c:pt>
                <c:pt idx="13">
                  <c:v>492.12608695652176</c:v>
                </c:pt>
                <c:pt idx="14">
                  <c:v>492.12608695652176</c:v>
                </c:pt>
                <c:pt idx="15">
                  <c:v>492.12608695652176</c:v>
                </c:pt>
                <c:pt idx="16">
                  <c:v>492.12608695652176</c:v>
                </c:pt>
                <c:pt idx="17">
                  <c:v>492.12608695652176</c:v>
                </c:pt>
                <c:pt idx="18">
                  <c:v>492.12608695652176</c:v>
                </c:pt>
                <c:pt idx="19">
                  <c:v>492.12608695652176</c:v>
                </c:pt>
                <c:pt idx="20">
                  <c:v>492.12608695652176</c:v>
                </c:pt>
                <c:pt idx="21">
                  <c:v>492.12608695652176</c:v>
                </c:pt>
                <c:pt idx="22">
                  <c:v>492.12608695652176</c:v>
                </c:pt>
                <c:pt idx="23">
                  <c:v>492.12608695652176</c:v>
                </c:pt>
              </c:numCache>
            </c:numRef>
          </c:val>
          <c:smooth val="0"/>
          <c:extLst>
            <c:ext xmlns:c16="http://schemas.microsoft.com/office/drawing/2014/chart" uri="{C3380CC4-5D6E-409C-BE32-E72D297353CC}">
              <c16:uniqueId val="{00000000-65F5-4AA5-B307-498DEFAC7D97}"/>
            </c:ext>
          </c:extLst>
        </c:ser>
        <c:ser>
          <c:idx val="1"/>
          <c:order val="1"/>
          <c:tx>
            <c:strRef>
              <c:f>'12hr'!$E$97</c:f>
              <c:strCache>
                <c:ptCount val="1"/>
                <c:pt idx="0">
                  <c:v>&gt; 12 hrs</c:v>
                </c:pt>
              </c:strCache>
            </c:strRef>
          </c:tx>
          <c:spPr>
            <a:ln w="28575" cap="rnd">
              <a:solidFill>
                <a:schemeClr val="bg1">
                  <a:lumMod val="65000"/>
                </a:schemeClr>
              </a:solidFill>
              <a:round/>
            </a:ln>
            <a:effectLst/>
          </c:spPr>
          <c:marker>
            <c:symbol val="circle"/>
            <c:size val="5"/>
            <c:spPr>
              <a:solidFill>
                <a:schemeClr val="bg1">
                  <a:lumMod val="65000"/>
                </a:schemeClr>
              </a:solidFill>
              <a:ln w="9525">
                <a:noFill/>
              </a:ln>
              <a:effectLst/>
            </c:spPr>
          </c:marker>
          <c:cat>
            <c:numRef>
              <c:f>'12hr'!$B$158:$B$180</c:f>
              <c:numCache>
                <c:formatCode>mmm\-yy</c:formatCode>
                <c:ptCount val="23"/>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pt idx="16">
                  <c:v>45870</c:v>
                </c:pt>
                <c:pt idx="17">
                  <c:v>45901</c:v>
                </c:pt>
                <c:pt idx="18">
                  <c:v>45931</c:v>
                </c:pt>
                <c:pt idx="19">
                  <c:v>45962</c:v>
                </c:pt>
                <c:pt idx="20">
                  <c:v>45992</c:v>
                </c:pt>
                <c:pt idx="21">
                  <c:v>46023</c:v>
                </c:pt>
                <c:pt idx="22">
                  <c:v>46054</c:v>
                </c:pt>
              </c:numCache>
            </c:numRef>
          </c:cat>
          <c:val>
            <c:numRef>
              <c:f>'12hr'!$E$158:$E$181</c:f>
              <c:numCache>
                <c:formatCode>0</c:formatCode>
                <c:ptCount val="24"/>
                <c:pt idx="0">
                  <c:v>568</c:v>
                </c:pt>
                <c:pt idx="1">
                  <c:v>619</c:v>
                </c:pt>
                <c:pt idx="2">
                  <c:v>574</c:v>
                </c:pt>
                <c:pt idx="3">
                  <c:v>581</c:v>
                </c:pt>
                <c:pt idx="4">
                  <c:v>555</c:v>
                </c:pt>
                <c:pt idx="5">
                  <c:v>588</c:v>
                </c:pt>
                <c:pt idx="6">
                  <c:v>580</c:v>
                </c:pt>
                <c:pt idx="7">
                  <c:v>558</c:v>
                </c:pt>
                <c:pt idx="8">
                  <c:v>666</c:v>
                </c:pt>
                <c:pt idx="9">
                  <c:v>590</c:v>
                </c:pt>
                <c:pt idx="10">
                  <c:v>518</c:v>
                </c:pt>
                <c:pt idx="11">
                  <c:v>582</c:v>
                </c:pt>
                <c:pt idx="12">
                  <c:v>636</c:v>
                </c:pt>
                <c:pt idx="13">
                  <c:v>672</c:v>
                </c:pt>
                <c:pt idx="14">
                  <c:v>600</c:v>
                </c:pt>
                <c:pt idx="15">
                  <c:v>646</c:v>
                </c:pt>
                <c:pt idx="16">
                  <c:v>611</c:v>
                </c:pt>
                <c:pt idx="17">
                  <c:v>602</c:v>
                </c:pt>
                <c:pt idx="18">
                  <c:v>636</c:v>
                </c:pt>
                <c:pt idx="19">
                  <c:v>612</c:v>
                </c:pt>
                <c:pt idx="20">
                  <c:v>643</c:v>
                </c:pt>
                <c:pt idx="21">
                  <c:v>687</c:v>
                </c:pt>
                <c:pt idx="22">
                  <c:v>615</c:v>
                </c:pt>
              </c:numCache>
            </c:numRef>
          </c:val>
          <c:smooth val="0"/>
          <c:extLst>
            <c:ext xmlns:c16="http://schemas.microsoft.com/office/drawing/2014/chart" uri="{C3380CC4-5D6E-409C-BE32-E72D297353CC}">
              <c16:uniqueId val="{00000001-65F5-4AA5-B307-498DEFAC7D97}"/>
            </c:ext>
          </c:extLst>
        </c:ser>
        <c:ser>
          <c:idx val="3"/>
          <c:order val="2"/>
          <c:tx>
            <c:strRef>
              <c:f>'12hr'!$G$97</c:f>
              <c:strCache>
                <c:ptCount val="1"/>
                <c:pt idx="0">
                  <c:v>Target</c:v>
                </c:pt>
              </c:strCache>
            </c:strRef>
          </c:tx>
          <c:spPr>
            <a:ln w="19050" cap="rnd">
              <a:solidFill>
                <a:srgbClr val="FF0000"/>
              </a:solidFill>
              <a:prstDash val="dash"/>
              <a:round/>
            </a:ln>
            <a:effectLst/>
          </c:spPr>
          <c:marker>
            <c:symbol val="none"/>
          </c:marker>
          <c:cat>
            <c:numRef>
              <c:f>'12hr'!$B$158:$B$180</c:f>
              <c:numCache>
                <c:formatCode>mmm\-yy</c:formatCode>
                <c:ptCount val="23"/>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pt idx="16">
                  <c:v>45870</c:v>
                </c:pt>
                <c:pt idx="17">
                  <c:v>45901</c:v>
                </c:pt>
                <c:pt idx="18">
                  <c:v>45931</c:v>
                </c:pt>
                <c:pt idx="19">
                  <c:v>45962</c:v>
                </c:pt>
                <c:pt idx="20">
                  <c:v>45992</c:v>
                </c:pt>
                <c:pt idx="21">
                  <c:v>46023</c:v>
                </c:pt>
                <c:pt idx="22">
                  <c:v>46054</c:v>
                </c:pt>
              </c:numCache>
            </c:numRef>
          </c:cat>
          <c:val>
            <c:numRef>
              <c:f>'12hr'!$G$158:$G$181</c:f>
              <c:numCache>
                <c:formatCode>0</c:formatCode>
                <c:ptCount val="24"/>
                <c:pt idx="0">
                  <c:v>0</c:v>
                </c:pt>
                <c:pt idx="1">
                  <c:v>0</c:v>
                </c:pt>
                <c:pt idx="2">
                  <c:v>0</c:v>
                </c:pt>
                <c:pt idx="3">
                  <c:v>0</c:v>
                </c:pt>
                <c:pt idx="4">
                  <c:v>0</c:v>
                </c:pt>
                <c:pt idx="5">
                  <c:v>0</c:v>
                </c:pt>
                <c:pt idx="6">
                  <c:v>0</c:v>
                </c:pt>
                <c:pt idx="7">
                  <c:v>0</c:v>
                </c:pt>
                <c:pt idx="8">
                  <c:v>0</c:v>
                </c:pt>
                <c:pt idx="9">
                  <c:v>0</c:v>
                </c:pt>
                <c:pt idx="10">
                  <c:v>0</c:v>
                </c:pt>
                <c:pt idx="11">
                  <c:v>0</c:v>
                </c:pt>
                <c:pt idx="12">
                  <c:v>0</c:v>
                </c:pt>
                <c:pt idx="13">
                  <c:v>0</c:v>
                </c:pt>
                <c:pt idx="14">
                  <c:v>0</c:v>
                </c:pt>
                <c:pt idx="15">
                  <c:v>0</c:v>
                </c:pt>
                <c:pt idx="16">
                  <c:v>0</c:v>
                </c:pt>
                <c:pt idx="17">
                  <c:v>0</c:v>
                </c:pt>
                <c:pt idx="18">
                  <c:v>0</c:v>
                </c:pt>
                <c:pt idx="19">
                  <c:v>0</c:v>
                </c:pt>
                <c:pt idx="20">
                  <c:v>0</c:v>
                </c:pt>
                <c:pt idx="21">
                  <c:v>0</c:v>
                </c:pt>
                <c:pt idx="22">
                  <c:v>0</c:v>
                </c:pt>
                <c:pt idx="23">
                  <c:v>0</c:v>
                </c:pt>
              </c:numCache>
            </c:numRef>
          </c:val>
          <c:smooth val="0"/>
          <c:extLst>
            <c:ext xmlns:c16="http://schemas.microsoft.com/office/drawing/2014/chart" uri="{C3380CC4-5D6E-409C-BE32-E72D297353CC}">
              <c16:uniqueId val="{00000002-65F5-4AA5-B307-498DEFAC7D97}"/>
            </c:ext>
          </c:extLst>
        </c:ser>
        <c:ser>
          <c:idx val="4"/>
          <c:order val="3"/>
          <c:tx>
            <c:strRef>
              <c:f>'12hr'!$D$97</c:f>
              <c:strCache>
                <c:ptCount val="1"/>
                <c:pt idx="0">
                  <c:v>Mean</c:v>
                </c:pt>
              </c:strCache>
            </c:strRef>
          </c:tx>
          <c:spPr>
            <a:ln w="15875" cap="rnd">
              <a:solidFill>
                <a:schemeClr val="tx1"/>
              </a:solidFill>
              <a:round/>
            </a:ln>
            <a:effectLst/>
          </c:spPr>
          <c:marker>
            <c:symbol val="none"/>
          </c:marker>
          <c:cat>
            <c:numRef>
              <c:f>'12hr'!$B$158:$B$180</c:f>
              <c:numCache>
                <c:formatCode>mmm\-yy</c:formatCode>
                <c:ptCount val="23"/>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pt idx="16">
                  <c:v>45870</c:v>
                </c:pt>
                <c:pt idx="17">
                  <c:v>45901</c:v>
                </c:pt>
                <c:pt idx="18">
                  <c:v>45931</c:v>
                </c:pt>
                <c:pt idx="19">
                  <c:v>45962</c:v>
                </c:pt>
                <c:pt idx="20">
                  <c:v>45992</c:v>
                </c:pt>
                <c:pt idx="21">
                  <c:v>46023</c:v>
                </c:pt>
                <c:pt idx="22">
                  <c:v>46054</c:v>
                </c:pt>
              </c:numCache>
            </c:numRef>
          </c:cat>
          <c:val>
            <c:numRef>
              <c:f>'12hr'!$D$158:$D$181</c:f>
              <c:numCache>
                <c:formatCode>0</c:formatCode>
                <c:ptCount val="24"/>
                <c:pt idx="0">
                  <c:v>606.04347826086962</c:v>
                </c:pt>
                <c:pt idx="1">
                  <c:v>606.04347826086962</c:v>
                </c:pt>
                <c:pt idx="2">
                  <c:v>606.04347826086962</c:v>
                </c:pt>
                <c:pt idx="3">
                  <c:v>606.04347826086962</c:v>
                </c:pt>
                <c:pt idx="4">
                  <c:v>606.04347826086962</c:v>
                </c:pt>
                <c:pt idx="5">
                  <c:v>606.04347826086962</c:v>
                </c:pt>
                <c:pt idx="6">
                  <c:v>606.04347826086962</c:v>
                </c:pt>
                <c:pt idx="7">
                  <c:v>606.04347826086962</c:v>
                </c:pt>
                <c:pt idx="8">
                  <c:v>606.04347826086962</c:v>
                </c:pt>
                <c:pt idx="9">
                  <c:v>606.04347826086962</c:v>
                </c:pt>
                <c:pt idx="10">
                  <c:v>606.04347826086962</c:v>
                </c:pt>
                <c:pt idx="11">
                  <c:v>606.04347826086962</c:v>
                </c:pt>
                <c:pt idx="12">
                  <c:v>606.04347826086962</c:v>
                </c:pt>
                <c:pt idx="13">
                  <c:v>606.04347826086962</c:v>
                </c:pt>
                <c:pt idx="14">
                  <c:v>606.04347826086962</c:v>
                </c:pt>
                <c:pt idx="15">
                  <c:v>606.04347826086962</c:v>
                </c:pt>
                <c:pt idx="16">
                  <c:v>606.04347826086962</c:v>
                </c:pt>
                <c:pt idx="17">
                  <c:v>606.04347826086962</c:v>
                </c:pt>
                <c:pt idx="18">
                  <c:v>606.04347826086962</c:v>
                </c:pt>
                <c:pt idx="19">
                  <c:v>606.04347826086962</c:v>
                </c:pt>
                <c:pt idx="20">
                  <c:v>606.04347826086962</c:v>
                </c:pt>
                <c:pt idx="21">
                  <c:v>606.04347826086962</c:v>
                </c:pt>
                <c:pt idx="22">
                  <c:v>606.04347826086962</c:v>
                </c:pt>
                <c:pt idx="23">
                  <c:v>606.04347826086962</c:v>
                </c:pt>
              </c:numCache>
            </c:numRef>
          </c:val>
          <c:smooth val="0"/>
          <c:extLst>
            <c:ext xmlns:c16="http://schemas.microsoft.com/office/drawing/2014/chart" uri="{C3380CC4-5D6E-409C-BE32-E72D297353CC}">
              <c16:uniqueId val="{00000003-65F5-4AA5-B307-498DEFAC7D97}"/>
            </c:ext>
          </c:extLst>
        </c:ser>
        <c:ser>
          <c:idx val="5"/>
          <c:order val="4"/>
          <c:tx>
            <c:strRef>
              <c:f>'12hr'!$C$97</c:f>
              <c:strCache>
                <c:ptCount val="1"/>
                <c:pt idx="0">
                  <c:v>UPL</c:v>
                </c:pt>
              </c:strCache>
            </c:strRef>
          </c:tx>
          <c:spPr>
            <a:ln w="15875" cap="rnd">
              <a:solidFill>
                <a:schemeClr val="tx1"/>
              </a:solidFill>
              <a:prstDash val="lgDash"/>
              <a:round/>
            </a:ln>
            <a:effectLst/>
          </c:spPr>
          <c:marker>
            <c:symbol val="none"/>
          </c:marker>
          <c:cat>
            <c:numRef>
              <c:f>'12hr'!$B$158:$B$180</c:f>
              <c:numCache>
                <c:formatCode>mmm\-yy</c:formatCode>
                <c:ptCount val="23"/>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pt idx="16">
                  <c:v>45870</c:v>
                </c:pt>
                <c:pt idx="17">
                  <c:v>45901</c:v>
                </c:pt>
                <c:pt idx="18">
                  <c:v>45931</c:v>
                </c:pt>
                <c:pt idx="19">
                  <c:v>45962</c:v>
                </c:pt>
                <c:pt idx="20">
                  <c:v>45992</c:v>
                </c:pt>
                <c:pt idx="21">
                  <c:v>46023</c:v>
                </c:pt>
                <c:pt idx="22">
                  <c:v>46054</c:v>
                </c:pt>
              </c:numCache>
            </c:numRef>
          </c:cat>
          <c:val>
            <c:numRef>
              <c:f>'12hr'!$C$158:$C$181</c:f>
              <c:numCache>
                <c:formatCode>0</c:formatCode>
                <c:ptCount val="24"/>
                <c:pt idx="0">
                  <c:v>719.96086956521742</c:v>
                </c:pt>
                <c:pt idx="1">
                  <c:v>719.96086956521742</c:v>
                </c:pt>
                <c:pt idx="2">
                  <c:v>719.96086956521742</c:v>
                </c:pt>
                <c:pt idx="3">
                  <c:v>719.96086956521742</c:v>
                </c:pt>
                <c:pt idx="4">
                  <c:v>719.96086956521742</c:v>
                </c:pt>
                <c:pt idx="5">
                  <c:v>719.96086956521742</c:v>
                </c:pt>
                <c:pt idx="6">
                  <c:v>719.96086956521742</c:v>
                </c:pt>
                <c:pt idx="7">
                  <c:v>719.96086956521742</c:v>
                </c:pt>
                <c:pt idx="8">
                  <c:v>719.96086956521742</c:v>
                </c:pt>
                <c:pt idx="9">
                  <c:v>719.96086956521742</c:v>
                </c:pt>
                <c:pt idx="10">
                  <c:v>719.96086956521742</c:v>
                </c:pt>
                <c:pt idx="11">
                  <c:v>719.96086956521742</c:v>
                </c:pt>
                <c:pt idx="12">
                  <c:v>719.96086956521742</c:v>
                </c:pt>
                <c:pt idx="13">
                  <c:v>719.96086956521742</c:v>
                </c:pt>
                <c:pt idx="14">
                  <c:v>719.96086956521742</c:v>
                </c:pt>
                <c:pt idx="15">
                  <c:v>719.96086956521742</c:v>
                </c:pt>
                <c:pt idx="16">
                  <c:v>719.96086956521742</c:v>
                </c:pt>
                <c:pt idx="17">
                  <c:v>719.96086956521742</c:v>
                </c:pt>
                <c:pt idx="18">
                  <c:v>719.96086956521742</c:v>
                </c:pt>
                <c:pt idx="19">
                  <c:v>719.96086956521742</c:v>
                </c:pt>
                <c:pt idx="20">
                  <c:v>719.96086956521742</c:v>
                </c:pt>
                <c:pt idx="21">
                  <c:v>719.96086956521742</c:v>
                </c:pt>
                <c:pt idx="22">
                  <c:v>719.96086956521742</c:v>
                </c:pt>
                <c:pt idx="23">
                  <c:v>719.96086956521742</c:v>
                </c:pt>
              </c:numCache>
            </c:numRef>
          </c:val>
          <c:smooth val="0"/>
          <c:extLst>
            <c:ext xmlns:c16="http://schemas.microsoft.com/office/drawing/2014/chart" uri="{C3380CC4-5D6E-409C-BE32-E72D297353CC}">
              <c16:uniqueId val="{00000004-65F5-4AA5-B307-498DEFAC7D97}"/>
            </c:ext>
          </c:extLst>
        </c:ser>
        <c:ser>
          <c:idx val="2"/>
          <c:order val="5"/>
          <c:tx>
            <c:strRef>
              <c:f>'12hr'!$I$97</c:f>
              <c:strCache>
                <c:ptCount val="1"/>
                <c:pt idx="0">
                  <c:v>SCL</c:v>
                </c:pt>
              </c:strCache>
            </c:strRef>
          </c:tx>
          <c:spPr>
            <a:ln>
              <a:noFill/>
            </a:ln>
          </c:spPr>
          <c:marker>
            <c:symbol val="circle"/>
            <c:size val="7"/>
            <c:spPr>
              <a:solidFill>
                <a:srgbClr val="5B9BD5"/>
              </a:solidFill>
              <a:ln>
                <a:solidFill>
                  <a:srgbClr val="5B9BD5"/>
                </a:solidFill>
              </a:ln>
            </c:spPr>
          </c:marker>
          <c:cat>
            <c:numRef>
              <c:f>'12hr'!$B$158:$B$180</c:f>
              <c:numCache>
                <c:formatCode>mmm\-yy</c:formatCode>
                <c:ptCount val="23"/>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pt idx="16">
                  <c:v>45870</c:v>
                </c:pt>
                <c:pt idx="17">
                  <c:v>45901</c:v>
                </c:pt>
                <c:pt idx="18">
                  <c:v>45931</c:v>
                </c:pt>
                <c:pt idx="19">
                  <c:v>45962</c:v>
                </c:pt>
                <c:pt idx="20">
                  <c:v>45992</c:v>
                </c:pt>
                <c:pt idx="21">
                  <c:v>46023</c:v>
                </c:pt>
                <c:pt idx="22">
                  <c:v>46054</c:v>
                </c:pt>
              </c:numCache>
            </c:numRef>
          </c:cat>
          <c:val>
            <c:numRef>
              <c:f>'12hr'!$I$158:$I$181</c:f>
              <c:numCache>
                <c:formatCode>0</c:formatCode>
                <c:ptCount val="24"/>
                <c:pt idx="0">
                  <c:v>#N/A</c:v>
                </c:pt>
                <c:pt idx="1">
                  <c:v>#N/A</c:v>
                </c:pt>
                <c:pt idx="2">
                  <c:v>#N/A</c:v>
                </c:pt>
                <c:pt idx="3">
                  <c:v>#N/A</c:v>
                </c:pt>
                <c:pt idx="4">
                  <c:v>#N/A</c:v>
                </c:pt>
                <c:pt idx="5">
                  <c:v>#N/A</c:v>
                </c:pt>
                <c:pt idx="6">
                  <c:v>#N/A</c:v>
                </c:pt>
                <c:pt idx="7">
                  <c:v>#N/A</c:v>
                </c:pt>
                <c:pt idx="8">
                  <c:v>#N/A</c:v>
                </c:pt>
                <c:pt idx="9">
                  <c:v>#N/A</c:v>
                </c:pt>
                <c:pt idx="10">
                  <c:v>#N/A</c:v>
                </c:pt>
                <c:pt idx="11">
                  <c:v>#N/A</c:v>
                </c:pt>
                <c:pt idx="12">
                  <c:v>#N/A</c:v>
                </c:pt>
                <c:pt idx="13">
                  <c:v>#N/A</c:v>
                </c:pt>
                <c:pt idx="14">
                  <c:v>#N/A</c:v>
                </c:pt>
                <c:pt idx="15">
                  <c:v>#N/A</c:v>
                </c:pt>
                <c:pt idx="16">
                  <c:v>#N/A</c:v>
                </c:pt>
                <c:pt idx="17">
                  <c:v>#N/A</c:v>
                </c:pt>
                <c:pt idx="18">
                  <c:v>#N/A</c:v>
                </c:pt>
                <c:pt idx="19">
                  <c:v>#N/A</c:v>
                </c:pt>
                <c:pt idx="20">
                  <c:v>#N/A</c:v>
                </c:pt>
                <c:pt idx="21">
                  <c:v>#N/A</c:v>
                </c:pt>
                <c:pt idx="22">
                  <c:v>#N/A</c:v>
                </c:pt>
                <c:pt idx="23">
                  <c:v>#N/A</c:v>
                </c:pt>
              </c:numCache>
            </c:numRef>
          </c:val>
          <c:smooth val="0"/>
          <c:extLst>
            <c:ext xmlns:c16="http://schemas.microsoft.com/office/drawing/2014/chart" uri="{C3380CC4-5D6E-409C-BE32-E72D297353CC}">
              <c16:uniqueId val="{00000005-65F5-4AA5-B307-498DEFAC7D97}"/>
            </c:ext>
          </c:extLst>
        </c:ser>
        <c:ser>
          <c:idx val="6"/>
          <c:order val="6"/>
          <c:tx>
            <c:strRef>
              <c:f>'12hr'!$J$97</c:f>
              <c:strCache>
                <c:ptCount val="1"/>
                <c:pt idx="0">
                  <c:v>SCH</c:v>
                </c:pt>
              </c:strCache>
            </c:strRef>
          </c:tx>
          <c:spPr>
            <a:ln>
              <a:noFill/>
            </a:ln>
          </c:spPr>
          <c:marker>
            <c:symbol val="circle"/>
            <c:size val="7"/>
            <c:spPr>
              <a:solidFill>
                <a:srgbClr val="ED7D31"/>
              </a:solidFill>
              <a:ln>
                <a:solidFill>
                  <a:srgbClr val="ED7D31"/>
                </a:solidFill>
              </a:ln>
            </c:spPr>
          </c:marker>
          <c:cat>
            <c:numRef>
              <c:f>'12hr'!$B$158:$B$180</c:f>
              <c:numCache>
                <c:formatCode>mmm\-yy</c:formatCode>
                <c:ptCount val="23"/>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pt idx="16">
                  <c:v>45870</c:v>
                </c:pt>
                <c:pt idx="17">
                  <c:v>45901</c:v>
                </c:pt>
                <c:pt idx="18">
                  <c:v>45931</c:v>
                </c:pt>
                <c:pt idx="19">
                  <c:v>45962</c:v>
                </c:pt>
                <c:pt idx="20">
                  <c:v>45992</c:v>
                </c:pt>
                <c:pt idx="21">
                  <c:v>46023</c:v>
                </c:pt>
                <c:pt idx="22">
                  <c:v>46054</c:v>
                </c:pt>
              </c:numCache>
            </c:numRef>
          </c:cat>
          <c:val>
            <c:numRef>
              <c:f>'12hr'!$J$158:$J$181</c:f>
              <c:numCache>
                <c:formatCode>0</c:formatCode>
                <c:ptCount val="24"/>
                <c:pt idx="0">
                  <c:v>#N/A</c:v>
                </c:pt>
                <c:pt idx="1">
                  <c:v>#N/A</c:v>
                </c:pt>
                <c:pt idx="2">
                  <c:v>#N/A</c:v>
                </c:pt>
                <c:pt idx="3">
                  <c:v>#N/A</c:v>
                </c:pt>
                <c:pt idx="4">
                  <c:v>#N/A</c:v>
                </c:pt>
                <c:pt idx="5">
                  <c:v>#N/A</c:v>
                </c:pt>
                <c:pt idx="6">
                  <c:v>#N/A</c:v>
                </c:pt>
                <c:pt idx="7">
                  <c:v>#N/A</c:v>
                </c:pt>
                <c:pt idx="8">
                  <c:v>#N/A</c:v>
                </c:pt>
                <c:pt idx="9">
                  <c:v>#N/A</c:v>
                </c:pt>
                <c:pt idx="10">
                  <c:v>#N/A</c:v>
                </c:pt>
                <c:pt idx="11">
                  <c:v>#N/A</c:v>
                </c:pt>
                <c:pt idx="12">
                  <c:v>#N/A</c:v>
                </c:pt>
                <c:pt idx="13">
                  <c:v>#N/A</c:v>
                </c:pt>
                <c:pt idx="14">
                  <c:v>#N/A</c:v>
                </c:pt>
                <c:pt idx="15">
                  <c:v>#N/A</c:v>
                </c:pt>
                <c:pt idx="16">
                  <c:v>#N/A</c:v>
                </c:pt>
                <c:pt idx="17">
                  <c:v>#N/A</c:v>
                </c:pt>
                <c:pt idx="18">
                  <c:v>#N/A</c:v>
                </c:pt>
                <c:pt idx="19">
                  <c:v>#N/A</c:v>
                </c:pt>
                <c:pt idx="20">
                  <c:v>#N/A</c:v>
                </c:pt>
                <c:pt idx="21">
                  <c:v>#N/A</c:v>
                </c:pt>
                <c:pt idx="22">
                  <c:v>#N/A</c:v>
                </c:pt>
                <c:pt idx="23">
                  <c:v>#N/A</c:v>
                </c:pt>
              </c:numCache>
            </c:numRef>
          </c:val>
          <c:smooth val="0"/>
          <c:extLst>
            <c:ext xmlns:c16="http://schemas.microsoft.com/office/drawing/2014/chart" uri="{C3380CC4-5D6E-409C-BE32-E72D297353CC}">
              <c16:uniqueId val="{00000006-65F5-4AA5-B307-498DEFAC7D97}"/>
            </c:ext>
          </c:extLst>
        </c:ser>
        <c:dLbls>
          <c:showLegendKey val="0"/>
          <c:showVal val="0"/>
          <c:showCatName val="0"/>
          <c:showSerName val="0"/>
          <c:showPercent val="0"/>
          <c:showBubbleSize val="0"/>
        </c:dLbls>
        <c:smooth val="0"/>
        <c:axId val="188306176"/>
        <c:axId val="188308096"/>
      </c:lineChart>
      <c:dateAx>
        <c:axId val="188306176"/>
        <c:scaling>
          <c:orientation val="minMax"/>
        </c:scaling>
        <c:delete val="0"/>
        <c:axPos val="b"/>
        <c:numFmt formatCode="mmm\-yy" sourceLinked="1"/>
        <c:majorTickMark val="out"/>
        <c:minorTickMark val="none"/>
        <c:tickLblPos val="low"/>
        <c:spPr>
          <a:noFill/>
          <a:ln w="9525" cap="flat" cmpd="sng" algn="ctr">
            <a:solidFill>
              <a:schemeClr val="tx1">
                <a:lumMod val="15000"/>
                <a:lumOff val="85000"/>
              </a:schemeClr>
            </a:solidFill>
            <a:round/>
          </a:ln>
          <a:effectLst/>
        </c:spPr>
        <c:txPr>
          <a:bodyPr rot="-27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88308096"/>
        <c:crosses val="autoZero"/>
        <c:auto val="1"/>
        <c:lblOffset val="100"/>
        <c:baseTimeUnit val="months"/>
        <c:majorUnit val="2"/>
        <c:majorTimeUnit val="months"/>
      </c:dateAx>
      <c:valAx>
        <c:axId val="188308096"/>
        <c:scaling>
          <c:orientation val="minMax"/>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88306176"/>
        <c:crosses val="autoZero"/>
        <c:crossBetween val="midCat"/>
        <c:majorUnit val="200"/>
      </c:valAx>
      <c:spPr>
        <a:noFill/>
        <a:ln>
          <a:noFill/>
        </a:ln>
        <a:effectLst/>
      </c:spPr>
    </c:plotArea>
    <c:legend>
      <c:legendPos val="b"/>
      <c:overlay val="0"/>
      <c:txPr>
        <a:bodyPr rot="0" vert="horz"/>
        <a:lstStyle/>
        <a:p>
          <a:pPr>
            <a:defRPr/>
          </a:pPr>
          <a:endParaRPr lang="en-US"/>
        </a:p>
      </c:txPr>
    </c:legend>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en-US"/>
    </a:p>
  </c:txPr>
  <c:externalData r:id="rId1">
    <c:autoUpdate val="0"/>
  </c:externalData>
</c:chartSpace>
</file>

<file path=ppt/charts/chart2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200" b="0" i="0" u="none" strike="noStrike" kern="1200" spc="0" baseline="0">
                <a:solidFill>
                  <a:schemeClr val="tx1">
                    <a:lumMod val="65000"/>
                    <a:lumOff val="35000"/>
                  </a:schemeClr>
                </a:solidFill>
                <a:latin typeface="+mn-lt"/>
                <a:ea typeface="+mn-ea"/>
                <a:cs typeface="+mn-cs"/>
              </a:defRPr>
            </a:pPr>
            <a:r>
              <a:rPr lang="en-GB" sz="1100" b="0" i="0" u="none" strike="noStrike" baseline="0">
                <a:effectLst/>
              </a:rPr>
              <a:t>Regional 4 Hour ED Performance</a:t>
            </a:r>
          </a:p>
        </c:rich>
      </c:tx>
      <c:layout>
        <c:manualLayout>
          <c:xMode val="edge"/>
          <c:yMode val="edge"/>
          <c:x val="0.37800003202098897"/>
          <c:y val="3.3426183844011144E-2"/>
        </c:manualLayout>
      </c:layout>
      <c:overlay val="0"/>
      <c:spPr>
        <a:noFill/>
        <a:ln>
          <a:noFill/>
        </a:ln>
        <a:effectLst/>
      </c:spPr>
    </c:title>
    <c:autoTitleDeleted val="0"/>
    <c:plotArea>
      <c:layout>
        <c:manualLayout>
          <c:layoutTarget val="inner"/>
          <c:xMode val="edge"/>
          <c:yMode val="edge"/>
          <c:x val="8.4456933213403362E-2"/>
          <c:y val="0.13033138401559455"/>
          <c:w val="0.88720974088983173"/>
          <c:h val="0.64721861521695756"/>
        </c:manualLayout>
      </c:layout>
      <c:barChart>
        <c:barDir val="col"/>
        <c:grouping val="clustered"/>
        <c:varyColors val="0"/>
        <c:ser>
          <c:idx val="0"/>
          <c:order val="0"/>
          <c:tx>
            <c:strRef>
              <c:f>'Amb arrivals'!$G$7</c:f>
              <c:strCache>
                <c:ptCount val="1"/>
                <c:pt idx="0">
                  <c:v>2023/24</c:v>
                </c:pt>
              </c:strCache>
            </c:strRef>
          </c:tx>
          <c:spPr>
            <a:ln w="28575" cap="rnd">
              <a:solidFill>
                <a:schemeClr val="accent1"/>
              </a:solidFill>
              <a:round/>
            </a:ln>
            <a:effectLst/>
          </c:spPr>
          <c:invertIfNegative val="0"/>
          <c:cat>
            <c:strRef>
              <c:f>'Regional ED'!$B$8:$B$18</c:f>
              <c:strCache>
                <c:ptCount val="11"/>
                <c:pt idx="0">
                  <c:v>Mater</c:v>
                </c:pt>
                <c:pt idx="1">
                  <c:v>Royal Victoria</c:v>
                </c:pt>
                <c:pt idx="2">
                  <c:v>RBHSC</c:v>
                </c:pt>
                <c:pt idx="3">
                  <c:v>Antrim</c:v>
                </c:pt>
                <c:pt idx="4">
                  <c:v>Causeway</c:v>
                </c:pt>
                <c:pt idx="5">
                  <c:v>Ulster</c:v>
                </c:pt>
                <c:pt idx="6">
                  <c:v>Craigavon</c:v>
                </c:pt>
                <c:pt idx="7">
                  <c:v>Daisy Hill</c:v>
                </c:pt>
                <c:pt idx="8">
                  <c:v>Altnagelvin</c:v>
                </c:pt>
                <c:pt idx="9">
                  <c:v>South West Acute</c:v>
                </c:pt>
                <c:pt idx="10">
                  <c:v>Northern Ireland</c:v>
                </c:pt>
              </c:strCache>
            </c:strRef>
          </c:cat>
          <c:val>
            <c:numRef>
              <c:f>'Amb arrivals'!$G$8:$G$19</c:f>
            </c:numRef>
          </c:val>
          <c:extLst>
            <c:ext xmlns:c16="http://schemas.microsoft.com/office/drawing/2014/chart" uri="{C3380CC4-5D6E-409C-BE32-E72D297353CC}">
              <c16:uniqueId val="{00000000-2E29-4F11-B92D-47BF4A1B7353}"/>
            </c:ext>
          </c:extLst>
        </c:ser>
        <c:ser>
          <c:idx val="2"/>
          <c:order val="1"/>
          <c:tx>
            <c:strRef>
              <c:f>'Regional ED'!$C$7</c:f>
              <c:strCache>
                <c:ptCount val="1"/>
                <c:pt idx="0">
                  <c:v>Dec-24</c:v>
                </c:pt>
              </c:strCache>
            </c:strRef>
          </c:tx>
          <c:spPr>
            <a:solidFill>
              <a:srgbClr val="92278F"/>
            </a:solidFill>
            <a:ln w="19050" cap="rnd">
              <a:noFill/>
              <a:prstDash val="solid"/>
              <a:round/>
            </a:ln>
            <a:effectLst/>
          </c:spPr>
          <c:invertIfNegative val="0"/>
          <c:cat>
            <c:strRef>
              <c:f>'Regional ED'!$B$8:$B$18</c:f>
              <c:strCache>
                <c:ptCount val="11"/>
                <c:pt idx="0">
                  <c:v>Mater</c:v>
                </c:pt>
                <c:pt idx="1">
                  <c:v>Royal Victoria</c:v>
                </c:pt>
                <c:pt idx="2">
                  <c:v>RBHSC</c:v>
                </c:pt>
                <c:pt idx="3">
                  <c:v>Antrim</c:v>
                </c:pt>
                <c:pt idx="4">
                  <c:v>Causeway</c:v>
                </c:pt>
                <c:pt idx="5">
                  <c:v>Ulster</c:v>
                </c:pt>
                <c:pt idx="6">
                  <c:v>Craigavon</c:v>
                </c:pt>
                <c:pt idx="7">
                  <c:v>Daisy Hill</c:v>
                </c:pt>
                <c:pt idx="8">
                  <c:v>Altnagelvin</c:v>
                </c:pt>
                <c:pt idx="9">
                  <c:v>South West Acute</c:v>
                </c:pt>
                <c:pt idx="10">
                  <c:v>Northern Ireland</c:v>
                </c:pt>
              </c:strCache>
            </c:strRef>
          </c:cat>
          <c:val>
            <c:numRef>
              <c:f>'Regional ED'!$C$8:$C$18</c:f>
              <c:numCache>
                <c:formatCode>0.0%</c:formatCode>
                <c:ptCount val="11"/>
                <c:pt idx="0">
                  <c:v>0.35</c:v>
                </c:pt>
                <c:pt idx="1">
                  <c:v>0.155</c:v>
                </c:pt>
                <c:pt idx="2">
                  <c:v>0.55300000000000005</c:v>
                </c:pt>
                <c:pt idx="3">
                  <c:v>0.28100000000000003</c:v>
                </c:pt>
                <c:pt idx="4">
                  <c:v>0.441</c:v>
                </c:pt>
                <c:pt idx="5">
                  <c:v>0.157</c:v>
                </c:pt>
                <c:pt idx="6">
                  <c:v>0.36</c:v>
                </c:pt>
                <c:pt idx="7">
                  <c:v>0.42699999999999999</c:v>
                </c:pt>
                <c:pt idx="8">
                  <c:v>0.27800000000000002</c:v>
                </c:pt>
                <c:pt idx="9">
                  <c:v>0.40200000000000002</c:v>
                </c:pt>
                <c:pt idx="10">
                  <c:v>0.40899999999999997</c:v>
                </c:pt>
              </c:numCache>
            </c:numRef>
          </c:val>
          <c:extLst>
            <c:ext xmlns:c16="http://schemas.microsoft.com/office/drawing/2014/chart" uri="{C3380CC4-5D6E-409C-BE32-E72D297353CC}">
              <c16:uniqueId val="{00000001-2E29-4F11-B92D-47BF4A1B7353}"/>
            </c:ext>
          </c:extLst>
        </c:ser>
        <c:ser>
          <c:idx val="3"/>
          <c:order val="2"/>
          <c:tx>
            <c:strRef>
              <c:f>'Regional ED'!$D$7</c:f>
              <c:strCache>
                <c:ptCount val="1"/>
                <c:pt idx="0">
                  <c:v>Dec-25</c:v>
                </c:pt>
              </c:strCache>
            </c:strRef>
          </c:tx>
          <c:spPr>
            <a:solidFill>
              <a:srgbClr val="00B5CC"/>
            </a:solidFill>
            <a:ln>
              <a:noFill/>
            </a:ln>
          </c:spPr>
          <c:invertIfNegative val="0"/>
          <c:cat>
            <c:strRef>
              <c:f>'Regional ED'!$B$8:$B$18</c:f>
              <c:strCache>
                <c:ptCount val="11"/>
                <c:pt idx="0">
                  <c:v>Mater</c:v>
                </c:pt>
                <c:pt idx="1">
                  <c:v>Royal Victoria</c:v>
                </c:pt>
                <c:pt idx="2">
                  <c:v>RBHSC</c:v>
                </c:pt>
                <c:pt idx="3">
                  <c:v>Antrim</c:v>
                </c:pt>
                <c:pt idx="4">
                  <c:v>Causeway</c:v>
                </c:pt>
                <c:pt idx="5">
                  <c:v>Ulster</c:v>
                </c:pt>
                <c:pt idx="6">
                  <c:v>Craigavon</c:v>
                </c:pt>
                <c:pt idx="7">
                  <c:v>Daisy Hill</c:v>
                </c:pt>
                <c:pt idx="8">
                  <c:v>Altnagelvin</c:v>
                </c:pt>
                <c:pt idx="9">
                  <c:v>South West Acute</c:v>
                </c:pt>
                <c:pt idx="10">
                  <c:v>Northern Ireland</c:v>
                </c:pt>
              </c:strCache>
            </c:strRef>
          </c:cat>
          <c:val>
            <c:numRef>
              <c:f>'Regional ED'!$D$8:$D$18</c:f>
              <c:numCache>
                <c:formatCode>0.0%</c:formatCode>
                <c:ptCount val="11"/>
                <c:pt idx="0">
                  <c:v>0.30399999999999999</c:v>
                </c:pt>
                <c:pt idx="1">
                  <c:v>0.17299999999999999</c:v>
                </c:pt>
                <c:pt idx="2">
                  <c:v>0.57299999999999995</c:v>
                </c:pt>
                <c:pt idx="3">
                  <c:v>0.33100000000000002</c:v>
                </c:pt>
                <c:pt idx="4">
                  <c:v>0.45400000000000001</c:v>
                </c:pt>
                <c:pt idx="5">
                  <c:v>0.17499999999999999</c:v>
                </c:pt>
                <c:pt idx="6">
                  <c:v>0.34899999999999998</c:v>
                </c:pt>
                <c:pt idx="7">
                  <c:v>0.33</c:v>
                </c:pt>
                <c:pt idx="8">
                  <c:v>0.29499999999999998</c:v>
                </c:pt>
                <c:pt idx="9">
                  <c:v>0.378</c:v>
                </c:pt>
                <c:pt idx="10">
                  <c:v>0.41299999999999998</c:v>
                </c:pt>
              </c:numCache>
            </c:numRef>
          </c:val>
          <c:extLst>
            <c:ext xmlns:c16="http://schemas.microsoft.com/office/drawing/2014/chart" uri="{C3380CC4-5D6E-409C-BE32-E72D297353CC}">
              <c16:uniqueId val="{00000002-2E29-4F11-B92D-47BF4A1B7353}"/>
            </c:ext>
          </c:extLst>
        </c:ser>
        <c:dLbls>
          <c:showLegendKey val="0"/>
          <c:showVal val="0"/>
          <c:showCatName val="0"/>
          <c:showSerName val="0"/>
          <c:showPercent val="0"/>
          <c:showBubbleSize val="0"/>
        </c:dLbls>
        <c:gapWidth val="150"/>
        <c:axId val="177720704"/>
        <c:axId val="179308032"/>
      </c:barChart>
      <c:catAx>
        <c:axId val="17772070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9308032"/>
        <c:crosses val="autoZero"/>
        <c:auto val="1"/>
        <c:lblAlgn val="ctr"/>
        <c:lblOffset val="100"/>
        <c:noMultiLvlLbl val="0"/>
      </c:catAx>
      <c:valAx>
        <c:axId val="179308032"/>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7720704"/>
        <c:crosses val="autoZero"/>
        <c:crossBetween val="between"/>
      </c:valAx>
      <c:spPr>
        <a:noFill/>
        <a:ln>
          <a:noFill/>
        </a:ln>
        <a:effectLst/>
      </c:spPr>
    </c:plotArea>
    <c:legend>
      <c:legendPos val="b"/>
      <c:layout>
        <c:manualLayout>
          <c:xMode val="edge"/>
          <c:yMode val="edge"/>
          <c:x val="0.44019814543146779"/>
          <c:y val="0.89471682986211409"/>
          <c:w val="0.11175181412974272"/>
          <c:h val="0.10528317013788591"/>
        </c:manualLayout>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en-US"/>
    </a:p>
  </c:txPr>
  <c:externalData r:id="rId1">
    <c:autoUpdate val="0"/>
  </c:externalData>
</c:chartSpace>
</file>

<file path=ppt/charts/chart2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200" b="0" i="0" u="none" strike="noStrike" kern="1200" spc="0" baseline="0">
                <a:solidFill>
                  <a:schemeClr val="tx1">
                    <a:lumMod val="65000"/>
                    <a:lumOff val="35000"/>
                  </a:schemeClr>
                </a:solidFill>
                <a:latin typeface="+mn-lt"/>
                <a:ea typeface="+mn-ea"/>
                <a:cs typeface="+mn-cs"/>
              </a:defRPr>
            </a:pPr>
            <a:r>
              <a:rPr lang="en-GB" sz="1100" b="0" i="0" u="none" strike="noStrike" baseline="0">
                <a:effectLst/>
              </a:rPr>
              <a:t>Regional 12 Hour ED Performance</a:t>
            </a:r>
          </a:p>
        </c:rich>
      </c:tx>
      <c:layout>
        <c:manualLayout>
          <c:xMode val="edge"/>
          <c:yMode val="edge"/>
          <c:x val="0.37800003202098897"/>
          <c:y val="3.3426183844011144E-2"/>
        </c:manualLayout>
      </c:layout>
      <c:overlay val="0"/>
      <c:spPr>
        <a:noFill/>
        <a:ln>
          <a:noFill/>
        </a:ln>
        <a:effectLst/>
      </c:spPr>
    </c:title>
    <c:autoTitleDeleted val="0"/>
    <c:plotArea>
      <c:layout>
        <c:manualLayout>
          <c:layoutTarget val="inner"/>
          <c:xMode val="edge"/>
          <c:yMode val="edge"/>
          <c:x val="8.4456933213403362E-2"/>
          <c:y val="0.13033138401559455"/>
          <c:w val="0.88720974088983173"/>
          <c:h val="0.64721861521695756"/>
        </c:manualLayout>
      </c:layout>
      <c:barChart>
        <c:barDir val="col"/>
        <c:grouping val="clustered"/>
        <c:varyColors val="0"/>
        <c:ser>
          <c:idx val="0"/>
          <c:order val="0"/>
          <c:tx>
            <c:strRef>
              <c:f>'Amb arrivals'!$G$7</c:f>
              <c:strCache>
                <c:ptCount val="1"/>
                <c:pt idx="0">
                  <c:v>2023/24</c:v>
                </c:pt>
              </c:strCache>
            </c:strRef>
          </c:tx>
          <c:spPr>
            <a:ln w="28575" cap="rnd">
              <a:solidFill>
                <a:schemeClr val="accent1"/>
              </a:solidFill>
              <a:round/>
            </a:ln>
            <a:effectLst/>
          </c:spPr>
          <c:invertIfNegative val="0"/>
          <c:cat>
            <c:strRef>
              <c:f>'Regional ED'!$B$30:$B$39</c:f>
              <c:strCache>
                <c:ptCount val="10"/>
                <c:pt idx="0">
                  <c:v>Mater</c:v>
                </c:pt>
                <c:pt idx="1">
                  <c:v>Royal Victoria</c:v>
                </c:pt>
                <c:pt idx="2">
                  <c:v>RBHSC</c:v>
                </c:pt>
                <c:pt idx="3">
                  <c:v>Antrim</c:v>
                </c:pt>
                <c:pt idx="4">
                  <c:v>Causeway</c:v>
                </c:pt>
                <c:pt idx="5">
                  <c:v>Ulster</c:v>
                </c:pt>
                <c:pt idx="6">
                  <c:v>Craigavon</c:v>
                </c:pt>
                <c:pt idx="7">
                  <c:v>Daisy Hill</c:v>
                </c:pt>
                <c:pt idx="8">
                  <c:v>Altnagelvin</c:v>
                </c:pt>
                <c:pt idx="9">
                  <c:v>South West Acute</c:v>
                </c:pt>
              </c:strCache>
            </c:strRef>
          </c:cat>
          <c:val>
            <c:numRef>
              <c:f>'Amb arrivals'!$G$8:$G$19</c:f>
            </c:numRef>
          </c:val>
          <c:extLst>
            <c:ext xmlns:c16="http://schemas.microsoft.com/office/drawing/2014/chart" uri="{C3380CC4-5D6E-409C-BE32-E72D297353CC}">
              <c16:uniqueId val="{00000000-A26A-422E-A224-0B6CA31F9D6B}"/>
            </c:ext>
          </c:extLst>
        </c:ser>
        <c:ser>
          <c:idx val="2"/>
          <c:order val="1"/>
          <c:tx>
            <c:strRef>
              <c:f>'Regional ED'!$C$7</c:f>
              <c:strCache>
                <c:ptCount val="1"/>
                <c:pt idx="0">
                  <c:v>Dec-24</c:v>
                </c:pt>
              </c:strCache>
            </c:strRef>
          </c:tx>
          <c:spPr>
            <a:solidFill>
              <a:srgbClr val="92278F"/>
            </a:solidFill>
            <a:ln w="19050" cap="rnd">
              <a:noFill/>
              <a:prstDash val="solid"/>
              <a:round/>
            </a:ln>
            <a:effectLst/>
          </c:spPr>
          <c:invertIfNegative val="0"/>
          <c:cat>
            <c:strRef>
              <c:f>'Regional ED'!$B$30:$B$39</c:f>
              <c:strCache>
                <c:ptCount val="10"/>
                <c:pt idx="0">
                  <c:v>Mater</c:v>
                </c:pt>
                <c:pt idx="1">
                  <c:v>Royal Victoria</c:v>
                </c:pt>
                <c:pt idx="2">
                  <c:v>RBHSC</c:v>
                </c:pt>
                <c:pt idx="3">
                  <c:v>Antrim</c:v>
                </c:pt>
                <c:pt idx="4">
                  <c:v>Causeway</c:v>
                </c:pt>
                <c:pt idx="5">
                  <c:v>Ulster</c:v>
                </c:pt>
                <c:pt idx="6">
                  <c:v>Craigavon</c:v>
                </c:pt>
                <c:pt idx="7">
                  <c:v>Daisy Hill</c:v>
                </c:pt>
                <c:pt idx="8">
                  <c:v>Altnagelvin</c:v>
                </c:pt>
                <c:pt idx="9">
                  <c:v>South West Acute</c:v>
                </c:pt>
              </c:strCache>
            </c:strRef>
          </c:cat>
          <c:val>
            <c:numRef>
              <c:f>'Regional ED'!$C$30:$C$39</c:f>
              <c:numCache>
                <c:formatCode>0</c:formatCode>
                <c:ptCount val="10"/>
                <c:pt idx="0">
                  <c:v>712</c:v>
                </c:pt>
                <c:pt idx="1">
                  <c:v>2000</c:v>
                </c:pt>
                <c:pt idx="2">
                  <c:v>96</c:v>
                </c:pt>
                <c:pt idx="3">
                  <c:v>2118</c:v>
                </c:pt>
                <c:pt idx="4">
                  <c:v>666</c:v>
                </c:pt>
                <c:pt idx="5">
                  <c:v>2282</c:v>
                </c:pt>
                <c:pt idx="6">
                  <c:v>1799</c:v>
                </c:pt>
                <c:pt idx="7">
                  <c:v>715</c:v>
                </c:pt>
                <c:pt idx="8">
                  <c:v>1192</c:v>
                </c:pt>
                <c:pt idx="9">
                  <c:v>647</c:v>
                </c:pt>
              </c:numCache>
            </c:numRef>
          </c:val>
          <c:extLst>
            <c:ext xmlns:c16="http://schemas.microsoft.com/office/drawing/2014/chart" uri="{C3380CC4-5D6E-409C-BE32-E72D297353CC}">
              <c16:uniqueId val="{00000001-A26A-422E-A224-0B6CA31F9D6B}"/>
            </c:ext>
          </c:extLst>
        </c:ser>
        <c:ser>
          <c:idx val="3"/>
          <c:order val="2"/>
          <c:tx>
            <c:strRef>
              <c:f>'Regional ED'!$D$7</c:f>
              <c:strCache>
                <c:ptCount val="1"/>
                <c:pt idx="0">
                  <c:v>Dec-25</c:v>
                </c:pt>
              </c:strCache>
            </c:strRef>
          </c:tx>
          <c:spPr>
            <a:solidFill>
              <a:srgbClr val="00B5CC"/>
            </a:solidFill>
            <a:ln>
              <a:noFill/>
            </a:ln>
          </c:spPr>
          <c:invertIfNegative val="0"/>
          <c:cat>
            <c:strRef>
              <c:f>'Regional ED'!$B$30:$B$39</c:f>
              <c:strCache>
                <c:ptCount val="10"/>
                <c:pt idx="0">
                  <c:v>Mater</c:v>
                </c:pt>
                <c:pt idx="1">
                  <c:v>Royal Victoria</c:v>
                </c:pt>
                <c:pt idx="2">
                  <c:v>RBHSC</c:v>
                </c:pt>
                <c:pt idx="3">
                  <c:v>Antrim</c:v>
                </c:pt>
                <c:pt idx="4">
                  <c:v>Causeway</c:v>
                </c:pt>
                <c:pt idx="5">
                  <c:v>Ulster</c:v>
                </c:pt>
                <c:pt idx="6">
                  <c:v>Craigavon</c:v>
                </c:pt>
                <c:pt idx="7">
                  <c:v>Daisy Hill</c:v>
                </c:pt>
                <c:pt idx="8">
                  <c:v>Altnagelvin</c:v>
                </c:pt>
                <c:pt idx="9">
                  <c:v>South West Acute</c:v>
                </c:pt>
              </c:strCache>
            </c:strRef>
          </c:cat>
          <c:val>
            <c:numRef>
              <c:f>'Regional ED'!$D$30:$D$39</c:f>
              <c:numCache>
                <c:formatCode>0</c:formatCode>
                <c:ptCount val="10"/>
                <c:pt idx="0">
                  <c:v>591</c:v>
                </c:pt>
                <c:pt idx="1">
                  <c:v>2001</c:v>
                </c:pt>
                <c:pt idx="2">
                  <c:v>42</c:v>
                </c:pt>
                <c:pt idx="3">
                  <c:v>1538</c:v>
                </c:pt>
                <c:pt idx="4">
                  <c:v>643</c:v>
                </c:pt>
                <c:pt idx="5">
                  <c:v>2242</c:v>
                </c:pt>
                <c:pt idx="6">
                  <c:v>1588</c:v>
                </c:pt>
                <c:pt idx="7">
                  <c:v>857</c:v>
                </c:pt>
                <c:pt idx="8">
                  <c:v>1032</c:v>
                </c:pt>
                <c:pt idx="9">
                  <c:v>659</c:v>
                </c:pt>
              </c:numCache>
            </c:numRef>
          </c:val>
          <c:extLst>
            <c:ext xmlns:c16="http://schemas.microsoft.com/office/drawing/2014/chart" uri="{C3380CC4-5D6E-409C-BE32-E72D297353CC}">
              <c16:uniqueId val="{00000002-A26A-422E-A224-0B6CA31F9D6B}"/>
            </c:ext>
          </c:extLst>
        </c:ser>
        <c:dLbls>
          <c:showLegendKey val="0"/>
          <c:showVal val="0"/>
          <c:showCatName val="0"/>
          <c:showSerName val="0"/>
          <c:showPercent val="0"/>
          <c:showBubbleSize val="0"/>
        </c:dLbls>
        <c:gapWidth val="150"/>
        <c:axId val="177720704"/>
        <c:axId val="179308032"/>
      </c:barChart>
      <c:catAx>
        <c:axId val="17772070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9308032"/>
        <c:crosses val="autoZero"/>
        <c:auto val="1"/>
        <c:lblAlgn val="ctr"/>
        <c:lblOffset val="100"/>
        <c:noMultiLvlLbl val="0"/>
      </c:catAx>
      <c:valAx>
        <c:axId val="179308032"/>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7720704"/>
        <c:crosses val="autoZero"/>
        <c:crossBetween val="between"/>
      </c:valAx>
      <c:spPr>
        <a:noFill/>
        <a:ln>
          <a:noFill/>
        </a:ln>
        <a:effectLst/>
      </c:spPr>
    </c:plotArea>
    <c:legend>
      <c:legendPos val="b"/>
      <c:layout>
        <c:manualLayout>
          <c:xMode val="edge"/>
          <c:yMode val="edge"/>
          <c:x val="0.44412404141418399"/>
          <c:y val="0.89746506959289163"/>
          <c:w val="0.11175181412974272"/>
          <c:h val="0.10253493040710837"/>
        </c:manualLayout>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en-US"/>
    </a:p>
  </c:txPr>
  <c:externalData r:id="rId1">
    <c:autoUpdate val="0"/>
  </c:externalData>
</c:chartSpace>
</file>

<file path=ppt/charts/chart2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200" b="0" i="0" u="none" strike="noStrike" kern="1200" spc="0" baseline="0">
                <a:solidFill>
                  <a:schemeClr val="tx1">
                    <a:lumMod val="65000"/>
                    <a:lumOff val="35000"/>
                  </a:schemeClr>
                </a:solidFill>
                <a:latin typeface="+mn-lt"/>
                <a:ea typeface="+mn-ea"/>
                <a:cs typeface="+mn-cs"/>
              </a:defRPr>
            </a:pPr>
            <a:r>
              <a:rPr lang="en-GB" sz="1100" b="0" i="0" u="none" strike="noStrike" baseline="0">
                <a:effectLst/>
              </a:rPr>
              <a:t>Patients not waiting in ED (Antrim)</a:t>
            </a:r>
            <a:endParaRPr lang="en-GB" sz="1100"/>
          </a:p>
        </c:rich>
      </c:tx>
      <c:overlay val="0"/>
      <c:spPr>
        <a:noFill/>
        <a:ln>
          <a:noFill/>
        </a:ln>
        <a:effectLst/>
      </c:spPr>
    </c:title>
    <c:autoTitleDeleted val="0"/>
    <c:plotArea>
      <c:layout/>
      <c:lineChart>
        <c:grouping val="standard"/>
        <c:varyColors val="0"/>
        <c:ser>
          <c:idx val="0"/>
          <c:order val="0"/>
          <c:tx>
            <c:strRef>
              <c:f>'Amb arrivals'!$G$7</c:f>
              <c:strCache>
                <c:ptCount val="1"/>
                <c:pt idx="0">
                  <c:v>2023/24</c:v>
                </c:pt>
              </c:strCache>
            </c:strRef>
          </c:tx>
          <c:spPr>
            <a:ln w="28575" cap="rnd">
              <a:solidFill>
                <a:schemeClr val="accent1"/>
              </a:solidFill>
              <a:round/>
            </a:ln>
            <a:effectLst/>
          </c:spPr>
          <c:marker>
            <c:symbol val="square"/>
            <c:size val="5"/>
            <c:spPr>
              <a:solidFill>
                <a:schemeClr val="accent1"/>
              </a:solidFill>
              <a:ln w="9525">
                <a:solidFill>
                  <a:schemeClr val="accent1"/>
                </a:solidFill>
              </a:ln>
              <a:effectLst/>
            </c:spPr>
          </c:marker>
          <c:cat>
            <c:strRef>
              <c:f>'ED Left before Seen'!$B$9:$B$19</c:f>
              <c:strCache>
                <c:ptCount val="11"/>
                <c:pt idx="0">
                  <c:v>Apr</c:v>
                </c:pt>
                <c:pt idx="1">
                  <c:v>May</c:v>
                </c:pt>
                <c:pt idx="2">
                  <c:v>Jun</c:v>
                </c:pt>
                <c:pt idx="3">
                  <c:v>Jul</c:v>
                </c:pt>
                <c:pt idx="4">
                  <c:v>Aug</c:v>
                </c:pt>
                <c:pt idx="5">
                  <c:v>Sep</c:v>
                </c:pt>
                <c:pt idx="6">
                  <c:v>Oct</c:v>
                </c:pt>
                <c:pt idx="7">
                  <c:v>Nov</c:v>
                </c:pt>
                <c:pt idx="8">
                  <c:v>Dec</c:v>
                </c:pt>
                <c:pt idx="9">
                  <c:v>Jan</c:v>
                </c:pt>
                <c:pt idx="10">
                  <c:v>Feb</c:v>
                </c:pt>
              </c:strCache>
            </c:strRef>
          </c:cat>
          <c:val>
            <c:numRef>
              <c:f>'Amb arrivals'!$G$8:$G$19</c:f>
            </c:numRef>
          </c:val>
          <c:smooth val="0"/>
          <c:extLst>
            <c:ext xmlns:c16="http://schemas.microsoft.com/office/drawing/2014/chart" uri="{C3380CC4-5D6E-409C-BE32-E72D297353CC}">
              <c16:uniqueId val="{00000000-DFBA-4552-A056-31B8A3228EB9}"/>
            </c:ext>
          </c:extLst>
        </c:ser>
        <c:ser>
          <c:idx val="1"/>
          <c:order val="1"/>
          <c:tx>
            <c:strRef>
              <c:f>'ED Left before Seen'!$C$8</c:f>
              <c:strCache>
                <c:ptCount val="1"/>
                <c:pt idx="0">
                  <c:v>Baseline</c:v>
                </c:pt>
              </c:strCache>
            </c:strRef>
          </c:tx>
          <c:spPr>
            <a:ln w="25400" cap="rnd">
              <a:solidFill>
                <a:srgbClr val="ED7D31"/>
              </a:solidFill>
              <a:round/>
            </a:ln>
            <a:effectLst/>
          </c:spPr>
          <c:marker>
            <c:symbol val="diamond"/>
            <c:size val="5"/>
            <c:spPr>
              <a:solidFill>
                <a:srgbClr val="ED7D31"/>
              </a:solidFill>
              <a:ln w="9525">
                <a:solidFill>
                  <a:srgbClr val="ED7D31"/>
                </a:solidFill>
              </a:ln>
              <a:effectLst/>
            </c:spPr>
          </c:marker>
          <c:cat>
            <c:strRef>
              <c:f>'ED Left before Seen'!$B$9:$B$19</c:f>
              <c:strCache>
                <c:ptCount val="11"/>
                <c:pt idx="0">
                  <c:v>Apr</c:v>
                </c:pt>
                <c:pt idx="1">
                  <c:v>May</c:v>
                </c:pt>
                <c:pt idx="2">
                  <c:v>Jun</c:v>
                </c:pt>
                <c:pt idx="3">
                  <c:v>Jul</c:v>
                </c:pt>
                <c:pt idx="4">
                  <c:v>Aug</c:v>
                </c:pt>
                <c:pt idx="5">
                  <c:v>Sep</c:v>
                </c:pt>
                <c:pt idx="6">
                  <c:v>Oct</c:v>
                </c:pt>
                <c:pt idx="7">
                  <c:v>Nov</c:v>
                </c:pt>
                <c:pt idx="8">
                  <c:v>Dec</c:v>
                </c:pt>
                <c:pt idx="9">
                  <c:v>Jan</c:v>
                </c:pt>
                <c:pt idx="10">
                  <c:v>Feb</c:v>
                </c:pt>
              </c:strCache>
            </c:strRef>
          </c:cat>
          <c:val>
            <c:numRef>
              <c:f>'ED Left before Seen'!$C$9:$C$19</c:f>
              <c:numCache>
                <c:formatCode>0.0%</c:formatCode>
                <c:ptCount val="11"/>
                <c:pt idx="0">
                  <c:v>7.5999999999999998E-2</c:v>
                </c:pt>
                <c:pt idx="1">
                  <c:v>6.5000000000000002E-2</c:v>
                </c:pt>
                <c:pt idx="2">
                  <c:v>6.3E-2</c:v>
                </c:pt>
                <c:pt idx="3">
                  <c:v>6.3E-2</c:v>
                </c:pt>
                <c:pt idx="4">
                  <c:v>6.2E-2</c:v>
                </c:pt>
                <c:pt idx="5">
                  <c:v>5.6000000000000001E-2</c:v>
                </c:pt>
                <c:pt idx="6">
                  <c:v>6.0999999999999999E-2</c:v>
                </c:pt>
                <c:pt idx="7">
                  <c:v>0.08</c:v>
                </c:pt>
                <c:pt idx="8">
                  <c:v>9.0999999999999998E-2</c:v>
                </c:pt>
                <c:pt idx="9">
                  <c:v>5.3999999999999999E-2</c:v>
                </c:pt>
                <c:pt idx="10">
                  <c:v>7.5999999999999998E-2</c:v>
                </c:pt>
              </c:numCache>
            </c:numRef>
          </c:val>
          <c:smooth val="0"/>
          <c:extLst>
            <c:ext xmlns:c16="http://schemas.microsoft.com/office/drawing/2014/chart" uri="{C3380CC4-5D6E-409C-BE32-E72D297353CC}">
              <c16:uniqueId val="{00000001-DFBA-4552-A056-31B8A3228EB9}"/>
            </c:ext>
          </c:extLst>
        </c:ser>
        <c:ser>
          <c:idx val="2"/>
          <c:order val="2"/>
          <c:tx>
            <c:strRef>
              <c:f>'ED Left before Seen'!$D$8</c:f>
              <c:strCache>
                <c:ptCount val="1"/>
                <c:pt idx="0">
                  <c:v>Target</c:v>
                </c:pt>
              </c:strCache>
            </c:strRef>
          </c:tx>
          <c:spPr>
            <a:ln w="19050" cap="rnd">
              <a:solidFill>
                <a:srgbClr val="FF0000"/>
              </a:solidFill>
              <a:prstDash val="dash"/>
              <a:round/>
            </a:ln>
            <a:effectLst/>
          </c:spPr>
          <c:marker>
            <c:symbol val="none"/>
          </c:marker>
          <c:cat>
            <c:strRef>
              <c:f>'ED Left before Seen'!$B$9:$B$19</c:f>
              <c:strCache>
                <c:ptCount val="11"/>
                <c:pt idx="0">
                  <c:v>Apr</c:v>
                </c:pt>
                <c:pt idx="1">
                  <c:v>May</c:v>
                </c:pt>
                <c:pt idx="2">
                  <c:v>Jun</c:v>
                </c:pt>
                <c:pt idx="3">
                  <c:v>Jul</c:v>
                </c:pt>
                <c:pt idx="4">
                  <c:v>Aug</c:v>
                </c:pt>
                <c:pt idx="5">
                  <c:v>Sep</c:v>
                </c:pt>
                <c:pt idx="6">
                  <c:v>Oct</c:v>
                </c:pt>
                <c:pt idx="7">
                  <c:v>Nov</c:v>
                </c:pt>
                <c:pt idx="8">
                  <c:v>Dec</c:v>
                </c:pt>
                <c:pt idx="9">
                  <c:v>Jan</c:v>
                </c:pt>
                <c:pt idx="10">
                  <c:v>Feb</c:v>
                </c:pt>
              </c:strCache>
            </c:strRef>
          </c:cat>
          <c:val>
            <c:numRef>
              <c:f>'ED Left before Seen'!$D$9:$D$19</c:f>
              <c:numCache>
                <c:formatCode>0.0%</c:formatCode>
                <c:ptCount val="11"/>
                <c:pt idx="0">
                  <c:v>6.6000000000000003E-2</c:v>
                </c:pt>
                <c:pt idx="1">
                  <c:v>5.5E-2</c:v>
                </c:pt>
                <c:pt idx="2">
                  <c:v>5.2999999999999999E-2</c:v>
                </c:pt>
                <c:pt idx="3">
                  <c:v>5.2999999999999999E-2</c:v>
                </c:pt>
                <c:pt idx="4">
                  <c:v>5.1999999999999998E-2</c:v>
                </c:pt>
                <c:pt idx="5">
                  <c:v>4.5999999999999999E-2</c:v>
                </c:pt>
                <c:pt idx="6">
                  <c:v>5.0999999999999997E-2</c:v>
                </c:pt>
                <c:pt idx="7">
                  <c:v>7.0000000000000007E-2</c:v>
                </c:pt>
                <c:pt idx="8">
                  <c:v>8.1000000000000003E-2</c:v>
                </c:pt>
                <c:pt idx="9">
                  <c:v>4.3999999999999997E-2</c:v>
                </c:pt>
                <c:pt idx="10">
                  <c:v>6.6000000000000003E-2</c:v>
                </c:pt>
              </c:numCache>
            </c:numRef>
          </c:val>
          <c:smooth val="0"/>
          <c:extLst>
            <c:ext xmlns:c16="http://schemas.microsoft.com/office/drawing/2014/chart" uri="{C3380CC4-5D6E-409C-BE32-E72D297353CC}">
              <c16:uniqueId val="{00000002-DFBA-4552-A056-31B8A3228EB9}"/>
            </c:ext>
          </c:extLst>
        </c:ser>
        <c:ser>
          <c:idx val="3"/>
          <c:order val="3"/>
          <c:tx>
            <c:strRef>
              <c:f>'ED Left before Seen'!$E$8</c:f>
              <c:strCache>
                <c:ptCount val="1"/>
                <c:pt idx="0">
                  <c:v>Actual</c:v>
                </c:pt>
              </c:strCache>
            </c:strRef>
          </c:tx>
          <c:spPr>
            <a:ln>
              <a:solidFill>
                <a:schemeClr val="bg1">
                  <a:lumMod val="65000"/>
                </a:schemeClr>
              </a:solidFill>
            </a:ln>
          </c:spPr>
          <c:marker>
            <c:symbol val="triangle"/>
            <c:size val="5"/>
            <c:spPr>
              <a:solidFill>
                <a:schemeClr val="bg1">
                  <a:lumMod val="65000"/>
                </a:schemeClr>
              </a:solidFill>
              <a:ln>
                <a:solidFill>
                  <a:schemeClr val="bg1">
                    <a:lumMod val="65000"/>
                  </a:schemeClr>
                </a:solidFill>
              </a:ln>
            </c:spPr>
          </c:marker>
          <c:cat>
            <c:strRef>
              <c:f>'ED Left before Seen'!$B$9:$B$19</c:f>
              <c:strCache>
                <c:ptCount val="11"/>
                <c:pt idx="0">
                  <c:v>Apr</c:v>
                </c:pt>
                <c:pt idx="1">
                  <c:v>May</c:v>
                </c:pt>
                <c:pt idx="2">
                  <c:v>Jun</c:v>
                </c:pt>
                <c:pt idx="3">
                  <c:v>Jul</c:v>
                </c:pt>
                <c:pt idx="4">
                  <c:v>Aug</c:v>
                </c:pt>
                <c:pt idx="5">
                  <c:v>Sep</c:v>
                </c:pt>
                <c:pt idx="6">
                  <c:v>Oct</c:v>
                </c:pt>
                <c:pt idx="7">
                  <c:v>Nov</c:v>
                </c:pt>
                <c:pt idx="8">
                  <c:v>Dec</c:v>
                </c:pt>
                <c:pt idx="9">
                  <c:v>Jan</c:v>
                </c:pt>
                <c:pt idx="10">
                  <c:v>Feb</c:v>
                </c:pt>
              </c:strCache>
            </c:strRef>
          </c:cat>
          <c:val>
            <c:numRef>
              <c:f>'ED Left before Seen'!$E$9:$E$19</c:f>
              <c:numCache>
                <c:formatCode>0.0%</c:formatCode>
                <c:ptCount val="11"/>
                <c:pt idx="0">
                  <c:v>7.0000000000000007E-2</c:v>
                </c:pt>
                <c:pt idx="1">
                  <c:v>5.1999999999999998E-2</c:v>
                </c:pt>
                <c:pt idx="2">
                  <c:v>5.8999999999999997E-2</c:v>
                </c:pt>
                <c:pt idx="5">
                  <c:v>4.2999999999999997E-2</c:v>
                </c:pt>
                <c:pt idx="6">
                  <c:v>5.5E-2</c:v>
                </c:pt>
                <c:pt idx="7">
                  <c:v>5.7000000000000002E-2</c:v>
                </c:pt>
                <c:pt idx="8">
                  <c:v>4.3999999999999997E-2</c:v>
                </c:pt>
                <c:pt idx="9">
                  <c:v>4.9000000000000002E-2</c:v>
                </c:pt>
                <c:pt idx="10">
                  <c:v>5.3999999999999999E-2</c:v>
                </c:pt>
              </c:numCache>
            </c:numRef>
          </c:val>
          <c:smooth val="0"/>
          <c:extLst>
            <c:ext xmlns:c16="http://schemas.microsoft.com/office/drawing/2014/chart" uri="{C3380CC4-5D6E-409C-BE32-E72D297353CC}">
              <c16:uniqueId val="{00000003-DFBA-4552-A056-31B8A3228EB9}"/>
            </c:ext>
          </c:extLst>
        </c:ser>
        <c:dLbls>
          <c:showLegendKey val="0"/>
          <c:showVal val="0"/>
          <c:showCatName val="0"/>
          <c:showSerName val="0"/>
          <c:showPercent val="0"/>
          <c:showBubbleSize val="0"/>
        </c:dLbls>
        <c:marker val="1"/>
        <c:smooth val="0"/>
        <c:axId val="177720704"/>
        <c:axId val="179308032"/>
      </c:lineChart>
      <c:catAx>
        <c:axId val="17772070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9308032"/>
        <c:crosses val="autoZero"/>
        <c:auto val="1"/>
        <c:lblAlgn val="ctr"/>
        <c:lblOffset val="100"/>
        <c:noMultiLvlLbl val="0"/>
      </c:catAx>
      <c:valAx>
        <c:axId val="179308032"/>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772070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en-US"/>
    </a:p>
  </c:txPr>
  <c:externalData r:id="rId1">
    <c:autoUpdate val="0"/>
  </c:externalData>
</c:chartSpace>
</file>

<file path=ppt/charts/chart2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200" b="0" i="0" u="none" strike="noStrike" kern="1200" spc="0" baseline="0">
                <a:solidFill>
                  <a:schemeClr val="tx1">
                    <a:lumMod val="65000"/>
                    <a:lumOff val="35000"/>
                  </a:schemeClr>
                </a:solidFill>
                <a:latin typeface="+mn-lt"/>
                <a:ea typeface="+mn-ea"/>
                <a:cs typeface="+mn-cs"/>
              </a:defRPr>
            </a:pPr>
            <a:r>
              <a:rPr lang="en-GB" sz="1100" b="0" i="0" u="none" strike="noStrike" baseline="0">
                <a:effectLst/>
              </a:rPr>
              <a:t>Patients not waiting in ED (Causeway)</a:t>
            </a:r>
            <a:endParaRPr lang="en-GB" sz="1100"/>
          </a:p>
        </c:rich>
      </c:tx>
      <c:overlay val="0"/>
      <c:spPr>
        <a:noFill/>
        <a:ln>
          <a:noFill/>
        </a:ln>
        <a:effectLst/>
      </c:spPr>
    </c:title>
    <c:autoTitleDeleted val="0"/>
    <c:plotArea>
      <c:layout/>
      <c:lineChart>
        <c:grouping val="standard"/>
        <c:varyColors val="0"/>
        <c:ser>
          <c:idx val="0"/>
          <c:order val="0"/>
          <c:tx>
            <c:strRef>
              <c:f>'Amb arrivals'!$G$7</c:f>
              <c:strCache>
                <c:ptCount val="1"/>
                <c:pt idx="0">
                  <c:v>2023/24</c:v>
                </c:pt>
              </c:strCache>
            </c:strRef>
          </c:tx>
          <c:spPr>
            <a:ln w="28575" cap="rnd">
              <a:solidFill>
                <a:schemeClr val="accent1"/>
              </a:solidFill>
              <a:round/>
            </a:ln>
            <a:effectLst/>
          </c:spPr>
          <c:marker>
            <c:symbol val="square"/>
            <c:size val="5"/>
            <c:spPr>
              <a:solidFill>
                <a:schemeClr val="accent1"/>
              </a:solidFill>
              <a:ln w="9525">
                <a:solidFill>
                  <a:schemeClr val="accent1"/>
                </a:solidFill>
              </a:ln>
              <a:effectLst/>
            </c:spPr>
          </c:marker>
          <c:cat>
            <c:strRef>
              <c:f>'ED Left before Seen'!$B$25:$B$35</c:f>
              <c:strCache>
                <c:ptCount val="11"/>
                <c:pt idx="0">
                  <c:v>Apr</c:v>
                </c:pt>
                <c:pt idx="1">
                  <c:v>May</c:v>
                </c:pt>
                <c:pt idx="2">
                  <c:v>Jun</c:v>
                </c:pt>
                <c:pt idx="3">
                  <c:v>Jul</c:v>
                </c:pt>
                <c:pt idx="4">
                  <c:v>Aug</c:v>
                </c:pt>
                <c:pt idx="5">
                  <c:v>Sep</c:v>
                </c:pt>
                <c:pt idx="6">
                  <c:v>Oct</c:v>
                </c:pt>
                <c:pt idx="7">
                  <c:v>Nov</c:v>
                </c:pt>
                <c:pt idx="8">
                  <c:v>Dec</c:v>
                </c:pt>
                <c:pt idx="9">
                  <c:v>Jan</c:v>
                </c:pt>
                <c:pt idx="10">
                  <c:v>Feb</c:v>
                </c:pt>
              </c:strCache>
            </c:strRef>
          </c:cat>
          <c:val>
            <c:numRef>
              <c:f>'Amb arrivals'!$G$8:$G$19</c:f>
            </c:numRef>
          </c:val>
          <c:smooth val="0"/>
          <c:extLst>
            <c:ext xmlns:c16="http://schemas.microsoft.com/office/drawing/2014/chart" uri="{C3380CC4-5D6E-409C-BE32-E72D297353CC}">
              <c16:uniqueId val="{00000000-3207-4D40-B4B4-84F35D2CC436}"/>
            </c:ext>
          </c:extLst>
        </c:ser>
        <c:ser>
          <c:idx val="1"/>
          <c:order val="1"/>
          <c:tx>
            <c:strRef>
              <c:f>'ED Left before Seen'!$C$24</c:f>
              <c:strCache>
                <c:ptCount val="1"/>
                <c:pt idx="0">
                  <c:v>Baseline</c:v>
                </c:pt>
              </c:strCache>
            </c:strRef>
          </c:tx>
          <c:spPr>
            <a:ln w="25400" cap="rnd">
              <a:solidFill>
                <a:srgbClr val="ED7D31"/>
              </a:solidFill>
              <a:round/>
            </a:ln>
            <a:effectLst/>
          </c:spPr>
          <c:marker>
            <c:symbol val="diamond"/>
            <c:size val="5"/>
            <c:spPr>
              <a:solidFill>
                <a:srgbClr val="ED7D31"/>
              </a:solidFill>
              <a:ln w="9525">
                <a:solidFill>
                  <a:srgbClr val="ED7D31"/>
                </a:solidFill>
              </a:ln>
              <a:effectLst/>
            </c:spPr>
          </c:marker>
          <c:cat>
            <c:strRef>
              <c:f>'ED Left before Seen'!$B$25:$B$35</c:f>
              <c:strCache>
                <c:ptCount val="11"/>
                <c:pt idx="0">
                  <c:v>Apr</c:v>
                </c:pt>
                <c:pt idx="1">
                  <c:v>May</c:v>
                </c:pt>
                <c:pt idx="2">
                  <c:v>Jun</c:v>
                </c:pt>
                <c:pt idx="3">
                  <c:v>Jul</c:v>
                </c:pt>
                <c:pt idx="4">
                  <c:v>Aug</c:v>
                </c:pt>
                <c:pt idx="5">
                  <c:v>Sep</c:v>
                </c:pt>
                <c:pt idx="6">
                  <c:v>Oct</c:v>
                </c:pt>
                <c:pt idx="7">
                  <c:v>Nov</c:v>
                </c:pt>
                <c:pt idx="8">
                  <c:v>Dec</c:v>
                </c:pt>
                <c:pt idx="9">
                  <c:v>Jan</c:v>
                </c:pt>
                <c:pt idx="10">
                  <c:v>Feb</c:v>
                </c:pt>
              </c:strCache>
            </c:strRef>
          </c:cat>
          <c:val>
            <c:numRef>
              <c:f>'ED Left before Seen'!$C$25:$C$35</c:f>
              <c:numCache>
                <c:formatCode>0.0%</c:formatCode>
                <c:ptCount val="11"/>
                <c:pt idx="0">
                  <c:v>6.7000000000000004E-2</c:v>
                </c:pt>
                <c:pt idx="1">
                  <c:v>7.4999999999999997E-2</c:v>
                </c:pt>
                <c:pt idx="2">
                  <c:v>6.8000000000000005E-2</c:v>
                </c:pt>
                <c:pt idx="3">
                  <c:v>7.4999999999999997E-2</c:v>
                </c:pt>
                <c:pt idx="4">
                  <c:v>5.6000000000000001E-2</c:v>
                </c:pt>
                <c:pt idx="5">
                  <c:v>6.7000000000000004E-2</c:v>
                </c:pt>
                <c:pt idx="6">
                  <c:v>5.8999999999999997E-2</c:v>
                </c:pt>
                <c:pt idx="7">
                  <c:v>4.3999999999999997E-2</c:v>
                </c:pt>
                <c:pt idx="8">
                  <c:v>5.6000000000000001E-2</c:v>
                </c:pt>
                <c:pt idx="9">
                  <c:v>3.4000000000000002E-2</c:v>
                </c:pt>
                <c:pt idx="10">
                  <c:v>3.2000000000000001E-2</c:v>
                </c:pt>
              </c:numCache>
            </c:numRef>
          </c:val>
          <c:smooth val="0"/>
          <c:extLst>
            <c:ext xmlns:c16="http://schemas.microsoft.com/office/drawing/2014/chart" uri="{C3380CC4-5D6E-409C-BE32-E72D297353CC}">
              <c16:uniqueId val="{00000001-3207-4D40-B4B4-84F35D2CC436}"/>
            </c:ext>
          </c:extLst>
        </c:ser>
        <c:ser>
          <c:idx val="2"/>
          <c:order val="2"/>
          <c:tx>
            <c:strRef>
              <c:f>'ED Left before Seen'!$D$24</c:f>
              <c:strCache>
                <c:ptCount val="1"/>
                <c:pt idx="0">
                  <c:v>Target</c:v>
                </c:pt>
              </c:strCache>
            </c:strRef>
          </c:tx>
          <c:spPr>
            <a:ln w="19050" cap="rnd">
              <a:solidFill>
                <a:srgbClr val="FF0000"/>
              </a:solidFill>
              <a:prstDash val="dash"/>
              <a:round/>
            </a:ln>
            <a:effectLst/>
          </c:spPr>
          <c:marker>
            <c:symbol val="none"/>
          </c:marker>
          <c:cat>
            <c:strRef>
              <c:f>'ED Left before Seen'!$B$25:$B$35</c:f>
              <c:strCache>
                <c:ptCount val="11"/>
                <c:pt idx="0">
                  <c:v>Apr</c:v>
                </c:pt>
                <c:pt idx="1">
                  <c:v>May</c:v>
                </c:pt>
                <c:pt idx="2">
                  <c:v>Jun</c:v>
                </c:pt>
                <c:pt idx="3">
                  <c:v>Jul</c:v>
                </c:pt>
                <c:pt idx="4">
                  <c:v>Aug</c:v>
                </c:pt>
                <c:pt idx="5">
                  <c:v>Sep</c:v>
                </c:pt>
                <c:pt idx="6">
                  <c:v>Oct</c:v>
                </c:pt>
                <c:pt idx="7">
                  <c:v>Nov</c:v>
                </c:pt>
                <c:pt idx="8">
                  <c:v>Dec</c:v>
                </c:pt>
                <c:pt idx="9">
                  <c:v>Jan</c:v>
                </c:pt>
                <c:pt idx="10">
                  <c:v>Feb</c:v>
                </c:pt>
              </c:strCache>
            </c:strRef>
          </c:cat>
          <c:val>
            <c:numRef>
              <c:f>'ED Left before Seen'!$D$25:$D$35</c:f>
              <c:numCache>
                <c:formatCode>0.0%</c:formatCode>
                <c:ptCount val="11"/>
                <c:pt idx="0">
                  <c:v>5.7000000000000002E-2</c:v>
                </c:pt>
                <c:pt idx="1">
                  <c:v>6.5000000000000002E-2</c:v>
                </c:pt>
                <c:pt idx="2">
                  <c:v>5.8000000000000003E-2</c:v>
                </c:pt>
                <c:pt idx="3">
                  <c:v>6.5000000000000002E-2</c:v>
                </c:pt>
                <c:pt idx="4">
                  <c:v>4.5999999999999999E-2</c:v>
                </c:pt>
                <c:pt idx="5">
                  <c:v>5.7000000000000002E-2</c:v>
                </c:pt>
                <c:pt idx="6">
                  <c:v>4.9000000000000002E-2</c:v>
                </c:pt>
                <c:pt idx="7">
                  <c:v>3.4000000000000002E-2</c:v>
                </c:pt>
                <c:pt idx="8">
                  <c:v>4.5999999999999999E-2</c:v>
                </c:pt>
                <c:pt idx="9">
                  <c:v>2.4E-2</c:v>
                </c:pt>
                <c:pt idx="10">
                  <c:v>2.1999999999999999E-2</c:v>
                </c:pt>
              </c:numCache>
            </c:numRef>
          </c:val>
          <c:smooth val="0"/>
          <c:extLst>
            <c:ext xmlns:c16="http://schemas.microsoft.com/office/drawing/2014/chart" uri="{C3380CC4-5D6E-409C-BE32-E72D297353CC}">
              <c16:uniqueId val="{00000002-3207-4D40-B4B4-84F35D2CC436}"/>
            </c:ext>
          </c:extLst>
        </c:ser>
        <c:ser>
          <c:idx val="3"/>
          <c:order val="3"/>
          <c:tx>
            <c:strRef>
              <c:f>'ED Left before Seen'!$E$24</c:f>
              <c:strCache>
                <c:ptCount val="1"/>
                <c:pt idx="0">
                  <c:v>Actual</c:v>
                </c:pt>
              </c:strCache>
            </c:strRef>
          </c:tx>
          <c:spPr>
            <a:ln>
              <a:solidFill>
                <a:schemeClr val="bg1">
                  <a:lumMod val="65000"/>
                </a:schemeClr>
              </a:solidFill>
            </a:ln>
          </c:spPr>
          <c:marker>
            <c:symbol val="triangle"/>
            <c:size val="5"/>
            <c:spPr>
              <a:solidFill>
                <a:schemeClr val="bg1">
                  <a:lumMod val="65000"/>
                </a:schemeClr>
              </a:solidFill>
              <a:ln>
                <a:solidFill>
                  <a:schemeClr val="bg1">
                    <a:lumMod val="65000"/>
                  </a:schemeClr>
                </a:solidFill>
              </a:ln>
            </c:spPr>
          </c:marker>
          <c:cat>
            <c:strRef>
              <c:f>'ED Left before Seen'!$B$25:$B$35</c:f>
              <c:strCache>
                <c:ptCount val="11"/>
                <c:pt idx="0">
                  <c:v>Apr</c:v>
                </c:pt>
                <c:pt idx="1">
                  <c:v>May</c:v>
                </c:pt>
                <c:pt idx="2">
                  <c:v>Jun</c:v>
                </c:pt>
                <c:pt idx="3">
                  <c:v>Jul</c:v>
                </c:pt>
                <c:pt idx="4">
                  <c:v>Aug</c:v>
                </c:pt>
                <c:pt idx="5">
                  <c:v>Sep</c:v>
                </c:pt>
                <c:pt idx="6">
                  <c:v>Oct</c:v>
                </c:pt>
                <c:pt idx="7">
                  <c:v>Nov</c:v>
                </c:pt>
                <c:pt idx="8">
                  <c:v>Dec</c:v>
                </c:pt>
                <c:pt idx="9">
                  <c:v>Jan</c:v>
                </c:pt>
                <c:pt idx="10">
                  <c:v>Feb</c:v>
                </c:pt>
              </c:strCache>
            </c:strRef>
          </c:cat>
          <c:val>
            <c:numRef>
              <c:f>'ED Left before Seen'!$E$25:$E$35</c:f>
              <c:numCache>
                <c:formatCode>0.0%</c:formatCode>
                <c:ptCount val="11"/>
                <c:pt idx="0">
                  <c:v>6.4000000000000001E-2</c:v>
                </c:pt>
                <c:pt idx="1">
                  <c:v>6.3E-2</c:v>
                </c:pt>
                <c:pt idx="2">
                  <c:v>5.5E-2</c:v>
                </c:pt>
                <c:pt idx="5">
                  <c:v>2.3E-2</c:v>
                </c:pt>
                <c:pt idx="6">
                  <c:v>2.1999999999999999E-2</c:v>
                </c:pt>
                <c:pt idx="7">
                  <c:v>2.5999999999999999E-2</c:v>
                </c:pt>
                <c:pt idx="8">
                  <c:v>2.3E-2</c:v>
                </c:pt>
                <c:pt idx="9">
                  <c:v>2.4E-2</c:v>
                </c:pt>
                <c:pt idx="10">
                  <c:v>2.5999999999999999E-2</c:v>
                </c:pt>
              </c:numCache>
            </c:numRef>
          </c:val>
          <c:smooth val="0"/>
          <c:extLst>
            <c:ext xmlns:c16="http://schemas.microsoft.com/office/drawing/2014/chart" uri="{C3380CC4-5D6E-409C-BE32-E72D297353CC}">
              <c16:uniqueId val="{00000003-3207-4D40-B4B4-84F35D2CC436}"/>
            </c:ext>
          </c:extLst>
        </c:ser>
        <c:dLbls>
          <c:showLegendKey val="0"/>
          <c:showVal val="0"/>
          <c:showCatName val="0"/>
          <c:showSerName val="0"/>
          <c:showPercent val="0"/>
          <c:showBubbleSize val="0"/>
        </c:dLbls>
        <c:marker val="1"/>
        <c:smooth val="0"/>
        <c:axId val="177720704"/>
        <c:axId val="179308032"/>
      </c:lineChart>
      <c:catAx>
        <c:axId val="17772070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9308032"/>
        <c:crosses val="autoZero"/>
        <c:auto val="1"/>
        <c:lblAlgn val="ctr"/>
        <c:lblOffset val="100"/>
        <c:noMultiLvlLbl val="0"/>
      </c:catAx>
      <c:valAx>
        <c:axId val="179308032"/>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772070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en-US"/>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100" b="0" i="0" u="none" strike="noStrike" kern="1200" spc="0" baseline="0">
                <a:solidFill>
                  <a:schemeClr val="tx1">
                    <a:lumMod val="65000"/>
                    <a:lumOff val="35000"/>
                  </a:schemeClr>
                </a:solidFill>
                <a:latin typeface="Arial" panose="020B0604020202020204" pitchFamily="34" charset="0"/>
                <a:ea typeface="+mn-ea"/>
                <a:cs typeface="Arial" panose="020B0604020202020204" pitchFamily="34" charset="0"/>
              </a:defRPr>
            </a:pPr>
            <a:r>
              <a:rPr lang="en-US" sz="1100">
                <a:latin typeface="Arial" panose="020B0604020202020204" pitchFamily="34" charset="0"/>
                <a:cs typeface="Arial" panose="020B0604020202020204" pitchFamily="34" charset="0"/>
              </a:rPr>
              <a:t>14-day</a:t>
            </a:r>
            <a:r>
              <a:rPr lang="en-US" sz="1100" baseline="0">
                <a:latin typeface="Arial" panose="020B0604020202020204" pitchFamily="34" charset="0"/>
                <a:cs typeface="Arial" panose="020B0604020202020204" pitchFamily="34" charset="0"/>
              </a:rPr>
              <a:t> Non Breast</a:t>
            </a:r>
            <a:r>
              <a:rPr lang="en-US" sz="1100">
                <a:latin typeface="Arial" panose="020B0604020202020204" pitchFamily="34" charset="0"/>
                <a:cs typeface="Arial" panose="020B0604020202020204" pitchFamily="34" charset="0"/>
              </a:rPr>
              <a:t> tumour site April 25 -</a:t>
            </a:r>
            <a:r>
              <a:rPr lang="en-US" sz="1100" baseline="0">
                <a:latin typeface="Arial" panose="020B0604020202020204" pitchFamily="34" charset="0"/>
                <a:cs typeface="Arial" panose="020B0604020202020204" pitchFamily="34" charset="0"/>
              </a:rPr>
              <a:t> February 26</a:t>
            </a:r>
            <a:endParaRPr lang="en-US" sz="1100">
              <a:latin typeface="Arial" panose="020B0604020202020204" pitchFamily="34" charset="0"/>
              <a:cs typeface="Arial" panose="020B0604020202020204" pitchFamily="34" charset="0"/>
            </a:endParaRPr>
          </a:p>
        </c:rich>
      </c:tx>
      <c:layout>
        <c:manualLayout>
          <c:xMode val="edge"/>
          <c:yMode val="edge"/>
          <c:x val="0.21626418828124663"/>
          <c:y val="2.6817890554914778E-2"/>
        </c:manualLayout>
      </c:layout>
      <c:overlay val="0"/>
      <c:spPr>
        <a:noFill/>
        <a:ln>
          <a:noFill/>
        </a:ln>
        <a:effectLst/>
      </c:spPr>
      <c:txPr>
        <a:bodyPr rot="0" spcFirstLastPara="1" vertOverflow="ellipsis" vert="horz" wrap="square" anchor="ctr" anchorCtr="1"/>
        <a:lstStyle/>
        <a:p>
          <a:pPr>
            <a:defRPr sz="1100" b="0" i="0" u="none" strike="noStrike" kern="1200" spc="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title>
    <c:autoTitleDeleted val="0"/>
    <c:plotArea>
      <c:layout>
        <c:manualLayout>
          <c:layoutTarget val="inner"/>
          <c:xMode val="edge"/>
          <c:yMode val="edge"/>
          <c:x val="0.36538412804500231"/>
          <c:y val="0.1820822748513983"/>
          <c:w val="0.60589346756058671"/>
          <c:h val="0.71011016419061057"/>
        </c:manualLayout>
      </c:layout>
      <c:barChart>
        <c:barDir val="bar"/>
        <c:grouping val="stacked"/>
        <c:varyColors val="0"/>
        <c:ser>
          <c:idx val="0"/>
          <c:order val="0"/>
          <c:tx>
            <c:strRef>
              <c:f>'14 Day Non Breast Tumour Site'!$AV$4</c:f>
              <c:strCache>
                <c:ptCount val="1"/>
                <c:pt idx="0">
                  <c:v>&lt;=14 days</c:v>
                </c:pt>
              </c:strCache>
            </c:strRef>
          </c:tx>
          <c:spPr>
            <a:solidFill>
              <a:srgbClr val="5B9BD5"/>
            </a:solidFill>
            <a:ln>
              <a:noFill/>
            </a:ln>
            <a:effectLst/>
          </c:spPr>
          <c:invertIfNegative val="0"/>
          <c:cat>
            <c:strRef>
              <c:f>'14 Day Non Breast Tumour Site'!$B$5:$B$23</c:f>
              <c:strCache>
                <c:ptCount val="15"/>
                <c:pt idx="0">
                  <c:v>02 Suspected children's cancer</c:v>
                </c:pt>
                <c:pt idx="1">
                  <c:v>03 Suspected lung cancer</c:v>
                </c:pt>
                <c:pt idx="2">
                  <c:v>04 Suspected haematological malignancies excluding acute leukaemia</c:v>
                </c:pt>
                <c:pt idx="3">
                  <c:v>05 Suspected acute leukaemia</c:v>
                </c:pt>
                <c:pt idx="4">
                  <c:v>06 Suspected upper gastrointestinal cancers</c:v>
                </c:pt>
                <c:pt idx="5">
                  <c:v>07 Suspected lower gastrointestinal cancers</c:v>
                </c:pt>
                <c:pt idx="6">
                  <c:v>08 Suspected skin cancers</c:v>
                </c:pt>
                <c:pt idx="7">
                  <c:v>09 Suspected gynaecological cancers</c:v>
                </c:pt>
                <c:pt idx="8">
                  <c:v>10 Suspected brain or central nervous system tumours</c:v>
                </c:pt>
                <c:pt idx="9">
                  <c:v>13 Suspected head and neck cancers</c:v>
                </c:pt>
                <c:pt idx="10">
                  <c:v>18 Other suspected cancer (not listed)</c:v>
                </c:pt>
                <c:pt idx="11">
                  <c:v>19 Suspected Dental Cancers</c:v>
                </c:pt>
                <c:pt idx="12">
                  <c:v>20 Suspected Hepatobiliary and Pancreatic cancers</c:v>
                </c:pt>
                <c:pt idx="13">
                  <c:v>21 Suspected Endocrine Cancer</c:v>
                </c:pt>
                <c:pt idx="14">
                  <c:v>23 Suspect Thyroid Cancer</c:v>
                </c:pt>
              </c:strCache>
            </c:strRef>
          </c:cat>
          <c:val>
            <c:numRef>
              <c:f>'14 Day Non Breast Tumour Site'!$AV$5:$AV$23</c:f>
              <c:numCache>
                <c:formatCode>0.0;\(0.0\)</c:formatCode>
                <c:ptCount val="15"/>
                <c:pt idx="0">
                  <c:v>1</c:v>
                </c:pt>
                <c:pt idx="1">
                  <c:v>214</c:v>
                </c:pt>
                <c:pt idx="2">
                  <c:v>153</c:v>
                </c:pt>
                <c:pt idx="3">
                  <c:v>5</c:v>
                </c:pt>
                <c:pt idx="4">
                  <c:v>1145</c:v>
                </c:pt>
                <c:pt idx="5">
                  <c:v>550</c:v>
                </c:pt>
                <c:pt idx="6">
                  <c:v>522</c:v>
                </c:pt>
                <c:pt idx="7">
                  <c:v>113</c:v>
                </c:pt>
                <c:pt idx="8">
                  <c:v>10</c:v>
                </c:pt>
                <c:pt idx="9">
                  <c:v>1221</c:v>
                </c:pt>
                <c:pt idx="10">
                  <c:v>293</c:v>
                </c:pt>
                <c:pt idx="11">
                  <c:v>17</c:v>
                </c:pt>
                <c:pt idx="12">
                  <c:v>7</c:v>
                </c:pt>
                <c:pt idx="13">
                  <c:v>9</c:v>
                </c:pt>
                <c:pt idx="14">
                  <c:v>3</c:v>
                </c:pt>
              </c:numCache>
            </c:numRef>
          </c:val>
          <c:extLst>
            <c:ext xmlns:c16="http://schemas.microsoft.com/office/drawing/2014/chart" uri="{C3380CC4-5D6E-409C-BE32-E72D297353CC}">
              <c16:uniqueId val="{00000000-E17E-4E7A-9A5F-6083D9B1B98B}"/>
            </c:ext>
          </c:extLst>
        </c:ser>
        <c:ser>
          <c:idx val="1"/>
          <c:order val="1"/>
          <c:tx>
            <c:strRef>
              <c:f>'14 Day Non Breast Tumour Site'!$AW$4</c:f>
              <c:strCache>
                <c:ptCount val="1"/>
                <c:pt idx="0">
                  <c:v>&gt;14</c:v>
                </c:pt>
              </c:strCache>
            </c:strRef>
          </c:tx>
          <c:spPr>
            <a:solidFill>
              <a:srgbClr val="ED7D31"/>
            </a:solidFill>
            <a:ln>
              <a:noFill/>
            </a:ln>
            <a:effectLst/>
          </c:spPr>
          <c:invertIfNegative val="0"/>
          <c:cat>
            <c:strRef>
              <c:f>'14 Day Non Breast Tumour Site'!$B$5:$B$23</c:f>
              <c:strCache>
                <c:ptCount val="15"/>
                <c:pt idx="0">
                  <c:v>02 Suspected children's cancer</c:v>
                </c:pt>
                <c:pt idx="1">
                  <c:v>03 Suspected lung cancer</c:v>
                </c:pt>
                <c:pt idx="2">
                  <c:v>04 Suspected haematological malignancies excluding acute leukaemia</c:v>
                </c:pt>
                <c:pt idx="3">
                  <c:v>05 Suspected acute leukaemia</c:v>
                </c:pt>
                <c:pt idx="4">
                  <c:v>06 Suspected upper gastrointestinal cancers</c:v>
                </c:pt>
                <c:pt idx="5">
                  <c:v>07 Suspected lower gastrointestinal cancers</c:v>
                </c:pt>
                <c:pt idx="6">
                  <c:v>08 Suspected skin cancers</c:v>
                </c:pt>
                <c:pt idx="7">
                  <c:v>09 Suspected gynaecological cancers</c:v>
                </c:pt>
                <c:pt idx="8">
                  <c:v>10 Suspected brain or central nervous system tumours</c:v>
                </c:pt>
                <c:pt idx="9">
                  <c:v>13 Suspected head and neck cancers</c:v>
                </c:pt>
                <c:pt idx="10">
                  <c:v>18 Other suspected cancer (not listed)</c:v>
                </c:pt>
                <c:pt idx="11">
                  <c:v>19 Suspected Dental Cancers</c:v>
                </c:pt>
                <c:pt idx="12">
                  <c:v>20 Suspected Hepatobiliary and Pancreatic cancers</c:v>
                </c:pt>
                <c:pt idx="13">
                  <c:v>21 Suspected Endocrine Cancer</c:v>
                </c:pt>
                <c:pt idx="14">
                  <c:v>23 Suspect Thyroid Cancer</c:v>
                </c:pt>
              </c:strCache>
            </c:strRef>
          </c:cat>
          <c:val>
            <c:numRef>
              <c:f>'14 Day Non Breast Tumour Site'!$AW$5:$AW$23</c:f>
              <c:numCache>
                <c:formatCode>General</c:formatCode>
                <c:ptCount val="15"/>
                <c:pt idx="0" formatCode="0.0">
                  <c:v>10</c:v>
                </c:pt>
                <c:pt idx="1">
                  <c:v>276</c:v>
                </c:pt>
                <c:pt idx="2">
                  <c:v>332</c:v>
                </c:pt>
                <c:pt idx="3" formatCode="0.0">
                  <c:v>3</c:v>
                </c:pt>
                <c:pt idx="4">
                  <c:v>1697</c:v>
                </c:pt>
                <c:pt idx="5">
                  <c:v>3731</c:v>
                </c:pt>
                <c:pt idx="6">
                  <c:v>5404</c:v>
                </c:pt>
                <c:pt idx="7">
                  <c:v>1792</c:v>
                </c:pt>
                <c:pt idx="8">
                  <c:v>24</c:v>
                </c:pt>
                <c:pt idx="9">
                  <c:v>699</c:v>
                </c:pt>
                <c:pt idx="10">
                  <c:v>148</c:v>
                </c:pt>
                <c:pt idx="11">
                  <c:v>36</c:v>
                </c:pt>
                <c:pt idx="12">
                  <c:v>8</c:v>
                </c:pt>
                <c:pt idx="13">
                  <c:v>6</c:v>
                </c:pt>
                <c:pt idx="14">
                  <c:v>3</c:v>
                </c:pt>
              </c:numCache>
            </c:numRef>
          </c:val>
          <c:extLst>
            <c:ext xmlns:c16="http://schemas.microsoft.com/office/drawing/2014/chart" uri="{C3380CC4-5D6E-409C-BE32-E72D297353CC}">
              <c16:uniqueId val="{00000001-E17E-4E7A-9A5F-6083D9B1B98B}"/>
            </c:ext>
          </c:extLst>
        </c:ser>
        <c:dLbls>
          <c:showLegendKey val="0"/>
          <c:showVal val="0"/>
          <c:showCatName val="0"/>
          <c:showSerName val="0"/>
          <c:showPercent val="0"/>
          <c:showBubbleSize val="0"/>
        </c:dLbls>
        <c:gapWidth val="150"/>
        <c:overlap val="100"/>
        <c:axId val="782761904"/>
        <c:axId val="782722664"/>
      </c:barChart>
      <c:catAx>
        <c:axId val="782761904"/>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782722664"/>
        <c:crosses val="autoZero"/>
        <c:auto val="1"/>
        <c:lblAlgn val="ctr"/>
        <c:lblOffset val="100"/>
        <c:noMultiLvlLbl val="0"/>
      </c:catAx>
      <c:valAx>
        <c:axId val="782722664"/>
        <c:scaling>
          <c:orientation val="minMax"/>
          <c:min val="0"/>
        </c:scaling>
        <c:delete val="0"/>
        <c:axPos val="t"/>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782761904"/>
        <c:crosses val="autoZero"/>
        <c:crossBetween val="between"/>
      </c:valAx>
      <c:spPr>
        <a:noFill/>
        <a:ln>
          <a:noFill/>
        </a:ln>
        <a:effectLst/>
      </c:spPr>
    </c:plotArea>
    <c:legend>
      <c:legendPos val="b"/>
      <c:layout>
        <c:manualLayout>
          <c:xMode val="edge"/>
          <c:yMode val="edge"/>
          <c:x val="0.42669479312433428"/>
          <c:y val="0.92254896928228725"/>
          <c:w val="0.18683917728074095"/>
          <c:h val="4.7569043298763131E-2"/>
        </c:manualLayout>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a:noFill/>
    </a:ln>
    <a:effectLst/>
  </c:spPr>
  <c:txPr>
    <a:bodyPr/>
    <a:lstStyle/>
    <a:p>
      <a:pPr>
        <a:defRPr/>
      </a:pPr>
      <a:endParaRPr lang="en-US"/>
    </a:p>
  </c:txPr>
  <c:externalData r:id="rId3">
    <c:autoUpdate val="0"/>
  </c:externalData>
</c:chartSpace>
</file>

<file path=ppt/charts/chart3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marL="0" marR="0" indent="0" algn="ctr" defTabSz="914400" rtl="0" eaLnBrk="1" fontAlgn="auto" latinLnBrk="0" hangingPunct="1">
              <a:lnSpc>
                <a:spcPct val="100000"/>
              </a:lnSpc>
              <a:spcBef>
                <a:spcPts val="0"/>
              </a:spcBef>
              <a:spcAft>
                <a:spcPts val="0"/>
              </a:spcAft>
              <a:buClrTx/>
              <a:buSzTx/>
              <a:buFontTx/>
              <a:buNone/>
              <a:tabLst/>
              <a:defRPr sz="1100" b="0" i="0" u="none" strike="noStrike" kern="1200" spc="0" baseline="0">
                <a:solidFill>
                  <a:sysClr val="windowText" lastClr="000000">
                    <a:lumMod val="65000"/>
                    <a:lumOff val="35000"/>
                  </a:sysClr>
                </a:solidFill>
                <a:latin typeface="+mn-lt"/>
                <a:ea typeface="+mn-ea"/>
                <a:cs typeface="+mn-cs"/>
              </a:defRPr>
            </a:pPr>
            <a:r>
              <a:rPr lang="en-GB" sz="1100" b="0" i="0" baseline="0">
                <a:effectLst/>
              </a:rPr>
              <a:t>Stroke receiving thrombolysis (Antrim)</a:t>
            </a:r>
            <a:endParaRPr lang="en-GB" sz="1100">
              <a:effectLst/>
            </a:endParaRPr>
          </a:p>
          <a:p>
            <a:pPr marL="0" marR="0" indent="0" algn="ctr" defTabSz="914400" rtl="0" eaLnBrk="1" fontAlgn="auto" latinLnBrk="0" hangingPunct="1">
              <a:lnSpc>
                <a:spcPct val="100000"/>
              </a:lnSpc>
              <a:spcBef>
                <a:spcPts val="0"/>
              </a:spcBef>
              <a:spcAft>
                <a:spcPts val="0"/>
              </a:spcAft>
              <a:buClrTx/>
              <a:buSzTx/>
              <a:buFontTx/>
              <a:buNone/>
              <a:tabLst/>
              <a:defRPr sz="1100" b="0" i="0" u="none" strike="noStrike" kern="1200" spc="0" baseline="0">
                <a:solidFill>
                  <a:sysClr val="windowText" lastClr="000000">
                    <a:lumMod val="65000"/>
                    <a:lumOff val="35000"/>
                  </a:sysClr>
                </a:solidFill>
                <a:latin typeface="+mn-lt"/>
                <a:ea typeface="+mn-ea"/>
                <a:cs typeface="+mn-cs"/>
              </a:defRPr>
            </a:pPr>
            <a:endParaRPr lang="en-GB" sz="1100">
              <a:effectLst/>
            </a:endParaRPr>
          </a:p>
        </c:rich>
      </c:tx>
      <c:overlay val="0"/>
      <c:spPr>
        <a:noFill/>
        <a:ln>
          <a:noFill/>
        </a:ln>
        <a:effectLst/>
      </c:spPr>
    </c:title>
    <c:autoTitleDeleted val="0"/>
    <c:plotArea>
      <c:layout>
        <c:manualLayout>
          <c:layoutTarget val="inner"/>
          <c:xMode val="edge"/>
          <c:yMode val="edge"/>
          <c:x val="9.6212817147856525E-2"/>
          <c:y val="0.15212962962962964"/>
          <c:w val="0.86554396325459315"/>
          <c:h val="0.50722704565024257"/>
        </c:manualLayout>
      </c:layout>
      <c:lineChart>
        <c:grouping val="standard"/>
        <c:varyColors val="0"/>
        <c:ser>
          <c:idx val="0"/>
          <c:order val="0"/>
          <c:tx>
            <c:strRef>
              <c:f>Stroke!$F$6</c:f>
              <c:strCache>
                <c:ptCount val="1"/>
                <c:pt idx="0">
                  <c:v>LPL</c:v>
                </c:pt>
              </c:strCache>
            </c:strRef>
          </c:tx>
          <c:spPr>
            <a:ln w="15875" cap="rnd">
              <a:solidFill>
                <a:schemeClr val="tx1"/>
              </a:solidFill>
              <a:prstDash val="lgDash"/>
              <a:round/>
            </a:ln>
            <a:effectLst/>
          </c:spPr>
          <c:marker>
            <c:symbol val="none"/>
          </c:marker>
          <c:cat>
            <c:numRef>
              <c:f>Stroke!$B$67:$B$90</c:f>
              <c:numCache>
                <c:formatCode>mmm\-yy</c:formatCode>
                <c:ptCount val="24"/>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pt idx="16">
                  <c:v>45870</c:v>
                </c:pt>
                <c:pt idx="17">
                  <c:v>45901</c:v>
                </c:pt>
                <c:pt idx="18">
                  <c:v>45931</c:v>
                </c:pt>
                <c:pt idx="19">
                  <c:v>45962</c:v>
                </c:pt>
                <c:pt idx="20">
                  <c:v>45992</c:v>
                </c:pt>
                <c:pt idx="21">
                  <c:v>46023</c:v>
                </c:pt>
                <c:pt idx="22">
                  <c:v>46054</c:v>
                </c:pt>
                <c:pt idx="23">
                  <c:v>46082</c:v>
                </c:pt>
              </c:numCache>
            </c:numRef>
          </c:cat>
          <c:val>
            <c:numRef>
              <c:f>Stroke!$F$67:$F$90</c:f>
              <c:numCache>
                <c:formatCode>0%</c:formatCode>
                <c:ptCount val="24"/>
                <c:pt idx="0">
                  <c:v>-2.1860000000000004E-2</c:v>
                </c:pt>
                <c:pt idx="1">
                  <c:v>-2.1860000000000004E-2</c:v>
                </c:pt>
                <c:pt idx="2">
                  <c:v>-2.1860000000000004E-2</c:v>
                </c:pt>
                <c:pt idx="3">
                  <c:v>-2.1860000000000004E-2</c:v>
                </c:pt>
                <c:pt idx="4">
                  <c:v>-2.1860000000000004E-2</c:v>
                </c:pt>
                <c:pt idx="5">
                  <c:v>-2.1860000000000004E-2</c:v>
                </c:pt>
                <c:pt idx="6">
                  <c:v>-2.1860000000000004E-2</c:v>
                </c:pt>
                <c:pt idx="7">
                  <c:v>-2.1860000000000004E-2</c:v>
                </c:pt>
                <c:pt idx="8">
                  <c:v>-2.1860000000000004E-2</c:v>
                </c:pt>
                <c:pt idx="9">
                  <c:v>-2.1860000000000004E-2</c:v>
                </c:pt>
                <c:pt idx="10">
                  <c:v>-2.1860000000000004E-2</c:v>
                </c:pt>
                <c:pt idx="11">
                  <c:v>-2.1860000000000004E-2</c:v>
                </c:pt>
                <c:pt idx="12">
                  <c:v>-2.1860000000000004E-2</c:v>
                </c:pt>
                <c:pt idx="13">
                  <c:v>-2.1860000000000004E-2</c:v>
                </c:pt>
                <c:pt idx="14">
                  <c:v>-2.1860000000000004E-2</c:v>
                </c:pt>
                <c:pt idx="15">
                  <c:v>-2.1860000000000004E-2</c:v>
                </c:pt>
                <c:pt idx="16">
                  <c:v>-2.1860000000000004E-2</c:v>
                </c:pt>
                <c:pt idx="17">
                  <c:v>-2.1860000000000004E-2</c:v>
                </c:pt>
                <c:pt idx="18">
                  <c:v>-2.1860000000000004E-2</c:v>
                </c:pt>
                <c:pt idx="19">
                  <c:v>-2.1860000000000004E-2</c:v>
                </c:pt>
                <c:pt idx="20">
                  <c:v>-2.1860000000000004E-2</c:v>
                </c:pt>
                <c:pt idx="21">
                  <c:v>-2.1860000000000004E-2</c:v>
                </c:pt>
                <c:pt idx="22">
                  <c:v>-2.1860000000000004E-2</c:v>
                </c:pt>
                <c:pt idx="23">
                  <c:v>-2.1860000000000004E-2</c:v>
                </c:pt>
              </c:numCache>
            </c:numRef>
          </c:val>
          <c:smooth val="0"/>
          <c:extLst>
            <c:ext xmlns:c16="http://schemas.microsoft.com/office/drawing/2014/chart" uri="{C3380CC4-5D6E-409C-BE32-E72D297353CC}">
              <c16:uniqueId val="{00000000-8310-422B-8B63-E15472A6ADBC}"/>
            </c:ext>
          </c:extLst>
        </c:ser>
        <c:ser>
          <c:idx val="1"/>
          <c:order val="1"/>
          <c:tx>
            <c:strRef>
              <c:f>Stroke!$E$6</c:f>
              <c:strCache>
                <c:ptCount val="1"/>
                <c:pt idx="0">
                  <c:v>% thrombolysis</c:v>
                </c:pt>
              </c:strCache>
            </c:strRef>
          </c:tx>
          <c:spPr>
            <a:ln w="28575" cap="rnd">
              <a:solidFill>
                <a:schemeClr val="bg1">
                  <a:lumMod val="65000"/>
                </a:schemeClr>
              </a:solidFill>
              <a:round/>
            </a:ln>
            <a:effectLst/>
          </c:spPr>
          <c:marker>
            <c:symbol val="circle"/>
            <c:size val="5"/>
            <c:spPr>
              <a:solidFill>
                <a:schemeClr val="bg1">
                  <a:lumMod val="65000"/>
                </a:schemeClr>
              </a:solidFill>
              <a:ln w="9525">
                <a:noFill/>
              </a:ln>
              <a:effectLst/>
            </c:spPr>
          </c:marker>
          <c:cat>
            <c:numRef>
              <c:f>Stroke!$B$67:$B$90</c:f>
              <c:numCache>
                <c:formatCode>mmm\-yy</c:formatCode>
                <c:ptCount val="24"/>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pt idx="16">
                  <c:v>45870</c:v>
                </c:pt>
                <c:pt idx="17">
                  <c:v>45901</c:v>
                </c:pt>
                <c:pt idx="18">
                  <c:v>45931</c:v>
                </c:pt>
                <c:pt idx="19">
                  <c:v>45962</c:v>
                </c:pt>
                <c:pt idx="20">
                  <c:v>45992</c:v>
                </c:pt>
                <c:pt idx="21">
                  <c:v>46023</c:v>
                </c:pt>
                <c:pt idx="22">
                  <c:v>46054</c:v>
                </c:pt>
                <c:pt idx="23">
                  <c:v>46082</c:v>
                </c:pt>
              </c:numCache>
            </c:numRef>
          </c:cat>
          <c:val>
            <c:numRef>
              <c:f>Stroke!$E$67:$E$90</c:f>
              <c:numCache>
                <c:formatCode>0%</c:formatCode>
                <c:ptCount val="24"/>
                <c:pt idx="0">
                  <c:v>0.13500000000000001</c:v>
                </c:pt>
                <c:pt idx="1">
                  <c:v>0.2</c:v>
                </c:pt>
                <c:pt idx="2">
                  <c:v>0.17100000000000001</c:v>
                </c:pt>
                <c:pt idx="3">
                  <c:v>0.108</c:v>
                </c:pt>
                <c:pt idx="4">
                  <c:v>0.11799999999999999</c:v>
                </c:pt>
                <c:pt idx="5">
                  <c:v>0.16</c:v>
                </c:pt>
                <c:pt idx="6">
                  <c:v>2.5999999999999999E-2</c:v>
                </c:pt>
                <c:pt idx="7">
                  <c:v>5.6000000000000001E-2</c:v>
                </c:pt>
                <c:pt idx="8">
                  <c:v>0.17899999999999999</c:v>
                </c:pt>
                <c:pt idx="9">
                  <c:v>0.10299999999999999</c:v>
                </c:pt>
                <c:pt idx="10">
                  <c:v>9.4E-2</c:v>
                </c:pt>
                <c:pt idx="11">
                  <c:v>0.105</c:v>
                </c:pt>
                <c:pt idx="12">
                  <c:v>0.2</c:v>
                </c:pt>
                <c:pt idx="13">
                  <c:v>0.125</c:v>
                </c:pt>
                <c:pt idx="14">
                  <c:v>0.105</c:v>
                </c:pt>
                <c:pt idx="15">
                  <c:v>0.13500000000000001</c:v>
                </c:pt>
                <c:pt idx="16">
                  <c:v>0.23300000000000001</c:v>
                </c:pt>
                <c:pt idx="17">
                  <c:v>0.11899999999999999</c:v>
                </c:pt>
                <c:pt idx="18">
                  <c:v>0.111</c:v>
                </c:pt>
                <c:pt idx="19">
                  <c:v>0.14599999999999999</c:v>
                </c:pt>
                <c:pt idx="20">
                  <c:v>8.7999999999999995E-2</c:v>
                </c:pt>
                <c:pt idx="21">
                  <c:v>2.4E-2</c:v>
                </c:pt>
                <c:pt idx="22">
                  <c:v>3.5999999999999997E-2</c:v>
                </c:pt>
              </c:numCache>
            </c:numRef>
          </c:val>
          <c:smooth val="0"/>
          <c:extLst>
            <c:ext xmlns:c16="http://schemas.microsoft.com/office/drawing/2014/chart" uri="{C3380CC4-5D6E-409C-BE32-E72D297353CC}">
              <c16:uniqueId val="{00000001-8310-422B-8B63-E15472A6ADBC}"/>
            </c:ext>
          </c:extLst>
        </c:ser>
        <c:ser>
          <c:idx val="3"/>
          <c:order val="2"/>
          <c:tx>
            <c:strRef>
              <c:f>Stroke!$G$6</c:f>
              <c:strCache>
                <c:ptCount val="1"/>
                <c:pt idx="0">
                  <c:v>Target</c:v>
                </c:pt>
              </c:strCache>
            </c:strRef>
          </c:tx>
          <c:spPr>
            <a:ln w="19050" cap="rnd">
              <a:solidFill>
                <a:srgbClr val="FF0000"/>
              </a:solidFill>
              <a:prstDash val="dash"/>
              <a:round/>
            </a:ln>
            <a:effectLst/>
          </c:spPr>
          <c:marker>
            <c:symbol val="none"/>
          </c:marker>
          <c:cat>
            <c:numRef>
              <c:f>Stroke!$B$67:$B$90</c:f>
              <c:numCache>
                <c:formatCode>mmm\-yy</c:formatCode>
                <c:ptCount val="24"/>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pt idx="16">
                  <c:v>45870</c:v>
                </c:pt>
                <c:pt idx="17">
                  <c:v>45901</c:v>
                </c:pt>
                <c:pt idx="18">
                  <c:v>45931</c:v>
                </c:pt>
                <c:pt idx="19">
                  <c:v>45962</c:v>
                </c:pt>
                <c:pt idx="20">
                  <c:v>45992</c:v>
                </c:pt>
                <c:pt idx="21">
                  <c:v>46023</c:v>
                </c:pt>
                <c:pt idx="22">
                  <c:v>46054</c:v>
                </c:pt>
                <c:pt idx="23">
                  <c:v>46082</c:v>
                </c:pt>
              </c:numCache>
            </c:numRef>
          </c:cat>
          <c:val>
            <c:numRef>
              <c:f>Stroke!$G$67:$G$90</c:f>
              <c:numCache>
                <c:formatCode>0%</c:formatCode>
                <c:ptCount val="24"/>
                <c:pt idx="0">
                  <c:v>0.16</c:v>
                </c:pt>
                <c:pt idx="1">
                  <c:v>0.16</c:v>
                </c:pt>
                <c:pt idx="2">
                  <c:v>0.16</c:v>
                </c:pt>
                <c:pt idx="3">
                  <c:v>0.16</c:v>
                </c:pt>
                <c:pt idx="4">
                  <c:v>0.16</c:v>
                </c:pt>
                <c:pt idx="5">
                  <c:v>0.16</c:v>
                </c:pt>
                <c:pt idx="6">
                  <c:v>0.16</c:v>
                </c:pt>
                <c:pt idx="7">
                  <c:v>0.16</c:v>
                </c:pt>
                <c:pt idx="8">
                  <c:v>0.16</c:v>
                </c:pt>
                <c:pt idx="9">
                  <c:v>0.16</c:v>
                </c:pt>
                <c:pt idx="10">
                  <c:v>0.16</c:v>
                </c:pt>
                <c:pt idx="11">
                  <c:v>0.16</c:v>
                </c:pt>
                <c:pt idx="12">
                  <c:v>0.16</c:v>
                </c:pt>
                <c:pt idx="13">
                  <c:v>0.16</c:v>
                </c:pt>
                <c:pt idx="14">
                  <c:v>0.16</c:v>
                </c:pt>
                <c:pt idx="15">
                  <c:v>0.16</c:v>
                </c:pt>
                <c:pt idx="16">
                  <c:v>0.16</c:v>
                </c:pt>
                <c:pt idx="17">
                  <c:v>0.16</c:v>
                </c:pt>
                <c:pt idx="18">
                  <c:v>0.16</c:v>
                </c:pt>
                <c:pt idx="19">
                  <c:v>0.16</c:v>
                </c:pt>
                <c:pt idx="20">
                  <c:v>0.16</c:v>
                </c:pt>
                <c:pt idx="21">
                  <c:v>0.16</c:v>
                </c:pt>
                <c:pt idx="22">
                  <c:v>0.16</c:v>
                </c:pt>
                <c:pt idx="23">
                  <c:v>0.16</c:v>
                </c:pt>
              </c:numCache>
            </c:numRef>
          </c:val>
          <c:smooth val="0"/>
          <c:extLst>
            <c:ext xmlns:c16="http://schemas.microsoft.com/office/drawing/2014/chart" uri="{C3380CC4-5D6E-409C-BE32-E72D297353CC}">
              <c16:uniqueId val="{00000002-8310-422B-8B63-E15472A6ADBC}"/>
            </c:ext>
          </c:extLst>
        </c:ser>
        <c:ser>
          <c:idx val="4"/>
          <c:order val="3"/>
          <c:tx>
            <c:strRef>
              <c:f>Stroke!$D$6</c:f>
              <c:strCache>
                <c:ptCount val="1"/>
                <c:pt idx="0">
                  <c:v>Mean</c:v>
                </c:pt>
              </c:strCache>
            </c:strRef>
          </c:tx>
          <c:spPr>
            <a:ln w="15875" cap="rnd">
              <a:solidFill>
                <a:schemeClr val="tx1"/>
              </a:solidFill>
              <a:round/>
            </a:ln>
            <a:effectLst/>
          </c:spPr>
          <c:marker>
            <c:symbol val="none"/>
          </c:marker>
          <c:cat>
            <c:numRef>
              <c:f>Stroke!$B$67:$B$90</c:f>
              <c:numCache>
                <c:formatCode>mmm\-yy</c:formatCode>
                <c:ptCount val="24"/>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pt idx="16">
                  <c:v>45870</c:v>
                </c:pt>
                <c:pt idx="17">
                  <c:v>45901</c:v>
                </c:pt>
                <c:pt idx="18">
                  <c:v>45931</c:v>
                </c:pt>
                <c:pt idx="19">
                  <c:v>45962</c:v>
                </c:pt>
                <c:pt idx="20">
                  <c:v>45992</c:v>
                </c:pt>
                <c:pt idx="21">
                  <c:v>46023</c:v>
                </c:pt>
                <c:pt idx="22">
                  <c:v>46054</c:v>
                </c:pt>
                <c:pt idx="23">
                  <c:v>46082</c:v>
                </c:pt>
              </c:numCache>
            </c:numRef>
          </c:cat>
          <c:val>
            <c:numRef>
              <c:f>Stroke!$D$67:$D$90</c:f>
              <c:numCache>
                <c:formatCode>0%</c:formatCode>
                <c:ptCount val="24"/>
                <c:pt idx="0">
                  <c:v>0.12073913043478261</c:v>
                </c:pt>
                <c:pt idx="1">
                  <c:v>0.12073913043478261</c:v>
                </c:pt>
                <c:pt idx="2">
                  <c:v>0.12073913043478261</c:v>
                </c:pt>
                <c:pt idx="3">
                  <c:v>0.12073913043478261</c:v>
                </c:pt>
                <c:pt idx="4">
                  <c:v>0.12073913043478261</c:v>
                </c:pt>
                <c:pt idx="5">
                  <c:v>0.12073913043478261</c:v>
                </c:pt>
                <c:pt idx="6">
                  <c:v>0.12073913043478261</c:v>
                </c:pt>
                <c:pt idx="7">
                  <c:v>0.12073913043478261</c:v>
                </c:pt>
                <c:pt idx="8">
                  <c:v>0.12073913043478261</c:v>
                </c:pt>
                <c:pt idx="9">
                  <c:v>0.12073913043478261</c:v>
                </c:pt>
                <c:pt idx="10">
                  <c:v>0.12073913043478261</c:v>
                </c:pt>
                <c:pt idx="11">
                  <c:v>0.12073913043478261</c:v>
                </c:pt>
                <c:pt idx="12">
                  <c:v>0.12073913043478261</c:v>
                </c:pt>
                <c:pt idx="13">
                  <c:v>0.12073913043478261</c:v>
                </c:pt>
                <c:pt idx="14">
                  <c:v>0.12073913043478261</c:v>
                </c:pt>
                <c:pt idx="15">
                  <c:v>0.12073913043478261</c:v>
                </c:pt>
                <c:pt idx="16">
                  <c:v>0.12073913043478261</c:v>
                </c:pt>
                <c:pt idx="17">
                  <c:v>0.12073913043478261</c:v>
                </c:pt>
                <c:pt idx="18">
                  <c:v>0.12073913043478261</c:v>
                </c:pt>
                <c:pt idx="19">
                  <c:v>0.12073913043478261</c:v>
                </c:pt>
                <c:pt idx="20">
                  <c:v>0.12073913043478261</c:v>
                </c:pt>
                <c:pt idx="21">
                  <c:v>0.12073913043478261</c:v>
                </c:pt>
                <c:pt idx="22">
                  <c:v>0.12073913043478261</c:v>
                </c:pt>
                <c:pt idx="23">
                  <c:v>0.12073913043478261</c:v>
                </c:pt>
              </c:numCache>
            </c:numRef>
          </c:val>
          <c:smooth val="0"/>
          <c:extLst>
            <c:ext xmlns:c16="http://schemas.microsoft.com/office/drawing/2014/chart" uri="{C3380CC4-5D6E-409C-BE32-E72D297353CC}">
              <c16:uniqueId val="{00000003-8310-422B-8B63-E15472A6ADBC}"/>
            </c:ext>
          </c:extLst>
        </c:ser>
        <c:ser>
          <c:idx val="5"/>
          <c:order val="4"/>
          <c:tx>
            <c:strRef>
              <c:f>Stroke!$C$6</c:f>
              <c:strCache>
                <c:ptCount val="1"/>
                <c:pt idx="0">
                  <c:v>UPL</c:v>
                </c:pt>
              </c:strCache>
            </c:strRef>
          </c:tx>
          <c:spPr>
            <a:ln w="15875" cap="rnd">
              <a:solidFill>
                <a:schemeClr val="tx1"/>
              </a:solidFill>
              <a:prstDash val="lgDash"/>
              <a:round/>
            </a:ln>
            <a:effectLst/>
          </c:spPr>
          <c:marker>
            <c:symbol val="none"/>
          </c:marker>
          <c:cat>
            <c:numRef>
              <c:f>Stroke!$B$67:$B$90</c:f>
              <c:numCache>
                <c:formatCode>mmm\-yy</c:formatCode>
                <c:ptCount val="24"/>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pt idx="16">
                  <c:v>45870</c:v>
                </c:pt>
                <c:pt idx="17">
                  <c:v>45901</c:v>
                </c:pt>
                <c:pt idx="18">
                  <c:v>45931</c:v>
                </c:pt>
                <c:pt idx="19">
                  <c:v>45962</c:v>
                </c:pt>
                <c:pt idx="20">
                  <c:v>45992</c:v>
                </c:pt>
                <c:pt idx="21">
                  <c:v>46023</c:v>
                </c:pt>
                <c:pt idx="22">
                  <c:v>46054</c:v>
                </c:pt>
                <c:pt idx="23">
                  <c:v>46082</c:v>
                </c:pt>
              </c:numCache>
            </c:numRef>
          </c:cat>
          <c:val>
            <c:numRef>
              <c:f>Stroke!$C$67:$C$90</c:f>
              <c:numCache>
                <c:formatCode>0%</c:formatCode>
                <c:ptCount val="24"/>
                <c:pt idx="0">
                  <c:v>0.26333826086956524</c:v>
                </c:pt>
                <c:pt idx="1">
                  <c:v>0.26333826086956524</c:v>
                </c:pt>
                <c:pt idx="2">
                  <c:v>0.26333826086956524</c:v>
                </c:pt>
                <c:pt idx="3">
                  <c:v>0.26333826086956524</c:v>
                </c:pt>
                <c:pt idx="4">
                  <c:v>0.26333826086956524</c:v>
                </c:pt>
                <c:pt idx="5">
                  <c:v>0.26333826086956524</c:v>
                </c:pt>
                <c:pt idx="6">
                  <c:v>0.26333826086956524</c:v>
                </c:pt>
                <c:pt idx="7">
                  <c:v>0.26333826086956524</c:v>
                </c:pt>
                <c:pt idx="8">
                  <c:v>0.26333826086956524</c:v>
                </c:pt>
                <c:pt idx="9">
                  <c:v>0.26333826086956524</c:v>
                </c:pt>
                <c:pt idx="10">
                  <c:v>0.26333826086956524</c:v>
                </c:pt>
                <c:pt idx="11">
                  <c:v>0.26333826086956524</c:v>
                </c:pt>
                <c:pt idx="12">
                  <c:v>0.26333826086956524</c:v>
                </c:pt>
                <c:pt idx="13">
                  <c:v>0.26333826086956524</c:v>
                </c:pt>
                <c:pt idx="14">
                  <c:v>0.26333826086956524</c:v>
                </c:pt>
                <c:pt idx="15">
                  <c:v>0.26333826086956524</c:v>
                </c:pt>
                <c:pt idx="16">
                  <c:v>0.26333826086956524</c:v>
                </c:pt>
                <c:pt idx="17">
                  <c:v>0.26333826086956524</c:v>
                </c:pt>
                <c:pt idx="18">
                  <c:v>0.26333826086956524</c:v>
                </c:pt>
                <c:pt idx="19">
                  <c:v>0.26333826086956524</c:v>
                </c:pt>
                <c:pt idx="20">
                  <c:v>0.26333826086956524</c:v>
                </c:pt>
                <c:pt idx="21">
                  <c:v>0.26333826086956524</c:v>
                </c:pt>
                <c:pt idx="22">
                  <c:v>0.26333826086956524</c:v>
                </c:pt>
                <c:pt idx="23">
                  <c:v>0.26333826086956524</c:v>
                </c:pt>
              </c:numCache>
            </c:numRef>
          </c:val>
          <c:smooth val="0"/>
          <c:extLst>
            <c:ext xmlns:c16="http://schemas.microsoft.com/office/drawing/2014/chart" uri="{C3380CC4-5D6E-409C-BE32-E72D297353CC}">
              <c16:uniqueId val="{00000004-8310-422B-8B63-E15472A6ADBC}"/>
            </c:ext>
          </c:extLst>
        </c:ser>
        <c:ser>
          <c:idx val="2"/>
          <c:order val="5"/>
          <c:tx>
            <c:strRef>
              <c:f>Stroke!$I$6</c:f>
              <c:strCache>
                <c:ptCount val="1"/>
                <c:pt idx="0">
                  <c:v>SCL</c:v>
                </c:pt>
              </c:strCache>
            </c:strRef>
          </c:tx>
          <c:spPr>
            <a:ln>
              <a:noFill/>
            </a:ln>
          </c:spPr>
          <c:marker>
            <c:symbol val="circle"/>
            <c:size val="7"/>
            <c:spPr>
              <a:solidFill>
                <a:srgbClr val="ED7D31"/>
              </a:solidFill>
              <a:ln>
                <a:solidFill>
                  <a:srgbClr val="ED7D31"/>
                </a:solidFill>
              </a:ln>
            </c:spPr>
          </c:marker>
          <c:cat>
            <c:numRef>
              <c:f>Stroke!$B$67:$B$90</c:f>
              <c:numCache>
                <c:formatCode>mmm\-yy</c:formatCode>
                <c:ptCount val="24"/>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pt idx="16">
                  <c:v>45870</c:v>
                </c:pt>
                <c:pt idx="17">
                  <c:v>45901</c:v>
                </c:pt>
                <c:pt idx="18">
                  <c:v>45931</c:v>
                </c:pt>
                <c:pt idx="19">
                  <c:v>45962</c:v>
                </c:pt>
                <c:pt idx="20">
                  <c:v>45992</c:v>
                </c:pt>
                <c:pt idx="21">
                  <c:v>46023</c:v>
                </c:pt>
                <c:pt idx="22">
                  <c:v>46054</c:v>
                </c:pt>
                <c:pt idx="23">
                  <c:v>46082</c:v>
                </c:pt>
              </c:numCache>
            </c:numRef>
          </c:cat>
          <c:val>
            <c:numRef>
              <c:f>Stroke!$I$67:$I$90</c:f>
              <c:numCache>
                <c:formatCode>0%</c:formatCode>
                <c:ptCount val="24"/>
                <c:pt idx="0">
                  <c:v>#N/A</c:v>
                </c:pt>
                <c:pt idx="1">
                  <c:v>#N/A</c:v>
                </c:pt>
                <c:pt idx="2">
                  <c:v>#N/A</c:v>
                </c:pt>
                <c:pt idx="3">
                  <c:v>#N/A</c:v>
                </c:pt>
                <c:pt idx="4">
                  <c:v>#N/A</c:v>
                </c:pt>
                <c:pt idx="5">
                  <c:v>#N/A</c:v>
                </c:pt>
                <c:pt idx="6">
                  <c:v>#N/A</c:v>
                </c:pt>
                <c:pt idx="7">
                  <c:v>#N/A</c:v>
                </c:pt>
                <c:pt idx="8">
                  <c:v>#N/A</c:v>
                </c:pt>
                <c:pt idx="9">
                  <c:v>#N/A</c:v>
                </c:pt>
                <c:pt idx="10">
                  <c:v>#N/A</c:v>
                </c:pt>
                <c:pt idx="11">
                  <c:v>#N/A</c:v>
                </c:pt>
                <c:pt idx="12">
                  <c:v>#N/A</c:v>
                </c:pt>
                <c:pt idx="13">
                  <c:v>#N/A</c:v>
                </c:pt>
                <c:pt idx="14">
                  <c:v>#N/A</c:v>
                </c:pt>
                <c:pt idx="15">
                  <c:v>#N/A</c:v>
                </c:pt>
                <c:pt idx="16">
                  <c:v>#N/A</c:v>
                </c:pt>
                <c:pt idx="17">
                  <c:v>#N/A</c:v>
                </c:pt>
                <c:pt idx="18">
                  <c:v>#N/A</c:v>
                </c:pt>
                <c:pt idx="19">
                  <c:v>#N/A</c:v>
                </c:pt>
                <c:pt idx="20">
                  <c:v>#N/A</c:v>
                </c:pt>
                <c:pt idx="21">
                  <c:v>#N/A</c:v>
                </c:pt>
                <c:pt idx="22">
                  <c:v>#N/A</c:v>
                </c:pt>
                <c:pt idx="23">
                  <c:v>#N/A</c:v>
                </c:pt>
              </c:numCache>
            </c:numRef>
          </c:val>
          <c:smooth val="0"/>
          <c:extLst>
            <c:ext xmlns:c16="http://schemas.microsoft.com/office/drawing/2014/chart" uri="{C3380CC4-5D6E-409C-BE32-E72D297353CC}">
              <c16:uniqueId val="{00000005-8310-422B-8B63-E15472A6ADBC}"/>
            </c:ext>
          </c:extLst>
        </c:ser>
        <c:ser>
          <c:idx val="6"/>
          <c:order val="6"/>
          <c:tx>
            <c:strRef>
              <c:f>Stroke!$J$6</c:f>
              <c:strCache>
                <c:ptCount val="1"/>
                <c:pt idx="0">
                  <c:v>SCH</c:v>
                </c:pt>
              </c:strCache>
            </c:strRef>
          </c:tx>
          <c:spPr>
            <a:ln>
              <a:noFill/>
            </a:ln>
          </c:spPr>
          <c:marker>
            <c:symbol val="circle"/>
            <c:size val="7"/>
            <c:spPr>
              <a:solidFill>
                <a:srgbClr val="5B9BD5"/>
              </a:solidFill>
              <a:ln>
                <a:solidFill>
                  <a:srgbClr val="5B9BD5"/>
                </a:solidFill>
              </a:ln>
            </c:spPr>
          </c:marker>
          <c:cat>
            <c:numRef>
              <c:f>Stroke!$B$67:$B$90</c:f>
              <c:numCache>
                <c:formatCode>mmm\-yy</c:formatCode>
                <c:ptCount val="24"/>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pt idx="16">
                  <c:v>45870</c:v>
                </c:pt>
                <c:pt idx="17">
                  <c:v>45901</c:v>
                </c:pt>
                <c:pt idx="18">
                  <c:v>45931</c:v>
                </c:pt>
                <c:pt idx="19">
                  <c:v>45962</c:v>
                </c:pt>
                <c:pt idx="20">
                  <c:v>45992</c:v>
                </c:pt>
                <c:pt idx="21">
                  <c:v>46023</c:v>
                </c:pt>
                <c:pt idx="22">
                  <c:v>46054</c:v>
                </c:pt>
                <c:pt idx="23">
                  <c:v>46082</c:v>
                </c:pt>
              </c:numCache>
            </c:numRef>
          </c:cat>
          <c:val>
            <c:numRef>
              <c:f>Stroke!$J$67:$J$90</c:f>
              <c:numCache>
                <c:formatCode>0%</c:formatCode>
                <c:ptCount val="24"/>
                <c:pt idx="0">
                  <c:v>#N/A</c:v>
                </c:pt>
                <c:pt idx="1">
                  <c:v>#N/A</c:v>
                </c:pt>
                <c:pt idx="2">
                  <c:v>#N/A</c:v>
                </c:pt>
                <c:pt idx="3">
                  <c:v>#N/A</c:v>
                </c:pt>
                <c:pt idx="4">
                  <c:v>#N/A</c:v>
                </c:pt>
                <c:pt idx="5">
                  <c:v>#N/A</c:v>
                </c:pt>
                <c:pt idx="6">
                  <c:v>#N/A</c:v>
                </c:pt>
                <c:pt idx="7">
                  <c:v>#N/A</c:v>
                </c:pt>
                <c:pt idx="8">
                  <c:v>#N/A</c:v>
                </c:pt>
                <c:pt idx="9">
                  <c:v>#N/A</c:v>
                </c:pt>
                <c:pt idx="10">
                  <c:v>#N/A</c:v>
                </c:pt>
                <c:pt idx="11">
                  <c:v>#N/A</c:v>
                </c:pt>
                <c:pt idx="12">
                  <c:v>#N/A</c:v>
                </c:pt>
                <c:pt idx="13">
                  <c:v>#N/A</c:v>
                </c:pt>
                <c:pt idx="14">
                  <c:v>#N/A</c:v>
                </c:pt>
                <c:pt idx="15">
                  <c:v>#N/A</c:v>
                </c:pt>
                <c:pt idx="16">
                  <c:v>#N/A</c:v>
                </c:pt>
                <c:pt idx="17">
                  <c:v>#N/A</c:v>
                </c:pt>
                <c:pt idx="18">
                  <c:v>#N/A</c:v>
                </c:pt>
                <c:pt idx="19">
                  <c:v>#N/A</c:v>
                </c:pt>
                <c:pt idx="20">
                  <c:v>#N/A</c:v>
                </c:pt>
                <c:pt idx="21">
                  <c:v>#N/A</c:v>
                </c:pt>
                <c:pt idx="22">
                  <c:v>#N/A</c:v>
                </c:pt>
                <c:pt idx="23">
                  <c:v>#N/A</c:v>
                </c:pt>
              </c:numCache>
            </c:numRef>
          </c:val>
          <c:smooth val="0"/>
          <c:extLst>
            <c:ext xmlns:c16="http://schemas.microsoft.com/office/drawing/2014/chart" uri="{C3380CC4-5D6E-409C-BE32-E72D297353CC}">
              <c16:uniqueId val="{00000006-8310-422B-8B63-E15472A6ADBC}"/>
            </c:ext>
          </c:extLst>
        </c:ser>
        <c:dLbls>
          <c:showLegendKey val="0"/>
          <c:showVal val="0"/>
          <c:showCatName val="0"/>
          <c:showSerName val="0"/>
          <c:showPercent val="0"/>
          <c:showBubbleSize val="0"/>
        </c:dLbls>
        <c:smooth val="0"/>
        <c:axId val="189147008"/>
        <c:axId val="189149184"/>
      </c:lineChart>
      <c:dateAx>
        <c:axId val="189147008"/>
        <c:scaling>
          <c:orientation val="minMax"/>
          <c:max val="46054"/>
        </c:scaling>
        <c:delete val="0"/>
        <c:axPos val="b"/>
        <c:numFmt formatCode="mmm\-yy" sourceLinked="1"/>
        <c:majorTickMark val="out"/>
        <c:minorTickMark val="none"/>
        <c:tickLblPos val="low"/>
        <c:spPr>
          <a:noFill/>
          <a:ln w="9525" cap="flat" cmpd="sng" algn="ctr">
            <a:solidFill>
              <a:schemeClr val="tx1">
                <a:lumMod val="15000"/>
                <a:lumOff val="85000"/>
              </a:schemeClr>
            </a:solidFill>
            <a:round/>
          </a:ln>
          <a:effectLst/>
        </c:spPr>
        <c:txPr>
          <a:bodyPr rot="-27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89149184"/>
        <c:crosses val="autoZero"/>
        <c:auto val="1"/>
        <c:lblOffset val="100"/>
        <c:baseTimeUnit val="months"/>
        <c:majorUnit val="2"/>
        <c:majorTimeUnit val="months"/>
        <c:minorUnit val="1"/>
        <c:minorTimeUnit val="months"/>
      </c:dateAx>
      <c:valAx>
        <c:axId val="189149184"/>
        <c:scaling>
          <c:orientation val="minMax"/>
          <c:max val="0.35000000000000003"/>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89147008"/>
        <c:crosses val="autoZero"/>
        <c:crossBetween val="midCat"/>
        <c:majorUnit val="5.000000000000001E-2"/>
      </c:valAx>
      <c:spPr>
        <a:noFill/>
        <a:ln>
          <a:noFill/>
        </a:ln>
        <a:effectLst/>
      </c:spPr>
    </c:plotArea>
    <c:legend>
      <c:legendPos val="b"/>
      <c:layout>
        <c:manualLayout>
          <c:xMode val="edge"/>
          <c:yMode val="edge"/>
          <c:x val="3.9251531058617672E-2"/>
          <c:y val="0.8247375328083989"/>
          <c:w val="0.95163578812544214"/>
          <c:h val="0.16600293453871329"/>
        </c:manualLayout>
      </c:layout>
      <c:overlay val="0"/>
      <c:txPr>
        <a:bodyPr rot="0" vert="horz"/>
        <a:lstStyle/>
        <a:p>
          <a:pPr>
            <a:defRPr/>
          </a:pPr>
          <a:endParaRPr lang="en-US"/>
        </a:p>
      </c:txPr>
    </c:legend>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en-US"/>
    </a:p>
  </c:txPr>
  <c:externalData r:id="rId1">
    <c:autoUpdate val="0"/>
  </c:externalData>
</c:chartSpace>
</file>

<file path=ppt/charts/chart3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100" b="0" i="0" u="none" strike="noStrike" kern="1200" spc="0" baseline="0">
                <a:solidFill>
                  <a:schemeClr val="tx1">
                    <a:lumMod val="65000"/>
                    <a:lumOff val="35000"/>
                  </a:schemeClr>
                </a:solidFill>
                <a:latin typeface="+mn-lt"/>
                <a:ea typeface="+mn-ea"/>
                <a:cs typeface="+mn-cs"/>
              </a:defRPr>
            </a:pPr>
            <a:r>
              <a:rPr lang="en-GB" sz="1100" b="0" i="0" u="none" strike="noStrike" baseline="0">
                <a:effectLst/>
              </a:rPr>
              <a:t>Stroke receiving thrombolysis </a:t>
            </a:r>
            <a:r>
              <a:rPr lang="en-GB" sz="1100" b="0" i="0" baseline="0">
                <a:effectLst/>
              </a:rPr>
              <a:t>(Causeway)</a:t>
            </a:r>
            <a:endParaRPr lang="en-GB" sz="1100">
              <a:effectLst/>
            </a:endParaRPr>
          </a:p>
        </c:rich>
      </c:tx>
      <c:overlay val="0"/>
      <c:spPr>
        <a:noFill/>
        <a:ln>
          <a:noFill/>
        </a:ln>
        <a:effectLst/>
      </c:spPr>
    </c:title>
    <c:autoTitleDeleted val="0"/>
    <c:plotArea>
      <c:layout>
        <c:manualLayout>
          <c:layoutTarget val="inner"/>
          <c:xMode val="edge"/>
          <c:yMode val="edge"/>
          <c:x val="8.5086395450568689E-2"/>
          <c:y val="0.12995189102506352"/>
          <c:w val="0.86239256046648249"/>
          <c:h val="0.51464143733034351"/>
        </c:manualLayout>
      </c:layout>
      <c:lineChart>
        <c:grouping val="standard"/>
        <c:varyColors val="0"/>
        <c:ser>
          <c:idx val="0"/>
          <c:order val="0"/>
          <c:tx>
            <c:strRef>
              <c:f>Stroke!$F$97</c:f>
              <c:strCache>
                <c:ptCount val="1"/>
                <c:pt idx="0">
                  <c:v>LPL</c:v>
                </c:pt>
              </c:strCache>
            </c:strRef>
          </c:tx>
          <c:spPr>
            <a:ln w="15875" cap="rnd">
              <a:solidFill>
                <a:schemeClr val="tx1"/>
              </a:solidFill>
              <a:prstDash val="lgDash"/>
              <a:round/>
            </a:ln>
            <a:effectLst/>
          </c:spPr>
          <c:marker>
            <c:symbol val="none"/>
          </c:marker>
          <c:cat>
            <c:numRef>
              <c:f>Stroke!$B$158:$B$181</c:f>
              <c:numCache>
                <c:formatCode>mmm\-yy</c:formatCode>
                <c:ptCount val="24"/>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pt idx="16">
                  <c:v>45870</c:v>
                </c:pt>
                <c:pt idx="17">
                  <c:v>45901</c:v>
                </c:pt>
                <c:pt idx="18">
                  <c:v>45931</c:v>
                </c:pt>
                <c:pt idx="19">
                  <c:v>45962</c:v>
                </c:pt>
                <c:pt idx="20">
                  <c:v>45992</c:v>
                </c:pt>
                <c:pt idx="21">
                  <c:v>46023</c:v>
                </c:pt>
                <c:pt idx="22">
                  <c:v>46054</c:v>
                </c:pt>
                <c:pt idx="23">
                  <c:v>46082</c:v>
                </c:pt>
              </c:numCache>
            </c:numRef>
          </c:cat>
          <c:val>
            <c:numRef>
              <c:f>Stroke!$F$158:$F$181</c:f>
              <c:numCache>
                <c:formatCode>0%</c:formatCode>
                <c:ptCount val="24"/>
                <c:pt idx="0">
                  <c:v>-6.4015652173913085E-2</c:v>
                </c:pt>
                <c:pt idx="1">
                  <c:v>-6.4015652173913085E-2</c:v>
                </c:pt>
                <c:pt idx="2">
                  <c:v>-6.4015652173913085E-2</c:v>
                </c:pt>
                <c:pt idx="3">
                  <c:v>-6.4015652173913085E-2</c:v>
                </c:pt>
                <c:pt idx="4">
                  <c:v>-6.4015652173913085E-2</c:v>
                </c:pt>
                <c:pt idx="5">
                  <c:v>-6.4015652173913085E-2</c:v>
                </c:pt>
                <c:pt idx="6">
                  <c:v>-6.4015652173913085E-2</c:v>
                </c:pt>
                <c:pt idx="7">
                  <c:v>-6.4015652173913085E-2</c:v>
                </c:pt>
                <c:pt idx="8">
                  <c:v>-6.4015652173913085E-2</c:v>
                </c:pt>
                <c:pt idx="9">
                  <c:v>-6.4015652173913085E-2</c:v>
                </c:pt>
                <c:pt idx="10">
                  <c:v>-6.4015652173913085E-2</c:v>
                </c:pt>
                <c:pt idx="11">
                  <c:v>-6.4015652173913085E-2</c:v>
                </c:pt>
                <c:pt idx="12">
                  <c:v>-6.4015652173913085E-2</c:v>
                </c:pt>
                <c:pt idx="13">
                  <c:v>-6.4015652173913085E-2</c:v>
                </c:pt>
                <c:pt idx="14">
                  <c:v>-6.4015652173913085E-2</c:v>
                </c:pt>
                <c:pt idx="15">
                  <c:v>-6.4015652173913085E-2</c:v>
                </c:pt>
                <c:pt idx="16">
                  <c:v>-6.4015652173913085E-2</c:v>
                </c:pt>
                <c:pt idx="17">
                  <c:v>-6.4015652173913085E-2</c:v>
                </c:pt>
                <c:pt idx="18">
                  <c:v>-6.4015652173913085E-2</c:v>
                </c:pt>
                <c:pt idx="19">
                  <c:v>-6.4015652173913085E-2</c:v>
                </c:pt>
                <c:pt idx="20">
                  <c:v>-6.4015652173913085E-2</c:v>
                </c:pt>
                <c:pt idx="21">
                  <c:v>-6.4015652173913085E-2</c:v>
                </c:pt>
                <c:pt idx="22">
                  <c:v>-6.4015652173913085E-2</c:v>
                </c:pt>
                <c:pt idx="23">
                  <c:v>-6.4015652173913085E-2</c:v>
                </c:pt>
              </c:numCache>
            </c:numRef>
          </c:val>
          <c:smooth val="0"/>
          <c:extLst>
            <c:ext xmlns:c16="http://schemas.microsoft.com/office/drawing/2014/chart" uri="{C3380CC4-5D6E-409C-BE32-E72D297353CC}">
              <c16:uniqueId val="{00000000-5AA5-46E8-AC63-FB534B572F48}"/>
            </c:ext>
          </c:extLst>
        </c:ser>
        <c:ser>
          <c:idx val="1"/>
          <c:order val="1"/>
          <c:tx>
            <c:strRef>
              <c:f>Stroke!$E$97</c:f>
              <c:strCache>
                <c:ptCount val="1"/>
                <c:pt idx="0">
                  <c:v>% thrombolysis</c:v>
                </c:pt>
              </c:strCache>
            </c:strRef>
          </c:tx>
          <c:spPr>
            <a:ln w="28575" cap="rnd">
              <a:solidFill>
                <a:schemeClr val="bg1">
                  <a:lumMod val="65000"/>
                </a:schemeClr>
              </a:solidFill>
              <a:round/>
            </a:ln>
            <a:effectLst/>
          </c:spPr>
          <c:marker>
            <c:symbol val="circle"/>
            <c:size val="5"/>
            <c:spPr>
              <a:solidFill>
                <a:schemeClr val="bg1">
                  <a:lumMod val="65000"/>
                </a:schemeClr>
              </a:solidFill>
              <a:ln w="9525">
                <a:noFill/>
              </a:ln>
              <a:effectLst/>
            </c:spPr>
          </c:marker>
          <c:cat>
            <c:numRef>
              <c:f>Stroke!$B$158:$B$181</c:f>
              <c:numCache>
                <c:formatCode>mmm\-yy</c:formatCode>
                <c:ptCount val="24"/>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pt idx="16">
                  <c:v>45870</c:v>
                </c:pt>
                <c:pt idx="17">
                  <c:v>45901</c:v>
                </c:pt>
                <c:pt idx="18">
                  <c:v>45931</c:v>
                </c:pt>
                <c:pt idx="19">
                  <c:v>45962</c:v>
                </c:pt>
                <c:pt idx="20">
                  <c:v>45992</c:v>
                </c:pt>
                <c:pt idx="21">
                  <c:v>46023</c:v>
                </c:pt>
                <c:pt idx="22">
                  <c:v>46054</c:v>
                </c:pt>
                <c:pt idx="23">
                  <c:v>46082</c:v>
                </c:pt>
              </c:numCache>
            </c:numRef>
          </c:cat>
          <c:val>
            <c:numRef>
              <c:f>Stroke!$E$158:$E$181</c:f>
              <c:numCache>
                <c:formatCode>0%</c:formatCode>
                <c:ptCount val="24"/>
                <c:pt idx="0">
                  <c:v>0.16700000000000001</c:v>
                </c:pt>
                <c:pt idx="1">
                  <c:v>0.13300000000000001</c:v>
                </c:pt>
                <c:pt idx="2">
                  <c:v>0.17599999999999999</c:v>
                </c:pt>
                <c:pt idx="3">
                  <c:v>0</c:v>
                </c:pt>
                <c:pt idx="4">
                  <c:v>0.111</c:v>
                </c:pt>
                <c:pt idx="5">
                  <c:v>9.5000000000000001E-2</c:v>
                </c:pt>
                <c:pt idx="6">
                  <c:v>0.111</c:v>
                </c:pt>
                <c:pt idx="7">
                  <c:v>0.2</c:v>
                </c:pt>
                <c:pt idx="8">
                  <c:v>0.105</c:v>
                </c:pt>
                <c:pt idx="9">
                  <c:v>5.6000000000000001E-2</c:v>
                </c:pt>
                <c:pt idx="10">
                  <c:v>0.111</c:v>
                </c:pt>
                <c:pt idx="11">
                  <c:v>0.16700000000000001</c:v>
                </c:pt>
                <c:pt idx="12">
                  <c:v>0.125</c:v>
                </c:pt>
                <c:pt idx="13">
                  <c:v>0.27800000000000002</c:v>
                </c:pt>
                <c:pt idx="14">
                  <c:v>0.12</c:v>
                </c:pt>
                <c:pt idx="15">
                  <c:v>6.3E-2</c:v>
                </c:pt>
                <c:pt idx="16">
                  <c:v>0.14299999999999999</c:v>
                </c:pt>
                <c:pt idx="17">
                  <c:v>9.0999999999999998E-2</c:v>
                </c:pt>
                <c:pt idx="18">
                  <c:v>0.1</c:v>
                </c:pt>
                <c:pt idx="19">
                  <c:v>0.05</c:v>
                </c:pt>
                <c:pt idx="20">
                  <c:v>0.1</c:v>
                </c:pt>
                <c:pt idx="21">
                  <c:v>0.25</c:v>
                </c:pt>
                <c:pt idx="22">
                  <c:v>0.154</c:v>
                </c:pt>
              </c:numCache>
            </c:numRef>
          </c:val>
          <c:smooth val="0"/>
          <c:extLst>
            <c:ext xmlns:c16="http://schemas.microsoft.com/office/drawing/2014/chart" uri="{C3380CC4-5D6E-409C-BE32-E72D297353CC}">
              <c16:uniqueId val="{00000001-5AA5-46E8-AC63-FB534B572F48}"/>
            </c:ext>
          </c:extLst>
        </c:ser>
        <c:ser>
          <c:idx val="3"/>
          <c:order val="2"/>
          <c:tx>
            <c:strRef>
              <c:f>Stroke!$G$97</c:f>
              <c:strCache>
                <c:ptCount val="1"/>
                <c:pt idx="0">
                  <c:v>Target</c:v>
                </c:pt>
              </c:strCache>
            </c:strRef>
          </c:tx>
          <c:spPr>
            <a:ln w="19050" cap="rnd">
              <a:solidFill>
                <a:srgbClr val="FF0000"/>
              </a:solidFill>
              <a:prstDash val="dash"/>
              <a:round/>
            </a:ln>
            <a:effectLst/>
          </c:spPr>
          <c:marker>
            <c:symbol val="none"/>
          </c:marker>
          <c:cat>
            <c:numRef>
              <c:f>Stroke!$B$158:$B$181</c:f>
              <c:numCache>
                <c:formatCode>mmm\-yy</c:formatCode>
                <c:ptCount val="24"/>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pt idx="16">
                  <c:v>45870</c:v>
                </c:pt>
                <c:pt idx="17">
                  <c:v>45901</c:v>
                </c:pt>
                <c:pt idx="18">
                  <c:v>45931</c:v>
                </c:pt>
                <c:pt idx="19">
                  <c:v>45962</c:v>
                </c:pt>
                <c:pt idx="20">
                  <c:v>45992</c:v>
                </c:pt>
                <c:pt idx="21">
                  <c:v>46023</c:v>
                </c:pt>
                <c:pt idx="22">
                  <c:v>46054</c:v>
                </c:pt>
                <c:pt idx="23">
                  <c:v>46082</c:v>
                </c:pt>
              </c:numCache>
            </c:numRef>
          </c:cat>
          <c:val>
            <c:numRef>
              <c:f>Stroke!$G$158:$G$181</c:f>
              <c:numCache>
                <c:formatCode>0%</c:formatCode>
                <c:ptCount val="24"/>
                <c:pt idx="0">
                  <c:v>0.16</c:v>
                </c:pt>
                <c:pt idx="1">
                  <c:v>0.16</c:v>
                </c:pt>
                <c:pt idx="2">
                  <c:v>0.16</c:v>
                </c:pt>
                <c:pt idx="3">
                  <c:v>0.16</c:v>
                </c:pt>
                <c:pt idx="4">
                  <c:v>0.16</c:v>
                </c:pt>
                <c:pt idx="5">
                  <c:v>0.16</c:v>
                </c:pt>
                <c:pt idx="6">
                  <c:v>0.16</c:v>
                </c:pt>
                <c:pt idx="7">
                  <c:v>0.16</c:v>
                </c:pt>
                <c:pt idx="8">
                  <c:v>0.16</c:v>
                </c:pt>
                <c:pt idx="9">
                  <c:v>0.16</c:v>
                </c:pt>
                <c:pt idx="10">
                  <c:v>0.16</c:v>
                </c:pt>
                <c:pt idx="11">
                  <c:v>0.16</c:v>
                </c:pt>
                <c:pt idx="12">
                  <c:v>0.16</c:v>
                </c:pt>
                <c:pt idx="13">
                  <c:v>0.16</c:v>
                </c:pt>
                <c:pt idx="14">
                  <c:v>0.16</c:v>
                </c:pt>
                <c:pt idx="15">
                  <c:v>0.16</c:v>
                </c:pt>
                <c:pt idx="16">
                  <c:v>0.16</c:v>
                </c:pt>
                <c:pt idx="17">
                  <c:v>0.16</c:v>
                </c:pt>
                <c:pt idx="18">
                  <c:v>0.16</c:v>
                </c:pt>
                <c:pt idx="19">
                  <c:v>0.16</c:v>
                </c:pt>
                <c:pt idx="20">
                  <c:v>0.16</c:v>
                </c:pt>
                <c:pt idx="21">
                  <c:v>0.16</c:v>
                </c:pt>
                <c:pt idx="22">
                  <c:v>0.16</c:v>
                </c:pt>
                <c:pt idx="23">
                  <c:v>0.16</c:v>
                </c:pt>
              </c:numCache>
            </c:numRef>
          </c:val>
          <c:smooth val="0"/>
          <c:extLst>
            <c:ext xmlns:c16="http://schemas.microsoft.com/office/drawing/2014/chart" uri="{C3380CC4-5D6E-409C-BE32-E72D297353CC}">
              <c16:uniqueId val="{00000002-5AA5-46E8-AC63-FB534B572F48}"/>
            </c:ext>
          </c:extLst>
        </c:ser>
        <c:ser>
          <c:idx val="4"/>
          <c:order val="3"/>
          <c:tx>
            <c:strRef>
              <c:f>Stroke!$D$97</c:f>
              <c:strCache>
                <c:ptCount val="1"/>
                <c:pt idx="0">
                  <c:v>Mean</c:v>
                </c:pt>
              </c:strCache>
            </c:strRef>
          </c:tx>
          <c:spPr>
            <a:ln w="15875" cap="rnd">
              <a:solidFill>
                <a:schemeClr val="tx1"/>
              </a:solidFill>
              <a:round/>
            </a:ln>
            <a:effectLst/>
          </c:spPr>
          <c:marker>
            <c:symbol val="none"/>
          </c:marker>
          <c:cat>
            <c:numRef>
              <c:f>Stroke!$B$158:$B$181</c:f>
              <c:numCache>
                <c:formatCode>mmm\-yy</c:formatCode>
                <c:ptCount val="24"/>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pt idx="16">
                  <c:v>45870</c:v>
                </c:pt>
                <c:pt idx="17">
                  <c:v>45901</c:v>
                </c:pt>
                <c:pt idx="18">
                  <c:v>45931</c:v>
                </c:pt>
                <c:pt idx="19">
                  <c:v>45962</c:v>
                </c:pt>
                <c:pt idx="20">
                  <c:v>45992</c:v>
                </c:pt>
                <c:pt idx="21">
                  <c:v>46023</c:v>
                </c:pt>
                <c:pt idx="22">
                  <c:v>46054</c:v>
                </c:pt>
                <c:pt idx="23">
                  <c:v>46082</c:v>
                </c:pt>
              </c:numCache>
            </c:numRef>
          </c:cat>
          <c:val>
            <c:numRef>
              <c:f>Stroke!$D$158:$D$181</c:f>
              <c:numCache>
                <c:formatCode>0%</c:formatCode>
                <c:ptCount val="24"/>
                <c:pt idx="0">
                  <c:v>0.12634782608695652</c:v>
                </c:pt>
                <c:pt idx="1">
                  <c:v>0.12634782608695652</c:v>
                </c:pt>
                <c:pt idx="2">
                  <c:v>0.12634782608695652</c:v>
                </c:pt>
                <c:pt idx="3">
                  <c:v>0.12634782608695652</c:v>
                </c:pt>
                <c:pt idx="4">
                  <c:v>0.12634782608695652</c:v>
                </c:pt>
                <c:pt idx="5">
                  <c:v>0.12634782608695652</c:v>
                </c:pt>
                <c:pt idx="6">
                  <c:v>0.12634782608695652</c:v>
                </c:pt>
                <c:pt idx="7">
                  <c:v>0.12634782608695652</c:v>
                </c:pt>
                <c:pt idx="8">
                  <c:v>0.12634782608695652</c:v>
                </c:pt>
                <c:pt idx="9">
                  <c:v>0.12634782608695652</c:v>
                </c:pt>
                <c:pt idx="10">
                  <c:v>0.12634782608695652</c:v>
                </c:pt>
                <c:pt idx="11">
                  <c:v>0.12634782608695652</c:v>
                </c:pt>
                <c:pt idx="12">
                  <c:v>0.12634782608695652</c:v>
                </c:pt>
                <c:pt idx="13">
                  <c:v>0.12634782608695652</c:v>
                </c:pt>
                <c:pt idx="14">
                  <c:v>0.12634782608695652</c:v>
                </c:pt>
                <c:pt idx="15">
                  <c:v>0.12634782608695652</c:v>
                </c:pt>
                <c:pt idx="16">
                  <c:v>0.12634782608695652</c:v>
                </c:pt>
                <c:pt idx="17">
                  <c:v>0.12634782608695652</c:v>
                </c:pt>
                <c:pt idx="18">
                  <c:v>0.12634782608695652</c:v>
                </c:pt>
                <c:pt idx="19">
                  <c:v>0.12634782608695652</c:v>
                </c:pt>
                <c:pt idx="20">
                  <c:v>0.12634782608695652</c:v>
                </c:pt>
                <c:pt idx="21">
                  <c:v>0.12634782608695652</c:v>
                </c:pt>
                <c:pt idx="22">
                  <c:v>0.12634782608695652</c:v>
                </c:pt>
                <c:pt idx="23">
                  <c:v>0.12634782608695652</c:v>
                </c:pt>
              </c:numCache>
            </c:numRef>
          </c:val>
          <c:smooth val="0"/>
          <c:extLst>
            <c:ext xmlns:c16="http://schemas.microsoft.com/office/drawing/2014/chart" uri="{C3380CC4-5D6E-409C-BE32-E72D297353CC}">
              <c16:uniqueId val="{00000003-5AA5-46E8-AC63-FB534B572F48}"/>
            </c:ext>
          </c:extLst>
        </c:ser>
        <c:ser>
          <c:idx val="5"/>
          <c:order val="4"/>
          <c:tx>
            <c:strRef>
              <c:f>Stroke!$C$97</c:f>
              <c:strCache>
                <c:ptCount val="1"/>
                <c:pt idx="0">
                  <c:v>UPL</c:v>
                </c:pt>
              </c:strCache>
            </c:strRef>
          </c:tx>
          <c:spPr>
            <a:ln w="15875" cap="rnd">
              <a:solidFill>
                <a:schemeClr val="tx1"/>
              </a:solidFill>
              <a:prstDash val="lgDash"/>
              <a:round/>
            </a:ln>
            <a:effectLst/>
          </c:spPr>
          <c:marker>
            <c:symbol val="none"/>
          </c:marker>
          <c:cat>
            <c:numRef>
              <c:f>Stroke!$B$158:$B$181</c:f>
              <c:numCache>
                <c:formatCode>mmm\-yy</c:formatCode>
                <c:ptCount val="24"/>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pt idx="16">
                  <c:v>45870</c:v>
                </c:pt>
                <c:pt idx="17">
                  <c:v>45901</c:v>
                </c:pt>
                <c:pt idx="18">
                  <c:v>45931</c:v>
                </c:pt>
                <c:pt idx="19">
                  <c:v>45962</c:v>
                </c:pt>
                <c:pt idx="20">
                  <c:v>45992</c:v>
                </c:pt>
                <c:pt idx="21">
                  <c:v>46023</c:v>
                </c:pt>
                <c:pt idx="22">
                  <c:v>46054</c:v>
                </c:pt>
                <c:pt idx="23">
                  <c:v>46082</c:v>
                </c:pt>
              </c:numCache>
            </c:numRef>
          </c:cat>
          <c:val>
            <c:numRef>
              <c:f>Stroke!$C$158:$C$181</c:f>
              <c:numCache>
                <c:formatCode>0%</c:formatCode>
                <c:ptCount val="24"/>
                <c:pt idx="0">
                  <c:v>0.31671130434782613</c:v>
                </c:pt>
                <c:pt idx="1">
                  <c:v>0.31671130434782613</c:v>
                </c:pt>
                <c:pt idx="2">
                  <c:v>0.31671130434782613</c:v>
                </c:pt>
                <c:pt idx="3">
                  <c:v>0.31671130434782613</c:v>
                </c:pt>
                <c:pt idx="4">
                  <c:v>0.31671130434782613</c:v>
                </c:pt>
                <c:pt idx="5">
                  <c:v>0.31671130434782613</c:v>
                </c:pt>
                <c:pt idx="6">
                  <c:v>0.31671130434782613</c:v>
                </c:pt>
                <c:pt idx="7">
                  <c:v>0.31671130434782613</c:v>
                </c:pt>
                <c:pt idx="8">
                  <c:v>0.31671130434782613</c:v>
                </c:pt>
                <c:pt idx="9">
                  <c:v>0.31671130434782613</c:v>
                </c:pt>
                <c:pt idx="10">
                  <c:v>0.31671130434782613</c:v>
                </c:pt>
                <c:pt idx="11">
                  <c:v>0.31671130434782613</c:v>
                </c:pt>
                <c:pt idx="12">
                  <c:v>0.31671130434782613</c:v>
                </c:pt>
                <c:pt idx="13">
                  <c:v>0.31671130434782613</c:v>
                </c:pt>
                <c:pt idx="14">
                  <c:v>0.31671130434782613</c:v>
                </c:pt>
                <c:pt idx="15">
                  <c:v>0.31671130434782613</c:v>
                </c:pt>
                <c:pt idx="16">
                  <c:v>0.31671130434782613</c:v>
                </c:pt>
                <c:pt idx="17">
                  <c:v>0.31671130434782613</c:v>
                </c:pt>
                <c:pt idx="18">
                  <c:v>0.31671130434782613</c:v>
                </c:pt>
                <c:pt idx="19">
                  <c:v>0.31671130434782613</c:v>
                </c:pt>
                <c:pt idx="20">
                  <c:v>0.31671130434782613</c:v>
                </c:pt>
                <c:pt idx="21">
                  <c:v>0.31671130434782613</c:v>
                </c:pt>
                <c:pt idx="22">
                  <c:v>0.31671130434782613</c:v>
                </c:pt>
                <c:pt idx="23">
                  <c:v>0.31671130434782613</c:v>
                </c:pt>
              </c:numCache>
            </c:numRef>
          </c:val>
          <c:smooth val="0"/>
          <c:extLst>
            <c:ext xmlns:c16="http://schemas.microsoft.com/office/drawing/2014/chart" uri="{C3380CC4-5D6E-409C-BE32-E72D297353CC}">
              <c16:uniqueId val="{00000004-5AA5-46E8-AC63-FB534B572F48}"/>
            </c:ext>
          </c:extLst>
        </c:ser>
        <c:ser>
          <c:idx val="2"/>
          <c:order val="5"/>
          <c:tx>
            <c:strRef>
              <c:f>Stroke!$I$97</c:f>
              <c:strCache>
                <c:ptCount val="1"/>
                <c:pt idx="0">
                  <c:v>SCL</c:v>
                </c:pt>
              </c:strCache>
            </c:strRef>
          </c:tx>
          <c:spPr>
            <a:ln>
              <a:noFill/>
            </a:ln>
          </c:spPr>
          <c:marker>
            <c:symbol val="circle"/>
            <c:size val="7"/>
            <c:spPr>
              <a:solidFill>
                <a:srgbClr val="ED7D31"/>
              </a:solidFill>
              <a:ln>
                <a:solidFill>
                  <a:srgbClr val="ED7D31"/>
                </a:solidFill>
              </a:ln>
            </c:spPr>
          </c:marker>
          <c:cat>
            <c:numRef>
              <c:f>Stroke!$B$158:$B$181</c:f>
              <c:numCache>
                <c:formatCode>mmm\-yy</c:formatCode>
                <c:ptCount val="24"/>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pt idx="16">
                  <c:v>45870</c:v>
                </c:pt>
                <c:pt idx="17">
                  <c:v>45901</c:v>
                </c:pt>
                <c:pt idx="18">
                  <c:v>45931</c:v>
                </c:pt>
                <c:pt idx="19">
                  <c:v>45962</c:v>
                </c:pt>
                <c:pt idx="20">
                  <c:v>45992</c:v>
                </c:pt>
                <c:pt idx="21">
                  <c:v>46023</c:v>
                </c:pt>
                <c:pt idx="22">
                  <c:v>46054</c:v>
                </c:pt>
                <c:pt idx="23">
                  <c:v>46082</c:v>
                </c:pt>
              </c:numCache>
            </c:numRef>
          </c:cat>
          <c:val>
            <c:numRef>
              <c:f>Stroke!$I$158:$I$181</c:f>
              <c:numCache>
                <c:formatCode>0%</c:formatCode>
                <c:ptCount val="24"/>
                <c:pt idx="0">
                  <c:v>#N/A</c:v>
                </c:pt>
                <c:pt idx="1">
                  <c:v>#N/A</c:v>
                </c:pt>
                <c:pt idx="2">
                  <c:v>#N/A</c:v>
                </c:pt>
                <c:pt idx="3">
                  <c:v>#N/A</c:v>
                </c:pt>
                <c:pt idx="4">
                  <c:v>#N/A</c:v>
                </c:pt>
                <c:pt idx="5">
                  <c:v>#N/A</c:v>
                </c:pt>
                <c:pt idx="6">
                  <c:v>#N/A</c:v>
                </c:pt>
                <c:pt idx="7">
                  <c:v>#N/A</c:v>
                </c:pt>
                <c:pt idx="8">
                  <c:v>#N/A</c:v>
                </c:pt>
                <c:pt idx="9">
                  <c:v>#N/A</c:v>
                </c:pt>
                <c:pt idx="10">
                  <c:v>#N/A</c:v>
                </c:pt>
                <c:pt idx="11">
                  <c:v>#N/A</c:v>
                </c:pt>
                <c:pt idx="12">
                  <c:v>#N/A</c:v>
                </c:pt>
                <c:pt idx="13">
                  <c:v>#N/A</c:v>
                </c:pt>
                <c:pt idx="14">
                  <c:v>#N/A</c:v>
                </c:pt>
                <c:pt idx="15">
                  <c:v>#N/A</c:v>
                </c:pt>
                <c:pt idx="16">
                  <c:v>#N/A</c:v>
                </c:pt>
                <c:pt idx="17">
                  <c:v>#N/A</c:v>
                </c:pt>
                <c:pt idx="18">
                  <c:v>#N/A</c:v>
                </c:pt>
                <c:pt idx="19">
                  <c:v>#N/A</c:v>
                </c:pt>
                <c:pt idx="20">
                  <c:v>#N/A</c:v>
                </c:pt>
                <c:pt idx="21">
                  <c:v>#N/A</c:v>
                </c:pt>
                <c:pt idx="22">
                  <c:v>#N/A</c:v>
                </c:pt>
                <c:pt idx="23">
                  <c:v>#N/A</c:v>
                </c:pt>
              </c:numCache>
            </c:numRef>
          </c:val>
          <c:smooth val="0"/>
          <c:extLst>
            <c:ext xmlns:c16="http://schemas.microsoft.com/office/drawing/2014/chart" uri="{C3380CC4-5D6E-409C-BE32-E72D297353CC}">
              <c16:uniqueId val="{00000005-5AA5-46E8-AC63-FB534B572F48}"/>
            </c:ext>
          </c:extLst>
        </c:ser>
        <c:ser>
          <c:idx val="6"/>
          <c:order val="6"/>
          <c:tx>
            <c:strRef>
              <c:f>Stroke!$J$97</c:f>
              <c:strCache>
                <c:ptCount val="1"/>
                <c:pt idx="0">
                  <c:v>SCH</c:v>
                </c:pt>
              </c:strCache>
            </c:strRef>
          </c:tx>
          <c:spPr>
            <a:ln>
              <a:noFill/>
            </a:ln>
          </c:spPr>
          <c:marker>
            <c:symbol val="circle"/>
            <c:size val="7"/>
            <c:spPr>
              <a:solidFill>
                <a:srgbClr val="5B9BD5"/>
              </a:solidFill>
              <a:ln>
                <a:solidFill>
                  <a:srgbClr val="5B9BD5"/>
                </a:solidFill>
              </a:ln>
            </c:spPr>
          </c:marker>
          <c:cat>
            <c:numRef>
              <c:f>Stroke!$B$158:$B$181</c:f>
              <c:numCache>
                <c:formatCode>mmm\-yy</c:formatCode>
                <c:ptCount val="24"/>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pt idx="16">
                  <c:v>45870</c:v>
                </c:pt>
                <c:pt idx="17">
                  <c:v>45901</c:v>
                </c:pt>
                <c:pt idx="18">
                  <c:v>45931</c:v>
                </c:pt>
                <c:pt idx="19">
                  <c:v>45962</c:v>
                </c:pt>
                <c:pt idx="20">
                  <c:v>45992</c:v>
                </c:pt>
                <c:pt idx="21">
                  <c:v>46023</c:v>
                </c:pt>
                <c:pt idx="22">
                  <c:v>46054</c:v>
                </c:pt>
                <c:pt idx="23">
                  <c:v>46082</c:v>
                </c:pt>
              </c:numCache>
            </c:numRef>
          </c:cat>
          <c:val>
            <c:numRef>
              <c:f>Stroke!$J$158:$J$181</c:f>
              <c:numCache>
                <c:formatCode>0%</c:formatCode>
                <c:ptCount val="24"/>
                <c:pt idx="0">
                  <c:v>#N/A</c:v>
                </c:pt>
                <c:pt idx="1">
                  <c:v>#N/A</c:v>
                </c:pt>
                <c:pt idx="2">
                  <c:v>#N/A</c:v>
                </c:pt>
                <c:pt idx="3">
                  <c:v>#N/A</c:v>
                </c:pt>
                <c:pt idx="4">
                  <c:v>#N/A</c:v>
                </c:pt>
                <c:pt idx="5">
                  <c:v>#N/A</c:v>
                </c:pt>
                <c:pt idx="6">
                  <c:v>#N/A</c:v>
                </c:pt>
                <c:pt idx="7">
                  <c:v>#N/A</c:v>
                </c:pt>
                <c:pt idx="8">
                  <c:v>#N/A</c:v>
                </c:pt>
                <c:pt idx="9">
                  <c:v>#N/A</c:v>
                </c:pt>
                <c:pt idx="10">
                  <c:v>#N/A</c:v>
                </c:pt>
                <c:pt idx="11">
                  <c:v>#N/A</c:v>
                </c:pt>
                <c:pt idx="12">
                  <c:v>#N/A</c:v>
                </c:pt>
                <c:pt idx="13">
                  <c:v>#N/A</c:v>
                </c:pt>
                <c:pt idx="14">
                  <c:v>#N/A</c:v>
                </c:pt>
                <c:pt idx="15">
                  <c:v>#N/A</c:v>
                </c:pt>
                <c:pt idx="16">
                  <c:v>#N/A</c:v>
                </c:pt>
                <c:pt idx="17">
                  <c:v>#N/A</c:v>
                </c:pt>
                <c:pt idx="18">
                  <c:v>#N/A</c:v>
                </c:pt>
                <c:pt idx="19">
                  <c:v>#N/A</c:v>
                </c:pt>
                <c:pt idx="20">
                  <c:v>#N/A</c:v>
                </c:pt>
                <c:pt idx="21">
                  <c:v>#N/A</c:v>
                </c:pt>
                <c:pt idx="22">
                  <c:v>#N/A</c:v>
                </c:pt>
                <c:pt idx="23">
                  <c:v>#N/A</c:v>
                </c:pt>
              </c:numCache>
            </c:numRef>
          </c:val>
          <c:smooth val="0"/>
          <c:extLst>
            <c:ext xmlns:c16="http://schemas.microsoft.com/office/drawing/2014/chart" uri="{C3380CC4-5D6E-409C-BE32-E72D297353CC}">
              <c16:uniqueId val="{00000006-5AA5-46E8-AC63-FB534B572F48}"/>
            </c:ext>
          </c:extLst>
        </c:ser>
        <c:dLbls>
          <c:showLegendKey val="0"/>
          <c:showVal val="0"/>
          <c:showCatName val="0"/>
          <c:showSerName val="0"/>
          <c:showPercent val="0"/>
          <c:showBubbleSize val="0"/>
        </c:dLbls>
        <c:smooth val="0"/>
        <c:axId val="189189504"/>
        <c:axId val="189199872"/>
      </c:lineChart>
      <c:dateAx>
        <c:axId val="189189504"/>
        <c:scaling>
          <c:orientation val="minMax"/>
          <c:max val="46054"/>
        </c:scaling>
        <c:delete val="0"/>
        <c:axPos val="b"/>
        <c:numFmt formatCode="mmm\-yy" sourceLinked="1"/>
        <c:majorTickMark val="out"/>
        <c:minorTickMark val="none"/>
        <c:tickLblPos val="low"/>
        <c:spPr>
          <a:noFill/>
          <a:ln w="9525" cap="flat" cmpd="sng" algn="ctr">
            <a:solidFill>
              <a:schemeClr val="tx1">
                <a:lumMod val="15000"/>
                <a:lumOff val="85000"/>
              </a:schemeClr>
            </a:solidFill>
            <a:round/>
          </a:ln>
          <a:effectLst/>
        </c:spPr>
        <c:txPr>
          <a:bodyPr rot="-27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89199872"/>
        <c:crosses val="autoZero"/>
        <c:auto val="1"/>
        <c:lblOffset val="100"/>
        <c:baseTimeUnit val="months"/>
        <c:majorUnit val="2"/>
        <c:majorTimeUnit val="months"/>
        <c:minorUnit val="1"/>
        <c:minorTimeUnit val="months"/>
      </c:dateAx>
      <c:valAx>
        <c:axId val="189199872"/>
        <c:scaling>
          <c:orientation val="minMax"/>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89189504"/>
        <c:crosses val="autoZero"/>
        <c:crossBetween val="midCat"/>
      </c:valAx>
      <c:spPr>
        <a:noFill/>
        <a:ln>
          <a:noFill/>
        </a:ln>
        <a:effectLst/>
      </c:spPr>
    </c:plotArea>
    <c:legend>
      <c:legendPos val="b"/>
      <c:layout>
        <c:manualLayout>
          <c:xMode val="edge"/>
          <c:yMode val="edge"/>
          <c:x val="2.2371391076115486E-2"/>
          <c:y val="0.81051298221589574"/>
          <c:w val="0.95459345184606714"/>
          <c:h val="0.17543936833705207"/>
        </c:manualLayout>
      </c:layout>
      <c:overlay val="0"/>
      <c:txPr>
        <a:bodyPr rot="0" vert="horz"/>
        <a:lstStyle/>
        <a:p>
          <a:pPr>
            <a:defRPr/>
          </a:pPr>
          <a:endParaRPr lang="en-US"/>
        </a:p>
      </c:txPr>
    </c:legend>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en-US"/>
    </a:p>
  </c:txPr>
  <c:externalData r:id="rId1">
    <c:autoUpdate val="0"/>
  </c:externalData>
</c:chartSpace>
</file>

<file path=ppt/charts/chart3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100" b="0" i="0" u="none" strike="noStrike" kern="1200" spc="0" baseline="0">
                <a:solidFill>
                  <a:schemeClr val="tx1">
                    <a:lumMod val="65000"/>
                    <a:lumOff val="35000"/>
                  </a:schemeClr>
                </a:solidFill>
                <a:latin typeface="+mn-lt"/>
                <a:ea typeface="+mn-ea"/>
                <a:cs typeface="+mn-cs"/>
              </a:defRPr>
            </a:pPr>
            <a:r>
              <a:rPr lang="en-GB" sz="1100"/>
              <a:t>New OP Activity</a:t>
            </a:r>
          </a:p>
        </c:rich>
      </c:tx>
      <c:layout>
        <c:manualLayout>
          <c:xMode val="edge"/>
          <c:yMode val="edge"/>
          <c:x val="0.39477077865266841"/>
          <c:y val="4.5977011494252873E-2"/>
        </c:manualLayout>
      </c:layout>
      <c:overlay val="0"/>
      <c:spPr>
        <a:noFill/>
        <a:ln>
          <a:noFill/>
        </a:ln>
        <a:effectLst/>
      </c:spPr>
    </c:title>
    <c:autoTitleDeleted val="0"/>
    <c:plotArea>
      <c:layout/>
      <c:lineChart>
        <c:grouping val="standard"/>
        <c:varyColors val="0"/>
        <c:ser>
          <c:idx val="1"/>
          <c:order val="0"/>
          <c:tx>
            <c:strRef>
              <c:f>'OP Activity'!$C$6</c:f>
              <c:strCache>
                <c:ptCount val="1"/>
                <c:pt idx="0">
                  <c:v>New OP Att</c:v>
                </c:pt>
              </c:strCache>
            </c:strRef>
          </c:tx>
          <c:spPr>
            <a:ln>
              <a:solidFill>
                <a:srgbClr val="00B5CC"/>
              </a:solidFill>
            </a:ln>
            <a:effectLst/>
          </c:spPr>
          <c:marker>
            <c:symbol val="diamond"/>
            <c:size val="5"/>
            <c:spPr>
              <a:solidFill>
                <a:srgbClr val="00B5CC"/>
              </a:solidFill>
              <a:ln>
                <a:solidFill>
                  <a:srgbClr val="00B5CC"/>
                </a:solidFill>
              </a:ln>
            </c:spPr>
          </c:marker>
          <c:cat>
            <c:numRef>
              <c:f>'OP Activity'!$B$7:$B$17</c:f>
              <c:numCache>
                <c:formatCode>mmm\-yy</c:formatCode>
                <c:ptCount val="11"/>
                <c:pt idx="0">
                  <c:v>45748</c:v>
                </c:pt>
                <c:pt idx="1">
                  <c:v>45778</c:v>
                </c:pt>
                <c:pt idx="2">
                  <c:v>45809</c:v>
                </c:pt>
                <c:pt idx="3">
                  <c:v>45839</c:v>
                </c:pt>
                <c:pt idx="4">
                  <c:v>45870</c:v>
                </c:pt>
                <c:pt idx="5">
                  <c:v>45901</c:v>
                </c:pt>
                <c:pt idx="6">
                  <c:v>45931</c:v>
                </c:pt>
                <c:pt idx="7">
                  <c:v>45962</c:v>
                </c:pt>
                <c:pt idx="8">
                  <c:v>45992</c:v>
                </c:pt>
                <c:pt idx="9">
                  <c:v>46023</c:v>
                </c:pt>
                <c:pt idx="10">
                  <c:v>46054</c:v>
                </c:pt>
              </c:numCache>
            </c:numRef>
          </c:cat>
          <c:val>
            <c:numRef>
              <c:f>'OP Activity'!$C$7:$C$17</c:f>
              <c:numCache>
                <c:formatCode>General</c:formatCode>
                <c:ptCount val="11"/>
                <c:pt idx="0">
                  <c:v>4351</c:v>
                </c:pt>
                <c:pt idx="1">
                  <c:v>4651</c:v>
                </c:pt>
                <c:pt idx="2">
                  <c:v>4724</c:v>
                </c:pt>
                <c:pt idx="3">
                  <c:v>4347</c:v>
                </c:pt>
                <c:pt idx="4">
                  <c:v>3870</c:v>
                </c:pt>
                <c:pt idx="5">
                  <c:v>5134</c:v>
                </c:pt>
                <c:pt idx="6">
                  <c:v>5135</c:v>
                </c:pt>
                <c:pt idx="7">
                  <c:v>4984</c:v>
                </c:pt>
                <c:pt idx="8">
                  <c:v>4309</c:v>
                </c:pt>
                <c:pt idx="9">
                  <c:v>4924</c:v>
                </c:pt>
                <c:pt idx="10">
                  <c:v>4628</c:v>
                </c:pt>
              </c:numCache>
            </c:numRef>
          </c:val>
          <c:smooth val="0"/>
          <c:extLst>
            <c:ext xmlns:c16="http://schemas.microsoft.com/office/drawing/2014/chart" uri="{C3380CC4-5D6E-409C-BE32-E72D297353CC}">
              <c16:uniqueId val="{00000000-5480-418F-976D-2E2991EB6826}"/>
            </c:ext>
          </c:extLst>
        </c:ser>
        <c:dLbls>
          <c:showLegendKey val="0"/>
          <c:showVal val="0"/>
          <c:showCatName val="0"/>
          <c:showSerName val="0"/>
          <c:showPercent val="0"/>
          <c:showBubbleSize val="0"/>
        </c:dLbls>
        <c:marker val="1"/>
        <c:smooth val="0"/>
        <c:axId val="166374400"/>
        <c:axId val="166384384"/>
      </c:lineChart>
      <c:dateAx>
        <c:axId val="166374400"/>
        <c:scaling>
          <c:orientation val="minMax"/>
        </c:scaling>
        <c:delete val="0"/>
        <c:axPos val="b"/>
        <c:numFmt formatCode="mmm\-yy" sourceLinked="1"/>
        <c:majorTickMark val="none"/>
        <c:minorTickMark val="none"/>
        <c:tickLblPos val="nextTo"/>
        <c:spPr>
          <a:noFill/>
          <a:ln w="9525" cap="flat" cmpd="sng" algn="ctr">
            <a:solidFill>
              <a:schemeClr val="tx1">
                <a:lumMod val="15000"/>
                <a:lumOff val="85000"/>
              </a:schemeClr>
            </a:solidFill>
            <a:round/>
          </a:ln>
          <a:effectLst/>
        </c:spPr>
        <c:txPr>
          <a:bodyPr rot="-27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66384384"/>
        <c:crosses val="autoZero"/>
        <c:auto val="1"/>
        <c:lblOffset val="100"/>
        <c:baseTimeUnit val="months"/>
      </c:dateAx>
      <c:valAx>
        <c:axId val="166384384"/>
        <c:scaling>
          <c:orientation val="minMax"/>
          <c:min val="0"/>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66374400"/>
        <c:crosses val="autoZero"/>
        <c:crossBetween val="between"/>
      </c:valAx>
      <c:spPr>
        <a:noFill/>
        <a:ln>
          <a:noFill/>
        </a:ln>
        <a:effectLst/>
      </c:spPr>
    </c:plotArea>
    <c:legend>
      <c:legendPos val="b"/>
      <c:layout>
        <c:manualLayout>
          <c:xMode val="edge"/>
          <c:yMode val="edge"/>
          <c:x val="0.38709142607174107"/>
          <c:y val="0.89409680111825107"/>
          <c:w val="0.22215048118985126"/>
          <c:h val="7.8125546806649182E-2"/>
        </c:manualLayout>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solidFill>
      <a:schemeClr val="bg1"/>
    </a:solidFill>
    <a:ln w="9525" cap="flat" cmpd="sng" algn="ctr">
      <a:solidFill>
        <a:schemeClr val="bg1">
          <a:lumMod val="75000"/>
        </a:schemeClr>
      </a:solidFill>
      <a:round/>
    </a:ln>
    <a:effectLst/>
  </c:spPr>
  <c:txPr>
    <a:bodyPr/>
    <a:lstStyle/>
    <a:p>
      <a:pPr>
        <a:defRPr/>
      </a:pPr>
      <a:endParaRPr lang="en-US"/>
    </a:p>
  </c:txPr>
  <c:externalData r:id="rId1">
    <c:autoUpdate val="0"/>
  </c:externalData>
</c:chartSpace>
</file>

<file path=ppt/charts/chart3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100" b="0" i="0" u="none" strike="noStrike" kern="1200" spc="0" baseline="0">
                <a:solidFill>
                  <a:schemeClr val="tx1">
                    <a:lumMod val="65000"/>
                    <a:lumOff val="35000"/>
                  </a:schemeClr>
                </a:solidFill>
                <a:latin typeface="+mn-lt"/>
                <a:ea typeface="+mn-ea"/>
                <a:cs typeface="+mn-cs"/>
              </a:defRPr>
            </a:pPr>
            <a:r>
              <a:rPr lang="en-GB" sz="1100"/>
              <a:t>Review OP Activity</a:t>
            </a:r>
          </a:p>
        </c:rich>
      </c:tx>
      <c:layout>
        <c:manualLayout>
          <c:xMode val="edge"/>
          <c:yMode val="edge"/>
          <c:x val="0.37831933508311461"/>
          <c:y val="5.185185185185185E-2"/>
        </c:manualLayout>
      </c:layout>
      <c:overlay val="0"/>
      <c:spPr>
        <a:noFill/>
        <a:ln>
          <a:noFill/>
        </a:ln>
        <a:effectLst/>
      </c:spPr>
    </c:title>
    <c:autoTitleDeleted val="0"/>
    <c:plotArea>
      <c:layout/>
      <c:lineChart>
        <c:grouping val="standard"/>
        <c:varyColors val="0"/>
        <c:ser>
          <c:idx val="1"/>
          <c:order val="0"/>
          <c:tx>
            <c:strRef>
              <c:f>'OP Activity'!$C$25</c:f>
              <c:strCache>
                <c:ptCount val="1"/>
                <c:pt idx="0">
                  <c:v>Review OP Att</c:v>
                </c:pt>
              </c:strCache>
            </c:strRef>
          </c:tx>
          <c:spPr>
            <a:ln>
              <a:solidFill>
                <a:srgbClr val="00B5CC"/>
              </a:solidFill>
            </a:ln>
            <a:effectLst/>
          </c:spPr>
          <c:marker>
            <c:symbol val="diamond"/>
            <c:size val="5"/>
            <c:spPr>
              <a:solidFill>
                <a:srgbClr val="00B5CC"/>
              </a:solidFill>
              <a:ln>
                <a:solidFill>
                  <a:srgbClr val="00B5CC"/>
                </a:solidFill>
              </a:ln>
            </c:spPr>
          </c:marker>
          <c:cat>
            <c:numRef>
              <c:f>'OP Activity'!$B$26:$B$36</c:f>
              <c:numCache>
                <c:formatCode>mmm\-yy</c:formatCode>
                <c:ptCount val="11"/>
                <c:pt idx="0">
                  <c:v>45748</c:v>
                </c:pt>
                <c:pt idx="1">
                  <c:v>45778</c:v>
                </c:pt>
                <c:pt idx="2">
                  <c:v>45809</c:v>
                </c:pt>
                <c:pt idx="3">
                  <c:v>45839</c:v>
                </c:pt>
                <c:pt idx="4">
                  <c:v>45870</c:v>
                </c:pt>
                <c:pt idx="5">
                  <c:v>45901</c:v>
                </c:pt>
                <c:pt idx="6">
                  <c:v>45931</c:v>
                </c:pt>
                <c:pt idx="7">
                  <c:v>45962</c:v>
                </c:pt>
                <c:pt idx="8">
                  <c:v>45992</c:v>
                </c:pt>
                <c:pt idx="9">
                  <c:v>46023</c:v>
                </c:pt>
                <c:pt idx="10">
                  <c:v>46054</c:v>
                </c:pt>
              </c:numCache>
            </c:numRef>
          </c:cat>
          <c:val>
            <c:numRef>
              <c:f>'OP Activity'!$C$26:$C$36</c:f>
              <c:numCache>
                <c:formatCode>General</c:formatCode>
                <c:ptCount val="11"/>
                <c:pt idx="0">
                  <c:v>9553</c:v>
                </c:pt>
                <c:pt idx="1">
                  <c:v>9463</c:v>
                </c:pt>
                <c:pt idx="2">
                  <c:v>9984</c:v>
                </c:pt>
                <c:pt idx="3">
                  <c:v>9426</c:v>
                </c:pt>
                <c:pt idx="4">
                  <c:v>8520</c:v>
                </c:pt>
                <c:pt idx="5">
                  <c:v>10932</c:v>
                </c:pt>
                <c:pt idx="6">
                  <c:v>10959</c:v>
                </c:pt>
                <c:pt idx="7">
                  <c:v>9963</c:v>
                </c:pt>
                <c:pt idx="8">
                  <c:v>9511</c:v>
                </c:pt>
                <c:pt idx="9">
                  <c:v>10413</c:v>
                </c:pt>
                <c:pt idx="10">
                  <c:v>9650</c:v>
                </c:pt>
              </c:numCache>
            </c:numRef>
          </c:val>
          <c:smooth val="0"/>
          <c:extLst>
            <c:ext xmlns:c16="http://schemas.microsoft.com/office/drawing/2014/chart" uri="{C3380CC4-5D6E-409C-BE32-E72D297353CC}">
              <c16:uniqueId val="{00000000-FA54-40B4-9750-26E3B1BFB297}"/>
            </c:ext>
          </c:extLst>
        </c:ser>
        <c:dLbls>
          <c:showLegendKey val="0"/>
          <c:showVal val="0"/>
          <c:showCatName val="0"/>
          <c:showSerName val="0"/>
          <c:showPercent val="0"/>
          <c:showBubbleSize val="0"/>
        </c:dLbls>
        <c:marker val="1"/>
        <c:smooth val="0"/>
        <c:axId val="166374400"/>
        <c:axId val="166384384"/>
      </c:lineChart>
      <c:dateAx>
        <c:axId val="166374400"/>
        <c:scaling>
          <c:orientation val="minMax"/>
        </c:scaling>
        <c:delete val="0"/>
        <c:axPos val="b"/>
        <c:numFmt formatCode="mmm\-yy" sourceLinked="1"/>
        <c:majorTickMark val="none"/>
        <c:minorTickMark val="none"/>
        <c:tickLblPos val="nextTo"/>
        <c:spPr>
          <a:noFill/>
          <a:ln w="9525" cap="flat" cmpd="sng" algn="ctr">
            <a:solidFill>
              <a:schemeClr val="tx1">
                <a:lumMod val="15000"/>
                <a:lumOff val="85000"/>
              </a:schemeClr>
            </a:solidFill>
            <a:round/>
          </a:ln>
          <a:effectLst/>
        </c:spPr>
        <c:txPr>
          <a:bodyPr rot="-27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66384384"/>
        <c:crosses val="autoZero"/>
        <c:auto val="1"/>
        <c:lblOffset val="100"/>
        <c:baseTimeUnit val="months"/>
      </c:dateAx>
      <c:valAx>
        <c:axId val="166384384"/>
        <c:scaling>
          <c:orientation val="minMax"/>
          <c:min val="0"/>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66374400"/>
        <c:crosses val="autoZero"/>
        <c:crossBetween val="between"/>
      </c:valAx>
      <c:spPr>
        <a:noFill/>
        <a:ln>
          <a:noFill/>
        </a:ln>
        <a:effectLst/>
      </c:spPr>
    </c:plotArea>
    <c:legend>
      <c:legendPos val="b"/>
      <c:layout>
        <c:manualLayout>
          <c:xMode val="edge"/>
          <c:yMode val="edge"/>
          <c:x val="0.37278280839895012"/>
          <c:y val="0.89691299698648785"/>
          <c:w val="0.25443438320209971"/>
          <c:h val="8.3333916593759119E-2"/>
        </c:manualLayout>
      </c:layout>
      <c:overlay val="0"/>
      <c:spPr>
        <a:noFill/>
        <a:ln>
          <a:noFill/>
        </a:ln>
        <a:effectLst/>
      </c:spPr>
      <c:txPr>
        <a:bodyPr rot="0" spcFirstLastPara="1" vertOverflow="ellipsis" vert="horz" wrap="square" anchor="ctr" anchorCtr="1"/>
        <a:lstStyle/>
        <a:p>
          <a:pPr rtl="0">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solidFill>
      <a:schemeClr val="bg1"/>
    </a:solidFill>
    <a:ln w="9525" cap="flat" cmpd="sng" algn="ctr">
      <a:solidFill>
        <a:schemeClr val="bg1">
          <a:lumMod val="65000"/>
        </a:schemeClr>
      </a:solidFill>
      <a:round/>
    </a:ln>
    <a:effectLst/>
  </c:spPr>
  <c:txPr>
    <a:bodyPr/>
    <a:lstStyle/>
    <a:p>
      <a:pPr>
        <a:defRPr/>
      </a:pPr>
      <a:endParaRPr lang="en-US"/>
    </a:p>
  </c:txPr>
  <c:externalData r:id="rId1">
    <c:autoUpdate val="0"/>
  </c:externalData>
</c:chartSpace>
</file>

<file path=ppt/charts/chart3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200" b="0" i="0" u="none" strike="noStrike" kern="1200" spc="0" baseline="0">
                <a:solidFill>
                  <a:schemeClr val="tx1">
                    <a:lumMod val="65000"/>
                    <a:lumOff val="35000"/>
                  </a:schemeClr>
                </a:solidFill>
                <a:latin typeface="+mn-lt"/>
                <a:ea typeface="+mn-ea"/>
                <a:cs typeface="+mn-cs"/>
              </a:defRPr>
            </a:pPr>
            <a:r>
              <a:rPr lang="en-GB" sz="1100" b="0" i="0" u="none" strike="noStrike" baseline="0">
                <a:effectLst/>
              </a:rPr>
              <a:t>DNA / on the day cancellation rates (NEW)</a:t>
            </a:r>
            <a:endParaRPr lang="en-GB" sz="1100"/>
          </a:p>
        </c:rich>
      </c:tx>
      <c:layout>
        <c:manualLayout>
          <c:xMode val="edge"/>
          <c:yMode val="edge"/>
          <c:x val="0.23353460925953834"/>
          <c:y val="4.1666666666666664E-2"/>
        </c:manualLayout>
      </c:layout>
      <c:overlay val="0"/>
      <c:spPr>
        <a:noFill/>
        <a:ln>
          <a:noFill/>
        </a:ln>
        <a:effectLst/>
      </c:spPr>
    </c:title>
    <c:autoTitleDeleted val="0"/>
    <c:plotArea>
      <c:layout/>
      <c:lineChart>
        <c:grouping val="standard"/>
        <c:varyColors val="0"/>
        <c:ser>
          <c:idx val="0"/>
          <c:order val="0"/>
          <c:tx>
            <c:strRef>
              <c:f>'Amb arrivals'!$G$7</c:f>
              <c:strCache>
                <c:ptCount val="1"/>
                <c:pt idx="0">
                  <c:v>2023/24</c:v>
                </c:pt>
              </c:strCache>
            </c:strRef>
          </c:tx>
          <c:spPr>
            <a:ln w="28575" cap="rnd">
              <a:solidFill>
                <a:schemeClr val="accent1"/>
              </a:solidFill>
              <a:round/>
            </a:ln>
            <a:effectLst/>
          </c:spPr>
          <c:marker>
            <c:symbol val="square"/>
            <c:size val="5"/>
            <c:spPr>
              <a:solidFill>
                <a:schemeClr val="accent1"/>
              </a:solidFill>
              <a:ln w="9525">
                <a:solidFill>
                  <a:schemeClr val="accent1"/>
                </a:solidFill>
              </a:ln>
              <a:effectLst/>
            </c:spPr>
          </c:marker>
          <c:cat>
            <c:strRef>
              <c:f>DNAs!$B$9:$B$19</c:f>
              <c:strCache>
                <c:ptCount val="11"/>
                <c:pt idx="0">
                  <c:v>Apr</c:v>
                </c:pt>
                <c:pt idx="1">
                  <c:v>May</c:v>
                </c:pt>
                <c:pt idx="2">
                  <c:v>Jun</c:v>
                </c:pt>
                <c:pt idx="3">
                  <c:v>Jul</c:v>
                </c:pt>
                <c:pt idx="4">
                  <c:v>Aug</c:v>
                </c:pt>
                <c:pt idx="5">
                  <c:v>Sep</c:v>
                </c:pt>
                <c:pt idx="6">
                  <c:v>Oct</c:v>
                </c:pt>
                <c:pt idx="7">
                  <c:v>Nov</c:v>
                </c:pt>
                <c:pt idx="8">
                  <c:v>Dec</c:v>
                </c:pt>
                <c:pt idx="9">
                  <c:v>Jan</c:v>
                </c:pt>
                <c:pt idx="10">
                  <c:v>Feb</c:v>
                </c:pt>
              </c:strCache>
            </c:strRef>
          </c:cat>
          <c:val>
            <c:numRef>
              <c:f>'Amb arrivals'!$G$8:$G$19</c:f>
            </c:numRef>
          </c:val>
          <c:smooth val="0"/>
          <c:extLst>
            <c:ext xmlns:c16="http://schemas.microsoft.com/office/drawing/2014/chart" uri="{C3380CC4-5D6E-409C-BE32-E72D297353CC}">
              <c16:uniqueId val="{00000000-59CF-4040-9513-F6B25B778883}"/>
            </c:ext>
          </c:extLst>
        </c:ser>
        <c:ser>
          <c:idx val="2"/>
          <c:order val="1"/>
          <c:tx>
            <c:strRef>
              <c:f>DNAs!$C$8</c:f>
              <c:strCache>
                <c:ptCount val="1"/>
                <c:pt idx="0">
                  <c:v>Target</c:v>
                </c:pt>
              </c:strCache>
            </c:strRef>
          </c:tx>
          <c:spPr>
            <a:ln w="19050" cap="rnd">
              <a:solidFill>
                <a:srgbClr val="FF0000"/>
              </a:solidFill>
              <a:prstDash val="dash"/>
              <a:round/>
            </a:ln>
            <a:effectLst/>
          </c:spPr>
          <c:marker>
            <c:symbol val="none"/>
          </c:marker>
          <c:cat>
            <c:strRef>
              <c:f>DNAs!$B$9:$B$19</c:f>
              <c:strCache>
                <c:ptCount val="11"/>
                <c:pt idx="0">
                  <c:v>Apr</c:v>
                </c:pt>
                <c:pt idx="1">
                  <c:v>May</c:v>
                </c:pt>
                <c:pt idx="2">
                  <c:v>Jun</c:v>
                </c:pt>
                <c:pt idx="3">
                  <c:v>Jul</c:v>
                </c:pt>
                <c:pt idx="4">
                  <c:v>Aug</c:v>
                </c:pt>
                <c:pt idx="5">
                  <c:v>Sep</c:v>
                </c:pt>
                <c:pt idx="6">
                  <c:v>Oct</c:v>
                </c:pt>
                <c:pt idx="7">
                  <c:v>Nov</c:v>
                </c:pt>
                <c:pt idx="8">
                  <c:v>Dec</c:v>
                </c:pt>
                <c:pt idx="9">
                  <c:v>Jan</c:v>
                </c:pt>
                <c:pt idx="10">
                  <c:v>Feb</c:v>
                </c:pt>
              </c:strCache>
            </c:strRef>
          </c:cat>
          <c:val>
            <c:numRef>
              <c:f>DNAs!$C$9:$C$19</c:f>
              <c:numCache>
                <c:formatCode>0.0%</c:formatCode>
                <c:ptCount val="11"/>
                <c:pt idx="0">
                  <c:v>0.05</c:v>
                </c:pt>
                <c:pt idx="1">
                  <c:v>0.05</c:v>
                </c:pt>
                <c:pt idx="2">
                  <c:v>0.05</c:v>
                </c:pt>
                <c:pt idx="3">
                  <c:v>0.05</c:v>
                </c:pt>
                <c:pt idx="4">
                  <c:v>0.05</c:v>
                </c:pt>
                <c:pt idx="5">
                  <c:v>0.05</c:v>
                </c:pt>
                <c:pt idx="6">
                  <c:v>0.05</c:v>
                </c:pt>
                <c:pt idx="7">
                  <c:v>0.05</c:v>
                </c:pt>
                <c:pt idx="8">
                  <c:v>0.05</c:v>
                </c:pt>
                <c:pt idx="9">
                  <c:v>0.05</c:v>
                </c:pt>
                <c:pt idx="10">
                  <c:v>0.05</c:v>
                </c:pt>
              </c:numCache>
            </c:numRef>
          </c:val>
          <c:smooth val="0"/>
          <c:extLst>
            <c:ext xmlns:c16="http://schemas.microsoft.com/office/drawing/2014/chart" uri="{C3380CC4-5D6E-409C-BE32-E72D297353CC}">
              <c16:uniqueId val="{00000001-59CF-4040-9513-F6B25B778883}"/>
            </c:ext>
          </c:extLst>
        </c:ser>
        <c:ser>
          <c:idx val="3"/>
          <c:order val="2"/>
          <c:tx>
            <c:strRef>
              <c:f>DNAs!$D$8</c:f>
              <c:strCache>
                <c:ptCount val="1"/>
                <c:pt idx="0">
                  <c:v>Actual</c:v>
                </c:pt>
              </c:strCache>
            </c:strRef>
          </c:tx>
          <c:spPr>
            <a:ln>
              <a:solidFill>
                <a:srgbClr val="00B5CC"/>
              </a:solidFill>
            </a:ln>
          </c:spPr>
          <c:marker>
            <c:symbol val="diamond"/>
            <c:size val="5"/>
            <c:spPr>
              <a:solidFill>
                <a:srgbClr val="00B5CC"/>
              </a:solidFill>
              <a:ln>
                <a:solidFill>
                  <a:srgbClr val="00B5CC"/>
                </a:solidFill>
              </a:ln>
            </c:spPr>
          </c:marker>
          <c:cat>
            <c:strRef>
              <c:f>DNAs!$B$9:$B$19</c:f>
              <c:strCache>
                <c:ptCount val="11"/>
                <c:pt idx="0">
                  <c:v>Apr</c:v>
                </c:pt>
                <c:pt idx="1">
                  <c:v>May</c:v>
                </c:pt>
                <c:pt idx="2">
                  <c:v>Jun</c:v>
                </c:pt>
                <c:pt idx="3">
                  <c:v>Jul</c:v>
                </c:pt>
                <c:pt idx="4">
                  <c:v>Aug</c:v>
                </c:pt>
                <c:pt idx="5">
                  <c:v>Sep</c:v>
                </c:pt>
                <c:pt idx="6">
                  <c:v>Oct</c:v>
                </c:pt>
                <c:pt idx="7">
                  <c:v>Nov</c:v>
                </c:pt>
                <c:pt idx="8">
                  <c:v>Dec</c:v>
                </c:pt>
                <c:pt idx="9">
                  <c:v>Jan</c:v>
                </c:pt>
                <c:pt idx="10">
                  <c:v>Feb</c:v>
                </c:pt>
              </c:strCache>
            </c:strRef>
          </c:cat>
          <c:val>
            <c:numRef>
              <c:f>DNAs!$D$9:$D$19</c:f>
              <c:numCache>
                <c:formatCode>0.00%</c:formatCode>
                <c:ptCount val="11"/>
                <c:pt idx="0">
                  <c:v>8.3400000000000002E-2</c:v>
                </c:pt>
                <c:pt idx="1">
                  <c:v>7.6899999999999996E-2</c:v>
                </c:pt>
                <c:pt idx="2">
                  <c:v>6.83E-2</c:v>
                </c:pt>
                <c:pt idx="3">
                  <c:v>7.1599999999999997E-2</c:v>
                </c:pt>
                <c:pt idx="4">
                  <c:v>6.3899999999999998E-2</c:v>
                </c:pt>
                <c:pt idx="5">
                  <c:v>6.0100000000000001E-2</c:v>
                </c:pt>
                <c:pt idx="6">
                  <c:v>6.0400000000000002E-2</c:v>
                </c:pt>
                <c:pt idx="7">
                  <c:v>6.0199999999999997E-2</c:v>
                </c:pt>
                <c:pt idx="8">
                  <c:v>7.0499999999999993E-2</c:v>
                </c:pt>
                <c:pt idx="9">
                  <c:v>8.2400000000000001E-2</c:v>
                </c:pt>
                <c:pt idx="10">
                  <c:v>6.5500000000000003E-2</c:v>
                </c:pt>
              </c:numCache>
            </c:numRef>
          </c:val>
          <c:smooth val="0"/>
          <c:extLst>
            <c:ext xmlns:c16="http://schemas.microsoft.com/office/drawing/2014/chart" uri="{C3380CC4-5D6E-409C-BE32-E72D297353CC}">
              <c16:uniqueId val="{00000002-59CF-4040-9513-F6B25B778883}"/>
            </c:ext>
          </c:extLst>
        </c:ser>
        <c:dLbls>
          <c:showLegendKey val="0"/>
          <c:showVal val="0"/>
          <c:showCatName val="0"/>
          <c:showSerName val="0"/>
          <c:showPercent val="0"/>
          <c:showBubbleSize val="0"/>
        </c:dLbls>
        <c:smooth val="0"/>
        <c:axId val="177720704"/>
        <c:axId val="179308032"/>
      </c:lineChart>
      <c:catAx>
        <c:axId val="17772070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9308032"/>
        <c:crosses val="autoZero"/>
        <c:auto val="1"/>
        <c:lblAlgn val="ctr"/>
        <c:lblOffset val="100"/>
        <c:noMultiLvlLbl val="0"/>
      </c:catAx>
      <c:valAx>
        <c:axId val="179308032"/>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772070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en-US"/>
    </a:p>
  </c:txPr>
  <c:externalData r:id="rId1">
    <c:autoUpdate val="0"/>
  </c:externalData>
</c:chartSpace>
</file>

<file path=ppt/charts/chart3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200" b="0" i="0" u="none" strike="noStrike" kern="1200" spc="0" baseline="0">
                <a:solidFill>
                  <a:schemeClr val="tx1">
                    <a:lumMod val="65000"/>
                    <a:lumOff val="35000"/>
                  </a:schemeClr>
                </a:solidFill>
                <a:latin typeface="+mn-lt"/>
                <a:ea typeface="+mn-ea"/>
                <a:cs typeface="+mn-cs"/>
              </a:defRPr>
            </a:pPr>
            <a:r>
              <a:rPr lang="en-GB" sz="1100" b="0" i="0" u="none" strike="noStrike" baseline="0">
                <a:effectLst/>
              </a:rPr>
              <a:t>DNA / on the day cancellation rates (REVIEW)</a:t>
            </a:r>
            <a:endParaRPr lang="en-GB" sz="1100"/>
          </a:p>
        </c:rich>
      </c:tx>
      <c:layout>
        <c:manualLayout>
          <c:xMode val="edge"/>
          <c:yMode val="edge"/>
          <c:x val="0.209569380920687"/>
          <c:y val="3.7267080745341616E-2"/>
        </c:manualLayout>
      </c:layout>
      <c:overlay val="0"/>
      <c:spPr>
        <a:noFill/>
        <a:ln>
          <a:noFill/>
        </a:ln>
        <a:effectLst/>
      </c:spPr>
    </c:title>
    <c:autoTitleDeleted val="0"/>
    <c:plotArea>
      <c:layout/>
      <c:lineChart>
        <c:grouping val="standard"/>
        <c:varyColors val="0"/>
        <c:ser>
          <c:idx val="0"/>
          <c:order val="0"/>
          <c:tx>
            <c:strRef>
              <c:f>'Amb arrivals'!$G$7</c:f>
              <c:strCache>
                <c:ptCount val="1"/>
                <c:pt idx="0">
                  <c:v>2023/24</c:v>
                </c:pt>
              </c:strCache>
            </c:strRef>
          </c:tx>
          <c:spPr>
            <a:ln w="28575" cap="rnd">
              <a:solidFill>
                <a:schemeClr val="accent1"/>
              </a:solidFill>
              <a:round/>
            </a:ln>
            <a:effectLst/>
          </c:spPr>
          <c:marker>
            <c:symbol val="square"/>
            <c:size val="5"/>
            <c:spPr>
              <a:solidFill>
                <a:schemeClr val="accent1"/>
              </a:solidFill>
              <a:ln w="9525">
                <a:solidFill>
                  <a:schemeClr val="accent1"/>
                </a:solidFill>
              </a:ln>
              <a:effectLst/>
            </c:spPr>
          </c:marker>
          <c:cat>
            <c:strRef>
              <c:f>DNAs!$B$27:$B$37</c:f>
              <c:strCache>
                <c:ptCount val="11"/>
                <c:pt idx="0">
                  <c:v>Apr</c:v>
                </c:pt>
                <c:pt idx="1">
                  <c:v>May</c:v>
                </c:pt>
                <c:pt idx="2">
                  <c:v>Jun</c:v>
                </c:pt>
                <c:pt idx="3">
                  <c:v>Jul</c:v>
                </c:pt>
                <c:pt idx="4">
                  <c:v>Aug</c:v>
                </c:pt>
                <c:pt idx="5">
                  <c:v>Sep</c:v>
                </c:pt>
                <c:pt idx="6">
                  <c:v>Oct</c:v>
                </c:pt>
                <c:pt idx="7">
                  <c:v>Nov</c:v>
                </c:pt>
                <c:pt idx="8">
                  <c:v>Dec</c:v>
                </c:pt>
                <c:pt idx="9">
                  <c:v>Jan</c:v>
                </c:pt>
                <c:pt idx="10">
                  <c:v>Feb</c:v>
                </c:pt>
              </c:strCache>
            </c:strRef>
          </c:cat>
          <c:val>
            <c:numRef>
              <c:f>'Amb arrivals'!$G$8:$G$19</c:f>
            </c:numRef>
          </c:val>
          <c:smooth val="0"/>
          <c:extLst>
            <c:ext xmlns:c16="http://schemas.microsoft.com/office/drawing/2014/chart" uri="{C3380CC4-5D6E-409C-BE32-E72D297353CC}">
              <c16:uniqueId val="{00000000-3B8D-4902-962F-51D010B2A8D0}"/>
            </c:ext>
          </c:extLst>
        </c:ser>
        <c:ser>
          <c:idx val="2"/>
          <c:order val="1"/>
          <c:tx>
            <c:strRef>
              <c:f>DNAs!$C$26</c:f>
              <c:strCache>
                <c:ptCount val="1"/>
                <c:pt idx="0">
                  <c:v>Target</c:v>
                </c:pt>
              </c:strCache>
            </c:strRef>
          </c:tx>
          <c:spPr>
            <a:ln w="19050" cap="rnd">
              <a:solidFill>
                <a:srgbClr val="FF0000"/>
              </a:solidFill>
              <a:prstDash val="dash"/>
              <a:round/>
            </a:ln>
            <a:effectLst/>
          </c:spPr>
          <c:marker>
            <c:symbol val="none"/>
          </c:marker>
          <c:cat>
            <c:strRef>
              <c:f>DNAs!$B$27:$B$37</c:f>
              <c:strCache>
                <c:ptCount val="11"/>
                <c:pt idx="0">
                  <c:v>Apr</c:v>
                </c:pt>
                <c:pt idx="1">
                  <c:v>May</c:v>
                </c:pt>
                <c:pt idx="2">
                  <c:v>Jun</c:v>
                </c:pt>
                <c:pt idx="3">
                  <c:v>Jul</c:v>
                </c:pt>
                <c:pt idx="4">
                  <c:v>Aug</c:v>
                </c:pt>
                <c:pt idx="5">
                  <c:v>Sep</c:v>
                </c:pt>
                <c:pt idx="6">
                  <c:v>Oct</c:v>
                </c:pt>
                <c:pt idx="7">
                  <c:v>Nov</c:v>
                </c:pt>
                <c:pt idx="8">
                  <c:v>Dec</c:v>
                </c:pt>
                <c:pt idx="9">
                  <c:v>Jan</c:v>
                </c:pt>
                <c:pt idx="10">
                  <c:v>Feb</c:v>
                </c:pt>
              </c:strCache>
            </c:strRef>
          </c:cat>
          <c:val>
            <c:numRef>
              <c:f>DNAs!$C$27:$C$37</c:f>
              <c:numCache>
                <c:formatCode>0.0%</c:formatCode>
                <c:ptCount val="11"/>
                <c:pt idx="0">
                  <c:v>0.08</c:v>
                </c:pt>
                <c:pt idx="1">
                  <c:v>0.08</c:v>
                </c:pt>
                <c:pt idx="2">
                  <c:v>0.08</c:v>
                </c:pt>
                <c:pt idx="3">
                  <c:v>0.08</c:v>
                </c:pt>
                <c:pt idx="4">
                  <c:v>0.08</c:v>
                </c:pt>
                <c:pt idx="5">
                  <c:v>0.08</c:v>
                </c:pt>
                <c:pt idx="6">
                  <c:v>0.08</c:v>
                </c:pt>
                <c:pt idx="7">
                  <c:v>0.08</c:v>
                </c:pt>
                <c:pt idx="8">
                  <c:v>0.08</c:v>
                </c:pt>
                <c:pt idx="9">
                  <c:v>0.08</c:v>
                </c:pt>
                <c:pt idx="10">
                  <c:v>0.08</c:v>
                </c:pt>
              </c:numCache>
            </c:numRef>
          </c:val>
          <c:smooth val="0"/>
          <c:extLst>
            <c:ext xmlns:c16="http://schemas.microsoft.com/office/drawing/2014/chart" uri="{C3380CC4-5D6E-409C-BE32-E72D297353CC}">
              <c16:uniqueId val="{00000001-3B8D-4902-962F-51D010B2A8D0}"/>
            </c:ext>
          </c:extLst>
        </c:ser>
        <c:ser>
          <c:idx val="3"/>
          <c:order val="2"/>
          <c:tx>
            <c:strRef>
              <c:f>DNAs!$D$26</c:f>
              <c:strCache>
                <c:ptCount val="1"/>
                <c:pt idx="0">
                  <c:v>Actual</c:v>
                </c:pt>
              </c:strCache>
            </c:strRef>
          </c:tx>
          <c:spPr>
            <a:ln>
              <a:solidFill>
                <a:srgbClr val="00B5CC"/>
              </a:solidFill>
            </a:ln>
          </c:spPr>
          <c:marker>
            <c:symbol val="diamond"/>
            <c:size val="5"/>
            <c:spPr>
              <a:solidFill>
                <a:srgbClr val="00B5CC"/>
              </a:solidFill>
              <a:ln>
                <a:solidFill>
                  <a:srgbClr val="00B5CC"/>
                </a:solidFill>
              </a:ln>
            </c:spPr>
          </c:marker>
          <c:cat>
            <c:strRef>
              <c:f>DNAs!$B$27:$B$37</c:f>
              <c:strCache>
                <c:ptCount val="11"/>
                <c:pt idx="0">
                  <c:v>Apr</c:v>
                </c:pt>
                <c:pt idx="1">
                  <c:v>May</c:v>
                </c:pt>
                <c:pt idx="2">
                  <c:v>Jun</c:v>
                </c:pt>
                <c:pt idx="3">
                  <c:v>Jul</c:v>
                </c:pt>
                <c:pt idx="4">
                  <c:v>Aug</c:v>
                </c:pt>
                <c:pt idx="5">
                  <c:v>Sep</c:v>
                </c:pt>
                <c:pt idx="6">
                  <c:v>Oct</c:v>
                </c:pt>
                <c:pt idx="7">
                  <c:v>Nov</c:v>
                </c:pt>
                <c:pt idx="8">
                  <c:v>Dec</c:v>
                </c:pt>
                <c:pt idx="9">
                  <c:v>Jan</c:v>
                </c:pt>
                <c:pt idx="10">
                  <c:v>Feb</c:v>
                </c:pt>
              </c:strCache>
            </c:strRef>
          </c:cat>
          <c:val>
            <c:numRef>
              <c:f>DNAs!$D$27:$D$37</c:f>
              <c:numCache>
                <c:formatCode>0.00%</c:formatCode>
                <c:ptCount val="11"/>
                <c:pt idx="0">
                  <c:v>8.1500000000000003E-2</c:v>
                </c:pt>
                <c:pt idx="1">
                  <c:v>8.0100000000000005E-2</c:v>
                </c:pt>
                <c:pt idx="2">
                  <c:v>7.5200000000000003E-2</c:v>
                </c:pt>
                <c:pt idx="3">
                  <c:v>6.8400000000000002E-2</c:v>
                </c:pt>
                <c:pt idx="4">
                  <c:v>7.0300000000000001E-2</c:v>
                </c:pt>
                <c:pt idx="5">
                  <c:v>6.6400000000000001E-2</c:v>
                </c:pt>
                <c:pt idx="6">
                  <c:v>6.9099999999999995E-2</c:v>
                </c:pt>
                <c:pt idx="7">
                  <c:v>7.0199999999999999E-2</c:v>
                </c:pt>
                <c:pt idx="8">
                  <c:v>7.0699999999999999E-2</c:v>
                </c:pt>
                <c:pt idx="9">
                  <c:v>7.6100000000000001E-2</c:v>
                </c:pt>
                <c:pt idx="10">
                  <c:v>5.96E-2</c:v>
                </c:pt>
              </c:numCache>
            </c:numRef>
          </c:val>
          <c:smooth val="0"/>
          <c:extLst>
            <c:ext xmlns:c16="http://schemas.microsoft.com/office/drawing/2014/chart" uri="{C3380CC4-5D6E-409C-BE32-E72D297353CC}">
              <c16:uniqueId val="{00000002-3B8D-4902-962F-51D010B2A8D0}"/>
            </c:ext>
          </c:extLst>
        </c:ser>
        <c:dLbls>
          <c:showLegendKey val="0"/>
          <c:showVal val="0"/>
          <c:showCatName val="0"/>
          <c:showSerName val="0"/>
          <c:showPercent val="0"/>
          <c:showBubbleSize val="0"/>
        </c:dLbls>
        <c:smooth val="0"/>
        <c:axId val="177720704"/>
        <c:axId val="179308032"/>
      </c:lineChart>
      <c:catAx>
        <c:axId val="17772070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9308032"/>
        <c:crosses val="autoZero"/>
        <c:auto val="1"/>
        <c:lblAlgn val="ctr"/>
        <c:lblOffset val="100"/>
        <c:noMultiLvlLbl val="0"/>
      </c:catAx>
      <c:valAx>
        <c:axId val="179308032"/>
        <c:scaling>
          <c:orientation val="minMax"/>
          <c:min val="0"/>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772070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en-US"/>
    </a:p>
  </c:txPr>
  <c:externalData r:id="rId1">
    <c:autoUpdate val="0"/>
  </c:externalData>
</c:chartSpace>
</file>

<file path=ppt/charts/chart3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vert="horz"/>
          <a:lstStyle/>
          <a:p>
            <a:pPr>
              <a:defRPr/>
            </a:pPr>
            <a:r>
              <a:rPr lang="en-GB"/>
              <a:t>OP waiting &lt; 9 weeks</a:t>
            </a:r>
          </a:p>
        </c:rich>
      </c:tx>
      <c:overlay val="0"/>
      <c:spPr>
        <a:noFill/>
        <a:ln>
          <a:noFill/>
        </a:ln>
        <a:effectLst/>
      </c:spPr>
    </c:title>
    <c:autoTitleDeleted val="0"/>
    <c:plotArea>
      <c:layout/>
      <c:lineChart>
        <c:grouping val="standard"/>
        <c:varyColors val="0"/>
        <c:ser>
          <c:idx val="1"/>
          <c:order val="0"/>
          <c:tx>
            <c:strRef>
              <c:f>'OP 9wk'!$E$6</c:f>
              <c:strCache>
                <c:ptCount val="1"/>
                <c:pt idx="0">
                  <c:v>&lt; 9 weeks</c:v>
                </c:pt>
              </c:strCache>
            </c:strRef>
          </c:tx>
          <c:spPr>
            <a:ln w="28575" cap="rnd">
              <a:solidFill>
                <a:schemeClr val="bg1">
                  <a:lumMod val="65000"/>
                </a:schemeClr>
              </a:solidFill>
              <a:round/>
            </a:ln>
            <a:effectLst/>
          </c:spPr>
          <c:marker>
            <c:symbol val="circle"/>
            <c:size val="5"/>
            <c:spPr>
              <a:solidFill>
                <a:schemeClr val="bg1">
                  <a:lumMod val="65000"/>
                </a:schemeClr>
              </a:solidFill>
              <a:ln w="9525">
                <a:noFill/>
              </a:ln>
              <a:effectLst/>
            </c:spPr>
          </c:marker>
          <c:cat>
            <c:numRef>
              <c:f>'OP 9wk'!$B$79:$B$89</c:f>
              <c:numCache>
                <c:formatCode>mmm\-yy</c:formatCode>
                <c:ptCount val="11"/>
                <c:pt idx="0">
                  <c:v>45748</c:v>
                </c:pt>
                <c:pt idx="1">
                  <c:v>45778</c:v>
                </c:pt>
                <c:pt idx="2">
                  <c:v>45809</c:v>
                </c:pt>
                <c:pt idx="3">
                  <c:v>45839</c:v>
                </c:pt>
                <c:pt idx="4">
                  <c:v>45870</c:v>
                </c:pt>
                <c:pt idx="5">
                  <c:v>45901</c:v>
                </c:pt>
                <c:pt idx="6">
                  <c:v>45931</c:v>
                </c:pt>
                <c:pt idx="7">
                  <c:v>45962</c:v>
                </c:pt>
                <c:pt idx="8">
                  <c:v>45992</c:v>
                </c:pt>
                <c:pt idx="9">
                  <c:v>46023</c:v>
                </c:pt>
                <c:pt idx="10">
                  <c:v>46054</c:v>
                </c:pt>
              </c:numCache>
            </c:numRef>
          </c:cat>
          <c:val>
            <c:numRef>
              <c:f>'OP 9wk'!$E$79:$E$90</c:f>
              <c:numCache>
                <c:formatCode>0.00%</c:formatCode>
                <c:ptCount val="12"/>
                <c:pt idx="0">
                  <c:v>0.15049999999999999</c:v>
                </c:pt>
                <c:pt idx="1">
                  <c:v>0.14269999999999999</c:v>
                </c:pt>
                <c:pt idx="2">
                  <c:v>0.1439</c:v>
                </c:pt>
                <c:pt idx="3">
                  <c:v>0.14380000000000001</c:v>
                </c:pt>
                <c:pt idx="4">
                  <c:v>0.12770000000000001</c:v>
                </c:pt>
                <c:pt idx="5">
                  <c:v>0.1331</c:v>
                </c:pt>
                <c:pt idx="6">
                  <c:v>0.1348</c:v>
                </c:pt>
                <c:pt idx="7">
                  <c:v>0.12989999999999999</c:v>
                </c:pt>
                <c:pt idx="8">
                  <c:v>0.1212</c:v>
                </c:pt>
                <c:pt idx="9">
                  <c:v>0.1187</c:v>
                </c:pt>
                <c:pt idx="10">
                  <c:v>0.13159999999999999</c:v>
                </c:pt>
              </c:numCache>
            </c:numRef>
          </c:val>
          <c:smooth val="0"/>
          <c:extLst>
            <c:ext xmlns:c16="http://schemas.microsoft.com/office/drawing/2014/chart" uri="{C3380CC4-5D6E-409C-BE32-E72D297353CC}">
              <c16:uniqueId val="{00000000-F8E4-4EA3-9770-3233EFE2F0A5}"/>
            </c:ext>
          </c:extLst>
        </c:ser>
        <c:ser>
          <c:idx val="3"/>
          <c:order val="1"/>
          <c:tx>
            <c:strRef>
              <c:f>'OP 9wk'!$G$6</c:f>
              <c:strCache>
                <c:ptCount val="1"/>
                <c:pt idx="0">
                  <c:v>Target</c:v>
                </c:pt>
              </c:strCache>
            </c:strRef>
          </c:tx>
          <c:spPr>
            <a:ln w="19050" cap="rnd">
              <a:solidFill>
                <a:srgbClr val="FF0000"/>
              </a:solidFill>
              <a:prstDash val="dash"/>
              <a:round/>
            </a:ln>
            <a:effectLst/>
          </c:spPr>
          <c:marker>
            <c:symbol val="none"/>
          </c:marker>
          <c:cat>
            <c:numRef>
              <c:f>'OP 9wk'!$B$79:$B$89</c:f>
              <c:numCache>
                <c:formatCode>mmm\-yy</c:formatCode>
                <c:ptCount val="11"/>
                <c:pt idx="0">
                  <c:v>45748</c:v>
                </c:pt>
                <c:pt idx="1">
                  <c:v>45778</c:v>
                </c:pt>
                <c:pt idx="2">
                  <c:v>45809</c:v>
                </c:pt>
                <c:pt idx="3">
                  <c:v>45839</c:v>
                </c:pt>
                <c:pt idx="4">
                  <c:v>45870</c:v>
                </c:pt>
                <c:pt idx="5">
                  <c:v>45901</c:v>
                </c:pt>
                <c:pt idx="6">
                  <c:v>45931</c:v>
                </c:pt>
                <c:pt idx="7">
                  <c:v>45962</c:v>
                </c:pt>
                <c:pt idx="8">
                  <c:v>45992</c:v>
                </c:pt>
                <c:pt idx="9">
                  <c:v>46023</c:v>
                </c:pt>
                <c:pt idx="10">
                  <c:v>46054</c:v>
                </c:pt>
              </c:numCache>
            </c:numRef>
          </c:cat>
          <c:val>
            <c:numRef>
              <c:f>'OP 9wk'!$G$79:$G$90</c:f>
              <c:numCache>
                <c:formatCode>0%</c:formatCode>
                <c:ptCount val="12"/>
                <c:pt idx="0">
                  <c:v>0.5</c:v>
                </c:pt>
                <c:pt idx="1">
                  <c:v>0.5</c:v>
                </c:pt>
                <c:pt idx="2">
                  <c:v>0.5</c:v>
                </c:pt>
                <c:pt idx="3">
                  <c:v>0.5</c:v>
                </c:pt>
                <c:pt idx="4">
                  <c:v>0.5</c:v>
                </c:pt>
                <c:pt idx="5">
                  <c:v>0.5</c:v>
                </c:pt>
                <c:pt idx="6">
                  <c:v>0.5</c:v>
                </c:pt>
                <c:pt idx="7">
                  <c:v>0.5</c:v>
                </c:pt>
                <c:pt idx="8">
                  <c:v>0.5</c:v>
                </c:pt>
                <c:pt idx="9">
                  <c:v>0.5</c:v>
                </c:pt>
                <c:pt idx="10">
                  <c:v>0.5</c:v>
                </c:pt>
                <c:pt idx="11">
                  <c:v>0.5</c:v>
                </c:pt>
              </c:numCache>
            </c:numRef>
          </c:val>
          <c:smooth val="0"/>
          <c:extLst>
            <c:ext xmlns:c16="http://schemas.microsoft.com/office/drawing/2014/chart" uri="{C3380CC4-5D6E-409C-BE32-E72D297353CC}">
              <c16:uniqueId val="{00000001-F8E4-4EA3-9770-3233EFE2F0A5}"/>
            </c:ext>
          </c:extLst>
        </c:ser>
        <c:dLbls>
          <c:showLegendKey val="0"/>
          <c:showVal val="0"/>
          <c:showCatName val="0"/>
          <c:showSerName val="0"/>
          <c:showPercent val="0"/>
          <c:showBubbleSize val="0"/>
        </c:dLbls>
        <c:marker val="1"/>
        <c:smooth val="0"/>
        <c:axId val="164876672"/>
        <c:axId val="164878592"/>
      </c:lineChart>
      <c:dateAx>
        <c:axId val="164876672"/>
        <c:scaling>
          <c:orientation val="minMax"/>
        </c:scaling>
        <c:delete val="0"/>
        <c:axPos val="b"/>
        <c:numFmt formatCode="mmm\-yy" sourceLinked="1"/>
        <c:majorTickMark val="out"/>
        <c:minorTickMark val="none"/>
        <c:tickLblPos val="low"/>
        <c:spPr>
          <a:noFill/>
          <a:ln w="9525" cap="flat" cmpd="sng" algn="ctr">
            <a:solidFill>
              <a:schemeClr val="tx1">
                <a:lumMod val="15000"/>
                <a:lumOff val="85000"/>
              </a:schemeClr>
            </a:solidFill>
            <a:round/>
          </a:ln>
          <a:effectLst/>
        </c:spPr>
        <c:txPr>
          <a:bodyPr rot="-2700000" vert="horz"/>
          <a:lstStyle/>
          <a:p>
            <a:pPr algn="ctr">
              <a:defRPr lang="en-GB" sz="900" b="0" i="0" u="none" strike="noStrike" kern="1200" baseline="0">
                <a:solidFill>
                  <a:sysClr val="windowText" lastClr="000000">
                    <a:lumMod val="65000"/>
                    <a:lumOff val="35000"/>
                  </a:sysClr>
                </a:solidFill>
                <a:latin typeface="+mn-lt"/>
                <a:ea typeface="+mn-ea"/>
                <a:cs typeface="+mn-cs"/>
              </a:defRPr>
            </a:pPr>
            <a:endParaRPr lang="en-US"/>
          </a:p>
        </c:txPr>
        <c:crossAx val="164878592"/>
        <c:crosses val="autoZero"/>
        <c:auto val="1"/>
        <c:lblOffset val="100"/>
        <c:baseTimeUnit val="months"/>
        <c:majorUnit val="1"/>
        <c:majorTimeUnit val="months"/>
      </c:dateAx>
      <c:valAx>
        <c:axId val="164878592"/>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vert="horz"/>
          <a:lstStyle/>
          <a:p>
            <a:pPr>
              <a:defRPr/>
            </a:pPr>
            <a:endParaRPr lang="en-US"/>
          </a:p>
        </c:txPr>
        <c:crossAx val="164876672"/>
        <c:crosses val="autoZero"/>
        <c:crossBetween val="midCat"/>
      </c:valAx>
      <c:spPr>
        <a:noFill/>
        <a:ln>
          <a:noFill/>
        </a:ln>
        <a:effectLst/>
      </c:spPr>
    </c:plotArea>
    <c:legend>
      <c:legendPos val="b"/>
      <c:overlay val="0"/>
      <c:txPr>
        <a:bodyPr rot="0" vert="horz"/>
        <a:lstStyle/>
        <a:p>
          <a:pPr>
            <a:defRPr/>
          </a:pPr>
          <a:endParaRPr lang="en-US"/>
        </a:p>
      </c:txPr>
    </c:legend>
    <c:plotVisOnly val="1"/>
    <c:dispBlanksAs val="span"/>
    <c:showDLblsOverMax val="0"/>
  </c:chart>
  <c:spPr>
    <a:solidFill>
      <a:schemeClr val="bg1"/>
    </a:solidFill>
    <a:ln w="9525" cap="flat" cmpd="sng" algn="ctr">
      <a:solidFill>
        <a:schemeClr val="tx1">
          <a:lumMod val="15000"/>
          <a:lumOff val="85000"/>
        </a:schemeClr>
      </a:solidFill>
      <a:round/>
    </a:ln>
    <a:effectLst/>
  </c:spPr>
  <c:txPr>
    <a:bodyPr/>
    <a:lstStyle/>
    <a:p>
      <a:pPr algn="ctr">
        <a:defRPr lang="en-GB" sz="900" b="0" i="0" u="none" strike="noStrike" kern="1200" baseline="0">
          <a:solidFill>
            <a:sysClr val="windowText" lastClr="000000">
              <a:lumMod val="65000"/>
              <a:lumOff val="35000"/>
            </a:sysClr>
          </a:solidFill>
          <a:latin typeface="+mn-lt"/>
          <a:ea typeface="+mn-ea"/>
          <a:cs typeface="+mn-cs"/>
        </a:defRPr>
      </a:pPr>
      <a:endParaRPr lang="en-US"/>
    </a:p>
  </c:txPr>
  <c:externalData r:id="rId1">
    <c:autoUpdate val="0"/>
  </c:externalData>
</c:chartSpace>
</file>

<file path=ppt/charts/chart3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100" b="0" i="0" u="none" strike="noStrike" kern="1200" spc="0" baseline="0">
                <a:solidFill>
                  <a:schemeClr val="tx1">
                    <a:lumMod val="65000"/>
                    <a:lumOff val="35000"/>
                  </a:schemeClr>
                </a:solidFill>
                <a:latin typeface="+mn-lt"/>
                <a:ea typeface="+mn-ea"/>
                <a:cs typeface="+mn-cs"/>
              </a:defRPr>
            </a:pPr>
            <a:r>
              <a:rPr lang="en-GB" sz="1100" b="0" i="0" baseline="0">
                <a:effectLst/>
              </a:rPr>
              <a:t>OP waiting &gt; 52 weeks</a:t>
            </a:r>
            <a:endParaRPr lang="en-GB" sz="1100">
              <a:effectLst/>
            </a:endParaRPr>
          </a:p>
        </c:rich>
      </c:tx>
      <c:overlay val="0"/>
      <c:spPr>
        <a:noFill/>
        <a:ln>
          <a:noFill/>
        </a:ln>
        <a:effectLst/>
      </c:spPr>
    </c:title>
    <c:autoTitleDeleted val="0"/>
    <c:plotArea>
      <c:layout>
        <c:manualLayout>
          <c:layoutTarget val="inner"/>
          <c:xMode val="edge"/>
          <c:yMode val="edge"/>
          <c:x val="0.11846984218500485"/>
          <c:y val="0.15013888888888888"/>
          <c:w val="0.83773137308210255"/>
          <c:h val="0.54701917468649752"/>
        </c:manualLayout>
      </c:layout>
      <c:lineChart>
        <c:grouping val="standard"/>
        <c:varyColors val="0"/>
        <c:ser>
          <c:idx val="1"/>
          <c:order val="0"/>
          <c:tx>
            <c:strRef>
              <c:f>'OP 52wk'!$E$6</c:f>
              <c:strCache>
                <c:ptCount val="1"/>
                <c:pt idx="0">
                  <c:v>&gt; 52 weeks</c:v>
                </c:pt>
              </c:strCache>
            </c:strRef>
          </c:tx>
          <c:spPr>
            <a:ln w="28575" cap="rnd">
              <a:solidFill>
                <a:schemeClr val="bg1">
                  <a:lumMod val="65000"/>
                </a:schemeClr>
              </a:solidFill>
              <a:round/>
            </a:ln>
            <a:effectLst/>
          </c:spPr>
          <c:marker>
            <c:symbol val="circle"/>
            <c:size val="5"/>
            <c:spPr>
              <a:solidFill>
                <a:schemeClr val="bg1">
                  <a:lumMod val="65000"/>
                </a:schemeClr>
              </a:solidFill>
              <a:ln w="9525">
                <a:noFill/>
              </a:ln>
              <a:effectLst/>
            </c:spPr>
          </c:marker>
          <c:cat>
            <c:numRef>
              <c:f>'OP 52wk'!$B$79:$B$89</c:f>
              <c:numCache>
                <c:formatCode>mmm\-yy</c:formatCode>
                <c:ptCount val="11"/>
                <c:pt idx="0">
                  <c:v>45748</c:v>
                </c:pt>
                <c:pt idx="1">
                  <c:v>45778</c:v>
                </c:pt>
                <c:pt idx="2">
                  <c:v>45809</c:v>
                </c:pt>
                <c:pt idx="3">
                  <c:v>45839</c:v>
                </c:pt>
                <c:pt idx="4">
                  <c:v>45870</c:v>
                </c:pt>
                <c:pt idx="5">
                  <c:v>45901</c:v>
                </c:pt>
                <c:pt idx="6">
                  <c:v>45931</c:v>
                </c:pt>
                <c:pt idx="7">
                  <c:v>45962</c:v>
                </c:pt>
                <c:pt idx="8">
                  <c:v>45992</c:v>
                </c:pt>
                <c:pt idx="9">
                  <c:v>46023</c:v>
                </c:pt>
                <c:pt idx="10">
                  <c:v>46054</c:v>
                </c:pt>
              </c:numCache>
            </c:numRef>
          </c:cat>
          <c:val>
            <c:numRef>
              <c:f>'OP 52wk'!$E$79:$E$90</c:f>
              <c:numCache>
                <c:formatCode>0</c:formatCode>
                <c:ptCount val="12"/>
                <c:pt idx="0">
                  <c:v>42860</c:v>
                </c:pt>
                <c:pt idx="1">
                  <c:v>43944</c:v>
                </c:pt>
                <c:pt idx="2">
                  <c:v>45006</c:v>
                </c:pt>
                <c:pt idx="3">
                  <c:v>46249</c:v>
                </c:pt>
                <c:pt idx="4">
                  <c:v>47285</c:v>
                </c:pt>
                <c:pt idx="5">
                  <c:v>48665</c:v>
                </c:pt>
                <c:pt idx="6">
                  <c:v>49617</c:v>
                </c:pt>
                <c:pt idx="7">
                  <c:v>48946</c:v>
                </c:pt>
                <c:pt idx="8">
                  <c:v>48349</c:v>
                </c:pt>
                <c:pt idx="9">
                  <c:v>47487</c:v>
                </c:pt>
                <c:pt idx="10">
                  <c:v>47077</c:v>
                </c:pt>
              </c:numCache>
            </c:numRef>
          </c:val>
          <c:smooth val="0"/>
          <c:extLst>
            <c:ext xmlns:c16="http://schemas.microsoft.com/office/drawing/2014/chart" uri="{C3380CC4-5D6E-409C-BE32-E72D297353CC}">
              <c16:uniqueId val="{00000000-6CF6-4575-808D-67C4D04D2DDA}"/>
            </c:ext>
          </c:extLst>
        </c:ser>
        <c:ser>
          <c:idx val="3"/>
          <c:order val="1"/>
          <c:tx>
            <c:strRef>
              <c:f>'OP 52wk'!$G$6</c:f>
              <c:strCache>
                <c:ptCount val="1"/>
                <c:pt idx="0">
                  <c:v>Target</c:v>
                </c:pt>
              </c:strCache>
            </c:strRef>
          </c:tx>
          <c:spPr>
            <a:ln w="19050" cap="rnd">
              <a:solidFill>
                <a:srgbClr val="FF0000"/>
              </a:solidFill>
              <a:prstDash val="dash"/>
              <a:round/>
            </a:ln>
            <a:effectLst/>
          </c:spPr>
          <c:marker>
            <c:symbol val="none"/>
          </c:marker>
          <c:cat>
            <c:numRef>
              <c:f>'OP 52wk'!$B$79:$B$89</c:f>
              <c:numCache>
                <c:formatCode>mmm\-yy</c:formatCode>
                <c:ptCount val="11"/>
                <c:pt idx="0">
                  <c:v>45748</c:v>
                </c:pt>
                <c:pt idx="1">
                  <c:v>45778</c:v>
                </c:pt>
                <c:pt idx="2">
                  <c:v>45809</c:v>
                </c:pt>
                <c:pt idx="3">
                  <c:v>45839</c:v>
                </c:pt>
                <c:pt idx="4">
                  <c:v>45870</c:v>
                </c:pt>
                <c:pt idx="5">
                  <c:v>45901</c:v>
                </c:pt>
                <c:pt idx="6">
                  <c:v>45931</c:v>
                </c:pt>
                <c:pt idx="7">
                  <c:v>45962</c:v>
                </c:pt>
                <c:pt idx="8">
                  <c:v>45992</c:v>
                </c:pt>
                <c:pt idx="9">
                  <c:v>46023</c:v>
                </c:pt>
                <c:pt idx="10">
                  <c:v>46054</c:v>
                </c:pt>
              </c:numCache>
            </c:numRef>
          </c:cat>
          <c:val>
            <c:numRef>
              <c:f>'OP 52wk'!$G$79:$G$90</c:f>
              <c:numCache>
                <c:formatCode>0</c:formatCode>
                <c:ptCount val="12"/>
                <c:pt idx="0">
                  <c:v>0</c:v>
                </c:pt>
                <c:pt idx="1">
                  <c:v>0</c:v>
                </c:pt>
                <c:pt idx="2">
                  <c:v>0</c:v>
                </c:pt>
                <c:pt idx="3">
                  <c:v>0</c:v>
                </c:pt>
                <c:pt idx="4">
                  <c:v>0</c:v>
                </c:pt>
                <c:pt idx="5">
                  <c:v>0</c:v>
                </c:pt>
                <c:pt idx="6">
                  <c:v>0</c:v>
                </c:pt>
                <c:pt idx="7">
                  <c:v>0</c:v>
                </c:pt>
                <c:pt idx="8">
                  <c:v>0</c:v>
                </c:pt>
                <c:pt idx="9">
                  <c:v>0</c:v>
                </c:pt>
                <c:pt idx="10">
                  <c:v>0</c:v>
                </c:pt>
                <c:pt idx="11">
                  <c:v>0</c:v>
                </c:pt>
              </c:numCache>
            </c:numRef>
          </c:val>
          <c:smooth val="0"/>
          <c:extLst>
            <c:ext xmlns:c16="http://schemas.microsoft.com/office/drawing/2014/chart" uri="{C3380CC4-5D6E-409C-BE32-E72D297353CC}">
              <c16:uniqueId val="{00000001-6CF6-4575-808D-67C4D04D2DDA}"/>
            </c:ext>
          </c:extLst>
        </c:ser>
        <c:dLbls>
          <c:showLegendKey val="0"/>
          <c:showVal val="0"/>
          <c:showCatName val="0"/>
          <c:showSerName val="0"/>
          <c:showPercent val="0"/>
          <c:showBubbleSize val="0"/>
        </c:dLbls>
        <c:marker val="1"/>
        <c:smooth val="0"/>
        <c:axId val="168725888"/>
        <c:axId val="168728064"/>
      </c:lineChart>
      <c:dateAx>
        <c:axId val="168725888"/>
        <c:scaling>
          <c:orientation val="minMax"/>
        </c:scaling>
        <c:delete val="0"/>
        <c:axPos val="b"/>
        <c:numFmt formatCode="mmm\-yy" sourceLinked="1"/>
        <c:majorTickMark val="out"/>
        <c:minorTickMark val="none"/>
        <c:tickLblPos val="low"/>
        <c:spPr>
          <a:noFill/>
          <a:ln w="9525" cap="flat" cmpd="sng" algn="ctr">
            <a:solidFill>
              <a:schemeClr val="tx1">
                <a:lumMod val="15000"/>
                <a:lumOff val="85000"/>
              </a:schemeClr>
            </a:solidFill>
            <a:round/>
          </a:ln>
          <a:effectLst/>
        </c:spPr>
        <c:txPr>
          <a:bodyPr rot="-27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68728064"/>
        <c:crosses val="autoZero"/>
        <c:auto val="1"/>
        <c:lblOffset val="100"/>
        <c:baseTimeUnit val="months"/>
        <c:majorUnit val="1"/>
        <c:majorTimeUnit val="months"/>
      </c:dateAx>
      <c:valAx>
        <c:axId val="168728064"/>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68725888"/>
        <c:crosses val="autoZero"/>
        <c:crossBetween val="midCat"/>
      </c:valAx>
      <c:spPr>
        <a:noFill/>
        <a:ln>
          <a:noFill/>
        </a:ln>
        <a:effectLst/>
      </c:spPr>
    </c:plotArea>
    <c:legend>
      <c:legendPos val="b"/>
      <c:layout>
        <c:manualLayout>
          <c:xMode val="edge"/>
          <c:yMode val="edge"/>
          <c:x val="5.169358086036327E-2"/>
          <c:y val="0.81173228346456694"/>
          <c:w val="0.91050151148327019"/>
          <c:h val="0.1604899387576553"/>
        </c:manualLayout>
      </c:layout>
      <c:overlay val="0"/>
      <c:txPr>
        <a:bodyPr rot="0" vert="horz"/>
        <a:lstStyle/>
        <a:p>
          <a:pPr>
            <a:defRPr/>
          </a:pPr>
          <a:endParaRPr lang="en-US"/>
        </a:p>
      </c:txPr>
    </c:legend>
    <c:plotVisOnly val="1"/>
    <c:dispBlanksAs val="span"/>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en-US"/>
    </a:p>
  </c:txPr>
  <c:externalData r:id="rId1">
    <c:autoUpdate val="0"/>
  </c:externalData>
</c:chartSpace>
</file>

<file path=ppt/charts/chart3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100" b="0" i="0" u="none" strike="noStrike" kern="1200" spc="0" baseline="0">
                <a:solidFill>
                  <a:schemeClr val="tx1">
                    <a:lumMod val="65000"/>
                    <a:lumOff val="35000"/>
                  </a:schemeClr>
                </a:solidFill>
                <a:latin typeface="+mn-lt"/>
                <a:ea typeface="+mn-ea"/>
                <a:cs typeface="+mn-cs"/>
              </a:defRPr>
            </a:pPr>
            <a:r>
              <a:rPr lang="en-GB" sz="1100"/>
              <a:t>IPDC</a:t>
            </a:r>
            <a:r>
              <a:rPr lang="en-GB" sz="1100" baseline="0"/>
              <a:t> A</a:t>
            </a:r>
            <a:r>
              <a:rPr lang="en-GB" sz="1100"/>
              <a:t>ctivity</a:t>
            </a:r>
          </a:p>
        </c:rich>
      </c:tx>
      <c:overlay val="0"/>
      <c:spPr>
        <a:noFill/>
        <a:ln>
          <a:noFill/>
        </a:ln>
        <a:effectLst/>
      </c:spPr>
    </c:title>
    <c:autoTitleDeleted val="0"/>
    <c:plotArea>
      <c:layout>
        <c:manualLayout>
          <c:layoutTarget val="inner"/>
          <c:xMode val="edge"/>
          <c:yMode val="edge"/>
          <c:x val="0.10024759405074365"/>
          <c:y val="0.14087962962962963"/>
          <c:w val="0.87753018372703417"/>
          <c:h val="0.63192876932050157"/>
        </c:manualLayout>
      </c:layout>
      <c:lineChart>
        <c:grouping val="standard"/>
        <c:varyColors val="0"/>
        <c:ser>
          <c:idx val="1"/>
          <c:order val="0"/>
          <c:tx>
            <c:strRef>
              <c:f>'IPDC Activity'!$C$6</c:f>
              <c:strCache>
                <c:ptCount val="1"/>
                <c:pt idx="0">
                  <c:v>IPDC</c:v>
                </c:pt>
              </c:strCache>
            </c:strRef>
          </c:tx>
          <c:spPr>
            <a:ln>
              <a:solidFill>
                <a:srgbClr val="00B5CC"/>
              </a:solidFill>
            </a:ln>
            <a:effectLst/>
          </c:spPr>
          <c:marker>
            <c:symbol val="diamond"/>
            <c:size val="5"/>
            <c:spPr>
              <a:solidFill>
                <a:srgbClr val="00B5CC"/>
              </a:solidFill>
              <a:ln>
                <a:solidFill>
                  <a:srgbClr val="00B5CC"/>
                </a:solidFill>
              </a:ln>
            </c:spPr>
          </c:marker>
          <c:cat>
            <c:numRef>
              <c:f>'IPDC Activity'!$B$7:$B$17</c:f>
              <c:numCache>
                <c:formatCode>mmm\-yy</c:formatCode>
                <c:ptCount val="11"/>
                <c:pt idx="0">
                  <c:v>45748</c:v>
                </c:pt>
                <c:pt idx="1">
                  <c:v>45778</c:v>
                </c:pt>
                <c:pt idx="2">
                  <c:v>45809</c:v>
                </c:pt>
                <c:pt idx="3">
                  <c:v>45839</c:v>
                </c:pt>
                <c:pt idx="4">
                  <c:v>45870</c:v>
                </c:pt>
                <c:pt idx="5">
                  <c:v>45901</c:v>
                </c:pt>
                <c:pt idx="6">
                  <c:v>45931</c:v>
                </c:pt>
                <c:pt idx="7">
                  <c:v>45962</c:v>
                </c:pt>
                <c:pt idx="8">
                  <c:v>45992</c:v>
                </c:pt>
                <c:pt idx="9">
                  <c:v>46023</c:v>
                </c:pt>
                <c:pt idx="10">
                  <c:v>46054</c:v>
                </c:pt>
              </c:numCache>
            </c:numRef>
          </c:cat>
          <c:val>
            <c:numRef>
              <c:f>'IPDC Activity'!$C$7:$C$17</c:f>
              <c:numCache>
                <c:formatCode>General</c:formatCode>
                <c:ptCount val="11"/>
                <c:pt idx="0">
                  <c:v>847</c:v>
                </c:pt>
                <c:pt idx="1">
                  <c:v>865</c:v>
                </c:pt>
                <c:pt idx="2">
                  <c:v>798</c:v>
                </c:pt>
                <c:pt idx="3">
                  <c:v>786</c:v>
                </c:pt>
                <c:pt idx="4">
                  <c:v>718</c:v>
                </c:pt>
                <c:pt idx="5">
                  <c:v>878</c:v>
                </c:pt>
                <c:pt idx="6">
                  <c:v>968</c:v>
                </c:pt>
                <c:pt idx="7">
                  <c:v>948</c:v>
                </c:pt>
                <c:pt idx="8">
                  <c:v>949</c:v>
                </c:pt>
                <c:pt idx="9">
                  <c:v>983</c:v>
                </c:pt>
                <c:pt idx="10">
                  <c:v>935</c:v>
                </c:pt>
              </c:numCache>
            </c:numRef>
          </c:val>
          <c:smooth val="0"/>
          <c:extLst>
            <c:ext xmlns:c16="http://schemas.microsoft.com/office/drawing/2014/chart" uri="{C3380CC4-5D6E-409C-BE32-E72D297353CC}">
              <c16:uniqueId val="{00000000-9F8C-4659-B11F-19F8354092AA}"/>
            </c:ext>
          </c:extLst>
        </c:ser>
        <c:dLbls>
          <c:showLegendKey val="0"/>
          <c:showVal val="0"/>
          <c:showCatName val="0"/>
          <c:showSerName val="0"/>
          <c:showPercent val="0"/>
          <c:showBubbleSize val="0"/>
        </c:dLbls>
        <c:marker val="1"/>
        <c:smooth val="0"/>
        <c:axId val="170855424"/>
        <c:axId val="170857216"/>
      </c:lineChart>
      <c:dateAx>
        <c:axId val="170855424"/>
        <c:scaling>
          <c:orientation val="minMax"/>
        </c:scaling>
        <c:delete val="0"/>
        <c:axPos val="b"/>
        <c:numFmt formatCode="mmm\-yy"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0857216"/>
        <c:crosses val="autoZero"/>
        <c:auto val="1"/>
        <c:lblOffset val="100"/>
        <c:baseTimeUnit val="months"/>
      </c:dateAx>
      <c:valAx>
        <c:axId val="170857216"/>
        <c:scaling>
          <c:orientation val="minMax"/>
          <c:min val="0"/>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0855424"/>
        <c:crosses val="autoZero"/>
        <c:crossBetween val="between"/>
        <c:majorUnit val="200"/>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en-US"/>
    </a:p>
  </c:txPr>
  <c:externalData r:id="rId1">
    <c:autoUpdate val="0"/>
  </c:externalData>
</c:chartSpace>
</file>

<file path=ppt/charts/chart3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100" b="0" i="0" u="none" strike="noStrike" kern="1200" spc="0" baseline="0">
                <a:solidFill>
                  <a:schemeClr val="tx1">
                    <a:lumMod val="65000"/>
                    <a:lumOff val="35000"/>
                  </a:schemeClr>
                </a:solidFill>
                <a:latin typeface="+mn-lt"/>
                <a:ea typeface="+mn-ea"/>
                <a:cs typeface="+mn-cs"/>
              </a:defRPr>
            </a:pPr>
            <a:r>
              <a:rPr lang="en-GB" sz="1100" b="0" i="0" baseline="0">
                <a:effectLst/>
              </a:rPr>
              <a:t>IPDC waiting &gt; 52 weeks</a:t>
            </a:r>
            <a:endParaRPr lang="en-GB" sz="1100">
              <a:effectLst/>
            </a:endParaRPr>
          </a:p>
        </c:rich>
      </c:tx>
      <c:overlay val="0"/>
      <c:spPr>
        <a:noFill/>
        <a:ln>
          <a:noFill/>
        </a:ln>
        <a:effectLst/>
      </c:spPr>
    </c:title>
    <c:autoTitleDeleted val="0"/>
    <c:plotArea>
      <c:layout>
        <c:manualLayout>
          <c:layoutTarget val="inner"/>
          <c:xMode val="edge"/>
          <c:yMode val="edge"/>
          <c:x val="9.8150459722121677E-2"/>
          <c:y val="0.15476851851851853"/>
          <c:w val="0.83825922172807921"/>
          <c:h val="0.57541119860017498"/>
        </c:manualLayout>
      </c:layout>
      <c:lineChart>
        <c:grouping val="standard"/>
        <c:varyColors val="0"/>
        <c:ser>
          <c:idx val="1"/>
          <c:order val="0"/>
          <c:tx>
            <c:strRef>
              <c:f>'IP 52wk'!$E$6</c:f>
              <c:strCache>
                <c:ptCount val="1"/>
                <c:pt idx="0">
                  <c:v>&gt; 52 weeks</c:v>
                </c:pt>
              </c:strCache>
            </c:strRef>
          </c:tx>
          <c:spPr>
            <a:ln w="28575" cap="rnd">
              <a:solidFill>
                <a:schemeClr val="bg1">
                  <a:lumMod val="65000"/>
                </a:schemeClr>
              </a:solidFill>
              <a:round/>
            </a:ln>
            <a:effectLst/>
          </c:spPr>
          <c:marker>
            <c:symbol val="circle"/>
            <c:size val="5"/>
            <c:spPr>
              <a:solidFill>
                <a:schemeClr val="bg1">
                  <a:lumMod val="65000"/>
                </a:schemeClr>
              </a:solidFill>
              <a:ln w="9525">
                <a:noFill/>
              </a:ln>
              <a:effectLst/>
            </c:spPr>
          </c:marker>
          <c:cat>
            <c:numRef>
              <c:f>'IP 52wk'!$B$79:$B$89</c:f>
              <c:numCache>
                <c:formatCode>mmm\-yy</c:formatCode>
                <c:ptCount val="11"/>
                <c:pt idx="0">
                  <c:v>45748</c:v>
                </c:pt>
                <c:pt idx="1">
                  <c:v>45778</c:v>
                </c:pt>
                <c:pt idx="2">
                  <c:v>45809</c:v>
                </c:pt>
                <c:pt idx="3">
                  <c:v>45839</c:v>
                </c:pt>
                <c:pt idx="4">
                  <c:v>45870</c:v>
                </c:pt>
                <c:pt idx="5">
                  <c:v>45901</c:v>
                </c:pt>
                <c:pt idx="6">
                  <c:v>45931</c:v>
                </c:pt>
                <c:pt idx="7">
                  <c:v>45962</c:v>
                </c:pt>
                <c:pt idx="8">
                  <c:v>45992</c:v>
                </c:pt>
                <c:pt idx="9">
                  <c:v>46023</c:v>
                </c:pt>
                <c:pt idx="10">
                  <c:v>46054</c:v>
                </c:pt>
              </c:numCache>
            </c:numRef>
          </c:cat>
          <c:val>
            <c:numRef>
              <c:f>'IP 52wk'!$E$79:$E$90</c:f>
              <c:numCache>
                <c:formatCode>0</c:formatCode>
                <c:ptCount val="12"/>
                <c:pt idx="0">
                  <c:v>4284</c:v>
                </c:pt>
                <c:pt idx="1">
                  <c:v>4169</c:v>
                </c:pt>
                <c:pt idx="2">
                  <c:v>4140</c:v>
                </c:pt>
                <c:pt idx="3">
                  <c:v>4111</c:v>
                </c:pt>
                <c:pt idx="4">
                  <c:v>3994</c:v>
                </c:pt>
                <c:pt idx="5">
                  <c:v>3627</c:v>
                </c:pt>
                <c:pt idx="6">
                  <c:v>3146</c:v>
                </c:pt>
                <c:pt idx="7">
                  <c:v>2795</c:v>
                </c:pt>
                <c:pt idx="8">
                  <c:v>2577</c:v>
                </c:pt>
                <c:pt idx="9">
                  <c:v>2319</c:v>
                </c:pt>
                <c:pt idx="10">
                  <c:v>2052</c:v>
                </c:pt>
              </c:numCache>
            </c:numRef>
          </c:val>
          <c:smooth val="0"/>
          <c:extLst>
            <c:ext xmlns:c16="http://schemas.microsoft.com/office/drawing/2014/chart" uri="{C3380CC4-5D6E-409C-BE32-E72D297353CC}">
              <c16:uniqueId val="{00000000-EF0D-4A3A-B5B7-76EF4B3178FE}"/>
            </c:ext>
          </c:extLst>
        </c:ser>
        <c:ser>
          <c:idx val="3"/>
          <c:order val="1"/>
          <c:tx>
            <c:strRef>
              <c:f>'IP 52wk'!$G$6</c:f>
              <c:strCache>
                <c:ptCount val="1"/>
                <c:pt idx="0">
                  <c:v>Target</c:v>
                </c:pt>
              </c:strCache>
            </c:strRef>
          </c:tx>
          <c:spPr>
            <a:ln w="19050" cap="rnd">
              <a:solidFill>
                <a:srgbClr val="FF0000"/>
              </a:solidFill>
              <a:prstDash val="dash"/>
              <a:round/>
            </a:ln>
            <a:effectLst/>
          </c:spPr>
          <c:marker>
            <c:symbol val="none"/>
          </c:marker>
          <c:cat>
            <c:numRef>
              <c:f>'IP 52wk'!$B$79:$B$89</c:f>
              <c:numCache>
                <c:formatCode>mmm\-yy</c:formatCode>
                <c:ptCount val="11"/>
                <c:pt idx="0">
                  <c:v>45748</c:v>
                </c:pt>
                <c:pt idx="1">
                  <c:v>45778</c:v>
                </c:pt>
                <c:pt idx="2">
                  <c:v>45809</c:v>
                </c:pt>
                <c:pt idx="3">
                  <c:v>45839</c:v>
                </c:pt>
                <c:pt idx="4">
                  <c:v>45870</c:v>
                </c:pt>
                <c:pt idx="5">
                  <c:v>45901</c:v>
                </c:pt>
                <c:pt idx="6">
                  <c:v>45931</c:v>
                </c:pt>
                <c:pt idx="7">
                  <c:v>45962</c:v>
                </c:pt>
                <c:pt idx="8">
                  <c:v>45992</c:v>
                </c:pt>
                <c:pt idx="9">
                  <c:v>46023</c:v>
                </c:pt>
                <c:pt idx="10">
                  <c:v>46054</c:v>
                </c:pt>
              </c:numCache>
            </c:numRef>
          </c:cat>
          <c:val>
            <c:numRef>
              <c:f>'IP 52wk'!$G$79:$G$90</c:f>
              <c:numCache>
                <c:formatCode>0</c:formatCode>
                <c:ptCount val="12"/>
                <c:pt idx="0">
                  <c:v>0</c:v>
                </c:pt>
                <c:pt idx="1">
                  <c:v>0</c:v>
                </c:pt>
                <c:pt idx="2">
                  <c:v>0</c:v>
                </c:pt>
                <c:pt idx="3">
                  <c:v>0</c:v>
                </c:pt>
                <c:pt idx="4">
                  <c:v>0</c:v>
                </c:pt>
                <c:pt idx="5">
                  <c:v>0</c:v>
                </c:pt>
                <c:pt idx="6">
                  <c:v>0</c:v>
                </c:pt>
                <c:pt idx="7">
                  <c:v>0</c:v>
                </c:pt>
                <c:pt idx="8">
                  <c:v>0</c:v>
                </c:pt>
                <c:pt idx="9">
                  <c:v>0</c:v>
                </c:pt>
                <c:pt idx="10">
                  <c:v>0</c:v>
                </c:pt>
                <c:pt idx="11">
                  <c:v>0</c:v>
                </c:pt>
              </c:numCache>
            </c:numRef>
          </c:val>
          <c:smooth val="0"/>
          <c:extLst>
            <c:ext xmlns:c16="http://schemas.microsoft.com/office/drawing/2014/chart" uri="{C3380CC4-5D6E-409C-BE32-E72D297353CC}">
              <c16:uniqueId val="{00000001-EF0D-4A3A-B5B7-76EF4B3178FE}"/>
            </c:ext>
          </c:extLst>
        </c:ser>
        <c:dLbls>
          <c:showLegendKey val="0"/>
          <c:showVal val="0"/>
          <c:showCatName val="0"/>
          <c:showSerName val="0"/>
          <c:showPercent val="0"/>
          <c:showBubbleSize val="0"/>
        </c:dLbls>
        <c:marker val="1"/>
        <c:smooth val="0"/>
        <c:axId val="172275584"/>
        <c:axId val="170987520"/>
      </c:lineChart>
      <c:dateAx>
        <c:axId val="172275584"/>
        <c:scaling>
          <c:orientation val="minMax"/>
        </c:scaling>
        <c:delete val="0"/>
        <c:axPos val="b"/>
        <c:numFmt formatCode="mmm\-yy" sourceLinked="1"/>
        <c:majorTickMark val="out"/>
        <c:minorTickMark val="none"/>
        <c:tickLblPos val="low"/>
        <c:spPr>
          <a:noFill/>
          <a:ln w="9525" cap="flat" cmpd="sng" algn="ctr">
            <a:solidFill>
              <a:schemeClr val="tx1">
                <a:lumMod val="15000"/>
                <a:lumOff val="85000"/>
              </a:schemeClr>
            </a:solidFill>
            <a:round/>
          </a:ln>
          <a:effectLst/>
        </c:spPr>
        <c:txPr>
          <a:bodyPr rot="-27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0987520"/>
        <c:crosses val="autoZero"/>
        <c:auto val="1"/>
        <c:lblOffset val="100"/>
        <c:baseTimeUnit val="months"/>
        <c:majorUnit val="1"/>
        <c:majorTimeUnit val="months"/>
      </c:dateAx>
      <c:valAx>
        <c:axId val="170987520"/>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2275584"/>
        <c:crosses val="autoZero"/>
        <c:crossBetween val="midCat"/>
      </c:valAx>
      <c:spPr>
        <a:noFill/>
        <a:ln>
          <a:noFill/>
        </a:ln>
        <a:effectLst/>
      </c:spPr>
    </c:plotArea>
    <c:legend>
      <c:legendPos val="b"/>
      <c:overlay val="0"/>
      <c:txPr>
        <a:bodyPr rot="0" vert="horz"/>
        <a:lstStyle/>
        <a:p>
          <a:pPr>
            <a:defRPr/>
          </a:pPr>
          <a:endParaRPr lang="en-US"/>
        </a:p>
      </c:txPr>
    </c:legend>
    <c:plotVisOnly val="1"/>
    <c:dispBlanksAs val="span"/>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en-US"/>
    </a:p>
  </c:txPr>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100" b="0" i="0" u="none" strike="noStrike" kern="1200" spc="0" baseline="0">
                <a:solidFill>
                  <a:schemeClr val="tx1">
                    <a:lumMod val="65000"/>
                    <a:lumOff val="35000"/>
                  </a:schemeClr>
                </a:solidFill>
                <a:latin typeface="+mn-lt"/>
                <a:ea typeface="+mn-ea"/>
                <a:cs typeface="+mn-cs"/>
              </a:defRPr>
            </a:pPr>
            <a:r>
              <a:rPr lang="en-GB" sz="1100" b="0" i="0" baseline="0">
                <a:effectLst/>
              </a:rPr>
              <a:t> Cancer 31 Day Target</a:t>
            </a:r>
            <a:endParaRPr lang="en-GB" sz="1100">
              <a:effectLst/>
            </a:endParaRPr>
          </a:p>
        </c:rich>
      </c:tx>
      <c:layout>
        <c:manualLayout>
          <c:xMode val="edge"/>
          <c:yMode val="edge"/>
          <c:x val="0.36943653107763741"/>
          <c:y val="5.4298642533936653E-2"/>
        </c:manualLayout>
      </c:layout>
      <c:overlay val="0"/>
      <c:spPr>
        <a:noFill/>
        <a:ln>
          <a:noFill/>
        </a:ln>
        <a:effectLst/>
      </c:spPr>
    </c:title>
    <c:autoTitleDeleted val="0"/>
    <c:plotArea>
      <c:layout>
        <c:manualLayout>
          <c:layoutTarget val="inner"/>
          <c:xMode val="edge"/>
          <c:yMode val="edge"/>
          <c:x val="0.10842151390386674"/>
          <c:y val="0.15126696832579187"/>
          <c:w val="0.83471145190004203"/>
          <c:h val="0.51004916806213707"/>
        </c:manualLayout>
      </c:layout>
      <c:lineChart>
        <c:grouping val="standard"/>
        <c:varyColors val="0"/>
        <c:ser>
          <c:idx val="0"/>
          <c:order val="0"/>
          <c:tx>
            <c:strRef>
              <c:f>'Cancer 31 Day'!$F$6</c:f>
              <c:strCache>
                <c:ptCount val="1"/>
                <c:pt idx="0">
                  <c:v>LPL</c:v>
                </c:pt>
              </c:strCache>
              <c:extLst xmlns:c15="http://schemas.microsoft.com/office/drawing/2012/chart"/>
            </c:strRef>
          </c:tx>
          <c:spPr>
            <a:ln w="15875" cap="rnd">
              <a:solidFill>
                <a:schemeClr val="tx1"/>
              </a:solidFill>
              <a:prstDash val="lgDash"/>
              <a:round/>
            </a:ln>
            <a:effectLst/>
          </c:spPr>
          <c:marker>
            <c:symbol val="none"/>
          </c:marker>
          <c:cat>
            <c:numRef>
              <c:f>'Cancer 31 Day'!$B$67:$B$88</c:f>
              <c:numCache>
                <c:formatCode>mmm\-yy</c:formatCode>
                <c:ptCount val="22"/>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pt idx="16">
                  <c:v>45870</c:v>
                </c:pt>
                <c:pt idx="17">
                  <c:v>45901</c:v>
                </c:pt>
                <c:pt idx="18">
                  <c:v>45931</c:v>
                </c:pt>
                <c:pt idx="19">
                  <c:v>45962</c:v>
                </c:pt>
                <c:pt idx="20">
                  <c:v>45992</c:v>
                </c:pt>
                <c:pt idx="21">
                  <c:v>46023</c:v>
                </c:pt>
              </c:numCache>
              <c:extLst/>
            </c:numRef>
          </c:cat>
          <c:val>
            <c:numRef>
              <c:f>'Cancer 31 Day'!$F$67:$F$88</c:f>
              <c:numCache>
                <c:formatCode>0%</c:formatCode>
                <c:ptCount val="22"/>
                <c:pt idx="0">
                  <c:v>0.78564639826839833</c:v>
                </c:pt>
                <c:pt idx="1">
                  <c:v>0.78564639826839833</c:v>
                </c:pt>
                <c:pt idx="2">
                  <c:v>0.78564639826839833</c:v>
                </c:pt>
                <c:pt idx="3">
                  <c:v>0.78564639826839833</c:v>
                </c:pt>
                <c:pt idx="4">
                  <c:v>0.78564639826839833</c:v>
                </c:pt>
                <c:pt idx="5">
                  <c:v>0.78564639826839833</c:v>
                </c:pt>
                <c:pt idx="6">
                  <c:v>0.78564639826839833</c:v>
                </c:pt>
                <c:pt idx="7">
                  <c:v>0.78564639826839833</c:v>
                </c:pt>
                <c:pt idx="8">
                  <c:v>0.78564639826839833</c:v>
                </c:pt>
                <c:pt idx="9">
                  <c:v>0.78564639826839833</c:v>
                </c:pt>
                <c:pt idx="10">
                  <c:v>0.78564639826839833</c:v>
                </c:pt>
                <c:pt idx="11">
                  <c:v>0.78564639826839833</c:v>
                </c:pt>
                <c:pt idx="12">
                  <c:v>0.78564639826839833</c:v>
                </c:pt>
                <c:pt idx="13">
                  <c:v>0.78564639826839833</c:v>
                </c:pt>
                <c:pt idx="14">
                  <c:v>0.78564639826839833</c:v>
                </c:pt>
                <c:pt idx="15">
                  <c:v>0.78564639826839833</c:v>
                </c:pt>
                <c:pt idx="16">
                  <c:v>0.78564639826839833</c:v>
                </c:pt>
                <c:pt idx="17">
                  <c:v>0.78564639826839833</c:v>
                </c:pt>
                <c:pt idx="18">
                  <c:v>0.78564639826839833</c:v>
                </c:pt>
                <c:pt idx="19">
                  <c:v>0.78564639826839833</c:v>
                </c:pt>
                <c:pt idx="20">
                  <c:v>0.78564639826839833</c:v>
                </c:pt>
                <c:pt idx="21">
                  <c:v>0.78564639826839833</c:v>
                </c:pt>
              </c:numCache>
              <c:extLst/>
            </c:numRef>
          </c:val>
          <c:smooth val="0"/>
          <c:extLst xmlns:c15="http://schemas.microsoft.com/office/drawing/2012/chart">
            <c:ext xmlns:c16="http://schemas.microsoft.com/office/drawing/2014/chart" uri="{C3380CC4-5D6E-409C-BE32-E72D297353CC}">
              <c16:uniqueId val="{00000000-E9C7-4909-9243-2617E4DC2550}"/>
            </c:ext>
          </c:extLst>
        </c:ser>
        <c:ser>
          <c:idx val="1"/>
          <c:order val="1"/>
          <c:tx>
            <c:strRef>
              <c:f>'Cancer 31 Day'!$E$6</c:f>
              <c:strCache>
                <c:ptCount val="1"/>
                <c:pt idx="0">
                  <c:v>&lt; 31 days</c:v>
                </c:pt>
              </c:strCache>
            </c:strRef>
          </c:tx>
          <c:spPr>
            <a:ln w="28575" cap="rnd">
              <a:solidFill>
                <a:schemeClr val="bg1">
                  <a:lumMod val="65000"/>
                </a:schemeClr>
              </a:solidFill>
              <a:round/>
            </a:ln>
            <a:effectLst/>
          </c:spPr>
          <c:marker>
            <c:symbol val="circle"/>
            <c:size val="5"/>
            <c:spPr>
              <a:solidFill>
                <a:schemeClr val="bg1">
                  <a:lumMod val="65000"/>
                </a:schemeClr>
              </a:solidFill>
              <a:ln w="9525">
                <a:noFill/>
              </a:ln>
              <a:effectLst/>
            </c:spPr>
          </c:marker>
          <c:cat>
            <c:numRef>
              <c:f>'Cancer 31 Day'!$B$67:$B$88</c:f>
              <c:numCache>
                <c:formatCode>mmm\-yy</c:formatCode>
                <c:ptCount val="22"/>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pt idx="16">
                  <c:v>45870</c:v>
                </c:pt>
                <c:pt idx="17">
                  <c:v>45901</c:v>
                </c:pt>
                <c:pt idx="18">
                  <c:v>45931</c:v>
                </c:pt>
                <c:pt idx="19">
                  <c:v>45962</c:v>
                </c:pt>
                <c:pt idx="20">
                  <c:v>45992</c:v>
                </c:pt>
                <c:pt idx="21">
                  <c:v>46023</c:v>
                </c:pt>
              </c:numCache>
              <c:extLst/>
            </c:numRef>
          </c:cat>
          <c:val>
            <c:numRef>
              <c:f>'Cancer 31 Day'!$E$67:$E$88</c:f>
              <c:numCache>
                <c:formatCode>0.00%</c:formatCode>
                <c:ptCount val="22"/>
                <c:pt idx="0">
                  <c:v>0.93</c:v>
                </c:pt>
                <c:pt idx="1">
                  <c:v>0.91500000000000004</c:v>
                </c:pt>
                <c:pt idx="2">
                  <c:v>0.91700000000000004</c:v>
                </c:pt>
                <c:pt idx="3">
                  <c:v>0.82499999999999996</c:v>
                </c:pt>
                <c:pt idx="4">
                  <c:v>0.876</c:v>
                </c:pt>
                <c:pt idx="5">
                  <c:v>0.83699999999999997</c:v>
                </c:pt>
                <c:pt idx="6">
                  <c:v>0.89</c:v>
                </c:pt>
                <c:pt idx="7">
                  <c:v>0.81538461538461537</c:v>
                </c:pt>
                <c:pt idx="8">
                  <c:v>0.8571428571428571</c:v>
                </c:pt>
                <c:pt idx="9">
                  <c:v>0.90476190476190477</c:v>
                </c:pt>
                <c:pt idx="10">
                  <c:v>0.97435897435897434</c:v>
                </c:pt>
                <c:pt idx="11">
                  <c:v>0.89690000000000003</c:v>
                </c:pt>
                <c:pt idx="12">
                  <c:v>0.92159999999999997</c:v>
                </c:pt>
                <c:pt idx="13">
                  <c:v>0.96689999999999998</c:v>
                </c:pt>
                <c:pt idx="14">
                  <c:v>0.94389999999999996</c:v>
                </c:pt>
                <c:pt idx="15">
                  <c:v>0.93330000000000002</c:v>
                </c:pt>
                <c:pt idx="16">
                  <c:v>0.95879999999999999</c:v>
                </c:pt>
                <c:pt idx="17">
                  <c:v>0.95799999999999996</c:v>
                </c:pt>
                <c:pt idx="18">
                  <c:v>0.95760000000000001</c:v>
                </c:pt>
                <c:pt idx="19">
                  <c:v>0.93400000000000005</c:v>
                </c:pt>
                <c:pt idx="20">
                  <c:v>0.95830000000000004</c:v>
                </c:pt>
                <c:pt idx="21">
                  <c:v>0.7742</c:v>
                </c:pt>
              </c:numCache>
              <c:extLst/>
            </c:numRef>
          </c:val>
          <c:smooth val="0"/>
          <c:extLst>
            <c:ext xmlns:c16="http://schemas.microsoft.com/office/drawing/2014/chart" uri="{C3380CC4-5D6E-409C-BE32-E72D297353CC}">
              <c16:uniqueId val="{00000001-E9C7-4909-9243-2617E4DC2550}"/>
            </c:ext>
          </c:extLst>
        </c:ser>
        <c:ser>
          <c:idx val="3"/>
          <c:order val="2"/>
          <c:tx>
            <c:strRef>
              <c:f>'Cancer 31 Day'!$G$6</c:f>
              <c:strCache>
                <c:ptCount val="1"/>
                <c:pt idx="0">
                  <c:v>Target</c:v>
                </c:pt>
              </c:strCache>
            </c:strRef>
          </c:tx>
          <c:spPr>
            <a:ln w="19050" cap="rnd">
              <a:solidFill>
                <a:srgbClr val="FF0000"/>
              </a:solidFill>
              <a:prstDash val="dash"/>
              <a:round/>
            </a:ln>
            <a:effectLst/>
          </c:spPr>
          <c:marker>
            <c:symbol val="none"/>
          </c:marker>
          <c:cat>
            <c:numRef>
              <c:f>'Cancer 31 Day'!$B$67:$B$88</c:f>
              <c:numCache>
                <c:formatCode>mmm\-yy</c:formatCode>
                <c:ptCount val="22"/>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pt idx="16">
                  <c:v>45870</c:v>
                </c:pt>
                <c:pt idx="17">
                  <c:v>45901</c:v>
                </c:pt>
                <c:pt idx="18">
                  <c:v>45931</c:v>
                </c:pt>
                <c:pt idx="19">
                  <c:v>45962</c:v>
                </c:pt>
                <c:pt idx="20">
                  <c:v>45992</c:v>
                </c:pt>
                <c:pt idx="21">
                  <c:v>46023</c:v>
                </c:pt>
              </c:numCache>
              <c:extLst/>
            </c:numRef>
          </c:cat>
          <c:val>
            <c:numRef>
              <c:f>'Cancer 31 Day'!$G$67:$G$88</c:f>
              <c:numCache>
                <c:formatCode>0%</c:formatCode>
                <c:ptCount val="22"/>
                <c:pt idx="0">
                  <c:v>0.98</c:v>
                </c:pt>
                <c:pt idx="1">
                  <c:v>0.98</c:v>
                </c:pt>
                <c:pt idx="2">
                  <c:v>0.98</c:v>
                </c:pt>
                <c:pt idx="3">
                  <c:v>0.98</c:v>
                </c:pt>
                <c:pt idx="4">
                  <c:v>0.98</c:v>
                </c:pt>
                <c:pt idx="5">
                  <c:v>0.98</c:v>
                </c:pt>
                <c:pt idx="6">
                  <c:v>0.98</c:v>
                </c:pt>
                <c:pt idx="7">
                  <c:v>0.98</c:v>
                </c:pt>
                <c:pt idx="8">
                  <c:v>0.98</c:v>
                </c:pt>
                <c:pt idx="9">
                  <c:v>0.98</c:v>
                </c:pt>
                <c:pt idx="10">
                  <c:v>0.98</c:v>
                </c:pt>
                <c:pt idx="11">
                  <c:v>0.98</c:v>
                </c:pt>
                <c:pt idx="12">
                  <c:v>0.98</c:v>
                </c:pt>
                <c:pt idx="13">
                  <c:v>0.98</c:v>
                </c:pt>
                <c:pt idx="14">
                  <c:v>0.98</c:v>
                </c:pt>
                <c:pt idx="15">
                  <c:v>0.98</c:v>
                </c:pt>
                <c:pt idx="16">
                  <c:v>0.98</c:v>
                </c:pt>
                <c:pt idx="17">
                  <c:v>0.98</c:v>
                </c:pt>
                <c:pt idx="18">
                  <c:v>0.98</c:v>
                </c:pt>
                <c:pt idx="19">
                  <c:v>0.98</c:v>
                </c:pt>
                <c:pt idx="20">
                  <c:v>0.98</c:v>
                </c:pt>
                <c:pt idx="21">
                  <c:v>0.98</c:v>
                </c:pt>
              </c:numCache>
              <c:extLst/>
            </c:numRef>
          </c:val>
          <c:smooth val="0"/>
          <c:extLst>
            <c:ext xmlns:c16="http://schemas.microsoft.com/office/drawing/2014/chart" uri="{C3380CC4-5D6E-409C-BE32-E72D297353CC}">
              <c16:uniqueId val="{00000002-E9C7-4909-9243-2617E4DC2550}"/>
            </c:ext>
          </c:extLst>
        </c:ser>
        <c:ser>
          <c:idx val="4"/>
          <c:order val="3"/>
          <c:tx>
            <c:strRef>
              <c:f>'Cancer 31 Day'!$D$6</c:f>
              <c:strCache>
                <c:ptCount val="1"/>
                <c:pt idx="0">
                  <c:v>Mean</c:v>
                </c:pt>
              </c:strCache>
              <c:extLst xmlns:c15="http://schemas.microsoft.com/office/drawing/2012/chart"/>
            </c:strRef>
          </c:tx>
          <c:spPr>
            <a:ln w="15875" cap="rnd">
              <a:solidFill>
                <a:schemeClr val="tx1"/>
              </a:solidFill>
              <a:round/>
            </a:ln>
            <a:effectLst/>
          </c:spPr>
          <c:marker>
            <c:symbol val="none"/>
          </c:marker>
          <c:cat>
            <c:numRef>
              <c:f>'Cancer 31 Day'!$B$67:$B$88</c:f>
              <c:numCache>
                <c:formatCode>mmm\-yy</c:formatCode>
                <c:ptCount val="22"/>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pt idx="16">
                  <c:v>45870</c:v>
                </c:pt>
                <c:pt idx="17">
                  <c:v>45901</c:v>
                </c:pt>
                <c:pt idx="18">
                  <c:v>45931</c:v>
                </c:pt>
                <c:pt idx="19">
                  <c:v>45962</c:v>
                </c:pt>
                <c:pt idx="20">
                  <c:v>45992</c:v>
                </c:pt>
                <c:pt idx="21">
                  <c:v>46023</c:v>
                </c:pt>
              </c:numCache>
              <c:extLst/>
            </c:numRef>
          </c:cat>
          <c:val>
            <c:numRef>
              <c:f>'Cancer 31 Day'!$D$67:$D$88</c:f>
              <c:numCache>
                <c:formatCode>0%</c:formatCode>
                <c:ptCount val="22"/>
                <c:pt idx="0">
                  <c:v>0.90659765234765244</c:v>
                </c:pt>
                <c:pt idx="1">
                  <c:v>0.90659765234765244</c:v>
                </c:pt>
                <c:pt idx="2">
                  <c:v>0.90659765234765244</c:v>
                </c:pt>
                <c:pt idx="3">
                  <c:v>0.90659765234765244</c:v>
                </c:pt>
                <c:pt idx="4">
                  <c:v>0.90659765234765244</c:v>
                </c:pt>
                <c:pt idx="5">
                  <c:v>0.90659765234765244</c:v>
                </c:pt>
                <c:pt idx="6">
                  <c:v>0.90659765234765244</c:v>
                </c:pt>
                <c:pt idx="7">
                  <c:v>0.90659765234765244</c:v>
                </c:pt>
                <c:pt idx="8">
                  <c:v>0.90659765234765244</c:v>
                </c:pt>
                <c:pt idx="9">
                  <c:v>0.90659765234765244</c:v>
                </c:pt>
                <c:pt idx="10">
                  <c:v>0.90659765234765244</c:v>
                </c:pt>
                <c:pt idx="11">
                  <c:v>0.90659765234765244</c:v>
                </c:pt>
                <c:pt idx="12">
                  <c:v>0.90659765234765244</c:v>
                </c:pt>
                <c:pt idx="13">
                  <c:v>0.90659765234765244</c:v>
                </c:pt>
                <c:pt idx="14">
                  <c:v>0.90659765234765244</c:v>
                </c:pt>
                <c:pt idx="15">
                  <c:v>0.90659765234765244</c:v>
                </c:pt>
                <c:pt idx="16">
                  <c:v>0.90659765234765244</c:v>
                </c:pt>
                <c:pt idx="17">
                  <c:v>0.90659765234765244</c:v>
                </c:pt>
                <c:pt idx="18">
                  <c:v>0.90659765234765244</c:v>
                </c:pt>
                <c:pt idx="19">
                  <c:v>0.90659765234765244</c:v>
                </c:pt>
                <c:pt idx="20">
                  <c:v>0.90659765234765244</c:v>
                </c:pt>
                <c:pt idx="21">
                  <c:v>0.90659765234765244</c:v>
                </c:pt>
              </c:numCache>
              <c:extLst/>
            </c:numRef>
          </c:val>
          <c:smooth val="0"/>
          <c:extLst xmlns:c15="http://schemas.microsoft.com/office/drawing/2012/chart">
            <c:ext xmlns:c16="http://schemas.microsoft.com/office/drawing/2014/chart" uri="{C3380CC4-5D6E-409C-BE32-E72D297353CC}">
              <c16:uniqueId val="{00000003-E9C7-4909-9243-2617E4DC2550}"/>
            </c:ext>
          </c:extLst>
        </c:ser>
        <c:ser>
          <c:idx val="5"/>
          <c:order val="4"/>
          <c:tx>
            <c:strRef>
              <c:f>'Cancer 31 Day'!$C$6</c:f>
              <c:strCache>
                <c:ptCount val="1"/>
                <c:pt idx="0">
                  <c:v>UPL</c:v>
                </c:pt>
              </c:strCache>
              <c:extLst xmlns:c15="http://schemas.microsoft.com/office/drawing/2012/chart"/>
            </c:strRef>
          </c:tx>
          <c:spPr>
            <a:ln w="15875" cap="rnd">
              <a:solidFill>
                <a:schemeClr val="tx1"/>
              </a:solidFill>
              <a:prstDash val="lgDash"/>
              <a:round/>
            </a:ln>
            <a:effectLst/>
          </c:spPr>
          <c:marker>
            <c:symbol val="none"/>
          </c:marker>
          <c:cat>
            <c:numRef>
              <c:f>'Cancer 31 Day'!$B$67:$B$88</c:f>
              <c:numCache>
                <c:formatCode>mmm\-yy</c:formatCode>
                <c:ptCount val="22"/>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pt idx="16">
                  <c:v>45870</c:v>
                </c:pt>
                <c:pt idx="17">
                  <c:v>45901</c:v>
                </c:pt>
                <c:pt idx="18">
                  <c:v>45931</c:v>
                </c:pt>
                <c:pt idx="19">
                  <c:v>45962</c:v>
                </c:pt>
                <c:pt idx="20">
                  <c:v>45992</c:v>
                </c:pt>
                <c:pt idx="21">
                  <c:v>46023</c:v>
                </c:pt>
              </c:numCache>
              <c:extLst/>
            </c:numRef>
          </c:cat>
          <c:val>
            <c:numRef>
              <c:f>'Cancer 31 Day'!$C$67:$C$88</c:f>
              <c:numCache>
                <c:formatCode>0%</c:formatCode>
                <c:ptCount val="22"/>
                <c:pt idx="0">
                  <c:v>1.0275489064269065</c:v>
                </c:pt>
                <c:pt idx="1">
                  <c:v>1.0275489064269065</c:v>
                </c:pt>
                <c:pt idx="2">
                  <c:v>1.0275489064269065</c:v>
                </c:pt>
                <c:pt idx="3">
                  <c:v>1.0275489064269065</c:v>
                </c:pt>
                <c:pt idx="4">
                  <c:v>1.0275489064269065</c:v>
                </c:pt>
                <c:pt idx="5">
                  <c:v>1.0275489064269065</c:v>
                </c:pt>
                <c:pt idx="6">
                  <c:v>1.0275489064269065</c:v>
                </c:pt>
                <c:pt idx="7">
                  <c:v>1.0275489064269065</c:v>
                </c:pt>
                <c:pt idx="8">
                  <c:v>1.0275489064269065</c:v>
                </c:pt>
                <c:pt idx="9">
                  <c:v>1.0275489064269065</c:v>
                </c:pt>
                <c:pt idx="10">
                  <c:v>1.0275489064269065</c:v>
                </c:pt>
                <c:pt idx="11">
                  <c:v>1.0275489064269065</c:v>
                </c:pt>
                <c:pt idx="12">
                  <c:v>1.0275489064269065</c:v>
                </c:pt>
                <c:pt idx="13">
                  <c:v>1.0275489064269065</c:v>
                </c:pt>
                <c:pt idx="14">
                  <c:v>1.0275489064269065</c:v>
                </c:pt>
                <c:pt idx="15">
                  <c:v>1.0275489064269065</c:v>
                </c:pt>
                <c:pt idx="16">
                  <c:v>1.0275489064269065</c:v>
                </c:pt>
                <c:pt idx="17">
                  <c:v>1.0275489064269065</c:v>
                </c:pt>
                <c:pt idx="18">
                  <c:v>1.0275489064269065</c:v>
                </c:pt>
                <c:pt idx="19">
                  <c:v>1.0275489064269065</c:v>
                </c:pt>
                <c:pt idx="20">
                  <c:v>1.0275489064269065</c:v>
                </c:pt>
                <c:pt idx="21">
                  <c:v>1.0275489064269065</c:v>
                </c:pt>
              </c:numCache>
              <c:extLst/>
            </c:numRef>
          </c:val>
          <c:smooth val="0"/>
          <c:extLst xmlns:c15="http://schemas.microsoft.com/office/drawing/2012/chart">
            <c:ext xmlns:c16="http://schemas.microsoft.com/office/drawing/2014/chart" uri="{C3380CC4-5D6E-409C-BE32-E72D297353CC}">
              <c16:uniqueId val="{00000004-E9C7-4909-9243-2617E4DC2550}"/>
            </c:ext>
          </c:extLst>
        </c:ser>
        <c:ser>
          <c:idx val="2"/>
          <c:order val="5"/>
          <c:tx>
            <c:strRef>
              <c:f>'Cancer 31 Day'!$I$6</c:f>
              <c:strCache>
                <c:ptCount val="1"/>
                <c:pt idx="0">
                  <c:v>SCL</c:v>
                </c:pt>
              </c:strCache>
              <c:extLst xmlns:c15="http://schemas.microsoft.com/office/drawing/2012/chart"/>
            </c:strRef>
          </c:tx>
          <c:spPr>
            <a:ln>
              <a:noFill/>
            </a:ln>
          </c:spPr>
          <c:marker>
            <c:symbol val="circle"/>
            <c:size val="7"/>
            <c:spPr>
              <a:solidFill>
                <a:srgbClr val="ED7D31"/>
              </a:solidFill>
              <a:ln>
                <a:solidFill>
                  <a:srgbClr val="ED7D31"/>
                </a:solidFill>
              </a:ln>
            </c:spPr>
          </c:marker>
          <c:cat>
            <c:numRef>
              <c:f>'Cancer 31 Day'!$B$67:$B$88</c:f>
              <c:numCache>
                <c:formatCode>mmm\-yy</c:formatCode>
                <c:ptCount val="22"/>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pt idx="16">
                  <c:v>45870</c:v>
                </c:pt>
                <c:pt idx="17">
                  <c:v>45901</c:v>
                </c:pt>
                <c:pt idx="18">
                  <c:v>45931</c:v>
                </c:pt>
                <c:pt idx="19">
                  <c:v>45962</c:v>
                </c:pt>
                <c:pt idx="20">
                  <c:v>45992</c:v>
                </c:pt>
                <c:pt idx="21">
                  <c:v>46023</c:v>
                </c:pt>
              </c:numCache>
              <c:extLst/>
            </c:numRef>
          </c:cat>
          <c:val>
            <c:numRef>
              <c:f>'Cancer 31 Day'!$I$67:$I$88</c:f>
              <c:numCache>
                <c:formatCode>0%</c:formatCode>
                <c:ptCount val="22"/>
                <c:pt idx="0">
                  <c:v>#N/A</c:v>
                </c:pt>
                <c:pt idx="1">
                  <c:v>#N/A</c:v>
                </c:pt>
                <c:pt idx="2">
                  <c:v>#N/A</c:v>
                </c:pt>
                <c:pt idx="3">
                  <c:v>#N/A</c:v>
                </c:pt>
                <c:pt idx="4">
                  <c:v>#N/A</c:v>
                </c:pt>
                <c:pt idx="5">
                  <c:v>#N/A</c:v>
                </c:pt>
                <c:pt idx="6">
                  <c:v>#N/A</c:v>
                </c:pt>
                <c:pt idx="7">
                  <c:v>#N/A</c:v>
                </c:pt>
                <c:pt idx="8">
                  <c:v>#N/A</c:v>
                </c:pt>
                <c:pt idx="9">
                  <c:v>#N/A</c:v>
                </c:pt>
                <c:pt idx="10">
                  <c:v>#N/A</c:v>
                </c:pt>
                <c:pt idx="11">
                  <c:v>#N/A</c:v>
                </c:pt>
                <c:pt idx="12">
                  <c:v>#N/A</c:v>
                </c:pt>
                <c:pt idx="13">
                  <c:v>#N/A</c:v>
                </c:pt>
                <c:pt idx="14">
                  <c:v>#N/A</c:v>
                </c:pt>
                <c:pt idx="15">
                  <c:v>#N/A</c:v>
                </c:pt>
                <c:pt idx="16">
                  <c:v>#N/A</c:v>
                </c:pt>
                <c:pt idx="17">
                  <c:v>#N/A</c:v>
                </c:pt>
                <c:pt idx="18">
                  <c:v>#N/A</c:v>
                </c:pt>
                <c:pt idx="19">
                  <c:v>#N/A</c:v>
                </c:pt>
                <c:pt idx="20">
                  <c:v>#N/A</c:v>
                </c:pt>
                <c:pt idx="21">
                  <c:v>0.7742</c:v>
                </c:pt>
              </c:numCache>
              <c:extLst/>
            </c:numRef>
          </c:val>
          <c:smooth val="0"/>
          <c:extLst xmlns:c15="http://schemas.microsoft.com/office/drawing/2012/chart">
            <c:ext xmlns:c16="http://schemas.microsoft.com/office/drawing/2014/chart" uri="{C3380CC4-5D6E-409C-BE32-E72D297353CC}">
              <c16:uniqueId val="{00000005-E9C7-4909-9243-2617E4DC2550}"/>
            </c:ext>
          </c:extLst>
        </c:ser>
        <c:ser>
          <c:idx val="6"/>
          <c:order val="6"/>
          <c:tx>
            <c:strRef>
              <c:f>'Cancer 31 Day'!$J$6</c:f>
              <c:strCache>
                <c:ptCount val="1"/>
                <c:pt idx="0">
                  <c:v>SCH</c:v>
                </c:pt>
              </c:strCache>
              <c:extLst xmlns:c15="http://schemas.microsoft.com/office/drawing/2012/chart"/>
            </c:strRef>
          </c:tx>
          <c:spPr>
            <a:ln>
              <a:noFill/>
            </a:ln>
          </c:spPr>
          <c:marker>
            <c:symbol val="circle"/>
            <c:size val="7"/>
            <c:spPr>
              <a:solidFill>
                <a:srgbClr val="5B9BD5"/>
              </a:solidFill>
              <a:ln>
                <a:solidFill>
                  <a:srgbClr val="5B9BD5"/>
                </a:solidFill>
              </a:ln>
            </c:spPr>
          </c:marker>
          <c:cat>
            <c:numRef>
              <c:f>'Cancer 31 Day'!$B$67:$B$88</c:f>
              <c:numCache>
                <c:formatCode>mmm\-yy</c:formatCode>
                <c:ptCount val="22"/>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pt idx="16">
                  <c:v>45870</c:v>
                </c:pt>
                <c:pt idx="17">
                  <c:v>45901</c:v>
                </c:pt>
                <c:pt idx="18">
                  <c:v>45931</c:v>
                </c:pt>
                <c:pt idx="19">
                  <c:v>45962</c:v>
                </c:pt>
                <c:pt idx="20">
                  <c:v>45992</c:v>
                </c:pt>
                <c:pt idx="21">
                  <c:v>46023</c:v>
                </c:pt>
              </c:numCache>
              <c:extLst/>
            </c:numRef>
          </c:cat>
          <c:val>
            <c:numRef>
              <c:f>'Cancer 31 Day'!$J$67:$J$88</c:f>
              <c:numCache>
                <c:formatCode>0%</c:formatCode>
                <c:ptCount val="22"/>
                <c:pt idx="0">
                  <c:v>#N/A</c:v>
                </c:pt>
                <c:pt idx="1">
                  <c:v>#N/A</c:v>
                </c:pt>
                <c:pt idx="2">
                  <c:v>#N/A</c:v>
                </c:pt>
                <c:pt idx="3">
                  <c:v>#N/A</c:v>
                </c:pt>
                <c:pt idx="4">
                  <c:v>#N/A</c:v>
                </c:pt>
                <c:pt idx="5">
                  <c:v>#N/A</c:v>
                </c:pt>
                <c:pt idx="6">
                  <c:v>#N/A</c:v>
                </c:pt>
                <c:pt idx="7">
                  <c:v>#N/A</c:v>
                </c:pt>
                <c:pt idx="8">
                  <c:v>#N/A</c:v>
                </c:pt>
                <c:pt idx="9">
                  <c:v>#N/A</c:v>
                </c:pt>
                <c:pt idx="10">
                  <c:v>#N/A</c:v>
                </c:pt>
                <c:pt idx="11">
                  <c:v>#N/A</c:v>
                </c:pt>
                <c:pt idx="12">
                  <c:v>#N/A</c:v>
                </c:pt>
                <c:pt idx="13">
                  <c:v>#N/A</c:v>
                </c:pt>
                <c:pt idx="14">
                  <c:v>#N/A</c:v>
                </c:pt>
                <c:pt idx="15">
                  <c:v>#N/A</c:v>
                </c:pt>
                <c:pt idx="16">
                  <c:v>#N/A</c:v>
                </c:pt>
                <c:pt idx="17">
                  <c:v>#N/A</c:v>
                </c:pt>
                <c:pt idx="18">
                  <c:v>#N/A</c:v>
                </c:pt>
                <c:pt idx="19">
                  <c:v>#N/A</c:v>
                </c:pt>
                <c:pt idx="20">
                  <c:v>#N/A</c:v>
                </c:pt>
                <c:pt idx="21">
                  <c:v>#N/A</c:v>
                </c:pt>
              </c:numCache>
              <c:extLst/>
            </c:numRef>
          </c:val>
          <c:smooth val="0"/>
          <c:extLst xmlns:c15="http://schemas.microsoft.com/office/drawing/2012/chart">
            <c:ext xmlns:c16="http://schemas.microsoft.com/office/drawing/2014/chart" uri="{C3380CC4-5D6E-409C-BE32-E72D297353CC}">
              <c16:uniqueId val="{00000006-E9C7-4909-9243-2617E4DC2550}"/>
            </c:ext>
          </c:extLst>
        </c:ser>
        <c:dLbls>
          <c:showLegendKey val="0"/>
          <c:showVal val="0"/>
          <c:showCatName val="0"/>
          <c:showSerName val="0"/>
          <c:showPercent val="0"/>
          <c:showBubbleSize val="0"/>
        </c:dLbls>
        <c:smooth val="0"/>
        <c:axId val="176899200"/>
        <c:axId val="176901120"/>
        <c:extLst/>
      </c:lineChart>
      <c:dateAx>
        <c:axId val="176899200"/>
        <c:scaling>
          <c:orientation val="minMax"/>
          <c:max val="46023"/>
        </c:scaling>
        <c:delete val="0"/>
        <c:axPos val="b"/>
        <c:numFmt formatCode="mmm\-yy" sourceLinked="1"/>
        <c:majorTickMark val="out"/>
        <c:minorTickMark val="none"/>
        <c:tickLblPos val="low"/>
        <c:spPr>
          <a:noFill/>
          <a:ln w="9525" cap="flat" cmpd="sng" algn="ctr">
            <a:solidFill>
              <a:schemeClr val="tx1">
                <a:lumMod val="15000"/>
                <a:lumOff val="85000"/>
              </a:schemeClr>
            </a:solidFill>
            <a:round/>
          </a:ln>
          <a:effectLst/>
        </c:spPr>
        <c:txPr>
          <a:bodyPr rot="-27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6901120"/>
        <c:crosses val="autoZero"/>
        <c:auto val="1"/>
        <c:lblOffset val="100"/>
        <c:baseTimeUnit val="months"/>
      </c:dateAx>
      <c:valAx>
        <c:axId val="176901120"/>
        <c:scaling>
          <c:orientation val="minMax"/>
          <c:max val="1.1000000000000001"/>
          <c:min val="0"/>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6899200"/>
        <c:crosses val="autoZero"/>
        <c:crossBetween val="midCat"/>
      </c:valAx>
      <c:spPr>
        <a:noFill/>
        <a:ln>
          <a:noFill/>
        </a:ln>
        <a:effectLst/>
      </c:spPr>
    </c:plotArea>
    <c:legend>
      <c:legendPos val="b"/>
      <c:overlay val="0"/>
      <c:txPr>
        <a:bodyPr rot="0" vert="horz"/>
        <a:lstStyle/>
        <a:p>
          <a:pPr>
            <a:defRPr/>
          </a:pPr>
          <a:endParaRPr lang="en-US"/>
        </a:p>
      </c:txPr>
    </c:legend>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en-US"/>
    </a:p>
  </c:txPr>
  <c:externalData r:id="rId1">
    <c:autoUpdate val="0"/>
  </c:externalData>
</c:chartSpace>
</file>

<file path=ppt/charts/chart4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100" b="0" i="0" u="none" strike="noStrike" kern="1200" spc="0" baseline="0">
                <a:solidFill>
                  <a:schemeClr val="tx1">
                    <a:lumMod val="65000"/>
                    <a:lumOff val="35000"/>
                  </a:schemeClr>
                </a:solidFill>
                <a:latin typeface="+mn-lt"/>
                <a:ea typeface="+mn-ea"/>
                <a:cs typeface="+mn-cs"/>
              </a:defRPr>
            </a:pPr>
            <a:r>
              <a:rPr lang="en-GB" sz="1100" b="0" i="0" baseline="0">
                <a:effectLst/>
              </a:rPr>
              <a:t>IPDC waiting &lt; 13 weeks</a:t>
            </a:r>
            <a:endParaRPr lang="en-GB" sz="1100">
              <a:effectLst/>
            </a:endParaRPr>
          </a:p>
        </c:rich>
      </c:tx>
      <c:overlay val="0"/>
      <c:spPr>
        <a:noFill/>
        <a:ln>
          <a:noFill/>
        </a:ln>
        <a:effectLst/>
      </c:spPr>
    </c:title>
    <c:autoTitleDeleted val="0"/>
    <c:plotArea>
      <c:layout/>
      <c:lineChart>
        <c:grouping val="standard"/>
        <c:varyColors val="0"/>
        <c:ser>
          <c:idx val="1"/>
          <c:order val="0"/>
          <c:tx>
            <c:strRef>
              <c:f>'IP 13wk'!$E$6</c:f>
              <c:strCache>
                <c:ptCount val="1"/>
                <c:pt idx="0">
                  <c:v>&lt; 13 weeks</c:v>
                </c:pt>
              </c:strCache>
            </c:strRef>
          </c:tx>
          <c:spPr>
            <a:ln w="28575" cap="rnd">
              <a:solidFill>
                <a:schemeClr val="bg1">
                  <a:lumMod val="65000"/>
                </a:schemeClr>
              </a:solidFill>
              <a:round/>
            </a:ln>
            <a:effectLst/>
          </c:spPr>
          <c:marker>
            <c:symbol val="circle"/>
            <c:size val="5"/>
            <c:spPr>
              <a:solidFill>
                <a:schemeClr val="bg1">
                  <a:lumMod val="65000"/>
                </a:schemeClr>
              </a:solidFill>
              <a:ln w="9525">
                <a:noFill/>
              </a:ln>
              <a:effectLst/>
            </c:spPr>
          </c:marker>
          <c:cat>
            <c:numRef>
              <c:f>'IP 13wk'!$B$79:$B$89</c:f>
              <c:numCache>
                <c:formatCode>mmm\-yy</c:formatCode>
                <c:ptCount val="11"/>
                <c:pt idx="0">
                  <c:v>45748</c:v>
                </c:pt>
                <c:pt idx="1">
                  <c:v>45778</c:v>
                </c:pt>
                <c:pt idx="2">
                  <c:v>45809</c:v>
                </c:pt>
                <c:pt idx="3">
                  <c:v>45839</c:v>
                </c:pt>
                <c:pt idx="4">
                  <c:v>45870</c:v>
                </c:pt>
                <c:pt idx="5">
                  <c:v>45901</c:v>
                </c:pt>
                <c:pt idx="6">
                  <c:v>45931</c:v>
                </c:pt>
                <c:pt idx="7">
                  <c:v>45962</c:v>
                </c:pt>
                <c:pt idx="8">
                  <c:v>45992</c:v>
                </c:pt>
                <c:pt idx="9">
                  <c:v>46023</c:v>
                </c:pt>
                <c:pt idx="10">
                  <c:v>46054</c:v>
                </c:pt>
              </c:numCache>
            </c:numRef>
          </c:cat>
          <c:val>
            <c:numRef>
              <c:f>'IP 13wk'!$E$79:$E$90</c:f>
              <c:numCache>
                <c:formatCode>0.00%</c:formatCode>
                <c:ptCount val="12"/>
                <c:pt idx="0">
                  <c:v>0.3523</c:v>
                </c:pt>
                <c:pt idx="1">
                  <c:v>0.3407</c:v>
                </c:pt>
                <c:pt idx="2">
                  <c:v>0.34670000000000001</c:v>
                </c:pt>
                <c:pt idx="3">
                  <c:v>0.33850000000000002</c:v>
                </c:pt>
                <c:pt idx="4">
                  <c:v>0.33679999999999999</c:v>
                </c:pt>
                <c:pt idx="5">
                  <c:v>0.36370000000000002</c:v>
                </c:pt>
                <c:pt idx="6">
                  <c:v>0.40429999999999999</c:v>
                </c:pt>
                <c:pt idx="7">
                  <c:v>0.44219999999999998</c:v>
                </c:pt>
                <c:pt idx="8">
                  <c:v>0.45290000000000002</c:v>
                </c:pt>
                <c:pt idx="9">
                  <c:v>0.44169999999999998</c:v>
                </c:pt>
                <c:pt idx="10">
                  <c:v>0.46260000000000001</c:v>
                </c:pt>
              </c:numCache>
            </c:numRef>
          </c:val>
          <c:smooth val="0"/>
          <c:extLst>
            <c:ext xmlns:c16="http://schemas.microsoft.com/office/drawing/2014/chart" uri="{C3380CC4-5D6E-409C-BE32-E72D297353CC}">
              <c16:uniqueId val="{00000000-6E51-483B-B4EF-ABD325C25CE5}"/>
            </c:ext>
          </c:extLst>
        </c:ser>
        <c:ser>
          <c:idx val="3"/>
          <c:order val="1"/>
          <c:tx>
            <c:strRef>
              <c:f>'IP 13wk'!$G$6</c:f>
              <c:strCache>
                <c:ptCount val="1"/>
                <c:pt idx="0">
                  <c:v>Target</c:v>
                </c:pt>
              </c:strCache>
            </c:strRef>
          </c:tx>
          <c:spPr>
            <a:ln w="19050" cap="rnd">
              <a:solidFill>
                <a:srgbClr val="FF0000"/>
              </a:solidFill>
              <a:prstDash val="dash"/>
              <a:round/>
            </a:ln>
            <a:effectLst/>
          </c:spPr>
          <c:marker>
            <c:symbol val="none"/>
          </c:marker>
          <c:cat>
            <c:numRef>
              <c:f>'IP 13wk'!$B$79:$B$89</c:f>
              <c:numCache>
                <c:formatCode>mmm\-yy</c:formatCode>
                <c:ptCount val="11"/>
                <c:pt idx="0">
                  <c:v>45748</c:v>
                </c:pt>
                <c:pt idx="1">
                  <c:v>45778</c:v>
                </c:pt>
                <c:pt idx="2">
                  <c:v>45809</c:v>
                </c:pt>
                <c:pt idx="3">
                  <c:v>45839</c:v>
                </c:pt>
                <c:pt idx="4">
                  <c:v>45870</c:v>
                </c:pt>
                <c:pt idx="5">
                  <c:v>45901</c:v>
                </c:pt>
                <c:pt idx="6">
                  <c:v>45931</c:v>
                </c:pt>
                <c:pt idx="7">
                  <c:v>45962</c:v>
                </c:pt>
                <c:pt idx="8">
                  <c:v>45992</c:v>
                </c:pt>
                <c:pt idx="9">
                  <c:v>46023</c:v>
                </c:pt>
                <c:pt idx="10">
                  <c:v>46054</c:v>
                </c:pt>
              </c:numCache>
            </c:numRef>
          </c:cat>
          <c:val>
            <c:numRef>
              <c:f>'IP 13wk'!$G$79:$G$90</c:f>
              <c:numCache>
                <c:formatCode>0%</c:formatCode>
                <c:ptCount val="12"/>
                <c:pt idx="0">
                  <c:v>0.55000000000000004</c:v>
                </c:pt>
                <c:pt idx="1">
                  <c:v>0.55000000000000004</c:v>
                </c:pt>
                <c:pt idx="2">
                  <c:v>0.55000000000000004</c:v>
                </c:pt>
                <c:pt idx="3">
                  <c:v>0.55000000000000004</c:v>
                </c:pt>
                <c:pt idx="4">
                  <c:v>0.55000000000000004</c:v>
                </c:pt>
                <c:pt idx="5">
                  <c:v>0.55000000000000004</c:v>
                </c:pt>
                <c:pt idx="6">
                  <c:v>0.55000000000000004</c:v>
                </c:pt>
                <c:pt idx="7">
                  <c:v>0.55000000000000004</c:v>
                </c:pt>
                <c:pt idx="8">
                  <c:v>0.55000000000000004</c:v>
                </c:pt>
                <c:pt idx="9">
                  <c:v>0.55000000000000004</c:v>
                </c:pt>
                <c:pt idx="10">
                  <c:v>0.55000000000000004</c:v>
                </c:pt>
                <c:pt idx="11">
                  <c:v>0.55000000000000004</c:v>
                </c:pt>
              </c:numCache>
            </c:numRef>
          </c:val>
          <c:smooth val="0"/>
          <c:extLst>
            <c:ext xmlns:c16="http://schemas.microsoft.com/office/drawing/2014/chart" uri="{C3380CC4-5D6E-409C-BE32-E72D297353CC}">
              <c16:uniqueId val="{00000001-6E51-483B-B4EF-ABD325C25CE5}"/>
            </c:ext>
          </c:extLst>
        </c:ser>
        <c:dLbls>
          <c:showLegendKey val="0"/>
          <c:showVal val="0"/>
          <c:showCatName val="0"/>
          <c:showSerName val="0"/>
          <c:showPercent val="0"/>
          <c:showBubbleSize val="0"/>
        </c:dLbls>
        <c:marker val="1"/>
        <c:smooth val="0"/>
        <c:axId val="170946944"/>
        <c:axId val="170948864"/>
      </c:lineChart>
      <c:dateAx>
        <c:axId val="170946944"/>
        <c:scaling>
          <c:orientation val="minMax"/>
        </c:scaling>
        <c:delete val="0"/>
        <c:axPos val="b"/>
        <c:numFmt formatCode="mmm\-yy" sourceLinked="1"/>
        <c:majorTickMark val="out"/>
        <c:minorTickMark val="none"/>
        <c:tickLblPos val="low"/>
        <c:spPr>
          <a:noFill/>
          <a:ln w="9525" cap="flat" cmpd="sng" algn="ctr">
            <a:solidFill>
              <a:schemeClr val="tx1">
                <a:lumMod val="15000"/>
                <a:lumOff val="85000"/>
              </a:schemeClr>
            </a:solidFill>
            <a:round/>
          </a:ln>
          <a:effectLst/>
        </c:spPr>
        <c:txPr>
          <a:bodyPr rot="-27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0948864"/>
        <c:crosses val="autoZero"/>
        <c:auto val="1"/>
        <c:lblOffset val="100"/>
        <c:baseTimeUnit val="months"/>
        <c:majorUnit val="1"/>
        <c:majorTimeUnit val="months"/>
      </c:dateAx>
      <c:valAx>
        <c:axId val="170948864"/>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0946944"/>
        <c:crosses val="autoZero"/>
        <c:crossBetween val="midCat"/>
      </c:valAx>
      <c:spPr>
        <a:noFill/>
        <a:ln>
          <a:noFill/>
        </a:ln>
        <a:effectLst/>
      </c:spPr>
    </c:plotArea>
    <c:legend>
      <c:legendPos val="b"/>
      <c:overlay val="0"/>
      <c:txPr>
        <a:bodyPr rot="0" vert="horz"/>
        <a:lstStyle/>
        <a:p>
          <a:pPr>
            <a:defRPr/>
          </a:pPr>
          <a:endParaRPr lang="en-US"/>
        </a:p>
      </c:txPr>
    </c:legend>
    <c:plotVisOnly val="1"/>
    <c:dispBlanksAs val="span"/>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en-US"/>
    </a:p>
  </c:txPr>
  <c:externalData r:id="rId1">
    <c:autoUpdate val="0"/>
  </c:externalData>
</c:chartSpace>
</file>

<file path=ppt/charts/chart4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100" b="0" i="0" u="none" strike="noStrike" kern="1200" spc="0" baseline="0">
                <a:solidFill>
                  <a:schemeClr val="tx1">
                    <a:lumMod val="65000"/>
                    <a:lumOff val="35000"/>
                  </a:schemeClr>
                </a:solidFill>
                <a:latin typeface="+mn-lt"/>
                <a:ea typeface="+mn-ea"/>
                <a:cs typeface="+mn-cs"/>
              </a:defRPr>
            </a:pPr>
            <a:r>
              <a:rPr lang="en-US" sz="1100"/>
              <a:t>General Surgery LOS</a:t>
            </a:r>
          </a:p>
        </c:rich>
      </c:tx>
      <c:overlay val="0"/>
      <c:spPr>
        <a:noFill/>
        <a:ln>
          <a:noFill/>
        </a:ln>
        <a:effectLst/>
      </c:spPr>
    </c:title>
    <c:autoTitleDeleted val="0"/>
    <c:plotArea>
      <c:layout>
        <c:manualLayout>
          <c:layoutTarget val="inner"/>
          <c:xMode val="edge"/>
          <c:yMode val="edge"/>
          <c:x val="0.10024759405074365"/>
          <c:y val="0.14087962962962963"/>
          <c:w val="0.87753018372703417"/>
          <c:h val="0.59489173228346459"/>
        </c:manualLayout>
      </c:layout>
      <c:lineChart>
        <c:grouping val="standard"/>
        <c:varyColors val="0"/>
        <c:ser>
          <c:idx val="2"/>
          <c:order val="0"/>
          <c:tx>
            <c:strRef>
              <c:f>'Avg LOS'!$C$8</c:f>
              <c:strCache>
                <c:ptCount val="1"/>
                <c:pt idx="0">
                  <c:v>Actual</c:v>
                </c:pt>
              </c:strCache>
            </c:strRef>
          </c:tx>
          <c:spPr>
            <a:ln>
              <a:solidFill>
                <a:srgbClr val="00B5CC"/>
              </a:solidFill>
            </a:ln>
            <a:effectLst/>
          </c:spPr>
          <c:marker>
            <c:symbol val="diamond"/>
            <c:size val="5"/>
            <c:spPr>
              <a:solidFill>
                <a:srgbClr val="00B5CC"/>
              </a:solidFill>
              <a:ln>
                <a:solidFill>
                  <a:srgbClr val="00B5CC"/>
                </a:solidFill>
              </a:ln>
            </c:spPr>
          </c:marker>
          <c:cat>
            <c:numRef>
              <c:f>'Avg LOS'!$D$6:$N$6</c:f>
              <c:numCache>
                <c:formatCode>mmm\-yy</c:formatCode>
                <c:ptCount val="11"/>
                <c:pt idx="0">
                  <c:v>45748</c:v>
                </c:pt>
                <c:pt idx="1">
                  <c:v>45778</c:v>
                </c:pt>
                <c:pt idx="2">
                  <c:v>45809</c:v>
                </c:pt>
                <c:pt idx="3">
                  <c:v>45839</c:v>
                </c:pt>
                <c:pt idx="4">
                  <c:v>45870</c:v>
                </c:pt>
                <c:pt idx="5">
                  <c:v>45901</c:v>
                </c:pt>
                <c:pt idx="6">
                  <c:v>45931</c:v>
                </c:pt>
                <c:pt idx="7">
                  <c:v>45962</c:v>
                </c:pt>
                <c:pt idx="8">
                  <c:v>45992</c:v>
                </c:pt>
                <c:pt idx="9">
                  <c:v>46023</c:v>
                </c:pt>
                <c:pt idx="10">
                  <c:v>46054</c:v>
                </c:pt>
              </c:numCache>
            </c:numRef>
          </c:cat>
          <c:val>
            <c:numRef>
              <c:f>'Avg LOS'!$D$8:$N$8</c:f>
              <c:numCache>
                <c:formatCode>General</c:formatCode>
                <c:ptCount val="11"/>
                <c:pt idx="0">
                  <c:v>3.39</c:v>
                </c:pt>
                <c:pt idx="1">
                  <c:v>3.55</c:v>
                </c:pt>
                <c:pt idx="2">
                  <c:v>3.63</c:v>
                </c:pt>
                <c:pt idx="3">
                  <c:v>3.08</c:v>
                </c:pt>
                <c:pt idx="4">
                  <c:v>3.03</c:v>
                </c:pt>
                <c:pt idx="5">
                  <c:v>3.16</c:v>
                </c:pt>
                <c:pt idx="6">
                  <c:v>3.31</c:v>
                </c:pt>
                <c:pt idx="7" formatCode="0.00">
                  <c:v>2.77</c:v>
                </c:pt>
                <c:pt idx="8">
                  <c:v>3.96</c:v>
                </c:pt>
                <c:pt idx="9">
                  <c:v>2.54</c:v>
                </c:pt>
                <c:pt idx="10">
                  <c:v>3.24</c:v>
                </c:pt>
              </c:numCache>
            </c:numRef>
          </c:val>
          <c:smooth val="0"/>
          <c:extLst>
            <c:ext xmlns:c16="http://schemas.microsoft.com/office/drawing/2014/chart" uri="{C3380CC4-5D6E-409C-BE32-E72D297353CC}">
              <c16:uniqueId val="{00000000-97B7-4370-86A6-6095312F1AC5}"/>
            </c:ext>
          </c:extLst>
        </c:ser>
        <c:ser>
          <c:idx val="3"/>
          <c:order val="1"/>
          <c:tx>
            <c:strRef>
              <c:f>'Avg LOS'!$C$7</c:f>
              <c:strCache>
                <c:ptCount val="1"/>
                <c:pt idx="0">
                  <c:v>Peer</c:v>
                </c:pt>
              </c:strCache>
            </c:strRef>
          </c:tx>
          <c:spPr>
            <a:ln w="15875">
              <a:solidFill>
                <a:srgbClr val="FF0000"/>
              </a:solidFill>
              <a:prstDash val="dash"/>
            </a:ln>
          </c:spPr>
          <c:marker>
            <c:symbol val="none"/>
          </c:marker>
          <c:cat>
            <c:numRef>
              <c:f>'Avg LOS'!$D$6:$N$6</c:f>
              <c:numCache>
                <c:formatCode>mmm\-yy</c:formatCode>
                <c:ptCount val="11"/>
                <c:pt idx="0">
                  <c:v>45748</c:v>
                </c:pt>
                <c:pt idx="1">
                  <c:v>45778</c:v>
                </c:pt>
                <c:pt idx="2">
                  <c:v>45809</c:v>
                </c:pt>
                <c:pt idx="3">
                  <c:v>45839</c:v>
                </c:pt>
                <c:pt idx="4">
                  <c:v>45870</c:v>
                </c:pt>
                <c:pt idx="5">
                  <c:v>45901</c:v>
                </c:pt>
                <c:pt idx="6">
                  <c:v>45931</c:v>
                </c:pt>
                <c:pt idx="7">
                  <c:v>45962</c:v>
                </c:pt>
                <c:pt idx="8">
                  <c:v>45992</c:v>
                </c:pt>
                <c:pt idx="9">
                  <c:v>46023</c:v>
                </c:pt>
                <c:pt idx="10">
                  <c:v>46054</c:v>
                </c:pt>
              </c:numCache>
            </c:numRef>
          </c:cat>
          <c:val>
            <c:numRef>
              <c:f>'Avg LOS'!$D$7:$N$7</c:f>
              <c:numCache>
                <c:formatCode>0.00</c:formatCode>
                <c:ptCount val="11"/>
                <c:pt idx="0">
                  <c:v>4.3</c:v>
                </c:pt>
                <c:pt idx="1">
                  <c:v>4.3</c:v>
                </c:pt>
                <c:pt idx="2">
                  <c:v>4.3</c:v>
                </c:pt>
                <c:pt idx="3">
                  <c:v>4.3</c:v>
                </c:pt>
                <c:pt idx="4">
                  <c:v>4.3</c:v>
                </c:pt>
                <c:pt idx="5">
                  <c:v>4.3</c:v>
                </c:pt>
                <c:pt idx="6">
                  <c:v>4.3</c:v>
                </c:pt>
                <c:pt idx="7">
                  <c:v>4.3</c:v>
                </c:pt>
                <c:pt idx="8">
                  <c:v>4.3</c:v>
                </c:pt>
                <c:pt idx="9">
                  <c:v>4.3</c:v>
                </c:pt>
                <c:pt idx="10">
                  <c:v>4.3</c:v>
                </c:pt>
              </c:numCache>
            </c:numRef>
          </c:val>
          <c:smooth val="0"/>
          <c:extLst>
            <c:ext xmlns:c16="http://schemas.microsoft.com/office/drawing/2014/chart" uri="{C3380CC4-5D6E-409C-BE32-E72D297353CC}">
              <c16:uniqueId val="{00000001-97B7-4370-86A6-6095312F1AC5}"/>
            </c:ext>
          </c:extLst>
        </c:ser>
        <c:dLbls>
          <c:showLegendKey val="0"/>
          <c:showVal val="0"/>
          <c:showCatName val="0"/>
          <c:showSerName val="0"/>
          <c:showPercent val="0"/>
          <c:showBubbleSize val="0"/>
        </c:dLbls>
        <c:marker val="1"/>
        <c:smooth val="0"/>
        <c:axId val="170855424"/>
        <c:axId val="170857216"/>
      </c:lineChart>
      <c:dateAx>
        <c:axId val="170855424"/>
        <c:scaling>
          <c:orientation val="minMax"/>
        </c:scaling>
        <c:delete val="0"/>
        <c:axPos val="b"/>
        <c:numFmt formatCode="mmm\-yy" sourceLinked="1"/>
        <c:majorTickMark val="none"/>
        <c:minorTickMark val="none"/>
        <c:tickLblPos val="nextTo"/>
        <c:spPr>
          <a:noFill/>
          <a:ln w="9525" cap="flat" cmpd="sng" algn="ctr">
            <a:solidFill>
              <a:schemeClr val="tx1">
                <a:lumMod val="15000"/>
                <a:lumOff val="85000"/>
              </a:schemeClr>
            </a:solidFill>
            <a:round/>
          </a:ln>
          <a:effectLst/>
        </c:spPr>
        <c:txPr>
          <a:bodyPr rot="-27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0857216"/>
        <c:crosses val="autoZero"/>
        <c:auto val="1"/>
        <c:lblOffset val="100"/>
        <c:baseTimeUnit val="months"/>
      </c:dateAx>
      <c:valAx>
        <c:axId val="170857216"/>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0855424"/>
        <c:crosses val="autoZero"/>
        <c:crossBetween val="between"/>
        <c:majorUnit val="1"/>
      </c:valAx>
      <c:spPr>
        <a:noFill/>
        <a:ln>
          <a:noFill/>
        </a:ln>
        <a:effectLst/>
      </c:spPr>
    </c:plotArea>
    <c:legend>
      <c:legendPos val="b"/>
      <c:layout>
        <c:manualLayout>
          <c:xMode val="edge"/>
          <c:yMode val="edge"/>
          <c:x val="0.32852471566054242"/>
          <c:y val="0.91724482356372106"/>
          <c:w val="0.34295034995625545"/>
          <c:h val="7.8125546806649168E-2"/>
        </c:manualLayout>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en-US"/>
    </a:p>
  </c:txPr>
  <c:externalData r:id="rId1">
    <c:autoUpdate val="0"/>
  </c:externalData>
</c:chartSpace>
</file>

<file path=ppt/charts/chart4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100" b="0" i="0" u="none" strike="noStrike" kern="1200" spc="0" baseline="0">
                <a:solidFill>
                  <a:schemeClr val="tx1">
                    <a:lumMod val="65000"/>
                    <a:lumOff val="35000"/>
                  </a:schemeClr>
                </a:solidFill>
                <a:latin typeface="+mn-lt"/>
                <a:ea typeface="+mn-ea"/>
                <a:cs typeface="+mn-cs"/>
              </a:defRPr>
            </a:pPr>
            <a:r>
              <a:rPr lang="en-US" sz="1100"/>
              <a:t>Haematology LOS</a:t>
            </a:r>
          </a:p>
        </c:rich>
      </c:tx>
      <c:layout>
        <c:manualLayout>
          <c:xMode val="edge"/>
          <c:yMode val="edge"/>
          <c:x val="0.41476481414926869"/>
          <c:y val="4.1666666666666664E-2"/>
        </c:manualLayout>
      </c:layout>
      <c:overlay val="0"/>
      <c:spPr>
        <a:noFill/>
        <a:ln>
          <a:noFill/>
        </a:ln>
        <a:effectLst/>
      </c:spPr>
    </c:title>
    <c:autoTitleDeleted val="0"/>
    <c:plotArea>
      <c:layout>
        <c:manualLayout>
          <c:layoutTarget val="inner"/>
          <c:xMode val="edge"/>
          <c:yMode val="edge"/>
          <c:x val="0.10024759405074365"/>
          <c:y val="0.14087962962962963"/>
          <c:w val="0.87753018372703417"/>
          <c:h val="0.61341025080198308"/>
        </c:manualLayout>
      </c:layout>
      <c:lineChart>
        <c:grouping val="standard"/>
        <c:varyColors val="0"/>
        <c:ser>
          <c:idx val="1"/>
          <c:order val="0"/>
          <c:tx>
            <c:strRef>
              <c:f>'Avg LOS'!$C$12</c:f>
              <c:strCache>
                <c:ptCount val="1"/>
                <c:pt idx="0">
                  <c:v>Actual</c:v>
                </c:pt>
              </c:strCache>
            </c:strRef>
          </c:tx>
          <c:spPr>
            <a:ln>
              <a:solidFill>
                <a:srgbClr val="00B5CC"/>
              </a:solidFill>
            </a:ln>
            <a:effectLst/>
          </c:spPr>
          <c:marker>
            <c:symbol val="diamond"/>
            <c:size val="5"/>
            <c:spPr>
              <a:solidFill>
                <a:srgbClr val="00B5CC"/>
              </a:solidFill>
              <a:ln>
                <a:solidFill>
                  <a:srgbClr val="00B5CC"/>
                </a:solidFill>
              </a:ln>
            </c:spPr>
          </c:marker>
          <c:cat>
            <c:numRef>
              <c:f>'Avg LOS'!$D$6:$N$6</c:f>
              <c:numCache>
                <c:formatCode>mmm\-yy</c:formatCode>
                <c:ptCount val="11"/>
                <c:pt idx="0">
                  <c:v>45748</c:v>
                </c:pt>
                <c:pt idx="1">
                  <c:v>45778</c:v>
                </c:pt>
                <c:pt idx="2">
                  <c:v>45809</c:v>
                </c:pt>
                <c:pt idx="3">
                  <c:v>45839</c:v>
                </c:pt>
                <c:pt idx="4">
                  <c:v>45870</c:v>
                </c:pt>
                <c:pt idx="5">
                  <c:v>45901</c:v>
                </c:pt>
                <c:pt idx="6">
                  <c:v>45931</c:v>
                </c:pt>
                <c:pt idx="7">
                  <c:v>45962</c:v>
                </c:pt>
                <c:pt idx="8">
                  <c:v>45992</c:v>
                </c:pt>
                <c:pt idx="9">
                  <c:v>46023</c:v>
                </c:pt>
                <c:pt idx="10">
                  <c:v>46054</c:v>
                </c:pt>
              </c:numCache>
            </c:numRef>
          </c:cat>
          <c:val>
            <c:numRef>
              <c:f>'Avg LOS'!$D$12:$N$12</c:f>
              <c:numCache>
                <c:formatCode>0.00</c:formatCode>
                <c:ptCount val="11"/>
                <c:pt idx="0">
                  <c:v>5.33</c:v>
                </c:pt>
                <c:pt idx="1">
                  <c:v>8.6</c:v>
                </c:pt>
                <c:pt idx="2" formatCode="General">
                  <c:v>12.31</c:v>
                </c:pt>
                <c:pt idx="3" formatCode="General">
                  <c:v>10.08</c:v>
                </c:pt>
                <c:pt idx="4">
                  <c:v>6.25</c:v>
                </c:pt>
                <c:pt idx="5" formatCode="General">
                  <c:v>18.29</c:v>
                </c:pt>
                <c:pt idx="6">
                  <c:v>14</c:v>
                </c:pt>
                <c:pt idx="7" formatCode="General">
                  <c:v>12.29</c:v>
                </c:pt>
                <c:pt idx="8" formatCode="General">
                  <c:v>10.43</c:v>
                </c:pt>
                <c:pt idx="9" formatCode="General">
                  <c:v>6.67</c:v>
                </c:pt>
                <c:pt idx="10" formatCode="General">
                  <c:v>11.22</c:v>
                </c:pt>
              </c:numCache>
            </c:numRef>
          </c:val>
          <c:smooth val="0"/>
          <c:extLst>
            <c:ext xmlns:c16="http://schemas.microsoft.com/office/drawing/2014/chart" uri="{C3380CC4-5D6E-409C-BE32-E72D297353CC}">
              <c16:uniqueId val="{00000000-7BE9-4D9C-8461-912B9F75CA4C}"/>
            </c:ext>
          </c:extLst>
        </c:ser>
        <c:ser>
          <c:idx val="0"/>
          <c:order val="1"/>
          <c:tx>
            <c:strRef>
              <c:f>'Avg LOS'!$C$11</c:f>
              <c:strCache>
                <c:ptCount val="1"/>
                <c:pt idx="0">
                  <c:v>Peer</c:v>
                </c:pt>
              </c:strCache>
            </c:strRef>
          </c:tx>
          <c:spPr>
            <a:ln w="15875">
              <a:solidFill>
                <a:srgbClr val="FF0000"/>
              </a:solidFill>
              <a:prstDash val="dash"/>
            </a:ln>
          </c:spPr>
          <c:marker>
            <c:symbol val="none"/>
          </c:marker>
          <c:cat>
            <c:numRef>
              <c:f>'Avg LOS'!$D$6:$N$6</c:f>
              <c:numCache>
                <c:formatCode>mmm\-yy</c:formatCode>
                <c:ptCount val="11"/>
                <c:pt idx="0">
                  <c:v>45748</c:v>
                </c:pt>
                <c:pt idx="1">
                  <c:v>45778</c:v>
                </c:pt>
                <c:pt idx="2">
                  <c:v>45809</c:v>
                </c:pt>
                <c:pt idx="3">
                  <c:v>45839</c:v>
                </c:pt>
                <c:pt idx="4">
                  <c:v>45870</c:v>
                </c:pt>
                <c:pt idx="5">
                  <c:v>45901</c:v>
                </c:pt>
                <c:pt idx="6">
                  <c:v>45931</c:v>
                </c:pt>
                <c:pt idx="7">
                  <c:v>45962</c:v>
                </c:pt>
                <c:pt idx="8">
                  <c:v>45992</c:v>
                </c:pt>
                <c:pt idx="9">
                  <c:v>46023</c:v>
                </c:pt>
                <c:pt idx="10">
                  <c:v>46054</c:v>
                </c:pt>
              </c:numCache>
            </c:numRef>
          </c:cat>
          <c:val>
            <c:numRef>
              <c:f>'Avg LOS'!$D$11:$N$11</c:f>
              <c:numCache>
                <c:formatCode>0.00</c:formatCode>
                <c:ptCount val="11"/>
                <c:pt idx="0">
                  <c:v>10.199999999999999</c:v>
                </c:pt>
                <c:pt idx="1">
                  <c:v>10.199999999999999</c:v>
                </c:pt>
                <c:pt idx="2">
                  <c:v>10.199999999999999</c:v>
                </c:pt>
                <c:pt idx="3">
                  <c:v>10.199999999999999</c:v>
                </c:pt>
                <c:pt idx="4">
                  <c:v>10.199999999999999</c:v>
                </c:pt>
                <c:pt idx="5">
                  <c:v>10.199999999999999</c:v>
                </c:pt>
                <c:pt idx="6">
                  <c:v>10.199999999999999</c:v>
                </c:pt>
                <c:pt idx="7">
                  <c:v>10.199999999999999</c:v>
                </c:pt>
                <c:pt idx="8">
                  <c:v>10.199999999999999</c:v>
                </c:pt>
                <c:pt idx="9">
                  <c:v>10.199999999999999</c:v>
                </c:pt>
                <c:pt idx="10">
                  <c:v>10.199999999999999</c:v>
                </c:pt>
              </c:numCache>
            </c:numRef>
          </c:val>
          <c:smooth val="0"/>
          <c:extLst>
            <c:ext xmlns:c16="http://schemas.microsoft.com/office/drawing/2014/chart" uri="{C3380CC4-5D6E-409C-BE32-E72D297353CC}">
              <c16:uniqueId val="{00000001-7BE9-4D9C-8461-912B9F75CA4C}"/>
            </c:ext>
          </c:extLst>
        </c:ser>
        <c:dLbls>
          <c:showLegendKey val="0"/>
          <c:showVal val="0"/>
          <c:showCatName val="0"/>
          <c:showSerName val="0"/>
          <c:showPercent val="0"/>
          <c:showBubbleSize val="0"/>
        </c:dLbls>
        <c:marker val="1"/>
        <c:smooth val="0"/>
        <c:axId val="170855424"/>
        <c:axId val="170857216"/>
      </c:lineChart>
      <c:dateAx>
        <c:axId val="170855424"/>
        <c:scaling>
          <c:orientation val="minMax"/>
        </c:scaling>
        <c:delete val="0"/>
        <c:axPos val="b"/>
        <c:numFmt formatCode="mmm\-yy" sourceLinked="1"/>
        <c:majorTickMark val="none"/>
        <c:minorTickMark val="none"/>
        <c:tickLblPos val="nextTo"/>
        <c:spPr>
          <a:noFill/>
          <a:ln w="9525" cap="flat" cmpd="sng" algn="ctr">
            <a:solidFill>
              <a:schemeClr val="tx1">
                <a:lumMod val="15000"/>
                <a:lumOff val="85000"/>
              </a:schemeClr>
            </a:solidFill>
            <a:round/>
          </a:ln>
          <a:effectLst/>
        </c:spPr>
        <c:txPr>
          <a:bodyPr rot="-27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0857216"/>
        <c:crosses val="autoZero"/>
        <c:auto val="1"/>
        <c:lblOffset val="100"/>
        <c:baseTimeUnit val="months"/>
      </c:dateAx>
      <c:valAx>
        <c:axId val="170857216"/>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0855424"/>
        <c:crosses val="autoZero"/>
        <c:crossBetween val="between"/>
        <c:majorUnit val="4"/>
      </c:valAx>
      <c:spPr>
        <a:noFill/>
        <a:ln>
          <a:noFill/>
        </a:ln>
        <a:effectLst/>
      </c:spPr>
    </c:plotArea>
    <c:legend>
      <c:legendPos val="b"/>
      <c:layout>
        <c:manualLayout>
          <c:xMode val="edge"/>
          <c:yMode val="edge"/>
          <c:x val="0.3292362313631958"/>
          <c:y val="0.90335593467483233"/>
          <c:w val="0.34152731945851167"/>
          <c:h val="7.8125546806649168E-2"/>
        </c:manualLayout>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en-US"/>
    </a:p>
  </c:txPr>
  <c:externalData r:id="rId1">
    <c:autoUpdate val="0"/>
  </c:externalData>
</c:chartSpace>
</file>

<file path=ppt/charts/chart4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100" b="0" i="0" u="none" strike="noStrike" kern="1200" spc="0" baseline="0">
                <a:solidFill>
                  <a:schemeClr val="tx1">
                    <a:lumMod val="65000"/>
                    <a:lumOff val="35000"/>
                  </a:schemeClr>
                </a:solidFill>
                <a:latin typeface="+mn-lt"/>
                <a:ea typeface="+mn-ea"/>
                <a:cs typeface="+mn-cs"/>
              </a:defRPr>
            </a:pPr>
            <a:r>
              <a:rPr lang="en-US" sz="1100"/>
              <a:t>Gynaecology LOS</a:t>
            </a:r>
          </a:p>
        </c:rich>
      </c:tx>
      <c:overlay val="0"/>
      <c:spPr>
        <a:noFill/>
        <a:ln>
          <a:noFill/>
        </a:ln>
        <a:effectLst/>
      </c:spPr>
    </c:title>
    <c:autoTitleDeleted val="0"/>
    <c:plotArea>
      <c:layout>
        <c:manualLayout>
          <c:layoutTarget val="inner"/>
          <c:xMode val="edge"/>
          <c:yMode val="edge"/>
          <c:x val="0.10024759405074365"/>
          <c:y val="0.14087962962962963"/>
          <c:w val="0.87753018372703417"/>
          <c:h val="0.59489173228346459"/>
        </c:manualLayout>
      </c:layout>
      <c:lineChart>
        <c:grouping val="standard"/>
        <c:varyColors val="0"/>
        <c:ser>
          <c:idx val="2"/>
          <c:order val="0"/>
          <c:tx>
            <c:strRef>
              <c:f>'Avg LOS'!$C$10</c:f>
              <c:strCache>
                <c:ptCount val="1"/>
                <c:pt idx="0">
                  <c:v>Actual</c:v>
                </c:pt>
              </c:strCache>
            </c:strRef>
          </c:tx>
          <c:spPr>
            <a:ln>
              <a:solidFill>
                <a:srgbClr val="00B5CC"/>
              </a:solidFill>
            </a:ln>
            <a:effectLst/>
          </c:spPr>
          <c:marker>
            <c:symbol val="diamond"/>
            <c:size val="5"/>
            <c:spPr>
              <a:solidFill>
                <a:srgbClr val="00B5CC"/>
              </a:solidFill>
              <a:ln>
                <a:solidFill>
                  <a:srgbClr val="00B5CC"/>
                </a:solidFill>
              </a:ln>
            </c:spPr>
          </c:marker>
          <c:cat>
            <c:numRef>
              <c:f>'Avg LOS'!$D$6:$N$6</c:f>
              <c:numCache>
                <c:formatCode>mmm\-yy</c:formatCode>
                <c:ptCount val="11"/>
                <c:pt idx="0">
                  <c:v>45748</c:v>
                </c:pt>
                <c:pt idx="1">
                  <c:v>45778</c:v>
                </c:pt>
                <c:pt idx="2">
                  <c:v>45809</c:v>
                </c:pt>
                <c:pt idx="3">
                  <c:v>45839</c:v>
                </c:pt>
                <c:pt idx="4">
                  <c:v>45870</c:v>
                </c:pt>
                <c:pt idx="5">
                  <c:v>45901</c:v>
                </c:pt>
                <c:pt idx="6">
                  <c:v>45931</c:v>
                </c:pt>
                <c:pt idx="7">
                  <c:v>45962</c:v>
                </c:pt>
                <c:pt idx="8">
                  <c:v>45992</c:v>
                </c:pt>
                <c:pt idx="9">
                  <c:v>46023</c:v>
                </c:pt>
                <c:pt idx="10">
                  <c:v>46054</c:v>
                </c:pt>
              </c:numCache>
            </c:numRef>
          </c:cat>
          <c:val>
            <c:numRef>
              <c:f>'Avg LOS'!$D$10:$N$10</c:f>
              <c:numCache>
                <c:formatCode>0.00</c:formatCode>
                <c:ptCount val="11"/>
                <c:pt idx="0" formatCode="General">
                  <c:v>2.1800000000000002</c:v>
                </c:pt>
                <c:pt idx="1">
                  <c:v>2.5499999999999998</c:v>
                </c:pt>
                <c:pt idx="2" formatCode="General">
                  <c:v>2.2200000000000002</c:v>
                </c:pt>
                <c:pt idx="3">
                  <c:v>2.2999999999999998</c:v>
                </c:pt>
                <c:pt idx="4" formatCode="General">
                  <c:v>2.35</c:v>
                </c:pt>
                <c:pt idx="5">
                  <c:v>2.2999999999999998</c:v>
                </c:pt>
                <c:pt idx="6">
                  <c:v>2.2000000000000002</c:v>
                </c:pt>
                <c:pt idx="7" formatCode="General">
                  <c:v>2.5299999999999998</c:v>
                </c:pt>
                <c:pt idx="8" formatCode="General">
                  <c:v>2.37</c:v>
                </c:pt>
                <c:pt idx="9" formatCode="General">
                  <c:v>2.44</c:v>
                </c:pt>
                <c:pt idx="10" formatCode="General">
                  <c:v>1.81</c:v>
                </c:pt>
              </c:numCache>
            </c:numRef>
          </c:val>
          <c:smooth val="0"/>
          <c:extLst>
            <c:ext xmlns:c16="http://schemas.microsoft.com/office/drawing/2014/chart" uri="{C3380CC4-5D6E-409C-BE32-E72D297353CC}">
              <c16:uniqueId val="{00000000-E4BE-4B10-808C-0883EDF4DFF6}"/>
            </c:ext>
          </c:extLst>
        </c:ser>
        <c:ser>
          <c:idx val="3"/>
          <c:order val="1"/>
          <c:tx>
            <c:strRef>
              <c:f>'Avg LOS'!$C$9</c:f>
              <c:strCache>
                <c:ptCount val="1"/>
                <c:pt idx="0">
                  <c:v>Peer</c:v>
                </c:pt>
              </c:strCache>
            </c:strRef>
          </c:tx>
          <c:spPr>
            <a:ln w="15875">
              <a:solidFill>
                <a:srgbClr val="FF0000"/>
              </a:solidFill>
              <a:prstDash val="dash"/>
            </a:ln>
          </c:spPr>
          <c:marker>
            <c:symbol val="none"/>
          </c:marker>
          <c:cat>
            <c:numRef>
              <c:f>'Avg LOS'!$D$6:$N$6</c:f>
              <c:numCache>
                <c:formatCode>mmm\-yy</c:formatCode>
                <c:ptCount val="11"/>
                <c:pt idx="0">
                  <c:v>45748</c:v>
                </c:pt>
                <c:pt idx="1">
                  <c:v>45778</c:v>
                </c:pt>
                <c:pt idx="2">
                  <c:v>45809</c:v>
                </c:pt>
                <c:pt idx="3">
                  <c:v>45839</c:v>
                </c:pt>
                <c:pt idx="4">
                  <c:v>45870</c:v>
                </c:pt>
                <c:pt idx="5">
                  <c:v>45901</c:v>
                </c:pt>
                <c:pt idx="6">
                  <c:v>45931</c:v>
                </c:pt>
                <c:pt idx="7">
                  <c:v>45962</c:v>
                </c:pt>
                <c:pt idx="8">
                  <c:v>45992</c:v>
                </c:pt>
                <c:pt idx="9">
                  <c:v>46023</c:v>
                </c:pt>
                <c:pt idx="10">
                  <c:v>46054</c:v>
                </c:pt>
              </c:numCache>
            </c:numRef>
          </c:cat>
          <c:val>
            <c:numRef>
              <c:f>'Avg LOS'!$D$9:$N$9</c:f>
              <c:numCache>
                <c:formatCode>General</c:formatCode>
                <c:ptCount val="11"/>
                <c:pt idx="0">
                  <c:v>1.91</c:v>
                </c:pt>
                <c:pt idx="1">
                  <c:v>1.91</c:v>
                </c:pt>
                <c:pt idx="2">
                  <c:v>1.91</c:v>
                </c:pt>
                <c:pt idx="3">
                  <c:v>1.91</c:v>
                </c:pt>
                <c:pt idx="4">
                  <c:v>1.91</c:v>
                </c:pt>
                <c:pt idx="5">
                  <c:v>1.91</c:v>
                </c:pt>
                <c:pt idx="6">
                  <c:v>1.91</c:v>
                </c:pt>
                <c:pt idx="7">
                  <c:v>1.91</c:v>
                </c:pt>
                <c:pt idx="8">
                  <c:v>1.91</c:v>
                </c:pt>
                <c:pt idx="9">
                  <c:v>1.91</c:v>
                </c:pt>
                <c:pt idx="10">
                  <c:v>1.91</c:v>
                </c:pt>
              </c:numCache>
            </c:numRef>
          </c:val>
          <c:smooth val="0"/>
          <c:extLst>
            <c:ext xmlns:c16="http://schemas.microsoft.com/office/drawing/2014/chart" uri="{C3380CC4-5D6E-409C-BE32-E72D297353CC}">
              <c16:uniqueId val="{00000001-E4BE-4B10-808C-0883EDF4DFF6}"/>
            </c:ext>
          </c:extLst>
        </c:ser>
        <c:dLbls>
          <c:showLegendKey val="0"/>
          <c:showVal val="0"/>
          <c:showCatName val="0"/>
          <c:showSerName val="0"/>
          <c:showPercent val="0"/>
          <c:showBubbleSize val="0"/>
        </c:dLbls>
        <c:marker val="1"/>
        <c:smooth val="0"/>
        <c:axId val="170855424"/>
        <c:axId val="170857216"/>
      </c:lineChart>
      <c:dateAx>
        <c:axId val="170855424"/>
        <c:scaling>
          <c:orientation val="minMax"/>
        </c:scaling>
        <c:delete val="0"/>
        <c:axPos val="b"/>
        <c:numFmt formatCode="mmm\-yy" sourceLinked="1"/>
        <c:majorTickMark val="none"/>
        <c:minorTickMark val="none"/>
        <c:tickLblPos val="nextTo"/>
        <c:spPr>
          <a:noFill/>
          <a:ln w="9525" cap="flat" cmpd="sng" algn="ctr">
            <a:solidFill>
              <a:schemeClr val="tx1">
                <a:lumMod val="15000"/>
                <a:lumOff val="85000"/>
              </a:schemeClr>
            </a:solidFill>
            <a:round/>
          </a:ln>
          <a:effectLst/>
        </c:spPr>
        <c:txPr>
          <a:bodyPr rot="-27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0857216"/>
        <c:crosses val="autoZero"/>
        <c:auto val="1"/>
        <c:lblOffset val="100"/>
        <c:baseTimeUnit val="months"/>
      </c:dateAx>
      <c:valAx>
        <c:axId val="170857216"/>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0855424"/>
        <c:crosses val="autoZero"/>
        <c:crossBetween val="between"/>
        <c:majorUnit val="1"/>
      </c:valAx>
      <c:spPr>
        <a:noFill/>
        <a:ln>
          <a:noFill/>
        </a:ln>
        <a:effectLst/>
      </c:spPr>
    </c:plotArea>
    <c:legend>
      <c:legendPos val="b"/>
      <c:layout>
        <c:manualLayout>
          <c:xMode val="edge"/>
          <c:yMode val="edge"/>
          <c:x val="0.32852471566054242"/>
          <c:y val="0.91724482356372106"/>
          <c:w val="0.34295034995625545"/>
          <c:h val="7.8125546806649168E-2"/>
        </c:manualLayout>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en-US"/>
    </a:p>
  </c:txPr>
  <c:externalData r:id="rId1">
    <c:autoUpdate val="0"/>
  </c:externalData>
</c:chartSpace>
</file>

<file path=ppt/charts/chart4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100" b="0" i="0" u="none" strike="noStrike" kern="1200" spc="0" baseline="0">
                <a:solidFill>
                  <a:schemeClr val="tx1">
                    <a:lumMod val="65000"/>
                    <a:lumOff val="35000"/>
                  </a:schemeClr>
                </a:solidFill>
                <a:latin typeface="+mn-lt"/>
                <a:ea typeface="+mn-ea"/>
                <a:cs typeface="+mn-cs"/>
              </a:defRPr>
            </a:pPr>
            <a:r>
              <a:rPr lang="en-GB" sz="1100" b="0" i="0" baseline="0" dirty="0">
                <a:effectLst/>
              </a:rPr>
              <a:t>Diagnostic Imaging patients waiting &lt; 9 weeks</a:t>
            </a:r>
            <a:endParaRPr lang="en-GB" sz="1100" dirty="0">
              <a:effectLst/>
            </a:endParaRPr>
          </a:p>
        </c:rich>
      </c:tx>
      <c:layout>
        <c:manualLayout>
          <c:xMode val="edge"/>
          <c:yMode val="edge"/>
          <c:x val="0.20573600174978124"/>
          <c:y val="4.169883155715038E-2"/>
        </c:manualLayout>
      </c:layout>
      <c:overlay val="0"/>
      <c:spPr>
        <a:noFill/>
        <a:ln>
          <a:noFill/>
        </a:ln>
        <a:effectLst/>
      </c:spPr>
    </c:title>
    <c:autoTitleDeleted val="0"/>
    <c:plotArea>
      <c:layout/>
      <c:lineChart>
        <c:grouping val="standard"/>
        <c:varyColors val="0"/>
        <c:ser>
          <c:idx val="1"/>
          <c:order val="0"/>
          <c:tx>
            <c:strRef>
              <c:f>'Diag IMG 9wk'!$E$6</c:f>
              <c:strCache>
                <c:ptCount val="1"/>
                <c:pt idx="0">
                  <c:v>&lt; 9 weeks</c:v>
                </c:pt>
              </c:strCache>
            </c:strRef>
          </c:tx>
          <c:spPr>
            <a:ln w="28575" cap="rnd">
              <a:solidFill>
                <a:schemeClr val="bg1">
                  <a:lumMod val="65000"/>
                </a:schemeClr>
              </a:solidFill>
              <a:round/>
            </a:ln>
            <a:effectLst/>
          </c:spPr>
          <c:marker>
            <c:symbol val="circle"/>
            <c:size val="5"/>
            <c:spPr>
              <a:solidFill>
                <a:schemeClr val="bg1">
                  <a:lumMod val="65000"/>
                </a:schemeClr>
              </a:solidFill>
              <a:ln w="9525">
                <a:noFill/>
              </a:ln>
              <a:effectLst/>
            </c:spPr>
          </c:marker>
          <c:cat>
            <c:numRef>
              <c:f>'Diag IMG 9wk'!$B$79:$B$89</c:f>
              <c:numCache>
                <c:formatCode>mmm\-yy</c:formatCode>
                <c:ptCount val="11"/>
                <c:pt idx="0">
                  <c:v>45748</c:v>
                </c:pt>
                <c:pt idx="1">
                  <c:v>45778</c:v>
                </c:pt>
                <c:pt idx="2">
                  <c:v>45809</c:v>
                </c:pt>
                <c:pt idx="3">
                  <c:v>45839</c:v>
                </c:pt>
                <c:pt idx="4">
                  <c:v>45870</c:v>
                </c:pt>
                <c:pt idx="5">
                  <c:v>45901</c:v>
                </c:pt>
                <c:pt idx="6">
                  <c:v>45931</c:v>
                </c:pt>
                <c:pt idx="7">
                  <c:v>45962</c:v>
                </c:pt>
                <c:pt idx="8">
                  <c:v>45992</c:v>
                </c:pt>
                <c:pt idx="9">
                  <c:v>46023</c:v>
                </c:pt>
                <c:pt idx="10">
                  <c:v>46054</c:v>
                </c:pt>
              </c:numCache>
            </c:numRef>
          </c:cat>
          <c:val>
            <c:numRef>
              <c:f>'Diag IMG 9wk'!$E$79:$E$90</c:f>
              <c:numCache>
                <c:formatCode>0.00%</c:formatCode>
                <c:ptCount val="12"/>
                <c:pt idx="0">
                  <c:v>0.41389999999999999</c:v>
                </c:pt>
                <c:pt idx="1">
                  <c:v>0.42959999999999998</c:v>
                </c:pt>
                <c:pt idx="2">
                  <c:v>0.40439999999999998</c:v>
                </c:pt>
                <c:pt idx="3">
                  <c:v>0.4027</c:v>
                </c:pt>
                <c:pt idx="4">
                  <c:v>0.374</c:v>
                </c:pt>
                <c:pt idx="5">
                  <c:v>0.38340000000000002</c:v>
                </c:pt>
                <c:pt idx="6">
                  <c:v>0.38790000000000002</c:v>
                </c:pt>
                <c:pt idx="7">
                  <c:v>0.37730000000000002</c:v>
                </c:pt>
                <c:pt idx="8">
                  <c:v>0.34939999999999999</c:v>
                </c:pt>
                <c:pt idx="9">
                  <c:v>0.37990000000000002</c:v>
                </c:pt>
                <c:pt idx="10">
                  <c:v>0.46800000000000003</c:v>
                </c:pt>
              </c:numCache>
            </c:numRef>
          </c:val>
          <c:smooth val="0"/>
          <c:extLst>
            <c:ext xmlns:c16="http://schemas.microsoft.com/office/drawing/2014/chart" uri="{C3380CC4-5D6E-409C-BE32-E72D297353CC}">
              <c16:uniqueId val="{00000000-EBB2-4DEC-8134-B61197C6D845}"/>
            </c:ext>
          </c:extLst>
        </c:ser>
        <c:ser>
          <c:idx val="3"/>
          <c:order val="1"/>
          <c:tx>
            <c:strRef>
              <c:f>'Diag IMG 9wk'!$G$6</c:f>
              <c:strCache>
                <c:ptCount val="1"/>
                <c:pt idx="0">
                  <c:v>Target</c:v>
                </c:pt>
              </c:strCache>
            </c:strRef>
          </c:tx>
          <c:spPr>
            <a:ln w="19050" cap="rnd">
              <a:solidFill>
                <a:srgbClr val="FF0000"/>
              </a:solidFill>
              <a:prstDash val="dash"/>
              <a:round/>
            </a:ln>
            <a:effectLst/>
          </c:spPr>
          <c:marker>
            <c:symbol val="none"/>
          </c:marker>
          <c:cat>
            <c:numRef>
              <c:f>'Diag IMG 9wk'!$B$79:$B$89</c:f>
              <c:numCache>
                <c:formatCode>mmm\-yy</c:formatCode>
                <c:ptCount val="11"/>
                <c:pt idx="0">
                  <c:v>45748</c:v>
                </c:pt>
                <c:pt idx="1">
                  <c:v>45778</c:v>
                </c:pt>
                <c:pt idx="2">
                  <c:v>45809</c:v>
                </c:pt>
                <c:pt idx="3">
                  <c:v>45839</c:v>
                </c:pt>
                <c:pt idx="4">
                  <c:v>45870</c:v>
                </c:pt>
                <c:pt idx="5">
                  <c:v>45901</c:v>
                </c:pt>
                <c:pt idx="6">
                  <c:v>45931</c:v>
                </c:pt>
                <c:pt idx="7">
                  <c:v>45962</c:v>
                </c:pt>
                <c:pt idx="8">
                  <c:v>45992</c:v>
                </c:pt>
                <c:pt idx="9">
                  <c:v>46023</c:v>
                </c:pt>
                <c:pt idx="10">
                  <c:v>46054</c:v>
                </c:pt>
              </c:numCache>
            </c:numRef>
          </c:cat>
          <c:val>
            <c:numRef>
              <c:f>'Diag IMG 9wk'!$G$79:$G$90</c:f>
              <c:numCache>
                <c:formatCode>0%</c:formatCode>
                <c:ptCount val="12"/>
                <c:pt idx="0">
                  <c:v>0.75</c:v>
                </c:pt>
                <c:pt idx="1">
                  <c:v>0.75</c:v>
                </c:pt>
                <c:pt idx="2">
                  <c:v>0.75</c:v>
                </c:pt>
                <c:pt idx="3">
                  <c:v>0.75</c:v>
                </c:pt>
                <c:pt idx="4">
                  <c:v>0.75</c:v>
                </c:pt>
                <c:pt idx="5">
                  <c:v>0.75</c:v>
                </c:pt>
                <c:pt idx="6">
                  <c:v>0.75</c:v>
                </c:pt>
                <c:pt idx="7">
                  <c:v>0.75</c:v>
                </c:pt>
                <c:pt idx="8">
                  <c:v>0.75</c:v>
                </c:pt>
                <c:pt idx="9">
                  <c:v>0.75</c:v>
                </c:pt>
                <c:pt idx="10">
                  <c:v>0.75</c:v>
                </c:pt>
                <c:pt idx="11">
                  <c:v>0.75</c:v>
                </c:pt>
              </c:numCache>
            </c:numRef>
          </c:val>
          <c:smooth val="0"/>
          <c:extLst>
            <c:ext xmlns:c16="http://schemas.microsoft.com/office/drawing/2014/chart" uri="{C3380CC4-5D6E-409C-BE32-E72D297353CC}">
              <c16:uniqueId val="{00000001-EBB2-4DEC-8134-B61197C6D845}"/>
            </c:ext>
          </c:extLst>
        </c:ser>
        <c:dLbls>
          <c:showLegendKey val="0"/>
          <c:showVal val="0"/>
          <c:showCatName val="0"/>
          <c:showSerName val="0"/>
          <c:showPercent val="0"/>
          <c:showBubbleSize val="0"/>
        </c:dLbls>
        <c:marker val="1"/>
        <c:smooth val="0"/>
        <c:axId val="171044224"/>
        <c:axId val="172176896"/>
      </c:lineChart>
      <c:dateAx>
        <c:axId val="171044224"/>
        <c:scaling>
          <c:orientation val="minMax"/>
        </c:scaling>
        <c:delete val="0"/>
        <c:axPos val="b"/>
        <c:numFmt formatCode="mmm\-yy" sourceLinked="1"/>
        <c:majorTickMark val="out"/>
        <c:minorTickMark val="none"/>
        <c:tickLblPos val="low"/>
        <c:spPr>
          <a:noFill/>
          <a:ln w="9525" cap="flat" cmpd="sng" algn="ctr">
            <a:solidFill>
              <a:schemeClr val="tx1">
                <a:lumMod val="15000"/>
                <a:lumOff val="85000"/>
              </a:schemeClr>
            </a:solidFill>
            <a:round/>
          </a:ln>
          <a:effectLst/>
        </c:spPr>
        <c:txPr>
          <a:bodyPr rot="-27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2176896"/>
        <c:crosses val="autoZero"/>
        <c:auto val="1"/>
        <c:lblOffset val="100"/>
        <c:baseTimeUnit val="months"/>
        <c:majorUnit val="1"/>
        <c:majorTimeUnit val="months"/>
      </c:dateAx>
      <c:valAx>
        <c:axId val="172176896"/>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1044224"/>
        <c:crosses val="autoZero"/>
        <c:crossBetween val="midCat"/>
      </c:valAx>
      <c:spPr>
        <a:noFill/>
        <a:ln>
          <a:noFill/>
        </a:ln>
        <a:effectLst/>
      </c:spPr>
    </c:plotArea>
    <c:legend>
      <c:legendPos val="b"/>
      <c:overlay val="0"/>
      <c:txPr>
        <a:bodyPr rot="0" vert="horz"/>
        <a:lstStyle/>
        <a:p>
          <a:pPr>
            <a:defRPr/>
          </a:pPr>
          <a:endParaRPr lang="en-US"/>
        </a:p>
      </c:txPr>
    </c:legend>
    <c:plotVisOnly val="1"/>
    <c:dispBlanksAs val="span"/>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en-US"/>
    </a:p>
  </c:txPr>
  <c:externalData r:id="rId1">
    <c:autoUpdate val="0"/>
  </c:externalData>
</c:chartSpace>
</file>

<file path=ppt/charts/chart4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100" b="0" i="0" u="none" strike="noStrike" kern="1200" spc="0" baseline="0">
                <a:solidFill>
                  <a:schemeClr val="tx1">
                    <a:lumMod val="65000"/>
                    <a:lumOff val="35000"/>
                  </a:schemeClr>
                </a:solidFill>
                <a:latin typeface="+mn-lt"/>
                <a:ea typeface="+mn-ea"/>
                <a:cs typeface="+mn-cs"/>
              </a:defRPr>
            </a:pPr>
            <a:r>
              <a:rPr lang="en-GB" sz="1100" b="0" i="0" baseline="0">
                <a:effectLst/>
              </a:rPr>
              <a:t>Diagnostic Imaging patients waiting &gt; 26 weeks</a:t>
            </a:r>
            <a:endParaRPr lang="en-GB" sz="1100">
              <a:effectLst/>
            </a:endParaRPr>
          </a:p>
        </c:rich>
      </c:tx>
      <c:layout>
        <c:manualLayout>
          <c:xMode val="edge"/>
          <c:yMode val="edge"/>
          <c:x val="0.22085411198600172"/>
          <c:y val="4.6296296296296294E-2"/>
        </c:manualLayout>
      </c:layout>
      <c:overlay val="0"/>
      <c:spPr>
        <a:noFill/>
        <a:ln>
          <a:noFill/>
        </a:ln>
        <a:effectLst/>
      </c:spPr>
    </c:title>
    <c:autoTitleDeleted val="0"/>
    <c:plotArea>
      <c:layout/>
      <c:lineChart>
        <c:grouping val="standard"/>
        <c:varyColors val="0"/>
        <c:ser>
          <c:idx val="1"/>
          <c:order val="0"/>
          <c:tx>
            <c:strRef>
              <c:f>'Diag IMG 26wk'!$E$6</c:f>
              <c:strCache>
                <c:ptCount val="1"/>
                <c:pt idx="0">
                  <c:v>&gt; 26 weeks</c:v>
                </c:pt>
              </c:strCache>
            </c:strRef>
          </c:tx>
          <c:spPr>
            <a:ln w="28575" cap="rnd">
              <a:solidFill>
                <a:schemeClr val="bg1">
                  <a:lumMod val="65000"/>
                </a:schemeClr>
              </a:solidFill>
              <a:round/>
            </a:ln>
            <a:effectLst/>
          </c:spPr>
          <c:marker>
            <c:symbol val="circle"/>
            <c:size val="5"/>
            <c:spPr>
              <a:solidFill>
                <a:schemeClr val="bg1">
                  <a:lumMod val="65000"/>
                </a:schemeClr>
              </a:solidFill>
              <a:ln w="9525">
                <a:noFill/>
              </a:ln>
              <a:effectLst/>
            </c:spPr>
          </c:marker>
          <c:cat>
            <c:numRef>
              <c:f>'Diag IMG 26wk'!$B$79:$B$89</c:f>
              <c:numCache>
                <c:formatCode>mmm\-yy</c:formatCode>
                <c:ptCount val="11"/>
                <c:pt idx="0">
                  <c:v>45748</c:v>
                </c:pt>
                <c:pt idx="1">
                  <c:v>45778</c:v>
                </c:pt>
                <c:pt idx="2">
                  <c:v>45809</c:v>
                </c:pt>
                <c:pt idx="3">
                  <c:v>45839</c:v>
                </c:pt>
                <c:pt idx="4">
                  <c:v>45870</c:v>
                </c:pt>
                <c:pt idx="5">
                  <c:v>45901</c:v>
                </c:pt>
                <c:pt idx="6">
                  <c:v>45931</c:v>
                </c:pt>
                <c:pt idx="7">
                  <c:v>45962</c:v>
                </c:pt>
                <c:pt idx="8">
                  <c:v>45992</c:v>
                </c:pt>
                <c:pt idx="9">
                  <c:v>46023</c:v>
                </c:pt>
                <c:pt idx="10">
                  <c:v>46054</c:v>
                </c:pt>
              </c:numCache>
            </c:numRef>
          </c:cat>
          <c:val>
            <c:numRef>
              <c:f>'Diag IMG 26wk'!$E$79:$E$90</c:f>
              <c:numCache>
                <c:formatCode>0</c:formatCode>
                <c:ptCount val="12"/>
                <c:pt idx="0">
                  <c:v>13135</c:v>
                </c:pt>
                <c:pt idx="1">
                  <c:v>13711</c:v>
                </c:pt>
                <c:pt idx="2">
                  <c:v>14043</c:v>
                </c:pt>
                <c:pt idx="3">
                  <c:v>15010</c:v>
                </c:pt>
                <c:pt idx="4">
                  <c:v>16534</c:v>
                </c:pt>
                <c:pt idx="5">
                  <c:v>16701</c:v>
                </c:pt>
                <c:pt idx="6">
                  <c:v>16453</c:v>
                </c:pt>
                <c:pt idx="7">
                  <c:v>15821</c:v>
                </c:pt>
                <c:pt idx="8">
                  <c:v>15430</c:v>
                </c:pt>
                <c:pt idx="9">
                  <c:v>13194</c:v>
                </c:pt>
                <c:pt idx="10">
                  <c:v>9976</c:v>
                </c:pt>
              </c:numCache>
            </c:numRef>
          </c:val>
          <c:smooth val="0"/>
          <c:extLst>
            <c:ext xmlns:c16="http://schemas.microsoft.com/office/drawing/2014/chart" uri="{C3380CC4-5D6E-409C-BE32-E72D297353CC}">
              <c16:uniqueId val="{00000000-A8A8-4253-9CDB-4FD0FF479922}"/>
            </c:ext>
          </c:extLst>
        </c:ser>
        <c:ser>
          <c:idx val="3"/>
          <c:order val="1"/>
          <c:tx>
            <c:strRef>
              <c:f>'Diag IMG 26wk'!$G$6</c:f>
              <c:strCache>
                <c:ptCount val="1"/>
                <c:pt idx="0">
                  <c:v>Target</c:v>
                </c:pt>
              </c:strCache>
            </c:strRef>
          </c:tx>
          <c:spPr>
            <a:ln w="19050" cap="rnd">
              <a:solidFill>
                <a:srgbClr val="FF0000"/>
              </a:solidFill>
              <a:prstDash val="dash"/>
              <a:round/>
            </a:ln>
            <a:effectLst/>
          </c:spPr>
          <c:marker>
            <c:symbol val="none"/>
          </c:marker>
          <c:cat>
            <c:numRef>
              <c:f>'Diag IMG 26wk'!$B$79:$B$89</c:f>
              <c:numCache>
                <c:formatCode>mmm\-yy</c:formatCode>
                <c:ptCount val="11"/>
                <c:pt idx="0">
                  <c:v>45748</c:v>
                </c:pt>
                <c:pt idx="1">
                  <c:v>45778</c:v>
                </c:pt>
                <c:pt idx="2">
                  <c:v>45809</c:v>
                </c:pt>
                <c:pt idx="3">
                  <c:v>45839</c:v>
                </c:pt>
                <c:pt idx="4">
                  <c:v>45870</c:v>
                </c:pt>
                <c:pt idx="5">
                  <c:v>45901</c:v>
                </c:pt>
                <c:pt idx="6">
                  <c:v>45931</c:v>
                </c:pt>
                <c:pt idx="7">
                  <c:v>45962</c:v>
                </c:pt>
                <c:pt idx="8">
                  <c:v>45992</c:v>
                </c:pt>
                <c:pt idx="9">
                  <c:v>46023</c:v>
                </c:pt>
                <c:pt idx="10">
                  <c:v>46054</c:v>
                </c:pt>
              </c:numCache>
            </c:numRef>
          </c:cat>
          <c:val>
            <c:numRef>
              <c:f>'Diag IMG 26wk'!$G$79:$G$90</c:f>
              <c:numCache>
                <c:formatCode>0</c:formatCode>
                <c:ptCount val="12"/>
                <c:pt idx="0">
                  <c:v>0</c:v>
                </c:pt>
                <c:pt idx="1">
                  <c:v>0</c:v>
                </c:pt>
                <c:pt idx="2">
                  <c:v>0</c:v>
                </c:pt>
                <c:pt idx="3">
                  <c:v>0</c:v>
                </c:pt>
                <c:pt idx="4">
                  <c:v>0</c:v>
                </c:pt>
                <c:pt idx="5">
                  <c:v>0</c:v>
                </c:pt>
                <c:pt idx="6">
                  <c:v>0</c:v>
                </c:pt>
                <c:pt idx="7">
                  <c:v>0</c:v>
                </c:pt>
                <c:pt idx="8">
                  <c:v>0</c:v>
                </c:pt>
                <c:pt idx="9">
                  <c:v>0</c:v>
                </c:pt>
                <c:pt idx="10">
                  <c:v>0</c:v>
                </c:pt>
                <c:pt idx="11">
                  <c:v>0</c:v>
                </c:pt>
              </c:numCache>
            </c:numRef>
          </c:val>
          <c:smooth val="0"/>
          <c:extLst>
            <c:ext xmlns:c16="http://schemas.microsoft.com/office/drawing/2014/chart" uri="{C3380CC4-5D6E-409C-BE32-E72D297353CC}">
              <c16:uniqueId val="{00000001-A8A8-4253-9CDB-4FD0FF479922}"/>
            </c:ext>
          </c:extLst>
        </c:ser>
        <c:dLbls>
          <c:showLegendKey val="0"/>
          <c:showVal val="0"/>
          <c:showCatName val="0"/>
          <c:showSerName val="0"/>
          <c:showPercent val="0"/>
          <c:showBubbleSize val="0"/>
        </c:dLbls>
        <c:marker val="1"/>
        <c:smooth val="0"/>
        <c:axId val="168801408"/>
        <c:axId val="168803328"/>
      </c:lineChart>
      <c:dateAx>
        <c:axId val="168801408"/>
        <c:scaling>
          <c:orientation val="minMax"/>
        </c:scaling>
        <c:delete val="0"/>
        <c:axPos val="b"/>
        <c:numFmt formatCode="mmm\-yy" sourceLinked="1"/>
        <c:majorTickMark val="out"/>
        <c:minorTickMark val="none"/>
        <c:tickLblPos val="low"/>
        <c:spPr>
          <a:noFill/>
          <a:ln w="9525" cap="flat" cmpd="sng" algn="ctr">
            <a:solidFill>
              <a:schemeClr val="tx1">
                <a:lumMod val="15000"/>
                <a:lumOff val="85000"/>
              </a:schemeClr>
            </a:solidFill>
            <a:round/>
          </a:ln>
          <a:effectLst/>
        </c:spPr>
        <c:txPr>
          <a:bodyPr rot="-27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68803328"/>
        <c:crosses val="autoZero"/>
        <c:auto val="1"/>
        <c:lblOffset val="100"/>
        <c:baseTimeUnit val="months"/>
        <c:majorUnit val="1"/>
        <c:majorTimeUnit val="months"/>
      </c:dateAx>
      <c:valAx>
        <c:axId val="168803328"/>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68801408"/>
        <c:crosses val="autoZero"/>
        <c:crossBetween val="midCat"/>
      </c:valAx>
      <c:spPr>
        <a:noFill/>
        <a:ln>
          <a:noFill/>
        </a:ln>
        <a:effectLst/>
      </c:spPr>
    </c:plotArea>
    <c:legend>
      <c:legendPos val="b"/>
      <c:overlay val="0"/>
      <c:txPr>
        <a:bodyPr rot="0" vert="horz"/>
        <a:lstStyle/>
        <a:p>
          <a:pPr>
            <a:defRPr/>
          </a:pPr>
          <a:endParaRPr lang="en-US"/>
        </a:p>
      </c:txPr>
    </c:legend>
    <c:plotVisOnly val="1"/>
    <c:dispBlanksAs val="span"/>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en-US"/>
    </a:p>
  </c:txPr>
  <c:externalData r:id="rId1">
    <c:autoUpdate val="0"/>
  </c:externalData>
</c:chartSpace>
</file>

<file path=ppt/charts/chart4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100" b="0" i="0" u="none" strike="noStrike" kern="1200" spc="0" baseline="0">
                <a:solidFill>
                  <a:schemeClr val="tx1">
                    <a:lumMod val="65000"/>
                    <a:lumOff val="35000"/>
                  </a:schemeClr>
                </a:solidFill>
                <a:latin typeface="+mn-lt"/>
                <a:ea typeface="+mn-ea"/>
                <a:cs typeface="+mn-cs"/>
              </a:defRPr>
            </a:pPr>
            <a:r>
              <a:rPr lang="en-GB" sz="1100" b="0" i="0" baseline="0">
                <a:effectLst/>
              </a:rPr>
              <a:t>Diagnostic Physiological patients  waiting &lt; 9 weeks</a:t>
            </a:r>
            <a:endParaRPr lang="en-GB" sz="1100">
              <a:effectLst/>
            </a:endParaRPr>
          </a:p>
        </c:rich>
      </c:tx>
      <c:layout>
        <c:manualLayout>
          <c:xMode val="edge"/>
          <c:yMode val="edge"/>
          <c:x val="0.17518044619422571"/>
          <c:y val="4.169883155715038E-2"/>
        </c:manualLayout>
      </c:layout>
      <c:overlay val="0"/>
      <c:spPr>
        <a:noFill/>
        <a:ln>
          <a:noFill/>
        </a:ln>
        <a:effectLst/>
      </c:spPr>
    </c:title>
    <c:autoTitleDeleted val="0"/>
    <c:plotArea>
      <c:layout/>
      <c:lineChart>
        <c:grouping val="standard"/>
        <c:varyColors val="0"/>
        <c:ser>
          <c:idx val="1"/>
          <c:order val="0"/>
          <c:tx>
            <c:strRef>
              <c:f>'Diag PHYS 9wk'!$E$6</c:f>
              <c:strCache>
                <c:ptCount val="1"/>
                <c:pt idx="0">
                  <c:v>&lt; 9 weeks</c:v>
                </c:pt>
              </c:strCache>
            </c:strRef>
          </c:tx>
          <c:spPr>
            <a:ln w="28575" cap="rnd">
              <a:solidFill>
                <a:schemeClr val="bg1">
                  <a:lumMod val="65000"/>
                </a:schemeClr>
              </a:solidFill>
              <a:round/>
            </a:ln>
            <a:effectLst/>
          </c:spPr>
          <c:marker>
            <c:symbol val="circle"/>
            <c:size val="5"/>
            <c:spPr>
              <a:solidFill>
                <a:schemeClr val="bg1">
                  <a:lumMod val="65000"/>
                </a:schemeClr>
              </a:solidFill>
              <a:ln w="9525">
                <a:noFill/>
              </a:ln>
              <a:effectLst/>
            </c:spPr>
          </c:marker>
          <c:cat>
            <c:numRef>
              <c:f>'Diag PHYS 9wk'!$B$79:$B$89</c:f>
              <c:numCache>
                <c:formatCode>mmm\-yy</c:formatCode>
                <c:ptCount val="11"/>
                <c:pt idx="0">
                  <c:v>45748</c:v>
                </c:pt>
                <c:pt idx="1">
                  <c:v>45778</c:v>
                </c:pt>
                <c:pt idx="2">
                  <c:v>45809</c:v>
                </c:pt>
                <c:pt idx="3">
                  <c:v>45839</c:v>
                </c:pt>
                <c:pt idx="4">
                  <c:v>45870</c:v>
                </c:pt>
                <c:pt idx="5">
                  <c:v>45901</c:v>
                </c:pt>
                <c:pt idx="6">
                  <c:v>45931</c:v>
                </c:pt>
                <c:pt idx="7">
                  <c:v>45962</c:v>
                </c:pt>
                <c:pt idx="8">
                  <c:v>45992</c:v>
                </c:pt>
                <c:pt idx="9">
                  <c:v>46023</c:v>
                </c:pt>
                <c:pt idx="10">
                  <c:v>46054</c:v>
                </c:pt>
              </c:numCache>
            </c:numRef>
          </c:cat>
          <c:val>
            <c:numRef>
              <c:f>'Diag PHYS 9wk'!$E$79:$E$90</c:f>
              <c:numCache>
                <c:formatCode>0.00%</c:formatCode>
                <c:ptCount val="12"/>
                <c:pt idx="0">
                  <c:v>0.38469999999999999</c:v>
                </c:pt>
                <c:pt idx="1">
                  <c:v>0.34899999999999998</c:v>
                </c:pt>
                <c:pt idx="2">
                  <c:v>0.3715</c:v>
                </c:pt>
                <c:pt idx="3">
                  <c:v>0.36380000000000001</c:v>
                </c:pt>
                <c:pt idx="4">
                  <c:v>0.33090000000000003</c:v>
                </c:pt>
                <c:pt idx="5">
                  <c:v>0.36070000000000002</c:v>
                </c:pt>
                <c:pt idx="6">
                  <c:v>0.36080000000000001</c:v>
                </c:pt>
                <c:pt idx="7">
                  <c:v>0.3543</c:v>
                </c:pt>
                <c:pt idx="8">
                  <c:v>0.32900000000000001</c:v>
                </c:pt>
                <c:pt idx="9">
                  <c:v>0.32419999999999999</c:v>
                </c:pt>
                <c:pt idx="10">
                  <c:v>0.3533</c:v>
                </c:pt>
              </c:numCache>
            </c:numRef>
          </c:val>
          <c:smooth val="0"/>
          <c:extLst>
            <c:ext xmlns:c16="http://schemas.microsoft.com/office/drawing/2014/chart" uri="{C3380CC4-5D6E-409C-BE32-E72D297353CC}">
              <c16:uniqueId val="{00000000-412E-4B76-817A-11FF3CF2436F}"/>
            </c:ext>
          </c:extLst>
        </c:ser>
        <c:ser>
          <c:idx val="3"/>
          <c:order val="1"/>
          <c:tx>
            <c:strRef>
              <c:f>'Diag PHYS 9wk'!$G$6</c:f>
              <c:strCache>
                <c:ptCount val="1"/>
                <c:pt idx="0">
                  <c:v>Target</c:v>
                </c:pt>
              </c:strCache>
            </c:strRef>
          </c:tx>
          <c:spPr>
            <a:ln w="19050" cap="rnd">
              <a:solidFill>
                <a:srgbClr val="FF0000"/>
              </a:solidFill>
              <a:prstDash val="dash"/>
              <a:round/>
            </a:ln>
            <a:effectLst/>
          </c:spPr>
          <c:marker>
            <c:symbol val="none"/>
          </c:marker>
          <c:cat>
            <c:numRef>
              <c:f>'Diag PHYS 9wk'!$B$79:$B$89</c:f>
              <c:numCache>
                <c:formatCode>mmm\-yy</c:formatCode>
                <c:ptCount val="11"/>
                <c:pt idx="0">
                  <c:v>45748</c:v>
                </c:pt>
                <c:pt idx="1">
                  <c:v>45778</c:v>
                </c:pt>
                <c:pt idx="2">
                  <c:v>45809</c:v>
                </c:pt>
                <c:pt idx="3">
                  <c:v>45839</c:v>
                </c:pt>
                <c:pt idx="4">
                  <c:v>45870</c:v>
                </c:pt>
                <c:pt idx="5">
                  <c:v>45901</c:v>
                </c:pt>
                <c:pt idx="6">
                  <c:v>45931</c:v>
                </c:pt>
                <c:pt idx="7">
                  <c:v>45962</c:v>
                </c:pt>
                <c:pt idx="8">
                  <c:v>45992</c:v>
                </c:pt>
                <c:pt idx="9">
                  <c:v>46023</c:v>
                </c:pt>
                <c:pt idx="10">
                  <c:v>46054</c:v>
                </c:pt>
              </c:numCache>
            </c:numRef>
          </c:cat>
          <c:val>
            <c:numRef>
              <c:f>'Diag PHYS 9wk'!$G$79:$G$90</c:f>
              <c:numCache>
                <c:formatCode>0%</c:formatCode>
                <c:ptCount val="12"/>
                <c:pt idx="0">
                  <c:v>0.75</c:v>
                </c:pt>
                <c:pt idx="1">
                  <c:v>0.75</c:v>
                </c:pt>
                <c:pt idx="2">
                  <c:v>0.75</c:v>
                </c:pt>
                <c:pt idx="3">
                  <c:v>0.75</c:v>
                </c:pt>
                <c:pt idx="4">
                  <c:v>0.75</c:v>
                </c:pt>
                <c:pt idx="5">
                  <c:v>0.75</c:v>
                </c:pt>
                <c:pt idx="6">
                  <c:v>0.75</c:v>
                </c:pt>
                <c:pt idx="7">
                  <c:v>0.75</c:v>
                </c:pt>
                <c:pt idx="8">
                  <c:v>0.75</c:v>
                </c:pt>
                <c:pt idx="9">
                  <c:v>0.75</c:v>
                </c:pt>
                <c:pt idx="10">
                  <c:v>0.75</c:v>
                </c:pt>
                <c:pt idx="11">
                  <c:v>0.75</c:v>
                </c:pt>
              </c:numCache>
            </c:numRef>
          </c:val>
          <c:smooth val="0"/>
          <c:extLst>
            <c:ext xmlns:c16="http://schemas.microsoft.com/office/drawing/2014/chart" uri="{C3380CC4-5D6E-409C-BE32-E72D297353CC}">
              <c16:uniqueId val="{00000001-412E-4B76-817A-11FF3CF2436F}"/>
            </c:ext>
          </c:extLst>
        </c:ser>
        <c:dLbls>
          <c:showLegendKey val="0"/>
          <c:showVal val="0"/>
          <c:showCatName val="0"/>
          <c:showSerName val="0"/>
          <c:showPercent val="0"/>
          <c:showBubbleSize val="0"/>
        </c:dLbls>
        <c:marker val="1"/>
        <c:smooth val="0"/>
        <c:axId val="171044224"/>
        <c:axId val="172176896"/>
      </c:lineChart>
      <c:dateAx>
        <c:axId val="171044224"/>
        <c:scaling>
          <c:orientation val="minMax"/>
        </c:scaling>
        <c:delete val="0"/>
        <c:axPos val="b"/>
        <c:numFmt formatCode="mmm\-yy" sourceLinked="1"/>
        <c:majorTickMark val="out"/>
        <c:minorTickMark val="none"/>
        <c:tickLblPos val="low"/>
        <c:spPr>
          <a:noFill/>
          <a:ln w="9525" cap="flat" cmpd="sng" algn="ctr">
            <a:solidFill>
              <a:schemeClr val="tx1">
                <a:lumMod val="15000"/>
                <a:lumOff val="85000"/>
              </a:schemeClr>
            </a:solidFill>
            <a:round/>
          </a:ln>
          <a:effectLst/>
        </c:spPr>
        <c:txPr>
          <a:bodyPr rot="-27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2176896"/>
        <c:crosses val="autoZero"/>
        <c:auto val="1"/>
        <c:lblOffset val="100"/>
        <c:baseTimeUnit val="months"/>
        <c:majorUnit val="1"/>
        <c:majorTimeUnit val="months"/>
      </c:dateAx>
      <c:valAx>
        <c:axId val="172176896"/>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1044224"/>
        <c:crosses val="autoZero"/>
        <c:crossBetween val="midCat"/>
      </c:valAx>
      <c:spPr>
        <a:noFill/>
        <a:ln>
          <a:noFill/>
        </a:ln>
        <a:effectLst/>
      </c:spPr>
    </c:plotArea>
    <c:legend>
      <c:legendPos val="b"/>
      <c:overlay val="0"/>
      <c:txPr>
        <a:bodyPr rot="0" vert="horz"/>
        <a:lstStyle/>
        <a:p>
          <a:pPr>
            <a:defRPr/>
          </a:pPr>
          <a:endParaRPr lang="en-US"/>
        </a:p>
      </c:txPr>
    </c:legend>
    <c:plotVisOnly val="1"/>
    <c:dispBlanksAs val="span"/>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en-US"/>
    </a:p>
  </c:txPr>
  <c:externalData r:id="rId1">
    <c:autoUpdate val="0"/>
  </c:externalData>
</c:chartSpace>
</file>

<file path=ppt/charts/chart4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100" b="0" i="0" u="none" strike="noStrike" kern="1200" spc="0" baseline="0">
                <a:solidFill>
                  <a:schemeClr val="tx1">
                    <a:lumMod val="65000"/>
                    <a:lumOff val="35000"/>
                  </a:schemeClr>
                </a:solidFill>
                <a:latin typeface="+mn-lt"/>
                <a:ea typeface="+mn-ea"/>
                <a:cs typeface="+mn-cs"/>
              </a:defRPr>
            </a:pPr>
            <a:r>
              <a:rPr lang="en-GB" sz="1100" b="0" i="0" baseline="0">
                <a:effectLst/>
              </a:rPr>
              <a:t>Diagnostic Physiological patients waiting &gt; 26 weeks</a:t>
            </a:r>
            <a:endParaRPr lang="en-GB" sz="1100">
              <a:effectLst/>
            </a:endParaRPr>
          </a:p>
        </c:rich>
      </c:tx>
      <c:layout>
        <c:manualLayout>
          <c:xMode val="edge"/>
          <c:yMode val="edge"/>
          <c:x val="0.19029855643044619"/>
          <c:y val="5.0925925925925923E-2"/>
        </c:manualLayout>
      </c:layout>
      <c:overlay val="0"/>
      <c:spPr>
        <a:noFill/>
        <a:ln>
          <a:noFill/>
        </a:ln>
        <a:effectLst/>
      </c:spPr>
    </c:title>
    <c:autoTitleDeleted val="0"/>
    <c:plotArea>
      <c:layout/>
      <c:lineChart>
        <c:grouping val="standard"/>
        <c:varyColors val="0"/>
        <c:ser>
          <c:idx val="1"/>
          <c:order val="0"/>
          <c:tx>
            <c:strRef>
              <c:f>'Diag PHYS 26wk'!$E$6</c:f>
              <c:strCache>
                <c:ptCount val="1"/>
                <c:pt idx="0">
                  <c:v>&gt; 26 weeks</c:v>
                </c:pt>
              </c:strCache>
            </c:strRef>
          </c:tx>
          <c:spPr>
            <a:ln w="28575" cap="rnd">
              <a:solidFill>
                <a:schemeClr val="bg1">
                  <a:lumMod val="65000"/>
                </a:schemeClr>
              </a:solidFill>
              <a:round/>
            </a:ln>
            <a:effectLst/>
          </c:spPr>
          <c:marker>
            <c:symbol val="circle"/>
            <c:size val="5"/>
            <c:spPr>
              <a:solidFill>
                <a:schemeClr val="bg1">
                  <a:lumMod val="65000"/>
                </a:schemeClr>
              </a:solidFill>
              <a:ln w="9525">
                <a:noFill/>
              </a:ln>
              <a:effectLst/>
            </c:spPr>
          </c:marker>
          <c:cat>
            <c:numRef>
              <c:f>'Diag PHYS 26wk'!$B$79:$B$89</c:f>
              <c:numCache>
                <c:formatCode>mmm\-yy</c:formatCode>
                <c:ptCount val="11"/>
                <c:pt idx="0">
                  <c:v>45748</c:v>
                </c:pt>
                <c:pt idx="1">
                  <c:v>45778</c:v>
                </c:pt>
                <c:pt idx="2">
                  <c:v>45809</c:v>
                </c:pt>
                <c:pt idx="3">
                  <c:v>45839</c:v>
                </c:pt>
                <c:pt idx="4">
                  <c:v>45870</c:v>
                </c:pt>
                <c:pt idx="5">
                  <c:v>45901</c:v>
                </c:pt>
                <c:pt idx="6">
                  <c:v>45931</c:v>
                </c:pt>
                <c:pt idx="7">
                  <c:v>45962</c:v>
                </c:pt>
                <c:pt idx="8">
                  <c:v>45992</c:v>
                </c:pt>
                <c:pt idx="9">
                  <c:v>46023</c:v>
                </c:pt>
                <c:pt idx="10">
                  <c:v>46054</c:v>
                </c:pt>
              </c:numCache>
            </c:numRef>
          </c:cat>
          <c:val>
            <c:numRef>
              <c:f>'Diag PHYS 26wk'!$E$79:$E$90</c:f>
              <c:numCache>
                <c:formatCode>0</c:formatCode>
                <c:ptCount val="12"/>
                <c:pt idx="0">
                  <c:v>5581</c:v>
                </c:pt>
                <c:pt idx="1">
                  <c:v>5693</c:v>
                </c:pt>
                <c:pt idx="2">
                  <c:v>5427</c:v>
                </c:pt>
                <c:pt idx="3">
                  <c:v>5368</c:v>
                </c:pt>
                <c:pt idx="4">
                  <c:v>5467</c:v>
                </c:pt>
                <c:pt idx="5">
                  <c:v>5636</c:v>
                </c:pt>
                <c:pt idx="6">
                  <c:v>5687</c:v>
                </c:pt>
                <c:pt idx="7">
                  <c:v>5549</c:v>
                </c:pt>
                <c:pt idx="8">
                  <c:v>5621</c:v>
                </c:pt>
                <c:pt idx="9">
                  <c:v>5730</c:v>
                </c:pt>
                <c:pt idx="10">
                  <c:v>5828</c:v>
                </c:pt>
              </c:numCache>
            </c:numRef>
          </c:val>
          <c:smooth val="0"/>
          <c:extLst>
            <c:ext xmlns:c16="http://schemas.microsoft.com/office/drawing/2014/chart" uri="{C3380CC4-5D6E-409C-BE32-E72D297353CC}">
              <c16:uniqueId val="{00000000-CD80-4F70-86F2-5CFE77F0AD91}"/>
            </c:ext>
          </c:extLst>
        </c:ser>
        <c:ser>
          <c:idx val="3"/>
          <c:order val="1"/>
          <c:tx>
            <c:strRef>
              <c:f>'Diag PHYS 26wk'!$G$6</c:f>
              <c:strCache>
                <c:ptCount val="1"/>
                <c:pt idx="0">
                  <c:v>Target</c:v>
                </c:pt>
              </c:strCache>
            </c:strRef>
          </c:tx>
          <c:spPr>
            <a:ln w="19050" cap="rnd">
              <a:solidFill>
                <a:srgbClr val="FF0000"/>
              </a:solidFill>
              <a:prstDash val="dash"/>
              <a:round/>
            </a:ln>
            <a:effectLst/>
          </c:spPr>
          <c:marker>
            <c:symbol val="none"/>
          </c:marker>
          <c:cat>
            <c:numRef>
              <c:f>'Diag PHYS 26wk'!$B$79:$B$89</c:f>
              <c:numCache>
                <c:formatCode>mmm\-yy</c:formatCode>
                <c:ptCount val="11"/>
                <c:pt idx="0">
                  <c:v>45748</c:v>
                </c:pt>
                <c:pt idx="1">
                  <c:v>45778</c:v>
                </c:pt>
                <c:pt idx="2">
                  <c:v>45809</c:v>
                </c:pt>
                <c:pt idx="3">
                  <c:v>45839</c:v>
                </c:pt>
                <c:pt idx="4">
                  <c:v>45870</c:v>
                </c:pt>
                <c:pt idx="5">
                  <c:v>45901</c:v>
                </c:pt>
                <c:pt idx="6">
                  <c:v>45931</c:v>
                </c:pt>
                <c:pt idx="7">
                  <c:v>45962</c:v>
                </c:pt>
                <c:pt idx="8">
                  <c:v>45992</c:v>
                </c:pt>
                <c:pt idx="9">
                  <c:v>46023</c:v>
                </c:pt>
                <c:pt idx="10">
                  <c:v>46054</c:v>
                </c:pt>
              </c:numCache>
            </c:numRef>
          </c:cat>
          <c:val>
            <c:numRef>
              <c:f>'Diag PHYS 26wk'!$G$79:$G$90</c:f>
              <c:numCache>
                <c:formatCode>0</c:formatCode>
                <c:ptCount val="12"/>
                <c:pt idx="0">
                  <c:v>0</c:v>
                </c:pt>
                <c:pt idx="1">
                  <c:v>0</c:v>
                </c:pt>
                <c:pt idx="2">
                  <c:v>0</c:v>
                </c:pt>
                <c:pt idx="3">
                  <c:v>0</c:v>
                </c:pt>
                <c:pt idx="4">
                  <c:v>0</c:v>
                </c:pt>
                <c:pt idx="5">
                  <c:v>0</c:v>
                </c:pt>
                <c:pt idx="6">
                  <c:v>0</c:v>
                </c:pt>
                <c:pt idx="7">
                  <c:v>0</c:v>
                </c:pt>
                <c:pt idx="8">
                  <c:v>0</c:v>
                </c:pt>
                <c:pt idx="9">
                  <c:v>0</c:v>
                </c:pt>
                <c:pt idx="10">
                  <c:v>0</c:v>
                </c:pt>
                <c:pt idx="11">
                  <c:v>0</c:v>
                </c:pt>
              </c:numCache>
            </c:numRef>
          </c:val>
          <c:smooth val="0"/>
          <c:extLst>
            <c:ext xmlns:c16="http://schemas.microsoft.com/office/drawing/2014/chart" uri="{C3380CC4-5D6E-409C-BE32-E72D297353CC}">
              <c16:uniqueId val="{00000001-CD80-4F70-86F2-5CFE77F0AD91}"/>
            </c:ext>
          </c:extLst>
        </c:ser>
        <c:dLbls>
          <c:showLegendKey val="0"/>
          <c:showVal val="0"/>
          <c:showCatName val="0"/>
          <c:showSerName val="0"/>
          <c:showPercent val="0"/>
          <c:showBubbleSize val="0"/>
        </c:dLbls>
        <c:marker val="1"/>
        <c:smooth val="0"/>
        <c:axId val="168801408"/>
        <c:axId val="168803328"/>
      </c:lineChart>
      <c:dateAx>
        <c:axId val="168801408"/>
        <c:scaling>
          <c:orientation val="minMax"/>
        </c:scaling>
        <c:delete val="0"/>
        <c:axPos val="b"/>
        <c:numFmt formatCode="mmm\-yy" sourceLinked="1"/>
        <c:majorTickMark val="out"/>
        <c:minorTickMark val="none"/>
        <c:tickLblPos val="low"/>
        <c:spPr>
          <a:noFill/>
          <a:ln w="9525" cap="flat" cmpd="sng" algn="ctr">
            <a:solidFill>
              <a:schemeClr val="tx1">
                <a:lumMod val="15000"/>
                <a:lumOff val="85000"/>
              </a:schemeClr>
            </a:solidFill>
            <a:round/>
          </a:ln>
          <a:effectLst/>
        </c:spPr>
        <c:txPr>
          <a:bodyPr rot="-27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68803328"/>
        <c:crosses val="autoZero"/>
        <c:auto val="1"/>
        <c:lblOffset val="100"/>
        <c:baseTimeUnit val="months"/>
        <c:majorUnit val="1"/>
        <c:majorTimeUnit val="months"/>
      </c:dateAx>
      <c:valAx>
        <c:axId val="168803328"/>
        <c:scaling>
          <c:orientation val="minMax"/>
          <c:max val="8000"/>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68801408"/>
        <c:crosses val="autoZero"/>
        <c:crossBetween val="midCat"/>
      </c:valAx>
      <c:spPr>
        <a:noFill/>
        <a:ln>
          <a:noFill/>
        </a:ln>
        <a:effectLst/>
      </c:spPr>
    </c:plotArea>
    <c:legend>
      <c:legendPos val="b"/>
      <c:overlay val="0"/>
      <c:txPr>
        <a:bodyPr rot="0" vert="horz"/>
        <a:lstStyle/>
        <a:p>
          <a:pPr>
            <a:defRPr/>
          </a:pPr>
          <a:endParaRPr lang="en-US"/>
        </a:p>
      </c:txPr>
    </c:legend>
    <c:plotVisOnly val="1"/>
    <c:dispBlanksAs val="span"/>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en-US"/>
    </a:p>
  </c:txPr>
  <c:externalData r:id="rId1">
    <c:autoUpdate val="0"/>
  </c:externalData>
</c:chartSpace>
</file>

<file path=ppt/charts/chart4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100" b="0" i="0" u="none" strike="noStrike" kern="1200" spc="0" baseline="0">
                <a:solidFill>
                  <a:schemeClr val="tx1">
                    <a:lumMod val="65000"/>
                    <a:lumOff val="35000"/>
                  </a:schemeClr>
                </a:solidFill>
                <a:latin typeface="+mn-lt"/>
                <a:ea typeface="+mn-ea"/>
                <a:cs typeface="+mn-cs"/>
              </a:defRPr>
            </a:pPr>
            <a:r>
              <a:rPr lang="en-GB" sz="1100"/>
              <a:t>Endoscopy Activity</a:t>
            </a:r>
          </a:p>
        </c:rich>
      </c:tx>
      <c:overlay val="0"/>
      <c:spPr>
        <a:noFill/>
        <a:ln>
          <a:noFill/>
        </a:ln>
        <a:effectLst/>
      </c:spPr>
    </c:title>
    <c:autoTitleDeleted val="0"/>
    <c:plotArea>
      <c:layout>
        <c:manualLayout>
          <c:layoutTarget val="inner"/>
          <c:xMode val="edge"/>
          <c:yMode val="edge"/>
          <c:x val="0.10024759405074365"/>
          <c:y val="0.14087962962962963"/>
          <c:w val="0.87753018372703417"/>
          <c:h val="0.5877859381993854"/>
        </c:manualLayout>
      </c:layout>
      <c:lineChart>
        <c:grouping val="standard"/>
        <c:varyColors val="0"/>
        <c:ser>
          <c:idx val="1"/>
          <c:order val="0"/>
          <c:tx>
            <c:strRef>
              <c:f>'Endos Activity'!$C$6</c:f>
              <c:strCache>
                <c:ptCount val="1"/>
                <c:pt idx="0">
                  <c:v>Endoscopy</c:v>
                </c:pt>
              </c:strCache>
            </c:strRef>
          </c:tx>
          <c:spPr>
            <a:ln>
              <a:solidFill>
                <a:srgbClr val="00B5CC"/>
              </a:solidFill>
            </a:ln>
            <a:effectLst/>
          </c:spPr>
          <c:marker>
            <c:symbol val="diamond"/>
            <c:size val="5"/>
            <c:spPr>
              <a:solidFill>
                <a:srgbClr val="00B5CC"/>
              </a:solidFill>
              <a:ln>
                <a:solidFill>
                  <a:srgbClr val="00B5CC"/>
                </a:solidFill>
              </a:ln>
            </c:spPr>
          </c:marker>
          <c:cat>
            <c:numRef>
              <c:f>'Endos Activity'!$B$7:$B$17</c:f>
              <c:numCache>
                <c:formatCode>mmm\-yy</c:formatCode>
                <c:ptCount val="11"/>
                <c:pt idx="0">
                  <c:v>45748</c:v>
                </c:pt>
                <c:pt idx="1">
                  <c:v>45778</c:v>
                </c:pt>
                <c:pt idx="2">
                  <c:v>45809</c:v>
                </c:pt>
                <c:pt idx="3">
                  <c:v>45839</c:v>
                </c:pt>
                <c:pt idx="4">
                  <c:v>45870</c:v>
                </c:pt>
                <c:pt idx="5">
                  <c:v>45901</c:v>
                </c:pt>
                <c:pt idx="6">
                  <c:v>45931</c:v>
                </c:pt>
                <c:pt idx="7">
                  <c:v>45962</c:v>
                </c:pt>
                <c:pt idx="8">
                  <c:v>45992</c:v>
                </c:pt>
                <c:pt idx="9">
                  <c:v>46023</c:v>
                </c:pt>
                <c:pt idx="10">
                  <c:v>46054</c:v>
                </c:pt>
              </c:numCache>
            </c:numRef>
          </c:cat>
          <c:val>
            <c:numRef>
              <c:f>'Endos Activity'!$C$7:$C$17</c:f>
              <c:numCache>
                <c:formatCode>General</c:formatCode>
                <c:ptCount val="11"/>
                <c:pt idx="0">
                  <c:v>940</c:v>
                </c:pt>
                <c:pt idx="1">
                  <c:v>987</c:v>
                </c:pt>
                <c:pt idx="2">
                  <c:v>959</c:v>
                </c:pt>
                <c:pt idx="3">
                  <c:v>926</c:v>
                </c:pt>
                <c:pt idx="4">
                  <c:v>731</c:v>
                </c:pt>
                <c:pt idx="5">
                  <c:v>985</c:v>
                </c:pt>
                <c:pt idx="6">
                  <c:v>1117</c:v>
                </c:pt>
                <c:pt idx="7">
                  <c:v>996</c:v>
                </c:pt>
                <c:pt idx="8">
                  <c:v>874</c:v>
                </c:pt>
                <c:pt idx="9">
                  <c:v>1112</c:v>
                </c:pt>
                <c:pt idx="10">
                  <c:v>881</c:v>
                </c:pt>
              </c:numCache>
            </c:numRef>
          </c:val>
          <c:smooth val="0"/>
          <c:extLst>
            <c:ext xmlns:c16="http://schemas.microsoft.com/office/drawing/2014/chart" uri="{C3380CC4-5D6E-409C-BE32-E72D297353CC}">
              <c16:uniqueId val="{00000000-62C0-4884-A1C2-839A542FD882}"/>
            </c:ext>
          </c:extLst>
        </c:ser>
        <c:dLbls>
          <c:showLegendKey val="0"/>
          <c:showVal val="0"/>
          <c:showCatName val="0"/>
          <c:showSerName val="0"/>
          <c:showPercent val="0"/>
          <c:showBubbleSize val="0"/>
        </c:dLbls>
        <c:marker val="1"/>
        <c:smooth val="0"/>
        <c:axId val="170855424"/>
        <c:axId val="170857216"/>
      </c:lineChart>
      <c:dateAx>
        <c:axId val="170855424"/>
        <c:scaling>
          <c:orientation val="minMax"/>
        </c:scaling>
        <c:delete val="0"/>
        <c:axPos val="b"/>
        <c:numFmt formatCode="mmm\-yy"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0857216"/>
        <c:crosses val="autoZero"/>
        <c:auto val="1"/>
        <c:lblOffset val="100"/>
        <c:baseTimeUnit val="months"/>
      </c:dateAx>
      <c:valAx>
        <c:axId val="170857216"/>
        <c:scaling>
          <c:orientation val="minMax"/>
          <c:min val="0"/>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085542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en-US"/>
    </a:p>
  </c:txPr>
  <c:externalData r:id="rId1">
    <c:autoUpdate val="0"/>
  </c:externalData>
</c:chartSpace>
</file>

<file path=ppt/charts/chart4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100" b="0" i="0" u="none" strike="noStrike" kern="1200" spc="0" baseline="0">
                <a:solidFill>
                  <a:schemeClr val="tx1">
                    <a:lumMod val="65000"/>
                    <a:lumOff val="35000"/>
                  </a:schemeClr>
                </a:solidFill>
                <a:latin typeface="+mn-lt"/>
                <a:ea typeface="+mn-ea"/>
                <a:cs typeface="+mn-cs"/>
              </a:defRPr>
            </a:pPr>
            <a:r>
              <a:rPr lang="en-GB" sz="1100" b="0" i="0" baseline="0">
                <a:effectLst/>
              </a:rPr>
              <a:t>Endoscopy patients  waiting &lt; 9 weeks</a:t>
            </a:r>
            <a:endParaRPr lang="en-GB" sz="1100">
              <a:effectLst/>
            </a:endParaRPr>
          </a:p>
        </c:rich>
      </c:tx>
      <c:overlay val="0"/>
      <c:spPr>
        <a:noFill/>
        <a:ln>
          <a:noFill/>
        </a:ln>
        <a:effectLst/>
      </c:spPr>
    </c:title>
    <c:autoTitleDeleted val="0"/>
    <c:plotArea>
      <c:layout/>
      <c:lineChart>
        <c:grouping val="standard"/>
        <c:varyColors val="0"/>
        <c:ser>
          <c:idx val="1"/>
          <c:order val="0"/>
          <c:tx>
            <c:strRef>
              <c:f>'Endo 9wk'!$E$6</c:f>
              <c:strCache>
                <c:ptCount val="1"/>
                <c:pt idx="0">
                  <c:v>&lt; 9 weeks</c:v>
                </c:pt>
              </c:strCache>
            </c:strRef>
          </c:tx>
          <c:spPr>
            <a:ln w="28575" cap="rnd">
              <a:solidFill>
                <a:schemeClr val="bg1">
                  <a:lumMod val="65000"/>
                </a:schemeClr>
              </a:solidFill>
              <a:round/>
            </a:ln>
            <a:effectLst/>
          </c:spPr>
          <c:marker>
            <c:symbol val="circle"/>
            <c:size val="5"/>
            <c:spPr>
              <a:solidFill>
                <a:schemeClr val="bg1">
                  <a:lumMod val="65000"/>
                </a:schemeClr>
              </a:solidFill>
              <a:ln w="9525">
                <a:noFill/>
              </a:ln>
              <a:effectLst/>
            </c:spPr>
          </c:marker>
          <c:cat>
            <c:numRef>
              <c:f>'Endo 9wk'!$B$79:$B$89</c:f>
              <c:numCache>
                <c:formatCode>mmm\-yy</c:formatCode>
                <c:ptCount val="11"/>
                <c:pt idx="0">
                  <c:v>45748</c:v>
                </c:pt>
                <c:pt idx="1">
                  <c:v>45778</c:v>
                </c:pt>
                <c:pt idx="2">
                  <c:v>45809</c:v>
                </c:pt>
                <c:pt idx="3">
                  <c:v>45839</c:v>
                </c:pt>
                <c:pt idx="4">
                  <c:v>45870</c:v>
                </c:pt>
                <c:pt idx="5">
                  <c:v>45901</c:v>
                </c:pt>
                <c:pt idx="6">
                  <c:v>45931</c:v>
                </c:pt>
                <c:pt idx="7">
                  <c:v>45962</c:v>
                </c:pt>
                <c:pt idx="8">
                  <c:v>45992</c:v>
                </c:pt>
                <c:pt idx="9">
                  <c:v>46023</c:v>
                </c:pt>
                <c:pt idx="10">
                  <c:v>46054</c:v>
                </c:pt>
              </c:numCache>
            </c:numRef>
          </c:cat>
          <c:val>
            <c:numRef>
              <c:f>'Endo 9wk'!$E$79:$E$90</c:f>
              <c:numCache>
                <c:formatCode>0.00%</c:formatCode>
                <c:ptCount val="12"/>
                <c:pt idx="0">
                  <c:v>0.41299999999999998</c:v>
                </c:pt>
                <c:pt idx="1">
                  <c:v>0.40360000000000001</c:v>
                </c:pt>
                <c:pt idx="2">
                  <c:v>0.41120000000000001</c:v>
                </c:pt>
                <c:pt idx="3">
                  <c:v>0.40189999999999998</c:v>
                </c:pt>
                <c:pt idx="4">
                  <c:v>0.38900000000000001</c:v>
                </c:pt>
                <c:pt idx="5">
                  <c:v>0.47139999999999999</c:v>
                </c:pt>
                <c:pt idx="6">
                  <c:v>0.56799999999999995</c:v>
                </c:pt>
                <c:pt idx="7">
                  <c:v>0.62909999999999999</c:v>
                </c:pt>
                <c:pt idx="8">
                  <c:v>0.64019999999999999</c:v>
                </c:pt>
                <c:pt idx="9">
                  <c:v>0.59589999999999999</c:v>
                </c:pt>
                <c:pt idx="10">
                  <c:v>0.62829999999999997</c:v>
                </c:pt>
              </c:numCache>
            </c:numRef>
          </c:val>
          <c:smooth val="0"/>
          <c:extLst>
            <c:ext xmlns:c16="http://schemas.microsoft.com/office/drawing/2014/chart" uri="{C3380CC4-5D6E-409C-BE32-E72D297353CC}">
              <c16:uniqueId val="{00000000-6B2B-49CE-A9A1-BF2035E32F82}"/>
            </c:ext>
          </c:extLst>
        </c:ser>
        <c:ser>
          <c:idx val="3"/>
          <c:order val="1"/>
          <c:tx>
            <c:strRef>
              <c:f>'Endo 9wk'!$G$6</c:f>
              <c:strCache>
                <c:ptCount val="1"/>
                <c:pt idx="0">
                  <c:v>Target</c:v>
                </c:pt>
              </c:strCache>
            </c:strRef>
          </c:tx>
          <c:spPr>
            <a:ln w="19050" cap="rnd">
              <a:solidFill>
                <a:srgbClr val="FF0000"/>
              </a:solidFill>
              <a:prstDash val="dash"/>
              <a:round/>
            </a:ln>
            <a:effectLst/>
          </c:spPr>
          <c:marker>
            <c:symbol val="none"/>
          </c:marker>
          <c:cat>
            <c:numRef>
              <c:f>'Endo 9wk'!$B$79:$B$89</c:f>
              <c:numCache>
                <c:formatCode>mmm\-yy</c:formatCode>
                <c:ptCount val="11"/>
                <c:pt idx="0">
                  <c:v>45748</c:v>
                </c:pt>
                <c:pt idx="1">
                  <c:v>45778</c:v>
                </c:pt>
                <c:pt idx="2">
                  <c:v>45809</c:v>
                </c:pt>
                <c:pt idx="3">
                  <c:v>45839</c:v>
                </c:pt>
                <c:pt idx="4">
                  <c:v>45870</c:v>
                </c:pt>
                <c:pt idx="5">
                  <c:v>45901</c:v>
                </c:pt>
                <c:pt idx="6">
                  <c:v>45931</c:v>
                </c:pt>
                <c:pt idx="7">
                  <c:v>45962</c:v>
                </c:pt>
                <c:pt idx="8">
                  <c:v>45992</c:v>
                </c:pt>
                <c:pt idx="9">
                  <c:v>46023</c:v>
                </c:pt>
                <c:pt idx="10">
                  <c:v>46054</c:v>
                </c:pt>
              </c:numCache>
            </c:numRef>
          </c:cat>
          <c:val>
            <c:numRef>
              <c:f>'Endo 9wk'!$G$79:$G$90</c:f>
              <c:numCache>
                <c:formatCode>0%</c:formatCode>
                <c:ptCount val="12"/>
                <c:pt idx="0">
                  <c:v>0.75</c:v>
                </c:pt>
                <c:pt idx="1">
                  <c:v>0.75</c:v>
                </c:pt>
                <c:pt idx="2">
                  <c:v>0.75</c:v>
                </c:pt>
                <c:pt idx="3">
                  <c:v>0.75</c:v>
                </c:pt>
                <c:pt idx="4">
                  <c:v>0.75</c:v>
                </c:pt>
                <c:pt idx="5">
                  <c:v>0.75</c:v>
                </c:pt>
                <c:pt idx="6">
                  <c:v>0.75</c:v>
                </c:pt>
                <c:pt idx="7">
                  <c:v>0.75</c:v>
                </c:pt>
                <c:pt idx="8">
                  <c:v>0.75</c:v>
                </c:pt>
                <c:pt idx="9">
                  <c:v>0.75</c:v>
                </c:pt>
                <c:pt idx="10">
                  <c:v>0.75</c:v>
                </c:pt>
                <c:pt idx="11">
                  <c:v>0.75</c:v>
                </c:pt>
              </c:numCache>
            </c:numRef>
          </c:val>
          <c:smooth val="0"/>
          <c:extLst>
            <c:ext xmlns:c16="http://schemas.microsoft.com/office/drawing/2014/chart" uri="{C3380CC4-5D6E-409C-BE32-E72D297353CC}">
              <c16:uniqueId val="{00000001-6B2B-49CE-A9A1-BF2035E32F82}"/>
            </c:ext>
          </c:extLst>
        </c:ser>
        <c:dLbls>
          <c:showLegendKey val="0"/>
          <c:showVal val="0"/>
          <c:showCatName val="0"/>
          <c:showSerName val="0"/>
          <c:showPercent val="0"/>
          <c:showBubbleSize val="0"/>
        </c:dLbls>
        <c:marker val="1"/>
        <c:smooth val="0"/>
        <c:axId val="174152320"/>
        <c:axId val="174162688"/>
      </c:lineChart>
      <c:dateAx>
        <c:axId val="174152320"/>
        <c:scaling>
          <c:orientation val="minMax"/>
        </c:scaling>
        <c:delete val="0"/>
        <c:axPos val="b"/>
        <c:numFmt formatCode="mmm\-yy" sourceLinked="1"/>
        <c:majorTickMark val="out"/>
        <c:minorTickMark val="none"/>
        <c:tickLblPos val="low"/>
        <c:spPr>
          <a:noFill/>
          <a:ln w="9525" cap="flat" cmpd="sng" algn="ctr">
            <a:solidFill>
              <a:schemeClr val="tx1">
                <a:lumMod val="15000"/>
                <a:lumOff val="85000"/>
              </a:schemeClr>
            </a:solidFill>
            <a:round/>
          </a:ln>
          <a:effectLst/>
        </c:spPr>
        <c:txPr>
          <a:bodyPr rot="-27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4162688"/>
        <c:crosses val="autoZero"/>
        <c:auto val="1"/>
        <c:lblOffset val="100"/>
        <c:baseTimeUnit val="months"/>
        <c:majorUnit val="1"/>
        <c:majorTimeUnit val="months"/>
      </c:dateAx>
      <c:valAx>
        <c:axId val="174162688"/>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4152320"/>
        <c:crosses val="autoZero"/>
        <c:crossBetween val="midCat"/>
      </c:valAx>
      <c:spPr>
        <a:noFill/>
        <a:ln>
          <a:noFill/>
        </a:ln>
        <a:effectLst/>
      </c:spPr>
    </c:plotArea>
    <c:legend>
      <c:legendPos val="b"/>
      <c:overlay val="0"/>
      <c:txPr>
        <a:bodyPr rot="0" vert="horz"/>
        <a:lstStyle/>
        <a:p>
          <a:pPr>
            <a:defRPr/>
          </a:pPr>
          <a:endParaRPr lang="en-US"/>
        </a:p>
      </c:txPr>
    </c:legend>
    <c:plotVisOnly val="1"/>
    <c:dispBlanksAs val="span"/>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en-US"/>
    </a:p>
  </c:txPr>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a:t>31-day by tumour site April 25 -</a:t>
            </a:r>
            <a:r>
              <a:rPr lang="en-US" baseline="0"/>
              <a:t> January 2026</a:t>
            </a:r>
            <a:endParaRPr lang="en-US"/>
          </a:p>
        </c:rich>
      </c:tx>
      <c:layout>
        <c:manualLayout>
          <c:xMode val="edge"/>
          <c:yMode val="edge"/>
          <c:x val="0.21822812657233742"/>
          <c:y val="4.7162578488029148E-2"/>
        </c:manualLayout>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0.36538407105211107"/>
          <c:y val="0.22633007023330759"/>
          <c:w val="0.58158164973830073"/>
          <c:h val="0.63636396287775576"/>
        </c:manualLayout>
      </c:layout>
      <c:barChart>
        <c:barDir val="bar"/>
        <c:grouping val="stacked"/>
        <c:varyColors val="0"/>
        <c:ser>
          <c:idx val="0"/>
          <c:order val="0"/>
          <c:tx>
            <c:strRef>
              <c:f>'31 Day Tumour Site'!$AR$4</c:f>
              <c:strCache>
                <c:ptCount val="1"/>
                <c:pt idx="0">
                  <c:v>&lt;=31 days</c:v>
                </c:pt>
              </c:strCache>
            </c:strRef>
          </c:tx>
          <c:spPr>
            <a:solidFill>
              <a:srgbClr val="5B9BD5"/>
            </a:solidFill>
            <a:ln>
              <a:noFill/>
            </a:ln>
            <a:effectLst/>
          </c:spPr>
          <c:invertIfNegative val="0"/>
          <c:cat>
            <c:strRef>
              <c:f>'31 Day Tumour Site'!$B$5:$B$24</c:f>
              <c:strCache>
                <c:ptCount val="14"/>
                <c:pt idx="0">
                  <c:v>Acute Leukaemia</c:v>
                </c:pt>
                <c:pt idx="1">
                  <c:v>Brain or Central Nervous System</c:v>
                </c:pt>
                <c:pt idx="2">
                  <c:v>Breast</c:v>
                </c:pt>
                <c:pt idx="3">
                  <c:v>Gynae</c:v>
                </c:pt>
                <c:pt idx="4">
                  <c:v>Haematological malignancies (exc Acute Leukaemia)</c:v>
                </c:pt>
                <c:pt idx="5">
                  <c:v>Head/Neck</c:v>
                </c:pt>
                <c:pt idx="6">
                  <c:v>Hepatobiliary and Pancreatic</c:v>
                </c:pt>
                <c:pt idx="7">
                  <c:v>Lower Gastrointestinal</c:v>
                </c:pt>
                <c:pt idx="8">
                  <c:v>Lung</c:v>
                </c:pt>
                <c:pt idx="9">
                  <c:v>Other</c:v>
                </c:pt>
                <c:pt idx="10">
                  <c:v>Sarcomas</c:v>
                </c:pt>
                <c:pt idx="11">
                  <c:v>Skin</c:v>
                </c:pt>
                <c:pt idx="12">
                  <c:v>Thyroid</c:v>
                </c:pt>
                <c:pt idx="13">
                  <c:v>Upper Gastrointestinal</c:v>
                </c:pt>
              </c:strCache>
            </c:strRef>
          </c:cat>
          <c:val>
            <c:numRef>
              <c:f>'31 Day Tumour Site'!$AR$5:$AR$24</c:f>
              <c:numCache>
                <c:formatCode>0.0;\(0.0\)</c:formatCode>
                <c:ptCount val="14"/>
                <c:pt idx="0">
                  <c:v>4</c:v>
                </c:pt>
                <c:pt idx="1">
                  <c:v>3</c:v>
                </c:pt>
                <c:pt idx="2">
                  <c:v>227</c:v>
                </c:pt>
                <c:pt idx="3">
                  <c:v>49</c:v>
                </c:pt>
                <c:pt idx="4">
                  <c:v>137</c:v>
                </c:pt>
                <c:pt idx="5">
                  <c:v>14</c:v>
                </c:pt>
                <c:pt idx="6">
                  <c:v>28</c:v>
                </c:pt>
                <c:pt idx="7">
                  <c:v>159</c:v>
                </c:pt>
                <c:pt idx="8">
                  <c:v>68</c:v>
                </c:pt>
                <c:pt idx="9">
                  <c:v>16</c:v>
                </c:pt>
                <c:pt idx="10">
                  <c:v>1</c:v>
                </c:pt>
                <c:pt idx="11">
                  <c:v>232</c:v>
                </c:pt>
                <c:pt idx="12">
                  <c:v>8</c:v>
                </c:pt>
                <c:pt idx="13">
                  <c:v>33</c:v>
                </c:pt>
              </c:numCache>
            </c:numRef>
          </c:val>
          <c:extLst>
            <c:ext xmlns:c16="http://schemas.microsoft.com/office/drawing/2014/chart" uri="{C3380CC4-5D6E-409C-BE32-E72D297353CC}">
              <c16:uniqueId val="{00000000-85F1-4E70-B8AD-F05EDB404B6F}"/>
            </c:ext>
          </c:extLst>
        </c:ser>
        <c:ser>
          <c:idx val="1"/>
          <c:order val="1"/>
          <c:tx>
            <c:strRef>
              <c:f>'31 Day Tumour Site'!$AS$4</c:f>
              <c:strCache>
                <c:ptCount val="1"/>
                <c:pt idx="0">
                  <c:v>&gt;31</c:v>
                </c:pt>
              </c:strCache>
            </c:strRef>
          </c:tx>
          <c:spPr>
            <a:solidFill>
              <a:srgbClr val="ED7D31"/>
            </a:solidFill>
            <a:ln>
              <a:noFill/>
            </a:ln>
            <a:effectLst/>
          </c:spPr>
          <c:invertIfNegative val="0"/>
          <c:cat>
            <c:strRef>
              <c:f>'31 Day Tumour Site'!$B$5:$B$24</c:f>
              <c:strCache>
                <c:ptCount val="14"/>
                <c:pt idx="0">
                  <c:v>Acute Leukaemia</c:v>
                </c:pt>
                <c:pt idx="1">
                  <c:v>Brain or Central Nervous System</c:v>
                </c:pt>
                <c:pt idx="2">
                  <c:v>Breast</c:v>
                </c:pt>
                <c:pt idx="3">
                  <c:v>Gynae</c:v>
                </c:pt>
                <c:pt idx="4">
                  <c:v>Haematological malignancies (exc Acute Leukaemia)</c:v>
                </c:pt>
                <c:pt idx="5">
                  <c:v>Head/Neck</c:v>
                </c:pt>
                <c:pt idx="6">
                  <c:v>Hepatobiliary and Pancreatic</c:v>
                </c:pt>
                <c:pt idx="7">
                  <c:v>Lower Gastrointestinal</c:v>
                </c:pt>
                <c:pt idx="8">
                  <c:v>Lung</c:v>
                </c:pt>
                <c:pt idx="9">
                  <c:v>Other</c:v>
                </c:pt>
                <c:pt idx="10">
                  <c:v>Sarcomas</c:v>
                </c:pt>
                <c:pt idx="11">
                  <c:v>Skin</c:v>
                </c:pt>
                <c:pt idx="12">
                  <c:v>Thyroid</c:v>
                </c:pt>
                <c:pt idx="13">
                  <c:v>Upper Gastrointestinal</c:v>
                </c:pt>
              </c:strCache>
            </c:strRef>
          </c:cat>
          <c:val>
            <c:numRef>
              <c:f>'31 Day Tumour Site'!$AS$5:$AS$24</c:f>
              <c:numCache>
                <c:formatCode>0.0</c:formatCode>
                <c:ptCount val="14"/>
                <c:pt idx="0">
                  <c:v>0</c:v>
                </c:pt>
                <c:pt idx="1">
                  <c:v>0</c:v>
                </c:pt>
                <c:pt idx="2">
                  <c:v>19</c:v>
                </c:pt>
                <c:pt idx="3">
                  <c:v>9</c:v>
                </c:pt>
                <c:pt idx="4">
                  <c:v>0</c:v>
                </c:pt>
                <c:pt idx="5">
                  <c:v>0</c:v>
                </c:pt>
                <c:pt idx="6">
                  <c:v>0</c:v>
                </c:pt>
                <c:pt idx="7">
                  <c:v>37</c:v>
                </c:pt>
                <c:pt idx="8">
                  <c:v>0</c:v>
                </c:pt>
                <c:pt idx="9">
                  <c:v>3</c:v>
                </c:pt>
                <c:pt idx="10">
                  <c:v>0</c:v>
                </c:pt>
                <c:pt idx="11">
                  <c:v>1</c:v>
                </c:pt>
                <c:pt idx="12">
                  <c:v>0</c:v>
                </c:pt>
                <c:pt idx="13">
                  <c:v>1</c:v>
                </c:pt>
              </c:numCache>
            </c:numRef>
          </c:val>
          <c:extLst>
            <c:ext xmlns:c16="http://schemas.microsoft.com/office/drawing/2014/chart" uri="{C3380CC4-5D6E-409C-BE32-E72D297353CC}">
              <c16:uniqueId val="{00000001-85F1-4E70-B8AD-F05EDB404B6F}"/>
            </c:ext>
          </c:extLst>
        </c:ser>
        <c:dLbls>
          <c:showLegendKey val="0"/>
          <c:showVal val="0"/>
          <c:showCatName val="0"/>
          <c:showSerName val="0"/>
          <c:showPercent val="0"/>
          <c:showBubbleSize val="0"/>
        </c:dLbls>
        <c:gapWidth val="150"/>
        <c:overlap val="100"/>
        <c:axId val="782761904"/>
        <c:axId val="782722664"/>
      </c:barChart>
      <c:catAx>
        <c:axId val="782761904"/>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782722664"/>
        <c:crosses val="autoZero"/>
        <c:auto val="1"/>
        <c:lblAlgn val="ctr"/>
        <c:lblOffset val="100"/>
        <c:noMultiLvlLbl val="0"/>
      </c:catAx>
      <c:valAx>
        <c:axId val="782722664"/>
        <c:scaling>
          <c:orientation val="minMax"/>
          <c:max val="220"/>
          <c:min val="0"/>
        </c:scaling>
        <c:delete val="0"/>
        <c:axPos val="t"/>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782761904"/>
        <c:crosses val="autoZero"/>
        <c:crossBetween val="between"/>
        <c:majorUnit val="20"/>
      </c:valAx>
      <c:spPr>
        <a:noFill/>
        <a:ln>
          <a:noFill/>
        </a:ln>
        <a:effectLst/>
      </c:spPr>
    </c:plotArea>
    <c:legend>
      <c:legendPos val="b"/>
      <c:layout>
        <c:manualLayout>
          <c:xMode val="edge"/>
          <c:yMode val="edge"/>
          <c:x val="0.40016955726580494"/>
          <c:y val="0.89305050209500081"/>
          <c:w val="0.18683917728074095"/>
          <c:h val="4.7569043298763131E-2"/>
        </c:manualLayout>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a:noFill/>
    </a:ln>
    <a:effectLst/>
  </c:spPr>
  <c:txPr>
    <a:bodyPr/>
    <a:lstStyle/>
    <a:p>
      <a:pPr>
        <a:defRPr/>
      </a:pPr>
      <a:endParaRPr lang="en-US"/>
    </a:p>
  </c:txPr>
  <c:externalData r:id="rId3">
    <c:autoUpdate val="0"/>
  </c:externalData>
</c:chartSpace>
</file>

<file path=ppt/charts/chart5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100" b="0" i="0" u="none" strike="noStrike" kern="1200" spc="0" baseline="0">
                <a:solidFill>
                  <a:schemeClr val="tx1">
                    <a:lumMod val="65000"/>
                    <a:lumOff val="35000"/>
                  </a:schemeClr>
                </a:solidFill>
                <a:latin typeface="+mn-lt"/>
                <a:ea typeface="+mn-ea"/>
                <a:cs typeface="+mn-cs"/>
              </a:defRPr>
            </a:pPr>
            <a:r>
              <a:rPr lang="en-GB" sz="1100" b="0" i="0" baseline="0">
                <a:effectLst/>
              </a:rPr>
              <a:t>Endoscopy patients waiting &gt; 26 weeks</a:t>
            </a:r>
            <a:endParaRPr lang="en-GB" sz="1100">
              <a:effectLst/>
            </a:endParaRPr>
          </a:p>
        </c:rich>
      </c:tx>
      <c:layout>
        <c:manualLayout>
          <c:xMode val="edge"/>
          <c:yMode val="edge"/>
          <c:x val="0.24619444444444444"/>
          <c:y val="4.1666666666666664E-2"/>
        </c:manualLayout>
      </c:layout>
      <c:overlay val="0"/>
      <c:spPr>
        <a:noFill/>
        <a:ln>
          <a:noFill/>
        </a:ln>
        <a:effectLst/>
      </c:spPr>
    </c:title>
    <c:autoTitleDeleted val="0"/>
    <c:plotArea>
      <c:layout/>
      <c:lineChart>
        <c:grouping val="standard"/>
        <c:varyColors val="0"/>
        <c:ser>
          <c:idx val="1"/>
          <c:order val="0"/>
          <c:tx>
            <c:strRef>
              <c:f>'Endo 26wk'!$E$6</c:f>
              <c:strCache>
                <c:ptCount val="1"/>
                <c:pt idx="0">
                  <c:v>&gt; 26 weeks</c:v>
                </c:pt>
              </c:strCache>
            </c:strRef>
          </c:tx>
          <c:spPr>
            <a:ln w="28575" cap="rnd">
              <a:solidFill>
                <a:schemeClr val="bg1">
                  <a:lumMod val="65000"/>
                </a:schemeClr>
              </a:solidFill>
              <a:round/>
            </a:ln>
            <a:effectLst/>
          </c:spPr>
          <c:marker>
            <c:symbol val="circle"/>
            <c:size val="5"/>
            <c:spPr>
              <a:solidFill>
                <a:schemeClr val="bg1">
                  <a:lumMod val="65000"/>
                </a:schemeClr>
              </a:solidFill>
              <a:ln w="9525">
                <a:noFill/>
              </a:ln>
              <a:effectLst/>
            </c:spPr>
          </c:marker>
          <c:cat>
            <c:numRef>
              <c:f>'Endo 26wk'!$B$79:$B$89</c:f>
              <c:numCache>
                <c:formatCode>mmm\-yy</c:formatCode>
                <c:ptCount val="11"/>
                <c:pt idx="0">
                  <c:v>45748</c:v>
                </c:pt>
                <c:pt idx="1">
                  <c:v>45778</c:v>
                </c:pt>
                <c:pt idx="2">
                  <c:v>45809</c:v>
                </c:pt>
                <c:pt idx="3">
                  <c:v>45839</c:v>
                </c:pt>
                <c:pt idx="4">
                  <c:v>45870</c:v>
                </c:pt>
                <c:pt idx="5">
                  <c:v>45901</c:v>
                </c:pt>
                <c:pt idx="6">
                  <c:v>45931</c:v>
                </c:pt>
                <c:pt idx="7">
                  <c:v>45962</c:v>
                </c:pt>
                <c:pt idx="8">
                  <c:v>45992</c:v>
                </c:pt>
                <c:pt idx="9">
                  <c:v>46023</c:v>
                </c:pt>
                <c:pt idx="10">
                  <c:v>46054</c:v>
                </c:pt>
              </c:numCache>
            </c:numRef>
          </c:cat>
          <c:val>
            <c:numRef>
              <c:f>'Endo 26wk'!$E$79:$E$90</c:f>
              <c:numCache>
                <c:formatCode>0</c:formatCode>
                <c:ptCount val="12"/>
                <c:pt idx="0">
                  <c:v>1673</c:v>
                </c:pt>
                <c:pt idx="1">
                  <c:v>1653</c:v>
                </c:pt>
                <c:pt idx="2">
                  <c:v>1575</c:v>
                </c:pt>
                <c:pt idx="3">
                  <c:v>1574</c:v>
                </c:pt>
                <c:pt idx="4">
                  <c:v>1550</c:v>
                </c:pt>
                <c:pt idx="5">
                  <c:v>1248</c:v>
                </c:pt>
                <c:pt idx="6">
                  <c:v>855</c:v>
                </c:pt>
                <c:pt idx="7">
                  <c:v>655</c:v>
                </c:pt>
                <c:pt idx="8">
                  <c:v>570</c:v>
                </c:pt>
                <c:pt idx="9">
                  <c:v>524</c:v>
                </c:pt>
                <c:pt idx="10">
                  <c:v>438</c:v>
                </c:pt>
              </c:numCache>
            </c:numRef>
          </c:val>
          <c:smooth val="0"/>
          <c:extLst>
            <c:ext xmlns:c16="http://schemas.microsoft.com/office/drawing/2014/chart" uri="{C3380CC4-5D6E-409C-BE32-E72D297353CC}">
              <c16:uniqueId val="{00000000-BB91-4A5F-B52B-29BEFC7E7477}"/>
            </c:ext>
          </c:extLst>
        </c:ser>
        <c:ser>
          <c:idx val="3"/>
          <c:order val="1"/>
          <c:tx>
            <c:strRef>
              <c:f>'Endo 26wk'!$G$6</c:f>
              <c:strCache>
                <c:ptCount val="1"/>
                <c:pt idx="0">
                  <c:v>Target</c:v>
                </c:pt>
              </c:strCache>
            </c:strRef>
          </c:tx>
          <c:spPr>
            <a:ln w="19050" cap="rnd">
              <a:solidFill>
                <a:srgbClr val="FF0000"/>
              </a:solidFill>
              <a:prstDash val="dash"/>
              <a:round/>
            </a:ln>
            <a:effectLst/>
          </c:spPr>
          <c:marker>
            <c:symbol val="none"/>
          </c:marker>
          <c:cat>
            <c:numRef>
              <c:f>'Endo 26wk'!$B$79:$B$89</c:f>
              <c:numCache>
                <c:formatCode>mmm\-yy</c:formatCode>
                <c:ptCount val="11"/>
                <c:pt idx="0">
                  <c:v>45748</c:v>
                </c:pt>
                <c:pt idx="1">
                  <c:v>45778</c:v>
                </c:pt>
                <c:pt idx="2">
                  <c:v>45809</c:v>
                </c:pt>
                <c:pt idx="3">
                  <c:v>45839</c:v>
                </c:pt>
                <c:pt idx="4">
                  <c:v>45870</c:v>
                </c:pt>
                <c:pt idx="5">
                  <c:v>45901</c:v>
                </c:pt>
                <c:pt idx="6">
                  <c:v>45931</c:v>
                </c:pt>
                <c:pt idx="7">
                  <c:v>45962</c:v>
                </c:pt>
                <c:pt idx="8">
                  <c:v>45992</c:v>
                </c:pt>
                <c:pt idx="9">
                  <c:v>46023</c:v>
                </c:pt>
                <c:pt idx="10">
                  <c:v>46054</c:v>
                </c:pt>
              </c:numCache>
            </c:numRef>
          </c:cat>
          <c:val>
            <c:numRef>
              <c:f>'Endo 26wk'!$G$79:$G$90</c:f>
              <c:numCache>
                <c:formatCode>0</c:formatCode>
                <c:ptCount val="12"/>
                <c:pt idx="0">
                  <c:v>0</c:v>
                </c:pt>
                <c:pt idx="1">
                  <c:v>0</c:v>
                </c:pt>
                <c:pt idx="2">
                  <c:v>0</c:v>
                </c:pt>
                <c:pt idx="3">
                  <c:v>0</c:v>
                </c:pt>
                <c:pt idx="4">
                  <c:v>0</c:v>
                </c:pt>
                <c:pt idx="5">
                  <c:v>0</c:v>
                </c:pt>
                <c:pt idx="6">
                  <c:v>0</c:v>
                </c:pt>
                <c:pt idx="7">
                  <c:v>0</c:v>
                </c:pt>
                <c:pt idx="8">
                  <c:v>0</c:v>
                </c:pt>
                <c:pt idx="9">
                  <c:v>0</c:v>
                </c:pt>
                <c:pt idx="10">
                  <c:v>0</c:v>
                </c:pt>
                <c:pt idx="11">
                  <c:v>0</c:v>
                </c:pt>
              </c:numCache>
            </c:numRef>
          </c:val>
          <c:smooth val="0"/>
          <c:extLst>
            <c:ext xmlns:c16="http://schemas.microsoft.com/office/drawing/2014/chart" uri="{C3380CC4-5D6E-409C-BE32-E72D297353CC}">
              <c16:uniqueId val="{00000001-BB91-4A5F-B52B-29BEFC7E7477}"/>
            </c:ext>
          </c:extLst>
        </c:ser>
        <c:dLbls>
          <c:showLegendKey val="0"/>
          <c:showVal val="0"/>
          <c:showCatName val="0"/>
          <c:showSerName val="0"/>
          <c:showPercent val="0"/>
          <c:showBubbleSize val="0"/>
        </c:dLbls>
        <c:marker val="1"/>
        <c:smooth val="0"/>
        <c:axId val="172888832"/>
        <c:axId val="172890752"/>
      </c:lineChart>
      <c:dateAx>
        <c:axId val="172888832"/>
        <c:scaling>
          <c:orientation val="minMax"/>
        </c:scaling>
        <c:delete val="0"/>
        <c:axPos val="b"/>
        <c:numFmt formatCode="mmm\-yy" sourceLinked="1"/>
        <c:majorTickMark val="out"/>
        <c:minorTickMark val="none"/>
        <c:tickLblPos val="low"/>
        <c:spPr>
          <a:noFill/>
          <a:ln w="9525" cap="flat" cmpd="sng" algn="ctr">
            <a:solidFill>
              <a:schemeClr val="tx1">
                <a:lumMod val="15000"/>
                <a:lumOff val="85000"/>
              </a:schemeClr>
            </a:solidFill>
            <a:round/>
          </a:ln>
          <a:effectLst/>
        </c:spPr>
        <c:txPr>
          <a:bodyPr rot="-27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2890752"/>
        <c:crosses val="autoZero"/>
        <c:auto val="1"/>
        <c:lblOffset val="100"/>
        <c:baseTimeUnit val="months"/>
        <c:majorUnit val="1"/>
        <c:majorTimeUnit val="months"/>
      </c:dateAx>
      <c:valAx>
        <c:axId val="172890752"/>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2888832"/>
        <c:crosses val="autoZero"/>
        <c:crossBetween val="midCat"/>
      </c:valAx>
      <c:spPr>
        <a:noFill/>
        <a:ln>
          <a:noFill/>
        </a:ln>
        <a:effectLst/>
      </c:spPr>
    </c:plotArea>
    <c:legend>
      <c:legendPos val="b"/>
      <c:overlay val="0"/>
      <c:txPr>
        <a:bodyPr rot="0" vert="horz"/>
        <a:lstStyle/>
        <a:p>
          <a:pPr>
            <a:defRPr/>
          </a:pPr>
          <a:endParaRPr lang="en-US"/>
        </a:p>
      </c:txPr>
    </c:legend>
    <c:plotVisOnly val="1"/>
    <c:dispBlanksAs val="span"/>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en-US"/>
    </a:p>
  </c:txPr>
  <c:externalData r:id="rId1">
    <c:autoUpdate val="0"/>
  </c:externalData>
</c:chartSpace>
</file>

<file path=ppt/charts/chart5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200" b="0" i="0" u="none" strike="noStrike" kern="1200" spc="0" baseline="0">
                <a:solidFill>
                  <a:schemeClr val="tx1">
                    <a:lumMod val="65000"/>
                    <a:lumOff val="35000"/>
                  </a:schemeClr>
                </a:solidFill>
                <a:latin typeface="+mn-lt"/>
                <a:ea typeface="+mn-ea"/>
                <a:cs typeface="+mn-cs"/>
              </a:defRPr>
            </a:pPr>
            <a:r>
              <a:rPr lang="en-US" sz="1100" b="0" i="0" u="none" strike="noStrike" baseline="0">
                <a:effectLst/>
              </a:rPr>
              <a:t>DNA / CND Rate for Main &amp; DPU Theatres</a:t>
            </a:r>
            <a:endParaRPr lang="en-US" sz="1100"/>
          </a:p>
        </c:rich>
      </c:tx>
      <c:layout>
        <c:manualLayout>
          <c:xMode val="edge"/>
          <c:yMode val="edge"/>
          <c:x val="0.24072905527757116"/>
          <c:y val="4.1666666666666664E-2"/>
        </c:manualLayout>
      </c:layout>
      <c:overlay val="0"/>
      <c:spPr>
        <a:noFill/>
        <a:ln>
          <a:noFill/>
        </a:ln>
        <a:effectLst/>
      </c:spPr>
    </c:title>
    <c:autoTitleDeleted val="0"/>
    <c:plotArea>
      <c:layout/>
      <c:lineChart>
        <c:grouping val="standard"/>
        <c:varyColors val="0"/>
        <c:ser>
          <c:idx val="0"/>
          <c:order val="0"/>
          <c:tx>
            <c:strRef>
              <c:f>'Amb arrivals'!$G$7</c:f>
              <c:strCache>
                <c:ptCount val="1"/>
                <c:pt idx="0">
                  <c:v>2023/24</c:v>
                </c:pt>
              </c:strCache>
            </c:strRef>
          </c:tx>
          <c:spPr>
            <a:ln w="28575" cap="rnd">
              <a:solidFill>
                <a:schemeClr val="accent1"/>
              </a:solidFill>
              <a:round/>
            </a:ln>
            <a:effectLst/>
          </c:spPr>
          <c:marker>
            <c:symbol val="square"/>
            <c:size val="5"/>
            <c:spPr>
              <a:solidFill>
                <a:schemeClr val="accent1"/>
              </a:solidFill>
              <a:ln w="9525">
                <a:solidFill>
                  <a:schemeClr val="accent1"/>
                </a:solidFill>
              </a:ln>
              <a:effectLst/>
            </c:spPr>
          </c:marker>
          <c:cat>
            <c:strRef>
              <c:f>Theatres!$B$9:$B$18</c:f>
              <c:strCache>
                <c:ptCount val="10"/>
                <c:pt idx="0">
                  <c:v>Apr</c:v>
                </c:pt>
                <c:pt idx="1">
                  <c:v>May</c:v>
                </c:pt>
                <c:pt idx="2">
                  <c:v>Jun</c:v>
                </c:pt>
                <c:pt idx="3">
                  <c:v>Jul</c:v>
                </c:pt>
                <c:pt idx="4">
                  <c:v>Aug</c:v>
                </c:pt>
                <c:pt idx="5">
                  <c:v>Sep</c:v>
                </c:pt>
                <c:pt idx="6">
                  <c:v>Oct</c:v>
                </c:pt>
                <c:pt idx="7">
                  <c:v>Nov</c:v>
                </c:pt>
                <c:pt idx="8">
                  <c:v>Dec</c:v>
                </c:pt>
                <c:pt idx="9">
                  <c:v>Jan</c:v>
                </c:pt>
              </c:strCache>
            </c:strRef>
          </c:cat>
          <c:val>
            <c:numRef>
              <c:f>'Amb arrivals'!$G$8:$G$19</c:f>
            </c:numRef>
          </c:val>
          <c:smooth val="0"/>
          <c:extLst>
            <c:ext xmlns:c16="http://schemas.microsoft.com/office/drawing/2014/chart" uri="{C3380CC4-5D6E-409C-BE32-E72D297353CC}">
              <c16:uniqueId val="{00000000-5500-46A7-9DAA-E31756EC24F2}"/>
            </c:ext>
          </c:extLst>
        </c:ser>
        <c:ser>
          <c:idx val="2"/>
          <c:order val="1"/>
          <c:tx>
            <c:strRef>
              <c:f>Theatres!$C$7</c:f>
              <c:strCache>
                <c:ptCount val="1"/>
                <c:pt idx="0">
                  <c:v>Target</c:v>
                </c:pt>
              </c:strCache>
            </c:strRef>
          </c:tx>
          <c:spPr>
            <a:ln w="19050" cap="rnd">
              <a:solidFill>
                <a:srgbClr val="FF0000"/>
              </a:solidFill>
              <a:prstDash val="dash"/>
              <a:round/>
            </a:ln>
            <a:effectLst/>
          </c:spPr>
          <c:marker>
            <c:symbol val="none"/>
          </c:marker>
          <c:cat>
            <c:strRef>
              <c:f>Theatres!$B$9:$B$18</c:f>
              <c:strCache>
                <c:ptCount val="10"/>
                <c:pt idx="0">
                  <c:v>Apr</c:v>
                </c:pt>
                <c:pt idx="1">
                  <c:v>May</c:v>
                </c:pt>
                <c:pt idx="2">
                  <c:v>Jun</c:v>
                </c:pt>
                <c:pt idx="3">
                  <c:v>Jul</c:v>
                </c:pt>
                <c:pt idx="4">
                  <c:v>Aug</c:v>
                </c:pt>
                <c:pt idx="5">
                  <c:v>Sep</c:v>
                </c:pt>
                <c:pt idx="6">
                  <c:v>Oct</c:v>
                </c:pt>
                <c:pt idx="7">
                  <c:v>Nov</c:v>
                </c:pt>
                <c:pt idx="8">
                  <c:v>Dec</c:v>
                </c:pt>
                <c:pt idx="9">
                  <c:v>Jan</c:v>
                </c:pt>
              </c:strCache>
            </c:strRef>
          </c:cat>
          <c:val>
            <c:numRef>
              <c:f>Theatres!$C$9:$C$18</c:f>
              <c:numCache>
                <c:formatCode>0.0%</c:formatCode>
                <c:ptCount val="10"/>
                <c:pt idx="0">
                  <c:v>0.05</c:v>
                </c:pt>
                <c:pt idx="1">
                  <c:v>0.05</c:v>
                </c:pt>
                <c:pt idx="2">
                  <c:v>0.05</c:v>
                </c:pt>
                <c:pt idx="3">
                  <c:v>0.05</c:v>
                </c:pt>
                <c:pt idx="4">
                  <c:v>0.05</c:v>
                </c:pt>
                <c:pt idx="5">
                  <c:v>0.05</c:v>
                </c:pt>
                <c:pt idx="6">
                  <c:v>0.05</c:v>
                </c:pt>
                <c:pt idx="7">
                  <c:v>0.05</c:v>
                </c:pt>
                <c:pt idx="8">
                  <c:v>0.05</c:v>
                </c:pt>
                <c:pt idx="9">
                  <c:v>0.05</c:v>
                </c:pt>
              </c:numCache>
            </c:numRef>
          </c:val>
          <c:smooth val="0"/>
          <c:extLst>
            <c:ext xmlns:c16="http://schemas.microsoft.com/office/drawing/2014/chart" uri="{C3380CC4-5D6E-409C-BE32-E72D297353CC}">
              <c16:uniqueId val="{00000001-5500-46A7-9DAA-E31756EC24F2}"/>
            </c:ext>
          </c:extLst>
        </c:ser>
        <c:ser>
          <c:idx val="3"/>
          <c:order val="2"/>
          <c:tx>
            <c:strRef>
              <c:f>Theatres!$D$7</c:f>
              <c:strCache>
                <c:ptCount val="1"/>
                <c:pt idx="0">
                  <c:v>Main</c:v>
                </c:pt>
              </c:strCache>
            </c:strRef>
          </c:tx>
          <c:spPr>
            <a:ln>
              <a:solidFill>
                <a:srgbClr val="00B5CC"/>
              </a:solidFill>
            </a:ln>
          </c:spPr>
          <c:marker>
            <c:symbol val="diamond"/>
            <c:size val="5"/>
            <c:spPr>
              <a:solidFill>
                <a:srgbClr val="00B5CC"/>
              </a:solidFill>
              <a:ln>
                <a:solidFill>
                  <a:srgbClr val="00B5CC"/>
                </a:solidFill>
              </a:ln>
            </c:spPr>
          </c:marker>
          <c:cat>
            <c:strRef>
              <c:f>Theatres!$B$9:$B$18</c:f>
              <c:strCache>
                <c:ptCount val="10"/>
                <c:pt idx="0">
                  <c:v>Apr</c:v>
                </c:pt>
                <c:pt idx="1">
                  <c:v>May</c:v>
                </c:pt>
                <c:pt idx="2">
                  <c:v>Jun</c:v>
                </c:pt>
                <c:pt idx="3">
                  <c:v>Jul</c:v>
                </c:pt>
                <c:pt idx="4">
                  <c:v>Aug</c:v>
                </c:pt>
                <c:pt idx="5">
                  <c:v>Sep</c:v>
                </c:pt>
                <c:pt idx="6">
                  <c:v>Oct</c:v>
                </c:pt>
                <c:pt idx="7">
                  <c:v>Nov</c:v>
                </c:pt>
                <c:pt idx="8">
                  <c:v>Dec</c:v>
                </c:pt>
                <c:pt idx="9">
                  <c:v>Jan</c:v>
                </c:pt>
              </c:strCache>
            </c:strRef>
          </c:cat>
          <c:val>
            <c:numRef>
              <c:f>Theatres!$D$9:$D$18</c:f>
              <c:numCache>
                <c:formatCode>0.00%</c:formatCode>
                <c:ptCount val="10"/>
                <c:pt idx="0">
                  <c:v>9.8799999999999999E-2</c:v>
                </c:pt>
                <c:pt idx="1">
                  <c:v>0.1152</c:v>
                </c:pt>
                <c:pt idx="2">
                  <c:v>0.10979999999999999</c:v>
                </c:pt>
                <c:pt idx="3">
                  <c:v>0.1205</c:v>
                </c:pt>
                <c:pt idx="4">
                  <c:v>0.1028</c:v>
                </c:pt>
                <c:pt idx="5">
                  <c:v>9.6500000000000002E-2</c:v>
                </c:pt>
                <c:pt idx="6">
                  <c:v>9.9400000000000002E-2</c:v>
                </c:pt>
                <c:pt idx="7">
                  <c:v>0.1115</c:v>
                </c:pt>
                <c:pt idx="8">
                  <c:v>0.1168</c:v>
                </c:pt>
                <c:pt idx="9">
                  <c:v>0.1111</c:v>
                </c:pt>
              </c:numCache>
            </c:numRef>
          </c:val>
          <c:smooth val="0"/>
          <c:extLst>
            <c:ext xmlns:c16="http://schemas.microsoft.com/office/drawing/2014/chart" uri="{C3380CC4-5D6E-409C-BE32-E72D297353CC}">
              <c16:uniqueId val="{00000002-5500-46A7-9DAA-E31756EC24F2}"/>
            </c:ext>
          </c:extLst>
        </c:ser>
        <c:ser>
          <c:idx val="1"/>
          <c:order val="3"/>
          <c:tx>
            <c:strRef>
              <c:f>Theatres!$E$7</c:f>
              <c:strCache>
                <c:ptCount val="1"/>
                <c:pt idx="0">
                  <c:v>DPU</c:v>
                </c:pt>
              </c:strCache>
            </c:strRef>
          </c:tx>
          <c:spPr>
            <a:ln>
              <a:solidFill>
                <a:srgbClr val="92278F"/>
              </a:solidFill>
            </a:ln>
          </c:spPr>
          <c:marker>
            <c:symbol val="diamond"/>
            <c:size val="5"/>
            <c:spPr>
              <a:solidFill>
                <a:srgbClr val="92278F"/>
              </a:solidFill>
              <a:ln>
                <a:solidFill>
                  <a:srgbClr val="92278F"/>
                </a:solidFill>
              </a:ln>
            </c:spPr>
          </c:marker>
          <c:cat>
            <c:strRef>
              <c:f>Theatres!$B$9:$B$18</c:f>
              <c:strCache>
                <c:ptCount val="10"/>
                <c:pt idx="0">
                  <c:v>Apr</c:v>
                </c:pt>
                <c:pt idx="1">
                  <c:v>May</c:v>
                </c:pt>
                <c:pt idx="2">
                  <c:v>Jun</c:v>
                </c:pt>
                <c:pt idx="3">
                  <c:v>Jul</c:v>
                </c:pt>
                <c:pt idx="4">
                  <c:v>Aug</c:v>
                </c:pt>
                <c:pt idx="5">
                  <c:v>Sep</c:v>
                </c:pt>
                <c:pt idx="6">
                  <c:v>Oct</c:v>
                </c:pt>
                <c:pt idx="7">
                  <c:v>Nov</c:v>
                </c:pt>
                <c:pt idx="8">
                  <c:v>Dec</c:v>
                </c:pt>
                <c:pt idx="9">
                  <c:v>Jan</c:v>
                </c:pt>
              </c:strCache>
            </c:strRef>
          </c:cat>
          <c:val>
            <c:numRef>
              <c:f>Theatres!$E$9:$E$18</c:f>
              <c:numCache>
                <c:formatCode>0.00%</c:formatCode>
                <c:ptCount val="10"/>
                <c:pt idx="0">
                  <c:v>9.7600000000000006E-2</c:v>
                </c:pt>
                <c:pt idx="1">
                  <c:v>0.10150000000000001</c:v>
                </c:pt>
                <c:pt idx="2">
                  <c:v>7.7799999999999994E-2</c:v>
                </c:pt>
                <c:pt idx="3">
                  <c:v>7.6100000000000001E-2</c:v>
                </c:pt>
                <c:pt idx="4">
                  <c:v>8.5500000000000007E-2</c:v>
                </c:pt>
                <c:pt idx="5">
                  <c:v>0.10340000000000001</c:v>
                </c:pt>
                <c:pt idx="6">
                  <c:v>8.2100000000000006E-2</c:v>
                </c:pt>
                <c:pt idx="7">
                  <c:v>9.6699999999999994E-2</c:v>
                </c:pt>
                <c:pt idx="8">
                  <c:v>9.9599999999999994E-2</c:v>
                </c:pt>
                <c:pt idx="9">
                  <c:v>8.3799999999999999E-2</c:v>
                </c:pt>
              </c:numCache>
            </c:numRef>
          </c:val>
          <c:smooth val="0"/>
          <c:extLst>
            <c:ext xmlns:c16="http://schemas.microsoft.com/office/drawing/2014/chart" uri="{C3380CC4-5D6E-409C-BE32-E72D297353CC}">
              <c16:uniqueId val="{00000003-5500-46A7-9DAA-E31756EC24F2}"/>
            </c:ext>
          </c:extLst>
        </c:ser>
        <c:dLbls>
          <c:showLegendKey val="0"/>
          <c:showVal val="0"/>
          <c:showCatName val="0"/>
          <c:showSerName val="0"/>
          <c:showPercent val="0"/>
          <c:showBubbleSize val="0"/>
        </c:dLbls>
        <c:smooth val="0"/>
        <c:axId val="177720704"/>
        <c:axId val="179308032"/>
      </c:lineChart>
      <c:catAx>
        <c:axId val="17772070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9308032"/>
        <c:crosses val="autoZero"/>
        <c:auto val="1"/>
        <c:lblAlgn val="ctr"/>
        <c:lblOffset val="100"/>
        <c:noMultiLvlLbl val="0"/>
      </c:catAx>
      <c:valAx>
        <c:axId val="179308032"/>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772070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en-US"/>
    </a:p>
  </c:txPr>
  <c:externalData r:id="rId1">
    <c:autoUpdate val="0"/>
  </c:externalData>
</c:chartSpace>
</file>

<file path=ppt/charts/chart5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200" b="0" i="0" u="none" strike="noStrike" kern="1200" spc="0" baseline="0">
                <a:solidFill>
                  <a:schemeClr val="tx1">
                    <a:lumMod val="65000"/>
                    <a:lumOff val="35000"/>
                  </a:schemeClr>
                </a:solidFill>
                <a:latin typeface="+mn-lt"/>
                <a:ea typeface="+mn-ea"/>
                <a:cs typeface="+mn-cs"/>
              </a:defRPr>
            </a:pPr>
            <a:r>
              <a:rPr lang="en-US" sz="1100" b="0" i="0" u="none" strike="noStrike" baseline="0">
                <a:effectLst/>
              </a:rPr>
              <a:t>Run Time Rate for Main, DPU &amp; Endoscopy Theatres</a:t>
            </a:r>
            <a:endParaRPr lang="en-US" sz="1100"/>
          </a:p>
        </c:rich>
      </c:tx>
      <c:layout>
        <c:manualLayout>
          <c:xMode val="edge"/>
          <c:yMode val="edge"/>
          <c:x val="0.17961793080007238"/>
          <c:y val="4.1666619629535558E-2"/>
        </c:manualLayout>
      </c:layout>
      <c:overlay val="0"/>
      <c:spPr>
        <a:noFill/>
        <a:ln>
          <a:noFill/>
        </a:ln>
        <a:effectLst/>
      </c:spPr>
    </c:title>
    <c:autoTitleDeleted val="0"/>
    <c:plotArea>
      <c:layout/>
      <c:lineChart>
        <c:grouping val="standard"/>
        <c:varyColors val="0"/>
        <c:ser>
          <c:idx val="0"/>
          <c:order val="0"/>
          <c:tx>
            <c:strRef>
              <c:f>'Amb arrivals'!$G$7</c:f>
              <c:strCache>
                <c:ptCount val="1"/>
                <c:pt idx="0">
                  <c:v>2023/24</c:v>
                </c:pt>
              </c:strCache>
            </c:strRef>
          </c:tx>
          <c:spPr>
            <a:ln w="28575" cap="rnd">
              <a:solidFill>
                <a:schemeClr val="accent1"/>
              </a:solidFill>
              <a:round/>
            </a:ln>
            <a:effectLst/>
          </c:spPr>
          <c:marker>
            <c:symbol val="square"/>
            <c:size val="5"/>
            <c:spPr>
              <a:solidFill>
                <a:schemeClr val="accent1"/>
              </a:solidFill>
              <a:ln w="9525">
                <a:solidFill>
                  <a:schemeClr val="accent1"/>
                </a:solidFill>
              </a:ln>
              <a:effectLst/>
            </c:spPr>
          </c:marker>
          <c:cat>
            <c:strRef>
              <c:f>Theatres!$B$31:$B$40</c:f>
              <c:strCache>
                <c:ptCount val="10"/>
                <c:pt idx="0">
                  <c:v>Apr</c:v>
                </c:pt>
                <c:pt idx="1">
                  <c:v>May</c:v>
                </c:pt>
                <c:pt idx="2">
                  <c:v>Jun</c:v>
                </c:pt>
                <c:pt idx="3">
                  <c:v>Jul</c:v>
                </c:pt>
                <c:pt idx="4">
                  <c:v>Aug</c:v>
                </c:pt>
                <c:pt idx="5">
                  <c:v>Sep</c:v>
                </c:pt>
                <c:pt idx="6">
                  <c:v>Oct</c:v>
                </c:pt>
                <c:pt idx="7">
                  <c:v>Nov</c:v>
                </c:pt>
                <c:pt idx="8">
                  <c:v>Dec</c:v>
                </c:pt>
                <c:pt idx="9">
                  <c:v>Jan</c:v>
                </c:pt>
              </c:strCache>
            </c:strRef>
          </c:cat>
          <c:val>
            <c:numRef>
              <c:f>'Amb arrivals'!$G$8:$G$19</c:f>
            </c:numRef>
          </c:val>
          <c:smooth val="0"/>
          <c:extLst>
            <c:ext xmlns:c16="http://schemas.microsoft.com/office/drawing/2014/chart" uri="{C3380CC4-5D6E-409C-BE32-E72D297353CC}">
              <c16:uniqueId val="{00000000-1DF0-4A79-919B-9C3096CF0554}"/>
            </c:ext>
          </c:extLst>
        </c:ser>
        <c:ser>
          <c:idx val="2"/>
          <c:order val="1"/>
          <c:tx>
            <c:strRef>
              <c:f>Theatres!$C$29</c:f>
              <c:strCache>
                <c:ptCount val="1"/>
                <c:pt idx="0">
                  <c:v>Target</c:v>
                </c:pt>
              </c:strCache>
            </c:strRef>
          </c:tx>
          <c:spPr>
            <a:ln w="19050" cap="rnd">
              <a:solidFill>
                <a:srgbClr val="FF0000"/>
              </a:solidFill>
              <a:prstDash val="dash"/>
              <a:round/>
            </a:ln>
            <a:effectLst/>
          </c:spPr>
          <c:marker>
            <c:symbol val="none"/>
          </c:marker>
          <c:cat>
            <c:strRef>
              <c:f>Theatres!$B$31:$B$40</c:f>
              <c:strCache>
                <c:ptCount val="10"/>
                <c:pt idx="0">
                  <c:v>Apr</c:v>
                </c:pt>
                <c:pt idx="1">
                  <c:v>May</c:v>
                </c:pt>
                <c:pt idx="2">
                  <c:v>Jun</c:v>
                </c:pt>
                <c:pt idx="3">
                  <c:v>Jul</c:v>
                </c:pt>
                <c:pt idx="4">
                  <c:v>Aug</c:v>
                </c:pt>
                <c:pt idx="5">
                  <c:v>Sep</c:v>
                </c:pt>
                <c:pt idx="6">
                  <c:v>Oct</c:v>
                </c:pt>
                <c:pt idx="7">
                  <c:v>Nov</c:v>
                </c:pt>
                <c:pt idx="8">
                  <c:v>Dec</c:v>
                </c:pt>
                <c:pt idx="9">
                  <c:v>Jan</c:v>
                </c:pt>
              </c:strCache>
            </c:strRef>
          </c:cat>
          <c:val>
            <c:numRef>
              <c:f>Theatres!$C$31:$C$40</c:f>
              <c:numCache>
                <c:formatCode>0.0%</c:formatCode>
                <c:ptCount val="10"/>
                <c:pt idx="0">
                  <c:v>0.9</c:v>
                </c:pt>
                <c:pt idx="1">
                  <c:v>0.9</c:v>
                </c:pt>
                <c:pt idx="2">
                  <c:v>0.9</c:v>
                </c:pt>
                <c:pt idx="3">
                  <c:v>0.9</c:v>
                </c:pt>
                <c:pt idx="4">
                  <c:v>0.9</c:v>
                </c:pt>
                <c:pt idx="5">
                  <c:v>0.9</c:v>
                </c:pt>
                <c:pt idx="6">
                  <c:v>0.9</c:v>
                </c:pt>
                <c:pt idx="7">
                  <c:v>0.9</c:v>
                </c:pt>
                <c:pt idx="8">
                  <c:v>0.9</c:v>
                </c:pt>
                <c:pt idx="9">
                  <c:v>0.9</c:v>
                </c:pt>
              </c:numCache>
            </c:numRef>
          </c:val>
          <c:smooth val="0"/>
          <c:extLst>
            <c:ext xmlns:c16="http://schemas.microsoft.com/office/drawing/2014/chart" uri="{C3380CC4-5D6E-409C-BE32-E72D297353CC}">
              <c16:uniqueId val="{00000001-1DF0-4A79-919B-9C3096CF0554}"/>
            </c:ext>
          </c:extLst>
        </c:ser>
        <c:ser>
          <c:idx val="3"/>
          <c:order val="2"/>
          <c:tx>
            <c:strRef>
              <c:f>Theatres!$D$29</c:f>
              <c:strCache>
                <c:ptCount val="1"/>
                <c:pt idx="0">
                  <c:v>Main</c:v>
                </c:pt>
              </c:strCache>
            </c:strRef>
          </c:tx>
          <c:spPr>
            <a:ln>
              <a:solidFill>
                <a:srgbClr val="00B5CC"/>
              </a:solidFill>
            </a:ln>
          </c:spPr>
          <c:marker>
            <c:symbol val="diamond"/>
            <c:size val="5"/>
            <c:spPr>
              <a:solidFill>
                <a:srgbClr val="00B5CC"/>
              </a:solidFill>
              <a:ln>
                <a:solidFill>
                  <a:srgbClr val="00B5CC"/>
                </a:solidFill>
              </a:ln>
            </c:spPr>
          </c:marker>
          <c:cat>
            <c:strRef>
              <c:f>Theatres!$B$31:$B$40</c:f>
              <c:strCache>
                <c:ptCount val="10"/>
                <c:pt idx="0">
                  <c:v>Apr</c:v>
                </c:pt>
                <c:pt idx="1">
                  <c:v>May</c:v>
                </c:pt>
                <c:pt idx="2">
                  <c:v>Jun</c:v>
                </c:pt>
                <c:pt idx="3">
                  <c:v>Jul</c:v>
                </c:pt>
                <c:pt idx="4">
                  <c:v>Aug</c:v>
                </c:pt>
                <c:pt idx="5">
                  <c:v>Sep</c:v>
                </c:pt>
                <c:pt idx="6">
                  <c:v>Oct</c:v>
                </c:pt>
                <c:pt idx="7">
                  <c:v>Nov</c:v>
                </c:pt>
                <c:pt idx="8">
                  <c:v>Dec</c:v>
                </c:pt>
                <c:pt idx="9">
                  <c:v>Jan</c:v>
                </c:pt>
              </c:strCache>
            </c:strRef>
          </c:cat>
          <c:val>
            <c:numRef>
              <c:f>Theatres!$D$31:$D$40</c:f>
              <c:numCache>
                <c:formatCode>0.00%</c:formatCode>
                <c:ptCount val="10"/>
                <c:pt idx="0">
                  <c:v>0.99119999999999997</c:v>
                </c:pt>
                <c:pt idx="1">
                  <c:v>0.96099999999999997</c:v>
                </c:pt>
                <c:pt idx="2">
                  <c:v>1.0399</c:v>
                </c:pt>
                <c:pt idx="3">
                  <c:v>0.9496</c:v>
                </c:pt>
                <c:pt idx="4">
                  <c:v>0.96689999999999998</c:v>
                </c:pt>
                <c:pt idx="5">
                  <c:v>1.0286999999999999</c:v>
                </c:pt>
                <c:pt idx="6">
                  <c:v>1.0269999999999999</c:v>
                </c:pt>
                <c:pt idx="7">
                  <c:v>1.0494000000000001</c:v>
                </c:pt>
                <c:pt idx="8">
                  <c:v>0.98419999999999996</c:v>
                </c:pt>
                <c:pt idx="9">
                  <c:v>0.98499999999999999</c:v>
                </c:pt>
              </c:numCache>
            </c:numRef>
          </c:val>
          <c:smooth val="0"/>
          <c:extLst>
            <c:ext xmlns:c16="http://schemas.microsoft.com/office/drawing/2014/chart" uri="{C3380CC4-5D6E-409C-BE32-E72D297353CC}">
              <c16:uniqueId val="{00000002-1DF0-4A79-919B-9C3096CF0554}"/>
            </c:ext>
          </c:extLst>
        </c:ser>
        <c:ser>
          <c:idx val="1"/>
          <c:order val="3"/>
          <c:tx>
            <c:strRef>
              <c:f>Theatres!$E$29</c:f>
              <c:strCache>
                <c:ptCount val="1"/>
                <c:pt idx="0">
                  <c:v>DPU</c:v>
                </c:pt>
              </c:strCache>
            </c:strRef>
          </c:tx>
          <c:spPr>
            <a:ln>
              <a:solidFill>
                <a:srgbClr val="92278F"/>
              </a:solidFill>
            </a:ln>
          </c:spPr>
          <c:marker>
            <c:symbol val="diamond"/>
            <c:size val="5"/>
            <c:spPr>
              <a:solidFill>
                <a:srgbClr val="92278F"/>
              </a:solidFill>
              <a:ln>
                <a:solidFill>
                  <a:srgbClr val="92278F"/>
                </a:solidFill>
              </a:ln>
            </c:spPr>
          </c:marker>
          <c:cat>
            <c:strRef>
              <c:f>Theatres!$B$31:$B$40</c:f>
              <c:strCache>
                <c:ptCount val="10"/>
                <c:pt idx="0">
                  <c:v>Apr</c:v>
                </c:pt>
                <c:pt idx="1">
                  <c:v>May</c:v>
                </c:pt>
                <c:pt idx="2">
                  <c:v>Jun</c:v>
                </c:pt>
                <c:pt idx="3">
                  <c:v>Jul</c:v>
                </c:pt>
                <c:pt idx="4">
                  <c:v>Aug</c:v>
                </c:pt>
                <c:pt idx="5">
                  <c:v>Sep</c:v>
                </c:pt>
                <c:pt idx="6">
                  <c:v>Oct</c:v>
                </c:pt>
                <c:pt idx="7">
                  <c:v>Nov</c:v>
                </c:pt>
                <c:pt idx="8">
                  <c:v>Dec</c:v>
                </c:pt>
                <c:pt idx="9">
                  <c:v>Jan</c:v>
                </c:pt>
              </c:strCache>
            </c:strRef>
          </c:cat>
          <c:val>
            <c:numRef>
              <c:f>Theatres!$E$31:$E$40</c:f>
              <c:numCache>
                <c:formatCode>0.00%</c:formatCode>
                <c:ptCount val="10"/>
                <c:pt idx="0">
                  <c:v>0.86739999999999995</c:v>
                </c:pt>
                <c:pt idx="1">
                  <c:v>0.76180000000000003</c:v>
                </c:pt>
                <c:pt idx="2">
                  <c:v>0.80559999999999998</c:v>
                </c:pt>
                <c:pt idx="3">
                  <c:v>0.76629999999999998</c:v>
                </c:pt>
                <c:pt idx="4">
                  <c:v>0.78210000000000002</c:v>
                </c:pt>
                <c:pt idx="5">
                  <c:v>0.78600000000000003</c:v>
                </c:pt>
                <c:pt idx="6">
                  <c:v>0.80210000000000004</c:v>
                </c:pt>
                <c:pt idx="7">
                  <c:v>0.84940000000000004</c:v>
                </c:pt>
                <c:pt idx="8">
                  <c:v>0.77780000000000005</c:v>
                </c:pt>
                <c:pt idx="9">
                  <c:v>0.78220000000000001</c:v>
                </c:pt>
              </c:numCache>
            </c:numRef>
          </c:val>
          <c:smooth val="0"/>
          <c:extLst>
            <c:ext xmlns:c16="http://schemas.microsoft.com/office/drawing/2014/chart" uri="{C3380CC4-5D6E-409C-BE32-E72D297353CC}">
              <c16:uniqueId val="{00000003-1DF0-4A79-919B-9C3096CF0554}"/>
            </c:ext>
          </c:extLst>
        </c:ser>
        <c:ser>
          <c:idx val="4"/>
          <c:order val="4"/>
          <c:tx>
            <c:strRef>
              <c:f>Theatres!$F$29</c:f>
              <c:strCache>
                <c:ptCount val="1"/>
                <c:pt idx="0">
                  <c:v>Endoscopy</c:v>
                </c:pt>
              </c:strCache>
            </c:strRef>
          </c:tx>
          <c:spPr>
            <a:ln>
              <a:solidFill>
                <a:srgbClr val="EC008C"/>
              </a:solidFill>
            </a:ln>
          </c:spPr>
          <c:marker>
            <c:symbol val="diamond"/>
            <c:size val="5"/>
            <c:spPr>
              <a:solidFill>
                <a:srgbClr val="EC008C"/>
              </a:solidFill>
              <a:ln>
                <a:solidFill>
                  <a:srgbClr val="EC008C"/>
                </a:solidFill>
              </a:ln>
            </c:spPr>
          </c:marker>
          <c:cat>
            <c:strRef>
              <c:f>Theatres!$B$31:$B$40</c:f>
              <c:strCache>
                <c:ptCount val="10"/>
                <c:pt idx="0">
                  <c:v>Apr</c:v>
                </c:pt>
                <c:pt idx="1">
                  <c:v>May</c:v>
                </c:pt>
                <c:pt idx="2">
                  <c:v>Jun</c:v>
                </c:pt>
                <c:pt idx="3">
                  <c:v>Jul</c:v>
                </c:pt>
                <c:pt idx="4">
                  <c:v>Aug</c:v>
                </c:pt>
                <c:pt idx="5">
                  <c:v>Sep</c:v>
                </c:pt>
                <c:pt idx="6">
                  <c:v>Oct</c:v>
                </c:pt>
                <c:pt idx="7">
                  <c:v>Nov</c:v>
                </c:pt>
                <c:pt idx="8">
                  <c:v>Dec</c:v>
                </c:pt>
                <c:pt idx="9">
                  <c:v>Jan</c:v>
                </c:pt>
              </c:strCache>
            </c:strRef>
          </c:cat>
          <c:val>
            <c:numRef>
              <c:f>Theatres!$F$31:$F$40</c:f>
              <c:numCache>
                <c:formatCode>0.00%</c:formatCode>
                <c:ptCount val="10"/>
                <c:pt idx="0">
                  <c:v>1.1843999999999999</c:v>
                </c:pt>
                <c:pt idx="1">
                  <c:v>1.1146</c:v>
                </c:pt>
                <c:pt idx="2">
                  <c:v>1.3975</c:v>
                </c:pt>
                <c:pt idx="3">
                  <c:v>1.1109</c:v>
                </c:pt>
                <c:pt idx="4">
                  <c:v>1.121</c:v>
                </c:pt>
                <c:pt idx="5">
                  <c:v>1.1890000000000001</c:v>
                </c:pt>
                <c:pt idx="6">
                  <c:v>1.0750999999999999</c:v>
                </c:pt>
                <c:pt idx="7">
                  <c:v>1.077</c:v>
                </c:pt>
                <c:pt idx="8">
                  <c:v>1.0255000000000001</c:v>
                </c:pt>
                <c:pt idx="9">
                  <c:v>1.0244</c:v>
                </c:pt>
              </c:numCache>
            </c:numRef>
          </c:val>
          <c:smooth val="0"/>
          <c:extLst>
            <c:ext xmlns:c16="http://schemas.microsoft.com/office/drawing/2014/chart" uri="{C3380CC4-5D6E-409C-BE32-E72D297353CC}">
              <c16:uniqueId val="{00000004-1DF0-4A79-919B-9C3096CF0554}"/>
            </c:ext>
          </c:extLst>
        </c:ser>
        <c:dLbls>
          <c:showLegendKey val="0"/>
          <c:showVal val="0"/>
          <c:showCatName val="0"/>
          <c:showSerName val="0"/>
          <c:showPercent val="0"/>
          <c:showBubbleSize val="0"/>
        </c:dLbls>
        <c:smooth val="0"/>
        <c:axId val="177720704"/>
        <c:axId val="179308032"/>
      </c:lineChart>
      <c:catAx>
        <c:axId val="17772070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9308032"/>
        <c:crosses val="autoZero"/>
        <c:auto val="1"/>
        <c:lblAlgn val="ctr"/>
        <c:lblOffset val="100"/>
        <c:noMultiLvlLbl val="0"/>
      </c:catAx>
      <c:valAx>
        <c:axId val="179308032"/>
        <c:scaling>
          <c:orientation val="minMax"/>
          <c:max val="1.5"/>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7720704"/>
        <c:crosses val="autoZero"/>
        <c:crossBetween val="between"/>
        <c:majorUnit val="0.30000000000000004"/>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en-US"/>
    </a:p>
  </c:txPr>
  <c:externalData r:id="rId1">
    <c:autoUpdate val="0"/>
  </c:externalData>
</c:chartSpace>
</file>

<file path=ppt/charts/chart5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200" b="0" i="0" u="none" strike="noStrike" kern="1200" spc="0" baseline="0">
                <a:solidFill>
                  <a:schemeClr val="tx1">
                    <a:lumMod val="65000"/>
                    <a:lumOff val="35000"/>
                  </a:schemeClr>
                </a:solidFill>
                <a:latin typeface="+mn-lt"/>
                <a:ea typeface="+mn-ea"/>
                <a:cs typeface="+mn-cs"/>
              </a:defRPr>
            </a:pPr>
            <a:r>
              <a:rPr lang="en-US" sz="1100" b="0" i="0" u="none" strike="noStrike" baseline="0">
                <a:effectLst/>
              </a:rPr>
              <a:t>Op Time for Main Theatres</a:t>
            </a:r>
            <a:endParaRPr lang="en-US" sz="1100"/>
          </a:p>
        </c:rich>
      </c:tx>
      <c:layout>
        <c:manualLayout>
          <c:xMode val="edge"/>
          <c:yMode val="edge"/>
          <c:x val="0.34072907714984191"/>
          <c:y val="4.1666619629535558E-2"/>
        </c:manualLayout>
      </c:layout>
      <c:overlay val="0"/>
      <c:spPr>
        <a:noFill/>
        <a:ln>
          <a:noFill/>
        </a:ln>
        <a:effectLst/>
      </c:spPr>
    </c:title>
    <c:autoTitleDeleted val="0"/>
    <c:plotArea>
      <c:layout/>
      <c:lineChart>
        <c:grouping val="standard"/>
        <c:varyColors val="0"/>
        <c:ser>
          <c:idx val="0"/>
          <c:order val="0"/>
          <c:tx>
            <c:strRef>
              <c:f>'Amb arrivals'!$G$7</c:f>
              <c:strCache>
                <c:ptCount val="1"/>
                <c:pt idx="0">
                  <c:v>2023/24</c:v>
                </c:pt>
              </c:strCache>
            </c:strRef>
          </c:tx>
          <c:spPr>
            <a:ln w="28575" cap="rnd">
              <a:solidFill>
                <a:schemeClr val="accent1"/>
              </a:solidFill>
              <a:round/>
            </a:ln>
            <a:effectLst/>
          </c:spPr>
          <c:marker>
            <c:symbol val="square"/>
            <c:size val="5"/>
            <c:spPr>
              <a:solidFill>
                <a:schemeClr val="accent1"/>
              </a:solidFill>
              <a:ln w="9525">
                <a:solidFill>
                  <a:schemeClr val="accent1"/>
                </a:solidFill>
              </a:ln>
              <a:effectLst/>
            </c:spPr>
          </c:marker>
          <c:cat>
            <c:strRef>
              <c:f>Theatres!$B$53:$B$62</c:f>
              <c:strCache>
                <c:ptCount val="10"/>
                <c:pt idx="0">
                  <c:v>Apr</c:v>
                </c:pt>
                <c:pt idx="1">
                  <c:v>May</c:v>
                </c:pt>
                <c:pt idx="2">
                  <c:v>Jun</c:v>
                </c:pt>
                <c:pt idx="3">
                  <c:v>Jul</c:v>
                </c:pt>
                <c:pt idx="4">
                  <c:v>Aug</c:v>
                </c:pt>
                <c:pt idx="5">
                  <c:v>Sep</c:v>
                </c:pt>
                <c:pt idx="6">
                  <c:v>Oct</c:v>
                </c:pt>
                <c:pt idx="7">
                  <c:v>Nov</c:v>
                </c:pt>
                <c:pt idx="8">
                  <c:v>Dec</c:v>
                </c:pt>
                <c:pt idx="9">
                  <c:v>Jan</c:v>
                </c:pt>
              </c:strCache>
            </c:strRef>
          </c:cat>
          <c:val>
            <c:numRef>
              <c:f>'Amb arrivals'!$G$8:$G$19</c:f>
            </c:numRef>
          </c:val>
          <c:smooth val="0"/>
          <c:extLst>
            <c:ext xmlns:c16="http://schemas.microsoft.com/office/drawing/2014/chart" uri="{C3380CC4-5D6E-409C-BE32-E72D297353CC}">
              <c16:uniqueId val="{00000000-1DE1-4808-9E33-7D22EC589289}"/>
            </c:ext>
          </c:extLst>
        </c:ser>
        <c:ser>
          <c:idx val="2"/>
          <c:order val="1"/>
          <c:tx>
            <c:strRef>
              <c:f>Theatres!$C$51</c:f>
              <c:strCache>
                <c:ptCount val="1"/>
                <c:pt idx="0">
                  <c:v>Target</c:v>
                </c:pt>
              </c:strCache>
            </c:strRef>
          </c:tx>
          <c:spPr>
            <a:ln w="19050" cap="rnd">
              <a:solidFill>
                <a:srgbClr val="FF0000"/>
              </a:solidFill>
              <a:prstDash val="dash"/>
              <a:round/>
            </a:ln>
            <a:effectLst/>
          </c:spPr>
          <c:marker>
            <c:symbol val="none"/>
          </c:marker>
          <c:cat>
            <c:strRef>
              <c:f>Theatres!$B$53:$B$62</c:f>
              <c:strCache>
                <c:ptCount val="10"/>
                <c:pt idx="0">
                  <c:v>Apr</c:v>
                </c:pt>
                <c:pt idx="1">
                  <c:v>May</c:v>
                </c:pt>
                <c:pt idx="2">
                  <c:v>Jun</c:v>
                </c:pt>
                <c:pt idx="3">
                  <c:v>Jul</c:v>
                </c:pt>
                <c:pt idx="4">
                  <c:v>Aug</c:v>
                </c:pt>
                <c:pt idx="5">
                  <c:v>Sep</c:v>
                </c:pt>
                <c:pt idx="6">
                  <c:v>Oct</c:v>
                </c:pt>
                <c:pt idx="7">
                  <c:v>Nov</c:v>
                </c:pt>
                <c:pt idx="8">
                  <c:v>Dec</c:v>
                </c:pt>
                <c:pt idx="9">
                  <c:v>Jan</c:v>
                </c:pt>
              </c:strCache>
            </c:strRef>
          </c:cat>
          <c:val>
            <c:numRef>
              <c:f>Theatres!$C$53:$C$62</c:f>
              <c:numCache>
                <c:formatCode>0.0%</c:formatCode>
                <c:ptCount val="10"/>
                <c:pt idx="0">
                  <c:v>0.85</c:v>
                </c:pt>
                <c:pt idx="1">
                  <c:v>0.85</c:v>
                </c:pt>
                <c:pt idx="2">
                  <c:v>0.85</c:v>
                </c:pt>
                <c:pt idx="3">
                  <c:v>0.85</c:v>
                </c:pt>
                <c:pt idx="4">
                  <c:v>0.85</c:v>
                </c:pt>
                <c:pt idx="5">
                  <c:v>0.85</c:v>
                </c:pt>
                <c:pt idx="6">
                  <c:v>0.85</c:v>
                </c:pt>
                <c:pt idx="7">
                  <c:v>0.85</c:v>
                </c:pt>
                <c:pt idx="8">
                  <c:v>0.85</c:v>
                </c:pt>
                <c:pt idx="9">
                  <c:v>0.85</c:v>
                </c:pt>
              </c:numCache>
            </c:numRef>
          </c:val>
          <c:smooth val="0"/>
          <c:extLst>
            <c:ext xmlns:c16="http://schemas.microsoft.com/office/drawing/2014/chart" uri="{C3380CC4-5D6E-409C-BE32-E72D297353CC}">
              <c16:uniqueId val="{00000001-1DE1-4808-9E33-7D22EC589289}"/>
            </c:ext>
          </c:extLst>
        </c:ser>
        <c:ser>
          <c:idx val="3"/>
          <c:order val="2"/>
          <c:tx>
            <c:strRef>
              <c:f>Theatres!$D$51</c:f>
              <c:strCache>
                <c:ptCount val="1"/>
                <c:pt idx="0">
                  <c:v>Main</c:v>
                </c:pt>
              </c:strCache>
            </c:strRef>
          </c:tx>
          <c:spPr>
            <a:ln>
              <a:solidFill>
                <a:srgbClr val="00B5CC"/>
              </a:solidFill>
            </a:ln>
          </c:spPr>
          <c:marker>
            <c:symbol val="diamond"/>
            <c:size val="5"/>
            <c:spPr>
              <a:solidFill>
                <a:srgbClr val="00B5CC"/>
              </a:solidFill>
              <a:ln>
                <a:solidFill>
                  <a:srgbClr val="00B5CC"/>
                </a:solidFill>
              </a:ln>
            </c:spPr>
          </c:marker>
          <c:cat>
            <c:strRef>
              <c:f>Theatres!$B$53:$B$62</c:f>
              <c:strCache>
                <c:ptCount val="10"/>
                <c:pt idx="0">
                  <c:v>Apr</c:v>
                </c:pt>
                <c:pt idx="1">
                  <c:v>May</c:v>
                </c:pt>
                <c:pt idx="2">
                  <c:v>Jun</c:v>
                </c:pt>
                <c:pt idx="3">
                  <c:v>Jul</c:v>
                </c:pt>
                <c:pt idx="4">
                  <c:v>Aug</c:v>
                </c:pt>
                <c:pt idx="5">
                  <c:v>Sep</c:v>
                </c:pt>
                <c:pt idx="6">
                  <c:v>Oct</c:v>
                </c:pt>
                <c:pt idx="7">
                  <c:v>Nov</c:v>
                </c:pt>
                <c:pt idx="8">
                  <c:v>Dec</c:v>
                </c:pt>
                <c:pt idx="9">
                  <c:v>Jan</c:v>
                </c:pt>
              </c:strCache>
            </c:strRef>
          </c:cat>
          <c:val>
            <c:numRef>
              <c:f>Theatres!$D$53:$D$62</c:f>
              <c:numCache>
                <c:formatCode>0.00%</c:formatCode>
                <c:ptCount val="10"/>
                <c:pt idx="0">
                  <c:v>0.88980000000000004</c:v>
                </c:pt>
                <c:pt idx="1">
                  <c:v>0.86919999999999997</c:v>
                </c:pt>
                <c:pt idx="2">
                  <c:v>0.88919999999999999</c:v>
                </c:pt>
                <c:pt idx="3">
                  <c:v>0.86550000000000005</c:v>
                </c:pt>
                <c:pt idx="4">
                  <c:v>0.88690000000000002</c:v>
                </c:pt>
                <c:pt idx="5">
                  <c:v>0.93400000000000005</c:v>
                </c:pt>
                <c:pt idx="6">
                  <c:v>0.92749999999999999</c:v>
                </c:pt>
                <c:pt idx="7">
                  <c:v>0.96360000000000001</c:v>
                </c:pt>
                <c:pt idx="8">
                  <c:v>0.88600000000000001</c:v>
                </c:pt>
                <c:pt idx="9">
                  <c:v>0.90300000000000002</c:v>
                </c:pt>
              </c:numCache>
            </c:numRef>
          </c:val>
          <c:smooth val="0"/>
          <c:extLst>
            <c:ext xmlns:c16="http://schemas.microsoft.com/office/drawing/2014/chart" uri="{C3380CC4-5D6E-409C-BE32-E72D297353CC}">
              <c16:uniqueId val="{00000002-1DE1-4808-9E33-7D22EC589289}"/>
            </c:ext>
          </c:extLst>
        </c:ser>
        <c:dLbls>
          <c:showLegendKey val="0"/>
          <c:showVal val="0"/>
          <c:showCatName val="0"/>
          <c:showSerName val="0"/>
          <c:showPercent val="0"/>
          <c:showBubbleSize val="0"/>
        </c:dLbls>
        <c:smooth val="0"/>
        <c:axId val="177720704"/>
        <c:axId val="179308032"/>
      </c:lineChart>
      <c:catAx>
        <c:axId val="17772070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9308032"/>
        <c:crosses val="autoZero"/>
        <c:auto val="1"/>
        <c:lblAlgn val="ctr"/>
        <c:lblOffset val="100"/>
        <c:noMultiLvlLbl val="0"/>
      </c:catAx>
      <c:valAx>
        <c:axId val="179308032"/>
        <c:scaling>
          <c:orientation val="minMax"/>
          <c:min val="0.5"/>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772070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en-US"/>
    </a:p>
  </c:txPr>
  <c:externalData r:id="rId1">
    <c:autoUpdate val="0"/>
  </c:externalData>
</c:chartSpace>
</file>

<file path=ppt/charts/chart5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200" b="0" i="0" u="none" strike="noStrike" kern="1200" spc="0" baseline="0">
                <a:solidFill>
                  <a:schemeClr val="tx1">
                    <a:lumMod val="65000"/>
                    <a:lumOff val="35000"/>
                  </a:schemeClr>
                </a:solidFill>
                <a:latin typeface="+mn-lt"/>
                <a:ea typeface="+mn-ea"/>
                <a:cs typeface="+mn-cs"/>
              </a:defRPr>
            </a:pPr>
            <a:r>
              <a:rPr lang="en-US" sz="1100" b="0" i="0" u="none" strike="noStrike" baseline="0">
                <a:effectLst/>
              </a:rPr>
              <a:t>Op Time for DPU Theatres</a:t>
            </a:r>
            <a:endParaRPr lang="en-US" sz="1100"/>
          </a:p>
        </c:rich>
      </c:tx>
      <c:layout>
        <c:manualLayout>
          <c:xMode val="edge"/>
          <c:yMode val="edge"/>
          <c:x val="0.33239574199381938"/>
          <c:y val="4.1666619629535558E-2"/>
        </c:manualLayout>
      </c:layout>
      <c:overlay val="0"/>
      <c:spPr>
        <a:noFill/>
        <a:ln>
          <a:noFill/>
        </a:ln>
        <a:effectLst/>
      </c:spPr>
    </c:title>
    <c:autoTitleDeleted val="0"/>
    <c:plotArea>
      <c:layout/>
      <c:lineChart>
        <c:grouping val="standard"/>
        <c:varyColors val="0"/>
        <c:ser>
          <c:idx val="0"/>
          <c:order val="0"/>
          <c:tx>
            <c:strRef>
              <c:f>'Amb arrivals'!$G$7</c:f>
              <c:strCache>
                <c:ptCount val="1"/>
                <c:pt idx="0">
                  <c:v>2023/24</c:v>
                </c:pt>
              </c:strCache>
            </c:strRef>
          </c:tx>
          <c:spPr>
            <a:ln w="28575" cap="rnd">
              <a:solidFill>
                <a:schemeClr val="accent1"/>
              </a:solidFill>
              <a:round/>
            </a:ln>
            <a:effectLst/>
          </c:spPr>
          <c:marker>
            <c:symbol val="square"/>
            <c:size val="5"/>
            <c:spPr>
              <a:solidFill>
                <a:schemeClr val="accent1"/>
              </a:solidFill>
              <a:ln w="9525">
                <a:solidFill>
                  <a:schemeClr val="accent1"/>
                </a:solidFill>
              </a:ln>
              <a:effectLst/>
            </c:spPr>
          </c:marker>
          <c:cat>
            <c:strRef>
              <c:f>Theatres!$B$74:$B$83</c:f>
              <c:strCache>
                <c:ptCount val="10"/>
                <c:pt idx="0">
                  <c:v>Apr</c:v>
                </c:pt>
                <c:pt idx="1">
                  <c:v>May</c:v>
                </c:pt>
                <c:pt idx="2">
                  <c:v>Jun</c:v>
                </c:pt>
                <c:pt idx="3">
                  <c:v>Jul</c:v>
                </c:pt>
                <c:pt idx="4">
                  <c:v>Aug</c:v>
                </c:pt>
                <c:pt idx="5">
                  <c:v>Sep</c:v>
                </c:pt>
                <c:pt idx="6">
                  <c:v>Oct</c:v>
                </c:pt>
                <c:pt idx="7">
                  <c:v>Nov</c:v>
                </c:pt>
                <c:pt idx="8">
                  <c:v>Dec</c:v>
                </c:pt>
                <c:pt idx="9">
                  <c:v>Jan</c:v>
                </c:pt>
              </c:strCache>
            </c:strRef>
          </c:cat>
          <c:val>
            <c:numRef>
              <c:f>'Amb arrivals'!$G$8:$G$19</c:f>
            </c:numRef>
          </c:val>
          <c:smooth val="0"/>
          <c:extLst>
            <c:ext xmlns:c16="http://schemas.microsoft.com/office/drawing/2014/chart" uri="{C3380CC4-5D6E-409C-BE32-E72D297353CC}">
              <c16:uniqueId val="{00000000-CC6D-411D-93D4-995C20C1355E}"/>
            </c:ext>
          </c:extLst>
        </c:ser>
        <c:ser>
          <c:idx val="2"/>
          <c:order val="1"/>
          <c:tx>
            <c:strRef>
              <c:f>Theatres!$C$72</c:f>
              <c:strCache>
                <c:ptCount val="1"/>
                <c:pt idx="0">
                  <c:v>Target</c:v>
                </c:pt>
              </c:strCache>
            </c:strRef>
          </c:tx>
          <c:spPr>
            <a:ln w="19050" cap="rnd">
              <a:solidFill>
                <a:srgbClr val="FF0000"/>
              </a:solidFill>
              <a:prstDash val="dash"/>
              <a:round/>
            </a:ln>
            <a:effectLst/>
          </c:spPr>
          <c:marker>
            <c:symbol val="none"/>
          </c:marker>
          <c:cat>
            <c:strRef>
              <c:f>Theatres!$B$74:$B$83</c:f>
              <c:strCache>
                <c:ptCount val="10"/>
                <c:pt idx="0">
                  <c:v>Apr</c:v>
                </c:pt>
                <c:pt idx="1">
                  <c:v>May</c:v>
                </c:pt>
                <c:pt idx="2">
                  <c:v>Jun</c:v>
                </c:pt>
                <c:pt idx="3">
                  <c:v>Jul</c:v>
                </c:pt>
                <c:pt idx="4">
                  <c:v>Aug</c:v>
                </c:pt>
                <c:pt idx="5">
                  <c:v>Sep</c:v>
                </c:pt>
                <c:pt idx="6">
                  <c:v>Oct</c:v>
                </c:pt>
                <c:pt idx="7">
                  <c:v>Nov</c:v>
                </c:pt>
                <c:pt idx="8">
                  <c:v>Dec</c:v>
                </c:pt>
                <c:pt idx="9">
                  <c:v>Jan</c:v>
                </c:pt>
              </c:strCache>
            </c:strRef>
          </c:cat>
          <c:val>
            <c:numRef>
              <c:f>Theatres!$C$74:$C$83</c:f>
              <c:numCache>
                <c:formatCode>0.0%</c:formatCode>
                <c:ptCount val="10"/>
                <c:pt idx="0">
                  <c:v>0.8</c:v>
                </c:pt>
                <c:pt idx="1">
                  <c:v>0.8</c:v>
                </c:pt>
                <c:pt idx="2">
                  <c:v>0.8</c:v>
                </c:pt>
                <c:pt idx="3">
                  <c:v>0.8</c:v>
                </c:pt>
                <c:pt idx="4">
                  <c:v>0.8</c:v>
                </c:pt>
                <c:pt idx="5">
                  <c:v>0.8</c:v>
                </c:pt>
                <c:pt idx="6">
                  <c:v>0.8</c:v>
                </c:pt>
                <c:pt idx="7">
                  <c:v>0.8</c:v>
                </c:pt>
                <c:pt idx="8">
                  <c:v>0.8</c:v>
                </c:pt>
                <c:pt idx="9">
                  <c:v>0.8</c:v>
                </c:pt>
              </c:numCache>
            </c:numRef>
          </c:val>
          <c:smooth val="0"/>
          <c:extLst>
            <c:ext xmlns:c16="http://schemas.microsoft.com/office/drawing/2014/chart" uri="{C3380CC4-5D6E-409C-BE32-E72D297353CC}">
              <c16:uniqueId val="{00000001-CC6D-411D-93D4-995C20C1355E}"/>
            </c:ext>
          </c:extLst>
        </c:ser>
        <c:ser>
          <c:idx val="1"/>
          <c:order val="2"/>
          <c:tx>
            <c:strRef>
              <c:f>Theatres!$D$72</c:f>
              <c:strCache>
                <c:ptCount val="1"/>
                <c:pt idx="0">
                  <c:v>DPU</c:v>
                </c:pt>
              </c:strCache>
            </c:strRef>
          </c:tx>
          <c:spPr>
            <a:ln>
              <a:solidFill>
                <a:srgbClr val="92278F"/>
              </a:solidFill>
            </a:ln>
          </c:spPr>
          <c:marker>
            <c:symbol val="diamond"/>
            <c:size val="5"/>
            <c:spPr>
              <a:solidFill>
                <a:srgbClr val="92278F"/>
              </a:solidFill>
              <a:ln>
                <a:solidFill>
                  <a:srgbClr val="92278F"/>
                </a:solidFill>
              </a:ln>
            </c:spPr>
          </c:marker>
          <c:cat>
            <c:strRef>
              <c:f>Theatres!$B$74:$B$83</c:f>
              <c:strCache>
                <c:ptCount val="10"/>
                <c:pt idx="0">
                  <c:v>Apr</c:v>
                </c:pt>
                <c:pt idx="1">
                  <c:v>May</c:v>
                </c:pt>
                <c:pt idx="2">
                  <c:v>Jun</c:v>
                </c:pt>
                <c:pt idx="3">
                  <c:v>Jul</c:v>
                </c:pt>
                <c:pt idx="4">
                  <c:v>Aug</c:v>
                </c:pt>
                <c:pt idx="5">
                  <c:v>Sep</c:v>
                </c:pt>
                <c:pt idx="6">
                  <c:v>Oct</c:v>
                </c:pt>
                <c:pt idx="7">
                  <c:v>Nov</c:v>
                </c:pt>
                <c:pt idx="8">
                  <c:v>Dec</c:v>
                </c:pt>
                <c:pt idx="9">
                  <c:v>Jan</c:v>
                </c:pt>
              </c:strCache>
            </c:strRef>
          </c:cat>
          <c:val>
            <c:numRef>
              <c:f>Theatres!$D$74:$D$83</c:f>
              <c:numCache>
                <c:formatCode>0.00%</c:formatCode>
                <c:ptCount val="10"/>
                <c:pt idx="0">
                  <c:v>0.66830000000000001</c:v>
                </c:pt>
                <c:pt idx="1">
                  <c:v>0.57099999999999995</c:v>
                </c:pt>
                <c:pt idx="2">
                  <c:v>0.58309999999999995</c:v>
                </c:pt>
                <c:pt idx="3">
                  <c:v>0.5726</c:v>
                </c:pt>
                <c:pt idx="4">
                  <c:v>0.5665</c:v>
                </c:pt>
                <c:pt idx="5">
                  <c:v>0.5887</c:v>
                </c:pt>
                <c:pt idx="6">
                  <c:v>0.62039999999999995</c:v>
                </c:pt>
                <c:pt idx="7">
                  <c:v>0.66490000000000005</c:v>
                </c:pt>
                <c:pt idx="8">
                  <c:v>0.58450000000000002</c:v>
                </c:pt>
                <c:pt idx="9">
                  <c:v>0.60289999999999999</c:v>
                </c:pt>
              </c:numCache>
            </c:numRef>
          </c:val>
          <c:smooth val="0"/>
          <c:extLst>
            <c:ext xmlns:c16="http://schemas.microsoft.com/office/drawing/2014/chart" uri="{C3380CC4-5D6E-409C-BE32-E72D297353CC}">
              <c16:uniqueId val="{00000002-CC6D-411D-93D4-995C20C1355E}"/>
            </c:ext>
          </c:extLst>
        </c:ser>
        <c:dLbls>
          <c:showLegendKey val="0"/>
          <c:showVal val="0"/>
          <c:showCatName val="0"/>
          <c:showSerName val="0"/>
          <c:showPercent val="0"/>
          <c:showBubbleSize val="0"/>
        </c:dLbls>
        <c:smooth val="0"/>
        <c:axId val="177720704"/>
        <c:axId val="179308032"/>
      </c:lineChart>
      <c:catAx>
        <c:axId val="17772070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9308032"/>
        <c:crosses val="autoZero"/>
        <c:auto val="1"/>
        <c:lblAlgn val="ctr"/>
        <c:lblOffset val="100"/>
        <c:noMultiLvlLbl val="0"/>
      </c:catAx>
      <c:valAx>
        <c:axId val="179308032"/>
        <c:scaling>
          <c:orientation val="minMax"/>
          <c:min val="0.5"/>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772070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en-US"/>
    </a:p>
  </c:txPr>
  <c:externalData r:id="rId1">
    <c:autoUpdate val="0"/>
  </c:externalData>
</c:chartSpace>
</file>

<file path=ppt/charts/chart5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100" b="0" i="0" u="none" strike="noStrike" kern="1200" spc="0" baseline="0">
                <a:solidFill>
                  <a:schemeClr val="tx1">
                    <a:lumMod val="65000"/>
                    <a:lumOff val="35000"/>
                  </a:schemeClr>
                </a:solidFill>
                <a:latin typeface="+mn-lt"/>
                <a:ea typeface="+mn-ea"/>
                <a:cs typeface="+mn-cs"/>
              </a:defRPr>
            </a:pPr>
            <a:r>
              <a:rPr lang="en-GB" sz="1100"/>
              <a:t>AHP</a:t>
            </a:r>
            <a:r>
              <a:rPr lang="en-GB" sz="1100" baseline="0"/>
              <a:t> New Scheduled Contacts</a:t>
            </a:r>
            <a:endParaRPr lang="en-GB" sz="1100"/>
          </a:p>
        </c:rich>
      </c:tx>
      <c:overlay val="0"/>
      <c:spPr>
        <a:noFill/>
        <a:ln>
          <a:noFill/>
        </a:ln>
        <a:effectLst/>
      </c:spPr>
    </c:title>
    <c:autoTitleDeleted val="0"/>
    <c:plotArea>
      <c:layout>
        <c:manualLayout>
          <c:layoutTarget val="inner"/>
          <c:xMode val="edge"/>
          <c:yMode val="edge"/>
          <c:x val="0.10024759405074365"/>
          <c:y val="0.14087962962962963"/>
          <c:w val="0.87753018372703417"/>
          <c:h val="0.60415099154272378"/>
        </c:manualLayout>
      </c:layout>
      <c:lineChart>
        <c:grouping val="standard"/>
        <c:varyColors val="0"/>
        <c:ser>
          <c:idx val="1"/>
          <c:order val="0"/>
          <c:tx>
            <c:strRef>
              <c:f>'AHP Activity'!$C$6</c:f>
              <c:strCache>
                <c:ptCount val="1"/>
                <c:pt idx="0">
                  <c:v>AHP New</c:v>
                </c:pt>
              </c:strCache>
            </c:strRef>
          </c:tx>
          <c:spPr>
            <a:ln>
              <a:solidFill>
                <a:srgbClr val="00B5CC"/>
              </a:solidFill>
            </a:ln>
            <a:effectLst/>
          </c:spPr>
          <c:marker>
            <c:symbol val="diamond"/>
            <c:size val="5"/>
            <c:spPr>
              <a:solidFill>
                <a:srgbClr val="00B5CC"/>
              </a:solidFill>
              <a:ln>
                <a:solidFill>
                  <a:srgbClr val="00B5CC"/>
                </a:solidFill>
              </a:ln>
            </c:spPr>
          </c:marker>
          <c:cat>
            <c:numRef>
              <c:f>'AHP Activity'!$B$7:$B$17</c:f>
              <c:numCache>
                <c:formatCode>mmm\-yy</c:formatCode>
                <c:ptCount val="11"/>
                <c:pt idx="0">
                  <c:v>45748</c:v>
                </c:pt>
                <c:pt idx="1">
                  <c:v>45778</c:v>
                </c:pt>
                <c:pt idx="2">
                  <c:v>45809</c:v>
                </c:pt>
                <c:pt idx="3">
                  <c:v>45839</c:v>
                </c:pt>
                <c:pt idx="4">
                  <c:v>45870</c:v>
                </c:pt>
                <c:pt idx="5">
                  <c:v>45901</c:v>
                </c:pt>
                <c:pt idx="6">
                  <c:v>45931</c:v>
                </c:pt>
                <c:pt idx="7">
                  <c:v>45962</c:v>
                </c:pt>
                <c:pt idx="8">
                  <c:v>45992</c:v>
                </c:pt>
                <c:pt idx="9">
                  <c:v>46023</c:v>
                </c:pt>
                <c:pt idx="10">
                  <c:v>46054</c:v>
                </c:pt>
              </c:numCache>
            </c:numRef>
          </c:cat>
          <c:val>
            <c:numRef>
              <c:f>'AHP Activity'!$C$7:$C$18</c:f>
              <c:numCache>
                <c:formatCode>General</c:formatCode>
                <c:ptCount val="12"/>
                <c:pt idx="0">
                  <c:v>4625</c:v>
                </c:pt>
                <c:pt idx="1">
                  <c:v>4746</c:v>
                </c:pt>
                <c:pt idx="2">
                  <c:v>4888</c:v>
                </c:pt>
                <c:pt idx="3">
                  <c:v>4831</c:v>
                </c:pt>
                <c:pt idx="4">
                  <c:v>4023</c:v>
                </c:pt>
                <c:pt idx="5">
                  <c:v>5208</c:v>
                </c:pt>
                <c:pt idx="6">
                  <c:v>5241</c:v>
                </c:pt>
                <c:pt idx="7">
                  <c:v>5018</c:v>
                </c:pt>
                <c:pt idx="8">
                  <c:v>4259</c:v>
                </c:pt>
                <c:pt idx="9">
                  <c:v>5142</c:v>
                </c:pt>
                <c:pt idx="10">
                  <c:v>4819</c:v>
                </c:pt>
              </c:numCache>
            </c:numRef>
          </c:val>
          <c:smooth val="0"/>
          <c:extLst>
            <c:ext xmlns:c16="http://schemas.microsoft.com/office/drawing/2014/chart" uri="{C3380CC4-5D6E-409C-BE32-E72D297353CC}">
              <c16:uniqueId val="{00000000-8070-4D5D-91F4-617B33F76D02}"/>
            </c:ext>
          </c:extLst>
        </c:ser>
        <c:dLbls>
          <c:showLegendKey val="0"/>
          <c:showVal val="0"/>
          <c:showCatName val="0"/>
          <c:showSerName val="0"/>
          <c:showPercent val="0"/>
          <c:showBubbleSize val="0"/>
        </c:dLbls>
        <c:marker val="1"/>
        <c:smooth val="0"/>
        <c:axId val="170855424"/>
        <c:axId val="170857216"/>
      </c:lineChart>
      <c:dateAx>
        <c:axId val="170855424"/>
        <c:scaling>
          <c:orientation val="minMax"/>
        </c:scaling>
        <c:delete val="0"/>
        <c:axPos val="b"/>
        <c:numFmt formatCode="mmm\-yy"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0857216"/>
        <c:crosses val="autoZero"/>
        <c:auto val="1"/>
        <c:lblOffset val="100"/>
        <c:baseTimeUnit val="months"/>
      </c:dateAx>
      <c:valAx>
        <c:axId val="170857216"/>
        <c:scaling>
          <c:orientation val="minMax"/>
          <c:min val="0"/>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0855424"/>
        <c:crosses val="autoZero"/>
        <c:crossBetween val="between"/>
      </c:valAx>
      <c:spPr>
        <a:noFill/>
        <a:ln>
          <a:noFill/>
        </a:ln>
        <a:effectLst/>
      </c:spPr>
    </c:plotArea>
    <c:legend>
      <c:legendPos val="b"/>
      <c:layout>
        <c:manualLayout>
          <c:xMode val="edge"/>
          <c:yMode val="edge"/>
          <c:x val="0.40295822397200354"/>
          <c:y val="0.90798556430446198"/>
          <c:w val="0.19408355205599301"/>
          <c:h val="7.8125546806649168E-2"/>
        </c:manualLayout>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en-US"/>
    </a:p>
  </c:txPr>
  <c:externalData r:id="rId1">
    <c:autoUpdate val="0"/>
  </c:externalData>
</c:chartSpace>
</file>

<file path=ppt/charts/chart5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100" b="0" i="0" u="none" strike="noStrike" kern="1200" spc="0" baseline="0">
                <a:solidFill>
                  <a:schemeClr val="tx1">
                    <a:lumMod val="65000"/>
                    <a:lumOff val="35000"/>
                  </a:schemeClr>
                </a:solidFill>
                <a:latin typeface="+mn-lt"/>
                <a:ea typeface="+mn-ea"/>
                <a:cs typeface="+mn-cs"/>
              </a:defRPr>
            </a:pPr>
            <a:r>
              <a:rPr lang="en-GB" sz="1100"/>
              <a:t>AHP</a:t>
            </a:r>
            <a:r>
              <a:rPr lang="en-GB" sz="1100" baseline="0"/>
              <a:t> Review Scheduled Contacts</a:t>
            </a:r>
            <a:endParaRPr lang="en-GB" sz="1100"/>
          </a:p>
        </c:rich>
      </c:tx>
      <c:layout>
        <c:manualLayout>
          <c:xMode val="edge"/>
          <c:yMode val="edge"/>
          <c:x val="0.30002777777777778"/>
          <c:y val="3.8095238095238099E-2"/>
        </c:manualLayout>
      </c:layout>
      <c:overlay val="0"/>
      <c:spPr>
        <a:noFill/>
        <a:ln>
          <a:noFill/>
        </a:ln>
        <a:effectLst/>
      </c:spPr>
    </c:title>
    <c:autoTitleDeleted val="0"/>
    <c:plotArea>
      <c:layout>
        <c:manualLayout>
          <c:layoutTarget val="inner"/>
          <c:xMode val="edge"/>
          <c:yMode val="edge"/>
          <c:x val="0.11413648293963255"/>
          <c:y val="0.14087962962962963"/>
          <c:w val="0.86364129483814533"/>
          <c:h val="0.63192876932050157"/>
        </c:manualLayout>
      </c:layout>
      <c:lineChart>
        <c:grouping val="standard"/>
        <c:varyColors val="0"/>
        <c:ser>
          <c:idx val="1"/>
          <c:order val="0"/>
          <c:tx>
            <c:strRef>
              <c:f>'AHP Activity'!$C$25</c:f>
              <c:strCache>
                <c:ptCount val="1"/>
                <c:pt idx="0">
                  <c:v>AHP Review</c:v>
                </c:pt>
              </c:strCache>
            </c:strRef>
          </c:tx>
          <c:spPr>
            <a:ln>
              <a:solidFill>
                <a:srgbClr val="00B5CC"/>
              </a:solidFill>
            </a:ln>
            <a:effectLst/>
          </c:spPr>
          <c:marker>
            <c:symbol val="diamond"/>
            <c:size val="5"/>
            <c:spPr>
              <a:solidFill>
                <a:srgbClr val="00B5CC"/>
              </a:solidFill>
              <a:ln>
                <a:solidFill>
                  <a:srgbClr val="00B5CC"/>
                </a:solidFill>
              </a:ln>
            </c:spPr>
          </c:marker>
          <c:cat>
            <c:numRef>
              <c:f>'AHP Activity'!$B$26:$B$36</c:f>
              <c:numCache>
                <c:formatCode>mmm\-yy</c:formatCode>
                <c:ptCount val="11"/>
                <c:pt idx="0">
                  <c:v>45748</c:v>
                </c:pt>
                <c:pt idx="1">
                  <c:v>45778</c:v>
                </c:pt>
                <c:pt idx="2">
                  <c:v>45809</c:v>
                </c:pt>
                <c:pt idx="3">
                  <c:v>45839</c:v>
                </c:pt>
                <c:pt idx="4">
                  <c:v>45870</c:v>
                </c:pt>
                <c:pt idx="5">
                  <c:v>45901</c:v>
                </c:pt>
                <c:pt idx="6">
                  <c:v>45931</c:v>
                </c:pt>
                <c:pt idx="7">
                  <c:v>45962</c:v>
                </c:pt>
                <c:pt idx="8">
                  <c:v>45992</c:v>
                </c:pt>
                <c:pt idx="9">
                  <c:v>46023</c:v>
                </c:pt>
                <c:pt idx="10">
                  <c:v>46054</c:v>
                </c:pt>
              </c:numCache>
            </c:numRef>
          </c:cat>
          <c:val>
            <c:numRef>
              <c:f>'AHP Activity'!$C$26:$C$37</c:f>
              <c:numCache>
                <c:formatCode>General</c:formatCode>
                <c:ptCount val="12"/>
                <c:pt idx="0">
                  <c:v>14894</c:v>
                </c:pt>
                <c:pt idx="1">
                  <c:v>16103</c:v>
                </c:pt>
                <c:pt idx="2">
                  <c:v>15299</c:v>
                </c:pt>
                <c:pt idx="3">
                  <c:v>13998</c:v>
                </c:pt>
                <c:pt idx="4">
                  <c:v>12767</c:v>
                </c:pt>
                <c:pt idx="5">
                  <c:v>16504</c:v>
                </c:pt>
                <c:pt idx="6">
                  <c:v>16456</c:v>
                </c:pt>
                <c:pt idx="7">
                  <c:v>15258</c:v>
                </c:pt>
                <c:pt idx="8">
                  <c:v>13352</c:v>
                </c:pt>
                <c:pt idx="9">
                  <c:v>15979</c:v>
                </c:pt>
                <c:pt idx="10">
                  <c:v>15058</c:v>
                </c:pt>
              </c:numCache>
            </c:numRef>
          </c:val>
          <c:smooth val="0"/>
          <c:extLst>
            <c:ext xmlns:c16="http://schemas.microsoft.com/office/drawing/2014/chart" uri="{C3380CC4-5D6E-409C-BE32-E72D297353CC}">
              <c16:uniqueId val="{00000000-8AE2-4C63-9EBB-9362F1410B69}"/>
            </c:ext>
          </c:extLst>
        </c:ser>
        <c:dLbls>
          <c:showLegendKey val="0"/>
          <c:showVal val="0"/>
          <c:showCatName val="0"/>
          <c:showSerName val="0"/>
          <c:showPercent val="0"/>
          <c:showBubbleSize val="0"/>
        </c:dLbls>
        <c:marker val="1"/>
        <c:smooth val="0"/>
        <c:axId val="170855424"/>
        <c:axId val="170857216"/>
      </c:lineChart>
      <c:dateAx>
        <c:axId val="170855424"/>
        <c:scaling>
          <c:orientation val="minMax"/>
        </c:scaling>
        <c:delete val="0"/>
        <c:axPos val="b"/>
        <c:numFmt formatCode="mmm\-yy"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0857216"/>
        <c:crosses val="autoZero"/>
        <c:auto val="1"/>
        <c:lblOffset val="100"/>
        <c:baseTimeUnit val="months"/>
      </c:dateAx>
      <c:valAx>
        <c:axId val="170857216"/>
        <c:scaling>
          <c:orientation val="minMax"/>
          <c:min val="0"/>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085542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en-US"/>
    </a:p>
  </c:txPr>
  <c:externalData r:id="rId1">
    <c:autoUpdate val="0"/>
  </c:externalData>
</c:chartSpace>
</file>

<file path=ppt/charts/chart5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100" b="0" i="0" u="none" strike="noStrike" kern="1200" spc="0" baseline="0">
                <a:solidFill>
                  <a:schemeClr val="tx1">
                    <a:lumMod val="65000"/>
                    <a:lumOff val="35000"/>
                  </a:schemeClr>
                </a:solidFill>
                <a:latin typeface="+mn-lt"/>
                <a:ea typeface="+mn-ea"/>
                <a:cs typeface="+mn-cs"/>
              </a:defRPr>
            </a:pPr>
            <a:r>
              <a:rPr lang="en-GB" sz="1100" b="0" i="0" baseline="0">
                <a:effectLst/>
              </a:rPr>
              <a:t>AHP patients waiting &lt; 13 weeks</a:t>
            </a:r>
            <a:endParaRPr lang="en-GB" sz="1100">
              <a:effectLst/>
            </a:endParaRPr>
          </a:p>
        </c:rich>
      </c:tx>
      <c:layout>
        <c:manualLayout>
          <c:xMode val="edge"/>
          <c:yMode val="edge"/>
          <c:x val="0.30360411198600173"/>
          <c:y val="4.6118333781296046E-2"/>
        </c:manualLayout>
      </c:layout>
      <c:overlay val="0"/>
      <c:spPr>
        <a:noFill/>
        <a:ln>
          <a:noFill/>
        </a:ln>
        <a:effectLst/>
      </c:spPr>
    </c:title>
    <c:autoTitleDeleted val="0"/>
    <c:plotArea>
      <c:layout/>
      <c:lineChart>
        <c:grouping val="standard"/>
        <c:varyColors val="0"/>
        <c:ser>
          <c:idx val="1"/>
          <c:order val="0"/>
          <c:tx>
            <c:strRef>
              <c:f>'AHP 13wk%'!$E$6</c:f>
              <c:strCache>
                <c:ptCount val="1"/>
                <c:pt idx="0">
                  <c:v>&lt; 13 weeks</c:v>
                </c:pt>
              </c:strCache>
            </c:strRef>
          </c:tx>
          <c:spPr>
            <a:ln w="28575" cap="rnd">
              <a:solidFill>
                <a:schemeClr val="bg1">
                  <a:lumMod val="65000"/>
                </a:schemeClr>
              </a:solidFill>
              <a:round/>
            </a:ln>
            <a:effectLst/>
          </c:spPr>
          <c:marker>
            <c:symbol val="circle"/>
            <c:size val="5"/>
            <c:spPr>
              <a:solidFill>
                <a:schemeClr val="bg1">
                  <a:lumMod val="65000"/>
                </a:schemeClr>
              </a:solidFill>
              <a:ln w="9525">
                <a:noFill/>
              </a:ln>
              <a:effectLst/>
            </c:spPr>
          </c:marker>
          <c:cat>
            <c:numRef>
              <c:f>'AHP 13wk%'!$B$79:$B$89</c:f>
              <c:numCache>
                <c:formatCode>mmm\-yy</c:formatCode>
                <c:ptCount val="11"/>
                <c:pt idx="0">
                  <c:v>45748</c:v>
                </c:pt>
                <c:pt idx="1">
                  <c:v>45778</c:v>
                </c:pt>
                <c:pt idx="2">
                  <c:v>45809</c:v>
                </c:pt>
                <c:pt idx="3">
                  <c:v>45839</c:v>
                </c:pt>
                <c:pt idx="4">
                  <c:v>45870</c:v>
                </c:pt>
                <c:pt idx="5">
                  <c:v>45901</c:v>
                </c:pt>
                <c:pt idx="6">
                  <c:v>45931</c:v>
                </c:pt>
                <c:pt idx="7">
                  <c:v>45962</c:v>
                </c:pt>
                <c:pt idx="8">
                  <c:v>45992</c:v>
                </c:pt>
                <c:pt idx="9">
                  <c:v>46023</c:v>
                </c:pt>
                <c:pt idx="10">
                  <c:v>46054</c:v>
                </c:pt>
              </c:numCache>
            </c:numRef>
          </c:cat>
          <c:val>
            <c:numRef>
              <c:f>'AHP 13wk%'!$E$79:$E$90</c:f>
              <c:numCache>
                <c:formatCode>0.00%</c:formatCode>
                <c:ptCount val="12"/>
                <c:pt idx="0">
                  <c:v>0.42509999999999998</c:v>
                </c:pt>
                <c:pt idx="1">
                  <c:v>0.41830000000000001</c:v>
                </c:pt>
                <c:pt idx="2">
                  <c:v>0.42359999999999998</c:v>
                </c:pt>
                <c:pt idx="3">
                  <c:v>0.42149999999999999</c:v>
                </c:pt>
                <c:pt idx="4">
                  <c:v>0.40579999999999999</c:v>
                </c:pt>
                <c:pt idx="5">
                  <c:v>0.40400000000000003</c:v>
                </c:pt>
                <c:pt idx="6">
                  <c:v>0.40810000000000002</c:v>
                </c:pt>
                <c:pt idx="7">
                  <c:v>0.41139999999999999</c:v>
                </c:pt>
                <c:pt idx="8">
                  <c:v>0.38729999999999998</c:v>
                </c:pt>
                <c:pt idx="9">
                  <c:v>0.38100000000000001</c:v>
                </c:pt>
                <c:pt idx="10">
                  <c:v>0.39140000000000003</c:v>
                </c:pt>
              </c:numCache>
            </c:numRef>
          </c:val>
          <c:smooth val="0"/>
          <c:extLst>
            <c:ext xmlns:c16="http://schemas.microsoft.com/office/drawing/2014/chart" uri="{C3380CC4-5D6E-409C-BE32-E72D297353CC}">
              <c16:uniqueId val="{00000000-06FA-4AFC-AE78-37CDDD4A77C2}"/>
            </c:ext>
          </c:extLst>
        </c:ser>
        <c:ser>
          <c:idx val="0"/>
          <c:order val="1"/>
          <c:tx>
            <c:strRef>
              <c:f>'AHP 13wk%'!$G$6</c:f>
              <c:strCache>
                <c:ptCount val="1"/>
                <c:pt idx="0">
                  <c:v>Target</c:v>
                </c:pt>
              </c:strCache>
            </c:strRef>
          </c:tx>
          <c:spPr>
            <a:ln w="28575">
              <a:solidFill>
                <a:srgbClr val="FF0000"/>
              </a:solidFill>
              <a:prstDash val="dash"/>
            </a:ln>
          </c:spPr>
          <c:marker>
            <c:symbol val="none"/>
          </c:marker>
          <c:cat>
            <c:numRef>
              <c:f>'AHP 13wk%'!$B$79:$B$89</c:f>
              <c:numCache>
                <c:formatCode>mmm\-yy</c:formatCode>
                <c:ptCount val="11"/>
                <c:pt idx="0">
                  <c:v>45748</c:v>
                </c:pt>
                <c:pt idx="1">
                  <c:v>45778</c:v>
                </c:pt>
                <c:pt idx="2">
                  <c:v>45809</c:v>
                </c:pt>
                <c:pt idx="3">
                  <c:v>45839</c:v>
                </c:pt>
                <c:pt idx="4">
                  <c:v>45870</c:v>
                </c:pt>
                <c:pt idx="5">
                  <c:v>45901</c:v>
                </c:pt>
                <c:pt idx="6">
                  <c:v>45931</c:v>
                </c:pt>
                <c:pt idx="7">
                  <c:v>45962</c:v>
                </c:pt>
                <c:pt idx="8">
                  <c:v>45992</c:v>
                </c:pt>
                <c:pt idx="9">
                  <c:v>46023</c:v>
                </c:pt>
                <c:pt idx="10">
                  <c:v>46054</c:v>
                </c:pt>
              </c:numCache>
            </c:numRef>
          </c:cat>
          <c:val>
            <c:numRef>
              <c:f>'AHP 13wk%'!$G$79:$G$90</c:f>
              <c:numCache>
                <c:formatCode>0%</c:formatCode>
                <c:ptCount val="12"/>
                <c:pt idx="0">
                  <c:v>1</c:v>
                </c:pt>
                <c:pt idx="1">
                  <c:v>1</c:v>
                </c:pt>
                <c:pt idx="2">
                  <c:v>1</c:v>
                </c:pt>
                <c:pt idx="3">
                  <c:v>1</c:v>
                </c:pt>
                <c:pt idx="4">
                  <c:v>1</c:v>
                </c:pt>
                <c:pt idx="5">
                  <c:v>1</c:v>
                </c:pt>
                <c:pt idx="6">
                  <c:v>1</c:v>
                </c:pt>
                <c:pt idx="7">
                  <c:v>1</c:v>
                </c:pt>
                <c:pt idx="8">
                  <c:v>1</c:v>
                </c:pt>
                <c:pt idx="9">
                  <c:v>1</c:v>
                </c:pt>
                <c:pt idx="10">
                  <c:v>1</c:v>
                </c:pt>
                <c:pt idx="11">
                  <c:v>1</c:v>
                </c:pt>
              </c:numCache>
            </c:numRef>
          </c:val>
          <c:smooth val="0"/>
          <c:extLst>
            <c:ext xmlns:c16="http://schemas.microsoft.com/office/drawing/2014/chart" uri="{C3380CC4-5D6E-409C-BE32-E72D297353CC}">
              <c16:uniqueId val="{00000001-06FA-4AFC-AE78-37CDDD4A77C2}"/>
            </c:ext>
          </c:extLst>
        </c:ser>
        <c:dLbls>
          <c:showLegendKey val="0"/>
          <c:showVal val="0"/>
          <c:showCatName val="0"/>
          <c:showSerName val="0"/>
          <c:showPercent val="0"/>
          <c:showBubbleSize val="0"/>
        </c:dLbls>
        <c:marker val="1"/>
        <c:smooth val="0"/>
        <c:axId val="174331392"/>
        <c:axId val="174333312"/>
      </c:lineChart>
      <c:dateAx>
        <c:axId val="174331392"/>
        <c:scaling>
          <c:orientation val="minMax"/>
        </c:scaling>
        <c:delete val="0"/>
        <c:axPos val="b"/>
        <c:numFmt formatCode="mmm\-yy" sourceLinked="1"/>
        <c:majorTickMark val="out"/>
        <c:minorTickMark val="none"/>
        <c:tickLblPos val="low"/>
        <c:spPr>
          <a:noFill/>
          <a:ln w="9525" cap="flat" cmpd="sng" algn="ctr">
            <a:solidFill>
              <a:schemeClr val="tx1">
                <a:lumMod val="15000"/>
                <a:lumOff val="85000"/>
              </a:schemeClr>
            </a:solidFill>
            <a:round/>
          </a:ln>
          <a:effectLst/>
        </c:spPr>
        <c:txPr>
          <a:bodyPr rot="-27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4333312"/>
        <c:crosses val="autoZero"/>
        <c:auto val="1"/>
        <c:lblOffset val="100"/>
        <c:baseTimeUnit val="months"/>
        <c:majorUnit val="1"/>
        <c:majorTimeUnit val="months"/>
      </c:dateAx>
      <c:valAx>
        <c:axId val="174333312"/>
        <c:scaling>
          <c:orientation val="minMax"/>
          <c:max val="1"/>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4331392"/>
        <c:crosses val="autoZero"/>
        <c:crossBetween val="midCat"/>
        <c:majorUnit val="0.2"/>
      </c:valAx>
      <c:spPr>
        <a:noFill/>
        <a:ln>
          <a:noFill/>
        </a:ln>
        <a:effectLst/>
      </c:spPr>
    </c:plotArea>
    <c:legend>
      <c:legendPos val="b"/>
      <c:overlay val="0"/>
      <c:txPr>
        <a:bodyPr rot="0" vert="horz"/>
        <a:lstStyle/>
        <a:p>
          <a:pPr>
            <a:defRPr/>
          </a:pPr>
          <a:endParaRPr lang="en-US"/>
        </a:p>
      </c:txPr>
    </c:legend>
    <c:plotVisOnly val="1"/>
    <c:dispBlanksAs val="span"/>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en-US"/>
    </a:p>
  </c:txPr>
  <c:externalData r:id="rId1">
    <c:autoUpdate val="0"/>
  </c:externalData>
</c:chartSpace>
</file>

<file path=ppt/charts/chart5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100" b="0" i="0" u="none" strike="noStrike" kern="1200" spc="0" baseline="0">
                <a:solidFill>
                  <a:schemeClr val="tx1">
                    <a:lumMod val="65000"/>
                    <a:lumOff val="35000"/>
                  </a:schemeClr>
                </a:solidFill>
                <a:latin typeface="+mn-lt"/>
                <a:ea typeface="+mn-ea"/>
                <a:cs typeface="+mn-cs"/>
              </a:defRPr>
            </a:pPr>
            <a:r>
              <a:rPr lang="en-GB" sz="1100" b="0" i="0" baseline="0">
                <a:effectLst/>
              </a:rPr>
              <a:t>AHP patients waiting &gt; 13 weeks</a:t>
            </a:r>
            <a:endParaRPr lang="en-GB" sz="1100">
              <a:effectLst/>
            </a:endParaRPr>
          </a:p>
        </c:rich>
      </c:tx>
      <c:layout>
        <c:manualLayout>
          <c:xMode val="edge"/>
          <c:yMode val="edge"/>
          <c:x val="0.29944892602710371"/>
          <c:y val="4.1666666666666664E-2"/>
        </c:manualLayout>
      </c:layout>
      <c:overlay val="0"/>
      <c:spPr>
        <a:noFill/>
        <a:ln>
          <a:noFill/>
        </a:ln>
        <a:effectLst/>
      </c:spPr>
    </c:title>
    <c:autoTitleDeleted val="0"/>
    <c:plotArea>
      <c:layout/>
      <c:lineChart>
        <c:grouping val="standard"/>
        <c:varyColors val="0"/>
        <c:ser>
          <c:idx val="1"/>
          <c:order val="0"/>
          <c:tx>
            <c:strRef>
              <c:f>'AHP 13wk'!$E$6</c:f>
              <c:strCache>
                <c:ptCount val="1"/>
                <c:pt idx="0">
                  <c:v>&gt; 13 weeks</c:v>
                </c:pt>
              </c:strCache>
            </c:strRef>
          </c:tx>
          <c:spPr>
            <a:ln w="28575" cap="rnd">
              <a:solidFill>
                <a:schemeClr val="bg1">
                  <a:lumMod val="65000"/>
                </a:schemeClr>
              </a:solidFill>
              <a:round/>
            </a:ln>
            <a:effectLst/>
          </c:spPr>
          <c:marker>
            <c:symbol val="circle"/>
            <c:size val="5"/>
            <c:spPr>
              <a:solidFill>
                <a:schemeClr val="bg1">
                  <a:lumMod val="65000"/>
                </a:schemeClr>
              </a:solidFill>
              <a:ln w="9525">
                <a:noFill/>
              </a:ln>
              <a:effectLst/>
            </c:spPr>
          </c:marker>
          <c:cat>
            <c:numRef>
              <c:f>'AHP 13wk'!$B$79:$B$89</c:f>
              <c:numCache>
                <c:formatCode>mmm\-yy</c:formatCode>
                <c:ptCount val="11"/>
                <c:pt idx="0">
                  <c:v>45748</c:v>
                </c:pt>
                <c:pt idx="1">
                  <c:v>45778</c:v>
                </c:pt>
                <c:pt idx="2">
                  <c:v>45809</c:v>
                </c:pt>
                <c:pt idx="3">
                  <c:v>45839</c:v>
                </c:pt>
                <c:pt idx="4">
                  <c:v>45870</c:v>
                </c:pt>
                <c:pt idx="5">
                  <c:v>45901</c:v>
                </c:pt>
                <c:pt idx="6">
                  <c:v>45931</c:v>
                </c:pt>
                <c:pt idx="7">
                  <c:v>45962</c:v>
                </c:pt>
                <c:pt idx="8">
                  <c:v>45992</c:v>
                </c:pt>
                <c:pt idx="9">
                  <c:v>46023</c:v>
                </c:pt>
                <c:pt idx="10">
                  <c:v>46054</c:v>
                </c:pt>
              </c:numCache>
            </c:numRef>
          </c:cat>
          <c:val>
            <c:numRef>
              <c:f>'AHP 13wk'!$E$79:$E$90</c:f>
              <c:numCache>
                <c:formatCode>General</c:formatCode>
                <c:ptCount val="12"/>
                <c:pt idx="0">
                  <c:v>16957</c:v>
                </c:pt>
                <c:pt idx="1">
                  <c:v>17260</c:v>
                </c:pt>
                <c:pt idx="2">
                  <c:v>17426</c:v>
                </c:pt>
                <c:pt idx="3">
                  <c:v>17492</c:v>
                </c:pt>
                <c:pt idx="4">
                  <c:v>18282</c:v>
                </c:pt>
                <c:pt idx="5">
                  <c:v>18273</c:v>
                </c:pt>
                <c:pt idx="6">
                  <c:v>18063</c:v>
                </c:pt>
                <c:pt idx="7">
                  <c:v>17513</c:v>
                </c:pt>
                <c:pt idx="8">
                  <c:v>17939</c:v>
                </c:pt>
                <c:pt idx="9">
                  <c:v>18084</c:v>
                </c:pt>
                <c:pt idx="10">
                  <c:v>17623</c:v>
                </c:pt>
              </c:numCache>
            </c:numRef>
          </c:val>
          <c:smooth val="0"/>
          <c:extLst>
            <c:ext xmlns:c16="http://schemas.microsoft.com/office/drawing/2014/chart" uri="{C3380CC4-5D6E-409C-BE32-E72D297353CC}">
              <c16:uniqueId val="{00000000-BFA2-412B-AABC-B41F916D7894}"/>
            </c:ext>
          </c:extLst>
        </c:ser>
        <c:ser>
          <c:idx val="3"/>
          <c:order val="1"/>
          <c:tx>
            <c:strRef>
              <c:f>'AHP 13wk'!$G$6</c:f>
              <c:strCache>
                <c:ptCount val="1"/>
                <c:pt idx="0">
                  <c:v>Target</c:v>
                </c:pt>
              </c:strCache>
            </c:strRef>
          </c:tx>
          <c:spPr>
            <a:ln w="25400" cap="rnd">
              <a:solidFill>
                <a:srgbClr val="FF0000"/>
              </a:solidFill>
              <a:prstDash val="dash"/>
              <a:round/>
            </a:ln>
            <a:effectLst/>
          </c:spPr>
          <c:marker>
            <c:symbol val="none"/>
          </c:marker>
          <c:cat>
            <c:numRef>
              <c:f>'AHP 13wk'!$B$79:$B$89</c:f>
              <c:numCache>
                <c:formatCode>mmm\-yy</c:formatCode>
                <c:ptCount val="11"/>
                <c:pt idx="0">
                  <c:v>45748</c:v>
                </c:pt>
                <c:pt idx="1">
                  <c:v>45778</c:v>
                </c:pt>
                <c:pt idx="2">
                  <c:v>45809</c:v>
                </c:pt>
                <c:pt idx="3">
                  <c:v>45839</c:v>
                </c:pt>
                <c:pt idx="4">
                  <c:v>45870</c:v>
                </c:pt>
                <c:pt idx="5">
                  <c:v>45901</c:v>
                </c:pt>
                <c:pt idx="6">
                  <c:v>45931</c:v>
                </c:pt>
                <c:pt idx="7">
                  <c:v>45962</c:v>
                </c:pt>
                <c:pt idx="8">
                  <c:v>45992</c:v>
                </c:pt>
                <c:pt idx="9">
                  <c:v>46023</c:v>
                </c:pt>
                <c:pt idx="10">
                  <c:v>46054</c:v>
                </c:pt>
              </c:numCache>
            </c:numRef>
          </c:cat>
          <c:val>
            <c:numRef>
              <c:f>'AHP 13wk'!$G$79:$G$90</c:f>
              <c:numCache>
                <c:formatCode>0</c:formatCode>
                <c:ptCount val="12"/>
                <c:pt idx="0">
                  <c:v>0</c:v>
                </c:pt>
                <c:pt idx="1">
                  <c:v>0</c:v>
                </c:pt>
                <c:pt idx="2">
                  <c:v>0</c:v>
                </c:pt>
                <c:pt idx="3">
                  <c:v>0</c:v>
                </c:pt>
                <c:pt idx="4">
                  <c:v>0</c:v>
                </c:pt>
                <c:pt idx="5">
                  <c:v>0</c:v>
                </c:pt>
                <c:pt idx="6">
                  <c:v>0</c:v>
                </c:pt>
                <c:pt idx="7">
                  <c:v>0</c:v>
                </c:pt>
                <c:pt idx="8">
                  <c:v>0</c:v>
                </c:pt>
                <c:pt idx="9">
                  <c:v>0</c:v>
                </c:pt>
                <c:pt idx="10">
                  <c:v>0</c:v>
                </c:pt>
                <c:pt idx="11">
                  <c:v>0</c:v>
                </c:pt>
              </c:numCache>
            </c:numRef>
          </c:val>
          <c:smooth val="0"/>
          <c:extLst>
            <c:ext xmlns:c16="http://schemas.microsoft.com/office/drawing/2014/chart" uri="{C3380CC4-5D6E-409C-BE32-E72D297353CC}">
              <c16:uniqueId val="{00000001-BFA2-412B-AABC-B41F916D7894}"/>
            </c:ext>
          </c:extLst>
        </c:ser>
        <c:dLbls>
          <c:showLegendKey val="0"/>
          <c:showVal val="0"/>
          <c:showCatName val="0"/>
          <c:showSerName val="0"/>
          <c:showPercent val="0"/>
          <c:showBubbleSize val="0"/>
        </c:dLbls>
        <c:marker val="1"/>
        <c:smooth val="0"/>
        <c:axId val="174322816"/>
        <c:axId val="174324736"/>
      </c:lineChart>
      <c:dateAx>
        <c:axId val="174322816"/>
        <c:scaling>
          <c:orientation val="minMax"/>
        </c:scaling>
        <c:delete val="0"/>
        <c:axPos val="b"/>
        <c:numFmt formatCode="mmm\-yy" sourceLinked="1"/>
        <c:majorTickMark val="out"/>
        <c:minorTickMark val="none"/>
        <c:tickLblPos val="low"/>
        <c:spPr>
          <a:noFill/>
          <a:ln w="9525" cap="flat" cmpd="sng" algn="ctr">
            <a:solidFill>
              <a:schemeClr val="tx1">
                <a:lumMod val="15000"/>
                <a:lumOff val="85000"/>
              </a:schemeClr>
            </a:solidFill>
            <a:round/>
          </a:ln>
          <a:effectLst/>
        </c:spPr>
        <c:txPr>
          <a:bodyPr rot="-27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4324736"/>
        <c:crosses val="autoZero"/>
        <c:auto val="1"/>
        <c:lblOffset val="100"/>
        <c:baseTimeUnit val="months"/>
        <c:majorUnit val="1"/>
        <c:majorTimeUnit val="months"/>
        <c:minorUnit val="1"/>
        <c:minorTimeUnit val="months"/>
      </c:dateAx>
      <c:valAx>
        <c:axId val="174324736"/>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4322816"/>
        <c:crosses val="autoZero"/>
        <c:crossBetween val="midCat"/>
        <c:majorUnit val="4000"/>
      </c:valAx>
      <c:spPr>
        <a:noFill/>
        <a:ln>
          <a:noFill/>
        </a:ln>
        <a:effectLst/>
      </c:spPr>
    </c:plotArea>
    <c:legend>
      <c:legendPos val="b"/>
      <c:layout>
        <c:manualLayout>
          <c:xMode val="edge"/>
          <c:yMode val="edge"/>
          <c:x val="8.2611602121163433E-2"/>
          <c:y val="0.88523918857373129"/>
          <c:w val="0.83477679575767316"/>
          <c:h val="8.6983023599977852E-2"/>
        </c:manualLayout>
      </c:layout>
      <c:overlay val="0"/>
      <c:txPr>
        <a:bodyPr rot="0" vert="horz"/>
        <a:lstStyle/>
        <a:p>
          <a:pPr>
            <a:defRPr/>
          </a:pPr>
          <a:endParaRPr lang="en-US"/>
        </a:p>
      </c:txPr>
    </c:legend>
    <c:plotVisOnly val="1"/>
    <c:dispBlanksAs val="span"/>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en-US"/>
    </a:p>
  </c:txPr>
  <c:externalData r:id="rId1">
    <c:autoUpdate val="0"/>
  </c:externalData>
</c:chartSpace>
</file>

<file path=ppt/charts/chart5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100" b="0" i="0" u="none" strike="noStrike" kern="1200" spc="0" baseline="0">
                <a:solidFill>
                  <a:schemeClr val="tx1">
                    <a:lumMod val="65000"/>
                    <a:lumOff val="35000"/>
                  </a:schemeClr>
                </a:solidFill>
                <a:latin typeface="+mn-lt"/>
                <a:ea typeface="+mn-ea"/>
                <a:cs typeface="+mn-cs"/>
              </a:defRPr>
            </a:pPr>
            <a:r>
              <a:rPr lang="en-GB" sz="1100" b="0" i="0" baseline="0">
                <a:effectLst/>
              </a:rPr>
              <a:t>MH (Adults) waiting &lt; 9 weeks</a:t>
            </a:r>
            <a:endParaRPr lang="en-GB" sz="1100">
              <a:effectLst/>
            </a:endParaRPr>
          </a:p>
        </c:rich>
      </c:tx>
      <c:overlay val="0"/>
      <c:spPr>
        <a:noFill/>
        <a:ln>
          <a:noFill/>
        </a:ln>
        <a:effectLst/>
      </c:spPr>
    </c:title>
    <c:autoTitleDeleted val="0"/>
    <c:plotArea>
      <c:layout>
        <c:manualLayout>
          <c:layoutTarget val="inner"/>
          <c:xMode val="edge"/>
          <c:yMode val="edge"/>
          <c:x val="0.12287270341207349"/>
          <c:y val="0.15476851851851853"/>
          <c:w val="0.81039107611548555"/>
          <c:h val="0.59866627108962467"/>
        </c:manualLayout>
      </c:layout>
      <c:lineChart>
        <c:grouping val="standard"/>
        <c:varyColors val="0"/>
        <c:ser>
          <c:idx val="1"/>
          <c:order val="0"/>
          <c:tx>
            <c:strRef>
              <c:f>'MH 9 wk%'!$E$6</c:f>
              <c:strCache>
                <c:ptCount val="1"/>
                <c:pt idx="0">
                  <c:v>&lt;9 weeks</c:v>
                </c:pt>
              </c:strCache>
            </c:strRef>
          </c:tx>
          <c:spPr>
            <a:ln w="28575" cap="rnd">
              <a:solidFill>
                <a:schemeClr val="bg1">
                  <a:lumMod val="65000"/>
                </a:schemeClr>
              </a:solidFill>
              <a:round/>
            </a:ln>
            <a:effectLst/>
          </c:spPr>
          <c:marker>
            <c:symbol val="circle"/>
            <c:size val="5"/>
            <c:spPr>
              <a:solidFill>
                <a:schemeClr val="bg1">
                  <a:lumMod val="65000"/>
                </a:schemeClr>
              </a:solidFill>
              <a:ln w="9525">
                <a:noFill/>
              </a:ln>
              <a:effectLst/>
            </c:spPr>
          </c:marker>
          <c:cat>
            <c:numRef>
              <c:f>'MH 9 wk%'!$B$12:$B$17</c:f>
              <c:numCache>
                <c:formatCode>mmm\-yy</c:formatCode>
                <c:ptCount val="6"/>
                <c:pt idx="0">
                  <c:v>45901</c:v>
                </c:pt>
                <c:pt idx="1">
                  <c:v>45931</c:v>
                </c:pt>
                <c:pt idx="2">
                  <c:v>45962</c:v>
                </c:pt>
                <c:pt idx="3">
                  <c:v>45992</c:v>
                </c:pt>
                <c:pt idx="4">
                  <c:v>46023</c:v>
                </c:pt>
                <c:pt idx="5">
                  <c:v>46054</c:v>
                </c:pt>
              </c:numCache>
            </c:numRef>
          </c:cat>
          <c:val>
            <c:numRef>
              <c:f>'MH 9 wk%'!$E$12:$E$18</c:f>
              <c:numCache>
                <c:formatCode>0.00%</c:formatCode>
                <c:ptCount val="7"/>
                <c:pt idx="0">
                  <c:v>0.93510000000000004</c:v>
                </c:pt>
                <c:pt idx="1">
                  <c:v>0.96360000000000001</c:v>
                </c:pt>
                <c:pt idx="2">
                  <c:v>0.94289999999999996</c:v>
                </c:pt>
                <c:pt idx="3">
                  <c:v>0.94299999999999995</c:v>
                </c:pt>
                <c:pt idx="4">
                  <c:v>0.95509999999999995</c:v>
                </c:pt>
                <c:pt idx="5">
                  <c:v>0.96560000000000001</c:v>
                </c:pt>
              </c:numCache>
            </c:numRef>
          </c:val>
          <c:smooth val="0"/>
          <c:extLst>
            <c:ext xmlns:c16="http://schemas.microsoft.com/office/drawing/2014/chart" uri="{C3380CC4-5D6E-409C-BE32-E72D297353CC}">
              <c16:uniqueId val="{00000000-BB9E-49B1-813F-DA41AE0EF57B}"/>
            </c:ext>
          </c:extLst>
        </c:ser>
        <c:ser>
          <c:idx val="3"/>
          <c:order val="1"/>
          <c:tx>
            <c:strRef>
              <c:f>'MH 9 wk%'!$G$6</c:f>
              <c:strCache>
                <c:ptCount val="1"/>
                <c:pt idx="0">
                  <c:v>Target</c:v>
                </c:pt>
              </c:strCache>
            </c:strRef>
          </c:tx>
          <c:spPr>
            <a:ln w="28575" cap="rnd">
              <a:solidFill>
                <a:srgbClr val="FF0000"/>
              </a:solidFill>
              <a:prstDash val="dash"/>
              <a:round/>
            </a:ln>
            <a:effectLst/>
          </c:spPr>
          <c:marker>
            <c:symbol val="none"/>
          </c:marker>
          <c:cat>
            <c:numRef>
              <c:f>'MH 9 wk%'!$B$12:$B$17</c:f>
              <c:numCache>
                <c:formatCode>mmm\-yy</c:formatCode>
                <c:ptCount val="6"/>
                <c:pt idx="0">
                  <c:v>45901</c:v>
                </c:pt>
                <c:pt idx="1">
                  <c:v>45931</c:v>
                </c:pt>
                <c:pt idx="2">
                  <c:v>45962</c:v>
                </c:pt>
                <c:pt idx="3">
                  <c:v>45992</c:v>
                </c:pt>
                <c:pt idx="4">
                  <c:v>46023</c:v>
                </c:pt>
                <c:pt idx="5">
                  <c:v>46054</c:v>
                </c:pt>
              </c:numCache>
            </c:numRef>
          </c:cat>
          <c:val>
            <c:numRef>
              <c:f>'MH 9 wk%'!$G$12:$G$18</c:f>
              <c:numCache>
                <c:formatCode>0%</c:formatCode>
                <c:ptCount val="7"/>
                <c:pt idx="0">
                  <c:v>1</c:v>
                </c:pt>
                <c:pt idx="1">
                  <c:v>1</c:v>
                </c:pt>
                <c:pt idx="2">
                  <c:v>1</c:v>
                </c:pt>
                <c:pt idx="3">
                  <c:v>1</c:v>
                </c:pt>
                <c:pt idx="4">
                  <c:v>1</c:v>
                </c:pt>
                <c:pt idx="5">
                  <c:v>1</c:v>
                </c:pt>
                <c:pt idx="6">
                  <c:v>1</c:v>
                </c:pt>
              </c:numCache>
            </c:numRef>
          </c:val>
          <c:smooth val="0"/>
          <c:extLst>
            <c:ext xmlns:c16="http://schemas.microsoft.com/office/drawing/2014/chart" uri="{C3380CC4-5D6E-409C-BE32-E72D297353CC}">
              <c16:uniqueId val="{00000001-BB9E-49B1-813F-DA41AE0EF57B}"/>
            </c:ext>
          </c:extLst>
        </c:ser>
        <c:dLbls>
          <c:showLegendKey val="0"/>
          <c:showVal val="0"/>
          <c:showCatName val="0"/>
          <c:showSerName val="0"/>
          <c:showPercent val="0"/>
          <c:showBubbleSize val="0"/>
        </c:dLbls>
        <c:marker val="1"/>
        <c:smooth val="0"/>
        <c:axId val="170946944"/>
        <c:axId val="170948864"/>
      </c:lineChart>
      <c:dateAx>
        <c:axId val="170946944"/>
        <c:scaling>
          <c:orientation val="minMax"/>
        </c:scaling>
        <c:delete val="0"/>
        <c:axPos val="b"/>
        <c:numFmt formatCode="mmm\-yy" sourceLinked="1"/>
        <c:majorTickMark val="out"/>
        <c:minorTickMark val="none"/>
        <c:tickLblPos val="low"/>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0948864"/>
        <c:crosses val="autoZero"/>
        <c:auto val="1"/>
        <c:lblOffset val="100"/>
        <c:baseTimeUnit val="months"/>
        <c:majorUnit val="1"/>
        <c:majorTimeUnit val="months"/>
      </c:dateAx>
      <c:valAx>
        <c:axId val="170948864"/>
        <c:scaling>
          <c:orientation val="minMax"/>
          <c:max val="1"/>
          <c:min val="0.5"/>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0946944"/>
        <c:crosses val="autoZero"/>
        <c:crossBetween val="midCat"/>
        <c:majorUnit val="0.1"/>
      </c:valAx>
      <c:spPr>
        <a:noFill/>
        <a:ln>
          <a:noFill/>
        </a:ln>
        <a:effectLst/>
      </c:spPr>
    </c:plotArea>
    <c:legend>
      <c:legendPos val="b"/>
      <c:layout>
        <c:manualLayout>
          <c:xMode val="edge"/>
          <c:yMode val="edge"/>
          <c:x val="0.28825787401574804"/>
          <c:y val="0.88432167676247553"/>
          <c:w val="0.42348425196850392"/>
          <c:h val="8.3395459990856222E-2"/>
        </c:manualLayout>
      </c:layout>
      <c:overlay val="0"/>
      <c:txPr>
        <a:bodyPr rot="0" vert="horz"/>
        <a:lstStyle/>
        <a:p>
          <a:pPr>
            <a:defRPr/>
          </a:pPr>
          <a:endParaRPr lang="en-US"/>
        </a:p>
      </c:txPr>
    </c:legend>
    <c:plotVisOnly val="1"/>
    <c:dispBlanksAs val="span"/>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en-US"/>
    </a:p>
  </c:txPr>
  <c:externalData r:id="rId1">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100" b="0" i="0" u="none" strike="noStrike" kern="1200" spc="0" baseline="0">
                <a:solidFill>
                  <a:schemeClr val="tx1">
                    <a:lumMod val="65000"/>
                    <a:lumOff val="35000"/>
                  </a:schemeClr>
                </a:solidFill>
                <a:latin typeface="+mn-lt"/>
                <a:ea typeface="+mn-ea"/>
                <a:cs typeface="+mn-cs"/>
              </a:defRPr>
            </a:pPr>
            <a:r>
              <a:rPr lang="en-GB" sz="1100" b="0" i="0" baseline="0">
                <a:effectLst/>
              </a:rPr>
              <a:t> Cancer 62 Day Target</a:t>
            </a:r>
            <a:endParaRPr lang="en-GB" sz="1100">
              <a:effectLst/>
            </a:endParaRPr>
          </a:p>
        </c:rich>
      </c:tx>
      <c:layout>
        <c:manualLayout>
          <c:xMode val="edge"/>
          <c:yMode val="edge"/>
          <c:x val="0.35761510570741623"/>
          <c:y val="4.0310350908129081E-2"/>
        </c:manualLayout>
      </c:layout>
      <c:overlay val="0"/>
      <c:spPr>
        <a:noFill/>
        <a:ln>
          <a:noFill/>
        </a:ln>
        <a:effectLst/>
      </c:spPr>
    </c:title>
    <c:autoTitleDeleted val="0"/>
    <c:plotArea>
      <c:layout/>
      <c:lineChart>
        <c:grouping val="standard"/>
        <c:varyColors val="0"/>
        <c:ser>
          <c:idx val="0"/>
          <c:order val="0"/>
          <c:tx>
            <c:strRef>
              <c:f>'Cancer 62 Day'!$F$6</c:f>
              <c:strCache>
                <c:ptCount val="1"/>
                <c:pt idx="0">
                  <c:v>LPL</c:v>
                </c:pt>
              </c:strCache>
              <c:extLst xmlns:c15="http://schemas.microsoft.com/office/drawing/2012/chart"/>
            </c:strRef>
          </c:tx>
          <c:spPr>
            <a:ln w="15875" cap="rnd">
              <a:solidFill>
                <a:schemeClr val="tx1"/>
              </a:solidFill>
              <a:prstDash val="lgDash"/>
              <a:round/>
            </a:ln>
            <a:effectLst/>
          </c:spPr>
          <c:marker>
            <c:symbol val="none"/>
          </c:marker>
          <c:cat>
            <c:numRef>
              <c:f>'Cancer 62 Day'!$B$67:$B$88</c:f>
              <c:numCache>
                <c:formatCode>mmm\-yy</c:formatCode>
                <c:ptCount val="22"/>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pt idx="16">
                  <c:v>45870</c:v>
                </c:pt>
                <c:pt idx="17">
                  <c:v>45901</c:v>
                </c:pt>
                <c:pt idx="18">
                  <c:v>45931</c:v>
                </c:pt>
                <c:pt idx="19">
                  <c:v>45962</c:v>
                </c:pt>
                <c:pt idx="20">
                  <c:v>45992</c:v>
                </c:pt>
                <c:pt idx="21">
                  <c:v>46023</c:v>
                </c:pt>
              </c:numCache>
            </c:numRef>
          </c:cat>
          <c:val>
            <c:numRef>
              <c:f>'Cancer 62 Day'!$F$67:$F$90</c:f>
              <c:numCache>
                <c:formatCode>0%</c:formatCode>
                <c:ptCount val="24"/>
                <c:pt idx="0">
                  <c:v>6.9342272727272669E-2</c:v>
                </c:pt>
                <c:pt idx="1">
                  <c:v>6.9342272727272669E-2</c:v>
                </c:pt>
                <c:pt idx="2">
                  <c:v>6.9342272727272669E-2</c:v>
                </c:pt>
                <c:pt idx="3">
                  <c:v>6.9342272727272669E-2</c:v>
                </c:pt>
                <c:pt idx="4">
                  <c:v>6.9342272727272669E-2</c:v>
                </c:pt>
                <c:pt idx="5">
                  <c:v>6.9342272727272669E-2</c:v>
                </c:pt>
                <c:pt idx="6">
                  <c:v>6.9342272727272669E-2</c:v>
                </c:pt>
                <c:pt idx="7">
                  <c:v>6.9342272727272669E-2</c:v>
                </c:pt>
                <c:pt idx="8">
                  <c:v>6.9342272727272669E-2</c:v>
                </c:pt>
                <c:pt idx="9">
                  <c:v>6.9342272727272669E-2</c:v>
                </c:pt>
                <c:pt idx="10">
                  <c:v>6.9342272727272669E-2</c:v>
                </c:pt>
                <c:pt idx="11">
                  <c:v>6.9342272727272669E-2</c:v>
                </c:pt>
                <c:pt idx="12">
                  <c:v>6.9342272727272669E-2</c:v>
                </c:pt>
                <c:pt idx="13">
                  <c:v>6.9342272727272669E-2</c:v>
                </c:pt>
                <c:pt idx="14">
                  <c:v>6.9342272727272669E-2</c:v>
                </c:pt>
                <c:pt idx="15">
                  <c:v>6.9342272727272669E-2</c:v>
                </c:pt>
                <c:pt idx="16">
                  <c:v>6.9342272727272669E-2</c:v>
                </c:pt>
                <c:pt idx="17">
                  <c:v>6.9342272727272669E-2</c:v>
                </c:pt>
                <c:pt idx="18">
                  <c:v>6.9342272727272669E-2</c:v>
                </c:pt>
                <c:pt idx="19">
                  <c:v>6.9342272727272669E-2</c:v>
                </c:pt>
                <c:pt idx="20">
                  <c:v>6.9342272727272669E-2</c:v>
                </c:pt>
                <c:pt idx="21">
                  <c:v>6.9342272727272669E-2</c:v>
                </c:pt>
                <c:pt idx="22">
                  <c:v>6.9342272727272669E-2</c:v>
                </c:pt>
                <c:pt idx="23">
                  <c:v>6.9342272727272669E-2</c:v>
                </c:pt>
              </c:numCache>
            </c:numRef>
          </c:val>
          <c:smooth val="0"/>
          <c:extLst xmlns:c15="http://schemas.microsoft.com/office/drawing/2012/chart">
            <c:ext xmlns:c16="http://schemas.microsoft.com/office/drawing/2014/chart" uri="{C3380CC4-5D6E-409C-BE32-E72D297353CC}">
              <c16:uniqueId val="{00000000-1C9B-4A12-8104-DD9C675B82DB}"/>
            </c:ext>
          </c:extLst>
        </c:ser>
        <c:ser>
          <c:idx val="1"/>
          <c:order val="1"/>
          <c:tx>
            <c:strRef>
              <c:f>'Cancer 62 Day'!$E$6</c:f>
              <c:strCache>
                <c:ptCount val="1"/>
                <c:pt idx="0">
                  <c:v>&lt; 62 days</c:v>
                </c:pt>
              </c:strCache>
            </c:strRef>
          </c:tx>
          <c:spPr>
            <a:ln w="28575" cap="rnd">
              <a:solidFill>
                <a:schemeClr val="bg1">
                  <a:lumMod val="65000"/>
                </a:schemeClr>
              </a:solidFill>
              <a:round/>
            </a:ln>
            <a:effectLst/>
          </c:spPr>
          <c:marker>
            <c:symbol val="circle"/>
            <c:size val="5"/>
            <c:spPr>
              <a:solidFill>
                <a:schemeClr val="bg1">
                  <a:lumMod val="65000"/>
                </a:schemeClr>
              </a:solidFill>
              <a:ln w="9525">
                <a:noFill/>
              </a:ln>
              <a:effectLst/>
            </c:spPr>
          </c:marker>
          <c:cat>
            <c:numRef>
              <c:f>'Cancer 62 Day'!$B$67:$B$88</c:f>
              <c:numCache>
                <c:formatCode>mmm\-yy</c:formatCode>
                <c:ptCount val="22"/>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pt idx="16">
                  <c:v>45870</c:v>
                </c:pt>
                <c:pt idx="17">
                  <c:v>45901</c:v>
                </c:pt>
                <c:pt idx="18">
                  <c:v>45931</c:v>
                </c:pt>
                <c:pt idx="19">
                  <c:v>45962</c:v>
                </c:pt>
                <c:pt idx="20">
                  <c:v>45992</c:v>
                </c:pt>
                <c:pt idx="21">
                  <c:v>46023</c:v>
                </c:pt>
              </c:numCache>
            </c:numRef>
          </c:cat>
          <c:val>
            <c:numRef>
              <c:f>'Cancer 62 Day'!$E$43:$E$90</c:f>
              <c:numCache>
                <c:formatCode>0.00%</c:formatCode>
                <c:ptCount val="24"/>
                <c:pt idx="0">
                  <c:v>0.39800000000000002</c:v>
                </c:pt>
                <c:pt idx="1">
                  <c:v>0.36899999999999999</c:v>
                </c:pt>
                <c:pt idx="2">
                  <c:v>0.34300000000000003</c:v>
                </c:pt>
                <c:pt idx="3">
                  <c:v>0.217</c:v>
                </c:pt>
                <c:pt idx="4">
                  <c:v>0.38500000000000001</c:v>
                </c:pt>
                <c:pt idx="5">
                  <c:v>0.14499999999999999</c:v>
                </c:pt>
                <c:pt idx="6">
                  <c:v>0.29699999999999999</c:v>
                </c:pt>
                <c:pt idx="7">
                  <c:v>0.2157</c:v>
                </c:pt>
                <c:pt idx="8">
                  <c:v>0.23400000000000001</c:v>
                </c:pt>
                <c:pt idx="9">
                  <c:v>0.21709999999999999</c:v>
                </c:pt>
                <c:pt idx="10">
                  <c:v>0.33679999999999999</c:v>
                </c:pt>
                <c:pt idx="11">
                  <c:v>0.34</c:v>
                </c:pt>
                <c:pt idx="12">
                  <c:v>0.3669</c:v>
                </c:pt>
                <c:pt idx="13">
                  <c:v>0.40600000000000003</c:v>
                </c:pt>
                <c:pt idx="14">
                  <c:v>0.25979999999999998</c:v>
                </c:pt>
                <c:pt idx="15">
                  <c:v>0.374</c:v>
                </c:pt>
                <c:pt idx="16">
                  <c:v>0.26919999999999999</c:v>
                </c:pt>
                <c:pt idx="17">
                  <c:v>0.26989999999999997</c:v>
                </c:pt>
                <c:pt idx="18">
                  <c:v>0.34420000000000001</c:v>
                </c:pt>
                <c:pt idx="19">
                  <c:v>0.39100000000000001</c:v>
                </c:pt>
                <c:pt idx="20">
                  <c:v>0.23530000000000001</c:v>
                </c:pt>
                <c:pt idx="21">
                  <c:v>0.19089999999999999</c:v>
                </c:pt>
              </c:numCache>
            </c:numRef>
          </c:val>
          <c:smooth val="0"/>
          <c:extLst>
            <c:ext xmlns:c16="http://schemas.microsoft.com/office/drawing/2014/chart" uri="{C3380CC4-5D6E-409C-BE32-E72D297353CC}">
              <c16:uniqueId val="{00000001-1C9B-4A12-8104-DD9C675B82DB}"/>
            </c:ext>
          </c:extLst>
        </c:ser>
        <c:ser>
          <c:idx val="3"/>
          <c:order val="2"/>
          <c:tx>
            <c:strRef>
              <c:f>'Cancer 62 Day'!$G$6</c:f>
              <c:strCache>
                <c:ptCount val="1"/>
                <c:pt idx="0">
                  <c:v>Target</c:v>
                </c:pt>
              </c:strCache>
            </c:strRef>
          </c:tx>
          <c:spPr>
            <a:ln w="19050" cap="rnd">
              <a:solidFill>
                <a:srgbClr val="FF0000"/>
              </a:solidFill>
              <a:prstDash val="dash"/>
              <a:round/>
            </a:ln>
            <a:effectLst/>
          </c:spPr>
          <c:marker>
            <c:symbol val="none"/>
          </c:marker>
          <c:cat>
            <c:numRef>
              <c:f>'Cancer 62 Day'!$B$67:$B$88</c:f>
              <c:numCache>
                <c:formatCode>mmm\-yy</c:formatCode>
                <c:ptCount val="22"/>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pt idx="16">
                  <c:v>45870</c:v>
                </c:pt>
                <c:pt idx="17">
                  <c:v>45901</c:v>
                </c:pt>
                <c:pt idx="18">
                  <c:v>45931</c:v>
                </c:pt>
                <c:pt idx="19">
                  <c:v>45962</c:v>
                </c:pt>
                <c:pt idx="20">
                  <c:v>45992</c:v>
                </c:pt>
                <c:pt idx="21">
                  <c:v>46023</c:v>
                </c:pt>
              </c:numCache>
            </c:numRef>
          </c:cat>
          <c:val>
            <c:numRef>
              <c:f>'Cancer 62 Day'!$G$43:$G$90</c:f>
              <c:numCache>
                <c:formatCode>0%</c:formatCode>
                <c:ptCount val="24"/>
                <c:pt idx="0">
                  <c:v>0.95</c:v>
                </c:pt>
                <c:pt idx="1">
                  <c:v>0.95</c:v>
                </c:pt>
                <c:pt idx="2">
                  <c:v>0.95</c:v>
                </c:pt>
                <c:pt idx="3">
                  <c:v>0.95</c:v>
                </c:pt>
                <c:pt idx="4">
                  <c:v>0.95</c:v>
                </c:pt>
                <c:pt idx="5">
                  <c:v>0.95</c:v>
                </c:pt>
                <c:pt idx="6">
                  <c:v>0.95</c:v>
                </c:pt>
                <c:pt idx="7">
                  <c:v>0.95</c:v>
                </c:pt>
                <c:pt idx="8">
                  <c:v>0.95</c:v>
                </c:pt>
                <c:pt idx="9">
                  <c:v>0.95</c:v>
                </c:pt>
                <c:pt idx="10">
                  <c:v>0.95</c:v>
                </c:pt>
                <c:pt idx="11">
                  <c:v>0.95</c:v>
                </c:pt>
                <c:pt idx="12">
                  <c:v>0.95</c:v>
                </c:pt>
                <c:pt idx="13">
                  <c:v>0.95</c:v>
                </c:pt>
                <c:pt idx="14">
                  <c:v>0.95</c:v>
                </c:pt>
                <c:pt idx="15">
                  <c:v>0.95</c:v>
                </c:pt>
                <c:pt idx="16">
                  <c:v>0.95</c:v>
                </c:pt>
                <c:pt idx="17">
                  <c:v>0.95</c:v>
                </c:pt>
                <c:pt idx="18">
                  <c:v>0.95</c:v>
                </c:pt>
                <c:pt idx="19">
                  <c:v>0.95</c:v>
                </c:pt>
                <c:pt idx="20">
                  <c:v>0.95</c:v>
                </c:pt>
                <c:pt idx="21">
                  <c:v>0.95</c:v>
                </c:pt>
                <c:pt idx="22">
                  <c:v>0.95</c:v>
                </c:pt>
                <c:pt idx="23">
                  <c:v>0.95</c:v>
                </c:pt>
              </c:numCache>
            </c:numRef>
          </c:val>
          <c:smooth val="0"/>
          <c:extLst>
            <c:ext xmlns:c16="http://schemas.microsoft.com/office/drawing/2014/chart" uri="{C3380CC4-5D6E-409C-BE32-E72D297353CC}">
              <c16:uniqueId val="{00000002-1C9B-4A12-8104-DD9C675B82DB}"/>
            </c:ext>
          </c:extLst>
        </c:ser>
        <c:ser>
          <c:idx val="5"/>
          <c:order val="3"/>
          <c:tx>
            <c:strRef>
              <c:f>'Cancer 62 Day'!$C$6</c:f>
              <c:strCache>
                <c:ptCount val="1"/>
                <c:pt idx="0">
                  <c:v>UPL</c:v>
                </c:pt>
              </c:strCache>
              <c:extLst xmlns:c15="http://schemas.microsoft.com/office/drawing/2012/chart"/>
            </c:strRef>
          </c:tx>
          <c:spPr>
            <a:ln w="15875" cap="rnd">
              <a:solidFill>
                <a:schemeClr val="tx1"/>
              </a:solidFill>
              <a:prstDash val="lgDash"/>
              <a:round/>
            </a:ln>
            <a:effectLst/>
          </c:spPr>
          <c:marker>
            <c:symbol val="none"/>
          </c:marker>
          <c:cat>
            <c:numRef>
              <c:f>'Cancer 62 Day'!$B$67:$B$88</c:f>
              <c:numCache>
                <c:formatCode>mmm\-yy</c:formatCode>
                <c:ptCount val="22"/>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pt idx="16">
                  <c:v>45870</c:v>
                </c:pt>
                <c:pt idx="17">
                  <c:v>45901</c:v>
                </c:pt>
                <c:pt idx="18">
                  <c:v>45931</c:v>
                </c:pt>
                <c:pt idx="19">
                  <c:v>45962</c:v>
                </c:pt>
                <c:pt idx="20">
                  <c:v>45992</c:v>
                </c:pt>
                <c:pt idx="21">
                  <c:v>46023</c:v>
                </c:pt>
              </c:numCache>
            </c:numRef>
          </c:cat>
          <c:val>
            <c:numRef>
              <c:f>'Cancer 62 Day'!$C$43:$C$90</c:f>
              <c:numCache>
                <c:formatCode>0%</c:formatCode>
                <c:ptCount val="24"/>
                <c:pt idx="0">
                  <c:v>0.53109409090909088</c:v>
                </c:pt>
                <c:pt idx="1">
                  <c:v>0.53109409090909088</c:v>
                </c:pt>
                <c:pt idx="2">
                  <c:v>0.53109409090909088</c:v>
                </c:pt>
                <c:pt idx="3">
                  <c:v>0.53109409090909088</c:v>
                </c:pt>
                <c:pt idx="4">
                  <c:v>0.53109409090909088</c:v>
                </c:pt>
                <c:pt idx="5">
                  <c:v>0.53109409090909088</c:v>
                </c:pt>
                <c:pt idx="6">
                  <c:v>0.53109409090909088</c:v>
                </c:pt>
                <c:pt idx="7">
                  <c:v>0.53109409090909088</c:v>
                </c:pt>
                <c:pt idx="8">
                  <c:v>0.53109409090909088</c:v>
                </c:pt>
                <c:pt idx="9">
                  <c:v>0.53109409090909088</c:v>
                </c:pt>
                <c:pt idx="10">
                  <c:v>0.53109409090909088</c:v>
                </c:pt>
                <c:pt idx="11">
                  <c:v>0.53109409090909088</c:v>
                </c:pt>
                <c:pt idx="12">
                  <c:v>0.53109409090909088</c:v>
                </c:pt>
                <c:pt idx="13">
                  <c:v>0.53109409090909088</c:v>
                </c:pt>
                <c:pt idx="14">
                  <c:v>0.53109409090909088</c:v>
                </c:pt>
                <c:pt idx="15">
                  <c:v>0.53109409090909088</c:v>
                </c:pt>
                <c:pt idx="16">
                  <c:v>0.53109409090909088</c:v>
                </c:pt>
                <c:pt idx="17">
                  <c:v>0.53109409090909088</c:v>
                </c:pt>
                <c:pt idx="18">
                  <c:v>0.53109409090909088</c:v>
                </c:pt>
                <c:pt idx="19">
                  <c:v>0.53109409090909088</c:v>
                </c:pt>
                <c:pt idx="20">
                  <c:v>0.53109409090909088</c:v>
                </c:pt>
                <c:pt idx="21">
                  <c:v>0.53109409090909088</c:v>
                </c:pt>
                <c:pt idx="22">
                  <c:v>0.53109409090909088</c:v>
                </c:pt>
                <c:pt idx="23">
                  <c:v>0.53109409090909088</c:v>
                </c:pt>
              </c:numCache>
            </c:numRef>
          </c:val>
          <c:smooth val="0"/>
          <c:extLst xmlns:c15="http://schemas.microsoft.com/office/drawing/2012/chart">
            <c:ext xmlns:c16="http://schemas.microsoft.com/office/drawing/2014/chart" uri="{C3380CC4-5D6E-409C-BE32-E72D297353CC}">
              <c16:uniqueId val="{00000003-1C9B-4A12-8104-DD9C675B82DB}"/>
            </c:ext>
          </c:extLst>
        </c:ser>
        <c:ser>
          <c:idx val="2"/>
          <c:order val="4"/>
          <c:tx>
            <c:strRef>
              <c:f>'Cancer 62 Day'!$I$6</c:f>
              <c:strCache>
                <c:ptCount val="1"/>
                <c:pt idx="0">
                  <c:v>SCL</c:v>
                </c:pt>
              </c:strCache>
              <c:extLst xmlns:c15="http://schemas.microsoft.com/office/drawing/2012/chart"/>
            </c:strRef>
          </c:tx>
          <c:spPr>
            <a:ln>
              <a:noFill/>
            </a:ln>
          </c:spPr>
          <c:marker>
            <c:symbol val="circle"/>
            <c:size val="7"/>
            <c:spPr>
              <a:solidFill>
                <a:srgbClr val="ED7D31"/>
              </a:solidFill>
              <a:ln>
                <a:solidFill>
                  <a:srgbClr val="ED7D31"/>
                </a:solidFill>
              </a:ln>
            </c:spPr>
          </c:marker>
          <c:cat>
            <c:numRef>
              <c:f>'Cancer 62 Day'!$B$67:$B$88</c:f>
              <c:numCache>
                <c:formatCode>mmm\-yy</c:formatCode>
                <c:ptCount val="22"/>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pt idx="16">
                  <c:v>45870</c:v>
                </c:pt>
                <c:pt idx="17">
                  <c:v>45901</c:v>
                </c:pt>
                <c:pt idx="18">
                  <c:v>45931</c:v>
                </c:pt>
                <c:pt idx="19">
                  <c:v>45962</c:v>
                </c:pt>
                <c:pt idx="20">
                  <c:v>45992</c:v>
                </c:pt>
                <c:pt idx="21">
                  <c:v>46023</c:v>
                </c:pt>
              </c:numCache>
            </c:numRef>
          </c:cat>
          <c:val>
            <c:numRef>
              <c:f>'Cancer 62 Day'!$I$43:$I$78</c:f>
              <c:numCache>
                <c:formatCode>0%</c:formatCode>
                <c:ptCount val="12"/>
                <c:pt idx="0">
                  <c:v>#N/A</c:v>
                </c:pt>
                <c:pt idx="1">
                  <c:v>#N/A</c:v>
                </c:pt>
                <c:pt idx="2">
                  <c:v>#N/A</c:v>
                </c:pt>
                <c:pt idx="3">
                  <c:v>#N/A</c:v>
                </c:pt>
                <c:pt idx="4">
                  <c:v>#N/A</c:v>
                </c:pt>
                <c:pt idx="5">
                  <c:v>#N/A</c:v>
                </c:pt>
                <c:pt idx="6">
                  <c:v>#N/A</c:v>
                </c:pt>
                <c:pt idx="7">
                  <c:v>#N/A</c:v>
                </c:pt>
                <c:pt idx="8">
                  <c:v>#N/A</c:v>
                </c:pt>
                <c:pt idx="9">
                  <c:v>#N/A</c:v>
                </c:pt>
                <c:pt idx="10">
                  <c:v>#N/A</c:v>
                </c:pt>
                <c:pt idx="11">
                  <c:v>#N/A</c:v>
                </c:pt>
              </c:numCache>
            </c:numRef>
          </c:val>
          <c:smooth val="0"/>
          <c:extLst xmlns:c15="http://schemas.microsoft.com/office/drawing/2012/chart">
            <c:ext xmlns:c16="http://schemas.microsoft.com/office/drawing/2014/chart" uri="{C3380CC4-5D6E-409C-BE32-E72D297353CC}">
              <c16:uniqueId val="{00000004-1C9B-4A12-8104-DD9C675B82DB}"/>
            </c:ext>
          </c:extLst>
        </c:ser>
        <c:ser>
          <c:idx val="6"/>
          <c:order val="5"/>
          <c:tx>
            <c:strRef>
              <c:f>'Cancer 62 Day'!$J$6</c:f>
              <c:strCache>
                <c:ptCount val="1"/>
                <c:pt idx="0">
                  <c:v>SCH</c:v>
                </c:pt>
              </c:strCache>
              <c:extLst xmlns:c15="http://schemas.microsoft.com/office/drawing/2012/chart"/>
            </c:strRef>
          </c:tx>
          <c:spPr>
            <a:ln>
              <a:noFill/>
            </a:ln>
          </c:spPr>
          <c:marker>
            <c:symbol val="circle"/>
            <c:size val="7"/>
            <c:spPr>
              <a:solidFill>
                <a:srgbClr val="5B9BD5"/>
              </a:solidFill>
              <a:ln>
                <a:solidFill>
                  <a:srgbClr val="5B9BD5"/>
                </a:solidFill>
              </a:ln>
            </c:spPr>
          </c:marker>
          <c:cat>
            <c:numRef>
              <c:f>'Cancer 62 Day'!$B$67:$B$88</c:f>
              <c:numCache>
                <c:formatCode>mmm\-yy</c:formatCode>
                <c:ptCount val="22"/>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pt idx="16">
                  <c:v>45870</c:v>
                </c:pt>
                <c:pt idx="17">
                  <c:v>45901</c:v>
                </c:pt>
                <c:pt idx="18">
                  <c:v>45931</c:v>
                </c:pt>
                <c:pt idx="19">
                  <c:v>45962</c:v>
                </c:pt>
                <c:pt idx="20">
                  <c:v>45992</c:v>
                </c:pt>
                <c:pt idx="21">
                  <c:v>46023</c:v>
                </c:pt>
              </c:numCache>
            </c:numRef>
          </c:cat>
          <c:val>
            <c:numRef>
              <c:f>'Cancer 62 Day'!$J$43:$J$78</c:f>
              <c:numCache>
                <c:formatCode>0%</c:formatCode>
                <c:ptCount val="12"/>
                <c:pt idx="0">
                  <c:v>#N/A</c:v>
                </c:pt>
                <c:pt idx="1">
                  <c:v>#N/A</c:v>
                </c:pt>
                <c:pt idx="2">
                  <c:v>#N/A</c:v>
                </c:pt>
                <c:pt idx="3">
                  <c:v>#N/A</c:v>
                </c:pt>
                <c:pt idx="4">
                  <c:v>#N/A</c:v>
                </c:pt>
                <c:pt idx="5">
                  <c:v>#N/A</c:v>
                </c:pt>
                <c:pt idx="6">
                  <c:v>#N/A</c:v>
                </c:pt>
                <c:pt idx="7">
                  <c:v>#N/A</c:v>
                </c:pt>
                <c:pt idx="8">
                  <c:v>#N/A</c:v>
                </c:pt>
                <c:pt idx="9">
                  <c:v>#N/A</c:v>
                </c:pt>
                <c:pt idx="10">
                  <c:v>#N/A</c:v>
                </c:pt>
                <c:pt idx="11">
                  <c:v>#N/A</c:v>
                </c:pt>
              </c:numCache>
            </c:numRef>
          </c:val>
          <c:smooth val="0"/>
          <c:extLst xmlns:c15="http://schemas.microsoft.com/office/drawing/2012/chart">
            <c:ext xmlns:c16="http://schemas.microsoft.com/office/drawing/2014/chart" uri="{C3380CC4-5D6E-409C-BE32-E72D297353CC}">
              <c16:uniqueId val="{00000005-1C9B-4A12-8104-DD9C675B82DB}"/>
            </c:ext>
          </c:extLst>
        </c:ser>
        <c:ser>
          <c:idx val="4"/>
          <c:order val="6"/>
          <c:tx>
            <c:strRef>
              <c:f>'Cancer 62 Day'!$D$6</c:f>
              <c:strCache>
                <c:ptCount val="1"/>
                <c:pt idx="0">
                  <c:v>Mean</c:v>
                </c:pt>
              </c:strCache>
            </c:strRef>
          </c:tx>
          <c:spPr>
            <a:ln w="19050">
              <a:solidFill>
                <a:schemeClr val="tx1"/>
              </a:solidFill>
            </a:ln>
          </c:spPr>
          <c:marker>
            <c:symbol val="none"/>
          </c:marker>
          <c:cat>
            <c:numRef>
              <c:f>'Cancer 62 Day'!$B$67:$B$88</c:f>
              <c:numCache>
                <c:formatCode>mmm\-yy</c:formatCode>
                <c:ptCount val="22"/>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pt idx="16">
                  <c:v>45870</c:v>
                </c:pt>
                <c:pt idx="17">
                  <c:v>45901</c:v>
                </c:pt>
                <c:pt idx="18">
                  <c:v>45931</c:v>
                </c:pt>
                <c:pt idx="19">
                  <c:v>45962</c:v>
                </c:pt>
                <c:pt idx="20">
                  <c:v>45992</c:v>
                </c:pt>
                <c:pt idx="21">
                  <c:v>46023</c:v>
                </c:pt>
              </c:numCache>
            </c:numRef>
          </c:cat>
          <c:val>
            <c:numRef>
              <c:f>'Cancer 62 Day'!$D$67:$D$90</c:f>
              <c:numCache>
                <c:formatCode>0%</c:formatCode>
                <c:ptCount val="24"/>
                <c:pt idx="0">
                  <c:v>0.30021818181818177</c:v>
                </c:pt>
                <c:pt idx="1">
                  <c:v>0.30021818181818177</c:v>
                </c:pt>
                <c:pt idx="2">
                  <c:v>0.30021818181818177</c:v>
                </c:pt>
                <c:pt idx="3">
                  <c:v>0.30021818181818177</c:v>
                </c:pt>
                <c:pt idx="4">
                  <c:v>0.30021818181818177</c:v>
                </c:pt>
                <c:pt idx="5">
                  <c:v>0.30021818181818177</c:v>
                </c:pt>
                <c:pt idx="6">
                  <c:v>0.30021818181818177</c:v>
                </c:pt>
                <c:pt idx="7">
                  <c:v>0.30021818181818177</c:v>
                </c:pt>
                <c:pt idx="8">
                  <c:v>0.30021818181818177</c:v>
                </c:pt>
                <c:pt idx="9">
                  <c:v>0.30021818181818177</c:v>
                </c:pt>
                <c:pt idx="10">
                  <c:v>0.30021818181818177</c:v>
                </c:pt>
                <c:pt idx="11">
                  <c:v>0.30021818181818177</c:v>
                </c:pt>
                <c:pt idx="12">
                  <c:v>0.30021818181818177</c:v>
                </c:pt>
                <c:pt idx="13">
                  <c:v>0.30021818181818177</c:v>
                </c:pt>
                <c:pt idx="14">
                  <c:v>0.30021818181818177</c:v>
                </c:pt>
                <c:pt idx="15">
                  <c:v>0.30021818181818177</c:v>
                </c:pt>
                <c:pt idx="16">
                  <c:v>0.30021818181818177</c:v>
                </c:pt>
                <c:pt idx="17">
                  <c:v>0.30021818181818177</c:v>
                </c:pt>
                <c:pt idx="18">
                  <c:v>0.30021818181818177</c:v>
                </c:pt>
                <c:pt idx="19">
                  <c:v>0.30021818181818177</c:v>
                </c:pt>
                <c:pt idx="20">
                  <c:v>0.30021818181818177</c:v>
                </c:pt>
                <c:pt idx="21">
                  <c:v>0.30021818181818177</c:v>
                </c:pt>
                <c:pt idx="22">
                  <c:v>0.30021818181818177</c:v>
                </c:pt>
                <c:pt idx="23">
                  <c:v>0.30021818181818177</c:v>
                </c:pt>
              </c:numCache>
            </c:numRef>
          </c:val>
          <c:smooth val="0"/>
          <c:extLst>
            <c:ext xmlns:c16="http://schemas.microsoft.com/office/drawing/2014/chart" uri="{C3380CC4-5D6E-409C-BE32-E72D297353CC}">
              <c16:uniqueId val="{00000006-1C9B-4A12-8104-DD9C675B82DB}"/>
            </c:ext>
          </c:extLst>
        </c:ser>
        <c:dLbls>
          <c:showLegendKey val="0"/>
          <c:showVal val="0"/>
          <c:showCatName val="0"/>
          <c:showSerName val="0"/>
          <c:showPercent val="0"/>
          <c:showBubbleSize val="0"/>
        </c:dLbls>
        <c:smooth val="0"/>
        <c:axId val="172456192"/>
        <c:axId val="172470656"/>
        <c:extLst/>
      </c:lineChart>
      <c:dateAx>
        <c:axId val="172456192"/>
        <c:scaling>
          <c:orientation val="minMax"/>
        </c:scaling>
        <c:delete val="0"/>
        <c:axPos val="b"/>
        <c:numFmt formatCode="mmm\-yy" sourceLinked="1"/>
        <c:majorTickMark val="out"/>
        <c:minorTickMark val="none"/>
        <c:tickLblPos val="low"/>
        <c:spPr>
          <a:noFill/>
          <a:ln w="9525" cap="flat" cmpd="sng" algn="ctr">
            <a:solidFill>
              <a:schemeClr val="tx1">
                <a:lumMod val="15000"/>
                <a:lumOff val="85000"/>
              </a:schemeClr>
            </a:solidFill>
            <a:round/>
          </a:ln>
          <a:effectLst/>
        </c:spPr>
        <c:txPr>
          <a:bodyPr rot="-27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2470656"/>
        <c:crosses val="autoZero"/>
        <c:auto val="1"/>
        <c:lblOffset val="100"/>
        <c:baseTimeUnit val="months"/>
        <c:majorUnit val="2"/>
        <c:majorTimeUnit val="months"/>
      </c:dateAx>
      <c:valAx>
        <c:axId val="172470656"/>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2456192"/>
        <c:crosses val="autoZero"/>
        <c:crossBetween val="midCat"/>
        <c:majorUnit val="0.2"/>
      </c:valAx>
      <c:spPr>
        <a:noFill/>
        <a:ln>
          <a:noFill/>
        </a:ln>
        <a:effectLst/>
      </c:spPr>
    </c:plotArea>
    <c:legend>
      <c:legendPos val="b"/>
      <c:overlay val="0"/>
      <c:txPr>
        <a:bodyPr rot="0" vert="horz"/>
        <a:lstStyle/>
        <a:p>
          <a:pPr>
            <a:defRPr/>
          </a:pPr>
          <a:endParaRPr lang="en-US"/>
        </a:p>
      </c:txPr>
    </c:legend>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en-US"/>
    </a:p>
  </c:txPr>
  <c:externalData r:id="rId1">
    <c:autoUpdate val="0"/>
  </c:externalData>
</c:chartSpace>
</file>

<file path=ppt/charts/chart6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100" b="0" i="0" u="none" strike="noStrike" kern="1200" spc="0" baseline="0">
                <a:solidFill>
                  <a:schemeClr val="tx1">
                    <a:lumMod val="65000"/>
                    <a:lumOff val="35000"/>
                  </a:schemeClr>
                </a:solidFill>
                <a:latin typeface="+mn-lt"/>
                <a:ea typeface="+mn-ea"/>
                <a:cs typeface="+mn-cs"/>
              </a:defRPr>
            </a:pPr>
            <a:r>
              <a:rPr lang="en-GB" sz="1100" b="0" i="0" baseline="0">
                <a:effectLst/>
              </a:rPr>
              <a:t>MH (Adults) waiting &gt; 9 weeks</a:t>
            </a:r>
            <a:endParaRPr lang="en-GB" sz="1100">
              <a:effectLst/>
            </a:endParaRPr>
          </a:p>
        </c:rich>
      </c:tx>
      <c:overlay val="0"/>
      <c:spPr>
        <a:noFill/>
        <a:ln>
          <a:noFill/>
        </a:ln>
        <a:effectLst/>
      </c:spPr>
    </c:title>
    <c:autoTitleDeleted val="0"/>
    <c:plotArea>
      <c:layout>
        <c:manualLayout>
          <c:layoutTarget val="inner"/>
          <c:xMode val="edge"/>
          <c:yMode val="edge"/>
          <c:x val="9.1580907353257357E-2"/>
          <c:y val="0.15358344243003913"/>
          <c:w val="0.84106477666999635"/>
          <c:h val="0.62919829385895576"/>
        </c:manualLayout>
      </c:layout>
      <c:lineChart>
        <c:grouping val="standard"/>
        <c:varyColors val="0"/>
        <c:ser>
          <c:idx val="1"/>
          <c:order val="0"/>
          <c:tx>
            <c:strRef>
              <c:f>'MH 9 wk'!$E$6</c:f>
              <c:strCache>
                <c:ptCount val="1"/>
                <c:pt idx="0">
                  <c:v>&gt; 9 weeks</c:v>
                </c:pt>
              </c:strCache>
            </c:strRef>
          </c:tx>
          <c:spPr>
            <a:ln w="28575" cap="rnd">
              <a:solidFill>
                <a:schemeClr val="bg1">
                  <a:lumMod val="65000"/>
                </a:schemeClr>
              </a:solidFill>
              <a:round/>
            </a:ln>
            <a:effectLst/>
          </c:spPr>
          <c:marker>
            <c:symbol val="circle"/>
            <c:size val="5"/>
            <c:spPr>
              <a:solidFill>
                <a:schemeClr val="bg1">
                  <a:lumMod val="65000"/>
                </a:schemeClr>
              </a:solidFill>
              <a:ln w="9525">
                <a:noFill/>
              </a:ln>
              <a:effectLst/>
            </c:spPr>
          </c:marker>
          <c:cat>
            <c:numRef>
              <c:f>'MH 9 wk'!$B$24:$B$29</c:f>
              <c:numCache>
                <c:formatCode>mmm\-yy</c:formatCode>
                <c:ptCount val="6"/>
                <c:pt idx="0">
                  <c:v>45901</c:v>
                </c:pt>
                <c:pt idx="1">
                  <c:v>45931</c:v>
                </c:pt>
                <c:pt idx="2">
                  <c:v>45962</c:v>
                </c:pt>
                <c:pt idx="3">
                  <c:v>45992</c:v>
                </c:pt>
                <c:pt idx="4">
                  <c:v>46023</c:v>
                </c:pt>
                <c:pt idx="5">
                  <c:v>46054</c:v>
                </c:pt>
              </c:numCache>
            </c:numRef>
          </c:cat>
          <c:val>
            <c:numRef>
              <c:f>'MH 9 wk'!$E$24:$E$30</c:f>
              <c:numCache>
                <c:formatCode>0</c:formatCode>
                <c:ptCount val="7"/>
                <c:pt idx="0">
                  <c:v>63</c:v>
                </c:pt>
                <c:pt idx="1">
                  <c:v>36</c:v>
                </c:pt>
                <c:pt idx="2">
                  <c:v>50</c:v>
                </c:pt>
                <c:pt idx="3">
                  <c:v>43</c:v>
                </c:pt>
                <c:pt idx="4">
                  <c:v>36</c:v>
                </c:pt>
                <c:pt idx="5">
                  <c:v>27</c:v>
                </c:pt>
              </c:numCache>
            </c:numRef>
          </c:val>
          <c:smooth val="0"/>
          <c:extLst>
            <c:ext xmlns:c16="http://schemas.microsoft.com/office/drawing/2014/chart" uri="{C3380CC4-5D6E-409C-BE32-E72D297353CC}">
              <c16:uniqueId val="{00000000-7AC5-490D-83F9-E6BC5E93DD05}"/>
            </c:ext>
          </c:extLst>
        </c:ser>
        <c:ser>
          <c:idx val="3"/>
          <c:order val="1"/>
          <c:tx>
            <c:strRef>
              <c:f>'MH 9 wk'!$G$6</c:f>
              <c:strCache>
                <c:ptCount val="1"/>
                <c:pt idx="0">
                  <c:v>Target</c:v>
                </c:pt>
              </c:strCache>
            </c:strRef>
          </c:tx>
          <c:spPr>
            <a:ln w="19050" cap="rnd">
              <a:solidFill>
                <a:srgbClr val="FF0000"/>
              </a:solidFill>
              <a:prstDash val="dash"/>
              <a:round/>
            </a:ln>
            <a:effectLst/>
          </c:spPr>
          <c:marker>
            <c:symbol val="none"/>
          </c:marker>
          <c:cat>
            <c:numRef>
              <c:f>'MH 9 wk'!$B$24:$B$29</c:f>
              <c:numCache>
                <c:formatCode>mmm\-yy</c:formatCode>
                <c:ptCount val="6"/>
                <c:pt idx="0">
                  <c:v>45901</c:v>
                </c:pt>
                <c:pt idx="1">
                  <c:v>45931</c:v>
                </c:pt>
                <c:pt idx="2">
                  <c:v>45962</c:v>
                </c:pt>
                <c:pt idx="3">
                  <c:v>45992</c:v>
                </c:pt>
                <c:pt idx="4">
                  <c:v>46023</c:v>
                </c:pt>
                <c:pt idx="5">
                  <c:v>46054</c:v>
                </c:pt>
              </c:numCache>
            </c:numRef>
          </c:cat>
          <c:val>
            <c:numRef>
              <c:f>'MH 9 wk'!$G$24:$G$30</c:f>
              <c:numCache>
                <c:formatCode>0</c:formatCode>
                <c:ptCount val="7"/>
                <c:pt idx="0">
                  <c:v>0</c:v>
                </c:pt>
                <c:pt idx="1">
                  <c:v>0</c:v>
                </c:pt>
                <c:pt idx="2">
                  <c:v>0</c:v>
                </c:pt>
                <c:pt idx="3">
                  <c:v>0</c:v>
                </c:pt>
                <c:pt idx="4">
                  <c:v>0</c:v>
                </c:pt>
                <c:pt idx="5">
                  <c:v>0</c:v>
                </c:pt>
                <c:pt idx="6">
                  <c:v>0</c:v>
                </c:pt>
              </c:numCache>
            </c:numRef>
          </c:val>
          <c:smooth val="0"/>
          <c:extLst>
            <c:ext xmlns:c16="http://schemas.microsoft.com/office/drawing/2014/chart" uri="{C3380CC4-5D6E-409C-BE32-E72D297353CC}">
              <c16:uniqueId val="{00000001-7AC5-490D-83F9-E6BC5E93DD05}"/>
            </c:ext>
          </c:extLst>
        </c:ser>
        <c:dLbls>
          <c:showLegendKey val="0"/>
          <c:showVal val="0"/>
          <c:showCatName val="0"/>
          <c:showSerName val="0"/>
          <c:showPercent val="0"/>
          <c:showBubbleSize val="0"/>
        </c:dLbls>
        <c:marker val="1"/>
        <c:smooth val="0"/>
        <c:axId val="189521920"/>
        <c:axId val="189523840"/>
      </c:lineChart>
      <c:dateAx>
        <c:axId val="189521920"/>
        <c:scaling>
          <c:orientation val="minMax"/>
        </c:scaling>
        <c:delete val="0"/>
        <c:axPos val="b"/>
        <c:numFmt formatCode="mmm\-yy" sourceLinked="1"/>
        <c:majorTickMark val="out"/>
        <c:minorTickMark val="none"/>
        <c:tickLblPos val="low"/>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89523840"/>
        <c:crosses val="autoZero"/>
        <c:auto val="1"/>
        <c:lblOffset val="100"/>
        <c:baseTimeUnit val="months"/>
        <c:majorUnit val="1"/>
        <c:majorTimeUnit val="months"/>
      </c:dateAx>
      <c:valAx>
        <c:axId val="189523840"/>
        <c:scaling>
          <c:orientation val="minMax"/>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89521920"/>
        <c:crosses val="autoZero"/>
        <c:crossBetween val="midCat"/>
        <c:minorUnit val="20"/>
      </c:valAx>
      <c:spPr>
        <a:noFill/>
        <a:ln>
          <a:noFill/>
        </a:ln>
        <a:effectLst/>
      </c:spPr>
    </c:plotArea>
    <c:legend>
      <c:legendPos val="b"/>
      <c:overlay val="0"/>
      <c:txPr>
        <a:bodyPr rot="0" vert="horz"/>
        <a:lstStyle/>
        <a:p>
          <a:pPr>
            <a:defRPr/>
          </a:pPr>
          <a:endParaRPr lang="en-US"/>
        </a:p>
      </c:txPr>
    </c:legend>
    <c:plotVisOnly val="1"/>
    <c:dispBlanksAs val="span"/>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en-US"/>
    </a:p>
  </c:txPr>
  <c:externalData r:id="rId1">
    <c:autoUpdate val="0"/>
  </c:externalData>
</c:chartSpace>
</file>

<file path=ppt/charts/chart6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100" b="0" i="0" u="none" strike="noStrike" kern="1200" spc="0" baseline="0">
                <a:solidFill>
                  <a:schemeClr val="tx1">
                    <a:lumMod val="65000"/>
                    <a:lumOff val="35000"/>
                  </a:schemeClr>
                </a:solidFill>
                <a:latin typeface="+mn-lt"/>
                <a:ea typeface="+mn-ea"/>
                <a:cs typeface="+mn-cs"/>
              </a:defRPr>
            </a:pPr>
            <a:r>
              <a:rPr lang="en-GB" sz="1100" b="0" i="0" baseline="0">
                <a:effectLst/>
              </a:rPr>
              <a:t>MH Patients discharged &lt; 7 days</a:t>
            </a:r>
            <a:endParaRPr lang="en-GB" sz="1100">
              <a:effectLst/>
            </a:endParaRPr>
          </a:p>
        </c:rich>
      </c:tx>
      <c:layout>
        <c:manualLayout>
          <c:xMode val="edge"/>
          <c:yMode val="edge"/>
          <c:x val="0.31409130699938304"/>
          <c:y val="3.9603960396039604E-2"/>
        </c:manualLayout>
      </c:layout>
      <c:overlay val="0"/>
      <c:spPr>
        <a:noFill/>
        <a:ln>
          <a:noFill/>
        </a:ln>
        <a:effectLst/>
      </c:spPr>
    </c:title>
    <c:autoTitleDeleted val="0"/>
    <c:plotArea>
      <c:layout/>
      <c:lineChart>
        <c:grouping val="standard"/>
        <c:varyColors val="0"/>
        <c:ser>
          <c:idx val="0"/>
          <c:order val="0"/>
          <c:tx>
            <c:strRef>
              <c:f>'MH Dis 7 Day'!$F$7</c:f>
              <c:strCache>
                <c:ptCount val="1"/>
                <c:pt idx="0">
                  <c:v>LPL</c:v>
                </c:pt>
              </c:strCache>
            </c:strRef>
          </c:tx>
          <c:spPr>
            <a:ln w="15875" cap="rnd">
              <a:solidFill>
                <a:schemeClr val="tx1"/>
              </a:solidFill>
              <a:prstDash val="lgDash"/>
              <a:round/>
            </a:ln>
            <a:effectLst/>
          </c:spPr>
          <c:marker>
            <c:symbol val="none"/>
          </c:marker>
          <c:cat>
            <c:numRef>
              <c:f>'MH Dis 7 Day'!$B$8:$B$30</c:f>
              <c:numCache>
                <c:formatCode>mmm\-yy</c:formatCode>
                <c:ptCount val="23"/>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pt idx="16">
                  <c:v>45870</c:v>
                </c:pt>
                <c:pt idx="17">
                  <c:v>45901</c:v>
                </c:pt>
                <c:pt idx="18">
                  <c:v>45931</c:v>
                </c:pt>
                <c:pt idx="19">
                  <c:v>45962</c:v>
                </c:pt>
                <c:pt idx="20">
                  <c:v>45992</c:v>
                </c:pt>
                <c:pt idx="21">
                  <c:v>46023</c:v>
                </c:pt>
                <c:pt idx="22">
                  <c:v>46054</c:v>
                </c:pt>
              </c:numCache>
            </c:numRef>
          </c:cat>
          <c:val>
            <c:numRef>
              <c:f>'MH Dis 7 Day'!$F$8:$F$31</c:f>
              <c:numCache>
                <c:formatCode>0%</c:formatCode>
                <c:ptCount val="24"/>
                <c:pt idx="0">
                  <c:v>0.75042006644390957</c:v>
                </c:pt>
                <c:pt idx="1">
                  <c:v>0.75042006644390957</c:v>
                </c:pt>
                <c:pt idx="2">
                  <c:v>0.75042006644390957</c:v>
                </c:pt>
                <c:pt idx="3">
                  <c:v>0.75042006644390957</c:v>
                </c:pt>
                <c:pt idx="4">
                  <c:v>0.75042006644390957</c:v>
                </c:pt>
                <c:pt idx="5">
                  <c:v>0.75042006644390957</c:v>
                </c:pt>
                <c:pt idx="6">
                  <c:v>0.75042006644390957</c:v>
                </c:pt>
                <c:pt idx="7">
                  <c:v>0.75042006644390957</c:v>
                </c:pt>
                <c:pt idx="8">
                  <c:v>0.75042006644390957</c:v>
                </c:pt>
                <c:pt idx="9">
                  <c:v>0.75042006644390957</c:v>
                </c:pt>
                <c:pt idx="10">
                  <c:v>0.75042006644390957</c:v>
                </c:pt>
                <c:pt idx="11">
                  <c:v>0.75042006644390957</c:v>
                </c:pt>
                <c:pt idx="12">
                  <c:v>0.75042006644390957</c:v>
                </c:pt>
                <c:pt idx="13">
                  <c:v>0.75042006644390957</c:v>
                </c:pt>
                <c:pt idx="14">
                  <c:v>0.75042006644390957</c:v>
                </c:pt>
                <c:pt idx="15">
                  <c:v>0.75042006644390957</c:v>
                </c:pt>
                <c:pt idx="16">
                  <c:v>0.75042006644390957</c:v>
                </c:pt>
                <c:pt idx="17">
                  <c:v>0.75042006644390957</c:v>
                </c:pt>
                <c:pt idx="18">
                  <c:v>0.75042006644390957</c:v>
                </c:pt>
                <c:pt idx="19">
                  <c:v>0.75042006644390957</c:v>
                </c:pt>
                <c:pt idx="20">
                  <c:v>0.75042006644390957</c:v>
                </c:pt>
                <c:pt idx="21">
                  <c:v>0.75042006644390957</c:v>
                </c:pt>
                <c:pt idx="22">
                  <c:v>0.75042006644390957</c:v>
                </c:pt>
                <c:pt idx="23">
                  <c:v>0.75042006644390957</c:v>
                </c:pt>
              </c:numCache>
            </c:numRef>
          </c:val>
          <c:smooth val="0"/>
          <c:extLst>
            <c:ext xmlns:c16="http://schemas.microsoft.com/office/drawing/2014/chart" uri="{C3380CC4-5D6E-409C-BE32-E72D297353CC}">
              <c16:uniqueId val="{00000000-3030-42CA-A245-3BCC662E9214}"/>
            </c:ext>
          </c:extLst>
        </c:ser>
        <c:ser>
          <c:idx val="1"/>
          <c:order val="1"/>
          <c:tx>
            <c:strRef>
              <c:f>'MH Dis 7 Day'!$E$7</c:f>
              <c:strCache>
                <c:ptCount val="1"/>
                <c:pt idx="0">
                  <c:v>&lt; 7 days</c:v>
                </c:pt>
              </c:strCache>
            </c:strRef>
          </c:tx>
          <c:spPr>
            <a:ln w="28575" cap="rnd">
              <a:solidFill>
                <a:schemeClr val="bg1">
                  <a:lumMod val="65000"/>
                </a:schemeClr>
              </a:solidFill>
              <a:round/>
            </a:ln>
            <a:effectLst/>
          </c:spPr>
          <c:marker>
            <c:symbol val="circle"/>
            <c:size val="5"/>
            <c:spPr>
              <a:solidFill>
                <a:schemeClr val="bg1">
                  <a:lumMod val="65000"/>
                </a:schemeClr>
              </a:solidFill>
              <a:ln w="9525">
                <a:noFill/>
              </a:ln>
              <a:effectLst/>
            </c:spPr>
          </c:marker>
          <c:cat>
            <c:numRef>
              <c:f>'MH Dis 7 Day'!$B$8:$B$30</c:f>
              <c:numCache>
                <c:formatCode>mmm\-yy</c:formatCode>
                <c:ptCount val="23"/>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pt idx="16">
                  <c:v>45870</c:v>
                </c:pt>
                <c:pt idx="17">
                  <c:v>45901</c:v>
                </c:pt>
                <c:pt idx="18">
                  <c:v>45931</c:v>
                </c:pt>
                <c:pt idx="19">
                  <c:v>45962</c:v>
                </c:pt>
                <c:pt idx="20">
                  <c:v>45992</c:v>
                </c:pt>
                <c:pt idx="21">
                  <c:v>46023</c:v>
                </c:pt>
                <c:pt idx="22">
                  <c:v>46054</c:v>
                </c:pt>
              </c:numCache>
            </c:numRef>
          </c:cat>
          <c:val>
            <c:numRef>
              <c:f>'MH Dis 7 Day'!$E$8:$E$31</c:f>
              <c:numCache>
                <c:formatCode>0%</c:formatCode>
                <c:ptCount val="24"/>
                <c:pt idx="0">
                  <c:v>0.93333333333333335</c:v>
                </c:pt>
                <c:pt idx="1">
                  <c:v>0.98484848484848486</c:v>
                </c:pt>
                <c:pt idx="2">
                  <c:v>0.80434782608695654</c:v>
                </c:pt>
                <c:pt idx="3">
                  <c:v>0.94915254237288138</c:v>
                </c:pt>
                <c:pt idx="4">
                  <c:v>0.94117647058823528</c:v>
                </c:pt>
                <c:pt idx="5">
                  <c:v>0.89090909090909087</c:v>
                </c:pt>
                <c:pt idx="6">
                  <c:v>0.90740740740740744</c:v>
                </c:pt>
                <c:pt idx="7">
                  <c:v>0.90566037735849059</c:v>
                </c:pt>
                <c:pt idx="8">
                  <c:v>0.9642857142857143</c:v>
                </c:pt>
                <c:pt idx="9">
                  <c:v>0.93617021276595747</c:v>
                </c:pt>
                <c:pt idx="10">
                  <c:v>0.9464285714285714</c:v>
                </c:pt>
                <c:pt idx="11">
                  <c:v>0.95238095238095233</c:v>
                </c:pt>
                <c:pt idx="12">
                  <c:v>0.93</c:v>
                </c:pt>
                <c:pt idx="13">
                  <c:v>0.88</c:v>
                </c:pt>
                <c:pt idx="14">
                  <c:v>0.96</c:v>
                </c:pt>
                <c:pt idx="15">
                  <c:v>0.9</c:v>
                </c:pt>
                <c:pt idx="16">
                  <c:v>0.96699999999999997</c:v>
                </c:pt>
                <c:pt idx="17">
                  <c:v>0.94699999999999995</c:v>
                </c:pt>
                <c:pt idx="18">
                  <c:v>0.8</c:v>
                </c:pt>
                <c:pt idx="19">
                  <c:v>0.92500000000000004</c:v>
                </c:pt>
                <c:pt idx="20">
                  <c:v>0.96</c:v>
                </c:pt>
                <c:pt idx="21">
                  <c:v>0.84</c:v>
                </c:pt>
                <c:pt idx="22">
                  <c:v>0.98</c:v>
                </c:pt>
              </c:numCache>
            </c:numRef>
          </c:val>
          <c:smooth val="0"/>
          <c:extLst>
            <c:ext xmlns:c16="http://schemas.microsoft.com/office/drawing/2014/chart" uri="{C3380CC4-5D6E-409C-BE32-E72D297353CC}">
              <c16:uniqueId val="{00000001-3030-42CA-A245-3BCC662E9214}"/>
            </c:ext>
          </c:extLst>
        </c:ser>
        <c:ser>
          <c:idx val="3"/>
          <c:order val="2"/>
          <c:tx>
            <c:strRef>
              <c:f>'MH Dis 7 Day'!$G$7</c:f>
              <c:strCache>
                <c:ptCount val="1"/>
                <c:pt idx="0">
                  <c:v>Target</c:v>
                </c:pt>
              </c:strCache>
            </c:strRef>
          </c:tx>
          <c:spPr>
            <a:ln w="19050" cap="rnd">
              <a:solidFill>
                <a:srgbClr val="FF0000"/>
              </a:solidFill>
              <a:prstDash val="dash"/>
              <a:round/>
            </a:ln>
            <a:effectLst/>
          </c:spPr>
          <c:marker>
            <c:symbol val="none"/>
          </c:marker>
          <c:cat>
            <c:numRef>
              <c:f>'MH Dis 7 Day'!$B$8:$B$30</c:f>
              <c:numCache>
                <c:formatCode>mmm\-yy</c:formatCode>
                <c:ptCount val="23"/>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pt idx="16">
                  <c:v>45870</c:v>
                </c:pt>
                <c:pt idx="17">
                  <c:v>45901</c:v>
                </c:pt>
                <c:pt idx="18">
                  <c:v>45931</c:v>
                </c:pt>
                <c:pt idx="19">
                  <c:v>45962</c:v>
                </c:pt>
                <c:pt idx="20">
                  <c:v>45992</c:v>
                </c:pt>
                <c:pt idx="21">
                  <c:v>46023</c:v>
                </c:pt>
                <c:pt idx="22">
                  <c:v>46054</c:v>
                </c:pt>
              </c:numCache>
            </c:numRef>
          </c:cat>
          <c:val>
            <c:numRef>
              <c:f>'MH Dis 7 Day'!$G$8:$G$31</c:f>
              <c:numCache>
                <c:formatCode>0%</c:formatCode>
                <c:ptCount val="24"/>
                <c:pt idx="0">
                  <c:v>0.99</c:v>
                </c:pt>
                <c:pt idx="1">
                  <c:v>0.99</c:v>
                </c:pt>
                <c:pt idx="2">
                  <c:v>0.99</c:v>
                </c:pt>
                <c:pt idx="3">
                  <c:v>0.99</c:v>
                </c:pt>
                <c:pt idx="4">
                  <c:v>0.99</c:v>
                </c:pt>
                <c:pt idx="5">
                  <c:v>0.99</c:v>
                </c:pt>
                <c:pt idx="6">
                  <c:v>0.99</c:v>
                </c:pt>
                <c:pt idx="7">
                  <c:v>0.99</c:v>
                </c:pt>
                <c:pt idx="8">
                  <c:v>0.99</c:v>
                </c:pt>
                <c:pt idx="9">
                  <c:v>0.99</c:v>
                </c:pt>
                <c:pt idx="10">
                  <c:v>0.99</c:v>
                </c:pt>
                <c:pt idx="11">
                  <c:v>0.99</c:v>
                </c:pt>
                <c:pt idx="12">
                  <c:v>0.99</c:v>
                </c:pt>
                <c:pt idx="13">
                  <c:v>0.99</c:v>
                </c:pt>
                <c:pt idx="14">
                  <c:v>0.99</c:v>
                </c:pt>
                <c:pt idx="15">
                  <c:v>0.99</c:v>
                </c:pt>
                <c:pt idx="16">
                  <c:v>0.99</c:v>
                </c:pt>
                <c:pt idx="17">
                  <c:v>0.99</c:v>
                </c:pt>
                <c:pt idx="18">
                  <c:v>0.99</c:v>
                </c:pt>
                <c:pt idx="19">
                  <c:v>0.99</c:v>
                </c:pt>
                <c:pt idx="20">
                  <c:v>0.99</c:v>
                </c:pt>
                <c:pt idx="21">
                  <c:v>0.99</c:v>
                </c:pt>
                <c:pt idx="22">
                  <c:v>0.99</c:v>
                </c:pt>
                <c:pt idx="23">
                  <c:v>0.99</c:v>
                </c:pt>
              </c:numCache>
            </c:numRef>
          </c:val>
          <c:smooth val="0"/>
          <c:extLst>
            <c:ext xmlns:c16="http://schemas.microsoft.com/office/drawing/2014/chart" uri="{C3380CC4-5D6E-409C-BE32-E72D297353CC}">
              <c16:uniqueId val="{00000002-3030-42CA-A245-3BCC662E9214}"/>
            </c:ext>
          </c:extLst>
        </c:ser>
        <c:ser>
          <c:idx val="4"/>
          <c:order val="3"/>
          <c:tx>
            <c:strRef>
              <c:f>'MH Dis 7 Day'!$D$7</c:f>
              <c:strCache>
                <c:ptCount val="1"/>
                <c:pt idx="0">
                  <c:v>Mean</c:v>
                </c:pt>
              </c:strCache>
            </c:strRef>
          </c:tx>
          <c:spPr>
            <a:ln w="15875" cap="rnd">
              <a:solidFill>
                <a:schemeClr val="tx1"/>
              </a:solidFill>
              <a:round/>
            </a:ln>
            <a:effectLst/>
          </c:spPr>
          <c:marker>
            <c:symbol val="none"/>
          </c:marker>
          <c:cat>
            <c:numRef>
              <c:f>'MH Dis 7 Day'!$B$8:$B$30</c:f>
              <c:numCache>
                <c:formatCode>mmm\-yy</c:formatCode>
                <c:ptCount val="23"/>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pt idx="16">
                  <c:v>45870</c:v>
                </c:pt>
                <c:pt idx="17">
                  <c:v>45901</c:v>
                </c:pt>
                <c:pt idx="18">
                  <c:v>45931</c:v>
                </c:pt>
                <c:pt idx="19">
                  <c:v>45962</c:v>
                </c:pt>
                <c:pt idx="20">
                  <c:v>45992</c:v>
                </c:pt>
                <c:pt idx="21">
                  <c:v>46023</c:v>
                </c:pt>
                <c:pt idx="22">
                  <c:v>46054</c:v>
                </c:pt>
              </c:numCache>
            </c:numRef>
          </c:cat>
          <c:val>
            <c:numRef>
              <c:f>'MH Dis 7 Day'!$D$8:$D$31</c:f>
              <c:numCache>
                <c:formatCode>0%</c:formatCode>
                <c:ptCount val="24"/>
                <c:pt idx="0">
                  <c:v>0.92196091233765565</c:v>
                </c:pt>
                <c:pt idx="1">
                  <c:v>0.92196091233765565</c:v>
                </c:pt>
                <c:pt idx="2">
                  <c:v>0.92196091233765565</c:v>
                </c:pt>
                <c:pt idx="3">
                  <c:v>0.92196091233765565</c:v>
                </c:pt>
                <c:pt idx="4">
                  <c:v>0.92196091233765565</c:v>
                </c:pt>
                <c:pt idx="5">
                  <c:v>0.92196091233765565</c:v>
                </c:pt>
                <c:pt idx="6">
                  <c:v>0.92196091233765565</c:v>
                </c:pt>
                <c:pt idx="7">
                  <c:v>0.92196091233765565</c:v>
                </c:pt>
                <c:pt idx="8">
                  <c:v>0.92196091233765565</c:v>
                </c:pt>
                <c:pt idx="9">
                  <c:v>0.92196091233765565</c:v>
                </c:pt>
                <c:pt idx="10">
                  <c:v>0.92196091233765565</c:v>
                </c:pt>
                <c:pt idx="11">
                  <c:v>0.92196091233765565</c:v>
                </c:pt>
                <c:pt idx="12">
                  <c:v>0.92196091233765565</c:v>
                </c:pt>
                <c:pt idx="13">
                  <c:v>0.92196091233765565</c:v>
                </c:pt>
                <c:pt idx="14">
                  <c:v>0.92196091233765565</c:v>
                </c:pt>
                <c:pt idx="15">
                  <c:v>0.92196091233765565</c:v>
                </c:pt>
                <c:pt idx="16">
                  <c:v>0.92196091233765565</c:v>
                </c:pt>
                <c:pt idx="17">
                  <c:v>0.92196091233765565</c:v>
                </c:pt>
                <c:pt idx="18">
                  <c:v>0.92196091233765565</c:v>
                </c:pt>
                <c:pt idx="19">
                  <c:v>0.92196091233765565</c:v>
                </c:pt>
                <c:pt idx="20">
                  <c:v>0.92196091233765565</c:v>
                </c:pt>
                <c:pt idx="21">
                  <c:v>0.92196091233765565</c:v>
                </c:pt>
                <c:pt idx="22">
                  <c:v>0.92196091233765565</c:v>
                </c:pt>
                <c:pt idx="23">
                  <c:v>0.92196091233765565</c:v>
                </c:pt>
              </c:numCache>
            </c:numRef>
          </c:val>
          <c:smooth val="0"/>
          <c:extLst>
            <c:ext xmlns:c16="http://schemas.microsoft.com/office/drawing/2014/chart" uri="{C3380CC4-5D6E-409C-BE32-E72D297353CC}">
              <c16:uniqueId val="{00000003-3030-42CA-A245-3BCC662E9214}"/>
            </c:ext>
          </c:extLst>
        </c:ser>
        <c:ser>
          <c:idx val="5"/>
          <c:order val="4"/>
          <c:tx>
            <c:strRef>
              <c:f>'MH Dis 7 Day'!$C$7</c:f>
              <c:strCache>
                <c:ptCount val="1"/>
                <c:pt idx="0">
                  <c:v>UPL</c:v>
                </c:pt>
              </c:strCache>
            </c:strRef>
          </c:tx>
          <c:spPr>
            <a:ln w="15875" cap="rnd">
              <a:solidFill>
                <a:schemeClr val="tx1"/>
              </a:solidFill>
              <a:prstDash val="lgDash"/>
              <a:round/>
            </a:ln>
            <a:effectLst/>
          </c:spPr>
          <c:marker>
            <c:symbol val="none"/>
          </c:marker>
          <c:cat>
            <c:numRef>
              <c:f>'MH Dis 7 Day'!$B$8:$B$30</c:f>
              <c:numCache>
                <c:formatCode>mmm\-yy</c:formatCode>
                <c:ptCount val="23"/>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pt idx="16">
                  <c:v>45870</c:v>
                </c:pt>
                <c:pt idx="17">
                  <c:v>45901</c:v>
                </c:pt>
                <c:pt idx="18">
                  <c:v>45931</c:v>
                </c:pt>
                <c:pt idx="19">
                  <c:v>45962</c:v>
                </c:pt>
                <c:pt idx="20">
                  <c:v>45992</c:v>
                </c:pt>
                <c:pt idx="21">
                  <c:v>46023</c:v>
                </c:pt>
                <c:pt idx="22">
                  <c:v>46054</c:v>
                </c:pt>
              </c:numCache>
            </c:numRef>
          </c:cat>
          <c:val>
            <c:numRef>
              <c:f>'MH Dis 7 Day'!$C$8:$C$31</c:f>
              <c:numCache>
                <c:formatCode>0%</c:formatCode>
                <c:ptCount val="24"/>
                <c:pt idx="0">
                  <c:v>1.0935017582314017</c:v>
                </c:pt>
                <c:pt idx="1">
                  <c:v>1.0935017582314017</c:v>
                </c:pt>
                <c:pt idx="2">
                  <c:v>1.0935017582314017</c:v>
                </c:pt>
                <c:pt idx="3">
                  <c:v>1.0935017582314017</c:v>
                </c:pt>
                <c:pt idx="4">
                  <c:v>1.0935017582314017</c:v>
                </c:pt>
                <c:pt idx="5">
                  <c:v>1.0935017582314017</c:v>
                </c:pt>
                <c:pt idx="6">
                  <c:v>1.0935017582314017</c:v>
                </c:pt>
                <c:pt idx="7">
                  <c:v>1.0935017582314017</c:v>
                </c:pt>
                <c:pt idx="8">
                  <c:v>1.0935017582314017</c:v>
                </c:pt>
                <c:pt idx="9">
                  <c:v>1.0935017582314017</c:v>
                </c:pt>
                <c:pt idx="10">
                  <c:v>1.0935017582314017</c:v>
                </c:pt>
                <c:pt idx="11">
                  <c:v>1.0935017582314017</c:v>
                </c:pt>
                <c:pt idx="12">
                  <c:v>1.0935017582314017</c:v>
                </c:pt>
                <c:pt idx="13">
                  <c:v>1.0935017582314017</c:v>
                </c:pt>
                <c:pt idx="14">
                  <c:v>1.0935017582314017</c:v>
                </c:pt>
                <c:pt idx="15">
                  <c:v>1.0935017582314017</c:v>
                </c:pt>
                <c:pt idx="16">
                  <c:v>1.0935017582314017</c:v>
                </c:pt>
                <c:pt idx="17">
                  <c:v>1.0935017582314017</c:v>
                </c:pt>
                <c:pt idx="18">
                  <c:v>1.0935017582314017</c:v>
                </c:pt>
                <c:pt idx="19">
                  <c:v>1.0935017582314017</c:v>
                </c:pt>
                <c:pt idx="20">
                  <c:v>1.0935017582314017</c:v>
                </c:pt>
                <c:pt idx="21">
                  <c:v>1.0935017582314017</c:v>
                </c:pt>
                <c:pt idx="22">
                  <c:v>1.0935017582314017</c:v>
                </c:pt>
                <c:pt idx="23">
                  <c:v>1.0935017582314017</c:v>
                </c:pt>
              </c:numCache>
            </c:numRef>
          </c:val>
          <c:smooth val="0"/>
          <c:extLst>
            <c:ext xmlns:c16="http://schemas.microsoft.com/office/drawing/2014/chart" uri="{C3380CC4-5D6E-409C-BE32-E72D297353CC}">
              <c16:uniqueId val="{00000004-3030-42CA-A245-3BCC662E9214}"/>
            </c:ext>
          </c:extLst>
        </c:ser>
        <c:ser>
          <c:idx val="2"/>
          <c:order val="5"/>
          <c:tx>
            <c:strRef>
              <c:f>'MH Dis 7 Day'!$I$7</c:f>
              <c:strCache>
                <c:ptCount val="1"/>
                <c:pt idx="0">
                  <c:v>SCL</c:v>
                </c:pt>
              </c:strCache>
            </c:strRef>
          </c:tx>
          <c:spPr>
            <a:ln>
              <a:noFill/>
            </a:ln>
          </c:spPr>
          <c:marker>
            <c:symbol val="circle"/>
            <c:size val="7"/>
            <c:spPr>
              <a:solidFill>
                <a:srgbClr val="ED7D31"/>
              </a:solidFill>
              <a:ln>
                <a:solidFill>
                  <a:srgbClr val="ED7D31"/>
                </a:solidFill>
              </a:ln>
            </c:spPr>
          </c:marker>
          <c:cat>
            <c:numRef>
              <c:f>'MH Dis 7 Day'!$B$8:$B$30</c:f>
              <c:numCache>
                <c:formatCode>mmm\-yy</c:formatCode>
                <c:ptCount val="23"/>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pt idx="16">
                  <c:v>45870</c:v>
                </c:pt>
                <c:pt idx="17">
                  <c:v>45901</c:v>
                </c:pt>
                <c:pt idx="18">
                  <c:v>45931</c:v>
                </c:pt>
                <c:pt idx="19">
                  <c:v>45962</c:v>
                </c:pt>
                <c:pt idx="20">
                  <c:v>45992</c:v>
                </c:pt>
                <c:pt idx="21">
                  <c:v>46023</c:v>
                </c:pt>
                <c:pt idx="22">
                  <c:v>46054</c:v>
                </c:pt>
              </c:numCache>
            </c:numRef>
          </c:cat>
          <c:val>
            <c:numRef>
              <c:f>'MH Dis 7 Day'!$I$8:$I$31</c:f>
              <c:numCache>
                <c:formatCode>0%</c:formatCode>
                <c:ptCount val="24"/>
                <c:pt idx="0">
                  <c:v>#N/A</c:v>
                </c:pt>
                <c:pt idx="1">
                  <c:v>#N/A</c:v>
                </c:pt>
                <c:pt idx="2">
                  <c:v>#N/A</c:v>
                </c:pt>
                <c:pt idx="3">
                  <c:v>#N/A</c:v>
                </c:pt>
                <c:pt idx="4">
                  <c:v>#N/A</c:v>
                </c:pt>
                <c:pt idx="5">
                  <c:v>#N/A</c:v>
                </c:pt>
                <c:pt idx="6">
                  <c:v>#N/A</c:v>
                </c:pt>
                <c:pt idx="7">
                  <c:v>#N/A</c:v>
                </c:pt>
                <c:pt idx="8">
                  <c:v>#N/A</c:v>
                </c:pt>
                <c:pt idx="9">
                  <c:v>#N/A</c:v>
                </c:pt>
                <c:pt idx="10">
                  <c:v>#N/A</c:v>
                </c:pt>
                <c:pt idx="11">
                  <c:v>#N/A</c:v>
                </c:pt>
                <c:pt idx="12">
                  <c:v>#N/A</c:v>
                </c:pt>
                <c:pt idx="13">
                  <c:v>#N/A</c:v>
                </c:pt>
                <c:pt idx="14">
                  <c:v>#N/A</c:v>
                </c:pt>
                <c:pt idx="15">
                  <c:v>#N/A</c:v>
                </c:pt>
                <c:pt idx="16">
                  <c:v>#N/A</c:v>
                </c:pt>
                <c:pt idx="17">
                  <c:v>#N/A</c:v>
                </c:pt>
                <c:pt idx="18">
                  <c:v>#N/A</c:v>
                </c:pt>
                <c:pt idx="19">
                  <c:v>#N/A</c:v>
                </c:pt>
                <c:pt idx="20">
                  <c:v>#N/A</c:v>
                </c:pt>
                <c:pt idx="21">
                  <c:v>#N/A</c:v>
                </c:pt>
                <c:pt idx="22">
                  <c:v>#N/A</c:v>
                </c:pt>
                <c:pt idx="23">
                  <c:v>#N/A</c:v>
                </c:pt>
              </c:numCache>
            </c:numRef>
          </c:val>
          <c:smooth val="0"/>
          <c:extLst>
            <c:ext xmlns:c16="http://schemas.microsoft.com/office/drawing/2014/chart" uri="{C3380CC4-5D6E-409C-BE32-E72D297353CC}">
              <c16:uniqueId val="{00000005-3030-42CA-A245-3BCC662E9214}"/>
            </c:ext>
          </c:extLst>
        </c:ser>
        <c:ser>
          <c:idx val="6"/>
          <c:order val="6"/>
          <c:tx>
            <c:strRef>
              <c:f>'MH Dis 7 Day'!$J$7</c:f>
              <c:strCache>
                <c:ptCount val="1"/>
                <c:pt idx="0">
                  <c:v>SCH</c:v>
                </c:pt>
              </c:strCache>
            </c:strRef>
          </c:tx>
          <c:spPr>
            <a:ln>
              <a:noFill/>
            </a:ln>
          </c:spPr>
          <c:marker>
            <c:symbol val="circle"/>
            <c:size val="7"/>
            <c:spPr>
              <a:solidFill>
                <a:srgbClr val="5B9BD5"/>
              </a:solidFill>
              <a:ln>
                <a:solidFill>
                  <a:srgbClr val="5B9BD5"/>
                </a:solidFill>
              </a:ln>
            </c:spPr>
          </c:marker>
          <c:cat>
            <c:numRef>
              <c:f>'MH Dis 7 Day'!$B$8:$B$30</c:f>
              <c:numCache>
                <c:formatCode>mmm\-yy</c:formatCode>
                <c:ptCount val="23"/>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pt idx="16">
                  <c:v>45870</c:v>
                </c:pt>
                <c:pt idx="17">
                  <c:v>45901</c:v>
                </c:pt>
                <c:pt idx="18">
                  <c:v>45931</c:v>
                </c:pt>
                <c:pt idx="19">
                  <c:v>45962</c:v>
                </c:pt>
                <c:pt idx="20">
                  <c:v>45992</c:v>
                </c:pt>
                <c:pt idx="21">
                  <c:v>46023</c:v>
                </c:pt>
                <c:pt idx="22">
                  <c:v>46054</c:v>
                </c:pt>
              </c:numCache>
            </c:numRef>
          </c:cat>
          <c:val>
            <c:numRef>
              <c:f>'MH Dis 7 Day'!$J$8:$J$31</c:f>
              <c:numCache>
                <c:formatCode>0%</c:formatCode>
                <c:ptCount val="24"/>
                <c:pt idx="0">
                  <c:v>#N/A</c:v>
                </c:pt>
                <c:pt idx="1">
                  <c:v>#N/A</c:v>
                </c:pt>
                <c:pt idx="2">
                  <c:v>#N/A</c:v>
                </c:pt>
                <c:pt idx="3">
                  <c:v>#N/A</c:v>
                </c:pt>
                <c:pt idx="4">
                  <c:v>#N/A</c:v>
                </c:pt>
                <c:pt idx="5">
                  <c:v>#N/A</c:v>
                </c:pt>
                <c:pt idx="6">
                  <c:v>#N/A</c:v>
                </c:pt>
                <c:pt idx="7">
                  <c:v>#N/A</c:v>
                </c:pt>
                <c:pt idx="8">
                  <c:v>#N/A</c:v>
                </c:pt>
                <c:pt idx="9">
                  <c:v>#N/A</c:v>
                </c:pt>
                <c:pt idx="10">
                  <c:v>#N/A</c:v>
                </c:pt>
                <c:pt idx="11">
                  <c:v>#N/A</c:v>
                </c:pt>
                <c:pt idx="12">
                  <c:v>#N/A</c:v>
                </c:pt>
                <c:pt idx="13">
                  <c:v>#N/A</c:v>
                </c:pt>
                <c:pt idx="14">
                  <c:v>#N/A</c:v>
                </c:pt>
                <c:pt idx="15">
                  <c:v>#N/A</c:v>
                </c:pt>
                <c:pt idx="16">
                  <c:v>#N/A</c:v>
                </c:pt>
                <c:pt idx="17">
                  <c:v>#N/A</c:v>
                </c:pt>
                <c:pt idx="18">
                  <c:v>#N/A</c:v>
                </c:pt>
                <c:pt idx="19">
                  <c:v>#N/A</c:v>
                </c:pt>
                <c:pt idx="20">
                  <c:v>#N/A</c:v>
                </c:pt>
                <c:pt idx="21">
                  <c:v>#N/A</c:v>
                </c:pt>
                <c:pt idx="22">
                  <c:v>#N/A</c:v>
                </c:pt>
                <c:pt idx="23">
                  <c:v>#N/A</c:v>
                </c:pt>
              </c:numCache>
            </c:numRef>
          </c:val>
          <c:smooth val="0"/>
          <c:extLst>
            <c:ext xmlns:c16="http://schemas.microsoft.com/office/drawing/2014/chart" uri="{C3380CC4-5D6E-409C-BE32-E72D297353CC}">
              <c16:uniqueId val="{00000006-3030-42CA-A245-3BCC662E9214}"/>
            </c:ext>
          </c:extLst>
        </c:ser>
        <c:dLbls>
          <c:showLegendKey val="0"/>
          <c:showVal val="0"/>
          <c:showCatName val="0"/>
          <c:showSerName val="0"/>
          <c:showPercent val="0"/>
          <c:showBubbleSize val="0"/>
        </c:dLbls>
        <c:smooth val="0"/>
        <c:axId val="189127296"/>
        <c:axId val="189444864"/>
      </c:lineChart>
      <c:dateAx>
        <c:axId val="189127296"/>
        <c:scaling>
          <c:orientation val="minMax"/>
        </c:scaling>
        <c:delete val="0"/>
        <c:axPos val="b"/>
        <c:numFmt formatCode="mmm\-yy" sourceLinked="1"/>
        <c:majorTickMark val="out"/>
        <c:minorTickMark val="none"/>
        <c:tickLblPos val="low"/>
        <c:spPr>
          <a:noFill/>
          <a:ln w="9525" cap="flat" cmpd="sng" algn="ctr">
            <a:solidFill>
              <a:schemeClr val="tx1">
                <a:lumMod val="15000"/>
                <a:lumOff val="85000"/>
              </a:schemeClr>
            </a:solidFill>
            <a:round/>
          </a:ln>
          <a:effectLst/>
        </c:spPr>
        <c:txPr>
          <a:bodyPr rot="-27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89444864"/>
        <c:crosses val="autoZero"/>
        <c:auto val="1"/>
        <c:lblOffset val="100"/>
        <c:baseTimeUnit val="months"/>
      </c:dateAx>
      <c:valAx>
        <c:axId val="189444864"/>
        <c:scaling>
          <c:orientation val="minMax"/>
          <c:max val="1"/>
          <c:min val="0.70000000000000007"/>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89127296"/>
        <c:crosses val="autoZero"/>
        <c:crossBetween val="midCat"/>
        <c:majorUnit val="0.1"/>
      </c:valAx>
      <c:spPr>
        <a:noFill/>
        <a:ln>
          <a:noFill/>
        </a:ln>
        <a:effectLst/>
      </c:spPr>
    </c:plotArea>
    <c:legend>
      <c:legendPos val="b"/>
      <c:overlay val="0"/>
      <c:txPr>
        <a:bodyPr rot="0" vert="horz"/>
        <a:lstStyle/>
        <a:p>
          <a:pPr>
            <a:defRPr/>
          </a:pPr>
          <a:endParaRPr lang="en-US"/>
        </a:p>
      </c:txPr>
    </c:legend>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en-US"/>
    </a:p>
  </c:txPr>
  <c:externalData r:id="rId1">
    <c:autoUpdate val="0"/>
  </c:externalData>
</c:chartSpace>
</file>

<file path=ppt/charts/chart6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100" b="0" i="0" u="none" strike="noStrike" kern="1200" spc="0" baseline="0">
                <a:solidFill>
                  <a:schemeClr val="tx1">
                    <a:lumMod val="65000"/>
                    <a:lumOff val="35000"/>
                  </a:schemeClr>
                </a:solidFill>
                <a:latin typeface="+mn-lt"/>
                <a:ea typeface="+mn-ea"/>
                <a:cs typeface="+mn-cs"/>
              </a:defRPr>
            </a:pPr>
            <a:r>
              <a:rPr lang="en-GB" sz="1100" b="0" i="0" baseline="0">
                <a:effectLst/>
              </a:rPr>
              <a:t>MH Patients discharged &gt; 28 days</a:t>
            </a:r>
            <a:endParaRPr lang="en-GB" sz="1100">
              <a:effectLst/>
            </a:endParaRPr>
          </a:p>
        </c:rich>
      </c:tx>
      <c:layout>
        <c:manualLayout>
          <c:xMode val="edge"/>
          <c:yMode val="edge"/>
          <c:x val="0.2880207786526684"/>
          <c:y val="5.0730213673335918E-2"/>
        </c:manualLayout>
      </c:layout>
      <c:overlay val="0"/>
      <c:spPr>
        <a:noFill/>
        <a:ln>
          <a:noFill/>
        </a:ln>
        <a:effectLst/>
      </c:spPr>
    </c:title>
    <c:autoTitleDeleted val="0"/>
    <c:plotArea>
      <c:layout/>
      <c:lineChart>
        <c:grouping val="standard"/>
        <c:varyColors val="0"/>
        <c:ser>
          <c:idx val="0"/>
          <c:order val="0"/>
          <c:tx>
            <c:strRef>
              <c:f>'MH Dis 28 Day'!$F$6</c:f>
              <c:strCache>
                <c:ptCount val="1"/>
                <c:pt idx="0">
                  <c:v>LPL</c:v>
                </c:pt>
              </c:strCache>
            </c:strRef>
          </c:tx>
          <c:spPr>
            <a:ln w="15875" cap="rnd">
              <a:solidFill>
                <a:schemeClr val="tx1"/>
              </a:solidFill>
              <a:prstDash val="lgDash"/>
              <a:round/>
            </a:ln>
            <a:effectLst/>
          </c:spPr>
          <c:marker>
            <c:symbol val="none"/>
          </c:marker>
          <c:cat>
            <c:numRef>
              <c:f>'MH Dis 28 Day'!$B$7:$B$29</c:f>
              <c:numCache>
                <c:formatCode>mmm\-yy</c:formatCode>
                <c:ptCount val="23"/>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pt idx="16">
                  <c:v>45870</c:v>
                </c:pt>
                <c:pt idx="17">
                  <c:v>45901</c:v>
                </c:pt>
                <c:pt idx="18">
                  <c:v>45931</c:v>
                </c:pt>
                <c:pt idx="19">
                  <c:v>45962</c:v>
                </c:pt>
                <c:pt idx="20">
                  <c:v>45992</c:v>
                </c:pt>
                <c:pt idx="21">
                  <c:v>46023</c:v>
                </c:pt>
                <c:pt idx="22">
                  <c:v>46054</c:v>
                </c:pt>
              </c:numCache>
            </c:numRef>
          </c:cat>
          <c:val>
            <c:numRef>
              <c:f>'MH Dis 28 Day'!$F$7:$F$30</c:f>
              <c:numCache>
                <c:formatCode>0</c:formatCode>
                <c:ptCount val="24"/>
                <c:pt idx="0">
                  <c:v>-4.0408695652173909</c:v>
                </c:pt>
                <c:pt idx="1">
                  <c:v>-4.0408695652173909</c:v>
                </c:pt>
                <c:pt idx="2">
                  <c:v>-4.0408695652173909</c:v>
                </c:pt>
                <c:pt idx="3">
                  <c:v>-4.0408695652173909</c:v>
                </c:pt>
                <c:pt idx="4">
                  <c:v>-4.0408695652173909</c:v>
                </c:pt>
                <c:pt idx="5">
                  <c:v>-4.0408695652173909</c:v>
                </c:pt>
                <c:pt idx="6">
                  <c:v>-4.0408695652173909</c:v>
                </c:pt>
                <c:pt idx="7">
                  <c:v>-4.0408695652173909</c:v>
                </c:pt>
                <c:pt idx="8">
                  <c:v>-4.0408695652173909</c:v>
                </c:pt>
                <c:pt idx="9">
                  <c:v>-4.0408695652173909</c:v>
                </c:pt>
                <c:pt idx="10">
                  <c:v>-4.0408695652173909</c:v>
                </c:pt>
                <c:pt idx="11">
                  <c:v>-4.0408695652173909</c:v>
                </c:pt>
                <c:pt idx="12">
                  <c:v>-4.0408695652173909</c:v>
                </c:pt>
                <c:pt idx="13">
                  <c:v>-4.0408695652173909</c:v>
                </c:pt>
                <c:pt idx="14">
                  <c:v>-4.0408695652173909</c:v>
                </c:pt>
                <c:pt idx="15">
                  <c:v>-4.0408695652173909</c:v>
                </c:pt>
                <c:pt idx="16">
                  <c:v>-4.0408695652173909</c:v>
                </c:pt>
                <c:pt idx="17">
                  <c:v>-4.0408695652173909</c:v>
                </c:pt>
                <c:pt idx="18">
                  <c:v>-4.0408695652173909</c:v>
                </c:pt>
                <c:pt idx="19">
                  <c:v>-4.0408695652173909</c:v>
                </c:pt>
                <c:pt idx="20">
                  <c:v>-4.0408695652173909</c:v>
                </c:pt>
                <c:pt idx="21">
                  <c:v>-4.0408695652173909</c:v>
                </c:pt>
                <c:pt idx="22">
                  <c:v>-4.0408695652173909</c:v>
                </c:pt>
                <c:pt idx="23">
                  <c:v>-4.0408695652173909</c:v>
                </c:pt>
              </c:numCache>
            </c:numRef>
          </c:val>
          <c:smooth val="0"/>
          <c:extLst>
            <c:ext xmlns:c16="http://schemas.microsoft.com/office/drawing/2014/chart" uri="{C3380CC4-5D6E-409C-BE32-E72D297353CC}">
              <c16:uniqueId val="{00000000-ADEB-4668-9617-2F617DA992C4}"/>
            </c:ext>
          </c:extLst>
        </c:ser>
        <c:ser>
          <c:idx val="1"/>
          <c:order val="1"/>
          <c:tx>
            <c:strRef>
              <c:f>'MH Dis 28 Day'!$E$6</c:f>
              <c:strCache>
                <c:ptCount val="1"/>
                <c:pt idx="0">
                  <c:v>&gt; 28 days</c:v>
                </c:pt>
              </c:strCache>
            </c:strRef>
          </c:tx>
          <c:spPr>
            <a:ln w="28575" cap="rnd">
              <a:solidFill>
                <a:schemeClr val="bg1">
                  <a:lumMod val="65000"/>
                </a:schemeClr>
              </a:solidFill>
              <a:round/>
            </a:ln>
            <a:effectLst/>
          </c:spPr>
          <c:marker>
            <c:symbol val="circle"/>
            <c:size val="5"/>
            <c:spPr>
              <a:solidFill>
                <a:schemeClr val="bg1">
                  <a:lumMod val="65000"/>
                </a:schemeClr>
              </a:solidFill>
              <a:ln w="9525">
                <a:noFill/>
              </a:ln>
              <a:effectLst/>
            </c:spPr>
          </c:marker>
          <c:cat>
            <c:numRef>
              <c:f>'MH Dis 28 Day'!$B$7:$B$29</c:f>
              <c:numCache>
                <c:formatCode>mmm\-yy</c:formatCode>
                <c:ptCount val="23"/>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pt idx="16">
                  <c:v>45870</c:v>
                </c:pt>
                <c:pt idx="17">
                  <c:v>45901</c:v>
                </c:pt>
                <c:pt idx="18">
                  <c:v>45931</c:v>
                </c:pt>
                <c:pt idx="19">
                  <c:v>45962</c:v>
                </c:pt>
                <c:pt idx="20">
                  <c:v>45992</c:v>
                </c:pt>
                <c:pt idx="21">
                  <c:v>46023</c:v>
                </c:pt>
                <c:pt idx="22">
                  <c:v>46054</c:v>
                </c:pt>
              </c:numCache>
            </c:numRef>
          </c:cat>
          <c:val>
            <c:numRef>
              <c:f>'MH Dis 28 Day'!$E$7:$E$30</c:f>
              <c:numCache>
                <c:formatCode>0</c:formatCode>
                <c:ptCount val="24"/>
                <c:pt idx="0">
                  <c:v>1</c:v>
                </c:pt>
                <c:pt idx="1">
                  <c:v>1</c:v>
                </c:pt>
                <c:pt idx="2">
                  <c:v>6</c:v>
                </c:pt>
                <c:pt idx="3">
                  <c:v>1</c:v>
                </c:pt>
                <c:pt idx="4">
                  <c:v>3</c:v>
                </c:pt>
                <c:pt idx="5">
                  <c:v>5</c:v>
                </c:pt>
                <c:pt idx="6">
                  <c:v>4</c:v>
                </c:pt>
                <c:pt idx="7">
                  <c:v>0</c:v>
                </c:pt>
                <c:pt idx="8">
                  <c:v>1</c:v>
                </c:pt>
                <c:pt idx="9">
                  <c:v>2</c:v>
                </c:pt>
                <c:pt idx="10">
                  <c:v>1</c:v>
                </c:pt>
                <c:pt idx="11">
                  <c:v>2</c:v>
                </c:pt>
                <c:pt idx="12">
                  <c:v>3</c:v>
                </c:pt>
                <c:pt idx="13">
                  <c:v>3</c:v>
                </c:pt>
                <c:pt idx="14">
                  <c:v>2</c:v>
                </c:pt>
                <c:pt idx="15">
                  <c:v>4</c:v>
                </c:pt>
                <c:pt idx="16">
                  <c:v>2</c:v>
                </c:pt>
                <c:pt idx="17">
                  <c:v>3</c:v>
                </c:pt>
                <c:pt idx="18">
                  <c:v>7</c:v>
                </c:pt>
                <c:pt idx="19">
                  <c:v>4</c:v>
                </c:pt>
                <c:pt idx="20">
                  <c:v>0</c:v>
                </c:pt>
                <c:pt idx="21">
                  <c:v>8</c:v>
                </c:pt>
                <c:pt idx="22">
                  <c:v>1</c:v>
                </c:pt>
              </c:numCache>
            </c:numRef>
          </c:val>
          <c:smooth val="0"/>
          <c:extLst>
            <c:ext xmlns:c16="http://schemas.microsoft.com/office/drawing/2014/chart" uri="{C3380CC4-5D6E-409C-BE32-E72D297353CC}">
              <c16:uniqueId val="{00000001-ADEB-4668-9617-2F617DA992C4}"/>
            </c:ext>
          </c:extLst>
        </c:ser>
        <c:ser>
          <c:idx val="3"/>
          <c:order val="2"/>
          <c:tx>
            <c:strRef>
              <c:f>'MH Dis 28 Day'!$G$6</c:f>
              <c:strCache>
                <c:ptCount val="1"/>
                <c:pt idx="0">
                  <c:v>Target</c:v>
                </c:pt>
              </c:strCache>
            </c:strRef>
          </c:tx>
          <c:spPr>
            <a:ln w="19050" cap="rnd">
              <a:solidFill>
                <a:srgbClr val="FF0000"/>
              </a:solidFill>
              <a:prstDash val="dash"/>
              <a:round/>
            </a:ln>
            <a:effectLst/>
          </c:spPr>
          <c:marker>
            <c:symbol val="none"/>
          </c:marker>
          <c:cat>
            <c:numRef>
              <c:f>'MH Dis 28 Day'!$B$7:$B$29</c:f>
              <c:numCache>
                <c:formatCode>mmm\-yy</c:formatCode>
                <c:ptCount val="23"/>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pt idx="16">
                  <c:v>45870</c:v>
                </c:pt>
                <c:pt idx="17">
                  <c:v>45901</c:v>
                </c:pt>
                <c:pt idx="18">
                  <c:v>45931</c:v>
                </c:pt>
                <c:pt idx="19">
                  <c:v>45962</c:v>
                </c:pt>
                <c:pt idx="20">
                  <c:v>45992</c:v>
                </c:pt>
                <c:pt idx="21">
                  <c:v>46023</c:v>
                </c:pt>
                <c:pt idx="22">
                  <c:v>46054</c:v>
                </c:pt>
              </c:numCache>
            </c:numRef>
          </c:cat>
          <c:val>
            <c:numRef>
              <c:f>'MH Dis 28 Day'!$G$7:$G$30</c:f>
              <c:numCache>
                <c:formatCode>0</c:formatCode>
                <c:ptCount val="24"/>
                <c:pt idx="0">
                  <c:v>0</c:v>
                </c:pt>
                <c:pt idx="1">
                  <c:v>0</c:v>
                </c:pt>
                <c:pt idx="2">
                  <c:v>0</c:v>
                </c:pt>
                <c:pt idx="3">
                  <c:v>0</c:v>
                </c:pt>
                <c:pt idx="4">
                  <c:v>0</c:v>
                </c:pt>
                <c:pt idx="5">
                  <c:v>0</c:v>
                </c:pt>
                <c:pt idx="6">
                  <c:v>0</c:v>
                </c:pt>
                <c:pt idx="7">
                  <c:v>0</c:v>
                </c:pt>
                <c:pt idx="8">
                  <c:v>0</c:v>
                </c:pt>
                <c:pt idx="9">
                  <c:v>0</c:v>
                </c:pt>
                <c:pt idx="10">
                  <c:v>0</c:v>
                </c:pt>
                <c:pt idx="11">
                  <c:v>0</c:v>
                </c:pt>
                <c:pt idx="12">
                  <c:v>0</c:v>
                </c:pt>
                <c:pt idx="13">
                  <c:v>0</c:v>
                </c:pt>
                <c:pt idx="14">
                  <c:v>0</c:v>
                </c:pt>
                <c:pt idx="15">
                  <c:v>0</c:v>
                </c:pt>
                <c:pt idx="16">
                  <c:v>0</c:v>
                </c:pt>
                <c:pt idx="17">
                  <c:v>0</c:v>
                </c:pt>
                <c:pt idx="18">
                  <c:v>0</c:v>
                </c:pt>
                <c:pt idx="19">
                  <c:v>0</c:v>
                </c:pt>
                <c:pt idx="20">
                  <c:v>0</c:v>
                </c:pt>
                <c:pt idx="21">
                  <c:v>0</c:v>
                </c:pt>
                <c:pt idx="22">
                  <c:v>0</c:v>
                </c:pt>
                <c:pt idx="23">
                  <c:v>0</c:v>
                </c:pt>
              </c:numCache>
            </c:numRef>
          </c:val>
          <c:smooth val="0"/>
          <c:extLst>
            <c:ext xmlns:c16="http://schemas.microsoft.com/office/drawing/2014/chart" uri="{C3380CC4-5D6E-409C-BE32-E72D297353CC}">
              <c16:uniqueId val="{00000002-ADEB-4668-9617-2F617DA992C4}"/>
            </c:ext>
          </c:extLst>
        </c:ser>
        <c:ser>
          <c:idx val="4"/>
          <c:order val="3"/>
          <c:tx>
            <c:strRef>
              <c:f>'MH Dis 28 Day'!$D$6</c:f>
              <c:strCache>
                <c:ptCount val="1"/>
                <c:pt idx="0">
                  <c:v>Mean</c:v>
                </c:pt>
              </c:strCache>
            </c:strRef>
          </c:tx>
          <c:spPr>
            <a:ln w="15875" cap="rnd">
              <a:solidFill>
                <a:schemeClr val="tx1"/>
              </a:solidFill>
              <a:round/>
            </a:ln>
            <a:effectLst/>
          </c:spPr>
          <c:marker>
            <c:symbol val="none"/>
          </c:marker>
          <c:cat>
            <c:numRef>
              <c:f>'MH Dis 28 Day'!$B$7:$B$29</c:f>
              <c:numCache>
                <c:formatCode>mmm\-yy</c:formatCode>
                <c:ptCount val="23"/>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pt idx="16">
                  <c:v>45870</c:v>
                </c:pt>
                <c:pt idx="17">
                  <c:v>45901</c:v>
                </c:pt>
                <c:pt idx="18">
                  <c:v>45931</c:v>
                </c:pt>
                <c:pt idx="19">
                  <c:v>45962</c:v>
                </c:pt>
                <c:pt idx="20">
                  <c:v>45992</c:v>
                </c:pt>
                <c:pt idx="21">
                  <c:v>46023</c:v>
                </c:pt>
                <c:pt idx="22">
                  <c:v>46054</c:v>
                </c:pt>
              </c:numCache>
            </c:numRef>
          </c:cat>
          <c:val>
            <c:numRef>
              <c:f>'MH Dis 28 Day'!$D$7:$D$30</c:f>
              <c:numCache>
                <c:formatCode>0</c:formatCode>
                <c:ptCount val="24"/>
                <c:pt idx="0">
                  <c:v>2.7826086956521738</c:v>
                </c:pt>
                <c:pt idx="1">
                  <c:v>2.7826086956521738</c:v>
                </c:pt>
                <c:pt idx="2">
                  <c:v>2.7826086956521738</c:v>
                </c:pt>
                <c:pt idx="3">
                  <c:v>2.7826086956521738</c:v>
                </c:pt>
                <c:pt idx="4">
                  <c:v>2.7826086956521738</c:v>
                </c:pt>
                <c:pt idx="5">
                  <c:v>2.7826086956521738</c:v>
                </c:pt>
                <c:pt idx="6">
                  <c:v>2.7826086956521738</c:v>
                </c:pt>
                <c:pt idx="7">
                  <c:v>2.7826086956521738</c:v>
                </c:pt>
                <c:pt idx="8">
                  <c:v>2.7826086956521738</c:v>
                </c:pt>
                <c:pt idx="9">
                  <c:v>2.7826086956521738</c:v>
                </c:pt>
                <c:pt idx="10">
                  <c:v>2.7826086956521738</c:v>
                </c:pt>
                <c:pt idx="11">
                  <c:v>2.7826086956521738</c:v>
                </c:pt>
                <c:pt idx="12">
                  <c:v>2.7826086956521738</c:v>
                </c:pt>
                <c:pt idx="13">
                  <c:v>2.7826086956521738</c:v>
                </c:pt>
                <c:pt idx="14">
                  <c:v>2.7826086956521738</c:v>
                </c:pt>
                <c:pt idx="15">
                  <c:v>2.7826086956521738</c:v>
                </c:pt>
                <c:pt idx="16">
                  <c:v>2.7826086956521738</c:v>
                </c:pt>
                <c:pt idx="17">
                  <c:v>2.7826086956521738</c:v>
                </c:pt>
                <c:pt idx="18">
                  <c:v>2.7826086956521738</c:v>
                </c:pt>
                <c:pt idx="19">
                  <c:v>2.7826086956521738</c:v>
                </c:pt>
                <c:pt idx="20">
                  <c:v>2.7826086956521738</c:v>
                </c:pt>
                <c:pt idx="21">
                  <c:v>2.7826086956521738</c:v>
                </c:pt>
                <c:pt idx="22">
                  <c:v>2.7826086956521738</c:v>
                </c:pt>
                <c:pt idx="23">
                  <c:v>2.7826086956521738</c:v>
                </c:pt>
              </c:numCache>
            </c:numRef>
          </c:val>
          <c:smooth val="0"/>
          <c:extLst>
            <c:ext xmlns:c16="http://schemas.microsoft.com/office/drawing/2014/chart" uri="{C3380CC4-5D6E-409C-BE32-E72D297353CC}">
              <c16:uniqueId val="{00000003-ADEB-4668-9617-2F617DA992C4}"/>
            </c:ext>
          </c:extLst>
        </c:ser>
        <c:ser>
          <c:idx val="5"/>
          <c:order val="4"/>
          <c:tx>
            <c:strRef>
              <c:f>'MH Dis 28 Day'!$C$6</c:f>
              <c:strCache>
                <c:ptCount val="1"/>
                <c:pt idx="0">
                  <c:v>UPL</c:v>
                </c:pt>
              </c:strCache>
            </c:strRef>
          </c:tx>
          <c:spPr>
            <a:ln w="15875" cap="rnd">
              <a:solidFill>
                <a:schemeClr val="tx1"/>
              </a:solidFill>
              <a:prstDash val="lgDash"/>
              <a:round/>
            </a:ln>
            <a:effectLst/>
          </c:spPr>
          <c:marker>
            <c:symbol val="none"/>
          </c:marker>
          <c:cat>
            <c:numRef>
              <c:f>'MH Dis 28 Day'!$B$7:$B$29</c:f>
              <c:numCache>
                <c:formatCode>mmm\-yy</c:formatCode>
                <c:ptCount val="23"/>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pt idx="16">
                  <c:v>45870</c:v>
                </c:pt>
                <c:pt idx="17">
                  <c:v>45901</c:v>
                </c:pt>
                <c:pt idx="18">
                  <c:v>45931</c:v>
                </c:pt>
                <c:pt idx="19">
                  <c:v>45962</c:v>
                </c:pt>
                <c:pt idx="20">
                  <c:v>45992</c:v>
                </c:pt>
                <c:pt idx="21">
                  <c:v>46023</c:v>
                </c:pt>
                <c:pt idx="22">
                  <c:v>46054</c:v>
                </c:pt>
              </c:numCache>
            </c:numRef>
          </c:cat>
          <c:val>
            <c:numRef>
              <c:f>'MH Dis 28 Day'!$C$7:$C$30</c:f>
              <c:numCache>
                <c:formatCode>0</c:formatCode>
                <c:ptCount val="24"/>
                <c:pt idx="0">
                  <c:v>9.6060869565217395</c:v>
                </c:pt>
                <c:pt idx="1">
                  <c:v>9.6060869565217395</c:v>
                </c:pt>
                <c:pt idx="2">
                  <c:v>9.6060869565217395</c:v>
                </c:pt>
                <c:pt idx="3">
                  <c:v>9.6060869565217395</c:v>
                </c:pt>
                <c:pt idx="4">
                  <c:v>9.6060869565217395</c:v>
                </c:pt>
                <c:pt idx="5">
                  <c:v>9.6060869565217395</c:v>
                </c:pt>
                <c:pt idx="6">
                  <c:v>9.6060869565217395</c:v>
                </c:pt>
                <c:pt idx="7">
                  <c:v>9.6060869565217395</c:v>
                </c:pt>
                <c:pt idx="8">
                  <c:v>9.6060869565217395</c:v>
                </c:pt>
                <c:pt idx="9">
                  <c:v>9.6060869565217395</c:v>
                </c:pt>
                <c:pt idx="10">
                  <c:v>9.6060869565217395</c:v>
                </c:pt>
                <c:pt idx="11">
                  <c:v>9.6060869565217395</c:v>
                </c:pt>
                <c:pt idx="12">
                  <c:v>9.6060869565217395</c:v>
                </c:pt>
                <c:pt idx="13">
                  <c:v>9.6060869565217395</c:v>
                </c:pt>
                <c:pt idx="14">
                  <c:v>9.6060869565217395</c:v>
                </c:pt>
                <c:pt idx="15">
                  <c:v>9.6060869565217395</c:v>
                </c:pt>
                <c:pt idx="16">
                  <c:v>9.6060869565217395</c:v>
                </c:pt>
                <c:pt idx="17">
                  <c:v>9.6060869565217395</c:v>
                </c:pt>
                <c:pt idx="18">
                  <c:v>9.6060869565217395</c:v>
                </c:pt>
                <c:pt idx="19">
                  <c:v>9.6060869565217395</c:v>
                </c:pt>
                <c:pt idx="20">
                  <c:v>9.6060869565217395</c:v>
                </c:pt>
                <c:pt idx="21">
                  <c:v>9.6060869565217395</c:v>
                </c:pt>
                <c:pt idx="22">
                  <c:v>9.6060869565217395</c:v>
                </c:pt>
                <c:pt idx="23">
                  <c:v>9.6060869565217395</c:v>
                </c:pt>
              </c:numCache>
            </c:numRef>
          </c:val>
          <c:smooth val="0"/>
          <c:extLst>
            <c:ext xmlns:c16="http://schemas.microsoft.com/office/drawing/2014/chart" uri="{C3380CC4-5D6E-409C-BE32-E72D297353CC}">
              <c16:uniqueId val="{00000004-ADEB-4668-9617-2F617DA992C4}"/>
            </c:ext>
          </c:extLst>
        </c:ser>
        <c:ser>
          <c:idx val="2"/>
          <c:order val="5"/>
          <c:tx>
            <c:strRef>
              <c:f>'MH Dis 28 Day'!$I$6</c:f>
              <c:strCache>
                <c:ptCount val="1"/>
                <c:pt idx="0">
                  <c:v>SCL</c:v>
                </c:pt>
              </c:strCache>
            </c:strRef>
          </c:tx>
          <c:spPr>
            <a:ln>
              <a:noFill/>
            </a:ln>
          </c:spPr>
          <c:marker>
            <c:symbol val="circle"/>
            <c:size val="7"/>
            <c:spPr>
              <a:solidFill>
                <a:srgbClr val="5B9BD5"/>
              </a:solidFill>
              <a:ln>
                <a:solidFill>
                  <a:srgbClr val="5B9BD5"/>
                </a:solidFill>
              </a:ln>
            </c:spPr>
          </c:marker>
          <c:cat>
            <c:numRef>
              <c:f>'MH Dis 28 Day'!$B$7:$B$29</c:f>
              <c:numCache>
                <c:formatCode>mmm\-yy</c:formatCode>
                <c:ptCount val="23"/>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pt idx="16">
                  <c:v>45870</c:v>
                </c:pt>
                <c:pt idx="17">
                  <c:v>45901</c:v>
                </c:pt>
                <c:pt idx="18">
                  <c:v>45931</c:v>
                </c:pt>
                <c:pt idx="19">
                  <c:v>45962</c:v>
                </c:pt>
                <c:pt idx="20">
                  <c:v>45992</c:v>
                </c:pt>
                <c:pt idx="21">
                  <c:v>46023</c:v>
                </c:pt>
                <c:pt idx="22">
                  <c:v>46054</c:v>
                </c:pt>
              </c:numCache>
            </c:numRef>
          </c:cat>
          <c:val>
            <c:numRef>
              <c:f>'MH Dis 28 Day'!$I$7:$I$30</c:f>
              <c:numCache>
                <c:formatCode>0</c:formatCode>
                <c:ptCount val="24"/>
                <c:pt idx="0">
                  <c:v>#N/A</c:v>
                </c:pt>
                <c:pt idx="1">
                  <c:v>#N/A</c:v>
                </c:pt>
                <c:pt idx="2">
                  <c:v>#N/A</c:v>
                </c:pt>
                <c:pt idx="3">
                  <c:v>#N/A</c:v>
                </c:pt>
                <c:pt idx="4">
                  <c:v>#N/A</c:v>
                </c:pt>
                <c:pt idx="5">
                  <c:v>#N/A</c:v>
                </c:pt>
                <c:pt idx="6">
                  <c:v>#N/A</c:v>
                </c:pt>
                <c:pt idx="7">
                  <c:v>#N/A</c:v>
                </c:pt>
                <c:pt idx="8">
                  <c:v>#N/A</c:v>
                </c:pt>
                <c:pt idx="9">
                  <c:v>#N/A</c:v>
                </c:pt>
                <c:pt idx="10">
                  <c:v>#N/A</c:v>
                </c:pt>
                <c:pt idx="11">
                  <c:v>#N/A</c:v>
                </c:pt>
                <c:pt idx="12">
                  <c:v>#N/A</c:v>
                </c:pt>
                <c:pt idx="13">
                  <c:v>#N/A</c:v>
                </c:pt>
                <c:pt idx="14">
                  <c:v>#N/A</c:v>
                </c:pt>
                <c:pt idx="15">
                  <c:v>#N/A</c:v>
                </c:pt>
                <c:pt idx="16">
                  <c:v>#N/A</c:v>
                </c:pt>
                <c:pt idx="17">
                  <c:v>#N/A</c:v>
                </c:pt>
                <c:pt idx="18">
                  <c:v>#N/A</c:v>
                </c:pt>
                <c:pt idx="19">
                  <c:v>#N/A</c:v>
                </c:pt>
                <c:pt idx="20">
                  <c:v>#N/A</c:v>
                </c:pt>
                <c:pt idx="21">
                  <c:v>#N/A</c:v>
                </c:pt>
                <c:pt idx="22">
                  <c:v>#N/A</c:v>
                </c:pt>
                <c:pt idx="23">
                  <c:v>#N/A</c:v>
                </c:pt>
              </c:numCache>
            </c:numRef>
          </c:val>
          <c:smooth val="0"/>
          <c:extLst>
            <c:ext xmlns:c16="http://schemas.microsoft.com/office/drawing/2014/chart" uri="{C3380CC4-5D6E-409C-BE32-E72D297353CC}">
              <c16:uniqueId val="{00000005-ADEB-4668-9617-2F617DA992C4}"/>
            </c:ext>
          </c:extLst>
        </c:ser>
        <c:ser>
          <c:idx val="6"/>
          <c:order val="6"/>
          <c:tx>
            <c:strRef>
              <c:f>'MH Dis 28 Day'!$J$6</c:f>
              <c:strCache>
                <c:ptCount val="1"/>
                <c:pt idx="0">
                  <c:v>SCH</c:v>
                </c:pt>
              </c:strCache>
            </c:strRef>
          </c:tx>
          <c:spPr>
            <a:ln>
              <a:noFill/>
            </a:ln>
          </c:spPr>
          <c:marker>
            <c:symbol val="circle"/>
            <c:size val="7"/>
            <c:spPr>
              <a:solidFill>
                <a:srgbClr val="ED7D31"/>
              </a:solidFill>
              <a:ln>
                <a:solidFill>
                  <a:srgbClr val="ED7D31"/>
                </a:solidFill>
              </a:ln>
            </c:spPr>
          </c:marker>
          <c:cat>
            <c:numRef>
              <c:f>'MH Dis 28 Day'!$B$7:$B$29</c:f>
              <c:numCache>
                <c:formatCode>mmm\-yy</c:formatCode>
                <c:ptCount val="23"/>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pt idx="16">
                  <c:v>45870</c:v>
                </c:pt>
                <c:pt idx="17">
                  <c:v>45901</c:v>
                </c:pt>
                <c:pt idx="18">
                  <c:v>45931</c:v>
                </c:pt>
                <c:pt idx="19">
                  <c:v>45962</c:v>
                </c:pt>
                <c:pt idx="20">
                  <c:v>45992</c:v>
                </c:pt>
                <c:pt idx="21">
                  <c:v>46023</c:v>
                </c:pt>
                <c:pt idx="22">
                  <c:v>46054</c:v>
                </c:pt>
              </c:numCache>
            </c:numRef>
          </c:cat>
          <c:val>
            <c:numRef>
              <c:f>'MH Dis 28 Day'!$J$7:$J$30</c:f>
              <c:numCache>
                <c:formatCode>0</c:formatCode>
                <c:ptCount val="24"/>
                <c:pt idx="0">
                  <c:v>#N/A</c:v>
                </c:pt>
                <c:pt idx="1">
                  <c:v>#N/A</c:v>
                </c:pt>
                <c:pt idx="2">
                  <c:v>#N/A</c:v>
                </c:pt>
                <c:pt idx="3">
                  <c:v>#N/A</c:v>
                </c:pt>
                <c:pt idx="4">
                  <c:v>#N/A</c:v>
                </c:pt>
                <c:pt idx="5">
                  <c:v>#N/A</c:v>
                </c:pt>
                <c:pt idx="6">
                  <c:v>#N/A</c:v>
                </c:pt>
                <c:pt idx="7">
                  <c:v>#N/A</c:v>
                </c:pt>
                <c:pt idx="8">
                  <c:v>#N/A</c:v>
                </c:pt>
                <c:pt idx="9">
                  <c:v>#N/A</c:v>
                </c:pt>
                <c:pt idx="10">
                  <c:v>#N/A</c:v>
                </c:pt>
                <c:pt idx="11">
                  <c:v>#N/A</c:v>
                </c:pt>
                <c:pt idx="12">
                  <c:v>#N/A</c:v>
                </c:pt>
                <c:pt idx="13">
                  <c:v>#N/A</c:v>
                </c:pt>
                <c:pt idx="14">
                  <c:v>#N/A</c:v>
                </c:pt>
                <c:pt idx="15">
                  <c:v>#N/A</c:v>
                </c:pt>
                <c:pt idx="16">
                  <c:v>#N/A</c:v>
                </c:pt>
                <c:pt idx="17">
                  <c:v>#N/A</c:v>
                </c:pt>
                <c:pt idx="18">
                  <c:v>#N/A</c:v>
                </c:pt>
                <c:pt idx="19">
                  <c:v>#N/A</c:v>
                </c:pt>
                <c:pt idx="20">
                  <c:v>#N/A</c:v>
                </c:pt>
                <c:pt idx="21">
                  <c:v>#N/A</c:v>
                </c:pt>
                <c:pt idx="22">
                  <c:v>#N/A</c:v>
                </c:pt>
                <c:pt idx="23">
                  <c:v>#N/A</c:v>
                </c:pt>
              </c:numCache>
            </c:numRef>
          </c:val>
          <c:smooth val="0"/>
          <c:extLst>
            <c:ext xmlns:c16="http://schemas.microsoft.com/office/drawing/2014/chart" uri="{C3380CC4-5D6E-409C-BE32-E72D297353CC}">
              <c16:uniqueId val="{00000006-ADEB-4668-9617-2F617DA992C4}"/>
            </c:ext>
          </c:extLst>
        </c:ser>
        <c:dLbls>
          <c:showLegendKey val="0"/>
          <c:showVal val="0"/>
          <c:showCatName val="0"/>
          <c:showSerName val="0"/>
          <c:showPercent val="0"/>
          <c:showBubbleSize val="0"/>
        </c:dLbls>
        <c:smooth val="0"/>
        <c:axId val="190374272"/>
        <c:axId val="190376192"/>
      </c:lineChart>
      <c:dateAx>
        <c:axId val="190374272"/>
        <c:scaling>
          <c:orientation val="minMax"/>
        </c:scaling>
        <c:delete val="0"/>
        <c:axPos val="b"/>
        <c:numFmt formatCode="mmm\-yy" sourceLinked="1"/>
        <c:majorTickMark val="out"/>
        <c:minorTickMark val="none"/>
        <c:tickLblPos val="low"/>
        <c:spPr>
          <a:noFill/>
          <a:ln w="9525" cap="flat" cmpd="sng" algn="ctr">
            <a:solidFill>
              <a:schemeClr val="tx1">
                <a:lumMod val="15000"/>
                <a:lumOff val="85000"/>
              </a:schemeClr>
            </a:solidFill>
            <a:round/>
          </a:ln>
          <a:effectLst/>
        </c:spPr>
        <c:txPr>
          <a:bodyPr rot="-27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90376192"/>
        <c:crosses val="autoZero"/>
        <c:auto val="1"/>
        <c:lblOffset val="100"/>
        <c:baseTimeUnit val="months"/>
      </c:dateAx>
      <c:valAx>
        <c:axId val="190376192"/>
        <c:scaling>
          <c:orientation val="minMax"/>
          <c:max val="10"/>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90374272"/>
        <c:crosses val="autoZero"/>
        <c:crossBetween val="midCat"/>
        <c:majorUnit val="2"/>
      </c:valAx>
      <c:spPr>
        <a:noFill/>
        <a:ln>
          <a:noFill/>
        </a:ln>
        <a:effectLst/>
      </c:spPr>
    </c:plotArea>
    <c:legend>
      <c:legendPos val="b"/>
      <c:overlay val="0"/>
      <c:txPr>
        <a:bodyPr rot="0" vert="horz"/>
        <a:lstStyle/>
        <a:p>
          <a:pPr>
            <a:defRPr/>
          </a:pPr>
          <a:endParaRPr lang="en-US"/>
        </a:p>
      </c:txPr>
    </c:legend>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en-US"/>
    </a:p>
  </c:txPr>
  <c:externalData r:id="rId1">
    <c:autoUpdate val="0"/>
  </c:externalData>
</c:chartSpace>
</file>

<file path=ppt/charts/chart6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100" b="0" i="0" u="none" strike="noStrike" kern="1200" spc="0" baseline="0">
                <a:solidFill>
                  <a:schemeClr val="tx1">
                    <a:lumMod val="65000"/>
                    <a:lumOff val="35000"/>
                  </a:schemeClr>
                </a:solidFill>
                <a:latin typeface="+mn-lt"/>
                <a:ea typeface="+mn-ea"/>
                <a:cs typeface="+mn-cs"/>
              </a:defRPr>
            </a:pPr>
            <a:r>
              <a:rPr lang="en-GB" sz="1100" b="0" i="0" baseline="0">
                <a:effectLst/>
              </a:rPr>
              <a:t>LD Patients discharged &lt; 7 days</a:t>
            </a:r>
            <a:endParaRPr lang="en-GB" sz="1100">
              <a:effectLst/>
            </a:endParaRPr>
          </a:p>
        </c:rich>
      </c:tx>
      <c:overlay val="0"/>
      <c:spPr>
        <a:noFill/>
        <a:ln>
          <a:noFill/>
        </a:ln>
        <a:effectLst/>
      </c:spPr>
    </c:title>
    <c:autoTitleDeleted val="0"/>
    <c:plotArea>
      <c:layout/>
      <c:lineChart>
        <c:grouping val="standard"/>
        <c:varyColors val="0"/>
        <c:ser>
          <c:idx val="0"/>
          <c:order val="0"/>
          <c:tx>
            <c:strRef>
              <c:f>'LD Dis 7 day'!$F$7</c:f>
              <c:strCache>
                <c:ptCount val="1"/>
                <c:pt idx="0">
                  <c:v>LPL</c:v>
                </c:pt>
              </c:strCache>
            </c:strRef>
          </c:tx>
          <c:spPr>
            <a:ln w="15875" cap="rnd">
              <a:solidFill>
                <a:schemeClr val="tx1"/>
              </a:solidFill>
              <a:prstDash val="lgDash"/>
              <a:round/>
            </a:ln>
            <a:effectLst/>
          </c:spPr>
          <c:marker>
            <c:symbol val="none"/>
          </c:marker>
          <c:cat>
            <c:numRef>
              <c:f>'LD Dis 7 day'!$B$8:$B$30</c:f>
              <c:numCache>
                <c:formatCode>mmm\-yy</c:formatCode>
                <c:ptCount val="23"/>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pt idx="16">
                  <c:v>45870</c:v>
                </c:pt>
                <c:pt idx="17">
                  <c:v>45901</c:v>
                </c:pt>
                <c:pt idx="18">
                  <c:v>45931</c:v>
                </c:pt>
                <c:pt idx="19">
                  <c:v>45962</c:v>
                </c:pt>
                <c:pt idx="20">
                  <c:v>45992</c:v>
                </c:pt>
                <c:pt idx="21">
                  <c:v>46023</c:v>
                </c:pt>
                <c:pt idx="22">
                  <c:v>46054</c:v>
                </c:pt>
              </c:numCache>
            </c:numRef>
          </c:cat>
          <c:val>
            <c:numRef>
              <c:f>'LD Dis 7 day'!$F$8:$F$31</c:f>
              <c:numCache>
                <c:formatCode>0%</c:formatCode>
                <c:ptCount val="24"/>
                <c:pt idx="0">
                  <c:v>-0.42648221343873527</c:v>
                </c:pt>
                <c:pt idx="1">
                  <c:v>-0.42648221343873527</c:v>
                </c:pt>
                <c:pt idx="2">
                  <c:v>-0.42648221343873527</c:v>
                </c:pt>
                <c:pt idx="3">
                  <c:v>-0.42648221343873527</c:v>
                </c:pt>
                <c:pt idx="4">
                  <c:v>-0.42648221343873527</c:v>
                </c:pt>
                <c:pt idx="5">
                  <c:v>-0.42648221343873527</c:v>
                </c:pt>
                <c:pt idx="6">
                  <c:v>-0.42648221343873527</c:v>
                </c:pt>
                <c:pt idx="7">
                  <c:v>-0.42648221343873527</c:v>
                </c:pt>
                <c:pt idx="8">
                  <c:v>-0.42648221343873527</c:v>
                </c:pt>
                <c:pt idx="9">
                  <c:v>-0.42648221343873527</c:v>
                </c:pt>
                <c:pt idx="10">
                  <c:v>-0.42648221343873527</c:v>
                </c:pt>
                <c:pt idx="11">
                  <c:v>-0.42648221343873527</c:v>
                </c:pt>
                <c:pt idx="12">
                  <c:v>-0.42648221343873527</c:v>
                </c:pt>
                <c:pt idx="13">
                  <c:v>-0.42648221343873527</c:v>
                </c:pt>
                <c:pt idx="14">
                  <c:v>-0.42648221343873527</c:v>
                </c:pt>
                <c:pt idx="15">
                  <c:v>-0.42648221343873527</c:v>
                </c:pt>
                <c:pt idx="16">
                  <c:v>-0.42648221343873527</c:v>
                </c:pt>
                <c:pt idx="17">
                  <c:v>-0.42648221343873527</c:v>
                </c:pt>
                <c:pt idx="18">
                  <c:v>-0.42648221343873527</c:v>
                </c:pt>
                <c:pt idx="19">
                  <c:v>-0.42648221343873527</c:v>
                </c:pt>
                <c:pt idx="20">
                  <c:v>-0.42648221343873527</c:v>
                </c:pt>
                <c:pt idx="21">
                  <c:v>-0.42648221343873527</c:v>
                </c:pt>
                <c:pt idx="22">
                  <c:v>-0.42648221343873527</c:v>
                </c:pt>
                <c:pt idx="23">
                  <c:v>-0.42648221343873527</c:v>
                </c:pt>
              </c:numCache>
            </c:numRef>
          </c:val>
          <c:smooth val="0"/>
          <c:extLst>
            <c:ext xmlns:c16="http://schemas.microsoft.com/office/drawing/2014/chart" uri="{C3380CC4-5D6E-409C-BE32-E72D297353CC}">
              <c16:uniqueId val="{00000000-D760-4FFE-AAC6-5E27389131A2}"/>
            </c:ext>
          </c:extLst>
        </c:ser>
        <c:ser>
          <c:idx val="1"/>
          <c:order val="1"/>
          <c:tx>
            <c:strRef>
              <c:f>'LD Dis 7 day'!$E$7</c:f>
              <c:strCache>
                <c:ptCount val="1"/>
                <c:pt idx="0">
                  <c:v>&lt; 7 days</c:v>
                </c:pt>
              </c:strCache>
            </c:strRef>
          </c:tx>
          <c:spPr>
            <a:ln w="28575" cap="rnd">
              <a:solidFill>
                <a:schemeClr val="bg1">
                  <a:lumMod val="65000"/>
                </a:schemeClr>
              </a:solidFill>
              <a:round/>
            </a:ln>
            <a:effectLst/>
          </c:spPr>
          <c:marker>
            <c:symbol val="circle"/>
            <c:size val="5"/>
            <c:spPr>
              <a:solidFill>
                <a:schemeClr val="bg1">
                  <a:lumMod val="65000"/>
                </a:schemeClr>
              </a:solidFill>
              <a:ln w="9525">
                <a:noFill/>
              </a:ln>
              <a:effectLst/>
            </c:spPr>
          </c:marker>
          <c:cat>
            <c:numRef>
              <c:f>'LD Dis 7 day'!$B$8:$B$30</c:f>
              <c:numCache>
                <c:formatCode>mmm\-yy</c:formatCode>
                <c:ptCount val="23"/>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pt idx="16">
                  <c:v>45870</c:v>
                </c:pt>
                <c:pt idx="17">
                  <c:v>45901</c:v>
                </c:pt>
                <c:pt idx="18">
                  <c:v>45931</c:v>
                </c:pt>
                <c:pt idx="19">
                  <c:v>45962</c:v>
                </c:pt>
                <c:pt idx="20">
                  <c:v>45992</c:v>
                </c:pt>
                <c:pt idx="21">
                  <c:v>46023</c:v>
                </c:pt>
                <c:pt idx="22">
                  <c:v>46054</c:v>
                </c:pt>
              </c:numCache>
            </c:numRef>
          </c:cat>
          <c:val>
            <c:numRef>
              <c:f>'LD Dis 7 day'!$E$8:$E$31</c:f>
              <c:numCache>
                <c:formatCode>0%</c:formatCode>
                <c:ptCount val="24"/>
                <c:pt idx="0">
                  <c:v>1</c:v>
                </c:pt>
                <c:pt idx="1">
                  <c:v>1</c:v>
                </c:pt>
                <c:pt idx="2">
                  <c:v>0</c:v>
                </c:pt>
                <c:pt idx="3">
                  <c:v>1</c:v>
                </c:pt>
                <c:pt idx="4">
                  <c:v>1</c:v>
                </c:pt>
                <c:pt idx="5">
                  <c:v>1</c:v>
                </c:pt>
                <c:pt idx="6">
                  <c:v>0</c:v>
                </c:pt>
                <c:pt idx="7">
                  <c:v>1</c:v>
                </c:pt>
                <c:pt idx="8">
                  <c:v>1</c:v>
                </c:pt>
                <c:pt idx="9">
                  <c:v>0</c:v>
                </c:pt>
                <c:pt idx="10">
                  <c:v>1</c:v>
                </c:pt>
                <c:pt idx="11">
                  <c:v>1</c:v>
                </c:pt>
                <c:pt idx="12">
                  <c:v>0</c:v>
                </c:pt>
                <c:pt idx="13">
                  <c:v>1</c:v>
                </c:pt>
                <c:pt idx="14">
                  <c:v>0</c:v>
                </c:pt>
                <c:pt idx="15">
                  <c:v>1</c:v>
                </c:pt>
                <c:pt idx="16">
                  <c:v>1</c:v>
                </c:pt>
                <c:pt idx="17">
                  <c:v>1</c:v>
                </c:pt>
                <c:pt idx="18">
                  <c:v>1</c:v>
                </c:pt>
                <c:pt idx="19">
                  <c:v>1</c:v>
                </c:pt>
                <c:pt idx="20">
                  <c:v>1</c:v>
                </c:pt>
                <c:pt idx="21">
                  <c:v>1</c:v>
                </c:pt>
                <c:pt idx="22">
                  <c:v>1</c:v>
                </c:pt>
              </c:numCache>
            </c:numRef>
          </c:val>
          <c:smooth val="0"/>
          <c:extLst>
            <c:ext xmlns:c16="http://schemas.microsoft.com/office/drawing/2014/chart" uri="{C3380CC4-5D6E-409C-BE32-E72D297353CC}">
              <c16:uniqueId val="{00000001-D760-4FFE-AAC6-5E27389131A2}"/>
            </c:ext>
          </c:extLst>
        </c:ser>
        <c:ser>
          <c:idx val="3"/>
          <c:order val="2"/>
          <c:tx>
            <c:strRef>
              <c:f>'LD Dis 7 day'!$G$7</c:f>
              <c:strCache>
                <c:ptCount val="1"/>
                <c:pt idx="0">
                  <c:v>Target</c:v>
                </c:pt>
              </c:strCache>
            </c:strRef>
          </c:tx>
          <c:spPr>
            <a:ln w="19050" cap="rnd">
              <a:solidFill>
                <a:srgbClr val="FF0000"/>
              </a:solidFill>
              <a:prstDash val="dash"/>
              <a:round/>
            </a:ln>
            <a:effectLst/>
          </c:spPr>
          <c:marker>
            <c:symbol val="none"/>
          </c:marker>
          <c:cat>
            <c:numRef>
              <c:f>'LD Dis 7 day'!$B$8:$B$30</c:f>
              <c:numCache>
                <c:formatCode>mmm\-yy</c:formatCode>
                <c:ptCount val="23"/>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pt idx="16">
                  <c:v>45870</c:v>
                </c:pt>
                <c:pt idx="17">
                  <c:v>45901</c:v>
                </c:pt>
                <c:pt idx="18">
                  <c:v>45931</c:v>
                </c:pt>
                <c:pt idx="19">
                  <c:v>45962</c:v>
                </c:pt>
                <c:pt idx="20">
                  <c:v>45992</c:v>
                </c:pt>
                <c:pt idx="21">
                  <c:v>46023</c:v>
                </c:pt>
                <c:pt idx="22">
                  <c:v>46054</c:v>
                </c:pt>
              </c:numCache>
            </c:numRef>
          </c:cat>
          <c:val>
            <c:numRef>
              <c:f>'LD Dis 7 day'!$G$8:$G$31</c:f>
              <c:numCache>
                <c:formatCode>0%</c:formatCode>
                <c:ptCount val="24"/>
                <c:pt idx="0">
                  <c:v>0.99</c:v>
                </c:pt>
                <c:pt idx="1">
                  <c:v>0.99</c:v>
                </c:pt>
                <c:pt idx="2">
                  <c:v>0.99</c:v>
                </c:pt>
                <c:pt idx="3">
                  <c:v>0.99</c:v>
                </c:pt>
                <c:pt idx="4">
                  <c:v>0.99</c:v>
                </c:pt>
                <c:pt idx="5">
                  <c:v>0.99</c:v>
                </c:pt>
                <c:pt idx="6">
                  <c:v>0.99</c:v>
                </c:pt>
                <c:pt idx="7">
                  <c:v>0.99</c:v>
                </c:pt>
                <c:pt idx="8">
                  <c:v>0.99</c:v>
                </c:pt>
                <c:pt idx="9">
                  <c:v>0.99</c:v>
                </c:pt>
                <c:pt idx="10">
                  <c:v>0.99</c:v>
                </c:pt>
                <c:pt idx="11">
                  <c:v>0.99</c:v>
                </c:pt>
                <c:pt idx="12">
                  <c:v>0.99</c:v>
                </c:pt>
                <c:pt idx="13">
                  <c:v>0.99</c:v>
                </c:pt>
                <c:pt idx="14">
                  <c:v>0.99</c:v>
                </c:pt>
                <c:pt idx="15">
                  <c:v>0.99</c:v>
                </c:pt>
                <c:pt idx="16">
                  <c:v>0.99</c:v>
                </c:pt>
                <c:pt idx="17">
                  <c:v>0.99</c:v>
                </c:pt>
                <c:pt idx="18">
                  <c:v>0.99</c:v>
                </c:pt>
                <c:pt idx="19">
                  <c:v>0.99</c:v>
                </c:pt>
                <c:pt idx="20">
                  <c:v>0.99</c:v>
                </c:pt>
                <c:pt idx="21">
                  <c:v>0.99</c:v>
                </c:pt>
                <c:pt idx="22">
                  <c:v>0.99</c:v>
                </c:pt>
                <c:pt idx="23">
                  <c:v>0.99</c:v>
                </c:pt>
              </c:numCache>
            </c:numRef>
          </c:val>
          <c:smooth val="0"/>
          <c:extLst>
            <c:ext xmlns:c16="http://schemas.microsoft.com/office/drawing/2014/chart" uri="{C3380CC4-5D6E-409C-BE32-E72D297353CC}">
              <c16:uniqueId val="{00000002-D760-4FFE-AAC6-5E27389131A2}"/>
            </c:ext>
          </c:extLst>
        </c:ser>
        <c:ser>
          <c:idx val="4"/>
          <c:order val="3"/>
          <c:tx>
            <c:strRef>
              <c:f>'LD Dis 7 day'!$D$7</c:f>
              <c:strCache>
                <c:ptCount val="1"/>
                <c:pt idx="0">
                  <c:v>Mean</c:v>
                </c:pt>
              </c:strCache>
            </c:strRef>
          </c:tx>
          <c:spPr>
            <a:ln w="15875" cap="rnd">
              <a:solidFill>
                <a:schemeClr val="tx1"/>
              </a:solidFill>
              <a:round/>
            </a:ln>
            <a:effectLst/>
          </c:spPr>
          <c:marker>
            <c:symbol val="none"/>
          </c:marker>
          <c:cat>
            <c:numRef>
              <c:f>'LD Dis 7 day'!$B$8:$B$30</c:f>
              <c:numCache>
                <c:formatCode>mmm\-yy</c:formatCode>
                <c:ptCount val="23"/>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pt idx="16">
                  <c:v>45870</c:v>
                </c:pt>
                <c:pt idx="17">
                  <c:v>45901</c:v>
                </c:pt>
                <c:pt idx="18">
                  <c:v>45931</c:v>
                </c:pt>
                <c:pt idx="19">
                  <c:v>45962</c:v>
                </c:pt>
                <c:pt idx="20">
                  <c:v>45992</c:v>
                </c:pt>
                <c:pt idx="21">
                  <c:v>46023</c:v>
                </c:pt>
                <c:pt idx="22">
                  <c:v>46054</c:v>
                </c:pt>
              </c:numCache>
            </c:numRef>
          </c:cat>
          <c:val>
            <c:numRef>
              <c:f>'LD Dis 7 day'!$D$8:$D$31</c:f>
              <c:numCache>
                <c:formatCode>0%</c:formatCode>
                <c:ptCount val="24"/>
                <c:pt idx="0">
                  <c:v>0.78260869565217395</c:v>
                </c:pt>
                <c:pt idx="1">
                  <c:v>0.78260869565217395</c:v>
                </c:pt>
                <c:pt idx="2">
                  <c:v>0.78260869565217395</c:v>
                </c:pt>
                <c:pt idx="3">
                  <c:v>0.78260869565217395</c:v>
                </c:pt>
                <c:pt idx="4">
                  <c:v>0.78260869565217395</c:v>
                </c:pt>
                <c:pt idx="5">
                  <c:v>0.78260869565217395</c:v>
                </c:pt>
                <c:pt idx="6">
                  <c:v>0.78260869565217395</c:v>
                </c:pt>
                <c:pt idx="7">
                  <c:v>0.78260869565217395</c:v>
                </c:pt>
                <c:pt idx="8">
                  <c:v>0.78260869565217395</c:v>
                </c:pt>
                <c:pt idx="9">
                  <c:v>0.78260869565217395</c:v>
                </c:pt>
                <c:pt idx="10">
                  <c:v>0.78260869565217395</c:v>
                </c:pt>
                <c:pt idx="11">
                  <c:v>0.78260869565217395</c:v>
                </c:pt>
                <c:pt idx="12">
                  <c:v>0.78260869565217395</c:v>
                </c:pt>
                <c:pt idx="13">
                  <c:v>0.78260869565217395</c:v>
                </c:pt>
                <c:pt idx="14">
                  <c:v>0.78260869565217395</c:v>
                </c:pt>
                <c:pt idx="15">
                  <c:v>0.78260869565217395</c:v>
                </c:pt>
                <c:pt idx="16">
                  <c:v>0.78260869565217395</c:v>
                </c:pt>
                <c:pt idx="17">
                  <c:v>0.78260869565217395</c:v>
                </c:pt>
                <c:pt idx="18">
                  <c:v>0.78260869565217395</c:v>
                </c:pt>
                <c:pt idx="19">
                  <c:v>0.78260869565217395</c:v>
                </c:pt>
                <c:pt idx="20">
                  <c:v>0.78260869565217395</c:v>
                </c:pt>
                <c:pt idx="21">
                  <c:v>0.78260869565217395</c:v>
                </c:pt>
                <c:pt idx="22">
                  <c:v>0.78260869565217395</c:v>
                </c:pt>
                <c:pt idx="23">
                  <c:v>0.78260869565217395</c:v>
                </c:pt>
              </c:numCache>
            </c:numRef>
          </c:val>
          <c:smooth val="0"/>
          <c:extLst>
            <c:ext xmlns:c16="http://schemas.microsoft.com/office/drawing/2014/chart" uri="{C3380CC4-5D6E-409C-BE32-E72D297353CC}">
              <c16:uniqueId val="{00000003-D760-4FFE-AAC6-5E27389131A2}"/>
            </c:ext>
          </c:extLst>
        </c:ser>
        <c:ser>
          <c:idx val="5"/>
          <c:order val="4"/>
          <c:tx>
            <c:strRef>
              <c:f>'LD Dis 7 day'!$C$7</c:f>
              <c:strCache>
                <c:ptCount val="1"/>
                <c:pt idx="0">
                  <c:v>UPL</c:v>
                </c:pt>
              </c:strCache>
            </c:strRef>
          </c:tx>
          <c:spPr>
            <a:ln w="15875" cap="rnd">
              <a:solidFill>
                <a:schemeClr val="tx1"/>
              </a:solidFill>
              <a:prstDash val="lgDash"/>
              <a:round/>
            </a:ln>
            <a:effectLst/>
          </c:spPr>
          <c:marker>
            <c:symbol val="none"/>
          </c:marker>
          <c:cat>
            <c:numRef>
              <c:f>'LD Dis 7 day'!$B$8:$B$30</c:f>
              <c:numCache>
                <c:formatCode>mmm\-yy</c:formatCode>
                <c:ptCount val="23"/>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pt idx="16">
                  <c:v>45870</c:v>
                </c:pt>
                <c:pt idx="17">
                  <c:v>45901</c:v>
                </c:pt>
                <c:pt idx="18">
                  <c:v>45931</c:v>
                </c:pt>
                <c:pt idx="19">
                  <c:v>45962</c:v>
                </c:pt>
                <c:pt idx="20">
                  <c:v>45992</c:v>
                </c:pt>
                <c:pt idx="21">
                  <c:v>46023</c:v>
                </c:pt>
                <c:pt idx="22">
                  <c:v>46054</c:v>
                </c:pt>
              </c:numCache>
            </c:numRef>
          </c:cat>
          <c:val>
            <c:numRef>
              <c:f>'LD Dis 7 day'!$C$8:$C$31</c:f>
              <c:numCache>
                <c:formatCode>0%</c:formatCode>
                <c:ptCount val="24"/>
                <c:pt idx="0">
                  <c:v>1.9916996047430833</c:v>
                </c:pt>
                <c:pt idx="1">
                  <c:v>1.9916996047430833</c:v>
                </c:pt>
                <c:pt idx="2">
                  <c:v>1.9916996047430833</c:v>
                </c:pt>
                <c:pt idx="3">
                  <c:v>1.9916996047430833</c:v>
                </c:pt>
                <c:pt idx="4">
                  <c:v>1.9916996047430833</c:v>
                </c:pt>
                <c:pt idx="5">
                  <c:v>1.9916996047430833</c:v>
                </c:pt>
                <c:pt idx="6">
                  <c:v>1.9916996047430833</c:v>
                </c:pt>
                <c:pt idx="7">
                  <c:v>1.9916996047430833</c:v>
                </c:pt>
                <c:pt idx="8">
                  <c:v>1.9916996047430833</c:v>
                </c:pt>
                <c:pt idx="9">
                  <c:v>1.9916996047430833</c:v>
                </c:pt>
                <c:pt idx="10">
                  <c:v>1.9916996047430833</c:v>
                </c:pt>
                <c:pt idx="11">
                  <c:v>1.9916996047430833</c:v>
                </c:pt>
                <c:pt idx="12">
                  <c:v>1.9916996047430833</c:v>
                </c:pt>
                <c:pt idx="13">
                  <c:v>1.9916996047430833</c:v>
                </c:pt>
                <c:pt idx="14">
                  <c:v>1.9916996047430833</c:v>
                </c:pt>
                <c:pt idx="15">
                  <c:v>1.9916996047430833</c:v>
                </c:pt>
                <c:pt idx="16">
                  <c:v>1.9916996047430833</c:v>
                </c:pt>
                <c:pt idx="17">
                  <c:v>1.9916996047430833</c:v>
                </c:pt>
                <c:pt idx="18">
                  <c:v>1.9916996047430833</c:v>
                </c:pt>
                <c:pt idx="19">
                  <c:v>1.9916996047430833</c:v>
                </c:pt>
                <c:pt idx="20">
                  <c:v>1.9916996047430833</c:v>
                </c:pt>
                <c:pt idx="21">
                  <c:v>1.9916996047430833</c:v>
                </c:pt>
                <c:pt idx="22">
                  <c:v>1.9916996047430833</c:v>
                </c:pt>
                <c:pt idx="23">
                  <c:v>1.9916996047430833</c:v>
                </c:pt>
              </c:numCache>
            </c:numRef>
          </c:val>
          <c:smooth val="0"/>
          <c:extLst>
            <c:ext xmlns:c16="http://schemas.microsoft.com/office/drawing/2014/chart" uri="{C3380CC4-5D6E-409C-BE32-E72D297353CC}">
              <c16:uniqueId val="{00000004-D760-4FFE-AAC6-5E27389131A2}"/>
            </c:ext>
          </c:extLst>
        </c:ser>
        <c:ser>
          <c:idx val="2"/>
          <c:order val="5"/>
          <c:tx>
            <c:strRef>
              <c:f>'LD Dis 7 day'!$I$7</c:f>
              <c:strCache>
                <c:ptCount val="1"/>
                <c:pt idx="0">
                  <c:v>SCL</c:v>
                </c:pt>
              </c:strCache>
            </c:strRef>
          </c:tx>
          <c:spPr>
            <a:ln>
              <a:noFill/>
            </a:ln>
          </c:spPr>
          <c:marker>
            <c:symbol val="circle"/>
            <c:size val="7"/>
            <c:spPr>
              <a:solidFill>
                <a:srgbClr val="ED7D31"/>
              </a:solidFill>
              <a:ln>
                <a:solidFill>
                  <a:srgbClr val="ED7D31"/>
                </a:solidFill>
              </a:ln>
            </c:spPr>
          </c:marker>
          <c:cat>
            <c:numRef>
              <c:f>'LD Dis 7 day'!$B$8:$B$30</c:f>
              <c:numCache>
                <c:formatCode>mmm\-yy</c:formatCode>
                <c:ptCount val="23"/>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pt idx="16">
                  <c:v>45870</c:v>
                </c:pt>
                <c:pt idx="17">
                  <c:v>45901</c:v>
                </c:pt>
                <c:pt idx="18">
                  <c:v>45931</c:v>
                </c:pt>
                <c:pt idx="19">
                  <c:v>45962</c:v>
                </c:pt>
                <c:pt idx="20">
                  <c:v>45992</c:v>
                </c:pt>
                <c:pt idx="21">
                  <c:v>46023</c:v>
                </c:pt>
                <c:pt idx="22">
                  <c:v>46054</c:v>
                </c:pt>
              </c:numCache>
            </c:numRef>
          </c:cat>
          <c:val>
            <c:numRef>
              <c:f>'LD Dis 7 day'!$I$8:$I$31</c:f>
              <c:numCache>
                <c:formatCode>0%</c:formatCode>
                <c:ptCount val="24"/>
                <c:pt idx="0">
                  <c:v>#N/A</c:v>
                </c:pt>
                <c:pt idx="1">
                  <c:v>#N/A</c:v>
                </c:pt>
                <c:pt idx="2">
                  <c:v>#N/A</c:v>
                </c:pt>
                <c:pt idx="3">
                  <c:v>#N/A</c:v>
                </c:pt>
                <c:pt idx="4">
                  <c:v>#N/A</c:v>
                </c:pt>
                <c:pt idx="5">
                  <c:v>#N/A</c:v>
                </c:pt>
                <c:pt idx="6">
                  <c:v>#N/A</c:v>
                </c:pt>
                <c:pt idx="7">
                  <c:v>#N/A</c:v>
                </c:pt>
                <c:pt idx="8">
                  <c:v>#N/A</c:v>
                </c:pt>
                <c:pt idx="9">
                  <c:v>#N/A</c:v>
                </c:pt>
                <c:pt idx="10">
                  <c:v>#N/A</c:v>
                </c:pt>
                <c:pt idx="11">
                  <c:v>#N/A</c:v>
                </c:pt>
                <c:pt idx="12">
                  <c:v>#N/A</c:v>
                </c:pt>
                <c:pt idx="13">
                  <c:v>#N/A</c:v>
                </c:pt>
                <c:pt idx="14">
                  <c:v>#N/A</c:v>
                </c:pt>
                <c:pt idx="15">
                  <c:v>#N/A</c:v>
                </c:pt>
                <c:pt idx="16">
                  <c:v>#N/A</c:v>
                </c:pt>
                <c:pt idx="17">
                  <c:v>#N/A</c:v>
                </c:pt>
                <c:pt idx="18">
                  <c:v>#N/A</c:v>
                </c:pt>
                <c:pt idx="19">
                  <c:v>#N/A</c:v>
                </c:pt>
                <c:pt idx="20">
                  <c:v>#N/A</c:v>
                </c:pt>
                <c:pt idx="21">
                  <c:v>#N/A</c:v>
                </c:pt>
                <c:pt idx="22">
                  <c:v>#N/A</c:v>
                </c:pt>
                <c:pt idx="23">
                  <c:v>#N/A</c:v>
                </c:pt>
              </c:numCache>
            </c:numRef>
          </c:val>
          <c:smooth val="0"/>
          <c:extLst>
            <c:ext xmlns:c16="http://schemas.microsoft.com/office/drawing/2014/chart" uri="{C3380CC4-5D6E-409C-BE32-E72D297353CC}">
              <c16:uniqueId val="{00000005-D760-4FFE-AAC6-5E27389131A2}"/>
            </c:ext>
          </c:extLst>
        </c:ser>
        <c:ser>
          <c:idx val="6"/>
          <c:order val="6"/>
          <c:tx>
            <c:strRef>
              <c:f>'LD Dis 7 day'!$J$7</c:f>
              <c:strCache>
                <c:ptCount val="1"/>
                <c:pt idx="0">
                  <c:v>SCH</c:v>
                </c:pt>
              </c:strCache>
            </c:strRef>
          </c:tx>
          <c:spPr>
            <a:ln>
              <a:noFill/>
            </a:ln>
          </c:spPr>
          <c:marker>
            <c:symbol val="circle"/>
            <c:size val="7"/>
            <c:spPr>
              <a:solidFill>
                <a:srgbClr val="5B9BD5"/>
              </a:solidFill>
              <a:ln>
                <a:solidFill>
                  <a:srgbClr val="5B9BD5"/>
                </a:solidFill>
              </a:ln>
            </c:spPr>
          </c:marker>
          <c:cat>
            <c:numRef>
              <c:f>'LD Dis 7 day'!$B$8:$B$30</c:f>
              <c:numCache>
                <c:formatCode>mmm\-yy</c:formatCode>
                <c:ptCount val="23"/>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pt idx="16">
                  <c:v>45870</c:v>
                </c:pt>
                <c:pt idx="17">
                  <c:v>45901</c:v>
                </c:pt>
                <c:pt idx="18">
                  <c:v>45931</c:v>
                </c:pt>
                <c:pt idx="19">
                  <c:v>45962</c:v>
                </c:pt>
                <c:pt idx="20">
                  <c:v>45992</c:v>
                </c:pt>
                <c:pt idx="21">
                  <c:v>46023</c:v>
                </c:pt>
                <c:pt idx="22">
                  <c:v>46054</c:v>
                </c:pt>
              </c:numCache>
            </c:numRef>
          </c:cat>
          <c:val>
            <c:numRef>
              <c:f>'LD Dis 7 day'!$J$8:$J$31</c:f>
              <c:numCache>
                <c:formatCode>0%</c:formatCode>
                <c:ptCount val="24"/>
                <c:pt idx="0">
                  <c:v>#N/A</c:v>
                </c:pt>
                <c:pt idx="1">
                  <c:v>#N/A</c:v>
                </c:pt>
                <c:pt idx="2">
                  <c:v>#N/A</c:v>
                </c:pt>
                <c:pt idx="3">
                  <c:v>#N/A</c:v>
                </c:pt>
                <c:pt idx="4">
                  <c:v>#N/A</c:v>
                </c:pt>
                <c:pt idx="5">
                  <c:v>#N/A</c:v>
                </c:pt>
                <c:pt idx="6">
                  <c:v>#N/A</c:v>
                </c:pt>
                <c:pt idx="7">
                  <c:v>#N/A</c:v>
                </c:pt>
                <c:pt idx="8">
                  <c:v>#N/A</c:v>
                </c:pt>
                <c:pt idx="9">
                  <c:v>#N/A</c:v>
                </c:pt>
                <c:pt idx="10">
                  <c:v>#N/A</c:v>
                </c:pt>
                <c:pt idx="11">
                  <c:v>#N/A</c:v>
                </c:pt>
                <c:pt idx="12">
                  <c:v>#N/A</c:v>
                </c:pt>
                <c:pt idx="13">
                  <c:v>#N/A</c:v>
                </c:pt>
                <c:pt idx="14">
                  <c:v>#N/A</c:v>
                </c:pt>
                <c:pt idx="15">
                  <c:v>#N/A</c:v>
                </c:pt>
                <c:pt idx="16">
                  <c:v>#N/A</c:v>
                </c:pt>
                <c:pt idx="17">
                  <c:v>#N/A</c:v>
                </c:pt>
                <c:pt idx="18">
                  <c:v>#N/A</c:v>
                </c:pt>
                <c:pt idx="19">
                  <c:v>#N/A</c:v>
                </c:pt>
                <c:pt idx="20">
                  <c:v>#N/A</c:v>
                </c:pt>
                <c:pt idx="21">
                  <c:v>#N/A</c:v>
                </c:pt>
                <c:pt idx="22">
                  <c:v>#N/A</c:v>
                </c:pt>
                <c:pt idx="23">
                  <c:v>#N/A</c:v>
                </c:pt>
              </c:numCache>
            </c:numRef>
          </c:val>
          <c:smooth val="0"/>
          <c:extLst>
            <c:ext xmlns:c16="http://schemas.microsoft.com/office/drawing/2014/chart" uri="{C3380CC4-5D6E-409C-BE32-E72D297353CC}">
              <c16:uniqueId val="{00000006-D760-4FFE-AAC6-5E27389131A2}"/>
            </c:ext>
          </c:extLst>
        </c:ser>
        <c:dLbls>
          <c:showLegendKey val="0"/>
          <c:showVal val="0"/>
          <c:showCatName val="0"/>
          <c:showSerName val="0"/>
          <c:showPercent val="0"/>
          <c:showBubbleSize val="0"/>
        </c:dLbls>
        <c:smooth val="0"/>
        <c:axId val="190232832"/>
        <c:axId val="190239104"/>
      </c:lineChart>
      <c:dateAx>
        <c:axId val="190232832"/>
        <c:scaling>
          <c:orientation val="minMax"/>
        </c:scaling>
        <c:delete val="0"/>
        <c:axPos val="b"/>
        <c:numFmt formatCode="mmm\-yy" sourceLinked="1"/>
        <c:majorTickMark val="out"/>
        <c:minorTickMark val="none"/>
        <c:tickLblPos val="low"/>
        <c:spPr>
          <a:noFill/>
          <a:ln w="9525" cap="flat" cmpd="sng" algn="ctr">
            <a:solidFill>
              <a:schemeClr val="tx1">
                <a:lumMod val="15000"/>
                <a:lumOff val="85000"/>
              </a:schemeClr>
            </a:solidFill>
            <a:round/>
          </a:ln>
          <a:effectLst/>
        </c:spPr>
        <c:txPr>
          <a:bodyPr rot="-27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90239104"/>
        <c:crosses val="autoZero"/>
        <c:auto val="1"/>
        <c:lblOffset val="100"/>
        <c:baseTimeUnit val="months"/>
      </c:dateAx>
      <c:valAx>
        <c:axId val="19023910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90232832"/>
        <c:crosses val="autoZero"/>
        <c:crossBetween val="midCat"/>
      </c:valAx>
      <c:spPr>
        <a:noFill/>
        <a:ln>
          <a:noFill/>
        </a:ln>
        <a:effectLst/>
      </c:spPr>
    </c:plotArea>
    <c:legend>
      <c:legendPos val="b"/>
      <c:overlay val="0"/>
      <c:txPr>
        <a:bodyPr rot="0" vert="horz"/>
        <a:lstStyle/>
        <a:p>
          <a:pPr>
            <a:defRPr/>
          </a:pPr>
          <a:endParaRPr lang="en-US"/>
        </a:p>
      </c:txPr>
    </c:legend>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en-US"/>
    </a:p>
  </c:txPr>
  <c:externalData r:id="rId1">
    <c:autoUpdate val="0"/>
  </c:externalData>
</c:chartSpace>
</file>

<file path=ppt/charts/chart6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100" b="0" i="0" u="none" strike="noStrike" kern="1200" spc="0" baseline="0">
                <a:solidFill>
                  <a:schemeClr val="tx1">
                    <a:lumMod val="65000"/>
                    <a:lumOff val="35000"/>
                  </a:schemeClr>
                </a:solidFill>
                <a:latin typeface="+mn-lt"/>
                <a:ea typeface="+mn-ea"/>
                <a:cs typeface="+mn-cs"/>
              </a:defRPr>
            </a:pPr>
            <a:r>
              <a:rPr lang="en-GB" sz="1100" b="0" i="0" baseline="0">
                <a:effectLst/>
              </a:rPr>
              <a:t>LD Patients discharged &gt; 28 days</a:t>
            </a:r>
            <a:endParaRPr lang="en-GB" sz="1100">
              <a:effectLst/>
            </a:endParaRPr>
          </a:p>
        </c:rich>
      </c:tx>
      <c:overlay val="0"/>
      <c:spPr>
        <a:noFill/>
        <a:ln>
          <a:noFill/>
        </a:ln>
        <a:effectLst/>
      </c:spPr>
    </c:title>
    <c:autoTitleDeleted val="0"/>
    <c:plotArea>
      <c:layout/>
      <c:lineChart>
        <c:grouping val="standard"/>
        <c:varyColors val="0"/>
        <c:ser>
          <c:idx val="0"/>
          <c:order val="0"/>
          <c:tx>
            <c:strRef>
              <c:f>'LD Dis 28 day'!$F$6</c:f>
              <c:strCache>
                <c:ptCount val="1"/>
                <c:pt idx="0">
                  <c:v>LPL</c:v>
                </c:pt>
              </c:strCache>
            </c:strRef>
          </c:tx>
          <c:spPr>
            <a:ln w="15875" cap="rnd">
              <a:solidFill>
                <a:schemeClr val="tx1"/>
              </a:solidFill>
              <a:prstDash val="lgDash"/>
              <a:round/>
            </a:ln>
            <a:effectLst/>
          </c:spPr>
          <c:marker>
            <c:symbol val="none"/>
          </c:marker>
          <c:cat>
            <c:numRef>
              <c:f>'LD Dis 28 day'!$B$7:$B$29</c:f>
              <c:numCache>
                <c:formatCode>mmm\-yy</c:formatCode>
                <c:ptCount val="23"/>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pt idx="16">
                  <c:v>45870</c:v>
                </c:pt>
                <c:pt idx="17">
                  <c:v>45901</c:v>
                </c:pt>
                <c:pt idx="18">
                  <c:v>45931</c:v>
                </c:pt>
                <c:pt idx="19">
                  <c:v>45962</c:v>
                </c:pt>
                <c:pt idx="20">
                  <c:v>45992</c:v>
                </c:pt>
                <c:pt idx="21">
                  <c:v>46023</c:v>
                </c:pt>
                <c:pt idx="22">
                  <c:v>46054</c:v>
                </c:pt>
              </c:numCache>
            </c:numRef>
          </c:cat>
          <c:val>
            <c:numRef>
              <c:f>'LD Dis 28 day'!$F$7:$F$30</c:f>
              <c:numCache>
                <c:formatCode>0</c:formatCode>
                <c:ptCount val="24"/>
                <c:pt idx="0">
                  <c:v>-1.1900395256916996</c:v>
                </c:pt>
                <c:pt idx="1">
                  <c:v>-1.1900395256916996</c:v>
                </c:pt>
                <c:pt idx="2">
                  <c:v>-1.1900395256916996</c:v>
                </c:pt>
                <c:pt idx="3">
                  <c:v>-1.1900395256916996</c:v>
                </c:pt>
                <c:pt idx="4">
                  <c:v>-1.1900395256916996</c:v>
                </c:pt>
                <c:pt idx="5">
                  <c:v>-1.1900395256916996</c:v>
                </c:pt>
                <c:pt idx="6">
                  <c:v>-1.1900395256916996</c:v>
                </c:pt>
                <c:pt idx="7">
                  <c:v>-1.1900395256916996</c:v>
                </c:pt>
                <c:pt idx="8">
                  <c:v>-1.1900395256916996</c:v>
                </c:pt>
                <c:pt idx="9">
                  <c:v>-1.1900395256916996</c:v>
                </c:pt>
                <c:pt idx="10">
                  <c:v>-1.1900395256916996</c:v>
                </c:pt>
                <c:pt idx="11">
                  <c:v>-1.1900395256916996</c:v>
                </c:pt>
                <c:pt idx="12">
                  <c:v>-1.1900395256916996</c:v>
                </c:pt>
                <c:pt idx="13">
                  <c:v>-1.1900395256916996</c:v>
                </c:pt>
                <c:pt idx="14">
                  <c:v>-1.1900395256916996</c:v>
                </c:pt>
                <c:pt idx="15">
                  <c:v>-1.1900395256916996</c:v>
                </c:pt>
                <c:pt idx="16">
                  <c:v>-1.1900395256916996</c:v>
                </c:pt>
                <c:pt idx="17">
                  <c:v>-1.1900395256916996</c:v>
                </c:pt>
                <c:pt idx="18">
                  <c:v>-1.1900395256916996</c:v>
                </c:pt>
                <c:pt idx="19">
                  <c:v>-1.1900395256916996</c:v>
                </c:pt>
                <c:pt idx="20">
                  <c:v>-1.1900395256916996</c:v>
                </c:pt>
                <c:pt idx="21">
                  <c:v>-1.1900395256916996</c:v>
                </c:pt>
                <c:pt idx="22">
                  <c:v>-1.1900395256916996</c:v>
                </c:pt>
                <c:pt idx="23">
                  <c:v>-1.1900395256916996</c:v>
                </c:pt>
              </c:numCache>
            </c:numRef>
          </c:val>
          <c:smooth val="0"/>
          <c:extLst>
            <c:ext xmlns:c16="http://schemas.microsoft.com/office/drawing/2014/chart" uri="{C3380CC4-5D6E-409C-BE32-E72D297353CC}">
              <c16:uniqueId val="{00000000-32CF-411B-A449-25D6E977A1AF}"/>
            </c:ext>
          </c:extLst>
        </c:ser>
        <c:ser>
          <c:idx val="1"/>
          <c:order val="1"/>
          <c:tx>
            <c:strRef>
              <c:f>'LD Dis 28 day'!$E$6</c:f>
              <c:strCache>
                <c:ptCount val="1"/>
                <c:pt idx="0">
                  <c:v>&gt; 28 days</c:v>
                </c:pt>
              </c:strCache>
            </c:strRef>
          </c:tx>
          <c:spPr>
            <a:ln w="28575" cap="rnd">
              <a:solidFill>
                <a:schemeClr val="bg1">
                  <a:lumMod val="65000"/>
                </a:schemeClr>
              </a:solidFill>
              <a:round/>
            </a:ln>
            <a:effectLst/>
          </c:spPr>
          <c:marker>
            <c:symbol val="circle"/>
            <c:size val="5"/>
            <c:spPr>
              <a:solidFill>
                <a:schemeClr val="bg1">
                  <a:lumMod val="65000"/>
                </a:schemeClr>
              </a:solidFill>
              <a:ln w="9525">
                <a:noFill/>
              </a:ln>
              <a:effectLst/>
            </c:spPr>
          </c:marker>
          <c:cat>
            <c:numRef>
              <c:f>'LD Dis 28 day'!$B$7:$B$29</c:f>
              <c:numCache>
                <c:formatCode>mmm\-yy</c:formatCode>
                <c:ptCount val="23"/>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pt idx="16">
                  <c:v>45870</c:v>
                </c:pt>
                <c:pt idx="17">
                  <c:v>45901</c:v>
                </c:pt>
                <c:pt idx="18">
                  <c:v>45931</c:v>
                </c:pt>
                <c:pt idx="19">
                  <c:v>45962</c:v>
                </c:pt>
                <c:pt idx="20">
                  <c:v>45992</c:v>
                </c:pt>
                <c:pt idx="21">
                  <c:v>46023</c:v>
                </c:pt>
                <c:pt idx="22">
                  <c:v>46054</c:v>
                </c:pt>
              </c:numCache>
            </c:numRef>
          </c:cat>
          <c:val>
            <c:numRef>
              <c:f>'LD Dis 28 day'!$E$7:$E$30</c:f>
              <c:numCache>
                <c:formatCode>0</c:formatCode>
                <c:ptCount val="24"/>
                <c:pt idx="0">
                  <c:v>0</c:v>
                </c:pt>
                <c:pt idx="1">
                  <c:v>0</c:v>
                </c:pt>
                <c:pt idx="2">
                  <c:v>2</c:v>
                </c:pt>
                <c:pt idx="3">
                  <c:v>0</c:v>
                </c:pt>
                <c:pt idx="4">
                  <c:v>0</c:v>
                </c:pt>
                <c:pt idx="5">
                  <c:v>0</c:v>
                </c:pt>
                <c:pt idx="6">
                  <c:v>1</c:v>
                </c:pt>
                <c:pt idx="7">
                  <c:v>0</c:v>
                </c:pt>
                <c:pt idx="8">
                  <c:v>0</c:v>
                </c:pt>
                <c:pt idx="9">
                  <c:v>1</c:v>
                </c:pt>
                <c:pt idx="10">
                  <c:v>0</c:v>
                </c:pt>
                <c:pt idx="11">
                  <c:v>0</c:v>
                </c:pt>
                <c:pt idx="12">
                  <c:v>1</c:v>
                </c:pt>
                <c:pt idx="13">
                  <c:v>0</c:v>
                </c:pt>
                <c:pt idx="14">
                  <c:v>1</c:v>
                </c:pt>
                <c:pt idx="15">
                  <c:v>0</c:v>
                </c:pt>
                <c:pt idx="16">
                  <c:v>0</c:v>
                </c:pt>
                <c:pt idx="17">
                  <c:v>0</c:v>
                </c:pt>
                <c:pt idx="18">
                  <c:v>0</c:v>
                </c:pt>
                <c:pt idx="19">
                  <c:v>0</c:v>
                </c:pt>
                <c:pt idx="20">
                  <c:v>0</c:v>
                </c:pt>
                <c:pt idx="21">
                  <c:v>0</c:v>
                </c:pt>
                <c:pt idx="22">
                  <c:v>0</c:v>
                </c:pt>
              </c:numCache>
            </c:numRef>
          </c:val>
          <c:smooth val="0"/>
          <c:extLst>
            <c:ext xmlns:c16="http://schemas.microsoft.com/office/drawing/2014/chart" uri="{C3380CC4-5D6E-409C-BE32-E72D297353CC}">
              <c16:uniqueId val="{00000001-32CF-411B-A449-25D6E977A1AF}"/>
            </c:ext>
          </c:extLst>
        </c:ser>
        <c:ser>
          <c:idx val="3"/>
          <c:order val="2"/>
          <c:tx>
            <c:strRef>
              <c:f>'LD Dis 28 day'!$G$6</c:f>
              <c:strCache>
                <c:ptCount val="1"/>
                <c:pt idx="0">
                  <c:v>Target</c:v>
                </c:pt>
              </c:strCache>
            </c:strRef>
          </c:tx>
          <c:spPr>
            <a:ln w="19050" cap="rnd">
              <a:solidFill>
                <a:srgbClr val="FF0000"/>
              </a:solidFill>
              <a:prstDash val="dash"/>
              <a:round/>
            </a:ln>
            <a:effectLst/>
          </c:spPr>
          <c:marker>
            <c:symbol val="none"/>
          </c:marker>
          <c:cat>
            <c:numRef>
              <c:f>'LD Dis 28 day'!$B$7:$B$29</c:f>
              <c:numCache>
                <c:formatCode>mmm\-yy</c:formatCode>
                <c:ptCount val="23"/>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pt idx="16">
                  <c:v>45870</c:v>
                </c:pt>
                <c:pt idx="17">
                  <c:v>45901</c:v>
                </c:pt>
                <c:pt idx="18">
                  <c:v>45931</c:v>
                </c:pt>
                <c:pt idx="19">
                  <c:v>45962</c:v>
                </c:pt>
                <c:pt idx="20">
                  <c:v>45992</c:v>
                </c:pt>
                <c:pt idx="21">
                  <c:v>46023</c:v>
                </c:pt>
                <c:pt idx="22">
                  <c:v>46054</c:v>
                </c:pt>
              </c:numCache>
            </c:numRef>
          </c:cat>
          <c:val>
            <c:numRef>
              <c:f>'LD Dis 28 day'!$G$7:$G$30</c:f>
              <c:numCache>
                <c:formatCode>0</c:formatCode>
                <c:ptCount val="24"/>
                <c:pt idx="0">
                  <c:v>0</c:v>
                </c:pt>
                <c:pt idx="1">
                  <c:v>0</c:v>
                </c:pt>
                <c:pt idx="2">
                  <c:v>0</c:v>
                </c:pt>
                <c:pt idx="3">
                  <c:v>0</c:v>
                </c:pt>
                <c:pt idx="4">
                  <c:v>0</c:v>
                </c:pt>
                <c:pt idx="5">
                  <c:v>0</c:v>
                </c:pt>
                <c:pt idx="6">
                  <c:v>0</c:v>
                </c:pt>
                <c:pt idx="7">
                  <c:v>0</c:v>
                </c:pt>
                <c:pt idx="8">
                  <c:v>0</c:v>
                </c:pt>
                <c:pt idx="9">
                  <c:v>0</c:v>
                </c:pt>
                <c:pt idx="10">
                  <c:v>0</c:v>
                </c:pt>
                <c:pt idx="11">
                  <c:v>0</c:v>
                </c:pt>
                <c:pt idx="12">
                  <c:v>0</c:v>
                </c:pt>
                <c:pt idx="13">
                  <c:v>0</c:v>
                </c:pt>
                <c:pt idx="14">
                  <c:v>0</c:v>
                </c:pt>
                <c:pt idx="15">
                  <c:v>0</c:v>
                </c:pt>
                <c:pt idx="16">
                  <c:v>0</c:v>
                </c:pt>
                <c:pt idx="17">
                  <c:v>0</c:v>
                </c:pt>
                <c:pt idx="18">
                  <c:v>0</c:v>
                </c:pt>
                <c:pt idx="19">
                  <c:v>0</c:v>
                </c:pt>
                <c:pt idx="20">
                  <c:v>0</c:v>
                </c:pt>
                <c:pt idx="21">
                  <c:v>0</c:v>
                </c:pt>
                <c:pt idx="22">
                  <c:v>0</c:v>
                </c:pt>
                <c:pt idx="23">
                  <c:v>0</c:v>
                </c:pt>
              </c:numCache>
            </c:numRef>
          </c:val>
          <c:smooth val="0"/>
          <c:extLst>
            <c:ext xmlns:c16="http://schemas.microsoft.com/office/drawing/2014/chart" uri="{C3380CC4-5D6E-409C-BE32-E72D297353CC}">
              <c16:uniqueId val="{00000002-32CF-411B-A449-25D6E977A1AF}"/>
            </c:ext>
          </c:extLst>
        </c:ser>
        <c:ser>
          <c:idx val="4"/>
          <c:order val="3"/>
          <c:tx>
            <c:strRef>
              <c:f>'LD Dis 28 day'!$D$6</c:f>
              <c:strCache>
                <c:ptCount val="1"/>
                <c:pt idx="0">
                  <c:v>Mean</c:v>
                </c:pt>
              </c:strCache>
            </c:strRef>
          </c:tx>
          <c:spPr>
            <a:ln w="15875" cap="rnd">
              <a:solidFill>
                <a:schemeClr val="tx1"/>
              </a:solidFill>
              <a:round/>
            </a:ln>
            <a:effectLst/>
          </c:spPr>
          <c:marker>
            <c:symbol val="none"/>
          </c:marker>
          <c:cat>
            <c:numRef>
              <c:f>'LD Dis 28 day'!$B$7:$B$29</c:f>
              <c:numCache>
                <c:formatCode>mmm\-yy</c:formatCode>
                <c:ptCount val="23"/>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pt idx="16">
                  <c:v>45870</c:v>
                </c:pt>
                <c:pt idx="17">
                  <c:v>45901</c:v>
                </c:pt>
                <c:pt idx="18">
                  <c:v>45931</c:v>
                </c:pt>
                <c:pt idx="19">
                  <c:v>45962</c:v>
                </c:pt>
                <c:pt idx="20">
                  <c:v>45992</c:v>
                </c:pt>
                <c:pt idx="21">
                  <c:v>46023</c:v>
                </c:pt>
                <c:pt idx="22">
                  <c:v>46054</c:v>
                </c:pt>
              </c:numCache>
            </c:numRef>
          </c:cat>
          <c:val>
            <c:numRef>
              <c:f>'LD Dis 28 day'!$D$7:$D$30</c:f>
              <c:numCache>
                <c:formatCode>0</c:formatCode>
                <c:ptCount val="24"/>
                <c:pt idx="0">
                  <c:v>0.2608695652173913</c:v>
                </c:pt>
                <c:pt idx="1">
                  <c:v>0.2608695652173913</c:v>
                </c:pt>
                <c:pt idx="2">
                  <c:v>0.2608695652173913</c:v>
                </c:pt>
                <c:pt idx="3">
                  <c:v>0.2608695652173913</c:v>
                </c:pt>
                <c:pt idx="4">
                  <c:v>0.2608695652173913</c:v>
                </c:pt>
                <c:pt idx="5">
                  <c:v>0.2608695652173913</c:v>
                </c:pt>
                <c:pt idx="6">
                  <c:v>0.2608695652173913</c:v>
                </c:pt>
                <c:pt idx="7">
                  <c:v>0.2608695652173913</c:v>
                </c:pt>
                <c:pt idx="8">
                  <c:v>0.2608695652173913</c:v>
                </c:pt>
                <c:pt idx="9">
                  <c:v>0.2608695652173913</c:v>
                </c:pt>
                <c:pt idx="10">
                  <c:v>0.2608695652173913</c:v>
                </c:pt>
                <c:pt idx="11">
                  <c:v>0.2608695652173913</c:v>
                </c:pt>
                <c:pt idx="12">
                  <c:v>0.2608695652173913</c:v>
                </c:pt>
                <c:pt idx="13">
                  <c:v>0.2608695652173913</c:v>
                </c:pt>
                <c:pt idx="14">
                  <c:v>0.2608695652173913</c:v>
                </c:pt>
                <c:pt idx="15">
                  <c:v>0.2608695652173913</c:v>
                </c:pt>
                <c:pt idx="16">
                  <c:v>0.2608695652173913</c:v>
                </c:pt>
                <c:pt idx="17">
                  <c:v>0.2608695652173913</c:v>
                </c:pt>
                <c:pt idx="18">
                  <c:v>0.2608695652173913</c:v>
                </c:pt>
                <c:pt idx="19">
                  <c:v>0.2608695652173913</c:v>
                </c:pt>
                <c:pt idx="20">
                  <c:v>0.2608695652173913</c:v>
                </c:pt>
                <c:pt idx="21">
                  <c:v>0.2608695652173913</c:v>
                </c:pt>
                <c:pt idx="22">
                  <c:v>0.2608695652173913</c:v>
                </c:pt>
                <c:pt idx="23">
                  <c:v>0.2608695652173913</c:v>
                </c:pt>
              </c:numCache>
            </c:numRef>
          </c:val>
          <c:smooth val="0"/>
          <c:extLst>
            <c:ext xmlns:c16="http://schemas.microsoft.com/office/drawing/2014/chart" uri="{C3380CC4-5D6E-409C-BE32-E72D297353CC}">
              <c16:uniqueId val="{00000003-32CF-411B-A449-25D6E977A1AF}"/>
            </c:ext>
          </c:extLst>
        </c:ser>
        <c:ser>
          <c:idx val="5"/>
          <c:order val="4"/>
          <c:tx>
            <c:strRef>
              <c:f>'LD Dis 28 day'!$C$6</c:f>
              <c:strCache>
                <c:ptCount val="1"/>
                <c:pt idx="0">
                  <c:v>UPL</c:v>
                </c:pt>
              </c:strCache>
            </c:strRef>
          </c:tx>
          <c:spPr>
            <a:ln w="15875" cap="rnd">
              <a:solidFill>
                <a:schemeClr val="tx1"/>
              </a:solidFill>
              <a:prstDash val="lgDash"/>
              <a:round/>
            </a:ln>
            <a:effectLst/>
          </c:spPr>
          <c:marker>
            <c:symbol val="none"/>
          </c:marker>
          <c:cat>
            <c:numRef>
              <c:f>'LD Dis 28 day'!$B$7:$B$29</c:f>
              <c:numCache>
                <c:formatCode>mmm\-yy</c:formatCode>
                <c:ptCount val="23"/>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pt idx="16">
                  <c:v>45870</c:v>
                </c:pt>
                <c:pt idx="17">
                  <c:v>45901</c:v>
                </c:pt>
                <c:pt idx="18">
                  <c:v>45931</c:v>
                </c:pt>
                <c:pt idx="19">
                  <c:v>45962</c:v>
                </c:pt>
                <c:pt idx="20">
                  <c:v>45992</c:v>
                </c:pt>
                <c:pt idx="21">
                  <c:v>46023</c:v>
                </c:pt>
                <c:pt idx="22">
                  <c:v>46054</c:v>
                </c:pt>
              </c:numCache>
            </c:numRef>
          </c:cat>
          <c:val>
            <c:numRef>
              <c:f>'LD Dis 28 day'!$C$7:$C$30</c:f>
              <c:numCache>
                <c:formatCode>0</c:formatCode>
                <c:ptCount val="24"/>
                <c:pt idx="0">
                  <c:v>1.7117786561264823</c:v>
                </c:pt>
                <c:pt idx="1">
                  <c:v>1.7117786561264823</c:v>
                </c:pt>
                <c:pt idx="2">
                  <c:v>1.7117786561264823</c:v>
                </c:pt>
                <c:pt idx="3">
                  <c:v>1.7117786561264823</c:v>
                </c:pt>
                <c:pt idx="4">
                  <c:v>1.7117786561264823</c:v>
                </c:pt>
                <c:pt idx="5">
                  <c:v>1.7117786561264823</c:v>
                </c:pt>
                <c:pt idx="6">
                  <c:v>1.7117786561264823</c:v>
                </c:pt>
                <c:pt idx="7">
                  <c:v>1.7117786561264823</c:v>
                </c:pt>
                <c:pt idx="8">
                  <c:v>1.7117786561264823</c:v>
                </c:pt>
                <c:pt idx="9">
                  <c:v>1.7117786561264823</c:v>
                </c:pt>
                <c:pt idx="10">
                  <c:v>1.7117786561264823</c:v>
                </c:pt>
                <c:pt idx="11">
                  <c:v>1.7117786561264823</c:v>
                </c:pt>
                <c:pt idx="12">
                  <c:v>1.7117786561264823</c:v>
                </c:pt>
                <c:pt idx="13">
                  <c:v>1.7117786561264823</c:v>
                </c:pt>
                <c:pt idx="14">
                  <c:v>1.7117786561264823</c:v>
                </c:pt>
                <c:pt idx="15">
                  <c:v>1.7117786561264823</c:v>
                </c:pt>
                <c:pt idx="16">
                  <c:v>1.7117786561264823</c:v>
                </c:pt>
                <c:pt idx="17">
                  <c:v>1.7117786561264823</c:v>
                </c:pt>
                <c:pt idx="18">
                  <c:v>1.7117786561264823</c:v>
                </c:pt>
                <c:pt idx="19">
                  <c:v>1.7117786561264823</c:v>
                </c:pt>
                <c:pt idx="20">
                  <c:v>1.7117786561264823</c:v>
                </c:pt>
                <c:pt idx="21">
                  <c:v>1.7117786561264823</c:v>
                </c:pt>
                <c:pt idx="22">
                  <c:v>1.7117786561264823</c:v>
                </c:pt>
                <c:pt idx="23">
                  <c:v>1.7117786561264823</c:v>
                </c:pt>
              </c:numCache>
            </c:numRef>
          </c:val>
          <c:smooth val="0"/>
          <c:extLst>
            <c:ext xmlns:c16="http://schemas.microsoft.com/office/drawing/2014/chart" uri="{C3380CC4-5D6E-409C-BE32-E72D297353CC}">
              <c16:uniqueId val="{00000004-32CF-411B-A449-25D6E977A1AF}"/>
            </c:ext>
          </c:extLst>
        </c:ser>
        <c:ser>
          <c:idx val="2"/>
          <c:order val="5"/>
          <c:tx>
            <c:strRef>
              <c:f>'LD Dis 28 day'!$I$6</c:f>
              <c:strCache>
                <c:ptCount val="1"/>
                <c:pt idx="0">
                  <c:v>SCL</c:v>
                </c:pt>
              </c:strCache>
            </c:strRef>
          </c:tx>
          <c:spPr>
            <a:ln>
              <a:noFill/>
            </a:ln>
          </c:spPr>
          <c:marker>
            <c:symbol val="circle"/>
            <c:size val="7"/>
            <c:spPr>
              <a:solidFill>
                <a:srgbClr val="5B9BD5"/>
              </a:solidFill>
              <a:ln>
                <a:solidFill>
                  <a:srgbClr val="5B9BD5"/>
                </a:solidFill>
              </a:ln>
            </c:spPr>
          </c:marker>
          <c:cat>
            <c:numRef>
              <c:f>'LD Dis 28 day'!$B$7:$B$29</c:f>
              <c:numCache>
                <c:formatCode>mmm\-yy</c:formatCode>
                <c:ptCount val="23"/>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pt idx="16">
                  <c:v>45870</c:v>
                </c:pt>
                <c:pt idx="17">
                  <c:v>45901</c:v>
                </c:pt>
                <c:pt idx="18">
                  <c:v>45931</c:v>
                </c:pt>
                <c:pt idx="19">
                  <c:v>45962</c:v>
                </c:pt>
                <c:pt idx="20">
                  <c:v>45992</c:v>
                </c:pt>
                <c:pt idx="21">
                  <c:v>46023</c:v>
                </c:pt>
                <c:pt idx="22">
                  <c:v>46054</c:v>
                </c:pt>
              </c:numCache>
            </c:numRef>
          </c:cat>
          <c:val>
            <c:numRef>
              <c:f>'LD Dis 28 day'!$I$7:$I$30</c:f>
              <c:numCache>
                <c:formatCode>0</c:formatCode>
                <c:ptCount val="24"/>
                <c:pt idx="0">
                  <c:v>#N/A</c:v>
                </c:pt>
                <c:pt idx="1">
                  <c:v>#N/A</c:v>
                </c:pt>
                <c:pt idx="2">
                  <c:v>#N/A</c:v>
                </c:pt>
                <c:pt idx="3">
                  <c:v>#N/A</c:v>
                </c:pt>
                <c:pt idx="4">
                  <c:v>#N/A</c:v>
                </c:pt>
                <c:pt idx="5">
                  <c:v>#N/A</c:v>
                </c:pt>
                <c:pt idx="6">
                  <c:v>#N/A</c:v>
                </c:pt>
                <c:pt idx="7">
                  <c:v>#N/A</c:v>
                </c:pt>
                <c:pt idx="8">
                  <c:v>#N/A</c:v>
                </c:pt>
                <c:pt idx="9">
                  <c:v>#N/A</c:v>
                </c:pt>
                <c:pt idx="10">
                  <c:v>#N/A</c:v>
                </c:pt>
                <c:pt idx="11">
                  <c:v>#N/A</c:v>
                </c:pt>
                <c:pt idx="12">
                  <c:v>#N/A</c:v>
                </c:pt>
                <c:pt idx="13">
                  <c:v>#N/A</c:v>
                </c:pt>
                <c:pt idx="14">
                  <c:v>#N/A</c:v>
                </c:pt>
                <c:pt idx="15">
                  <c:v>#N/A</c:v>
                </c:pt>
                <c:pt idx="16">
                  <c:v>#N/A</c:v>
                </c:pt>
                <c:pt idx="17">
                  <c:v>#N/A</c:v>
                </c:pt>
                <c:pt idx="18">
                  <c:v>#N/A</c:v>
                </c:pt>
                <c:pt idx="19">
                  <c:v>#N/A</c:v>
                </c:pt>
                <c:pt idx="20">
                  <c:v>#N/A</c:v>
                </c:pt>
                <c:pt idx="21">
                  <c:v>#N/A</c:v>
                </c:pt>
                <c:pt idx="22">
                  <c:v>#N/A</c:v>
                </c:pt>
                <c:pt idx="23">
                  <c:v>#N/A</c:v>
                </c:pt>
              </c:numCache>
            </c:numRef>
          </c:val>
          <c:smooth val="0"/>
          <c:extLst>
            <c:ext xmlns:c16="http://schemas.microsoft.com/office/drawing/2014/chart" uri="{C3380CC4-5D6E-409C-BE32-E72D297353CC}">
              <c16:uniqueId val="{00000005-32CF-411B-A449-25D6E977A1AF}"/>
            </c:ext>
          </c:extLst>
        </c:ser>
        <c:ser>
          <c:idx val="6"/>
          <c:order val="6"/>
          <c:tx>
            <c:strRef>
              <c:f>'LD Dis 28 day'!$J$6</c:f>
              <c:strCache>
                <c:ptCount val="1"/>
                <c:pt idx="0">
                  <c:v>SCH</c:v>
                </c:pt>
              </c:strCache>
            </c:strRef>
          </c:tx>
          <c:spPr>
            <a:ln>
              <a:noFill/>
            </a:ln>
          </c:spPr>
          <c:marker>
            <c:symbol val="circle"/>
            <c:size val="7"/>
            <c:spPr>
              <a:solidFill>
                <a:srgbClr val="ED7D31"/>
              </a:solidFill>
              <a:ln>
                <a:solidFill>
                  <a:srgbClr val="ED7D31"/>
                </a:solidFill>
              </a:ln>
            </c:spPr>
          </c:marker>
          <c:cat>
            <c:numRef>
              <c:f>'LD Dis 28 day'!$B$7:$B$29</c:f>
              <c:numCache>
                <c:formatCode>mmm\-yy</c:formatCode>
                <c:ptCount val="23"/>
                <c:pt idx="0">
                  <c:v>45383</c:v>
                </c:pt>
                <c:pt idx="1">
                  <c:v>45413</c:v>
                </c:pt>
                <c:pt idx="2">
                  <c:v>45444</c:v>
                </c:pt>
                <c:pt idx="3">
                  <c:v>45474</c:v>
                </c:pt>
                <c:pt idx="4">
                  <c:v>45505</c:v>
                </c:pt>
                <c:pt idx="5">
                  <c:v>45536</c:v>
                </c:pt>
                <c:pt idx="6">
                  <c:v>45566</c:v>
                </c:pt>
                <c:pt idx="7">
                  <c:v>45597</c:v>
                </c:pt>
                <c:pt idx="8">
                  <c:v>45627</c:v>
                </c:pt>
                <c:pt idx="9">
                  <c:v>45658</c:v>
                </c:pt>
                <c:pt idx="10">
                  <c:v>45689</c:v>
                </c:pt>
                <c:pt idx="11">
                  <c:v>45717</c:v>
                </c:pt>
                <c:pt idx="12">
                  <c:v>45748</c:v>
                </c:pt>
                <c:pt idx="13">
                  <c:v>45778</c:v>
                </c:pt>
                <c:pt idx="14">
                  <c:v>45809</c:v>
                </c:pt>
                <c:pt idx="15">
                  <c:v>45839</c:v>
                </c:pt>
                <c:pt idx="16">
                  <c:v>45870</c:v>
                </c:pt>
                <c:pt idx="17">
                  <c:v>45901</c:v>
                </c:pt>
                <c:pt idx="18">
                  <c:v>45931</c:v>
                </c:pt>
                <c:pt idx="19">
                  <c:v>45962</c:v>
                </c:pt>
                <c:pt idx="20">
                  <c:v>45992</c:v>
                </c:pt>
                <c:pt idx="21">
                  <c:v>46023</c:v>
                </c:pt>
                <c:pt idx="22">
                  <c:v>46054</c:v>
                </c:pt>
              </c:numCache>
            </c:numRef>
          </c:cat>
          <c:val>
            <c:numRef>
              <c:f>'LD Dis 28 day'!$J$7:$J$30</c:f>
              <c:numCache>
                <c:formatCode>0</c:formatCode>
                <c:ptCount val="24"/>
                <c:pt idx="0">
                  <c:v>#N/A</c:v>
                </c:pt>
                <c:pt idx="1">
                  <c:v>#N/A</c:v>
                </c:pt>
                <c:pt idx="2">
                  <c:v>2</c:v>
                </c:pt>
                <c:pt idx="3">
                  <c:v>#N/A</c:v>
                </c:pt>
                <c:pt idx="4">
                  <c:v>#N/A</c:v>
                </c:pt>
                <c:pt idx="5">
                  <c:v>#N/A</c:v>
                </c:pt>
                <c:pt idx="6">
                  <c:v>#N/A</c:v>
                </c:pt>
                <c:pt idx="7">
                  <c:v>#N/A</c:v>
                </c:pt>
                <c:pt idx="8">
                  <c:v>#N/A</c:v>
                </c:pt>
                <c:pt idx="9">
                  <c:v>#N/A</c:v>
                </c:pt>
                <c:pt idx="10">
                  <c:v>#N/A</c:v>
                </c:pt>
                <c:pt idx="11">
                  <c:v>#N/A</c:v>
                </c:pt>
                <c:pt idx="12">
                  <c:v>#N/A</c:v>
                </c:pt>
                <c:pt idx="13">
                  <c:v>#N/A</c:v>
                </c:pt>
                <c:pt idx="14">
                  <c:v>#N/A</c:v>
                </c:pt>
                <c:pt idx="15">
                  <c:v>#N/A</c:v>
                </c:pt>
                <c:pt idx="16">
                  <c:v>#N/A</c:v>
                </c:pt>
                <c:pt idx="17">
                  <c:v>#N/A</c:v>
                </c:pt>
                <c:pt idx="18">
                  <c:v>#N/A</c:v>
                </c:pt>
                <c:pt idx="19">
                  <c:v>#N/A</c:v>
                </c:pt>
                <c:pt idx="20">
                  <c:v>#N/A</c:v>
                </c:pt>
                <c:pt idx="21">
                  <c:v>#N/A</c:v>
                </c:pt>
                <c:pt idx="22">
                  <c:v>#N/A</c:v>
                </c:pt>
                <c:pt idx="23">
                  <c:v>#N/A</c:v>
                </c:pt>
              </c:numCache>
            </c:numRef>
          </c:val>
          <c:smooth val="0"/>
          <c:extLst>
            <c:ext xmlns:c16="http://schemas.microsoft.com/office/drawing/2014/chart" uri="{C3380CC4-5D6E-409C-BE32-E72D297353CC}">
              <c16:uniqueId val="{00000006-32CF-411B-A449-25D6E977A1AF}"/>
            </c:ext>
          </c:extLst>
        </c:ser>
        <c:dLbls>
          <c:showLegendKey val="0"/>
          <c:showVal val="0"/>
          <c:showCatName val="0"/>
          <c:showSerName val="0"/>
          <c:showPercent val="0"/>
          <c:showBubbleSize val="0"/>
        </c:dLbls>
        <c:smooth val="0"/>
        <c:axId val="190560128"/>
        <c:axId val="190574592"/>
      </c:lineChart>
      <c:dateAx>
        <c:axId val="190560128"/>
        <c:scaling>
          <c:orientation val="minMax"/>
        </c:scaling>
        <c:delete val="0"/>
        <c:axPos val="b"/>
        <c:numFmt formatCode="mmm\-yy" sourceLinked="1"/>
        <c:majorTickMark val="out"/>
        <c:minorTickMark val="none"/>
        <c:tickLblPos val="low"/>
        <c:spPr>
          <a:noFill/>
          <a:ln w="9525" cap="flat" cmpd="sng" algn="ctr">
            <a:solidFill>
              <a:schemeClr val="tx1">
                <a:lumMod val="15000"/>
                <a:lumOff val="85000"/>
              </a:schemeClr>
            </a:solidFill>
            <a:round/>
          </a:ln>
          <a:effectLst/>
        </c:spPr>
        <c:txPr>
          <a:bodyPr rot="-27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90574592"/>
        <c:crosses val="autoZero"/>
        <c:auto val="1"/>
        <c:lblOffset val="100"/>
        <c:baseTimeUnit val="months"/>
        <c:majorUnit val="2"/>
        <c:majorTimeUnit val="months"/>
        <c:minorUnit val="1"/>
        <c:minorTimeUnit val="months"/>
      </c:dateAx>
      <c:valAx>
        <c:axId val="190574592"/>
        <c:scaling>
          <c:orientation val="minMax"/>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90560128"/>
        <c:crosses val="autoZero"/>
        <c:crossBetween val="midCat"/>
        <c:majorUnit val="1"/>
        <c:minorUnit val="1"/>
      </c:valAx>
      <c:spPr>
        <a:noFill/>
        <a:ln>
          <a:noFill/>
        </a:ln>
        <a:effectLst/>
      </c:spPr>
    </c:plotArea>
    <c:legend>
      <c:legendPos val="b"/>
      <c:overlay val="0"/>
      <c:txPr>
        <a:bodyPr rot="0" vert="horz"/>
        <a:lstStyle/>
        <a:p>
          <a:pPr>
            <a:defRPr/>
          </a:pPr>
          <a:endParaRPr lang="en-US"/>
        </a:p>
      </c:txPr>
    </c:legend>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en-US"/>
    </a:p>
  </c:txPr>
  <c:externalData r:id="rId1">
    <c:autoUpdate val="0"/>
  </c:externalData>
</c:chartSpace>
</file>

<file path=ppt/charts/chart6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100" b="0" i="0" u="none" strike="noStrike" kern="1200" spc="0" baseline="0">
                <a:solidFill>
                  <a:schemeClr val="tx1">
                    <a:lumMod val="65000"/>
                    <a:lumOff val="35000"/>
                  </a:schemeClr>
                </a:solidFill>
                <a:latin typeface="+mn-lt"/>
                <a:ea typeface="+mn-ea"/>
                <a:cs typeface="+mn-cs"/>
              </a:defRPr>
            </a:pPr>
            <a:r>
              <a:rPr lang="en-GB" sz="1100" b="0" i="0" baseline="0">
                <a:effectLst/>
              </a:rPr>
              <a:t>Psychological Therapies Patients waiting &gt; 13 weeks</a:t>
            </a:r>
            <a:endParaRPr lang="en-GB" sz="1100">
              <a:effectLst/>
            </a:endParaRPr>
          </a:p>
        </c:rich>
      </c:tx>
      <c:layout>
        <c:manualLayout>
          <c:xMode val="edge"/>
          <c:yMode val="edge"/>
          <c:x val="0.17172218466268924"/>
          <c:y val="4.6153801631187763E-2"/>
        </c:manualLayout>
      </c:layout>
      <c:overlay val="0"/>
      <c:spPr>
        <a:noFill/>
        <a:ln>
          <a:noFill/>
        </a:ln>
        <a:effectLst/>
      </c:spPr>
    </c:title>
    <c:autoTitleDeleted val="0"/>
    <c:plotArea>
      <c:layout>
        <c:manualLayout>
          <c:layoutTarget val="inner"/>
          <c:xMode val="edge"/>
          <c:yMode val="edge"/>
          <c:x val="9.6238386649521737E-2"/>
          <c:y val="0.15358355354665537"/>
          <c:w val="0.8460739619260802"/>
          <c:h val="0.60529597213103192"/>
        </c:manualLayout>
      </c:layout>
      <c:lineChart>
        <c:grouping val="standard"/>
        <c:varyColors val="0"/>
        <c:ser>
          <c:idx val="1"/>
          <c:order val="0"/>
          <c:tx>
            <c:strRef>
              <c:f>'Psych 13 wk'!$E$6</c:f>
              <c:strCache>
                <c:ptCount val="1"/>
                <c:pt idx="0">
                  <c:v>&gt; 13 weeks</c:v>
                </c:pt>
              </c:strCache>
            </c:strRef>
          </c:tx>
          <c:spPr>
            <a:ln w="28575" cap="rnd">
              <a:solidFill>
                <a:schemeClr val="bg1">
                  <a:lumMod val="65000"/>
                </a:schemeClr>
              </a:solidFill>
              <a:round/>
            </a:ln>
            <a:effectLst/>
          </c:spPr>
          <c:marker>
            <c:symbol val="circle"/>
            <c:size val="5"/>
            <c:spPr>
              <a:solidFill>
                <a:schemeClr val="bg1">
                  <a:lumMod val="65000"/>
                </a:schemeClr>
              </a:solidFill>
              <a:ln w="9525">
                <a:noFill/>
              </a:ln>
              <a:effectLst/>
            </c:spPr>
          </c:marker>
          <c:cat>
            <c:numRef>
              <c:f>'Psych 13 wk'!$B$24:$B$29</c:f>
              <c:numCache>
                <c:formatCode>mmm\-yy</c:formatCode>
                <c:ptCount val="6"/>
                <c:pt idx="0">
                  <c:v>45901</c:v>
                </c:pt>
                <c:pt idx="1">
                  <c:v>45931</c:v>
                </c:pt>
                <c:pt idx="2">
                  <c:v>45962</c:v>
                </c:pt>
                <c:pt idx="3">
                  <c:v>45992</c:v>
                </c:pt>
                <c:pt idx="4">
                  <c:v>46023</c:v>
                </c:pt>
                <c:pt idx="5">
                  <c:v>46054</c:v>
                </c:pt>
              </c:numCache>
            </c:numRef>
          </c:cat>
          <c:val>
            <c:numRef>
              <c:f>'Psych 13 wk'!$E$24:$E$30</c:f>
              <c:numCache>
                <c:formatCode>0</c:formatCode>
                <c:ptCount val="7"/>
                <c:pt idx="0">
                  <c:v>840</c:v>
                </c:pt>
                <c:pt idx="1">
                  <c:v>612</c:v>
                </c:pt>
                <c:pt idx="2">
                  <c:v>569</c:v>
                </c:pt>
                <c:pt idx="3">
                  <c:v>565</c:v>
                </c:pt>
                <c:pt idx="4">
                  <c:v>566</c:v>
                </c:pt>
                <c:pt idx="5">
                  <c:v>561</c:v>
                </c:pt>
              </c:numCache>
            </c:numRef>
          </c:val>
          <c:smooth val="0"/>
          <c:extLst>
            <c:ext xmlns:c16="http://schemas.microsoft.com/office/drawing/2014/chart" uri="{C3380CC4-5D6E-409C-BE32-E72D297353CC}">
              <c16:uniqueId val="{00000000-72B2-4BDF-85AD-F6C20376EE58}"/>
            </c:ext>
          </c:extLst>
        </c:ser>
        <c:ser>
          <c:idx val="3"/>
          <c:order val="1"/>
          <c:tx>
            <c:strRef>
              <c:f>'Psych 13 wk'!$G$6</c:f>
              <c:strCache>
                <c:ptCount val="1"/>
                <c:pt idx="0">
                  <c:v>Target</c:v>
                </c:pt>
              </c:strCache>
            </c:strRef>
          </c:tx>
          <c:spPr>
            <a:ln w="19050" cap="rnd">
              <a:solidFill>
                <a:srgbClr val="FF0000"/>
              </a:solidFill>
              <a:prstDash val="dash"/>
              <a:round/>
            </a:ln>
            <a:effectLst/>
          </c:spPr>
          <c:marker>
            <c:symbol val="none"/>
          </c:marker>
          <c:cat>
            <c:numRef>
              <c:f>'Psych 13 wk'!$B$24:$B$29</c:f>
              <c:numCache>
                <c:formatCode>mmm\-yy</c:formatCode>
                <c:ptCount val="6"/>
                <c:pt idx="0">
                  <c:v>45901</c:v>
                </c:pt>
                <c:pt idx="1">
                  <c:v>45931</c:v>
                </c:pt>
                <c:pt idx="2">
                  <c:v>45962</c:v>
                </c:pt>
                <c:pt idx="3">
                  <c:v>45992</c:v>
                </c:pt>
                <c:pt idx="4">
                  <c:v>46023</c:v>
                </c:pt>
                <c:pt idx="5">
                  <c:v>46054</c:v>
                </c:pt>
              </c:numCache>
            </c:numRef>
          </c:cat>
          <c:val>
            <c:numRef>
              <c:f>'Psych 13 wk'!$G$7:$G$18</c:f>
              <c:numCache>
                <c:formatCode>0</c:formatCode>
                <c:ptCount val="12"/>
                <c:pt idx="0">
                  <c:v>0</c:v>
                </c:pt>
                <c:pt idx="1">
                  <c:v>0</c:v>
                </c:pt>
                <c:pt idx="2">
                  <c:v>0</c:v>
                </c:pt>
                <c:pt idx="3">
                  <c:v>0</c:v>
                </c:pt>
                <c:pt idx="4">
                  <c:v>0</c:v>
                </c:pt>
                <c:pt idx="5">
                  <c:v>0</c:v>
                </c:pt>
                <c:pt idx="6">
                  <c:v>0</c:v>
                </c:pt>
                <c:pt idx="7">
                  <c:v>0</c:v>
                </c:pt>
                <c:pt idx="8">
                  <c:v>0</c:v>
                </c:pt>
                <c:pt idx="9">
                  <c:v>0</c:v>
                </c:pt>
                <c:pt idx="10">
                  <c:v>0</c:v>
                </c:pt>
                <c:pt idx="11">
                  <c:v>0</c:v>
                </c:pt>
              </c:numCache>
            </c:numRef>
          </c:val>
          <c:smooth val="0"/>
          <c:extLst>
            <c:ext xmlns:c16="http://schemas.microsoft.com/office/drawing/2014/chart" uri="{C3380CC4-5D6E-409C-BE32-E72D297353CC}">
              <c16:uniqueId val="{00000001-72B2-4BDF-85AD-F6C20376EE58}"/>
            </c:ext>
          </c:extLst>
        </c:ser>
        <c:dLbls>
          <c:showLegendKey val="0"/>
          <c:showVal val="0"/>
          <c:showCatName val="0"/>
          <c:showSerName val="0"/>
          <c:showPercent val="0"/>
          <c:showBubbleSize val="0"/>
        </c:dLbls>
        <c:marker val="1"/>
        <c:smooth val="0"/>
        <c:axId val="190073472"/>
        <c:axId val="190087936"/>
      </c:lineChart>
      <c:dateAx>
        <c:axId val="190073472"/>
        <c:scaling>
          <c:orientation val="minMax"/>
        </c:scaling>
        <c:delete val="0"/>
        <c:axPos val="b"/>
        <c:numFmt formatCode="mmm\-yy" sourceLinked="1"/>
        <c:majorTickMark val="out"/>
        <c:minorTickMark val="none"/>
        <c:tickLblPos val="low"/>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90087936"/>
        <c:crosses val="autoZero"/>
        <c:auto val="1"/>
        <c:lblOffset val="100"/>
        <c:baseTimeUnit val="months"/>
        <c:majorUnit val="1"/>
        <c:majorTimeUnit val="months"/>
      </c:dateAx>
      <c:valAx>
        <c:axId val="190087936"/>
        <c:scaling>
          <c:orientation val="minMax"/>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90073472"/>
        <c:crosses val="autoZero"/>
        <c:crossBetween val="midCat"/>
      </c:valAx>
      <c:spPr>
        <a:noFill/>
        <a:ln>
          <a:noFill/>
        </a:ln>
        <a:effectLst/>
      </c:spPr>
    </c:plotArea>
    <c:legend>
      <c:legendPos val="b"/>
      <c:overlay val="0"/>
      <c:txPr>
        <a:bodyPr rot="0" vert="horz"/>
        <a:lstStyle/>
        <a:p>
          <a:pPr>
            <a:defRPr/>
          </a:pPr>
          <a:endParaRPr lang="en-US"/>
        </a:p>
      </c:txPr>
    </c:legend>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en-US"/>
    </a:p>
  </c:txPr>
  <c:externalData r:id="rId1">
    <c:autoUpdate val="0"/>
  </c:externalData>
</c:chartSpace>
</file>

<file path=ppt/charts/chart6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100" b="0" i="0" u="none" strike="noStrike" kern="1200" spc="0" baseline="0">
                <a:solidFill>
                  <a:schemeClr val="tx1">
                    <a:lumMod val="65000"/>
                    <a:lumOff val="35000"/>
                  </a:schemeClr>
                </a:solidFill>
                <a:latin typeface="+mn-lt"/>
                <a:ea typeface="+mn-ea"/>
                <a:cs typeface="+mn-cs"/>
              </a:defRPr>
            </a:pPr>
            <a:r>
              <a:rPr lang="en-GB" sz="1100" b="0" i="0" baseline="0">
                <a:effectLst/>
              </a:rPr>
              <a:t>Dementia Patients waiting &gt; 9 weeks</a:t>
            </a:r>
            <a:endParaRPr lang="en-GB" sz="1100">
              <a:effectLst/>
            </a:endParaRPr>
          </a:p>
        </c:rich>
      </c:tx>
      <c:layout>
        <c:manualLayout>
          <c:xMode val="edge"/>
          <c:yMode val="edge"/>
          <c:x val="0.26306249714293595"/>
          <c:y val="4.1347636311544853E-2"/>
        </c:manualLayout>
      </c:layout>
      <c:overlay val="0"/>
      <c:spPr>
        <a:noFill/>
        <a:ln>
          <a:noFill/>
        </a:ln>
        <a:effectLst/>
      </c:spPr>
    </c:title>
    <c:autoTitleDeleted val="0"/>
    <c:plotArea>
      <c:layout>
        <c:manualLayout>
          <c:layoutTarget val="inner"/>
          <c:xMode val="edge"/>
          <c:yMode val="edge"/>
          <c:x val="9.3460609479306775E-2"/>
          <c:y val="0.15358349798832716"/>
          <c:w val="0.84051840758565022"/>
          <c:h val="0.55935429678993298"/>
        </c:manualLayout>
      </c:layout>
      <c:lineChart>
        <c:grouping val="standard"/>
        <c:varyColors val="0"/>
        <c:ser>
          <c:idx val="1"/>
          <c:order val="0"/>
          <c:tx>
            <c:strRef>
              <c:f>'Dem 9wk'!$E$6</c:f>
              <c:strCache>
                <c:ptCount val="1"/>
                <c:pt idx="0">
                  <c:v>&gt; 9 weeks</c:v>
                </c:pt>
              </c:strCache>
            </c:strRef>
          </c:tx>
          <c:spPr>
            <a:ln w="28575" cap="rnd">
              <a:solidFill>
                <a:schemeClr val="bg1">
                  <a:lumMod val="65000"/>
                </a:schemeClr>
              </a:solidFill>
              <a:round/>
            </a:ln>
            <a:effectLst/>
          </c:spPr>
          <c:marker>
            <c:symbol val="circle"/>
            <c:size val="5"/>
            <c:spPr>
              <a:solidFill>
                <a:schemeClr val="bg1">
                  <a:lumMod val="65000"/>
                </a:schemeClr>
              </a:solidFill>
              <a:ln w="9525">
                <a:noFill/>
              </a:ln>
              <a:effectLst/>
            </c:spPr>
          </c:marker>
          <c:cat>
            <c:numRef>
              <c:f>'Dem 9wk'!$B$24:$B$29</c:f>
              <c:numCache>
                <c:formatCode>mmm\-yy</c:formatCode>
                <c:ptCount val="6"/>
                <c:pt idx="0">
                  <c:v>45901</c:v>
                </c:pt>
                <c:pt idx="1">
                  <c:v>45931</c:v>
                </c:pt>
                <c:pt idx="2">
                  <c:v>45962</c:v>
                </c:pt>
                <c:pt idx="3">
                  <c:v>45992</c:v>
                </c:pt>
                <c:pt idx="4">
                  <c:v>46023</c:v>
                </c:pt>
                <c:pt idx="5">
                  <c:v>46054</c:v>
                </c:pt>
              </c:numCache>
            </c:numRef>
          </c:cat>
          <c:val>
            <c:numRef>
              <c:f>'Dem 9wk'!$E$24:$E$30</c:f>
              <c:numCache>
                <c:formatCode>0</c:formatCode>
                <c:ptCount val="7"/>
                <c:pt idx="0">
                  <c:v>413</c:v>
                </c:pt>
                <c:pt idx="1">
                  <c:v>361</c:v>
                </c:pt>
                <c:pt idx="2">
                  <c:v>298</c:v>
                </c:pt>
                <c:pt idx="3">
                  <c:v>418</c:v>
                </c:pt>
                <c:pt idx="4">
                  <c:v>414</c:v>
                </c:pt>
                <c:pt idx="5">
                  <c:v>364</c:v>
                </c:pt>
              </c:numCache>
            </c:numRef>
          </c:val>
          <c:smooth val="0"/>
          <c:extLst>
            <c:ext xmlns:c16="http://schemas.microsoft.com/office/drawing/2014/chart" uri="{C3380CC4-5D6E-409C-BE32-E72D297353CC}">
              <c16:uniqueId val="{00000000-7E3C-4C8C-8085-3BBA74A12702}"/>
            </c:ext>
          </c:extLst>
        </c:ser>
        <c:ser>
          <c:idx val="3"/>
          <c:order val="1"/>
          <c:tx>
            <c:strRef>
              <c:f>'Dem 9wk'!$G$6</c:f>
              <c:strCache>
                <c:ptCount val="1"/>
                <c:pt idx="0">
                  <c:v>Target</c:v>
                </c:pt>
              </c:strCache>
            </c:strRef>
          </c:tx>
          <c:spPr>
            <a:ln w="19050" cap="rnd">
              <a:solidFill>
                <a:srgbClr val="FF0000"/>
              </a:solidFill>
              <a:prstDash val="dash"/>
              <a:round/>
            </a:ln>
            <a:effectLst/>
          </c:spPr>
          <c:marker>
            <c:symbol val="none"/>
          </c:marker>
          <c:cat>
            <c:numRef>
              <c:f>'Dem 9wk'!$B$24:$B$29</c:f>
              <c:numCache>
                <c:formatCode>mmm\-yy</c:formatCode>
                <c:ptCount val="6"/>
                <c:pt idx="0">
                  <c:v>45901</c:v>
                </c:pt>
                <c:pt idx="1">
                  <c:v>45931</c:v>
                </c:pt>
                <c:pt idx="2">
                  <c:v>45962</c:v>
                </c:pt>
                <c:pt idx="3">
                  <c:v>45992</c:v>
                </c:pt>
                <c:pt idx="4">
                  <c:v>46023</c:v>
                </c:pt>
                <c:pt idx="5">
                  <c:v>46054</c:v>
                </c:pt>
              </c:numCache>
            </c:numRef>
          </c:cat>
          <c:val>
            <c:numRef>
              <c:f>'Dem 9wk'!$G$7:$G$18</c:f>
              <c:numCache>
                <c:formatCode>0</c:formatCode>
                <c:ptCount val="12"/>
                <c:pt idx="0">
                  <c:v>0</c:v>
                </c:pt>
                <c:pt idx="1">
                  <c:v>0</c:v>
                </c:pt>
                <c:pt idx="2">
                  <c:v>0</c:v>
                </c:pt>
                <c:pt idx="3">
                  <c:v>0</c:v>
                </c:pt>
                <c:pt idx="4">
                  <c:v>0</c:v>
                </c:pt>
                <c:pt idx="5">
                  <c:v>0</c:v>
                </c:pt>
                <c:pt idx="6">
                  <c:v>0</c:v>
                </c:pt>
                <c:pt idx="7">
                  <c:v>0</c:v>
                </c:pt>
                <c:pt idx="8">
                  <c:v>0</c:v>
                </c:pt>
                <c:pt idx="9">
                  <c:v>0</c:v>
                </c:pt>
                <c:pt idx="10">
                  <c:v>0</c:v>
                </c:pt>
                <c:pt idx="11">
                  <c:v>0</c:v>
                </c:pt>
              </c:numCache>
            </c:numRef>
          </c:val>
          <c:smooth val="0"/>
          <c:extLst>
            <c:ext xmlns:c16="http://schemas.microsoft.com/office/drawing/2014/chart" uri="{C3380CC4-5D6E-409C-BE32-E72D297353CC}">
              <c16:uniqueId val="{00000001-7E3C-4C8C-8085-3BBA74A12702}"/>
            </c:ext>
          </c:extLst>
        </c:ser>
        <c:dLbls>
          <c:showLegendKey val="0"/>
          <c:showVal val="0"/>
          <c:showCatName val="0"/>
          <c:showSerName val="0"/>
          <c:showPercent val="0"/>
          <c:showBubbleSize val="0"/>
        </c:dLbls>
        <c:marker val="1"/>
        <c:smooth val="0"/>
        <c:axId val="189997824"/>
        <c:axId val="189999744"/>
      </c:lineChart>
      <c:dateAx>
        <c:axId val="189997824"/>
        <c:scaling>
          <c:orientation val="minMax"/>
        </c:scaling>
        <c:delete val="0"/>
        <c:axPos val="b"/>
        <c:numFmt formatCode="mmm\-yy" sourceLinked="1"/>
        <c:majorTickMark val="out"/>
        <c:minorTickMark val="none"/>
        <c:tickLblPos val="low"/>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89999744"/>
        <c:crosses val="autoZero"/>
        <c:auto val="1"/>
        <c:lblOffset val="100"/>
        <c:baseTimeUnit val="months"/>
        <c:majorUnit val="1"/>
        <c:majorTimeUnit val="months"/>
      </c:dateAx>
      <c:valAx>
        <c:axId val="189999744"/>
        <c:scaling>
          <c:orientation val="minMax"/>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89997824"/>
        <c:crosses val="autoZero"/>
        <c:crossBetween val="midCat"/>
        <c:majorUnit val="100"/>
      </c:valAx>
      <c:spPr>
        <a:noFill/>
        <a:ln>
          <a:noFill/>
        </a:ln>
        <a:effectLst/>
      </c:spPr>
    </c:plotArea>
    <c:legend>
      <c:legendPos val="b"/>
      <c:layout>
        <c:manualLayout>
          <c:xMode val="edge"/>
          <c:yMode val="edge"/>
          <c:x val="0.11874931785885436"/>
          <c:y val="0.86686241980982237"/>
          <c:w val="0.7958346456692913"/>
          <c:h val="0.10535978231536634"/>
        </c:manualLayout>
      </c:layout>
      <c:overlay val="0"/>
      <c:txPr>
        <a:bodyPr rot="0" vert="horz"/>
        <a:lstStyle/>
        <a:p>
          <a:pPr>
            <a:defRPr/>
          </a:pPr>
          <a:endParaRPr lang="en-US"/>
        </a:p>
      </c:txPr>
    </c:legend>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en-US"/>
    </a:p>
  </c:txPr>
  <c:externalData r:id="rId1">
    <c:autoUpdate val="0"/>
  </c:externalData>
</c:chartSpace>
</file>

<file path=ppt/charts/chart6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100" b="0" i="0" u="none" strike="noStrike" kern="1200" spc="0" baseline="0">
                <a:solidFill>
                  <a:schemeClr val="tx1">
                    <a:lumMod val="65000"/>
                    <a:lumOff val="35000"/>
                  </a:schemeClr>
                </a:solidFill>
                <a:latin typeface="+mn-lt"/>
                <a:ea typeface="+mn-ea"/>
                <a:cs typeface="+mn-cs"/>
              </a:defRPr>
            </a:pPr>
            <a:r>
              <a:rPr lang="en-GB" sz="1100" b="0" i="0" baseline="0">
                <a:effectLst/>
              </a:rPr>
              <a:t>CAMHS patients waiting &lt; 9 weeks</a:t>
            </a:r>
            <a:endParaRPr lang="en-GB" sz="1100">
              <a:effectLst/>
            </a:endParaRPr>
          </a:p>
        </c:rich>
      </c:tx>
      <c:overlay val="0"/>
      <c:spPr>
        <a:noFill/>
        <a:ln>
          <a:noFill/>
        </a:ln>
        <a:effectLst/>
      </c:spPr>
    </c:title>
    <c:autoTitleDeleted val="0"/>
    <c:plotArea>
      <c:layout>
        <c:manualLayout>
          <c:layoutTarget val="inner"/>
          <c:xMode val="edge"/>
          <c:yMode val="edge"/>
          <c:x val="0.12287270341207349"/>
          <c:y val="0.15476851851851853"/>
          <c:w val="0.81039107611548555"/>
          <c:h val="0.58930008748906382"/>
        </c:manualLayout>
      </c:layout>
      <c:lineChart>
        <c:grouping val="standard"/>
        <c:varyColors val="0"/>
        <c:ser>
          <c:idx val="1"/>
          <c:order val="0"/>
          <c:tx>
            <c:strRef>
              <c:f>'CAMHS 9 wk %'!$E$6</c:f>
              <c:strCache>
                <c:ptCount val="1"/>
                <c:pt idx="0">
                  <c:v>&lt;9 weeks</c:v>
                </c:pt>
              </c:strCache>
            </c:strRef>
          </c:tx>
          <c:spPr>
            <a:ln w="28575" cap="rnd">
              <a:solidFill>
                <a:schemeClr val="bg1">
                  <a:lumMod val="65000"/>
                </a:schemeClr>
              </a:solidFill>
              <a:round/>
            </a:ln>
            <a:effectLst/>
          </c:spPr>
          <c:marker>
            <c:symbol val="circle"/>
            <c:size val="5"/>
            <c:spPr>
              <a:solidFill>
                <a:schemeClr val="bg1">
                  <a:lumMod val="65000"/>
                </a:schemeClr>
              </a:solidFill>
              <a:ln w="9525">
                <a:noFill/>
              </a:ln>
              <a:effectLst/>
            </c:spPr>
          </c:marker>
          <c:cat>
            <c:numRef>
              <c:f>'CAMHS 9 wk %'!$B$7:$B$17</c:f>
              <c:numCache>
                <c:formatCode>mmm\-yy</c:formatCode>
                <c:ptCount val="11"/>
                <c:pt idx="0">
                  <c:v>45748</c:v>
                </c:pt>
                <c:pt idx="1">
                  <c:v>45778</c:v>
                </c:pt>
                <c:pt idx="2">
                  <c:v>45809</c:v>
                </c:pt>
                <c:pt idx="3">
                  <c:v>45839</c:v>
                </c:pt>
                <c:pt idx="4">
                  <c:v>45870</c:v>
                </c:pt>
                <c:pt idx="5">
                  <c:v>45901</c:v>
                </c:pt>
                <c:pt idx="6">
                  <c:v>45931</c:v>
                </c:pt>
                <c:pt idx="7">
                  <c:v>45962</c:v>
                </c:pt>
                <c:pt idx="8">
                  <c:v>45992</c:v>
                </c:pt>
                <c:pt idx="9">
                  <c:v>46023</c:v>
                </c:pt>
                <c:pt idx="10">
                  <c:v>46054</c:v>
                </c:pt>
              </c:numCache>
            </c:numRef>
          </c:cat>
          <c:val>
            <c:numRef>
              <c:f>'CAMHS 9 wk %'!$E$7:$E$18</c:f>
              <c:numCache>
                <c:formatCode>0.00%</c:formatCode>
                <c:ptCount val="12"/>
                <c:pt idx="0">
                  <c:v>0.72919999999999996</c:v>
                </c:pt>
                <c:pt idx="1">
                  <c:v>0.7117</c:v>
                </c:pt>
                <c:pt idx="2">
                  <c:v>0.7177</c:v>
                </c:pt>
                <c:pt idx="3">
                  <c:v>0.82379999999999998</c:v>
                </c:pt>
                <c:pt idx="4">
                  <c:v>0.8589</c:v>
                </c:pt>
                <c:pt idx="5">
                  <c:v>0.93830000000000002</c:v>
                </c:pt>
                <c:pt idx="6">
                  <c:v>0.96970000000000001</c:v>
                </c:pt>
                <c:pt idx="7">
                  <c:v>0.91390000000000005</c:v>
                </c:pt>
                <c:pt idx="8">
                  <c:v>0.80659999999999998</c:v>
                </c:pt>
                <c:pt idx="9">
                  <c:v>0.80689999999999995</c:v>
                </c:pt>
                <c:pt idx="10">
                  <c:v>0.90200000000000002</c:v>
                </c:pt>
              </c:numCache>
            </c:numRef>
          </c:val>
          <c:smooth val="0"/>
          <c:extLst>
            <c:ext xmlns:c16="http://schemas.microsoft.com/office/drawing/2014/chart" uri="{C3380CC4-5D6E-409C-BE32-E72D297353CC}">
              <c16:uniqueId val="{00000000-B236-4C59-9058-B78BDF4D79F0}"/>
            </c:ext>
          </c:extLst>
        </c:ser>
        <c:ser>
          <c:idx val="3"/>
          <c:order val="1"/>
          <c:tx>
            <c:strRef>
              <c:f>'CAMHS 9 wk %'!$G$6</c:f>
              <c:strCache>
                <c:ptCount val="1"/>
                <c:pt idx="0">
                  <c:v>Target</c:v>
                </c:pt>
              </c:strCache>
            </c:strRef>
          </c:tx>
          <c:spPr>
            <a:ln w="28575" cap="rnd">
              <a:solidFill>
                <a:srgbClr val="FF0000"/>
              </a:solidFill>
              <a:prstDash val="dash"/>
              <a:round/>
            </a:ln>
            <a:effectLst/>
          </c:spPr>
          <c:marker>
            <c:symbol val="none"/>
          </c:marker>
          <c:cat>
            <c:numRef>
              <c:f>'CAMHS 9 wk %'!$B$7:$B$17</c:f>
              <c:numCache>
                <c:formatCode>mmm\-yy</c:formatCode>
                <c:ptCount val="11"/>
                <c:pt idx="0">
                  <c:v>45748</c:v>
                </c:pt>
                <c:pt idx="1">
                  <c:v>45778</c:v>
                </c:pt>
                <c:pt idx="2">
                  <c:v>45809</c:v>
                </c:pt>
                <c:pt idx="3">
                  <c:v>45839</c:v>
                </c:pt>
                <c:pt idx="4">
                  <c:v>45870</c:v>
                </c:pt>
                <c:pt idx="5">
                  <c:v>45901</c:v>
                </c:pt>
                <c:pt idx="6">
                  <c:v>45931</c:v>
                </c:pt>
                <c:pt idx="7">
                  <c:v>45962</c:v>
                </c:pt>
                <c:pt idx="8">
                  <c:v>45992</c:v>
                </c:pt>
                <c:pt idx="9">
                  <c:v>46023</c:v>
                </c:pt>
                <c:pt idx="10">
                  <c:v>46054</c:v>
                </c:pt>
              </c:numCache>
            </c:numRef>
          </c:cat>
          <c:val>
            <c:numRef>
              <c:f>'CAMHS 9 wk %'!$G$7:$G$18</c:f>
              <c:numCache>
                <c:formatCode>0%</c:formatCode>
                <c:ptCount val="12"/>
                <c:pt idx="0">
                  <c:v>1</c:v>
                </c:pt>
                <c:pt idx="1">
                  <c:v>1</c:v>
                </c:pt>
                <c:pt idx="2">
                  <c:v>1</c:v>
                </c:pt>
                <c:pt idx="3">
                  <c:v>1</c:v>
                </c:pt>
                <c:pt idx="4">
                  <c:v>1</c:v>
                </c:pt>
                <c:pt idx="5">
                  <c:v>1</c:v>
                </c:pt>
                <c:pt idx="6">
                  <c:v>1</c:v>
                </c:pt>
                <c:pt idx="7">
                  <c:v>1</c:v>
                </c:pt>
                <c:pt idx="8">
                  <c:v>1</c:v>
                </c:pt>
                <c:pt idx="9">
                  <c:v>1</c:v>
                </c:pt>
                <c:pt idx="10">
                  <c:v>1</c:v>
                </c:pt>
                <c:pt idx="11">
                  <c:v>1</c:v>
                </c:pt>
              </c:numCache>
            </c:numRef>
          </c:val>
          <c:smooth val="0"/>
          <c:extLst>
            <c:ext xmlns:c16="http://schemas.microsoft.com/office/drawing/2014/chart" uri="{C3380CC4-5D6E-409C-BE32-E72D297353CC}">
              <c16:uniqueId val="{00000001-B236-4C59-9058-B78BDF4D79F0}"/>
            </c:ext>
          </c:extLst>
        </c:ser>
        <c:dLbls>
          <c:showLegendKey val="0"/>
          <c:showVal val="0"/>
          <c:showCatName val="0"/>
          <c:showSerName val="0"/>
          <c:showPercent val="0"/>
          <c:showBubbleSize val="0"/>
        </c:dLbls>
        <c:marker val="1"/>
        <c:smooth val="0"/>
        <c:axId val="170946944"/>
        <c:axId val="170948864"/>
      </c:lineChart>
      <c:dateAx>
        <c:axId val="170946944"/>
        <c:scaling>
          <c:orientation val="minMax"/>
        </c:scaling>
        <c:delete val="0"/>
        <c:axPos val="b"/>
        <c:numFmt formatCode="mmm\-yy" sourceLinked="1"/>
        <c:majorTickMark val="out"/>
        <c:minorTickMark val="none"/>
        <c:tickLblPos val="low"/>
        <c:spPr>
          <a:noFill/>
          <a:ln w="9525" cap="flat" cmpd="sng" algn="ctr">
            <a:solidFill>
              <a:schemeClr val="tx1">
                <a:lumMod val="15000"/>
                <a:lumOff val="85000"/>
              </a:schemeClr>
            </a:solidFill>
            <a:round/>
          </a:ln>
          <a:effectLst/>
        </c:spPr>
        <c:txPr>
          <a:bodyPr rot="-27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0948864"/>
        <c:crosses val="autoZero"/>
        <c:auto val="1"/>
        <c:lblOffset val="100"/>
        <c:baseTimeUnit val="months"/>
        <c:majorUnit val="1"/>
        <c:majorTimeUnit val="months"/>
      </c:dateAx>
      <c:valAx>
        <c:axId val="170948864"/>
        <c:scaling>
          <c:orientation val="minMax"/>
          <c:max val="1"/>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0946944"/>
        <c:crosses val="autoZero"/>
        <c:crossBetween val="midCat"/>
        <c:majorUnit val="0.2"/>
      </c:valAx>
      <c:spPr>
        <a:noFill/>
        <a:ln>
          <a:noFill/>
        </a:ln>
        <a:effectLst/>
      </c:spPr>
    </c:plotArea>
    <c:legend>
      <c:legendPos val="b"/>
      <c:layout>
        <c:manualLayout>
          <c:xMode val="edge"/>
          <c:yMode val="edge"/>
          <c:x val="0.28548009623797027"/>
          <c:y val="0.90702354913969085"/>
          <c:w val="0.42348425196850392"/>
          <c:h val="7.9087561971420223E-2"/>
        </c:manualLayout>
      </c:layout>
      <c:overlay val="0"/>
      <c:txPr>
        <a:bodyPr rot="0" vert="horz"/>
        <a:lstStyle/>
        <a:p>
          <a:pPr>
            <a:defRPr/>
          </a:pPr>
          <a:endParaRPr lang="en-US"/>
        </a:p>
      </c:txPr>
    </c:legend>
    <c:plotVisOnly val="1"/>
    <c:dispBlanksAs val="span"/>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en-US"/>
    </a:p>
  </c:txPr>
  <c:externalData r:id="rId1">
    <c:autoUpdate val="0"/>
  </c:externalData>
</c:chartSpace>
</file>

<file path=ppt/charts/chart6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100" b="0" i="0" u="none" strike="noStrike" kern="1200" spc="0" baseline="0">
                <a:solidFill>
                  <a:schemeClr val="tx1">
                    <a:lumMod val="65000"/>
                    <a:lumOff val="35000"/>
                  </a:schemeClr>
                </a:solidFill>
                <a:latin typeface="+mn-lt"/>
                <a:ea typeface="+mn-ea"/>
                <a:cs typeface="+mn-cs"/>
              </a:defRPr>
            </a:pPr>
            <a:r>
              <a:rPr lang="en-GB" sz="1100" b="0" i="0" baseline="0">
                <a:effectLst/>
              </a:rPr>
              <a:t>CAMHS patients waiting &gt; 9 weeks</a:t>
            </a:r>
            <a:endParaRPr lang="en-GB" sz="1100">
              <a:effectLst/>
            </a:endParaRPr>
          </a:p>
        </c:rich>
      </c:tx>
      <c:layout>
        <c:manualLayout>
          <c:xMode val="edge"/>
          <c:yMode val="edge"/>
          <c:x val="0.28823615742866199"/>
          <c:y val="3.6894687455515753E-2"/>
        </c:manualLayout>
      </c:layout>
      <c:overlay val="0"/>
      <c:spPr>
        <a:noFill/>
        <a:ln>
          <a:noFill/>
        </a:ln>
        <a:effectLst/>
      </c:spPr>
    </c:title>
    <c:autoTitleDeleted val="0"/>
    <c:plotArea>
      <c:layout>
        <c:manualLayout>
          <c:layoutTarget val="inner"/>
          <c:xMode val="edge"/>
          <c:yMode val="edge"/>
          <c:x val="8.7905055138876836E-2"/>
          <c:y val="0.15932694793781937"/>
          <c:w val="0.85440729343672484"/>
          <c:h val="0.52828725855041647"/>
        </c:manualLayout>
      </c:layout>
      <c:lineChart>
        <c:grouping val="standard"/>
        <c:varyColors val="0"/>
        <c:ser>
          <c:idx val="1"/>
          <c:order val="0"/>
          <c:tx>
            <c:strRef>
              <c:f>'CAMHS 9 wk'!$E$6</c:f>
              <c:strCache>
                <c:ptCount val="1"/>
                <c:pt idx="0">
                  <c:v>&gt; 9 weeks</c:v>
                </c:pt>
              </c:strCache>
            </c:strRef>
          </c:tx>
          <c:spPr>
            <a:ln w="28575" cap="rnd">
              <a:solidFill>
                <a:schemeClr val="bg1">
                  <a:lumMod val="65000"/>
                </a:schemeClr>
              </a:solidFill>
              <a:round/>
            </a:ln>
            <a:effectLst/>
          </c:spPr>
          <c:marker>
            <c:symbol val="circle"/>
            <c:size val="5"/>
            <c:spPr>
              <a:solidFill>
                <a:schemeClr val="bg1">
                  <a:lumMod val="65000"/>
                </a:schemeClr>
              </a:solidFill>
              <a:ln w="9525">
                <a:noFill/>
              </a:ln>
              <a:effectLst/>
            </c:spPr>
          </c:marker>
          <c:cat>
            <c:numRef>
              <c:f>'CAMHS 9 wk'!$B$19:$B$29</c:f>
              <c:numCache>
                <c:formatCode>mmm\-yy</c:formatCode>
                <c:ptCount val="11"/>
                <c:pt idx="0">
                  <c:v>45748</c:v>
                </c:pt>
                <c:pt idx="1">
                  <c:v>45778</c:v>
                </c:pt>
                <c:pt idx="2">
                  <c:v>45809</c:v>
                </c:pt>
                <c:pt idx="3">
                  <c:v>45839</c:v>
                </c:pt>
                <c:pt idx="4">
                  <c:v>45870</c:v>
                </c:pt>
                <c:pt idx="5">
                  <c:v>45901</c:v>
                </c:pt>
                <c:pt idx="6">
                  <c:v>45931</c:v>
                </c:pt>
                <c:pt idx="7">
                  <c:v>45962</c:v>
                </c:pt>
                <c:pt idx="8">
                  <c:v>45992</c:v>
                </c:pt>
                <c:pt idx="9">
                  <c:v>46023</c:v>
                </c:pt>
                <c:pt idx="10">
                  <c:v>46054</c:v>
                </c:pt>
              </c:numCache>
            </c:numRef>
          </c:cat>
          <c:val>
            <c:numRef>
              <c:f>'CAMHS 9 wk'!$E$19:$E$30</c:f>
              <c:numCache>
                <c:formatCode>0</c:formatCode>
                <c:ptCount val="12"/>
                <c:pt idx="0">
                  <c:v>75</c:v>
                </c:pt>
                <c:pt idx="1">
                  <c:v>211</c:v>
                </c:pt>
                <c:pt idx="2">
                  <c:v>70</c:v>
                </c:pt>
                <c:pt idx="3">
                  <c:v>37</c:v>
                </c:pt>
                <c:pt idx="4">
                  <c:v>23</c:v>
                </c:pt>
                <c:pt idx="5">
                  <c:v>10</c:v>
                </c:pt>
                <c:pt idx="6">
                  <c:v>6</c:v>
                </c:pt>
                <c:pt idx="7">
                  <c:v>18</c:v>
                </c:pt>
                <c:pt idx="8">
                  <c:v>47</c:v>
                </c:pt>
                <c:pt idx="9">
                  <c:v>50</c:v>
                </c:pt>
                <c:pt idx="10">
                  <c:v>15</c:v>
                </c:pt>
              </c:numCache>
            </c:numRef>
          </c:val>
          <c:smooth val="0"/>
          <c:extLst>
            <c:ext xmlns:c16="http://schemas.microsoft.com/office/drawing/2014/chart" uri="{C3380CC4-5D6E-409C-BE32-E72D297353CC}">
              <c16:uniqueId val="{00000000-C91F-4B6F-96C0-17E762F07E60}"/>
            </c:ext>
          </c:extLst>
        </c:ser>
        <c:ser>
          <c:idx val="3"/>
          <c:order val="1"/>
          <c:tx>
            <c:strRef>
              <c:f>'CAMHS 9 wk'!$G$6</c:f>
              <c:strCache>
                <c:ptCount val="1"/>
                <c:pt idx="0">
                  <c:v>Target</c:v>
                </c:pt>
              </c:strCache>
            </c:strRef>
          </c:tx>
          <c:spPr>
            <a:ln w="19050" cap="rnd">
              <a:solidFill>
                <a:srgbClr val="FF0000"/>
              </a:solidFill>
              <a:prstDash val="dash"/>
              <a:round/>
            </a:ln>
            <a:effectLst/>
          </c:spPr>
          <c:marker>
            <c:symbol val="none"/>
          </c:marker>
          <c:cat>
            <c:numRef>
              <c:f>'CAMHS 9 wk'!$B$19:$B$29</c:f>
              <c:numCache>
                <c:formatCode>mmm\-yy</c:formatCode>
                <c:ptCount val="11"/>
                <c:pt idx="0">
                  <c:v>45748</c:v>
                </c:pt>
                <c:pt idx="1">
                  <c:v>45778</c:v>
                </c:pt>
                <c:pt idx="2">
                  <c:v>45809</c:v>
                </c:pt>
                <c:pt idx="3">
                  <c:v>45839</c:v>
                </c:pt>
                <c:pt idx="4">
                  <c:v>45870</c:v>
                </c:pt>
                <c:pt idx="5">
                  <c:v>45901</c:v>
                </c:pt>
                <c:pt idx="6">
                  <c:v>45931</c:v>
                </c:pt>
                <c:pt idx="7">
                  <c:v>45962</c:v>
                </c:pt>
                <c:pt idx="8">
                  <c:v>45992</c:v>
                </c:pt>
                <c:pt idx="9">
                  <c:v>46023</c:v>
                </c:pt>
                <c:pt idx="10">
                  <c:v>46054</c:v>
                </c:pt>
              </c:numCache>
            </c:numRef>
          </c:cat>
          <c:val>
            <c:numRef>
              <c:f>'CAMHS 9 wk'!$G$19:$G$30</c:f>
              <c:numCache>
                <c:formatCode>0</c:formatCode>
                <c:ptCount val="12"/>
                <c:pt idx="0">
                  <c:v>0</c:v>
                </c:pt>
                <c:pt idx="1">
                  <c:v>0</c:v>
                </c:pt>
                <c:pt idx="2">
                  <c:v>0</c:v>
                </c:pt>
                <c:pt idx="3">
                  <c:v>0</c:v>
                </c:pt>
                <c:pt idx="4">
                  <c:v>0</c:v>
                </c:pt>
                <c:pt idx="5">
                  <c:v>0</c:v>
                </c:pt>
                <c:pt idx="6">
                  <c:v>0</c:v>
                </c:pt>
                <c:pt idx="7">
                  <c:v>0</c:v>
                </c:pt>
                <c:pt idx="8">
                  <c:v>0</c:v>
                </c:pt>
                <c:pt idx="9">
                  <c:v>0</c:v>
                </c:pt>
                <c:pt idx="10">
                  <c:v>0</c:v>
                </c:pt>
                <c:pt idx="11">
                  <c:v>0</c:v>
                </c:pt>
              </c:numCache>
            </c:numRef>
          </c:val>
          <c:smooth val="0"/>
          <c:extLst>
            <c:ext xmlns:c16="http://schemas.microsoft.com/office/drawing/2014/chart" uri="{C3380CC4-5D6E-409C-BE32-E72D297353CC}">
              <c16:uniqueId val="{00000001-C91F-4B6F-96C0-17E762F07E60}"/>
            </c:ext>
          </c:extLst>
        </c:ser>
        <c:dLbls>
          <c:showLegendKey val="0"/>
          <c:showVal val="0"/>
          <c:showCatName val="0"/>
          <c:showSerName val="0"/>
          <c:showPercent val="0"/>
          <c:showBubbleSize val="0"/>
        </c:dLbls>
        <c:marker val="1"/>
        <c:smooth val="0"/>
        <c:axId val="190444288"/>
        <c:axId val="190446208"/>
      </c:lineChart>
      <c:dateAx>
        <c:axId val="190444288"/>
        <c:scaling>
          <c:orientation val="minMax"/>
        </c:scaling>
        <c:delete val="0"/>
        <c:axPos val="b"/>
        <c:numFmt formatCode="mmm\-yy" sourceLinked="1"/>
        <c:majorTickMark val="out"/>
        <c:minorTickMark val="none"/>
        <c:tickLblPos val="low"/>
        <c:spPr>
          <a:noFill/>
          <a:ln w="9525" cap="flat" cmpd="sng" algn="ctr">
            <a:solidFill>
              <a:schemeClr val="tx1">
                <a:lumMod val="15000"/>
                <a:lumOff val="85000"/>
              </a:schemeClr>
            </a:solidFill>
            <a:round/>
          </a:ln>
          <a:effectLst/>
        </c:spPr>
        <c:txPr>
          <a:bodyPr rot="-27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90446208"/>
        <c:crosses val="autoZero"/>
        <c:auto val="1"/>
        <c:lblOffset val="100"/>
        <c:baseTimeUnit val="months"/>
      </c:dateAx>
      <c:valAx>
        <c:axId val="190446208"/>
        <c:scaling>
          <c:orientation val="minMax"/>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90444288"/>
        <c:crosses val="autoZero"/>
        <c:crossBetween val="midCat"/>
        <c:majorUnit val="100"/>
      </c:valAx>
      <c:spPr>
        <a:noFill/>
        <a:ln>
          <a:noFill/>
        </a:ln>
        <a:effectLst/>
      </c:spPr>
    </c:plotArea>
    <c:legend>
      <c:legendPos val="b"/>
      <c:overlay val="0"/>
      <c:txPr>
        <a:bodyPr rot="0" vert="horz"/>
        <a:lstStyle/>
        <a:p>
          <a:pPr>
            <a:defRPr/>
          </a:pPr>
          <a:endParaRPr lang="en-US"/>
        </a:p>
      </c:txPr>
    </c:legend>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en-US"/>
    </a:p>
  </c:txPr>
  <c:externalData r:id="rId1">
    <c:autoUpdate val="0"/>
  </c:externalData>
</c:chartSpace>
</file>

<file path=ppt/charts/chart6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100" b="0" i="0" u="none" strike="noStrike" kern="1200" spc="0" baseline="0">
                <a:solidFill>
                  <a:schemeClr val="tx1">
                    <a:lumMod val="65000"/>
                    <a:lumOff val="35000"/>
                  </a:schemeClr>
                </a:solidFill>
                <a:latin typeface="+mn-lt"/>
                <a:ea typeface="+mn-ea"/>
                <a:cs typeface="+mn-cs"/>
              </a:defRPr>
            </a:pPr>
            <a:r>
              <a:rPr lang="en-US" sz="1100"/>
              <a:t>Unallocated Cases - Family Support</a:t>
            </a:r>
          </a:p>
        </c:rich>
      </c:tx>
      <c:overlay val="0"/>
      <c:spPr>
        <a:noFill/>
        <a:ln>
          <a:noFill/>
        </a:ln>
        <a:effectLst/>
      </c:spPr>
    </c:title>
    <c:autoTitleDeleted val="0"/>
    <c:plotArea>
      <c:layout>
        <c:manualLayout>
          <c:layoutTarget val="inner"/>
          <c:xMode val="edge"/>
          <c:yMode val="edge"/>
          <c:x val="0.10024759405074365"/>
          <c:y val="0.14087962962962963"/>
          <c:w val="0.87753018372703417"/>
          <c:h val="0.59835570913348057"/>
        </c:manualLayout>
      </c:layout>
      <c:lineChart>
        <c:grouping val="standard"/>
        <c:varyColors val="0"/>
        <c:ser>
          <c:idx val="1"/>
          <c:order val="0"/>
          <c:tx>
            <c:strRef>
              <c:f>'Unallocated Cases'!$C$6</c:f>
              <c:strCache>
                <c:ptCount val="1"/>
                <c:pt idx="0">
                  <c:v>Unallocated Cases</c:v>
                </c:pt>
              </c:strCache>
            </c:strRef>
          </c:tx>
          <c:spPr>
            <a:ln>
              <a:solidFill>
                <a:srgbClr val="00B5CC"/>
              </a:solidFill>
            </a:ln>
            <a:effectLst/>
          </c:spPr>
          <c:marker>
            <c:symbol val="diamond"/>
            <c:size val="5"/>
            <c:spPr>
              <a:solidFill>
                <a:srgbClr val="00B5CC"/>
              </a:solidFill>
              <a:ln>
                <a:solidFill>
                  <a:srgbClr val="00B5CC"/>
                </a:solidFill>
              </a:ln>
            </c:spPr>
          </c:marker>
          <c:cat>
            <c:numRef>
              <c:f>'Unallocated Cases'!$B$7:$B$17</c:f>
              <c:numCache>
                <c:formatCode>mmm\-yy</c:formatCode>
                <c:ptCount val="11"/>
                <c:pt idx="0">
                  <c:v>45748</c:v>
                </c:pt>
                <c:pt idx="1">
                  <c:v>45778</c:v>
                </c:pt>
                <c:pt idx="2">
                  <c:v>45809</c:v>
                </c:pt>
                <c:pt idx="3">
                  <c:v>45839</c:v>
                </c:pt>
                <c:pt idx="4">
                  <c:v>45870</c:v>
                </c:pt>
                <c:pt idx="5">
                  <c:v>45901</c:v>
                </c:pt>
                <c:pt idx="6">
                  <c:v>45931</c:v>
                </c:pt>
                <c:pt idx="7">
                  <c:v>45962</c:v>
                </c:pt>
                <c:pt idx="8">
                  <c:v>45992</c:v>
                </c:pt>
                <c:pt idx="9">
                  <c:v>46023</c:v>
                </c:pt>
                <c:pt idx="10">
                  <c:v>46054</c:v>
                </c:pt>
              </c:numCache>
            </c:numRef>
          </c:cat>
          <c:val>
            <c:numRef>
              <c:f>'Unallocated Cases'!$C$7:$C$18</c:f>
              <c:numCache>
                <c:formatCode>General</c:formatCode>
                <c:ptCount val="12"/>
                <c:pt idx="0">
                  <c:v>53</c:v>
                </c:pt>
                <c:pt idx="1">
                  <c:v>63</c:v>
                </c:pt>
                <c:pt idx="2">
                  <c:v>88</c:v>
                </c:pt>
                <c:pt idx="3">
                  <c:v>51</c:v>
                </c:pt>
                <c:pt idx="4">
                  <c:v>68</c:v>
                </c:pt>
                <c:pt idx="5">
                  <c:v>58</c:v>
                </c:pt>
                <c:pt idx="6">
                  <c:v>58</c:v>
                </c:pt>
                <c:pt idx="7">
                  <c:v>41</c:v>
                </c:pt>
                <c:pt idx="8">
                  <c:v>41</c:v>
                </c:pt>
                <c:pt idx="9">
                  <c:v>29</c:v>
                </c:pt>
                <c:pt idx="10">
                  <c:v>32</c:v>
                </c:pt>
              </c:numCache>
            </c:numRef>
          </c:val>
          <c:smooth val="0"/>
          <c:extLst>
            <c:ext xmlns:c16="http://schemas.microsoft.com/office/drawing/2014/chart" uri="{C3380CC4-5D6E-409C-BE32-E72D297353CC}">
              <c16:uniqueId val="{00000000-DC4B-4140-B1D0-743B54025A36}"/>
            </c:ext>
          </c:extLst>
        </c:ser>
        <c:ser>
          <c:idx val="0"/>
          <c:order val="1"/>
          <c:tx>
            <c:strRef>
              <c:f>'Unallocated Cases'!$D$6</c:f>
              <c:strCache>
                <c:ptCount val="1"/>
                <c:pt idx="0">
                  <c:v>Target</c:v>
                </c:pt>
              </c:strCache>
            </c:strRef>
          </c:tx>
          <c:spPr>
            <a:ln w="19050">
              <a:solidFill>
                <a:srgbClr val="FF0000"/>
              </a:solidFill>
              <a:prstDash val="dash"/>
            </a:ln>
          </c:spPr>
          <c:marker>
            <c:symbol val="none"/>
          </c:marker>
          <c:cat>
            <c:numRef>
              <c:f>'Unallocated Cases'!$B$7:$B$17</c:f>
              <c:numCache>
                <c:formatCode>mmm\-yy</c:formatCode>
                <c:ptCount val="11"/>
                <c:pt idx="0">
                  <c:v>45748</c:v>
                </c:pt>
                <c:pt idx="1">
                  <c:v>45778</c:v>
                </c:pt>
                <c:pt idx="2">
                  <c:v>45809</c:v>
                </c:pt>
                <c:pt idx="3">
                  <c:v>45839</c:v>
                </c:pt>
                <c:pt idx="4">
                  <c:v>45870</c:v>
                </c:pt>
                <c:pt idx="5">
                  <c:v>45901</c:v>
                </c:pt>
                <c:pt idx="6">
                  <c:v>45931</c:v>
                </c:pt>
                <c:pt idx="7">
                  <c:v>45962</c:v>
                </c:pt>
                <c:pt idx="8">
                  <c:v>45992</c:v>
                </c:pt>
                <c:pt idx="9">
                  <c:v>46023</c:v>
                </c:pt>
                <c:pt idx="10">
                  <c:v>46054</c:v>
                </c:pt>
              </c:numCache>
            </c:numRef>
          </c:cat>
          <c:val>
            <c:numRef>
              <c:f>'Unallocated Cases'!$D$7:$D$18</c:f>
              <c:numCache>
                <c:formatCode>General</c:formatCode>
                <c:ptCount val="12"/>
                <c:pt idx="0">
                  <c:v>43</c:v>
                </c:pt>
                <c:pt idx="1">
                  <c:v>43</c:v>
                </c:pt>
                <c:pt idx="2">
                  <c:v>43</c:v>
                </c:pt>
                <c:pt idx="3">
                  <c:v>43</c:v>
                </c:pt>
                <c:pt idx="4">
                  <c:v>43</c:v>
                </c:pt>
                <c:pt idx="5">
                  <c:v>43</c:v>
                </c:pt>
                <c:pt idx="6">
                  <c:v>43</c:v>
                </c:pt>
                <c:pt idx="7">
                  <c:v>43</c:v>
                </c:pt>
                <c:pt idx="8">
                  <c:v>43</c:v>
                </c:pt>
                <c:pt idx="9">
                  <c:v>43</c:v>
                </c:pt>
                <c:pt idx="10">
                  <c:v>43</c:v>
                </c:pt>
              </c:numCache>
            </c:numRef>
          </c:val>
          <c:smooth val="0"/>
          <c:extLst>
            <c:ext xmlns:c16="http://schemas.microsoft.com/office/drawing/2014/chart" uri="{C3380CC4-5D6E-409C-BE32-E72D297353CC}">
              <c16:uniqueId val="{00000001-DC4B-4140-B1D0-743B54025A36}"/>
            </c:ext>
          </c:extLst>
        </c:ser>
        <c:dLbls>
          <c:showLegendKey val="0"/>
          <c:showVal val="0"/>
          <c:showCatName val="0"/>
          <c:showSerName val="0"/>
          <c:showPercent val="0"/>
          <c:showBubbleSize val="0"/>
        </c:dLbls>
        <c:marker val="1"/>
        <c:smooth val="0"/>
        <c:axId val="170855424"/>
        <c:axId val="170857216"/>
      </c:lineChart>
      <c:dateAx>
        <c:axId val="170855424"/>
        <c:scaling>
          <c:orientation val="minMax"/>
        </c:scaling>
        <c:delete val="0"/>
        <c:axPos val="b"/>
        <c:numFmt formatCode="mmm\-yy" sourceLinked="1"/>
        <c:majorTickMark val="none"/>
        <c:minorTickMark val="none"/>
        <c:tickLblPos val="nextTo"/>
        <c:spPr>
          <a:noFill/>
          <a:ln w="9525" cap="flat" cmpd="sng" algn="ctr">
            <a:solidFill>
              <a:schemeClr val="tx1">
                <a:lumMod val="15000"/>
                <a:lumOff val="85000"/>
              </a:schemeClr>
            </a:solidFill>
            <a:round/>
          </a:ln>
          <a:effectLst/>
        </c:spPr>
        <c:txPr>
          <a:bodyPr rot="-27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0857216"/>
        <c:crosses val="autoZero"/>
        <c:auto val="1"/>
        <c:lblOffset val="100"/>
        <c:baseTimeUnit val="months"/>
      </c:dateAx>
      <c:valAx>
        <c:axId val="170857216"/>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0855424"/>
        <c:crosses val="autoZero"/>
        <c:crossBetween val="between"/>
        <c:majorUnit val="20"/>
      </c:valAx>
      <c:spPr>
        <a:noFill/>
        <a:ln>
          <a:noFill/>
        </a:ln>
        <a:effectLst/>
      </c:spPr>
    </c:plotArea>
    <c:legend>
      <c:legendPos val="b"/>
      <c:layout>
        <c:manualLayout>
          <c:xMode val="edge"/>
          <c:yMode val="edge"/>
          <c:x val="0.25567716535433072"/>
          <c:y val="0.91906418172548576"/>
          <c:w val="0.51086789151356082"/>
          <c:h val="7.1343492135425512E-2"/>
        </c:manualLayout>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en-US"/>
    </a:p>
  </c:txPr>
  <c:externalData r:id="rId1">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a:t>62-day by tumour site April 25 -</a:t>
            </a:r>
            <a:r>
              <a:rPr lang="en-US" baseline="0"/>
              <a:t> January 26</a:t>
            </a:r>
            <a:endParaRPr lang="en-US"/>
          </a:p>
        </c:rich>
      </c:tx>
      <c:layout>
        <c:manualLayout>
          <c:xMode val="edge"/>
          <c:yMode val="edge"/>
          <c:x val="0.25299363245878104"/>
          <c:y val="1.82120161024888E-2"/>
        </c:manualLayout>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0.35311096169881778"/>
          <c:y val="0.18300034465388795"/>
          <c:w val="0.60039170736569325"/>
          <c:h val="0.7068214957978739"/>
        </c:manualLayout>
      </c:layout>
      <c:barChart>
        <c:barDir val="bar"/>
        <c:grouping val="stacked"/>
        <c:varyColors val="0"/>
        <c:ser>
          <c:idx val="0"/>
          <c:order val="0"/>
          <c:tx>
            <c:strRef>
              <c:f>'62 Day Tumour Site'!$AR$4</c:f>
              <c:strCache>
                <c:ptCount val="1"/>
                <c:pt idx="0">
                  <c:v>&lt;=62 days</c:v>
                </c:pt>
              </c:strCache>
            </c:strRef>
          </c:tx>
          <c:spPr>
            <a:solidFill>
              <a:srgbClr val="5B9BD5"/>
            </a:solidFill>
            <a:ln>
              <a:noFill/>
            </a:ln>
            <a:effectLst/>
          </c:spPr>
          <c:invertIfNegative val="0"/>
          <c:cat>
            <c:strRef>
              <c:f>'62 Day Tumour Site'!$B$5:$B$24</c:f>
              <c:strCache>
                <c:ptCount val="14"/>
                <c:pt idx="0">
                  <c:v>Acute Leukaemia</c:v>
                </c:pt>
                <c:pt idx="1">
                  <c:v>Breast</c:v>
                </c:pt>
                <c:pt idx="2">
                  <c:v>Dental</c:v>
                </c:pt>
                <c:pt idx="3">
                  <c:v>Gynae</c:v>
                </c:pt>
                <c:pt idx="4">
                  <c:v>Haematological Malignancies (ex Acute Leukaemia)</c:v>
                </c:pt>
                <c:pt idx="5">
                  <c:v>Head/Neck</c:v>
                </c:pt>
                <c:pt idx="6">
                  <c:v>Hepatobiliary and Pancreatic</c:v>
                </c:pt>
                <c:pt idx="7">
                  <c:v>Lower Gastrointestinal</c:v>
                </c:pt>
                <c:pt idx="8">
                  <c:v>Lung</c:v>
                </c:pt>
                <c:pt idx="9">
                  <c:v>Other</c:v>
                </c:pt>
                <c:pt idx="10">
                  <c:v>Sarcomas</c:v>
                </c:pt>
                <c:pt idx="11">
                  <c:v>Skin</c:v>
                </c:pt>
                <c:pt idx="12">
                  <c:v>Thyroid</c:v>
                </c:pt>
                <c:pt idx="13">
                  <c:v>Upper Gastrointestinal</c:v>
                </c:pt>
              </c:strCache>
            </c:strRef>
          </c:cat>
          <c:val>
            <c:numRef>
              <c:f>'62 Day Tumour Site'!$AR$5:$AR$24</c:f>
              <c:numCache>
                <c:formatCode>0.0;\(0.0\)</c:formatCode>
                <c:ptCount val="14"/>
                <c:pt idx="0">
                  <c:v>2</c:v>
                </c:pt>
                <c:pt idx="1">
                  <c:v>16.5</c:v>
                </c:pt>
                <c:pt idx="2">
                  <c:v>0.5</c:v>
                </c:pt>
                <c:pt idx="3">
                  <c:v>6.5</c:v>
                </c:pt>
                <c:pt idx="4">
                  <c:v>22.5</c:v>
                </c:pt>
                <c:pt idx="5">
                  <c:v>7</c:v>
                </c:pt>
                <c:pt idx="6">
                  <c:v>1</c:v>
                </c:pt>
                <c:pt idx="7">
                  <c:v>32</c:v>
                </c:pt>
                <c:pt idx="8">
                  <c:v>25</c:v>
                </c:pt>
                <c:pt idx="9">
                  <c:v>1</c:v>
                </c:pt>
                <c:pt idx="10">
                  <c:v>1</c:v>
                </c:pt>
                <c:pt idx="11">
                  <c:v>80.5</c:v>
                </c:pt>
                <c:pt idx="12">
                  <c:v>1</c:v>
                </c:pt>
                <c:pt idx="13">
                  <c:v>14</c:v>
                </c:pt>
              </c:numCache>
            </c:numRef>
          </c:val>
          <c:extLst>
            <c:ext xmlns:c16="http://schemas.microsoft.com/office/drawing/2014/chart" uri="{C3380CC4-5D6E-409C-BE32-E72D297353CC}">
              <c16:uniqueId val="{00000000-DDD9-420C-9F00-06E692F53253}"/>
            </c:ext>
          </c:extLst>
        </c:ser>
        <c:ser>
          <c:idx val="1"/>
          <c:order val="1"/>
          <c:tx>
            <c:strRef>
              <c:f>'62 Day Tumour Site'!$AS$4</c:f>
              <c:strCache>
                <c:ptCount val="1"/>
                <c:pt idx="0">
                  <c:v>&gt;62</c:v>
                </c:pt>
              </c:strCache>
            </c:strRef>
          </c:tx>
          <c:spPr>
            <a:solidFill>
              <a:srgbClr val="ED7D31"/>
            </a:solidFill>
            <a:ln>
              <a:noFill/>
            </a:ln>
            <a:effectLst/>
          </c:spPr>
          <c:invertIfNegative val="0"/>
          <c:cat>
            <c:strRef>
              <c:f>'62 Day Tumour Site'!$B$5:$B$24</c:f>
              <c:strCache>
                <c:ptCount val="14"/>
                <c:pt idx="0">
                  <c:v>Acute Leukaemia</c:v>
                </c:pt>
                <c:pt idx="1">
                  <c:v>Breast</c:v>
                </c:pt>
                <c:pt idx="2">
                  <c:v>Dental</c:v>
                </c:pt>
                <c:pt idx="3">
                  <c:v>Gynae</c:v>
                </c:pt>
                <c:pt idx="4">
                  <c:v>Haematological Malignancies (ex Acute Leukaemia)</c:v>
                </c:pt>
                <c:pt idx="5">
                  <c:v>Head/Neck</c:v>
                </c:pt>
                <c:pt idx="6">
                  <c:v>Hepatobiliary and Pancreatic</c:v>
                </c:pt>
                <c:pt idx="7">
                  <c:v>Lower Gastrointestinal</c:v>
                </c:pt>
                <c:pt idx="8">
                  <c:v>Lung</c:v>
                </c:pt>
                <c:pt idx="9">
                  <c:v>Other</c:v>
                </c:pt>
                <c:pt idx="10">
                  <c:v>Sarcomas</c:v>
                </c:pt>
                <c:pt idx="11">
                  <c:v>Skin</c:v>
                </c:pt>
                <c:pt idx="12">
                  <c:v>Thyroid</c:v>
                </c:pt>
                <c:pt idx="13">
                  <c:v>Upper Gastrointestinal</c:v>
                </c:pt>
              </c:strCache>
            </c:strRef>
          </c:cat>
          <c:val>
            <c:numRef>
              <c:f>'62 Day Tumour Site'!$AS$5:$AS$24</c:f>
              <c:numCache>
                <c:formatCode>0.0</c:formatCode>
                <c:ptCount val="14"/>
                <c:pt idx="0">
                  <c:v>0</c:v>
                </c:pt>
                <c:pt idx="1">
                  <c:v>98.5</c:v>
                </c:pt>
                <c:pt idx="2">
                  <c:v>0</c:v>
                </c:pt>
                <c:pt idx="3">
                  <c:v>37</c:v>
                </c:pt>
                <c:pt idx="4">
                  <c:v>22</c:v>
                </c:pt>
                <c:pt idx="5">
                  <c:v>12.5</c:v>
                </c:pt>
                <c:pt idx="6">
                  <c:v>3.5</c:v>
                </c:pt>
                <c:pt idx="7">
                  <c:v>90.5</c:v>
                </c:pt>
                <c:pt idx="8">
                  <c:v>29.5</c:v>
                </c:pt>
                <c:pt idx="9">
                  <c:v>0</c:v>
                </c:pt>
                <c:pt idx="10">
                  <c:v>0</c:v>
                </c:pt>
                <c:pt idx="11">
                  <c:v>151</c:v>
                </c:pt>
                <c:pt idx="12">
                  <c:v>2</c:v>
                </c:pt>
                <c:pt idx="13">
                  <c:v>15.5</c:v>
                </c:pt>
              </c:numCache>
            </c:numRef>
          </c:val>
          <c:extLst>
            <c:ext xmlns:c16="http://schemas.microsoft.com/office/drawing/2014/chart" uri="{C3380CC4-5D6E-409C-BE32-E72D297353CC}">
              <c16:uniqueId val="{00000001-DDD9-420C-9F00-06E692F53253}"/>
            </c:ext>
          </c:extLst>
        </c:ser>
        <c:dLbls>
          <c:showLegendKey val="0"/>
          <c:showVal val="0"/>
          <c:showCatName val="0"/>
          <c:showSerName val="0"/>
          <c:showPercent val="0"/>
          <c:showBubbleSize val="0"/>
        </c:dLbls>
        <c:gapWidth val="150"/>
        <c:overlap val="100"/>
        <c:axId val="782761904"/>
        <c:axId val="782722664"/>
      </c:barChart>
      <c:catAx>
        <c:axId val="782761904"/>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782722664"/>
        <c:crosses val="autoZero"/>
        <c:auto val="1"/>
        <c:lblAlgn val="ctr"/>
        <c:lblOffset val="100"/>
        <c:noMultiLvlLbl val="0"/>
      </c:catAx>
      <c:valAx>
        <c:axId val="782722664"/>
        <c:scaling>
          <c:orientation val="minMax"/>
          <c:max val="220"/>
        </c:scaling>
        <c:delete val="0"/>
        <c:axPos val="t"/>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782761904"/>
        <c:crosses val="autoZero"/>
        <c:crossBetween val="between"/>
        <c:majorUnit val="20"/>
      </c:valAx>
      <c:spPr>
        <a:noFill/>
        <a:ln>
          <a:noFill/>
        </a:ln>
        <a:effectLst/>
      </c:spPr>
    </c:plotArea>
    <c:legend>
      <c:legendPos val="b"/>
      <c:layout>
        <c:manualLayout>
          <c:xMode val="edge"/>
          <c:yMode val="edge"/>
          <c:x val="0.4232195039791149"/>
          <c:y val="0.90929080834592635"/>
          <c:w val="0.35546049747609781"/>
          <c:h val="4.5363220726441451E-2"/>
        </c:manualLayout>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a:noFill/>
    </a:ln>
    <a:effectLst/>
  </c:spPr>
  <c:txPr>
    <a:bodyPr/>
    <a:lstStyle/>
    <a:p>
      <a:pPr>
        <a:defRPr/>
      </a:pPr>
      <a:endParaRPr lang="en-US"/>
    </a:p>
  </c:txPr>
  <c:externalData r:id="rId3">
    <c:autoUpdate val="0"/>
  </c:externalData>
</c:chartSpace>
</file>

<file path=ppt/charts/chart7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100" b="0" i="0" u="none" strike="noStrike" kern="1200" spc="0" baseline="0">
                <a:solidFill>
                  <a:schemeClr val="tx1">
                    <a:lumMod val="65000"/>
                    <a:lumOff val="35000"/>
                  </a:schemeClr>
                </a:solidFill>
                <a:latin typeface="+mn-lt"/>
                <a:ea typeface="+mn-ea"/>
                <a:cs typeface="+mn-cs"/>
              </a:defRPr>
            </a:pPr>
            <a:r>
              <a:rPr lang="en-US" sz="1100"/>
              <a:t>Domiciliary Care - Unmet Need Hours (Full)</a:t>
            </a:r>
          </a:p>
        </c:rich>
      </c:tx>
      <c:layout>
        <c:manualLayout>
          <c:xMode val="edge"/>
          <c:yMode val="edge"/>
          <c:x val="0.224090113735783"/>
          <c:y val="4.7961630695443645E-2"/>
        </c:manualLayout>
      </c:layout>
      <c:overlay val="0"/>
      <c:spPr>
        <a:noFill/>
        <a:ln>
          <a:noFill/>
        </a:ln>
        <a:effectLst/>
      </c:spPr>
    </c:title>
    <c:autoTitleDeleted val="0"/>
    <c:plotArea>
      <c:layout>
        <c:manualLayout>
          <c:layoutTarget val="inner"/>
          <c:xMode val="edge"/>
          <c:yMode val="edge"/>
          <c:x val="0.10024759405074365"/>
          <c:y val="0.1744526898166506"/>
          <c:w val="0.86919685039370087"/>
          <c:h val="0.55998640457712567"/>
        </c:manualLayout>
      </c:layout>
      <c:lineChart>
        <c:grouping val="standard"/>
        <c:varyColors val="0"/>
        <c:ser>
          <c:idx val="1"/>
          <c:order val="0"/>
          <c:tx>
            <c:strRef>
              <c:f>'Dom Care'!$C$6</c:f>
              <c:strCache>
                <c:ptCount val="1"/>
                <c:pt idx="0">
                  <c:v>Unmet Hours (Full)</c:v>
                </c:pt>
              </c:strCache>
            </c:strRef>
          </c:tx>
          <c:spPr>
            <a:ln>
              <a:solidFill>
                <a:srgbClr val="00B5CC"/>
              </a:solidFill>
            </a:ln>
            <a:effectLst/>
          </c:spPr>
          <c:marker>
            <c:symbol val="diamond"/>
            <c:size val="5"/>
            <c:spPr>
              <a:solidFill>
                <a:srgbClr val="00B5CC"/>
              </a:solidFill>
              <a:ln>
                <a:solidFill>
                  <a:srgbClr val="00B5CC"/>
                </a:solidFill>
              </a:ln>
            </c:spPr>
          </c:marker>
          <c:cat>
            <c:numRef>
              <c:f>'Dom Care'!$B$7:$B$17</c:f>
              <c:numCache>
                <c:formatCode>mmm\-yy</c:formatCode>
                <c:ptCount val="11"/>
                <c:pt idx="0">
                  <c:v>45748</c:v>
                </c:pt>
                <c:pt idx="1">
                  <c:v>45778</c:v>
                </c:pt>
                <c:pt idx="2">
                  <c:v>45809</c:v>
                </c:pt>
                <c:pt idx="3">
                  <c:v>45839</c:v>
                </c:pt>
                <c:pt idx="4">
                  <c:v>45870</c:v>
                </c:pt>
                <c:pt idx="5">
                  <c:v>45901</c:v>
                </c:pt>
                <c:pt idx="6">
                  <c:v>45931</c:v>
                </c:pt>
                <c:pt idx="7">
                  <c:v>45962</c:v>
                </c:pt>
                <c:pt idx="8">
                  <c:v>45992</c:v>
                </c:pt>
                <c:pt idx="9">
                  <c:v>46023</c:v>
                </c:pt>
                <c:pt idx="10">
                  <c:v>46054</c:v>
                </c:pt>
              </c:numCache>
            </c:numRef>
          </c:cat>
          <c:val>
            <c:numRef>
              <c:f>'Dom Care'!$C$7:$C$18</c:f>
              <c:numCache>
                <c:formatCode>General</c:formatCode>
                <c:ptCount val="12"/>
                <c:pt idx="0">
                  <c:v>4098</c:v>
                </c:pt>
                <c:pt idx="1">
                  <c:v>3912</c:v>
                </c:pt>
                <c:pt idx="2">
                  <c:v>3950</c:v>
                </c:pt>
                <c:pt idx="3">
                  <c:v>4172</c:v>
                </c:pt>
                <c:pt idx="4">
                  <c:v>4219</c:v>
                </c:pt>
                <c:pt idx="5">
                  <c:v>4060</c:v>
                </c:pt>
                <c:pt idx="6">
                  <c:v>3843</c:v>
                </c:pt>
                <c:pt idx="7">
                  <c:v>3119</c:v>
                </c:pt>
                <c:pt idx="8">
                  <c:v>3324</c:v>
                </c:pt>
                <c:pt idx="9">
                  <c:v>2686</c:v>
                </c:pt>
                <c:pt idx="10">
                  <c:v>2613</c:v>
                </c:pt>
              </c:numCache>
            </c:numRef>
          </c:val>
          <c:smooth val="0"/>
          <c:extLst>
            <c:ext xmlns:c16="http://schemas.microsoft.com/office/drawing/2014/chart" uri="{C3380CC4-5D6E-409C-BE32-E72D297353CC}">
              <c16:uniqueId val="{00000000-5273-4C7C-B1B0-AAA5D02CC410}"/>
            </c:ext>
          </c:extLst>
        </c:ser>
        <c:ser>
          <c:idx val="0"/>
          <c:order val="1"/>
          <c:tx>
            <c:strRef>
              <c:f>'Dom Care'!$D$6</c:f>
              <c:strCache>
                <c:ptCount val="1"/>
                <c:pt idx="0">
                  <c:v>Target</c:v>
                </c:pt>
              </c:strCache>
            </c:strRef>
          </c:tx>
          <c:spPr>
            <a:ln w="19050">
              <a:solidFill>
                <a:srgbClr val="FF0000"/>
              </a:solidFill>
              <a:prstDash val="dash"/>
            </a:ln>
          </c:spPr>
          <c:marker>
            <c:symbol val="none"/>
          </c:marker>
          <c:cat>
            <c:numRef>
              <c:f>'Dom Care'!$B$7:$B$17</c:f>
              <c:numCache>
                <c:formatCode>mmm\-yy</c:formatCode>
                <c:ptCount val="11"/>
                <c:pt idx="0">
                  <c:v>45748</c:v>
                </c:pt>
                <c:pt idx="1">
                  <c:v>45778</c:v>
                </c:pt>
                <c:pt idx="2">
                  <c:v>45809</c:v>
                </c:pt>
                <c:pt idx="3">
                  <c:v>45839</c:v>
                </c:pt>
                <c:pt idx="4">
                  <c:v>45870</c:v>
                </c:pt>
                <c:pt idx="5">
                  <c:v>45901</c:v>
                </c:pt>
                <c:pt idx="6">
                  <c:v>45931</c:v>
                </c:pt>
                <c:pt idx="7">
                  <c:v>45962</c:v>
                </c:pt>
                <c:pt idx="8">
                  <c:v>45992</c:v>
                </c:pt>
                <c:pt idx="9">
                  <c:v>46023</c:v>
                </c:pt>
                <c:pt idx="10">
                  <c:v>46054</c:v>
                </c:pt>
              </c:numCache>
            </c:numRef>
          </c:cat>
          <c:val>
            <c:numRef>
              <c:f>'Dom Care'!$D$7:$D$18</c:f>
              <c:numCache>
                <c:formatCode>General</c:formatCode>
                <c:ptCount val="12"/>
                <c:pt idx="0">
                  <c:v>3688</c:v>
                </c:pt>
                <c:pt idx="1">
                  <c:v>3688</c:v>
                </c:pt>
                <c:pt idx="2">
                  <c:v>3688</c:v>
                </c:pt>
                <c:pt idx="3">
                  <c:v>3688</c:v>
                </c:pt>
                <c:pt idx="4">
                  <c:v>3688</c:v>
                </c:pt>
                <c:pt idx="5">
                  <c:v>3688</c:v>
                </c:pt>
                <c:pt idx="6">
                  <c:v>3688</c:v>
                </c:pt>
                <c:pt idx="7">
                  <c:v>3688</c:v>
                </c:pt>
                <c:pt idx="8">
                  <c:v>3688</c:v>
                </c:pt>
                <c:pt idx="9">
                  <c:v>3688</c:v>
                </c:pt>
                <c:pt idx="10">
                  <c:v>3688</c:v>
                </c:pt>
              </c:numCache>
            </c:numRef>
          </c:val>
          <c:smooth val="0"/>
          <c:extLst>
            <c:ext xmlns:c16="http://schemas.microsoft.com/office/drawing/2014/chart" uri="{C3380CC4-5D6E-409C-BE32-E72D297353CC}">
              <c16:uniqueId val="{00000001-5273-4C7C-B1B0-AAA5D02CC410}"/>
            </c:ext>
          </c:extLst>
        </c:ser>
        <c:dLbls>
          <c:showLegendKey val="0"/>
          <c:showVal val="0"/>
          <c:showCatName val="0"/>
          <c:showSerName val="0"/>
          <c:showPercent val="0"/>
          <c:showBubbleSize val="0"/>
        </c:dLbls>
        <c:marker val="1"/>
        <c:smooth val="0"/>
        <c:axId val="170855424"/>
        <c:axId val="170857216"/>
      </c:lineChart>
      <c:dateAx>
        <c:axId val="170855424"/>
        <c:scaling>
          <c:orientation val="minMax"/>
        </c:scaling>
        <c:delete val="0"/>
        <c:axPos val="b"/>
        <c:numFmt formatCode="mmm\-yy" sourceLinked="1"/>
        <c:majorTickMark val="none"/>
        <c:minorTickMark val="none"/>
        <c:tickLblPos val="nextTo"/>
        <c:spPr>
          <a:noFill/>
          <a:ln w="9525" cap="flat" cmpd="sng" algn="ctr">
            <a:solidFill>
              <a:schemeClr val="tx1">
                <a:lumMod val="15000"/>
                <a:lumOff val="85000"/>
              </a:schemeClr>
            </a:solidFill>
            <a:round/>
          </a:ln>
          <a:effectLst/>
        </c:spPr>
        <c:txPr>
          <a:bodyPr rot="-27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0857216"/>
        <c:crosses val="autoZero"/>
        <c:auto val="1"/>
        <c:lblOffset val="100"/>
        <c:baseTimeUnit val="months"/>
      </c:dateAx>
      <c:valAx>
        <c:axId val="170857216"/>
        <c:scaling>
          <c:orientation val="minMax"/>
          <c:max val="5000"/>
          <c:min val="2000"/>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0855424"/>
        <c:crosses val="autoZero"/>
        <c:crossBetween val="between"/>
        <c:majorUnit val="400"/>
      </c:valAx>
      <c:spPr>
        <a:noFill/>
        <a:ln>
          <a:noFill/>
        </a:ln>
        <a:effectLst/>
      </c:spPr>
    </c:plotArea>
    <c:legend>
      <c:legendPos val="b"/>
      <c:layout>
        <c:manualLayout>
          <c:xMode val="edge"/>
          <c:yMode val="edge"/>
          <c:x val="0.24178827646544182"/>
          <c:y val="0.90947185558639698"/>
          <c:w val="0.51086789151356082"/>
          <c:h val="7.1343492135425512E-2"/>
        </c:manualLayout>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en-US"/>
    </a:p>
  </c:txPr>
  <c:externalData r:id="rId1">
    <c:autoUpdate val="0"/>
  </c:externalData>
</c:chartSpace>
</file>

<file path=ppt/charts/chart7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100" b="0" i="0" u="none" strike="noStrike" kern="1200" spc="0" baseline="0">
                <a:solidFill>
                  <a:schemeClr val="tx1">
                    <a:lumMod val="65000"/>
                    <a:lumOff val="35000"/>
                  </a:schemeClr>
                </a:solidFill>
                <a:latin typeface="+mn-lt"/>
                <a:ea typeface="+mn-ea"/>
                <a:cs typeface="+mn-cs"/>
              </a:defRPr>
            </a:pPr>
            <a:r>
              <a:rPr lang="en-US" sz="1100"/>
              <a:t>Domiciliary Care - Unmet Need Hours (Partial)</a:t>
            </a:r>
          </a:p>
        </c:rich>
      </c:tx>
      <c:layout>
        <c:manualLayout>
          <c:xMode val="edge"/>
          <c:yMode val="edge"/>
          <c:x val="0.20615966754155732"/>
          <c:y val="4.3165467625899283E-2"/>
        </c:manualLayout>
      </c:layout>
      <c:overlay val="0"/>
      <c:spPr>
        <a:noFill/>
        <a:ln>
          <a:noFill/>
        </a:ln>
        <a:effectLst/>
      </c:spPr>
    </c:title>
    <c:autoTitleDeleted val="0"/>
    <c:plotArea>
      <c:layout>
        <c:manualLayout>
          <c:layoutTarget val="inner"/>
          <c:xMode val="edge"/>
          <c:yMode val="edge"/>
          <c:x val="0.10580314960629922"/>
          <c:y val="0.15047187446892876"/>
          <c:w val="0.8580857392825898"/>
          <c:h val="0.58396721992484757"/>
        </c:manualLayout>
      </c:layout>
      <c:lineChart>
        <c:grouping val="standard"/>
        <c:varyColors val="0"/>
        <c:ser>
          <c:idx val="1"/>
          <c:order val="0"/>
          <c:tx>
            <c:strRef>
              <c:f>'Dom Care'!$C$23</c:f>
              <c:strCache>
                <c:ptCount val="1"/>
                <c:pt idx="0">
                  <c:v>Unmet Hours (Partial)</c:v>
                </c:pt>
              </c:strCache>
            </c:strRef>
          </c:tx>
          <c:spPr>
            <a:ln>
              <a:solidFill>
                <a:srgbClr val="00B5CC"/>
              </a:solidFill>
            </a:ln>
            <a:effectLst/>
          </c:spPr>
          <c:marker>
            <c:symbol val="diamond"/>
            <c:size val="5"/>
            <c:spPr>
              <a:solidFill>
                <a:srgbClr val="00B5CC"/>
              </a:solidFill>
              <a:ln>
                <a:solidFill>
                  <a:srgbClr val="00B5CC"/>
                </a:solidFill>
              </a:ln>
            </c:spPr>
          </c:marker>
          <c:cat>
            <c:numRef>
              <c:f>'Dom Care'!$B$24:$B$34</c:f>
              <c:numCache>
                <c:formatCode>mmm\-yy</c:formatCode>
                <c:ptCount val="11"/>
                <c:pt idx="0">
                  <c:v>45748</c:v>
                </c:pt>
                <c:pt idx="1">
                  <c:v>45778</c:v>
                </c:pt>
                <c:pt idx="2">
                  <c:v>45809</c:v>
                </c:pt>
                <c:pt idx="3">
                  <c:v>45839</c:v>
                </c:pt>
                <c:pt idx="4">
                  <c:v>45870</c:v>
                </c:pt>
                <c:pt idx="5">
                  <c:v>45901</c:v>
                </c:pt>
                <c:pt idx="6">
                  <c:v>45931</c:v>
                </c:pt>
                <c:pt idx="7">
                  <c:v>45962</c:v>
                </c:pt>
                <c:pt idx="8">
                  <c:v>45992</c:v>
                </c:pt>
                <c:pt idx="9">
                  <c:v>46023</c:v>
                </c:pt>
                <c:pt idx="10">
                  <c:v>46054</c:v>
                </c:pt>
              </c:numCache>
            </c:numRef>
          </c:cat>
          <c:val>
            <c:numRef>
              <c:f>'Dom Care'!$C$24:$C$35</c:f>
              <c:numCache>
                <c:formatCode>General</c:formatCode>
                <c:ptCount val="12"/>
                <c:pt idx="0">
                  <c:v>2290</c:v>
                </c:pt>
                <c:pt idx="1">
                  <c:v>2259</c:v>
                </c:pt>
                <c:pt idx="2">
                  <c:v>2392</c:v>
                </c:pt>
                <c:pt idx="3">
                  <c:v>2303</c:v>
                </c:pt>
                <c:pt idx="4">
                  <c:v>2312</c:v>
                </c:pt>
                <c:pt idx="5">
                  <c:v>2646</c:v>
                </c:pt>
                <c:pt idx="6">
                  <c:v>2461</c:v>
                </c:pt>
                <c:pt idx="7">
                  <c:v>2153</c:v>
                </c:pt>
                <c:pt idx="8">
                  <c:v>2097</c:v>
                </c:pt>
                <c:pt idx="9">
                  <c:v>1861</c:v>
                </c:pt>
                <c:pt idx="10">
                  <c:v>1803</c:v>
                </c:pt>
              </c:numCache>
            </c:numRef>
          </c:val>
          <c:smooth val="0"/>
          <c:extLst>
            <c:ext xmlns:c16="http://schemas.microsoft.com/office/drawing/2014/chart" uri="{C3380CC4-5D6E-409C-BE32-E72D297353CC}">
              <c16:uniqueId val="{00000000-4F44-4033-8626-4E06B4D4C9F6}"/>
            </c:ext>
          </c:extLst>
        </c:ser>
        <c:ser>
          <c:idx val="0"/>
          <c:order val="1"/>
          <c:tx>
            <c:strRef>
              <c:f>'Dom Care'!$D$23</c:f>
              <c:strCache>
                <c:ptCount val="1"/>
                <c:pt idx="0">
                  <c:v>Target</c:v>
                </c:pt>
              </c:strCache>
            </c:strRef>
          </c:tx>
          <c:spPr>
            <a:ln w="19050">
              <a:solidFill>
                <a:srgbClr val="FF0000"/>
              </a:solidFill>
              <a:prstDash val="dash"/>
            </a:ln>
          </c:spPr>
          <c:marker>
            <c:symbol val="none"/>
          </c:marker>
          <c:cat>
            <c:numRef>
              <c:f>'Dom Care'!$B$24:$B$34</c:f>
              <c:numCache>
                <c:formatCode>mmm\-yy</c:formatCode>
                <c:ptCount val="11"/>
                <c:pt idx="0">
                  <c:v>45748</c:v>
                </c:pt>
                <c:pt idx="1">
                  <c:v>45778</c:v>
                </c:pt>
                <c:pt idx="2">
                  <c:v>45809</c:v>
                </c:pt>
                <c:pt idx="3">
                  <c:v>45839</c:v>
                </c:pt>
                <c:pt idx="4">
                  <c:v>45870</c:v>
                </c:pt>
                <c:pt idx="5">
                  <c:v>45901</c:v>
                </c:pt>
                <c:pt idx="6">
                  <c:v>45931</c:v>
                </c:pt>
                <c:pt idx="7">
                  <c:v>45962</c:v>
                </c:pt>
                <c:pt idx="8">
                  <c:v>45992</c:v>
                </c:pt>
                <c:pt idx="9">
                  <c:v>46023</c:v>
                </c:pt>
                <c:pt idx="10">
                  <c:v>46054</c:v>
                </c:pt>
              </c:numCache>
            </c:numRef>
          </c:cat>
          <c:val>
            <c:numRef>
              <c:f>'Dom Care'!$D$24:$D$35</c:f>
              <c:numCache>
                <c:formatCode>General</c:formatCode>
                <c:ptCount val="12"/>
                <c:pt idx="0">
                  <c:v>2061</c:v>
                </c:pt>
                <c:pt idx="1">
                  <c:v>2061</c:v>
                </c:pt>
                <c:pt idx="2">
                  <c:v>2061</c:v>
                </c:pt>
                <c:pt idx="3">
                  <c:v>2061</c:v>
                </c:pt>
                <c:pt idx="4">
                  <c:v>2061</c:v>
                </c:pt>
                <c:pt idx="5">
                  <c:v>2061</c:v>
                </c:pt>
                <c:pt idx="6">
                  <c:v>2061</c:v>
                </c:pt>
                <c:pt idx="7">
                  <c:v>2061</c:v>
                </c:pt>
                <c:pt idx="8">
                  <c:v>2061</c:v>
                </c:pt>
                <c:pt idx="9">
                  <c:v>2061</c:v>
                </c:pt>
                <c:pt idx="10">
                  <c:v>2061</c:v>
                </c:pt>
              </c:numCache>
            </c:numRef>
          </c:val>
          <c:smooth val="0"/>
          <c:extLst>
            <c:ext xmlns:c16="http://schemas.microsoft.com/office/drawing/2014/chart" uri="{C3380CC4-5D6E-409C-BE32-E72D297353CC}">
              <c16:uniqueId val="{00000001-4F44-4033-8626-4E06B4D4C9F6}"/>
            </c:ext>
          </c:extLst>
        </c:ser>
        <c:dLbls>
          <c:showLegendKey val="0"/>
          <c:showVal val="0"/>
          <c:showCatName val="0"/>
          <c:showSerName val="0"/>
          <c:showPercent val="0"/>
          <c:showBubbleSize val="0"/>
        </c:dLbls>
        <c:marker val="1"/>
        <c:smooth val="0"/>
        <c:axId val="170855424"/>
        <c:axId val="170857216"/>
      </c:lineChart>
      <c:dateAx>
        <c:axId val="170855424"/>
        <c:scaling>
          <c:orientation val="minMax"/>
        </c:scaling>
        <c:delete val="0"/>
        <c:axPos val="b"/>
        <c:numFmt formatCode="mmm\-yy" sourceLinked="1"/>
        <c:majorTickMark val="none"/>
        <c:minorTickMark val="none"/>
        <c:tickLblPos val="nextTo"/>
        <c:spPr>
          <a:noFill/>
          <a:ln w="9525" cap="flat" cmpd="sng" algn="ctr">
            <a:solidFill>
              <a:schemeClr val="tx1">
                <a:lumMod val="15000"/>
                <a:lumOff val="85000"/>
              </a:schemeClr>
            </a:solidFill>
            <a:round/>
          </a:ln>
          <a:effectLst/>
        </c:spPr>
        <c:txPr>
          <a:bodyPr rot="-27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0857216"/>
        <c:crosses val="autoZero"/>
        <c:auto val="1"/>
        <c:lblOffset val="100"/>
        <c:baseTimeUnit val="months"/>
      </c:dateAx>
      <c:valAx>
        <c:axId val="170857216"/>
        <c:scaling>
          <c:orientation val="minMax"/>
          <c:min val="1600"/>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0855424"/>
        <c:crosses val="autoZero"/>
        <c:crossBetween val="between"/>
        <c:majorUnit val="200"/>
      </c:valAx>
      <c:spPr>
        <a:noFill/>
        <a:ln>
          <a:noFill/>
        </a:ln>
        <a:effectLst/>
      </c:spPr>
    </c:plotArea>
    <c:legend>
      <c:legendPos val="b"/>
      <c:layout>
        <c:manualLayout>
          <c:xMode val="edge"/>
          <c:yMode val="edge"/>
          <c:x val="0.24734383202099738"/>
          <c:y val="0.90467569251685265"/>
          <c:w val="0.51086789151356082"/>
          <c:h val="8.0935818274514251E-2"/>
        </c:manualLayout>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en-US"/>
    </a:p>
  </c:txPr>
  <c:externalData r:id="rId1">
    <c:autoUpdate val="0"/>
  </c:externalData>
</c:chartSpace>
</file>

<file path=ppt/charts/chart7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200" b="0" i="0" u="none" strike="noStrike" kern="1200" spc="0" baseline="0">
                <a:solidFill>
                  <a:schemeClr val="tx1">
                    <a:lumMod val="65000"/>
                    <a:lumOff val="35000"/>
                  </a:schemeClr>
                </a:solidFill>
                <a:latin typeface="+mn-lt"/>
                <a:ea typeface="+mn-ea"/>
                <a:cs typeface="+mn-cs"/>
              </a:defRPr>
            </a:pPr>
            <a:r>
              <a:rPr lang="en-US" sz="1100" b="0" i="0" u="none" strike="noStrike" baseline="0">
                <a:effectLst/>
              </a:rPr>
              <a:t>Direct Payments - Service Users</a:t>
            </a:r>
            <a:endParaRPr lang="en-US" sz="1100"/>
          </a:p>
        </c:rich>
      </c:tx>
      <c:layout>
        <c:manualLayout>
          <c:xMode val="edge"/>
          <c:yMode val="edge"/>
          <c:x val="0.29560417664133348"/>
          <c:y val="4.1666666666666664E-2"/>
        </c:manualLayout>
      </c:layout>
      <c:overlay val="0"/>
      <c:spPr>
        <a:noFill/>
        <a:ln>
          <a:noFill/>
        </a:ln>
        <a:effectLst/>
      </c:spPr>
    </c:title>
    <c:autoTitleDeleted val="0"/>
    <c:plotArea>
      <c:layout/>
      <c:lineChart>
        <c:grouping val="standard"/>
        <c:varyColors val="0"/>
        <c:ser>
          <c:idx val="0"/>
          <c:order val="0"/>
          <c:tx>
            <c:strRef>
              <c:f>'Amb arrivals'!$G$7</c:f>
              <c:strCache>
                <c:ptCount val="1"/>
                <c:pt idx="0">
                  <c:v>2023/24</c:v>
                </c:pt>
              </c:strCache>
            </c:strRef>
          </c:tx>
          <c:spPr>
            <a:ln w="28575" cap="rnd">
              <a:solidFill>
                <a:schemeClr val="accent1"/>
              </a:solidFill>
              <a:round/>
            </a:ln>
            <a:effectLst/>
          </c:spPr>
          <c:marker>
            <c:symbol val="square"/>
            <c:size val="5"/>
            <c:spPr>
              <a:solidFill>
                <a:schemeClr val="accent1"/>
              </a:solidFill>
              <a:ln w="9525">
                <a:solidFill>
                  <a:schemeClr val="accent1"/>
                </a:solidFill>
              </a:ln>
              <a:effectLst/>
            </c:spPr>
          </c:marker>
          <c:cat>
            <c:numRef>
              <c:f>'Direct Payments'!$B$8:$B$18</c:f>
              <c:numCache>
                <c:formatCode>mmm\-yy</c:formatCode>
                <c:ptCount val="11"/>
                <c:pt idx="0">
                  <c:v>45748</c:v>
                </c:pt>
                <c:pt idx="1">
                  <c:v>45778</c:v>
                </c:pt>
                <c:pt idx="2">
                  <c:v>45809</c:v>
                </c:pt>
                <c:pt idx="3">
                  <c:v>45839</c:v>
                </c:pt>
                <c:pt idx="4">
                  <c:v>45870</c:v>
                </c:pt>
                <c:pt idx="5">
                  <c:v>45901</c:v>
                </c:pt>
                <c:pt idx="6">
                  <c:v>45931</c:v>
                </c:pt>
                <c:pt idx="7">
                  <c:v>45962</c:v>
                </c:pt>
                <c:pt idx="8">
                  <c:v>45992</c:v>
                </c:pt>
                <c:pt idx="9">
                  <c:v>46023</c:v>
                </c:pt>
                <c:pt idx="10">
                  <c:v>46054</c:v>
                </c:pt>
              </c:numCache>
            </c:numRef>
          </c:cat>
          <c:val>
            <c:numRef>
              <c:f>'Amb arrivals'!$G$8:$G$19</c:f>
            </c:numRef>
          </c:val>
          <c:smooth val="0"/>
          <c:extLst>
            <c:ext xmlns:c16="http://schemas.microsoft.com/office/drawing/2014/chart" uri="{C3380CC4-5D6E-409C-BE32-E72D297353CC}">
              <c16:uniqueId val="{00000000-D8FC-4EE8-8540-58A2A385D0E2}"/>
            </c:ext>
          </c:extLst>
        </c:ser>
        <c:ser>
          <c:idx val="2"/>
          <c:order val="1"/>
          <c:tx>
            <c:strRef>
              <c:f>'Direct Payments'!$C$7</c:f>
              <c:strCache>
                <c:ptCount val="1"/>
                <c:pt idx="0">
                  <c:v>Target</c:v>
                </c:pt>
              </c:strCache>
            </c:strRef>
          </c:tx>
          <c:spPr>
            <a:ln w="19050" cap="rnd">
              <a:solidFill>
                <a:srgbClr val="FF0000"/>
              </a:solidFill>
              <a:prstDash val="dash"/>
              <a:round/>
            </a:ln>
            <a:effectLst/>
          </c:spPr>
          <c:marker>
            <c:symbol val="none"/>
          </c:marker>
          <c:cat>
            <c:numRef>
              <c:f>'Direct Payments'!$B$8:$B$18</c:f>
              <c:numCache>
                <c:formatCode>mmm\-yy</c:formatCode>
                <c:ptCount val="11"/>
                <c:pt idx="0">
                  <c:v>45748</c:v>
                </c:pt>
                <c:pt idx="1">
                  <c:v>45778</c:v>
                </c:pt>
                <c:pt idx="2">
                  <c:v>45809</c:v>
                </c:pt>
                <c:pt idx="3">
                  <c:v>45839</c:v>
                </c:pt>
                <c:pt idx="4">
                  <c:v>45870</c:v>
                </c:pt>
                <c:pt idx="5">
                  <c:v>45901</c:v>
                </c:pt>
                <c:pt idx="6">
                  <c:v>45931</c:v>
                </c:pt>
                <c:pt idx="7">
                  <c:v>45962</c:v>
                </c:pt>
                <c:pt idx="8">
                  <c:v>45992</c:v>
                </c:pt>
                <c:pt idx="9">
                  <c:v>46023</c:v>
                </c:pt>
                <c:pt idx="10">
                  <c:v>46054</c:v>
                </c:pt>
              </c:numCache>
            </c:numRef>
          </c:cat>
          <c:val>
            <c:numRef>
              <c:f>'Direct Payments'!$C$8:$C$19</c:f>
              <c:numCache>
                <c:formatCode>0</c:formatCode>
                <c:ptCount val="12"/>
                <c:pt idx="0">
                  <c:v>743</c:v>
                </c:pt>
                <c:pt idx="1">
                  <c:v>743</c:v>
                </c:pt>
                <c:pt idx="2">
                  <c:v>743</c:v>
                </c:pt>
                <c:pt idx="3">
                  <c:v>743</c:v>
                </c:pt>
                <c:pt idx="4">
                  <c:v>743</c:v>
                </c:pt>
                <c:pt idx="5">
                  <c:v>743</c:v>
                </c:pt>
                <c:pt idx="6">
                  <c:v>743</c:v>
                </c:pt>
                <c:pt idx="7">
                  <c:v>743</c:v>
                </c:pt>
                <c:pt idx="8">
                  <c:v>743</c:v>
                </c:pt>
                <c:pt idx="9">
                  <c:v>743</c:v>
                </c:pt>
                <c:pt idx="10">
                  <c:v>743</c:v>
                </c:pt>
                <c:pt idx="11">
                  <c:v>743</c:v>
                </c:pt>
              </c:numCache>
            </c:numRef>
          </c:val>
          <c:smooth val="0"/>
          <c:extLst>
            <c:ext xmlns:c16="http://schemas.microsoft.com/office/drawing/2014/chart" uri="{C3380CC4-5D6E-409C-BE32-E72D297353CC}">
              <c16:uniqueId val="{00000001-D8FC-4EE8-8540-58A2A385D0E2}"/>
            </c:ext>
          </c:extLst>
        </c:ser>
        <c:ser>
          <c:idx val="3"/>
          <c:order val="2"/>
          <c:tx>
            <c:strRef>
              <c:f>'Direct Payments'!$D$7</c:f>
              <c:strCache>
                <c:ptCount val="1"/>
                <c:pt idx="0">
                  <c:v>Actual</c:v>
                </c:pt>
              </c:strCache>
            </c:strRef>
          </c:tx>
          <c:spPr>
            <a:ln>
              <a:solidFill>
                <a:srgbClr val="00B5CC"/>
              </a:solidFill>
            </a:ln>
          </c:spPr>
          <c:marker>
            <c:symbol val="diamond"/>
            <c:size val="5"/>
            <c:spPr>
              <a:solidFill>
                <a:srgbClr val="00B5CC"/>
              </a:solidFill>
              <a:ln>
                <a:solidFill>
                  <a:srgbClr val="00B5CC"/>
                </a:solidFill>
              </a:ln>
            </c:spPr>
          </c:marker>
          <c:cat>
            <c:numRef>
              <c:f>'Direct Payments'!$B$8:$B$18</c:f>
              <c:numCache>
                <c:formatCode>mmm\-yy</c:formatCode>
                <c:ptCount val="11"/>
                <c:pt idx="0">
                  <c:v>45748</c:v>
                </c:pt>
                <c:pt idx="1">
                  <c:v>45778</c:v>
                </c:pt>
                <c:pt idx="2">
                  <c:v>45809</c:v>
                </c:pt>
                <c:pt idx="3">
                  <c:v>45839</c:v>
                </c:pt>
                <c:pt idx="4">
                  <c:v>45870</c:v>
                </c:pt>
                <c:pt idx="5">
                  <c:v>45901</c:v>
                </c:pt>
                <c:pt idx="6">
                  <c:v>45931</c:v>
                </c:pt>
                <c:pt idx="7">
                  <c:v>45962</c:v>
                </c:pt>
                <c:pt idx="8">
                  <c:v>45992</c:v>
                </c:pt>
                <c:pt idx="9">
                  <c:v>46023</c:v>
                </c:pt>
                <c:pt idx="10">
                  <c:v>46054</c:v>
                </c:pt>
              </c:numCache>
            </c:numRef>
          </c:cat>
          <c:val>
            <c:numRef>
              <c:f>'Direct Payments'!$D$8:$D$19</c:f>
              <c:numCache>
                <c:formatCode>0</c:formatCode>
                <c:ptCount val="12"/>
                <c:pt idx="0">
                  <c:v>709</c:v>
                </c:pt>
                <c:pt idx="1">
                  <c:v>715</c:v>
                </c:pt>
                <c:pt idx="2">
                  <c:v>726</c:v>
                </c:pt>
                <c:pt idx="3">
                  <c:v>739</c:v>
                </c:pt>
                <c:pt idx="4">
                  <c:v>754</c:v>
                </c:pt>
                <c:pt idx="5">
                  <c:v>756</c:v>
                </c:pt>
                <c:pt idx="6">
                  <c:v>757</c:v>
                </c:pt>
                <c:pt idx="7">
                  <c:v>755</c:v>
                </c:pt>
                <c:pt idx="8">
                  <c:v>755</c:v>
                </c:pt>
                <c:pt idx="9">
                  <c:v>748</c:v>
                </c:pt>
                <c:pt idx="10">
                  <c:v>742</c:v>
                </c:pt>
              </c:numCache>
            </c:numRef>
          </c:val>
          <c:smooth val="0"/>
          <c:extLst>
            <c:ext xmlns:c16="http://schemas.microsoft.com/office/drawing/2014/chart" uri="{C3380CC4-5D6E-409C-BE32-E72D297353CC}">
              <c16:uniqueId val="{00000002-D8FC-4EE8-8540-58A2A385D0E2}"/>
            </c:ext>
          </c:extLst>
        </c:ser>
        <c:dLbls>
          <c:showLegendKey val="0"/>
          <c:showVal val="0"/>
          <c:showCatName val="0"/>
          <c:showSerName val="0"/>
          <c:showPercent val="0"/>
          <c:showBubbleSize val="0"/>
        </c:dLbls>
        <c:smooth val="0"/>
        <c:axId val="177720704"/>
        <c:axId val="179308032"/>
      </c:lineChart>
      <c:dateAx>
        <c:axId val="177720704"/>
        <c:scaling>
          <c:orientation val="minMax"/>
        </c:scaling>
        <c:delete val="0"/>
        <c:axPos val="b"/>
        <c:numFmt formatCode="mmm\-yy" sourceLinked="1"/>
        <c:majorTickMark val="none"/>
        <c:minorTickMark val="none"/>
        <c:tickLblPos val="nextTo"/>
        <c:spPr>
          <a:noFill/>
          <a:ln w="9525" cap="flat" cmpd="sng" algn="ctr">
            <a:solidFill>
              <a:schemeClr val="tx1">
                <a:lumMod val="15000"/>
                <a:lumOff val="85000"/>
              </a:schemeClr>
            </a:solidFill>
            <a:round/>
          </a:ln>
          <a:effectLst/>
        </c:spPr>
        <c:txPr>
          <a:bodyPr rot="-27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9308032"/>
        <c:crosses val="autoZero"/>
        <c:auto val="1"/>
        <c:lblOffset val="100"/>
        <c:baseTimeUnit val="months"/>
      </c:dateAx>
      <c:valAx>
        <c:axId val="179308032"/>
        <c:scaling>
          <c:orientation val="minMax"/>
          <c:min val="50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7720704"/>
        <c:crosses val="autoZero"/>
        <c:crossBetween val="between"/>
      </c:valAx>
      <c:spPr>
        <a:noFill/>
        <a:ln>
          <a:noFill/>
        </a:ln>
        <a:effectLst/>
      </c:spPr>
    </c:plotArea>
    <c:legend>
      <c:legendPos val="b"/>
      <c:layout>
        <c:manualLayout>
          <c:xMode val="edge"/>
          <c:yMode val="edge"/>
          <c:x val="0.31161074182212201"/>
          <c:y val="0.89409667541557303"/>
          <c:w val="0.36566740281439258"/>
          <c:h val="7.8125546806649168E-2"/>
        </c:manualLayout>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en-US"/>
    </a:p>
  </c:txPr>
  <c:externalData r:id="rId1">
    <c:autoUpdate val="0"/>
  </c:externalData>
</c:chartSpace>
</file>

<file path=ppt/charts/chart7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100" b="0" i="0" u="none" strike="noStrike" kern="1200" spc="0" baseline="0">
                <a:solidFill>
                  <a:schemeClr val="tx1">
                    <a:lumMod val="65000"/>
                    <a:lumOff val="35000"/>
                  </a:schemeClr>
                </a:solidFill>
                <a:latin typeface="+mn-lt"/>
                <a:ea typeface="+mn-ea"/>
                <a:cs typeface="+mn-cs"/>
              </a:defRPr>
            </a:pPr>
            <a:r>
              <a:rPr lang="en-US" sz="1100" baseline="0"/>
              <a:t>Number of SAI Reports Overdue / Not Completed</a:t>
            </a:r>
          </a:p>
        </c:rich>
      </c:tx>
      <c:layout>
        <c:manualLayout>
          <c:xMode val="edge"/>
          <c:yMode val="edge"/>
          <c:x val="0.24451355360425023"/>
          <c:y val="4.8898442909360247E-2"/>
        </c:manualLayout>
      </c:layout>
      <c:overlay val="0"/>
      <c:spPr>
        <a:noFill/>
        <a:ln>
          <a:noFill/>
        </a:ln>
        <a:effectLst/>
      </c:spPr>
    </c:title>
    <c:autoTitleDeleted val="0"/>
    <c:plotArea>
      <c:layout>
        <c:manualLayout>
          <c:layoutTarget val="inner"/>
          <c:xMode val="edge"/>
          <c:yMode val="edge"/>
          <c:x val="0.10203409328883323"/>
          <c:y val="0.16066200923697593"/>
          <c:w val="0.84320677737065042"/>
          <c:h val="0.56067630244849531"/>
        </c:manualLayout>
      </c:layout>
      <c:lineChart>
        <c:grouping val="standard"/>
        <c:varyColors val="0"/>
        <c:ser>
          <c:idx val="1"/>
          <c:order val="0"/>
          <c:tx>
            <c:strRef>
              <c:f>SAI!$G$19</c:f>
              <c:strCache>
                <c:ptCount val="1"/>
                <c:pt idx="0">
                  <c:v>Total SAI Reports Overdue/ Not Completed</c:v>
                </c:pt>
              </c:strCache>
            </c:strRef>
          </c:tx>
          <c:spPr>
            <a:ln>
              <a:solidFill>
                <a:srgbClr val="00B5CC"/>
              </a:solidFill>
            </a:ln>
            <a:effectLst/>
          </c:spPr>
          <c:marker>
            <c:symbol val="diamond"/>
            <c:size val="5"/>
            <c:spPr>
              <a:solidFill>
                <a:srgbClr val="00B5CC"/>
              </a:solidFill>
              <a:ln>
                <a:solidFill>
                  <a:srgbClr val="00B5CC"/>
                </a:solidFill>
              </a:ln>
            </c:spPr>
          </c:marker>
          <c:cat>
            <c:numRef>
              <c:f>SAI!$B$20:$B$30</c:f>
              <c:numCache>
                <c:formatCode>mmm\-yy</c:formatCode>
                <c:ptCount val="11"/>
                <c:pt idx="0">
                  <c:v>45748</c:v>
                </c:pt>
                <c:pt idx="1">
                  <c:v>45778</c:v>
                </c:pt>
                <c:pt idx="2">
                  <c:v>45809</c:v>
                </c:pt>
                <c:pt idx="3">
                  <c:v>45839</c:v>
                </c:pt>
                <c:pt idx="4">
                  <c:v>45870</c:v>
                </c:pt>
                <c:pt idx="5">
                  <c:v>45901</c:v>
                </c:pt>
                <c:pt idx="6">
                  <c:v>45931</c:v>
                </c:pt>
                <c:pt idx="7">
                  <c:v>45962</c:v>
                </c:pt>
                <c:pt idx="8">
                  <c:v>45992</c:v>
                </c:pt>
                <c:pt idx="9">
                  <c:v>46023</c:v>
                </c:pt>
                <c:pt idx="10">
                  <c:v>46054</c:v>
                </c:pt>
              </c:numCache>
            </c:numRef>
          </c:cat>
          <c:val>
            <c:numRef>
              <c:f>SAI!$G$20:$G$30</c:f>
              <c:numCache>
                <c:formatCode>0</c:formatCode>
                <c:ptCount val="11"/>
                <c:pt idx="0">
                  <c:v>76</c:v>
                </c:pt>
                <c:pt idx="1">
                  <c:v>68</c:v>
                </c:pt>
                <c:pt idx="2">
                  <c:v>70</c:v>
                </c:pt>
                <c:pt idx="3">
                  <c:v>56</c:v>
                </c:pt>
                <c:pt idx="4">
                  <c:v>59</c:v>
                </c:pt>
                <c:pt idx="5">
                  <c:v>47</c:v>
                </c:pt>
                <c:pt idx="6">
                  <c:v>51</c:v>
                </c:pt>
                <c:pt idx="7">
                  <c:v>33</c:v>
                </c:pt>
                <c:pt idx="8">
                  <c:v>31</c:v>
                </c:pt>
                <c:pt idx="9">
                  <c:v>23</c:v>
                </c:pt>
                <c:pt idx="10">
                  <c:v>16</c:v>
                </c:pt>
              </c:numCache>
            </c:numRef>
          </c:val>
          <c:smooth val="0"/>
          <c:extLst>
            <c:ext xmlns:c16="http://schemas.microsoft.com/office/drawing/2014/chart" uri="{C3380CC4-5D6E-409C-BE32-E72D297353CC}">
              <c16:uniqueId val="{00000000-05CA-4948-BCB5-72B728776D15}"/>
            </c:ext>
          </c:extLst>
        </c:ser>
        <c:ser>
          <c:idx val="0"/>
          <c:order val="1"/>
          <c:tx>
            <c:strRef>
              <c:f>SAI!$C$19</c:f>
              <c:strCache>
                <c:ptCount val="1"/>
                <c:pt idx="0">
                  <c:v>Target</c:v>
                </c:pt>
              </c:strCache>
            </c:strRef>
          </c:tx>
          <c:spPr>
            <a:ln w="19050">
              <a:solidFill>
                <a:srgbClr val="FF0000"/>
              </a:solidFill>
              <a:prstDash val="dash"/>
            </a:ln>
          </c:spPr>
          <c:marker>
            <c:symbol val="none"/>
          </c:marker>
          <c:cat>
            <c:numRef>
              <c:f>SAI!$B$20:$B$30</c:f>
              <c:numCache>
                <c:formatCode>mmm\-yy</c:formatCode>
                <c:ptCount val="11"/>
                <c:pt idx="0">
                  <c:v>45748</c:v>
                </c:pt>
                <c:pt idx="1">
                  <c:v>45778</c:v>
                </c:pt>
                <c:pt idx="2">
                  <c:v>45809</c:v>
                </c:pt>
                <c:pt idx="3">
                  <c:v>45839</c:v>
                </c:pt>
                <c:pt idx="4">
                  <c:v>45870</c:v>
                </c:pt>
                <c:pt idx="5">
                  <c:v>45901</c:v>
                </c:pt>
                <c:pt idx="6">
                  <c:v>45931</c:v>
                </c:pt>
                <c:pt idx="7">
                  <c:v>45962</c:v>
                </c:pt>
                <c:pt idx="8">
                  <c:v>45992</c:v>
                </c:pt>
                <c:pt idx="9">
                  <c:v>46023</c:v>
                </c:pt>
                <c:pt idx="10">
                  <c:v>46054</c:v>
                </c:pt>
              </c:numCache>
            </c:numRef>
          </c:cat>
          <c:val>
            <c:numRef>
              <c:f>SAI!$C$20:$C$30</c:f>
              <c:numCache>
                <c:formatCode>0</c:formatCode>
                <c:ptCount val="11"/>
                <c:pt idx="0">
                  <c:v>0</c:v>
                </c:pt>
                <c:pt idx="1">
                  <c:v>0</c:v>
                </c:pt>
                <c:pt idx="2">
                  <c:v>0</c:v>
                </c:pt>
                <c:pt idx="3">
                  <c:v>0</c:v>
                </c:pt>
                <c:pt idx="4">
                  <c:v>0</c:v>
                </c:pt>
                <c:pt idx="5">
                  <c:v>0</c:v>
                </c:pt>
                <c:pt idx="6">
                  <c:v>0</c:v>
                </c:pt>
                <c:pt idx="7">
                  <c:v>0</c:v>
                </c:pt>
                <c:pt idx="8">
                  <c:v>0</c:v>
                </c:pt>
                <c:pt idx="9">
                  <c:v>0</c:v>
                </c:pt>
                <c:pt idx="10">
                  <c:v>0</c:v>
                </c:pt>
              </c:numCache>
            </c:numRef>
          </c:val>
          <c:smooth val="0"/>
          <c:extLst>
            <c:ext xmlns:c16="http://schemas.microsoft.com/office/drawing/2014/chart" uri="{C3380CC4-5D6E-409C-BE32-E72D297353CC}">
              <c16:uniqueId val="{00000001-05CA-4948-BCB5-72B728776D15}"/>
            </c:ext>
          </c:extLst>
        </c:ser>
        <c:dLbls>
          <c:showLegendKey val="0"/>
          <c:showVal val="0"/>
          <c:showCatName val="0"/>
          <c:showSerName val="0"/>
          <c:showPercent val="0"/>
          <c:showBubbleSize val="0"/>
        </c:dLbls>
        <c:marker val="1"/>
        <c:smooth val="0"/>
        <c:axId val="170855424"/>
        <c:axId val="170857216"/>
      </c:lineChart>
      <c:dateAx>
        <c:axId val="170855424"/>
        <c:scaling>
          <c:orientation val="minMax"/>
        </c:scaling>
        <c:delete val="0"/>
        <c:axPos val="b"/>
        <c:numFmt formatCode="mmm\-yy" sourceLinked="1"/>
        <c:majorTickMark val="none"/>
        <c:minorTickMark val="none"/>
        <c:tickLblPos val="nextTo"/>
        <c:spPr>
          <a:noFill/>
          <a:ln w="9525" cap="flat" cmpd="sng" algn="ctr">
            <a:solidFill>
              <a:schemeClr val="tx1">
                <a:lumMod val="15000"/>
                <a:lumOff val="85000"/>
              </a:schemeClr>
            </a:solidFill>
            <a:round/>
          </a:ln>
          <a:effectLst/>
        </c:spPr>
        <c:txPr>
          <a:bodyPr rot="-27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0857216"/>
        <c:crosses val="autoZero"/>
        <c:auto val="1"/>
        <c:lblOffset val="100"/>
        <c:baseTimeUnit val="months"/>
      </c:dateAx>
      <c:valAx>
        <c:axId val="170857216"/>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0855424"/>
        <c:crosses val="autoZero"/>
        <c:crossBetween val="between"/>
      </c:valAx>
      <c:spPr>
        <a:noFill/>
        <a:ln>
          <a:noFill/>
        </a:ln>
        <a:effectLst/>
      </c:spPr>
    </c:plotArea>
    <c:legend>
      <c:legendPos val="b"/>
      <c:layout>
        <c:manualLayout>
          <c:xMode val="edge"/>
          <c:yMode val="edge"/>
          <c:x val="7.0514281834911263E-2"/>
          <c:y val="0.88891640770422986"/>
          <c:w val="0.8584822094570056"/>
          <c:h val="7.8752618830658039E-2"/>
        </c:manualLayout>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en-US"/>
    </a:p>
  </c:txPr>
  <c:externalData r:id="rId1">
    <c:autoUpdate val="0"/>
  </c:externalData>
</c:chartSpace>
</file>

<file path=ppt/charts/chart7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100" b="0" i="0" u="none" strike="noStrike" kern="1200" spc="0" baseline="0">
                <a:solidFill>
                  <a:schemeClr val="tx1">
                    <a:lumMod val="65000"/>
                    <a:lumOff val="35000"/>
                  </a:schemeClr>
                </a:solidFill>
                <a:latin typeface="+mn-lt"/>
                <a:ea typeface="+mn-ea"/>
                <a:cs typeface="+mn-cs"/>
              </a:defRPr>
            </a:pPr>
            <a:r>
              <a:rPr lang="en-US" sz="1100"/>
              <a:t>Clostridioides</a:t>
            </a:r>
            <a:r>
              <a:rPr lang="en-US" sz="1100" baseline="0"/>
              <a:t> Difficile (CDI)</a:t>
            </a:r>
          </a:p>
        </c:rich>
      </c:tx>
      <c:layout>
        <c:manualLayout>
          <c:xMode val="edge"/>
          <c:yMode val="edge"/>
          <c:x val="0.33172277227722774"/>
          <c:y val="4.1095890410958902E-2"/>
        </c:manualLayout>
      </c:layout>
      <c:overlay val="0"/>
      <c:spPr>
        <a:noFill/>
        <a:ln>
          <a:noFill/>
        </a:ln>
        <a:effectLst/>
      </c:spPr>
    </c:title>
    <c:autoTitleDeleted val="0"/>
    <c:plotArea>
      <c:layout>
        <c:manualLayout>
          <c:layoutTarget val="inner"/>
          <c:xMode val="edge"/>
          <c:yMode val="edge"/>
          <c:x val="0.10024759405074365"/>
          <c:y val="0.14087962962962963"/>
          <c:w val="0.84320677737065042"/>
          <c:h val="0.56067630244849531"/>
        </c:manualLayout>
      </c:layout>
      <c:lineChart>
        <c:grouping val="standard"/>
        <c:varyColors val="0"/>
        <c:ser>
          <c:idx val="1"/>
          <c:order val="0"/>
          <c:tx>
            <c:strRef>
              <c:f>CDiff!$C$4</c:f>
              <c:strCache>
                <c:ptCount val="1"/>
                <c:pt idx="0">
                  <c:v>Cumulative CDI Rate</c:v>
                </c:pt>
              </c:strCache>
            </c:strRef>
          </c:tx>
          <c:spPr>
            <a:ln>
              <a:solidFill>
                <a:srgbClr val="00B5CC"/>
              </a:solidFill>
            </a:ln>
            <a:effectLst/>
          </c:spPr>
          <c:marker>
            <c:symbol val="diamond"/>
            <c:size val="5"/>
            <c:spPr>
              <a:solidFill>
                <a:srgbClr val="00B5CC"/>
              </a:solidFill>
              <a:ln>
                <a:solidFill>
                  <a:srgbClr val="00B5CC"/>
                </a:solidFill>
              </a:ln>
            </c:spPr>
          </c:marker>
          <c:cat>
            <c:numRef>
              <c:f>CDiff!$B$5:$B$14</c:f>
              <c:numCache>
                <c:formatCode>mmm\-yy</c:formatCode>
                <c:ptCount val="10"/>
                <c:pt idx="0">
                  <c:v>45748</c:v>
                </c:pt>
                <c:pt idx="1">
                  <c:v>45778</c:v>
                </c:pt>
                <c:pt idx="2">
                  <c:v>45809</c:v>
                </c:pt>
                <c:pt idx="3">
                  <c:v>45839</c:v>
                </c:pt>
                <c:pt idx="4">
                  <c:v>45870</c:v>
                </c:pt>
                <c:pt idx="5">
                  <c:v>45901</c:v>
                </c:pt>
                <c:pt idx="6">
                  <c:v>45931</c:v>
                </c:pt>
                <c:pt idx="7">
                  <c:v>45962</c:v>
                </c:pt>
                <c:pt idx="8">
                  <c:v>45992</c:v>
                </c:pt>
                <c:pt idx="9">
                  <c:v>46023</c:v>
                </c:pt>
              </c:numCache>
              <c:extLst/>
            </c:numRef>
          </c:cat>
          <c:val>
            <c:numRef>
              <c:f>CDiff!$C$5:$C$14</c:f>
              <c:numCache>
                <c:formatCode>General</c:formatCode>
                <c:ptCount val="10"/>
                <c:pt idx="0">
                  <c:v>29.1</c:v>
                </c:pt>
                <c:pt idx="1">
                  <c:v>16.399999999999999</c:v>
                </c:pt>
                <c:pt idx="2">
                  <c:v>20.6</c:v>
                </c:pt>
                <c:pt idx="3">
                  <c:v>16.399999999999999</c:v>
                </c:pt>
                <c:pt idx="4">
                  <c:v>17.100000000000001</c:v>
                </c:pt>
                <c:pt idx="5">
                  <c:v>19.600000000000001</c:v>
                </c:pt>
                <c:pt idx="6">
                  <c:v>18.5</c:v>
                </c:pt>
                <c:pt idx="7">
                  <c:v>16.3</c:v>
                </c:pt>
                <c:pt idx="8">
                  <c:v>15.8</c:v>
                </c:pt>
                <c:pt idx="9">
                  <c:v>14.9</c:v>
                </c:pt>
              </c:numCache>
              <c:extLst/>
            </c:numRef>
          </c:val>
          <c:smooth val="0"/>
          <c:extLst>
            <c:ext xmlns:c16="http://schemas.microsoft.com/office/drawing/2014/chart" uri="{C3380CC4-5D6E-409C-BE32-E72D297353CC}">
              <c16:uniqueId val="{00000000-D3AB-4702-99D9-BE30435D0AD4}"/>
            </c:ext>
          </c:extLst>
        </c:ser>
        <c:ser>
          <c:idx val="0"/>
          <c:order val="1"/>
          <c:tx>
            <c:strRef>
              <c:f>CDiff!$D$4</c:f>
              <c:strCache>
                <c:ptCount val="1"/>
                <c:pt idx="0">
                  <c:v>Target Rate: episodes per 100,000 occupied beds</c:v>
                </c:pt>
              </c:strCache>
            </c:strRef>
          </c:tx>
          <c:spPr>
            <a:ln w="19050">
              <a:solidFill>
                <a:srgbClr val="FF0000"/>
              </a:solidFill>
              <a:prstDash val="dash"/>
            </a:ln>
          </c:spPr>
          <c:marker>
            <c:symbol val="none"/>
          </c:marker>
          <c:cat>
            <c:numRef>
              <c:f>CDiff!$B$5:$B$14</c:f>
              <c:numCache>
                <c:formatCode>mmm\-yy</c:formatCode>
                <c:ptCount val="10"/>
                <c:pt idx="0">
                  <c:v>45748</c:v>
                </c:pt>
                <c:pt idx="1">
                  <c:v>45778</c:v>
                </c:pt>
                <c:pt idx="2">
                  <c:v>45809</c:v>
                </c:pt>
                <c:pt idx="3">
                  <c:v>45839</c:v>
                </c:pt>
                <c:pt idx="4">
                  <c:v>45870</c:v>
                </c:pt>
                <c:pt idx="5">
                  <c:v>45901</c:v>
                </c:pt>
                <c:pt idx="6">
                  <c:v>45931</c:v>
                </c:pt>
                <c:pt idx="7">
                  <c:v>45962</c:v>
                </c:pt>
                <c:pt idx="8">
                  <c:v>45992</c:v>
                </c:pt>
                <c:pt idx="9">
                  <c:v>46023</c:v>
                </c:pt>
              </c:numCache>
              <c:extLst/>
            </c:numRef>
          </c:cat>
          <c:val>
            <c:numRef>
              <c:f>CDiff!$D$5:$D$14</c:f>
              <c:numCache>
                <c:formatCode>#,##0.0</c:formatCode>
                <c:ptCount val="10"/>
                <c:pt idx="0">
                  <c:v>15.8</c:v>
                </c:pt>
                <c:pt idx="1">
                  <c:v>15.7</c:v>
                </c:pt>
                <c:pt idx="2">
                  <c:v>15.6</c:v>
                </c:pt>
                <c:pt idx="3">
                  <c:v>15.5</c:v>
                </c:pt>
                <c:pt idx="4">
                  <c:v>15.5</c:v>
                </c:pt>
                <c:pt idx="5">
                  <c:v>15.4</c:v>
                </c:pt>
                <c:pt idx="6">
                  <c:v>15.3</c:v>
                </c:pt>
                <c:pt idx="7">
                  <c:v>15.2</c:v>
                </c:pt>
                <c:pt idx="8">
                  <c:v>15.2</c:v>
                </c:pt>
                <c:pt idx="9">
                  <c:v>15.1</c:v>
                </c:pt>
              </c:numCache>
              <c:extLst/>
            </c:numRef>
          </c:val>
          <c:smooth val="0"/>
          <c:extLst>
            <c:ext xmlns:c16="http://schemas.microsoft.com/office/drawing/2014/chart" uri="{C3380CC4-5D6E-409C-BE32-E72D297353CC}">
              <c16:uniqueId val="{00000001-D3AB-4702-99D9-BE30435D0AD4}"/>
            </c:ext>
          </c:extLst>
        </c:ser>
        <c:dLbls>
          <c:showLegendKey val="0"/>
          <c:showVal val="0"/>
          <c:showCatName val="0"/>
          <c:showSerName val="0"/>
          <c:showPercent val="0"/>
          <c:showBubbleSize val="0"/>
        </c:dLbls>
        <c:marker val="1"/>
        <c:smooth val="0"/>
        <c:axId val="170855424"/>
        <c:axId val="170857216"/>
      </c:lineChart>
      <c:dateAx>
        <c:axId val="170855424"/>
        <c:scaling>
          <c:orientation val="minMax"/>
        </c:scaling>
        <c:delete val="0"/>
        <c:axPos val="b"/>
        <c:numFmt formatCode="mmm\-yy"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0857216"/>
        <c:crosses val="autoZero"/>
        <c:auto val="1"/>
        <c:lblOffset val="100"/>
        <c:baseTimeUnit val="months"/>
      </c:dateAx>
      <c:valAx>
        <c:axId val="170857216"/>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0855424"/>
        <c:crosses val="autoZero"/>
        <c:crossBetween val="between"/>
      </c:valAx>
      <c:spPr>
        <a:noFill/>
        <a:ln>
          <a:noFill/>
        </a:ln>
        <a:effectLst/>
      </c:spPr>
    </c:plotArea>
    <c:legend>
      <c:legendPos val="b"/>
      <c:layout>
        <c:manualLayout>
          <c:xMode val="edge"/>
          <c:yMode val="edge"/>
          <c:x val="5.1221745796626909E-2"/>
          <c:y val="0.83572250386509928"/>
          <c:w val="0.89975678040244966"/>
          <c:h val="8.0935818274514251E-2"/>
        </c:manualLayout>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en-US"/>
    </a:p>
  </c:txPr>
  <c:externalData r:id="rId1">
    <c:autoUpdate val="0"/>
  </c:externalData>
</c:chartSpace>
</file>

<file path=ppt/charts/chart7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100" b="0" i="0" u="none" strike="noStrike" kern="1200" spc="0" baseline="0">
                <a:solidFill>
                  <a:schemeClr val="tx1">
                    <a:lumMod val="65000"/>
                    <a:lumOff val="35000"/>
                  </a:schemeClr>
                </a:solidFill>
                <a:latin typeface="+mn-lt"/>
                <a:ea typeface="+mn-ea"/>
                <a:cs typeface="+mn-cs"/>
              </a:defRPr>
            </a:pPr>
            <a:r>
              <a:rPr lang="en-US" sz="1100" baseline="0"/>
              <a:t>MRSA</a:t>
            </a:r>
          </a:p>
        </c:rich>
      </c:tx>
      <c:layout>
        <c:manualLayout>
          <c:xMode val="edge"/>
          <c:yMode val="edge"/>
          <c:x val="0.45845544554455447"/>
          <c:y val="4.5662100456621002E-2"/>
        </c:manualLayout>
      </c:layout>
      <c:overlay val="0"/>
      <c:spPr>
        <a:noFill/>
        <a:ln>
          <a:noFill/>
        </a:ln>
        <a:effectLst/>
      </c:spPr>
    </c:title>
    <c:autoTitleDeleted val="0"/>
    <c:plotArea>
      <c:layout>
        <c:manualLayout>
          <c:layoutTarget val="inner"/>
          <c:xMode val="edge"/>
          <c:yMode val="edge"/>
          <c:x val="0.10024759405074365"/>
          <c:y val="0.14087962962962963"/>
          <c:w val="0.84320677737065042"/>
          <c:h val="0.56067630244849531"/>
        </c:manualLayout>
      </c:layout>
      <c:lineChart>
        <c:grouping val="standard"/>
        <c:varyColors val="0"/>
        <c:ser>
          <c:idx val="1"/>
          <c:order val="0"/>
          <c:tx>
            <c:strRef>
              <c:f>MRSA_!$C$4</c:f>
              <c:strCache>
                <c:ptCount val="1"/>
                <c:pt idx="0">
                  <c:v>Cumulative MRSA Rate</c:v>
                </c:pt>
              </c:strCache>
            </c:strRef>
          </c:tx>
          <c:spPr>
            <a:ln>
              <a:solidFill>
                <a:srgbClr val="00B5CC"/>
              </a:solidFill>
            </a:ln>
            <a:effectLst/>
          </c:spPr>
          <c:marker>
            <c:symbol val="diamond"/>
            <c:size val="5"/>
            <c:spPr>
              <a:solidFill>
                <a:srgbClr val="00B5CC"/>
              </a:solidFill>
              <a:ln>
                <a:solidFill>
                  <a:srgbClr val="00B5CC"/>
                </a:solidFill>
              </a:ln>
            </c:spPr>
          </c:marker>
          <c:cat>
            <c:numRef>
              <c:f>MRSA_!$B$5:$B$14</c:f>
              <c:numCache>
                <c:formatCode>mmm\-yy</c:formatCode>
                <c:ptCount val="10"/>
                <c:pt idx="0">
                  <c:v>45748</c:v>
                </c:pt>
                <c:pt idx="1">
                  <c:v>45778</c:v>
                </c:pt>
                <c:pt idx="2">
                  <c:v>45809</c:v>
                </c:pt>
                <c:pt idx="3">
                  <c:v>45839</c:v>
                </c:pt>
                <c:pt idx="4">
                  <c:v>45870</c:v>
                </c:pt>
                <c:pt idx="5">
                  <c:v>45901</c:v>
                </c:pt>
                <c:pt idx="6">
                  <c:v>45931</c:v>
                </c:pt>
                <c:pt idx="7">
                  <c:v>45962</c:v>
                </c:pt>
                <c:pt idx="8">
                  <c:v>45992</c:v>
                </c:pt>
                <c:pt idx="9">
                  <c:v>46023</c:v>
                </c:pt>
              </c:numCache>
              <c:extLst/>
            </c:numRef>
          </c:cat>
          <c:val>
            <c:numRef>
              <c:f>MRSA_!$C$5:$C$14</c:f>
              <c:numCache>
                <c:formatCode>General</c:formatCode>
                <c:ptCount val="10"/>
                <c:pt idx="0">
                  <c:v>4.16</c:v>
                </c:pt>
                <c:pt idx="1">
                  <c:v>2.0459999999999998</c:v>
                </c:pt>
                <c:pt idx="2">
                  <c:v>1.371</c:v>
                </c:pt>
                <c:pt idx="3">
                  <c:v>1.0269999999999999</c:v>
                </c:pt>
                <c:pt idx="4">
                  <c:v>0.81399999999999995</c:v>
                </c:pt>
                <c:pt idx="5">
                  <c:v>0.67800000000000005</c:v>
                </c:pt>
                <c:pt idx="6">
                  <c:v>0.57899999999999996</c:v>
                </c:pt>
                <c:pt idx="7">
                  <c:v>1.016</c:v>
                </c:pt>
                <c:pt idx="8">
                  <c:v>1.8029999999999999</c:v>
                </c:pt>
                <c:pt idx="9">
                  <c:v>1.6160000000000001</c:v>
                </c:pt>
              </c:numCache>
              <c:extLst/>
            </c:numRef>
          </c:val>
          <c:smooth val="0"/>
          <c:extLst>
            <c:ext xmlns:c16="http://schemas.microsoft.com/office/drawing/2014/chart" uri="{C3380CC4-5D6E-409C-BE32-E72D297353CC}">
              <c16:uniqueId val="{00000000-A258-42FC-B6BA-135DF89E6106}"/>
            </c:ext>
          </c:extLst>
        </c:ser>
        <c:ser>
          <c:idx val="0"/>
          <c:order val="1"/>
          <c:tx>
            <c:strRef>
              <c:f>MRSA_!$D$4</c:f>
              <c:strCache>
                <c:ptCount val="1"/>
                <c:pt idx="0">
                  <c:v>Target Rate: episodes per 100,000 occupied beds</c:v>
                </c:pt>
              </c:strCache>
            </c:strRef>
          </c:tx>
          <c:spPr>
            <a:ln w="19050">
              <a:solidFill>
                <a:srgbClr val="FF0000"/>
              </a:solidFill>
              <a:prstDash val="dash"/>
            </a:ln>
          </c:spPr>
          <c:marker>
            <c:symbol val="none"/>
          </c:marker>
          <c:cat>
            <c:numRef>
              <c:f>MRSA_!$B$5:$B$14</c:f>
              <c:numCache>
                <c:formatCode>mmm\-yy</c:formatCode>
                <c:ptCount val="10"/>
                <c:pt idx="0">
                  <c:v>45748</c:v>
                </c:pt>
                <c:pt idx="1">
                  <c:v>45778</c:v>
                </c:pt>
                <c:pt idx="2">
                  <c:v>45809</c:v>
                </c:pt>
                <c:pt idx="3">
                  <c:v>45839</c:v>
                </c:pt>
                <c:pt idx="4">
                  <c:v>45870</c:v>
                </c:pt>
                <c:pt idx="5">
                  <c:v>45901</c:v>
                </c:pt>
                <c:pt idx="6">
                  <c:v>45931</c:v>
                </c:pt>
                <c:pt idx="7">
                  <c:v>45962</c:v>
                </c:pt>
                <c:pt idx="8">
                  <c:v>45992</c:v>
                </c:pt>
                <c:pt idx="9">
                  <c:v>46023</c:v>
                </c:pt>
              </c:numCache>
              <c:extLst/>
            </c:numRef>
          </c:cat>
          <c:val>
            <c:numRef>
              <c:f>MRSA_!$D$5:$D$14</c:f>
              <c:numCache>
                <c:formatCode>General</c:formatCode>
                <c:ptCount val="10"/>
                <c:pt idx="0">
                  <c:v>4.2249999999999996</c:v>
                </c:pt>
                <c:pt idx="1">
                  <c:v>4.2069999999999999</c:v>
                </c:pt>
                <c:pt idx="2">
                  <c:v>4.1890000000000001</c:v>
                </c:pt>
                <c:pt idx="3">
                  <c:v>4.1710000000000003</c:v>
                </c:pt>
                <c:pt idx="4">
                  <c:v>4.1529999999999996</c:v>
                </c:pt>
                <c:pt idx="5">
                  <c:v>4.1349999999999998</c:v>
                </c:pt>
                <c:pt idx="6" formatCode="#,##0.000">
                  <c:v>4.117</c:v>
                </c:pt>
                <c:pt idx="7" formatCode="#,##0.000">
                  <c:v>4.0990000000000002</c:v>
                </c:pt>
                <c:pt idx="8" formatCode="#,##0.000">
                  <c:v>4.0810000000000004</c:v>
                </c:pt>
                <c:pt idx="9" formatCode="#,##0.000">
                  <c:v>4.0629999999999997</c:v>
                </c:pt>
              </c:numCache>
              <c:extLst/>
            </c:numRef>
          </c:val>
          <c:smooth val="0"/>
          <c:extLst>
            <c:ext xmlns:c16="http://schemas.microsoft.com/office/drawing/2014/chart" uri="{C3380CC4-5D6E-409C-BE32-E72D297353CC}">
              <c16:uniqueId val="{00000001-A258-42FC-B6BA-135DF89E6106}"/>
            </c:ext>
          </c:extLst>
        </c:ser>
        <c:dLbls>
          <c:showLegendKey val="0"/>
          <c:showVal val="0"/>
          <c:showCatName val="0"/>
          <c:showSerName val="0"/>
          <c:showPercent val="0"/>
          <c:showBubbleSize val="0"/>
        </c:dLbls>
        <c:marker val="1"/>
        <c:smooth val="0"/>
        <c:axId val="170855424"/>
        <c:axId val="170857216"/>
      </c:lineChart>
      <c:dateAx>
        <c:axId val="170855424"/>
        <c:scaling>
          <c:orientation val="minMax"/>
        </c:scaling>
        <c:delete val="0"/>
        <c:axPos val="b"/>
        <c:numFmt formatCode="mmm\-yy"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0857216"/>
        <c:crosses val="autoZero"/>
        <c:auto val="1"/>
        <c:lblOffset val="100"/>
        <c:baseTimeUnit val="months"/>
      </c:dateAx>
      <c:valAx>
        <c:axId val="170857216"/>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0855424"/>
        <c:crosses val="autoZero"/>
        <c:crossBetween val="between"/>
        <c:majorUnit val="1"/>
      </c:valAx>
      <c:spPr>
        <a:noFill/>
        <a:ln>
          <a:noFill/>
        </a:ln>
        <a:effectLst/>
      </c:spPr>
    </c:plotArea>
    <c:legend>
      <c:legendPos val="b"/>
      <c:layout>
        <c:manualLayout>
          <c:xMode val="edge"/>
          <c:yMode val="edge"/>
          <c:x val="6.9703593981445391E-2"/>
          <c:y val="0.85398734404774745"/>
          <c:w val="0.89975678040244966"/>
          <c:h val="8.0935818274514251E-2"/>
        </c:manualLayout>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en-US"/>
    </a:p>
  </c:txPr>
  <c:externalData r:id="rId1">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200" b="0" i="0" u="none" strike="noStrike" kern="1200" spc="0" baseline="0">
                <a:solidFill>
                  <a:schemeClr val="tx1">
                    <a:lumMod val="65000"/>
                    <a:lumOff val="35000"/>
                  </a:schemeClr>
                </a:solidFill>
                <a:latin typeface="+mn-lt"/>
                <a:ea typeface="+mn-ea"/>
                <a:cs typeface="+mn-cs"/>
              </a:defRPr>
            </a:pPr>
            <a:r>
              <a:rPr lang="en-GB" sz="1100" b="0" i="0" u="none" strike="noStrike" baseline="0">
                <a:effectLst/>
              </a:rPr>
              <a:t>Ambulance arrivals (Antrim)</a:t>
            </a:r>
            <a:endParaRPr lang="en-GB" sz="1100"/>
          </a:p>
        </c:rich>
      </c:tx>
      <c:overlay val="0"/>
      <c:spPr>
        <a:noFill/>
        <a:ln>
          <a:noFill/>
        </a:ln>
        <a:effectLst/>
      </c:spPr>
    </c:title>
    <c:autoTitleDeleted val="0"/>
    <c:plotArea>
      <c:layout/>
      <c:lineChart>
        <c:grouping val="standard"/>
        <c:varyColors val="0"/>
        <c:ser>
          <c:idx val="0"/>
          <c:order val="0"/>
          <c:tx>
            <c:strRef>
              <c:f>'Amb arrivals'!$G$7</c:f>
              <c:strCache>
                <c:ptCount val="1"/>
                <c:pt idx="0">
                  <c:v>2023/24</c:v>
                </c:pt>
              </c:strCache>
            </c:strRef>
          </c:tx>
          <c:spPr>
            <a:ln w="28575" cap="rnd">
              <a:solidFill>
                <a:schemeClr val="accent1"/>
              </a:solidFill>
              <a:round/>
            </a:ln>
            <a:effectLst/>
          </c:spPr>
          <c:marker>
            <c:symbol val="square"/>
            <c:size val="5"/>
            <c:spPr>
              <a:solidFill>
                <a:schemeClr val="accent1"/>
              </a:solidFill>
              <a:ln w="9525">
                <a:solidFill>
                  <a:schemeClr val="accent1"/>
                </a:solidFill>
              </a:ln>
              <a:effectLst/>
            </c:spPr>
          </c:marker>
          <c:cat>
            <c:strRef>
              <c:f>'Amb arrivals'!$B$8:$B$19</c:f>
              <c:strCache>
                <c:ptCount val="12"/>
                <c:pt idx="0">
                  <c:v>Apr</c:v>
                </c:pt>
                <c:pt idx="1">
                  <c:v>May</c:v>
                </c:pt>
                <c:pt idx="2">
                  <c:v>Jun</c:v>
                </c:pt>
                <c:pt idx="3">
                  <c:v>Jul</c:v>
                </c:pt>
                <c:pt idx="4">
                  <c:v>Aug</c:v>
                </c:pt>
                <c:pt idx="5">
                  <c:v>Sep</c:v>
                </c:pt>
                <c:pt idx="6">
                  <c:v>Oct</c:v>
                </c:pt>
                <c:pt idx="7">
                  <c:v>Nov</c:v>
                </c:pt>
                <c:pt idx="8">
                  <c:v>Dec</c:v>
                </c:pt>
                <c:pt idx="9">
                  <c:v>Jan</c:v>
                </c:pt>
                <c:pt idx="10">
                  <c:v>Feb</c:v>
                </c:pt>
                <c:pt idx="11">
                  <c:v>Mar</c:v>
                </c:pt>
              </c:strCache>
            </c:strRef>
          </c:cat>
          <c:val>
            <c:numRef>
              <c:f>'Amb arrivals'!$G$8:$G$19</c:f>
            </c:numRef>
          </c:val>
          <c:smooth val="0"/>
          <c:extLst>
            <c:ext xmlns:c16="http://schemas.microsoft.com/office/drawing/2014/chart" uri="{C3380CC4-5D6E-409C-BE32-E72D297353CC}">
              <c16:uniqueId val="{00000000-DA16-4AF1-B2E0-69C27E231439}"/>
            </c:ext>
          </c:extLst>
        </c:ser>
        <c:ser>
          <c:idx val="1"/>
          <c:order val="1"/>
          <c:tx>
            <c:strRef>
              <c:f>'Amb arrivals'!$H$7</c:f>
              <c:strCache>
                <c:ptCount val="1"/>
                <c:pt idx="0">
                  <c:v>2024/25</c:v>
                </c:pt>
              </c:strCache>
            </c:strRef>
          </c:tx>
          <c:spPr>
            <a:ln w="28575" cap="rnd">
              <a:solidFill>
                <a:srgbClr val="ED7D31"/>
              </a:solidFill>
              <a:round/>
            </a:ln>
            <a:effectLst/>
          </c:spPr>
          <c:marker>
            <c:symbol val="diamond"/>
            <c:size val="5"/>
            <c:spPr>
              <a:solidFill>
                <a:srgbClr val="ED7D31"/>
              </a:solidFill>
              <a:ln w="9525">
                <a:solidFill>
                  <a:srgbClr val="ED7D31"/>
                </a:solidFill>
              </a:ln>
              <a:effectLst/>
            </c:spPr>
          </c:marker>
          <c:cat>
            <c:strRef>
              <c:f>'Amb arrivals'!$B$8:$B$19</c:f>
              <c:strCache>
                <c:ptCount val="12"/>
                <c:pt idx="0">
                  <c:v>Apr</c:v>
                </c:pt>
                <c:pt idx="1">
                  <c:v>May</c:v>
                </c:pt>
                <c:pt idx="2">
                  <c:v>Jun</c:v>
                </c:pt>
                <c:pt idx="3">
                  <c:v>Jul</c:v>
                </c:pt>
                <c:pt idx="4">
                  <c:v>Aug</c:v>
                </c:pt>
                <c:pt idx="5">
                  <c:v>Sep</c:v>
                </c:pt>
                <c:pt idx="6">
                  <c:v>Oct</c:v>
                </c:pt>
                <c:pt idx="7">
                  <c:v>Nov</c:v>
                </c:pt>
                <c:pt idx="8">
                  <c:v>Dec</c:v>
                </c:pt>
                <c:pt idx="9">
                  <c:v>Jan</c:v>
                </c:pt>
                <c:pt idx="10">
                  <c:v>Feb</c:v>
                </c:pt>
                <c:pt idx="11">
                  <c:v>Mar</c:v>
                </c:pt>
              </c:strCache>
            </c:strRef>
          </c:cat>
          <c:val>
            <c:numRef>
              <c:f>'Amb arrivals'!$H$8:$H$19</c:f>
              <c:numCache>
                <c:formatCode>#,##0</c:formatCode>
                <c:ptCount val="12"/>
                <c:pt idx="0">
                  <c:v>1639</c:v>
                </c:pt>
                <c:pt idx="1">
                  <c:v>1690</c:v>
                </c:pt>
                <c:pt idx="2">
                  <c:v>1613</c:v>
                </c:pt>
                <c:pt idx="3">
                  <c:v>1579</c:v>
                </c:pt>
                <c:pt idx="4">
                  <c:v>1554</c:v>
                </c:pt>
                <c:pt idx="5">
                  <c:v>1485</c:v>
                </c:pt>
                <c:pt idx="6">
                  <c:v>1651</c:v>
                </c:pt>
                <c:pt idx="7">
                  <c:v>1409</c:v>
                </c:pt>
                <c:pt idx="8">
                  <c:v>1312</c:v>
                </c:pt>
                <c:pt idx="9">
                  <c:v>1350</c:v>
                </c:pt>
                <c:pt idx="10">
                  <c:v>1275</c:v>
                </c:pt>
                <c:pt idx="11">
                  <c:v>1588</c:v>
                </c:pt>
              </c:numCache>
            </c:numRef>
          </c:val>
          <c:smooth val="0"/>
          <c:extLst>
            <c:ext xmlns:c16="http://schemas.microsoft.com/office/drawing/2014/chart" uri="{C3380CC4-5D6E-409C-BE32-E72D297353CC}">
              <c16:uniqueId val="{00000001-DA16-4AF1-B2E0-69C27E231439}"/>
            </c:ext>
          </c:extLst>
        </c:ser>
        <c:ser>
          <c:idx val="2"/>
          <c:order val="2"/>
          <c:tx>
            <c:strRef>
              <c:f>'Amb arrivals'!$I$7</c:f>
              <c:strCache>
                <c:ptCount val="1"/>
                <c:pt idx="0">
                  <c:v>2025/26</c:v>
                </c:pt>
              </c:strCache>
            </c:strRef>
          </c:tx>
          <c:spPr>
            <a:ln w="28575" cap="rnd">
              <a:solidFill>
                <a:schemeClr val="bg1">
                  <a:lumMod val="65000"/>
                </a:schemeClr>
              </a:solidFill>
              <a:round/>
            </a:ln>
            <a:effectLst/>
          </c:spPr>
          <c:marker>
            <c:symbol val="triangle"/>
            <c:size val="5"/>
            <c:spPr>
              <a:solidFill>
                <a:schemeClr val="bg1">
                  <a:lumMod val="65000"/>
                </a:schemeClr>
              </a:solidFill>
              <a:ln w="9525">
                <a:solidFill>
                  <a:schemeClr val="bg1">
                    <a:lumMod val="65000"/>
                  </a:schemeClr>
                </a:solidFill>
              </a:ln>
              <a:effectLst/>
            </c:spPr>
          </c:marker>
          <c:cat>
            <c:strRef>
              <c:f>'Amb arrivals'!$B$8:$B$19</c:f>
              <c:strCache>
                <c:ptCount val="12"/>
                <c:pt idx="0">
                  <c:v>Apr</c:v>
                </c:pt>
                <c:pt idx="1">
                  <c:v>May</c:v>
                </c:pt>
                <c:pt idx="2">
                  <c:v>Jun</c:v>
                </c:pt>
                <c:pt idx="3">
                  <c:v>Jul</c:v>
                </c:pt>
                <c:pt idx="4">
                  <c:v>Aug</c:v>
                </c:pt>
                <c:pt idx="5">
                  <c:v>Sep</c:v>
                </c:pt>
                <c:pt idx="6">
                  <c:v>Oct</c:v>
                </c:pt>
                <c:pt idx="7">
                  <c:v>Nov</c:v>
                </c:pt>
                <c:pt idx="8">
                  <c:v>Dec</c:v>
                </c:pt>
                <c:pt idx="9">
                  <c:v>Jan</c:v>
                </c:pt>
                <c:pt idx="10">
                  <c:v>Feb</c:v>
                </c:pt>
                <c:pt idx="11">
                  <c:v>Mar</c:v>
                </c:pt>
              </c:strCache>
            </c:strRef>
          </c:cat>
          <c:val>
            <c:numRef>
              <c:f>'Amb arrivals'!$I$8:$I$19</c:f>
              <c:numCache>
                <c:formatCode>#,##0</c:formatCode>
                <c:ptCount val="12"/>
                <c:pt idx="0">
                  <c:v>1550</c:v>
                </c:pt>
                <c:pt idx="1">
                  <c:v>1603</c:v>
                </c:pt>
                <c:pt idx="2">
                  <c:v>1511</c:v>
                </c:pt>
                <c:pt idx="3">
                  <c:v>1492</c:v>
                </c:pt>
                <c:pt idx="4">
                  <c:v>1505</c:v>
                </c:pt>
                <c:pt idx="5">
                  <c:v>1395</c:v>
                </c:pt>
                <c:pt idx="6">
                  <c:v>1533</c:v>
                </c:pt>
                <c:pt idx="7">
                  <c:v>1469</c:v>
                </c:pt>
                <c:pt idx="8">
                  <c:v>1464</c:v>
                </c:pt>
                <c:pt idx="9">
                  <c:v>1316</c:v>
                </c:pt>
                <c:pt idx="10">
                  <c:v>1300</c:v>
                </c:pt>
              </c:numCache>
            </c:numRef>
          </c:val>
          <c:smooth val="0"/>
          <c:extLst>
            <c:ext xmlns:c16="http://schemas.microsoft.com/office/drawing/2014/chart" uri="{C3380CC4-5D6E-409C-BE32-E72D297353CC}">
              <c16:uniqueId val="{00000002-DA16-4AF1-B2E0-69C27E231439}"/>
            </c:ext>
          </c:extLst>
        </c:ser>
        <c:dLbls>
          <c:showLegendKey val="0"/>
          <c:showVal val="0"/>
          <c:showCatName val="0"/>
          <c:showSerName val="0"/>
          <c:showPercent val="0"/>
          <c:showBubbleSize val="0"/>
        </c:dLbls>
        <c:marker val="1"/>
        <c:smooth val="0"/>
        <c:axId val="177720704"/>
        <c:axId val="179308032"/>
      </c:lineChart>
      <c:catAx>
        <c:axId val="17772070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9308032"/>
        <c:crosses val="autoZero"/>
        <c:auto val="1"/>
        <c:lblAlgn val="ctr"/>
        <c:lblOffset val="100"/>
        <c:noMultiLvlLbl val="0"/>
      </c:catAx>
      <c:valAx>
        <c:axId val="179308032"/>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7720704"/>
        <c:crosses val="autoZero"/>
        <c:crossBetween val="between"/>
        <c:majorUnit val="500"/>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en-US"/>
    </a:p>
  </c:txPr>
  <c:externalData r:id="rId1">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200" b="0" i="0" u="none" strike="noStrike" kern="1200" spc="0" baseline="0">
                <a:solidFill>
                  <a:schemeClr val="tx1">
                    <a:lumMod val="65000"/>
                    <a:lumOff val="35000"/>
                  </a:schemeClr>
                </a:solidFill>
                <a:latin typeface="+mn-lt"/>
                <a:ea typeface="+mn-ea"/>
                <a:cs typeface="+mn-cs"/>
              </a:defRPr>
            </a:pPr>
            <a:r>
              <a:rPr lang="en-GB" sz="1100" b="0" i="0" u="none" strike="noStrike" baseline="0">
                <a:effectLst/>
              </a:rPr>
              <a:t>Ambulance arrivals (Causeway)</a:t>
            </a:r>
            <a:endParaRPr lang="en-GB" sz="1100"/>
          </a:p>
        </c:rich>
      </c:tx>
      <c:overlay val="0"/>
      <c:spPr>
        <a:noFill/>
        <a:ln>
          <a:noFill/>
        </a:ln>
        <a:effectLst/>
      </c:spPr>
    </c:title>
    <c:autoTitleDeleted val="0"/>
    <c:plotArea>
      <c:layout/>
      <c:lineChart>
        <c:grouping val="standard"/>
        <c:varyColors val="0"/>
        <c:ser>
          <c:idx val="0"/>
          <c:order val="0"/>
          <c:tx>
            <c:strRef>
              <c:f>'Amb arrivals'!$G$23</c:f>
              <c:strCache>
                <c:ptCount val="1"/>
                <c:pt idx="0">
                  <c:v>2023/24</c:v>
                </c:pt>
              </c:strCache>
            </c:strRef>
          </c:tx>
          <c:spPr>
            <a:ln w="28575" cap="rnd">
              <a:solidFill>
                <a:schemeClr val="accent1"/>
              </a:solidFill>
              <a:round/>
            </a:ln>
            <a:effectLst/>
          </c:spPr>
          <c:marker>
            <c:symbol val="square"/>
            <c:size val="5"/>
            <c:spPr>
              <a:solidFill>
                <a:schemeClr val="accent1"/>
              </a:solidFill>
              <a:ln w="9525">
                <a:solidFill>
                  <a:schemeClr val="accent1"/>
                </a:solidFill>
              </a:ln>
              <a:effectLst/>
            </c:spPr>
          </c:marker>
          <c:cat>
            <c:strRef>
              <c:f>'Amb arrivals'!$B$24:$B$35</c:f>
              <c:strCache>
                <c:ptCount val="12"/>
                <c:pt idx="0">
                  <c:v>Apr</c:v>
                </c:pt>
                <c:pt idx="1">
                  <c:v>May</c:v>
                </c:pt>
                <c:pt idx="2">
                  <c:v>Jun</c:v>
                </c:pt>
                <c:pt idx="3">
                  <c:v>Jul</c:v>
                </c:pt>
                <c:pt idx="4">
                  <c:v>Aug</c:v>
                </c:pt>
                <c:pt idx="5">
                  <c:v>Sep</c:v>
                </c:pt>
                <c:pt idx="6">
                  <c:v>Oct</c:v>
                </c:pt>
                <c:pt idx="7">
                  <c:v>Nov</c:v>
                </c:pt>
                <c:pt idx="8">
                  <c:v>Dec</c:v>
                </c:pt>
                <c:pt idx="9">
                  <c:v>Jan</c:v>
                </c:pt>
                <c:pt idx="10">
                  <c:v>Feb</c:v>
                </c:pt>
                <c:pt idx="11">
                  <c:v>Mar</c:v>
                </c:pt>
              </c:strCache>
            </c:strRef>
          </c:cat>
          <c:val>
            <c:numRef>
              <c:f>'Amb arrivals'!$G$24:$G$35</c:f>
            </c:numRef>
          </c:val>
          <c:smooth val="0"/>
          <c:extLst>
            <c:ext xmlns:c16="http://schemas.microsoft.com/office/drawing/2014/chart" uri="{C3380CC4-5D6E-409C-BE32-E72D297353CC}">
              <c16:uniqueId val="{00000000-20D9-4214-B77C-D2D0110C197F}"/>
            </c:ext>
          </c:extLst>
        </c:ser>
        <c:ser>
          <c:idx val="1"/>
          <c:order val="1"/>
          <c:tx>
            <c:strRef>
              <c:f>'Amb arrivals'!$H$23</c:f>
              <c:strCache>
                <c:ptCount val="1"/>
                <c:pt idx="0">
                  <c:v>2024/25</c:v>
                </c:pt>
              </c:strCache>
            </c:strRef>
          </c:tx>
          <c:spPr>
            <a:ln w="28575" cap="rnd">
              <a:solidFill>
                <a:srgbClr val="ED7D31"/>
              </a:solidFill>
              <a:round/>
            </a:ln>
            <a:effectLst/>
          </c:spPr>
          <c:marker>
            <c:symbol val="diamond"/>
            <c:size val="5"/>
            <c:spPr>
              <a:solidFill>
                <a:srgbClr val="ED7D31"/>
              </a:solidFill>
              <a:ln w="9525">
                <a:solidFill>
                  <a:srgbClr val="ED7D31"/>
                </a:solidFill>
              </a:ln>
              <a:effectLst/>
            </c:spPr>
          </c:marker>
          <c:cat>
            <c:strRef>
              <c:f>'Amb arrivals'!$B$24:$B$35</c:f>
              <c:strCache>
                <c:ptCount val="12"/>
                <c:pt idx="0">
                  <c:v>Apr</c:v>
                </c:pt>
                <c:pt idx="1">
                  <c:v>May</c:v>
                </c:pt>
                <c:pt idx="2">
                  <c:v>Jun</c:v>
                </c:pt>
                <c:pt idx="3">
                  <c:v>Jul</c:v>
                </c:pt>
                <c:pt idx="4">
                  <c:v>Aug</c:v>
                </c:pt>
                <c:pt idx="5">
                  <c:v>Sep</c:v>
                </c:pt>
                <c:pt idx="6">
                  <c:v>Oct</c:v>
                </c:pt>
                <c:pt idx="7">
                  <c:v>Nov</c:v>
                </c:pt>
                <c:pt idx="8">
                  <c:v>Dec</c:v>
                </c:pt>
                <c:pt idx="9">
                  <c:v>Jan</c:v>
                </c:pt>
                <c:pt idx="10">
                  <c:v>Feb</c:v>
                </c:pt>
                <c:pt idx="11">
                  <c:v>Mar</c:v>
                </c:pt>
              </c:strCache>
            </c:strRef>
          </c:cat>
          <c:val>
            <c:numRef>
              <c:f>'Amb arrivals'!$H$24:$H$35</c:f>
              <c:numCache>
                <c:formatCode>#,##0</c:formatCode>
                <c:ptCount val="12"/>
                <c:pt idx="0">
                  <c:v>617</c:v>
                </c:pt>
                <c:pt idx="1">
                  <c:v>646</c:v>
                </c:pt>
                <c:pt idx="2">
                  <c:v>597</c:v>
                </c:pt>
                <c:pt idx="3">
                  <c:v>599</c:v>
                </c:pt>
                <c:pt idx="4">
                  <c:v>566</c:v>
                </c:pt>
                <c:pt idx="5">
                  <c:v>569</c:v>
                </c:pt>
                <c:pt idx="6">
                  <c:v>597</c:v>
                </c:pt>
                <c:pt idx="7">
                  <c:v>524</c:v>
                </c:pt>
                <c:pt idx="8">
                  <c:v>489</c:v>
                </c:pt>
                <c:pt idx="9">
                  <c:v>479</c:v>
                </c:pt>
                <c:pt idx="10">
                  <c:v>480</c:v>
                </c:pt>
                <c:pt idx="11">
                  <c:v>544</c:v>
                </c:pt>
              </c:numCache>
            </c:numRef>
          </c:val>
          <c:smooth val="0"/>
          <c:extLst>
            <c:ext xmlns:c16="http://schemas.microsoft.com/office/drawing/2014/chart" uri="{C3380CC4-5D6E-409C-BE32-E72D297353CC}">
              <c16:uniqueId val="{00000001-20D9-4214-B77C-D2D0110C197F}"/>
            </c:ext>
          </c:extLst>
        </c:ser>
        <c:ser>
          <c:idx val="2"/>
          <c:order val="2"/>
          <c:tx>
            <c:strRef>
              <c:f>'Amb arrivals'!$I$23</c:f>
              <c:strCache>
                <c:ptCount val="1"/>
                <c:pt idx="0">
                  <c:v>2025/26</c:v>
                </c:pt>
              </c:strCache>
            </c:strRef>
          </c:tx>
          <c:spPr>
            <a:ln w="28575" cap="rnd">
              <a:solidFill>
                <a:schemeClr val="bg1">
                  <a:lumMod val="65000"/>
                </a:schemeClr>
              </a:solidFill>
              <a:round/>
            </a:ln>
            <a:effectLst/>
          </c:spPr>
          <c:marker>
            <c:symbol val="triangle"/>
            <c:size val="5"/>
            <c:spPr>
              <a:solidFill>
                <a:schemeClr val="bg1">
                  <a:lumMod val="65000"/>
                </a:schemeClr>
              </a:solidFill>
              <a:ln w="9525">
                <a:solidFill>
                  <a:schemeClr val="bg1">
                    <a:lumMod val="65000"/>
                  </a:schemeClr>
                </a:solidFill>
              </a:ln>
              <a:effectLst/>
            </c:spPr>
          </c:marker>
          <c:cat>
            <c:strRef>
              <c:f>'Amb arrivals'!$B$24:$B$35</c:f>
              <c:strCache>
                <c:ptCount val="12"/>
                <c:pt idx="0">
                  <c:v>Apr</c:v>
                </c:pt>
                <c:pt idx="1">
                  <c:v>May</c:v>
                </c:pt>
                <c:pt idx="2">
                  <c:v>Jun</c:v>
                </c:pt>
                <c:pt idx="3">
                  <c:v>Jul</c:v>
                </c:pt>
                <c:pt idx="4">
                  <c:v>Aug</c:v>
                </c:pt>
                <c:pt idx="5">
                  <c:v>Sep</c:v>
                </c:pt>
                <c:pt idx="6">
                  <c:v>Oct</c:v>
                </c:pt>
                <c:pt idx="7">
                  <c:v>Nov</c:v>
                </c:pt>
                <c:pt idx="8">
                  <c:v>Dec</c:v>
                </c:pt>
                <c:pt idx="9">
                  <c:v>Jan</c:v>
                </c:pt>
                <c:pt idx="10">
                  <c:v>Feb</c:v>
                </c:pt>
                <c:pt idx="11">
                  <c:v>Mar</c:v>
                </c:pt>
              </c:strCache>
            </c:strRef>
          </c:cat>
          <c:val>
            <c:numRef>
              <c:f>'Amb arrivals'!$I$24:$I$35</c:f>
              <c:numCache>
                <c:formatCode>#,##0</c:formatCode>
                <c:ptCount val="12"/>
                <c:pt idx="0">
                  <c:v>552</c:v>
                </c:pt>
                <c:pt idx="1">
                  <c:v>591</c:v>
                </c:pt>
                <c:pt idx="2">
                  <c:v>583</c:v>
                </c:pt>
                <c:pt idx="3">
                  <c:v>615</c:v>
                </c:pt>
                <c:pt idx="4">
                  <c:v>613</c:v>
                </c:pt>
                <c:pt idx="5">
                  <c:v>576</c:v>
                </c:pt>
                <c:pt idx="6">
                  <c:v>648</c:v>
                </c:pt>
                <c:pt idx="7">
                  <c:v>566</c:v>
                </c:pt>
                <c:pt idx="8">
                  <c:v>579</c:v>
                </c:pt>
                <c:pt idx="9">
                  <c:v>523</c:v>
                </c:pt>
                <c:pt idx="10">
                  <c:v>506</c:v>
                </c:pt>
              </c:numCache>
            </c:numRef>
          </c:val>
          <c:smooth val="0"/>
          <c:extLst>
            <c:ext xmlns:c16="http://schemas.microsoft.com/office/drawing/2014/chart" uri="{C3380CC4-5D6E-409C-BE32-E72D297353CC}">
              <c16:uniqueId val="{00000002-20D9-4214-B77C-D2D0110C197F}"/>
            </c:ext>
          </c:extLst>
        </c:ser>
        <c:dLbls>
          <c:showLegendKey val="0"/>
          <c:showVal val="0"/>
          <c:showCatName val="0"/>
          <c:showSerName val="0"/>
          <c:showPercent val="0"/>
          <c:showBubbleSize val="0"/>
        </c:dLbls>
        <c:marker val="1"/>
        <c:smooth val="0"/>
        <c:axId val="179359744"/>
        <c:axId val="179361664"/>
      </c:lineChart>
      <c:catAx>
        <c:axId val="17935974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9361664"/>
        <c:crosses val="autoZero"/>
        <c:auto val="1"/>
        <c:lblAlgn val="ctr"/>
        <c:lblOffset val="100"/>
        <c:noMultiLvlLbl val="0"/>
      </c:catAx>
      <c:valAx>
        <c:axId val="179361664"/>
        <c:scaling>
          <c:orientation val="minMax"/>
          <c:max val="90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9359744"/>
        <c:crosses val="autoZero"/>
        <c:crossBetween val="between"/>
        <c:majorUnit val="100"/>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en-US"/>
    </a:p>
  </c:txPr>
  <c:externalData r:id="rId1">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rawings/drawing1.xml><?xml version="1.0" encoding="utf-8"?>
<c:userShapes xmlns:c="http://schemas.openxmlformats.org/drawingml/2006/chart">
  <cdr:relSizeAnchor xmlns:cdr="http://schemas.openxmlformats.org/drawingml/2006/chartDrawing">
    <cdr:from>
      <cdr:x>1</cdr:x>
      <cdr:y>0.51191</cdr:y>
    </cdr:from>
    <cdr:to>
      <cdr:x>1</cdr:x>
      <cdr:y>1</cdr:y>
    </cdr:to>
    <cdr:cxnSp macro="">
      <cdr:nvCxnSpPr>
        <cdr:cNvPr id="2" name="Straight Connector 1">
          <a:extLst xmlns:a="http://schemas.openxmlformats.org/drawingml/2006/main">
            <a:ext uri="{FF2B5EF4-FFF2-40B4-BE49-F238E27FC236}">
              <a16:creationId xmlns:a16="http://schemas.microsoft.com/office/drawing/2014/main" id="{C097029E-65ED-6032-067B-65C52E968DB9}"/>
            </a:ext>
          </a:extLst>
        </cdr:cNvPr>
        <cdr:cNvCxnSpPr/>
      </cdr:nvCxnSpPr>
      <cdr:spPr>
        <a:xfrm xmlns:a="http://schemas.openxmlformats.org/drawingml/2006/main" flipH="1" flipV="1">
          <a:off x="10919882" y="6062133"/>
          <a:ext cx="0" cy="1344084"/>
        </a:xfrm>
        <a:prstGeom xmlns:a="http://schemas.openxmlformats.org/drawingml/2006/main" prst="line">
          <a:avLst/>
        </a:prstGeom>
        <a:ln xmlns:a="http://schemas.openxmlformats.org/drawingml/2006/main"/>
      </cdr:spPr>
      <cdr:style>
        <a:lnRef xmlns:a="http://schemas.openxmlformats.org/drawingml/2006/main" idx="1">
          <a:schemeClr val="accent5"/>
        </a:lnRef>
        <a:fillRef xmlns:a="http://schemas.openxmlformats.org/drawingml/2006/main" idx="0">
          <a:schemeClr val="accent5"/>
        </a:fillRef>
        <a:effectRef xmlns:a="http://schemas.openxmlformats.org/drawingml/2006/main" idx="0">
          <a:schemeClr val="accent5"/>
        </a:effectRef>
        <a:fontRef xmlns:a="http://schemas.openxmlformats.org/drawingml/2006/main" idx="minor">
          <a:schemeClr val="tx1"/>
        </a:fontRef>
      </cdr:style>
    </cdr:cxnSp>
  </cdr:relSizeAnchor>
</c:userShapes>
</file>

<file path=ppt/drawings/drawing2.xml><?xml version="1.0" encoding="utf-8"?>
<c:userShapes xmlns:c="http://schemas.openxmlformats.org/drawingml/2006/chart">
  <cdr:relSizeAnchor xmlns:cdr="http://schemas.openxmlformats.org/drawingml/2006/chartDrawing">
    <cdr:from>
      <cdr:x>1</cdr:x>
      <cdr:y>0.51191</cdr:y>
    </cdr:from>
    <cdr:to>
      <cdr:x>1</cdr:x>
      <cdr:y>1</cdr:y>
    </cdr:to>
    <cdr:cxnSp macro="">
      <cdr:nvCxnSpPr>
        <cdr:cNvPr id="2" name="Straight Connector 1">
          <a:extLst xmlns:a="http://schemas.openxmlformats.org/drawingml/2006/main">
            <a:ext uri="{FF2B5EF4-FFF2-40B4-BE49-F238E27FC236}">
              <a16:creationId xmlns:a16="http://schemas.microsoft.com/office/drawing/2014/main" id="{ABA37211-E110-1394-B247-583D29FE1FD8}"/>
            </a:ext>
          </a:extLst>
        </cdr:cNvPr>
        <cdr:cNvCxnSpPr/>
      </cdr:nvCxnSpPr>
      <cdr:spPr>
        <a:xfrm xmlns:a="http://schemas.openxmlformats.org/drawingml/2006/main" flipH="1" flipV="1">
          <a:off x="10919882" y="6062133"/>
          <a:ext cx="0" cy="1344084"/>
        </a:xfrm>
        <a:prstGeom xmlns:a="http://schemas.openxmlformats.org/drawingml/2006/main" prst="line">
          <a:avLst/>
        </a:prstGeom>
        <a:ln xmlns:a="http://schemas.openxmlformats.org/drawingml/2006/main"/>
      </cdr:spPr>
      <cdr:style>
        <a:lnRef xmlns:a="http://schemas.openxmlformats.org/drawingml/2006/main" idx="1">
          <a:schemeClr val="accent5"/>
        </a:lnRef>
        <a:fillRef xmlns:a="http://schemas.openxmlformats.org/drawingml/2006/main" idx="0">
          <a:schemeClr val="accent5"/>
        </a:fillRef>
        <a:effectRef xmlns:a="http://schemas.openxmlformats.org/drawingml/2006/main" idx="0">
          <a:schemeClr val="accent5"/>
        </a:effectRef>
        <a:fontRef xmlns:a="http://schemas.openxmlformats.org/drawingml/2006/main" idx="minor">
          <a:schemeClr val="tx1"/>
        </a:fontRef>
      </cdr:style>
    </cdr:cxn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1"/>
            <a:ext cx="4307734" cy="341622"/>
          </a:xfrm>
          <a:prstGeom prst="rect">
            <a:avLst/>
          </a:prstGeom>
        </p:spPr>
        <p:txBody>
          <a:bodyPr vert="horz" lIns="91568" tIns="45784" rIns="91568" bIns="45784" rtlCol="0"/>
          <a:lstStyle>
            <a:lvl1pPr algn="l">
              <a:defRPr sz="1200"/>
            </a:lvl1pPr>
          </a:lstStyle>
          <a:p>
            <a:endParaRPr lang="en-GB"/>
          </a:p>
        </p:txBody>
      </p:sp>
      <p:sp>
        <p:nvSpPr>
          <p:cNvPr id="3" name="Date Placeholder 2"/>
          <p:cNvSpPr>
            <a:spLocks noGrp="1"/>
          </p:cNvSpPr>
          <p:nvPr>
            <p:ph type="dt" idx="1"/>
          </p:nvPr>
        </p:nvSpPr>
        <p:spPr>
          <a:xfrm>
            <a:off x="5630891" y="1"/>
            <a:ext cx="4307734" cy="341622"/>
          </a:xfrm>
          <a:prstGeom prst="rect">
            <a:avLst/>
          </a:prstGeom>
        </p:spPr>
        <p:txBody>
          <a:bodyPr vert="horz" lIns="91568" tIns="45784" rIns="91568" bIns="45784" rtlCol="0"/>
          <a:lstStyle>
            <a:lvl1pPr algn="r">
              <a:defRPr sz="1200"/>
            </a:lvl1pPr>
          </a:lstStyle>
          <a:p>
            <a:fld id="{8387E339-4487-4EFF-8EDF-DF6298BDCA96}" type="datetimeFigureOut">
              <a:rPr lang="en-GB" smtClean="0"/>
              <a:t>19/03/2026</a:t>
            </a:fld>
            <a:endParaRPr lang="en-GB"/>
          </a:p>
        </p:txBody>
      </p:sp>
      <p:sp>
        <p:nvSpPr>
          <p:cNvPr id="4" name="Slide Image Placeholder 3"/>
          <p:cNvSpPr>
            <a:spLocks noGrp="1" noRot="1" noChangeAspect="1"/>
          </p:cNvSpPr>
          <p:nvPr>
            <p:ph type="sldImg" idx="2"/>
          </p:nvPr>
        </p:nvSpPr>
        <p:spPr>
          <a:xfrm>
            <a:off x="2928938" y="850900"/>
            <a:ext cx="4083050" cy="2297113"/>
          </a:xfrm>
          <a:prstGeom prst="rect">
            <a:avLst/>
          </a:prstGeom>
          <a:noFill/>
          <a:ln w="12700">
            <a:solidFill>
              <a:prstClr val="black"/>
            </a:solidFill>
          </a:ln>
        </p:spPr>
        <p:txBody>
          <a:bodyPr vert="horz" lIns="91568" tIns="45784" rIns="91568" bIns="45784" rtlCol="0" anchor="ctr"/>
          <a:lstStyle/>
          <a:p>
            <a:endParaRPr lang="en-GB"/>
          </a:p>
        </p:txBody>
      </p:sp>
      <p:sp>
        <p:nvSpPr>
          <p:cNvPr id="5" name="Notes Placeholder 4"/>
          <p:cNvSpPr>
            <a:spLocks noGrp="1"/>
          </p:cNvSpPr>
          <p:nvPr>
            <p:ph type="body" sz="quarter" idx="3"/>
          </p:nvPr>
        </p:nvSpPr>
        <p:spPr>
          <a:xfrm>
            <a:off x="994093" y="3276730"/>
            <a:ext cx="7952740" cy="2680961"/>
          </a:xfrm>
          <a:prstGeom prst="rect">
            <a:avLst/>
          </a:prstGeom>
        </p:spPr>
        <p:txBody>
          <a:bodyPr vert="horz" lIns="91568" tIns="45784" rIns="91568" bIns="45784"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1" y="6467168"/>
            <a:ext cx="4307734" cy="341621"/>
          </a:xfrm>
          <a:prstGeom prst="rect">
            <a:avLst/>
          </a:prstGeom>
        </p:spPr>
        <p:txBody>
          <a:bodyPr vert="horz" lIns="91568" tIns="45784" rIns="91568" bIns="45784" rtlCol="0" anchor="b"/>
          <a:lstStyle>
            <a:lvl1pPr algn="l">
              <a:defRPr sz="1200"/>
            </a:lvl1pPr>
          </a:lstStyle>
          <a:p>
            <a:endParaRPr lang="en-GB"/>
          </a:p>
        </p:txBody>
      </p:sp>
      <p:sp>
        <p:nvSpPr>
          <p:cNvPr id="7" name="Slide Number Placeholder 6"/>
          <p:cNvSpPr>
            <a:spLocks noGrp="1"/>
          </p:cNvSpPr>
          <p:nvPr>
            <p:ph type="sldNum" sz="quarter" idx="5"/>
          </p:nvPr>
        </p:nvSpPr>
        <p:spPr>
          <a:xfrm>
            <a:off x="5630891" y="6467168"/>
            <a:ext cx="4307734" cy="341621"/>
          </a:xfrm>
          <a:prstGeom prst="rect">
            <a:avLst/>
          </a:prstGeom>
        </p:spPr>
        <p:txBody>
          <a:bodyPr vert="horz" lIns="91568" tIns="45784" rIns="91568" bIns="45784" rtlCol="0" anchor="b"/>
          <a:lstStyle>
            <a:lvl1pPr algn="r">
              <a:defRPr sz="1200"/>
            </a:lvl1pPr>
          </a:lstStyle>
          <a:p>
            <a:fld id="{578BA7F4-74E0-4FCD-8CFB-DBF6AAF24C16}" type="slidenum">
              <a:rPr lang="en-GB" smtClean="0"/>
              <a:t>‹#›</a:t>
            </a:fld>
            <a:endParaRPr lang="en-GB"/>
          </a:p>
        </p:txBody>
      </p:sp>
    </p:spTree>
    <p:extLst>
      <p:ext uri="{BB962C8B-B14F-4D97-AF65-F5344CB8AC3E}">
        <p14:creationId xmlns:p14="http://schemas.microsoft.com/office/powerpoint/2010/main" val="344544968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578BA7F4-74E0-4FCD-8CFB-DBF6AAF24C16}" type="slidenum">
              <a:rPr lang="en-GB" smtClean="0"/>
              <a:t>1</a:t>
            </a:fld>
            <a:endParaRPr lang="en-GB"/>
          </a:p>
        </p:txBody>
      </p:sp>
    </p:spTree>
    <p:extLst>
      <p:ext uri="{BB962C8B-B14F-4D97-AF65-F5344CB8AC3E}">
        <p14:creationId xmlns:p14="http://schemas.microsoft.com/office/powerpoint/2010/main" val="180129083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000" b="1" dirty="0">
                <a:latin typeface="Arial" panose="020B0604020202020204" pitchFamily="34" charset="0"/>
                <a:ea typeface="Calibri" panose="020F0502020204030204" pitchFamily="34" charset="0"/>
                <a:cs typeface="Arial" panose="020B0604020202020204" pitchFamily="34" charset="0"/>
              </a:rPr>
              <a:t>Description</a:t>
            </a:r>
            <a:r>
              <a:rPr lang="en-GB" sz="1000" dirty="0">
                <a:latin typeface="Arial" panose="020B0604020202020204" pitchFamily="34" charset="0"/>
                <a:ea typeface="Calibri" panose="020F0502020204030204" pitchFamily="34" charset="0"/>
                <a:cs typeface="Arial" panose="020B0604020202020204" pitchFamily="34" charset="0"/>
              </a:rPr>
              <a:t>: % of patient handovers within 60 minutes.  Time is calculated from the arrival of NIAS resource at either Antrim or Causeway Emergency Departments to the physical handover of the patient into the care of the receiving hospital. Date based on the date of arrival at hospital.</a:t>
            </a:r>
          </a:p>
          <a:p>
            <a:endParaRPr lang="en-GB" sz="1000" dirty="0">
              <a:latin typeface="Arial" panose="020B0604020202020204" pitchFamily="34" charset="0"/>
              <a:ea typeface="Calibri" panose="020F0502020204030204" pitchFamily="34" charset="0"/>
              <a:cs typeface="Arial" panose="020B0604020202020204" pitchFamily="34" charset="0"/>
            </a:endParaRPr>
          </a:p>
          <a:p>
            <a:endParaRPr lang="en-GB" sz="1000" dirty="0">
              <a:latin typeface="Arial" panose="020B0604020202020204" pitchFamily="34" charset="0"/>
              <a:ea typeface="Calibri" panose="020F0502020204030204" pitchFamily="34" charset="0"/>
              <a:cs typeface="Arial" panose="020B0604020202020204" pitchFamily="34" charset="0"/>
            </a:endParaRPr>
          </a:p>
          <a:p>
            <a:r>
              <a:rPr lang="en-GB" sz="1000" b="1" dirty="0">
                <a:solidFill>
                  <a:srgbClr val="000000"/>
                </a:solidFill>
                <a:latin typeface="Arial" panose="020B0604020202020204" pitchFamily="34" charset="0"/>
                <a:ea typeface="Times New Roman" panose="02020603050405020304" pitchFamily="18" charset="0"/>
                <a:cs typeface="Arial" panose="020B0604020202020204" pitchFamily="34" charset="0"/>
              </a:rPr>
              <a:t>Data Confidence Level </a:t>
            </a:r>
            <a:r>
              <a:rPr lang="en-GB" sz="1000" dirty="0">
                <a:solidFill>
                  <a:srgbClr val="000000"/>
                </a:solidFill>
                <a:latin typeface="Arial" panose="020B0604020202020204" pitchFamily="34" charset="0"/>
                <a:ea typeface="Times New Roman" panose="02020603050405020304" pitchFamily="18" charset="0"/>
                <a:cs typeface="Arial" panose="020B0604020202020204" pitchFamily="34" charset="0"/>
              </a:rPr>
              <a:t>- High</a:t>
            </a:r>
          </a:p>
          <a:p>
            <a:endParaRPr lang="en-GB" sz="1000" dirty="0">
              <a:latin typeface="Arial" panose="020B0604020202020204" pitchFamily="34" charset="0"/>
              <a:ea typeface="Calibri" panose="020F0502020204030204" pitchFamily="34" charset="0"/>
              <a:cs typeface="Arial" panose="020B0604020202020204" pitchFamily="34" charset="0"/>
            </a:endParaRPr>
          </a:p>
          <a:p>
            <a:endParaRPr lang="en-GB" dirty="0"/>
          </a:p>
        </p:txBody>
      </p:sp>
      <p:sp>
        <p:nvSpPr>
          <p:cNvPr id="4" name="Slide Number Placeholder 3"/>
          <p:cNvSpPr>
            <a:spLocks noGrp="1"/>
          </p:cNvSpPr>
          <p:nvPr>
            <p:ph type="sldNum" sz="quarter" idx="5"/>
          </p:nvPr>
        </p:nvSpPr>
        <p:spPr/>
        <p:txBody>
          <a:bodyPr/>
          <a:lstStyle/>
          <a:p>
            <a:fld id="{578BA7F4-74E0-4FCD-8CFB-DBF6AAF24C16}" type="slidenum">
              <a:rPr lang="en-GB" smtClean="0"/>
              <a:t>10</a:t>
            </a:fld>
            <a:endParaRPr lang="en-GB"/>
          </a:p>
        </p:txBody>
      </p:sp>
    </p:spTree>
    <p:extLst>
      <p:ext uri="{BB962C8B-B14F-4D97-AF65-F5344CB8AC3E}">
        <p14:creationId xmlns:p14="http://schemas.microsoft.com/office/powerpoint/2010/main" val="64189210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15680">
              <a:defRPr/>
            </a:pPr>
            <a:r>
              <a:rPr lang="en-GB" sz="1000" b="1" dirty="0">
                <a:latin typeface="Arial" panose="020B0604020202020204" pitchFamily="34" charset="0"/>
                <a:ea typeface="Calibri" panose="020F0502020204030204" pitchFamily="34" charset="0"/>
                <a:cs typeface="Arial" panose="020B0604020202020204" pitchFamily="34" charset="0"/>
              </a:rPr>
              <a:t>Description</a:t>
            </a:r>
            <a:r>
              <a:rPr lang="en-GB" sz="1000" dirty="0">
                <a:latin typeface="Arial" panose="020B0604020202020204" pitchFamily="34" charset="0"/>
                <a:ea typeface="Calibri" panose="020F0502020204030204" pitchFamily="34" charset="0"/>
                <a:cs typeface="Arial" panose="020B0604020202020204" pitchFamily="34" charset="0"/>
              </a:rPr>
              <a:t>: Number of Patient Handovers over 2 hours.  Time is calculated from the arrival of NIAS resource at either Antrim or Causeway Emergency Departments to the physical handover of the patient into the care of the receiving hospital. Date based on the date of arrival at hospital.</a:t>
            </a:r>
          </a:p>
          <a:p>
            <a:endParaRPr lang="en-GB" dirty="0"/>
          </a:p>
          <a:p>
            <a:endParaRPr lang="en-GB" dirty="0"/>
          </a:p>
          <a:p>
            <a:r>
              <a:rPr lang="en-GB" sz="1000" b="1" dirty="0">
                <a:solidFill>
                  <a:srgbClr val="000000"/>
                </a:solidFill>
                <a:latin typeface="Arial" panose="020B0604020202020204" pitchFamily="34" charset="0"/>
                <a:ea typeface="Times New Roman" panose="02020603050405020304" pitchFamily="18" charset="0"/>
                <a:cs typeface="Arial" panose="020B0604020202020204" pitchFamily="34" charset="0"/>
              </a:rPr>
              <a:t>Data Confidence Level </a:t>
            </a:r>
            <a:r>
              <a:rPr lang="en-GB" sz="1000" dirty="0">
                <a:solidFill>
                  <a:srgbClr val="000000"/>
                </a:solidFill>
                <a:latin typeface="Arial" panose="020B0604020202020204" pitchFamily="34" charset="0"/>
                <a:ea typeface="Times New Roman" panose="02020603050405020304" pitchFamily="18" charset="0"/>
                <a:cs typeface="Arial" panose="020B0604020202020204" pitchFamily="34" charset="0"/>
              </a:rPr>
              <a:t>- High</a:t>
            </a:r>
          </a:p>
          <a:p>
            <a:endParaRPr lang="en-GB" dirty="0"/>
          </a:p>
        </p:txBody>
      </p:sp>
      <p:sp>
        <p:nvSpPr>
          <p:cNvPr id="4" name="Slide Number Placeholder 3"/>
          <p:cNvSpPr>
            <a:spLocks noGrp="1"/>
          </p:cNvSpPr>
          <p:nvPr>
            <p:ph type="sldNum" sz="quarter" idx="5"/>
          </p:nvPr>
        </p:nvSpPr>
        <p:spPr/>
        <p:txBody>
          <a:bodyPr/>
          <a:lstStyle/>
          <a:p>
            <a:fld id="{578BA7F4-74E0-4FCD-8CFB-DBF6AAF24C16}" type="slidenum">
              <a:rPr lang="en-GB" smtClean="0"/>
              <a:t>11</a:t>
            </a:fld>
            <a:endParaRPr lang="en-GB"/>
          </a:p>
        </p:txBody>
      </p:sp>
    </p:spTree>
    <p:extLst>
      <p:ext uri="{BB962C8B-B14F-4D97-AF65-F5344CB8AC3E}">
        <p14:creationId xmlns:p14="http://schemas.microsoft.com/office/powerpoint/2010/main" val="245628278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15680">
              <a:defRPr/>
            </a:pPr>
            <a:r>
              <a:rPr lang="en-GB" sz="1000" b="1" dirty="0">
                <a:latin typeface="Arial" panose="020B0604020202020204" pitchFamily="34" charset="0"/>
                <a:ea typeface="Calibri" panose="020F0502020204030204" pitchFamily="34" charset="0"/>
                <a:cs typeface="Arial" panose="020B0604020202020204" pitchFamily="34" charset="0"/>
              </a:rPr>
              <a:t>Description</a:t>
            </a:r>
            <a:r>
              <a:rPr lang="en-GB" sz="1000" dirty="0">
                <a:latin typeface="Arial" panose="020B0604020202020204" pitchFamily="34" charset="0"/>
                <a:ea typeface="Calibri" panose="020F0502020204030204" pitchFamily="34" charset="0"/>
                <a:cs typeface="Arial" panose="020B0604020202020204" pitchFamily="34" charset="0"/>
              </a:rPr>
              <a:t>: Average Patient Handover time by site.  Time is calculated from the arrival of NIAS resource at either Antrim or Causeway Emergency Departments to the physical handover of the patient into the care of the receiving hospital. Date based on the date of arrival at hospital.</a:t>
            </a:r>
          </a:p>
          <a:p>
            <a:pPr defTabSz="915680">
              <a:defRPr/>
            </a:pPr>
            <a:endParaRPr lang="en-GB" sz="1000" dirty="0">
              <a:latin typeface="Arial" panose="020B0604020202020204" pitchFamily="34" charset="0"/>
              <a:ea typeface="Calibri" panose="020F0502020204030204" pitchFamily="34" charset="0"/>
              <a:cs typeface="Arial" panose="020B0604020202020204" pitchFamily="34" charset="0"/>
            </a:endParaRPr>
          </a:p>
          <a:p>
            <a:pPr defTabSz="915680">
              <a:defRPr/>
            </a:pPr>
            <a:endParaRPr lang="en-GB" sz="1000" dirty="0">
              <a:latin typeface="Arial" panose="020B0604020202020204" pitchFamily="34" charset="0"/>
              <a:ea typeface="Calibri" panose="020F0502020204030204" pitchFamily="34" charset="0"/>
              <a:cs typeface="Arial" panose="020B0604020202020204" pitchFamily="34" charset="0"/>
            </a:endParaRPr>
          </a:p>
          <a:p>
            <a:pPr>
              <a:defRPr/>
            </a:pPr>
            <a:r>
              <a:rPr lang="en-GB" sz="1000" b="1" dirty="0">
                <a:solidFill>
                  <a:srgbClr val="000000"/>
                </a:solidFill>
                <a:latin typeface="Arial" panose="020B0604020202020204" pitchFamily="34" charset="0"/>
                <a:ea typeface="Times New Roman" panose="02020603050405020304" pitchFamily="18" charset="0"/>
                <a:cs typeface="Arial" panose="020B0604020202020204" pitchFamily="34" charset="0"/>
              </a:rPr>
              <a:t>Data Confidence Level </a:t>
            </a:r>
            <a:r>
              <a:rPr lang="en-GB" sz="1000" dirty="0">
                <a:solidFill>
                  <a:srgbClr val="000000"/>
                </a:solidFill>
                <a:latin typeface="Arial" panose="020B0604020202020204" pitchFamily="34" charset="0"/>
                <a:ea typeface="Times New Roman" panose="02020603050405020304" pitchFamily="18" charset="0"/>
                <a:cs typeface="Arial" panose="020B0604020202020204" pitchFamily="34" charset="0"/>
              </a:rPr>
              <a:t>- High</a:t>
            </a:r>
          </a:p>
          <a:p>
            <a:pPr defTabSz="915680">
              <a:defRPr/>
            </a:pPr>
            <a:endParaRPr lang="en-GB" sz="1000" dirty="0">
              <a:latin typeface="Arial" panose="020B0604020202020204" pitchFamily="34" charset="0"/>
              <a:ea typeface="Calibri" panose="020F0502020204030204" pitchFamily="34" charset="0"/>
              <a:cs typeface="Arial" panose="020B0604020202020204" pitchFamily="34" charset="0"/>
            </a:endParaRPr>
          </a:p>
          <a:p>
            <a:endParaRPr lang="en-GB" dirty="0"/>
          </a:p>
        </p:txBody>
      </p:sp>
      <p:sp>
        <p:nvSpPr>
          <p:cNvPr id="4" name="Slide Number Placeholder 3"/>
          <p:cNvSpPr>
            <a:spLocks noGrp="1"/>
          </p:cNvSpPr>
          <p:nvPr>
            <p:ph type="sldNum" sz="quarter" idx="5"/>
          </p:nvPr>
        </p:nvSpPr>
        <p:spPr/>
        <p:txBody>
          <a:bodyPr/>
          <a:lstStyle/>
          <a:p>
            <a:fld id="{578BA7F4-74E0-4FCD-8CFB-DBF6AAF24C16}" type="slidenum">
              <a:rPr lang="en-GB" smtClean="0"/>
              <a:t>12</a:t>
            </a:fld>
            <a:endParaRPr lang="en-GB"/>
          </a:p>
        </p:txBody>
      </p:sp>
    </p:spTree>
    <p:extLst>
      <p:ext uri="{BB962C8B-B14F-4D97-AF65-F5344CB8AC3E}">
        <p14:creationId xmlns:p14="http://schemas.microsoft.com/office/powerpoint/2010/main" val="302290176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000" b="1" dirty="0">
                <a:latin typeface="Arial" panose="020B0604020202020204" pitchFamily="34" charset="0"/>
                <a:ea typeface="Calibri" panose="020F0502020204030204" pitchFamily="34" charset="0"/>
                <a:cs typeface="Arial" panose="020B0604020202020204" pitchFamily="34" charset="0"/>
              </a:rPr>
              <a:t>Description</a:t>
            </a:r>
            <a:r>
              <a:rPr lang="en-GB" sz="1000" dirty="0">
                <a:latin typeface="Arial" panose="020B0604020202020204" pitchFamily="34" charset="0"/>
                <a:ea typeface="Calibri" panose="020F0502020204030204" pitchFamily="34" charset="0"/>
                <a:cs typeface="Arial" panose="020B0604020202020204" pitchFamily="34" charset="0"/>
              </a:rPr>
              <a:t>: Number of Emergency attendances at Antrim &amp; Causeway Hospitals.  Excludes planned patients.</a:t>
            </a:r>
          </a:p>
          <a:p>
            <a:endParaRPr lang="en-GB" sz="1000" dirty="0">
              <a:latin typeface="Arial" panose="020B0604020202020204" pitchFamily="34" charset="0"/>
              <a:ea typeface="Calibri" panose="020F0502020204030204" pitchFamily="34" charset="0"/>
              <a:cs typeface="Arial" panose="020B0604020202020204" pitchFamily="34" charset="0"/>
            </a:endParaRPr>
          </a:p>
          <a:p>
            <a:endParaRPr lang="en-GB" sz="1000" dirty="0">
              <a:latin typeface="Arial" panose="020B0604020202020204" pitchFamily="34" charset="0"/>
              <a:ea typeface="Calibri" panose="020F0502020204030204" pitchFamily="34" charset="0"/>
              <a:cs typeface="Arial" panose="020B0604020202020204" pitchFamily="34" charset="0"/>
            </a:endParaRPr>
          </a:p>
          <a:p>
            <a:r>
              <a:rPr lang="en-GB" sz="1000" b="1" dirty="0">
                <a:solidFill>
                  <a:srgbClr val="000000"/>
                </a:solidFill>
                <a:latin typeface="Arial" panose="020B0604020202020204" pitchFamily="34" charset="0"/>
                <a:ea typeface="Times New Roman" panose="02020603050405020304" pitchFamily="18" charset="0"/>
                <a:cs typeface="Arial" panose="020B0604020202020204" pitchFamily="34" charset="0"/>
              </a:rPr>
              <a:t>Data Confidence Level </a:t>
            </a:r>
            <a:r>
              <a:rPr lang="en-GB" sz="1000" dirty="0">
                <a:solidFill>
                  <a:srgbClr val="000000"/>
                </a:solidFill>
                <a:latin typeface="Arial" panose="020B0604020202020204" pitchFamily="34" charset="0"/>
                <a:ea typeface="Times New Roman" panose="02020603050405020304" pitchFamily="18" charset="0"/>
                <a:cs typeface="Arial" panose="020B0604020202020204" pitchFamily="34" charset="0"/>
              </a:rPr>
              <a:t>- High</a:t>
            </a:r>
            <a:endParaRPr lang="en-GB" sz="1000" dirty="0">
              <a:latin typeface="Arial" panose="020B0604020202020204" pitchFamily="34" charset="0"/>
              <a:ea typeface="Calibri" panose="020F0502020204030204" pitchFamily="34" charset="0"/>
              <a:cs typeface="Arial" panose="020B0604020202020204" pitchFamily="34" charset="0"/>
            </a:endParaRPr>
          </a:p>
          <a:p>
            <a:endParaRPr lang="en-GB" dirty="0"/>
          </a:p>
        </p:txBody>
      </p:sp>
      <p:sp>
        <p:nvSpPr>
          <p:cNvPr id="4" name="Slide Number Placeholder 3"/>
          <p:cNvSpPr>
            <a:spLocks noGrp="1"/>
          </p:cNvSpPr>
          <p:nvPr>
            <p:ph type="sldNum" sz="quarter" idx="5"/>
          </p:nvPr>
        </p:nvSpPr>
        <p:spPr/>
        <p:txBody>
          <a:bodyPr/>
          <a:lstStyle/>
          <a:p>
            <a:fld id="{578BA7F4-74E0-4FCD-8CFB-DBF6AAF24C16}" type="slidenum">
              <a:rPr lang="en-GB" smtClean="0"/>
              <a:t>13</a:t>
            </a:fld>
            <a:endParaRPr lang="en-GB"/>
          </a:p>
        </p:txBody>
      </p:sp>
    </p:spTree>
    <p:extLst>
      <p:ext uri="{BB962C8B-B14F-4D97-AF65-F5344CB8AC3E}">
        <p14:creationId xmlns:p14="http://schemas.microsoft.com/office/powerpoint/2010/main" val="66076252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000" b="1" dirty="0">
                <a:latin typeface="Arial" panose="020B0604020202020204" pitchFamily="34" charset="0"/>
                <a:ea typeface="Calibri" panose="020F0502020204030204" pitchFamily="34" charset="0"/>
                <a:cs typeface="Arial" panose="020B0604020202020204" pitchFamily="34" charset="0"/>
              </a:rPr>
              <a:t>Description</a:t>
            </a:r>
            <a:r>
              <a:rPr lang="en-GB" sz="1000" dirty="0">
                <a:latin typeface="Arial" panose="020B0604020202020204" pitchFamily="34" charset="0"/>
                <a:ea typeface="Calibri" panose="020F0502020204030204" pitchFamily="34" charset="0"/>
                <a:cs typeface="Arial" panose="020B0604020202020204" pitchFamily="34" charset="0"/>
              </a:rPr>
              <a:t>: Number of Emergency attendances at Antrim &amp; Causeway Hospitals aged over 75.  Excludes planned patients.</a:t>
            </a:r>
          </a:p>
          <a:p>
            <a:endParaRPr lang="en-GB" sz="1000" dirty="0">
              <a:latin typeface="Arial" panose="020B0604020202020204" pitchFamily="34" charset="0"/>
              <a:ea typeface="Calibri" panose="020F0502020204030204" pitchFamily="34" charset="0"/>
              <a:cs typeface="Arial" panose="020B0604020202020204" pitchFamily="34" charset="0"/>
            </a:endParaRPr>
          </a:p>
          <a:p>
            <a:endParaRPr lang="en-GB" sz="1000" dirty="0">
              <a:latin typeface="Arial" panose="020B0604020202020204" pitchFamily="34" charset="0"/>
              <a:ea typeface="Calibri" panose="020F0502020204030204" pitchFamily="34" charset="0"/>
              <a:cs typeface="Arial" panose="020B0604020202020204" pitchFamily="34" charset="0"/>
            </a:endParaRPr>
          </a:p>
          <a:p>
            <a:r>
              <a:rPr lang="en-GB" sz="1000" b="1" dirty="0">
                <a:solidFill>
                  <a:srgbClr val="000000"/>
                </a:solidFill>
                <a:latin typeface="Arial" panose="020B0604020202020204" pitchFamily="34" charset="0"/>
                <a:ea typeface="Times New Roman" panose="02020603050405020304" pitchFamily="18" charset="0"/>
                <a:cs typeface="Arial" panose="020B0604020202020204" pitchFamily="34" charset="0"/>
              </a:rPr>
              <a:t>Data Confidence Level </a:t>
            </a:r>
            <a:r>
              <a:rPr lang="en-GB" sz="1000" dirty="0">
                <a:solidFill>
                  <a:srgbClr val="000000"/>
                </a:solidFill>
                <a:latin typeface="Arial" panose="020B0604020202020204" pitchFamily="34" charset="0"/>
                <a:ea typeface="Times New Roman" panose="02020603050405020304" pitchFamily="18" charset="0"/>
                <a:cs typeface="Arial" panose="020B0604020202020204" pitchFamily="34" charset="0"/>
              </a:rPr>
              <a:t>- High</a:t>
            </a:r>
          </a:p>
          <a:p>
            <a:endParaRPr lang="en-GB" sz="1000" dirty="0">
              <a:latin typeface="Arial" panose="020B0604020202020204" pitchFamily="34" charset="0"/>
              <a:ea typeface="Calibri" panose="020F0502020204030204" pitchFamily="34" charset="0"/>
              <a:cs typeface="Arial" panose="020B0604020202020204" pitchFamily="34" charset="0"/>
            </a:endParaRPr>
          </a:p>
          <a:p>
            <a:endParaRPr lang="en-GB" dirty="0"/>
          </a:p>
        </p:txBody>
      </p:sp>
      <p:sp>
        <p:nvSpPr>
          <p:cNvPr id="4" name="Slide Number Placeholder 3"/>
          <p:cNvSpPr>
            <a:spLocks noGrp="1"/>
          </p:cNvSpPr>
          <p:nvPr>
            <p:ph type="sldNum" sz="quarter" idx="5"/>
          </p:nvPr>
        </p:nvSpPr>
        <p:spPr/>
        <p:txBody>
          <a:bodyPr/>
          <a:lstStyle/>
          <a:p>
            <a:fld id="{578BA7F4-74E0-4FCD-8CFB-DBF6AAF24C16}" type="slidenum">
              <a:rPr lang="en-GB" smtClean="0"/>
              <a:t>14</a:t>
            </a:fld>
            <a:endParaRPr lang="en-GB"/>
          </a:p>
        </p:txBody>
      </p:sp>
    </p:spTree>
    <p:extLst>
      <p:ext uri="{BB962C8B-B14F-4D97-AF65-F5344CB8AC3E}">
        <p14:creationId xmlns:p14="http://schemas.microsoft.com/office/powerpoint/2010/main" val="230601045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000" b="1" dirty="0">
                <a:latin typeface="Arial" panose="020B0604020202020204" pitchFamily="34" charset="0"/>
                <a:cs typeface="Arial" panose="020B0604020202020204" pitchFamily="34" charset="0"/>
              </a:rPr>
              <a:t>4 Hour ED Target</a:t>
            </a:r>
            <a:r>
              <a:rPr lang="en-GB" sz="1000" dirty="0">
                <a:latin typeface="Arial" panose="020B0604020202020204" pitchFamily="34" charset="0"/>
                <a:cs typeface="Arial" panose="020B0604020202020204" pitchFamily="34" charset="0"/>
              </a:rPr>
              <a:t>: </a:t>
            </a:r>
            <a:r>
              <a:rPr lang="en-GB" sz="1000" dirty="0">
                <a:latin typeface="Arial" panose="020B0604020202020204" pitchFamily="34" charset="0"/>
                <a:ea typeface="Calibri" panose="020F0502020204030204" pitchFamily="34" charset="0"/>
                <a:cs typeface="Arial" panose="020B0604020202020204" pitchFamily="34" charset="0"/>
              </a:rPr>
              <a:t>95% of patients attending any Type 1, 2 or 3 emergency care department are either treated and discharged home, or admitted, within 4 hours of their arrival in the department.</a:t>
            </a:r>
          </a:p>
          <a:p>
            <a:endParaRPr lang="en-GB" sz="1000" dirty="0">
              <a:latin typeface="Arial" panose="020B0604020202020204" pitchFamily="34" charset="0"/>
              <a:ea typeface="Calibri" panose="020F0502020204030204" pitchFamily="34" charset="0"/>
              <a:cs typeface="Arial" panose="020B0604020202020204" pitchFamily="34" charset="0"/>
            </a:endParaRPr>
          </a:p>
          <a:p>
            <a:pPr algn="l"/>
            <a:r>
              <a:rPr lang="en-GB" sz="1000" b="1" dirty="0">
                <a:latin typeface="Arial" panose="020B0604020202020204" pitchFamily="34" charset="0"/>
                <a:ea typeface="Calibri" panose="020F0502020204030204" pitchFamily="34" charset="0"/>
                <a:cs typeface="Arial" panose="020B0604020202020204" pitchFamily="34" charset="0"/>
              </a:rPr>
              <a:t>Target Description</a:t>
            </a:r>
            <a:r>
              <a:rPr lang="en-GB" sz="1000" dirty="0">
                <a:latin typeface="Arial" panose="020B0604020202020204" pitchFamily="34" charset="0"/>
                <a:ea typeface="Calibri" panose="020F0502020204030204" pitchFamily="34" charset="0"/>
                <a:cs typeface="Arial" panose="020B0604020202020204" pitchFamily="34" charset="0"/>
              </a:rPr>
              <a:t>: </a:t>
            </a:r>
            <a:r>
              <a:rPr lang="en-GB" sz="1000" dirty="0">
                <a:solidFill>
                  <a:srgbClr val="000000"/>
                </a:solidFill>
                <a:latin typeface="Arial" panose="020B0604020202020204" pitchFamily="34" charset="0"/>
                <a:ea typeface="Times New Roman" panose="02020603050405020304" pitchFamily="18" charset="0"/>
                <a:cs typeface="Arial" panose="020B0604020202020204" pitchFamily="34" charset="0"/>
              </a:rPr>
              <a:t>Refers to the total length of time waited in ED’s from arrival to discharge or admission to hospital for New and Unplanned Review attendances.  </a:t>
            </a:r>
            <a:r>
              <a:rPr lang="en-GB" sz="1000" dirty="0">
                <a:solidFill>
                  <a:srgbClr val="000000"/>
                </a:solidFill>
                <a:latin typeface="Arial" panose="020B0604020202020204" pitchFamily="34" charset="0"/>
                <a:ea typeface="Calibri" panose="020F0502020204030204" pitchFamily="34" charset="0"/>
                <a:cs typeface="Arial" panose="020B0604020202020204" pitchFamily="34" charset="0"/>
              </a:rPr>
              <a:t>Based on month of departure, i.e. an attendance which arrives on 31st January but is discharged on 1st February will be included in February data.</a:t>
            </a:r>
          </a:p>
          <a:p>
            <a:pPr algn="l"/>
            <a:endParaRPr lang="en-GB" sz="1000" dirty="0">
              <a:solidFill>
                <a:srgbClr val="000000"/>
              </a:solidFill>
              <a:latin typeface="Arial" panose="020B0604020202020204" pitchFamily="34" charset="0"/>
              <a:ea typeface="Calibri" panose="020F0502020204030204" pitchFamily="34" charset="0"/>
              <a:cs typeface="Arial" panose="020B0604020202020204" pitchFamily="34" charset="0"/>
            </a:endParaRPr>
          </a:p>
          <a:p>
            <a:pPr algn="l"/>
            <a:endParaRPr lang="en-GB" sz="1000" dirty="0">
              <a:solidFill>
                <a:srgbClr val="000000"/>
              </a:solidFill>
              <a:latin typeface="Arial" panose="020B0604020202020204" pitchFamily="34" charset="0"/>
              <a:ea typeface="Calibri" panose="020F0502020204030204" pitchFamily="34" charset="0"/>
              <a:cs typeface="Arial" panose="020B0604020202020204" pitchFamily="34" charset="0"/>
            </a:endParaRPr>
          </a:p>
          <a:p>
            <a:r>
              <a:rPr lang="en-GB" sz="1000" b="1" dirty="0">
                <a:solidFill>
                  <a:srgbClr val="000000"/>
                </a:solidFill>
                <a:latin typeface="Arial" panose="020B0604020202020204" pitchFamily="34" charset="0"/>
                <a:ea typeface="Times New Roman" panose="02020603050405020304" pitchFamily="18" charset="0"/>
                <a:cs typeface="Arial" panose="020B0604020202020204" pitchFamily="34" charset="0"/>
              </a:rPr>
              <a:t>Data Confidence Level </a:t>
            </a:r>
            <a:r>
              <a:rPr lang="en-GB" sz="1000" dirty="0">
                <a:solidFill>
                  <a:srgbClr val="000000"/>
                </a:solidFill>
                <a:latin typeface="Arial" panose="020B0604020202020204" pitchFamily="34" charset="0"/>
                <a:ea typeface="Times New Roman" panose="02020603050405020304" pitchFamily="18" charset="0"/>
                <a:cs typeface="Arial" panose="020B0604020202020204" pitchFamily="34" charset="0"/>
              </a:rPr>
              <a:t>- High</a:t>
            </a:r>
          </a:p>
          <a:p>
            <a:pPr algn="l"/>
            <a:endParaRPr lang="en-GB" sz="1000" dirty="0">
              <a:solidFill>
                <a:srgbClr val="000000"/>
              </a:solidFill>
              <a:latin typeface="Arial" panose="020B0604020202020204" pitchFamily="34" charset="0"/>
              <a:ea typeface="Times New Roman" panose="02020603050405020304" pitchFamily="18" charset="0"/>
              <a:cs typeface="Arial" panose="020B0604020202020204" pitchFamily="34" charset="0"/>
            </a:endParaRPr>
          </a:p>
          <a:p>
            <a:endParaRPr lang="en-GB" dirty="0"/>
          </a:p>
        </p:txBody>
      </p:sp>
      <p:sp>
        <p:nvSpPr>
          <p:cNvPr id="4" name="Slide Number Placeholder 3"/>
          <p:cNvSpPr>
            <a:spLocks noGrp="1"/>
          </p:cNvSpPr>
          <p:nvPr>
            <p:ph type="sldNum" sz="quarter" idx="5"/>
          </p:nvPr>
        </p:nvSpPr>
        <p:spPr/>
        <p:txBody>
          <a:bodyPr/>
          <a:lstStyle/>
          <a:p>
            <a:fld id="{578BA7F4-74E0-4FCD-8CFB-DBF6AAF24C16}" type="slidenum">
              <a:rPr lang="en-GB" smtClean="0"/>
              <a:t>15</a:t>
            </a:fld>
            <a:endParaRPr lang="en-GB"/>
          </a:p>
        </p:txBody>
      </p:sp>
    </p:spTree>
    <p:extLst>
      <p:ext uri="{BB962C8B-B14F-4D97-AF65-F5344CB8AC3E}">
        <p14:creationId xmlns:p14="http://schemas.microsoft.com/office/powerpoint/2010/main" val="163010996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000" b="1" dirty="0">
                <a:latin typeface="Arial" panose="020B0604020202020204" pitchFamily="34" charset="0"/>
                <a:cs typeface="Arial" panose="020B0604020202020204" pitchFamily="34" charset="0"/>
              </a:rPr>
              <a:t>12 Hour ED Target</a:t>
            </a:r>
            <a:r>
              <a:rPr lang="en-GB" sz="1000" dirty="0">
                <a:latin typeface="Arial" panose="020B0604020202020204" pitchFamily="34" charset="0"/>
                <a:cs typeface="Arial" panose="020B0604020202020204" pitchFamily="34" charset="0"/>
              </a:rPr>
              <a:t>: </a:t>
            </a:r>
            <a:r>
              <a:rPr lang="en-GB" sz="1000" dirty="0">
                <a:latin typeface="Arial" panose="020B0604020202020204" pitchFamily="34" charset="0"/>
                <a:ea typeface="Calibri" panose="020F0502020204030204" pitchFamily="34" charset="0"/>
                <a:cs typeface="Arial" panose="020B0604020202020204" pitchFamily="34" charset="0"/>
              </a:rPr>
              <a:t>No patient attending any emergency department (ED) should wait longer than 12 hours.  Whilst the official target is 0, the SOMs target for 25/26 is to reduce 12 hour ED waits by 10%.</a:t>
            </a:r>
          </a:p>
          <a:p>
            <a:endParaRPr lang="en-GB" sz="1000" dirty="0">
              <a:latin typeface="Arial" panose="020B0604020202020204" pitchFamily="34" charset="0"/>
              <a:ea typeface="Calibri" panose="020F0502020204030204" pitchFamily="34" charset="0"/>
              <a:cs typeface="Arial" panose="020B0604020202020204" pitchFamily="34" charset="0"/>
            </a:endParaRPr>
          </a:p>
          <a:p>
            <a:r>
              <a:rPr lang="en-GB" sz="1000" b="1" dirty="0">
                <a:latin typeface="Arial" panose="020B0604020202020204" pitchFamily="34" charset="0"/>
                <a:ea typeface="Calibri" panose="020F0502020204030204" pitchFamily="34" charset="0"/>
                <a:cs typeface="Arial" panose="020B0604020202020204" pitchFamily="34" charset="0"/>
              </a:rPr>
              <a:t>Target Description</a:t>
            </a:r>
            <a:r>
              <a:rPr lang="en-GB" sz="1000" dirty="0">
                <a:latin typeface="Arial" panose="020B0604020202020204" pitchFamily="34" charset="0"/>
                <a:ea typeface="Calibri" panose="020F0502020204030204" pitchFamily="34" charset="0"/>
                <a:cs typeface="Arial" panose="020B0604020202020204" pitchFamily="34" charset="0"/>
              </a:rPr>
              <a:t>: </a:t>
            </a:r>
            <a:r>
              <a:rPr lang="en-GB" sz="1000" dirty="0">
                <a:solidFill>
                  <a:srgbClr val="000000"/>
                </a:solidFill>
                <a:latin typeface="Arial" panose="020B0604020202020204" pitchFamily="34" charset="0"/>
                <a:ea typeface="Times New Roman" panose="02020603050405020304" pitchFamily="18" charset="0"/>
                <a:cs typeface="Arial" panose="020B0604020202020204" pitchFamily="34" charset="0"/>
              </a:rPr>
              <a:t>Refers to the total length of time waited in ED’s from arrival to discharge or admission to hospital for New and Unplanned Review attendances.  </a:t>
            </a:r>
            <a:r>
              <a:rPr lang="en-GB" sz="1000" dirty="0">
                <a:solidFill>
                  <a:srgbClr val="000000"/>
                </a:solidFill>
                <a:latin typeface="Arial" panose="020B0604020202020204" pitchFamily="34" charset="0"/>
                <a:ea typeface="Calibri" panose="020F0502020204030204" pitchFamily="34" charset="0"/>
                <a:cs typeface="Arial" panose="020B0604020202020204" pitchFamily="34" charset="0"/>
              </a:rPr>
              <a:t>Based on month of departure, i.e. an attendance which arrives on 31st January but is discharged on 1st February will be included in February data.</a:t>
            </a:r>
          </a:p>
          <a:p>
            <a:endParaRPr lang="en-GB" sz="1000" dirty="0">
              <a:solidFill>
                <a:srgbClr val="000000"/>
              </a:solidFill>
              <a:latin typeface="Arial" panose="020B0604020202020204" pitchFamily="34" charset="0"/>
              <a:ea typeface="Calibri" panose="020F0502020204030204" pitchFamily="34" charset="0"/>
              <a:cs typeface="Arial" panose="020B0604020202020204" pitchFamily="34" charset="0"/>
            </a:endParaRPr>
          </a:p>
          <a:p>
            <a:endParaRPr lang="en-GB" sz="1000" dirty="0">
              <a:solidFill>
                <a:srgbClr val="000000"/>
              </a:solidFill>
              <a:latin typeface="Arial" panose="020B0604020202020204" pitchFamily="34" charset="0"/>
              <a:ea typeface="Calibri" panose="020F0502020204030204" pitchFamily="34" charset="0"/>
              <a:cs typeface="Arial" panose="020B0604020202020204" pitchFamily="34" charset="0"/>
            </a:endParaRPr>
          </a:p>
          <a:p>
            <a:r>
              <a:rPr lang="en-GB" sz="1000" b="1" dirty="0">
                <a:solidFill>
                  <a:srgbClr val="000000"/>
                </a:solidFill>
                <a:latin typeface="Arial" panose="020B0604020202020204" pitchFamily="34" charset="0"/>
                <a:ea typeface="Times New Roman" panose="02020603050405020304" pitchFamily="18" charset="0"/>
                <a:cs typeface="Arial" panose="020B0604020202020204" pitchFamily="34" charset="0"/>
              </a:rPr>
              <a:t>Data Confidence Level </a:t>
            </a:r>
            <a:r>
              <a:rPr lang="en-GB" sz="1000" dirty="0">
                <a:solidFill>
                  <a:srgbClr val="000000"/>
                </a:solidFill>
                <a:latin typeface="Arial" panose="020B0604020202020204" pitchFamily="34" charset="0"/>
                <a:ea typeface="Times New Roman" panose="02020603050405020304" pitchFamily="18" charset="0"/>
                <a:cs typeface="Arial" panose="020B0604020202020204" pitchFamily="34" charset="0"/>
              </a:rPr>
              <a:t>- High</a:t>
            </a:r>
          </a:p>
          <a:p>
            <a:endParaRPr lang="en-GB" sz="1000" dirty="0">
              <a:solidFill>
                <a:srgbClr val="000000"/>
              </a:solidFill>
              <a:latin typeface="Arial" panose="020B0604020202020204" pitchFamily="34" charset="0"/>
              <a:ea typeface="Times New Roman" panose="02020603050405020304" pitchFamily="18" charset="0"/>
              <a:cs typeface="Arial" panose="020B0604020202020204" pitchFamily="34" charset="0"/>
            </a:endParaRPr>
          </a:p>
          <a:p>
            <a:endParaRPr lang="en-GB" dirty="0"/>
          </a:p>
        </p:txBody>
      </p:sp>
      <p:sp>
        <p:nvSpPr>
          <p:cNvPr id="4" name="Slide Number Placeholder 3"/>
          <p:cNvSpPr>
            <a:spLocks noGrp="1"/>
          </p:cNvSpPr>
          <p:nvPr>
            <p:ph type="sldNum" sz="quarter" idx="5"/>
          </p:nvPr>
        </p:nvSpPr>
        <p:spPr/>
        <p:txBody>
          <a:bodyPr/>
          <a:lstStyle/>
          <a:p>
            <a:fld id="{578BA7F4-74E0-4FCD-8CFB-DBF6AAF24C16}" type="slidenum">
              <a:rPr lang="en-GB" smtClean="0"/>
              <a:t>16</a:t>
            </a:fld>
            <a:endParaRPr lang="en-GB"/>
          </a:p>
        </p:txBody>
      </p:sp>
    </p:spTree>
    <p:extLst>
      <p:ext uri="{BB962C8B-B14F-4D97-AF65-F5344CB8AC3E}">
        <p14:creationId xmlns:p14="http://schemas.microsoft.com/office/powerpoint/2010/main" val="306354721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000" b="1" dirty="0">
                <a:latin typeface="Arial" panose="020B0604020202020204" pitchFamily="34" charset="0"/>
                <a:cs typeface="Arial" panose="020B0604020202020204" pitchFamily="34" charset="0"/>
              </a:rPr>
              <a:t>4 Hour ED Target</a:t>
            </a:r>
            <a:r>
              <a:rPr lang="en-GB" sz="1000" dirty="0">
                <a:latin typeface="Arial" panose="020B0604020202020204" pitchFamily="34" charset="0"/>
                <a:cs typeface="Arial" panose="020B0604020202020204" pitchFamily="34" charset="0"/>
              </a:rPr>
              <a:t>: </a:t>
            </a:r>
            <a:r>
              <a:rPr lang="en-GB" sz="1000" dirty="0">
                <a:latin typeface="Arial" panose="020B0604020202020204" pitchFamily="34" charset="0"/>
                <a:ea typeface="Calibri" panose="020F0502020204030204" pitchFamily="34" charset="0"/>
                <a:cs typeface="Arial" panose="020B0604020202020204" pitchFamily="34" charset="0"/>
              </a:rPr>
              <a:t>95% of patients attending any Type 1, 2 or 3 emergency care department are either treated and discharged home, or admitted, within 4 hours of their arrival in the department.</a:t>
            </a:r>
          </a:p>
          <a:p>
            <a:endParaRPr lang="en-GB" sz="1000" dirty="0">
              <a:latin typeface="Arial" panose="020B0604020202020204" pitchFamily="34" charset="0"/>
              <a:ea typeface="Calibri" panose="020F0502020204030204" pitchFamily="34" charset="0"/>
              <a:cs typeface="Arial" panose="020B0604020202020204" pitchFamily="34" charset="0"/>
            </a:endParaRPr>
          </a:p>
          <a:p>
            <a:r>
              <a:rPr lang="en-GB" sz="1000" b="1" dirty="0">
                <a:latin typeface="Arial" panose="020B0604020202020204" pitchFamily="34" charset="0"/>
                <a:cs typeface="Arial" panose="020B0604020202020204" pitchFamily="34" charset="0"/>
              </a:rPr>
              <a:t>12 Hour ED Target</a:t>
            </a:r>
            <a:r>
              <a:rPr lang="en-GB" sz="1000" dirty="0">
                <a:latin typeface="Arial" panose="020B0604020202020204" pitchFamily="34" charset="0"/>
                <a:cs typeface="Arial" panose="020B0604020202020204" pitchFamily="34" charset="0"/>
              </a:rPr>
              <a:t>: </a:t>
            </a:r>
            <a:r>
              <a:rPr lang="en-GB" sz="1000" dirty="0">
                <a:latin typeface="Arial" panose="020B0604020202020204" pitchFamily="34" charset="0"/>
                <a:ea typeface="Calibri" panose="020F0502020204030204" pitchFamily="34" charset="0"/>
                <a:cs typeface="Arial" panose="020B0604020202020204" pitchFamily="34" charset="0"/>
              </a:rPr>
              <a:t>No patient attending any emergency department (ED) should wait longer than 12 hours.  Whilst the official target is 0, the SOMs target for 25/26 is to reduce 12 hour ED waits by 10%.</a:t>
            </a:r>
          </a:p>
          <a:p>
            <a:endParaRPr lang="en-GB" sz="1000" dirty="0">
              <a:latin typeface="Arial" panose="020B0604020202020204" pitchFamily="34" charset="0"/>
              <a:ea typeface="Calibri" panose="020F0502020204030204" pitchFamily="34" charset="0"/>
              <a:cs typeface="Arial" panose="020B0604020202020204" pitchFamily="34" charset="0"/>
            </a:endParaRPr>
          </a:p>
          <a:p>
            <a:r>
              <a:rPr lang="en-GB" sz="1000" b="1" dirty="0">
                <a:latin typeface="Arial" panose="020B0604020202020204" pitchFamily="34" charset="0"/>
                <a:ea typeface="Calibri" panose="020F0502020204030204" pitchFamily="34" charset="0"/>
                <a:cs typeface="Arial" panose="020B0604020202020204" pitchFamily="34" charset="0"/>
              </a:rPr>
              <a:t>Target Description</a:t>
            </a:r>
            <a:r>
              <a:rPr lang="en-GB" sz="1000" dirty="0">
                <a:latin typeface="Arial" panose="020B0604020202020204" pitchFamily="34" charset="0"/>
                <a:ea typeface="Calibri" panose="020F0502020204030204" pitchFamily="34" charset="0"/>
                <a:cs typeface="Arial" panose="020B0604020202020204" pitchFamily="34" charset="0"/>
              </a:rPr>
              <a:t>: </a:t>
            </a:r>
            <a:r>
              <a:rPr lang="en-GB" sz="1000" dirty="0">
                <a:solidFill>
                  <a:srgbClr val="000000"/>
                </a:solidFill>
                <a:latin typeface="Arial" panose="020B0604020202020204" pitchFamily="34" charset="0"/>
                <a:ea typeface="Times New Roman" panose="02020603050405020304" pitchFamily="18" charset="0"/>
                <a:cs typeface="Arial" panose="020B0604020202020204" pitchFamily="34" charset="0"/>
              </a:rPr>
              <a:t>Refers to the total length of time waited in ED’s from arrival to discharge or admission to hospital for New and Unplanned Review attendances.  </a:t>
            </a:r>
            <a:r>
              <a:rPr lang="en-GB" sz="1000" dirty="0">
                <a:solidFill>
                  <a:srgbClr val="000000"/>
                </a:solidFill>
                <a:latin typeface="Arial" panose="020B0604020202020204" pitchFamily="34" charset="0"/>
                <a:ea typeface="Calibri" panose="020F0502020204030204" pitchFamily="34" charset="0"/>
                <a:cs typeface="Arial" panose="020B0604020202020204" pitchFamily="34" charset="0"/>
              </a:rPr>
              <a:t>Based on month of departure, i.e. an attendance which arrives on 31st January but is discharged on 1st February will be included in February data.</a:t>
            </a:r>
          </a:p>
          <a:p>
            <a:endParaRPr lang="en-GB" sz="1000" dirty="0">
              <a:solidFill>
                <a:srgbClr val="000000"/>
              </a:solidFill>
              <a:latin typeface="Arial" panose="020B0604020202020204" pitchFamily="34" charset="0"/>
              <a:ea typeface="Calibri" panose="020F0502020204030204" pitchFamily="34" charset="0"/>
              <a:cs typeface="Arial" panose="020B0604020202020204" pitchFamily="34" charset="0"/>
            </a:endParaRPr>
          </a:p>
          <a:p>
            <a:r>
              <a:rPr lang="en-GB" sz="1000" b="1" dirty="0">
                <a:solidFill>
                  <a:srgbClr val="000000"/>
                </a:solidFill>
                <a:latin typeface="Arial" panose="020B0604020202020204" pitchFamily="34" charset="0"/>
                <a:ea typeface="Times New Roman" panose="02020603050405020304" pitchFamily="18" charset="0"/>
                <a:cs typeface="Arial" panose="020B0604020202020204" pitchFamily="34" charset="0"/>
              </a:rPr>
              <a:t>Data Confidence Level </a:t>
            </a:r>
            <a:r>
              <a:rPr lang="en-GB" sz="1000" dirty="0">
                <a:solidFill>
                  <a:srgbClr val="000000"/>
                </a:solidFill>
                <a:latin typeface="Arial" panose="020B0604020202020204" pitchFamily="34" charset="0"/>
                <a:ea typeface="Times New Roman" panose="02020603050405020304" pitchFamily="18" charset="0"/>
                <a:cs typeface="Arial" panose="020B0604020202020204" pitchFamily="34" charset="0"/>
              </a:rPr>
              <a:t>- High</a:t>
            </a:r>
          </a:p>
          <a:p>
            <a:pPr algn="l"/>
            <a:endParaRPr lang="en-GB" sz="1000" dirty="0">
              <a:solidFill>
                <a:srgbClr val="000000"/>
              </a:solidFill>
              <a:latin typeface="Arial" panose="020B0604020202020204" pitchFamily="34" charset="0"/>
              <a:ea typeface="Calibri" panose="020F0502020204030204" pitchFamily="34" charset="0"/>
              <a:cs typeface="Arial" panose="020B0604020202020204" pitchFamily="34" charset="0"/>
            </a:endParaRPr>
          </a:p>
          <a:p>
            <a:pPr algn="l"/>
            <a:r>
              <a:rPr lang="en-GB" sz="1000" dirty="0">
                <a:solidFill>
                  <a:srgbClr val="000000"/>
                </a:solidFill>
                <a:latin typeface="Arial" panose="020B0604020202020204" pitchFamily="34" charset="0"/>
                <a:ea typeface="Calibri" panose="020F0502020204030204" pitchFamily="34" charset="0"/>
                <a:cs typeface="Arial" panose="020B0604020202020204" pitchFamily="34" charset="0"/>
              </a:rPr>
              <a:t>These are Regional statistics published </a:t>
            </a:r>
            <a:r>
              <a:rPr lang="en-GB" sz="1000" b="1" u="sng" dirty="0">
                <a:solidFill>
                  <a:srgbClr val="000000"/>
                </a:solidFill>
                <a:latin typeface="Arial" panose="020B0604020202020204" pitchFamily="34" charset="0"/>
                <a:ea typeface="Calibri" panose="020F0502020204030204" pitchFamily="34" charset="0"/>
                <a:cs typeface="Arial" panose="020B0604020202020204" pitchFamily="34" charset="0"/>
              </a:rPr>
              <a:t>quarterly</a:t>
            </a:r>
            <a:r>
              <a:rPr lang="en-GB" sz="1000" dirty="0">
                <a:solidFill>
                  <a:srgbClr val="000000"/>
                </a:solidFill>
                <a:latin typeface="Arial" panose="020B0604020202020204" pitchFamily="34" charset="0"/>
                <a:ea typeface="Calibri" panose="020F0502020204030204" pitchFamily="34" charset="0"/>
                <a:cs typeface="Arial" panose="020B0604020202020204" pitchFamily="34" charset="0"/>
              </a:rPr>
              <a:t> by the Department of Health. www.health-ni.gov.uk/articles/emergency-care-waiting-times</a:t>
            </a:r>
          </a:p>
          <a:p>
            <a:pPr algn="l"/>
            <a:endParaRPr lang="en-GB" sz="1000" dirty="0">
              <a:solidFill>
                <a:srgbClr val="000000"/>
              </a:solidFill>
              <a:latin typeface="Arial" panose="020B0604020202020204" pitchFamily="34" charset="0"/>
              <a:ea typeface="Calibri" panose="020F0502020204030204" pitchFamily="34" charset="0"/>
              <a:cs typeface="Arial" panose="020B0604020202020204" pitchFamily="34" charset="0"/>
            </a:endParaRPr>
          </a:p>
          <a:p>
            <a:endParaRPr lang="en-GB" dirty="0"/>
          </a:p>
        </p:txBody>
      </p:sp>
      <p:sp>
        <p:nvSpPr>
          <p:cNvPr id="4" name="Slide Number Placeholder 3"/>
          <p:cNvSpPr>
            <a:spLocks noGrp="1"/>
          </p:cNvSpPr>
          <p:nvPr>
            <p:ph type="sldNum" sz="quarter" idx="5"/>
          </p:nvPr>
        </p:nvSpPr>
        <p:spPr/>
        <p:txBody>
          <a:bodyPr/>
          <a:lstStyle/>
          <a:p>
            <a:fld id="{578BA7F4-74E0-4FCD-8CFB-DBF6AAF24C16}" type="slidenum">
              <a:rPr lang="en-GB" smtClean="0"/>
              <a:t>17</a:t>
            </a:fld>
            <a:endParaRPr lang="en-GB"/>
          </a:p>
        </p:txBody>
      </p:sp>
    </p:spTree>
    <p:extLst>
      <p:ext uri="{BB962C8B-B14F-4D97-AF65-F5344CB8AC3E}">
        <p14:creationId xmlns:p14="http://schemas.microsoft.com/office/powerpoint/2010/main" val="379012430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000" b="1" dirty="0">
                <a:latin typeface="Arial" panose="020B0604020202020204" pitchFamily="34" charset="0"/>
                <a:cs typeface="Arial" panose="020B0604020202020204" pitchFamily="34" charset="0"/>
              </a:rPr>
              <a:t>Patients Not Waiting in ED target</a:t>
            </a:r>
            <a:r>
              <a:rPr lang="en-GB" sz="1000" dirty="0">
                <a:latin typeface="Arial" panose="020B0604020202020204" pitchFamily="34" charset="0"/>
                <a:cs typeface="Arial" panose="020B0604020202020204" pitchFamily="34" charset="0"/>
              </a:rPr>
              <a:t>: </a:t>
            </a:r>
            <a:r>
              <a:rPr lang="en-GB" sz="1000" dirty="0">
                <a:latin typeface="Arial" panose="020B0604020202020204" pitchFamily="34" charset="0"/>
                <a:ea typeface="Calibri" panose="020F0502020204030204" pitchFamily="34" charset="0"/>
                <a:cs typeface="Arial" panose="020B0604020202020204" pitchFamily="34" charset="0"/>
              </a:rPr>
              <a:t>To reduce the number of patients who leave the ED without their treatment being completed. </a:t>
            </a:r>
            <a:endParaRPr lang="en-GB" sz="1000" dirty="0">
              <a:latin typeface="Arial" panose="020B0604020202020204" pitchFamily="34" charset="0"/>
              <a:cs typeface="Arial" panose="020B0604020202020204" pitchFamily="34" charset="0"/>
            </a:endParaRPr>
          </a:p>
          <a:p>
            <a:endParaRPr lang="en-GB" sz="1000" b="1" dirty="0">
              <a:latin typeface="Arial" panose="020B0604020202020204" pitchFamily="34" charset="0"/>
              <a:ea typeface="Calibri" panose="020F0502020204030204" pitchFamily="34" charset="0"/>
              <a:cs typeface="Arial" panose="020B0604020202020204" pitchFamily="34" charset="0"/>
            </a:endParaRPr>
          </a:p>
          <a:p>
            <a:r>
              <a:rPr lang="en-GB" sz="1000" b="1" dirty="0">
                <a:latin typeface="Arial" panose="020B0604020202020204" pitchFamily="34" charset="0"/>
                <a:ea typeface="Calibri" panose="020F0502020204030204" pitchFamily="34" charset="0"/>
                <a:cs typeface="Arial" panose="020B0604020202020204" pitchFamily="34" charset="0"/>
              </a:rPr>
              <a:t>Target Description</a:t>
            </a:r>
            <a:r>
              <a:rPr lang="en-GB" sz="1000" dirty="0">
                <a:latin typeface="Arial" panose="020B0604020202020204" pitchFamily="34" charset="0"/>
                <a:ea typeface="Calibri" panose="020F0502020204030204" pitchFamily="34" charset="0"/>
                <a:cs typeface="Arial" panose="020B0604020202020204" pitchFamily="34" charset="0"/>
              </a:rPr>
              <a:t>: </a:t>
            </a:r>
            <a:r>
              <a:rPr lang="en-GB" sz="1000" dirty="0">
                <a:latin typeface="Arial" panose="020B0604020202020204" pitchFamily="34" charset="0"/>
                <a:cs typeface="Arial" panose="020B0604020202020204" pitchFamily="34" charset="0"/>
              </a:rPr>
              <a:t>1% reduction on ED Attendances classified as do not wait (site specific). </a:t>
            </a:r>
            <a:r>
              <a:rPr lang="en-GB" sz="1000" dirty="0">
                <a:latin typeface="Arial" panose="020B0604020202020204" pitchFamily="34" charset="0"/>
                <a:ea typeface="Calibri" panose="020F0502020204030204" pitchFamily="34" charset="0"/>
                <a:cs typeface="Arial" panose="020B0604020202020204" pitchFamily="34" charset="0"/>
              </a:rPr>
              <a:t>The number of patients who leave the emergency care department before their treatment is complete as a proportion of the total number of new and unplanned review attendances each month.</a:t>
            </a:r>
          </a:p>
          <a:p>
            <a:endParaRPr lang="en-GB" sz="1000" dirty="0">
              <a:latin typeface="Arial" panose="020B0604020202020204" pitchFamily="34" charset="0"/>
              <a:ea typeface="Calibri" panose="020F0502020204030204" pitchFamily="34" charset="0"/>
              <a:cs typeface="Arial" panose="020B0604020202020204" pitchFamily="34" charset="0"/>
            </a:endParaRPr>
          </a:p>
          <a:p>
            <a:r>
              <a:rPr lang="en-GB" sz="1000" b="1" dirty="0">
                <a:solidFill>
                  <a:srgbClr val="000000"/>
                </a:solidFill>
                <a:latin typeface="Arial" panose="020B0604020202020204" pitchFamily="34" charset="0"/>
                <a:ea typeface="Times New Roman" panose="02020603050405020304" pitchFamily="18" charset="0"/>
                <a:cs typeface="Arial" panose="020B0604020202020204" pitchFamily="34" charset="0"/>
              </a:rPr>
              <a:t>Data Confidence Level </a:t>
            </a:r>
            <a:r>
              <a:rPr lang="en-GB" sz="1000" dirty="0">
                <a:solidFill>
                  <a:srgbClr val="000000"/>
                </a:solidFill>
                <a:latin typeface="Arial" panose="020B0604020202020204" pitchFamily="34" charset="0"/>
                <a:ea typeface="Times New Roman" panose="02020603050405020304" pitchFamily="18" charset="0"/>
                <a:cs typeface="Arial" panose="020B0604020202020204" pitchFamily="34" charset="0"/>
              </a:rPr>
              <a:t>- A system change led to an increase in # of ED disposition = unspecified. EPIC have fixed the issue in August. July and August data removed due to low confidence.</a:t>
            </a:r>
          </a:p>
          <a:p>
            <a:endParaRPr lang="en-GB" sz="1000" dirty="0">
              <a:solidFill>
                <a:srgbClr val="000000"/>
              </a:solidFill>
              <a:latin typeface="Arial" panose="020B0604020202020204" pitchFamily="34" charset="0"/>
              <a:ea typeface="Times New Roman" panose="02020603050405020304" pitchFamily="18" charset="0"/>
              <a:cs typeface="Arial" panose="020B0604020202020204" pitchFamily="34" charset="0"/>
            </a:endParaRPr>
          </a:p>
          <a:p>
            <a:r>
              <a:rPr lang="en-GB" sz="1000" dirty="0">
                <a:solidFill>
                  <a:srgbClr val="000000"/>
                </a:solidFill>
                <a:latin typeface="Arial" panose="020B0604020202020204" pitchFamily="34" charset="0"/>
                <a:ea typeface="Times New Roman" panose="02020603050405020304" pitchFamily="18" charset="0"/>
                <a:cs typeface="Arial" panose="020B0604020202020204" pitchFamily="34" charset="0"/>
              </a:rPr>
              <a:t>ANTRIM - High Confidence (Low July &amp; August). </a:t>
            </a:r>
          </a:p>
          <a:p>
            <a:r>
              <a:rPr lang="en-GB" sz="1000" dirty="0">
                <a:solidFill>
                  <a:srgbClr val="000000"/>
                </a:solidFill>
                <a:latin typeface="Arial" panose="020B0604020202020204" pitchFamily="34" charset="0"/>
                <a:ea typeface="Times New Roman" panose="02020603050405020304" pitchFamily="18" charset="0"/>
                <a:cs typeface="Arial" panose="020B0604020202020204" pitchFamily="34" charset="0"/>
              </a:rPr>
              <a:t>CAUSEWAY – High Confidence (Low July &amp; August)</a:t>
            </a:r>
            <a:endParaRPr lang="en-GB" dirty="0"/>
          </a:p>
        </p:txBody>
      </p:sp>
      <p:sp>
        <p:nvSpPr>
          <p:cNvPr id="4" name="Slide Number Placeholder 3"/>
          <p:cNvSpPr>
            <a:spLocks noGrp="1"/>
          </p:cNvSpPr>
          <p:nvPr>
            <p:ph type="sldNum" sz="quarter" idx="5"/>
          </p:nvPr>
        </p:nvSpPr>
        <p:spPr/>
        <p:txBody>
          <a:bodyPr/>
          <a:lstStyle/>
          <a:p>
            <a:fld id="{578BA7F4-74E0-4FCD-8CFB-DBF6AAF24C16}" type="slidenum">
              <a:rPr lang="en-GB" smtClean="0"/>
              <a:t>18</a:t>
            </a:fld>
            <a:endParaRPr lang="en-GB"/>
          </a:p>
        </p:txBody>
      </p:sp>
    </p:spTree>
    <p:extLst>
      <p:ext uri="{BB962C8B-B14F-4D97-AF65-F5344CB8AC3E}">
        <p14:creationId xmlns:p14="http://schemas.microsoft.com/office/powerpoint/2010/main" val="3424524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000" b="1" dirty="0">
                <a:latin typeface="Arial" panose="020B0604020202020204" pitchFamily="34" charset="0"/>
                <a:cs typeface="Arial" panose="020B0604020202020204" pitchFamily="34" charset="0"/>
              </a:rPr>
              <a:t>Stroke Thrombolysis Target</a:t>
            </a:r>
            <a:r>
              <a:rPr lang="en-GB" sz="1000" dirty="0">
                <a:latin typeface="Arial" panose="020B0604020202020204" pitchFamily="34" charset="0"/>
                <a:cs typeface="Arial" panose="020B0604020202020204" pitchFamily="34" charset="0"/>
              </a:rPr>
              <a:t>: Ensure at least 16% of unplanned admissions with confirmed Ischaemic stroke receive thrombolysis.</a:t>
            </a:r>
          </a:p>
          <a:p>
            <a:endParaRPr lang="en-GB" sz="1000" dirty="0">
              <a:latin typeface="Arial" panose="020B0604020202020204" pitchFamily="34" charset="0"/>
              <a:ea typeface="Calibri" panose="020F0502020204030204" pitchFamily="34" charset="0"/>
              <a:cs typeface="Arial" panose="020B0604020202020204" pitchFamily="34" charset="0"/>
            </a:endParaRPr>
          </a:p>
          <a:p>
            <a:r>
              <a:rPr lang="en-GB" sz="1000" b="1" dirty="0">
                <a:latin typeface="Arial" panose="020B0604020202020204" pitchFamily="34" charset="0"/>
                <a:ea typeface="Calibri" panose="020F0502020204030204" pitchFamily="34" charset="0"/>
                <a:cs typeface="Arial" panose="020B0604020202020204" pitchFamily="34" charset="0"/>
              </a:rPr>
              <a:t>Target Description</a:t>
            </a:r>
            <a:r>
              <a:rPr lang="en-GB" sz="1000" dirty="0">
                <a:latin typeface="Arial" panose="020B0604020202020204" pitchFamily="34" charset="0"/>
                <a:ea typeface="Calibri" panose="020F0502020204030204" pitchFamily="34" charset="0"/>
                <a:cs typeface="Arial" panose="020B0604020202020204" pitchFamily="34" charset="0"/>
              </a:rPr>
              <a:t>: </a:t>
            </a:r>
            <a:r>
              <a:rPr lang="en-GB" sz="1000" dirty="0">
                <a:solidFill>
                  <a:srgbClr val="000000"/>
                </a:solidFill>
                <a:latin typeface="Arial" panose="020B0604020202020204" pitchFamily="34" charset="0"/>
                <a:ea typeface="Times New Roman" panose="02020603050405020304" pitchFamily="18" charset="0"/>
              </a:rPr>
              <a:t>Proportion of unplanned admissions to hospital with a primary diagnosis of ischaemic stroke who receive thrombolysis treatment.  Unplanned admissions include those from an A&amp;E Department, GP and consultant outpatient clinic.</a:t>
            </a:r>
          </a:p>
          <a:p>
            <a:r>
              <a:rPr lang="en-GB" sz="1000" dirty="0">
                <a:solidFill>
                  <a:srgbClr val="000000"/>
                </a:solidFill>
                <a:latin typeface="Arial" panose="020B0604020202020204" pitchFamily="34" charset="0"/>
                <a:ea typeface="Times New Roman" panose="02020603050405020304" pitchFamily="18" charset="0"/>
              </a:rPr>
              <a:t>Deaths and discharges are used as an approximation of admissions.</a:t>
            </a:r>
          </a:p>
          <a:p>
            <a:endParaRPr lang="en-GB" sz="1000" dirty="0">
              <a:solidFill>
                <a:srgbClr val="000000"/>
              </a:solidFill>
              <a:latin typeface="Arial" panose="020B0604020202020204" pitchFamily="34" charset="0"/>
              <a:ea typeface="Times New Roman" panose="02020603050405020304" pitchFamily="18" charset="0"/>
            </a:endParaRPr>
          </a:p>
          <a:p>
            <a:endParaRPr lang="en-GB" sz="1000" dirty="0">
              <a:solidFill>
                <a:srgbClr val="000000"/>
              </a:solidFill>
              <a:latin typeface="Arial" panose="020B0604020202020204" pitchFamily="34" charset="0"/>
              <a:ea typeface="Times New Roman" panose="02020603050405020304" pitchFamily="18" charset="0"/>
            </a:endParaRPr>
          </a:p>
          <a:p>
            <a:r>
              <a:rPr lang="en-GB" sz="1000" b="1" dirty="0">
                <a:solidFill>
                  <a:srgbClr val="000000"/>
                </a:solidFill>
                <a:latin typeface="Arial" panose="020B0604020202020204" pitchFamily="34" charset="0"/>
                <a:ea typeface="Times New Roman" panose="02020603050405020304" pitchFamily="18" charset="0"/>
                <a:cs typeface="Arial" panose="020B0604020202020204" pitchFamily="34" charset="0"/>
              </a:rPr>
              <a:t>Data Confidence Level </a:t>
            </a:r>
            <a:r>
              <a:rPr lang="en-GB" sz="1000" dirty="0">
                <a:solidFill>
                  <a:srgbClr val="000000"/>
                </a:solidFill>
                <a:latin typeface="Arial" panose="020B0604020202020204" pitchFamily="34" charset="0"/>
                <a:ea typeface="Times New Roman" panose="02020603050405020304" pitchFamily="18" charset="0"/>
                <a:cs typeface="Arial" panose="020B0604020202020204" pitchFamily="34" charset="0"/>
              </a:rPr>
              <a:t>- High</a:t>
            </a:r>
          </a:p>
          <a:p>
            <a:endParaRPr lang="en-GB" sz="1000" dirty="0">
              <a:solidFill>
                <a:srgbClr val="000000"/>
              </a:solidFill>
              <a:latin typeface="Arial" panose="020B0604020202020204" pitchFamily="34" charset="0"/>
              <a:ea typeface="Times New Roman" panose="02020603050405020304" pitchFamily="18" charset="0"/>
            </a:endParaRPr>
          </a:p>
          <a:p>
            <a:r>
              <a:rPr lang="en-GB" sz="1800" b="1" dirty="0">
                <a:solidFill>
                  <a:srgbClr val="000000"/>
                </a:solidFill>
                <a:latin typeface="Arial" panose="020B0604020202020204" pitchFamily="34" charset="0"/>
                <a:ea typeface="Times New Roman" panose="02020603050405020304" pitchFamily="18" charset="0"/>
              </a:rPr>
              <a:t> </a:t>
            </a:r>
            <a:endParaRPr lang="en-GB" sz="1800" dirty="0">
              <a:solidFill>
                <a:srgbClr val="000000"/>
              </a:solidFill>
              <a:latin typeface="Arial" panose="020B0604020202020204" pitchFamily="34" charset="0"/>
              <a:ea typeface="Times New Roman" panose="02020603050405020304" pitchFamily="18" charset="0"/>
            </a:endParaRPr>
          </a:p>
          <a:p>
            <a:endParaRPr lang="en-GB" dirty="0"/>
          </a:p>
        </p:txBody>
      </p:sp>
      <p:sp>
        <p:nvSpPr>
          <p:cNvPr id="4" name="Slide Number Placeholder 3"/>
          <p:cNvSpPr>
            <a:spLocks noGrp="1"/>
          </p:cNvSpPr>
          <p:nvPr>
            <p:ph type="sldNum" sz="quarter" idx="5"/>
          </p:nvPr>
        </p:nvSpPr>
        <p:spPr/>
        <p:txBody>
          <a:bodyPr/>
          <a:lstStyle/>
          <a:p>
            <a:fld id="{578BA7F4-74E0-4FCD-8CFB-DBF6AAF24C16}" type="slidenum">
              <a:rPr lang="en-GB" smtClean="0"/>
              <a:t>19</a:t>
            </a:fld>
            <a:endParaRPr lang="en-GB"/>
          </a:p>
        </p:txBody>
      </p:sp>
    </p:spTree>
    <p:extLst>
      <p:ext uri="{BB962C8B-B14F-4D97-AF65-F5344CB8AC3E}">
        <p14:creationId xmlns:p14="http://schemas.microsoft.com/office/powerpoint/2010/main" val="35812211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578BA7F4-74E0-4FCD-8CFB-DBF6AAF24C16}" type="slidenum">
              <a:rPr lang="en-GB" smtClean="0"/>
              <a:t>2</a:t>
            </a:fld>
            <a:endParaRPr lang="en-GB"/>
          </a:p>
        </p:txBody>
      </p:sp>
    </p:spTree>
    <p:extLst>
      <p:ext uri="{BB962C8B-B14F-4D97-AF65-F5344CB8AC3E}">
        <p14:creationId xmlns:p14="http://schemas.microsoft.com/office/powerpoint/2010/main" val="28864599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000" b="1" dirty="0">
                <a:latin typeface="Arial" panose="020B0604020202020204" pitchFamily="34" charset="0"/>
                <a:cs typeface="Arial" panose="020B0604020202020204" pitchFamily="34" charset="0"/>
              </a:rPr>
              <a:t>Elective Care Activity: </a:t>
            </a:r>
            <a:r>
              <a:rPr lang="en-GB" sz="1000" dirty="0">
                <a:latin typeface="Arial" panose="020B0604020202020204" pitchFamily="34" charset="0"/>
                <a:cs typeface="Arial" panose="020B0604020202020204" pitchFamily="34" charset="0"/>
              </a:rPr>
              <a:t>Outpatient Activity based on </a:t>
            </a:r>
            <a:r>
              <a:rPr lang="en-GB" sz="1000" dirty="0">
                <a:solidFill>
                  <a:srgbClr val="000000"/>
                </a:solidFill>
                <a:latin typeface="Arial" panose="020B0604020202020204" pitchFamily="34" charset="0"/>
                <a:ea typeface="Times New Roman" panose="02020603050405020304" pitchFamily="18" charset="0"/>
                <a:cs typeface="Arial" panose="020B0604020202020204" pitchFamily="34" charset="0"/>
              </a:rPr>
              <a:t>QOAR (Quarterly Outpatient Activity Return) and V-QOAR (Virtual Quarterly Outpatient Activity) Figures include face to face and virtual.</a:t>
            </a:r>
          </a:p>
          <a:p>
            <a:endParaRPr lang="en-GB" sz="1000" dirty="0">
              <a:solidFill>
                <a:srgbClr val="000000"/>
              </a:solidFill>
              <a:latin typeface="Arial" panose="020B0604020202020204" pitchFamily="34" charset="0"/>
              <a:ea typeface="Times New Roman" panose="02020603050405020304" pitchFamily="18" charset="0"/>
              <a:cs typeface="Arial" panose="020B0604020202020204" pitchFamily="34" charset="0"/>
            </a:endParaRPr>
          </a:p>
          <a:p>
            <a:endParaRPr lang="en-GB" sz="1000" b="1" dirty="0">
              <a:solidFill>
                <a:srgbClr val="000000"/>
              </a:solidFill>
              <a:latin typeface="Arial" panose="020B0604020202020204" pitchFamily="34" charset="0"/>
              <a:ea typeface="Times New Roman" panose="02020603050405020304" pitchFamily="18" charset="0"/>
              <a:cs typeface="Arial" panose="020B0604020202020204" pitchFamily="34" charset="0"/>
            </a:endParaRPr>
          </a:p>
          <a:p>
            <a:r>
              <a:rPr lang="en-GB" sz="1000" b="1" dirty="0">
                <a:solidFill>
                  <a:srgbClr val="000000"/>
                </a:solidFill>
                <a:latin typeface="Arial" panose="020B0604020202020204" pitchFamily="34" charset="0"/>
                <a:ea typeface="Times New Roman" panose="02020603050405020304" pitchFamily="18" charset="0"/>
                <a:cs typeface="Arial" panose="020B0604020202020204" pitchFamily="34" charset="0"/>
              </a:rPr>
              <a:t>Data Confidence Level </a:t>
            </a:r>
            <a:r>
              <a:rPr lang="en-GB" sz="1000" dirty="0">
                <a:solidFill>
                  <a:srgbClr val="000000"/>
                </a:solidFill>
                <a:latin typeface="Arial" panose="020B0604020202020204" pitchFamily="34" charset="0"/>
                <a:ea typeface="Times New Roman" panose="02020603050405020304" pitchFamily="18" charset="0"/>
                <a:cs typeface="Arial" panose="020B0604020202020204" pitchFamily="34" charset="0"/>
              </a:rPr>
              <a:t>– Medium.  Due to manual changes and missing clinics.</a:t>
            </a:r>
            <a:endParaRPr lang="en-GB" sz="1800" dirty="0">
              <a:solidFill>
                <a:srgbClr val="000000"/>
              </a:solidFill>
              <a:latin typeface="Arial" panose="020B0604020202020204" pitchFamily="34" charset="0"/>
              <a:ea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578BA7F4-74E0-4FCD-8CFB-DBF6AAF24C16}" type="slidenum">
              <a:rPr lang="en-GB" smtClean="0"/>
              <a:t>20</a:t>
            </a:fld>
            <a:endParaRPr lang="en-GB"/>
          </a:p>
        </p:txBody>
      </p:sp>
    </p:spTree>
    <p:extLst>
      <p:ext uri="{BB962C8B-B14F-4D97-AF65-F5344CB8AC3E}">
        <p14:creationId xmlns:p14="http://schemas.microsoft.com/office/powerpoint/2010/main" val="111793612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000" b="1" dirty="0">
                <a:latin typeface="Arial" panose="020B0604020202020204" pitchFamily="34" charset="0"/>
                <a:cs typeface="Arial" panose="020B0604020202020204" pitchFamily="34" charset="0"/>
              </a:rPr>
              <a:t>Untriaged Outpatient Referrals: </a:t>
            </a:r>
            <a:r>
              <a:rPr lang="en-GB" sz="1200" dirty="0"/>
              <a:t>All Referral Types with a Referral Status of  Incomplete, New Request or Pending Review only. </a:t>
            </a:r>
            <a:endParaRPr lang="en-GB" sz="1000" dirty="0">
              <a:solidFill>
                <a:srgbClr val="000000"/>
              </a:solidFill>
              <a:latin typeface="Arial" panose="020B0604020202020204" pitchFamily="34" charset="0"/>
              <a:ea typeface="Times New Roman" panose="02020603050405020304" pitchFamily="18" charset="0"/>
              <a:cs typeface="Arial" panose="020B0604020202020204" pitchFamily="34" charset="0"/>
            </a:endParaRPr>
          </a:p>
          <a:p>
            <a:endParaRPr lang="en-GB" sz="1000" b="1" dirty="0">
              <a:solidFill>
                <a:srgbClr val="000000"/>
              </a:solidFill>
              <a:latin typeface="Arial" panose="020B0604020202020204" pitchFamily="34" charset="0"/>
              <a:ea typeface="Times New Roman" panose="02020603050405020304" pitchFamily="18" charset="0"/>
              <a:cs typeface="Arial" panose="020B0604020202020204" pitchFamily="34" charset="0"/>
            </a:endParaRPr>
          </a:p>
          <a:p>
            <a:r>
              <a:rPr lang="en-GB" sz="1000" b="1" dirty="0">
                <a:solidFill>
                  <a:srgbClr val="000000"/>
                </a:solidFill>
                <a:latin typeface="Arial" panose="020B0604020202020204" pitchFamily="34" charset="0"/>
                <a:ea typeface="Times New Roman" panose="02020603050405020304" pitchFamily="18" charset="0"/>
                <a:cs typeface="Arial" panose="020B0604020202020204" pitchFamily="34" charset="0"/>
              </a:rPr>
              <a:t>Data Confidence Level </a:t>
            </a:r>
            <a:r>
              <a:rPr lang="en-GB" sz="1000" dirty="0">
                <a:solidFill>
                  <a:srgbClr val="000000"/>
                </a:solidFill>
                <a:latin typeface="Arial" panose="020B0604020202020204" pitchFamily="34" charset="0"/>
                <a:ea typeface="Times New Roman" panose="02020603050405020304" pitchFamily="18" charset="0"/>
                <a:cs typeface="Arial" panose="020B0604020202020204" pitchFamily="34" charset="0"/>
              </a:rPr>
              <a:t>– High</a:t>
            </a:r>
            <a:endParaRPr lang="en-GB" sz="1800" dirty="0">
              <a:solidFill>
                <a:srgbClr val="000000"/>
              </a:solidFill>
              <a:latin typeface="Arial" panose="020B0604020202020204" pitchFamily="34" charset="0"/>
              <a:ea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578BA7F4-74E0-4FCD-8CFB-DBF6AAF24C16}" type="slidenum">
              <a:rPr lang="en-GB" smtClean="0"/>
              <a:t>21</a:t>
            </a:fld>
            <a:endParaRPr lang="en-GB"/>
          </a:p>
        </p:txBody>
      </p:sp>
    </p:spTree>
    <p:extLst>
      <p:ext uri="{BB962C8B-B14F-4D97-AF65-F5344CB8AC3E}">
        <p14:creationId xmlns:p14="http://schemas.microsoft.com/office/powerpoint/2010/main" val="308281000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000" b="1" dirty="0">
                <a:latin typeface="Arial" panose="020B0604020202020204" pitchFamily="34" charset="0"/>
                <a:cs typeface="Arial" panose="020B0604020202020204" pitchFamily="34" charset="0"/>
              </a:rPr>
              <a:t>New DNA / on the day cancellation rate target: </a:t>
            </a:r>
            <a:r>
              <a:rPr lang="en-GB" sz="1000" dirty="0">
                <a:latin typeface="Arial" panose="020B0604020202020204" pitchFamily="34" charset="0"/>
                <a:cs typeface="Arial" panose="020B0604020202020204" pitchFamily="34" charset="0"/>
              </a:rPr>
              <a:t>Trusts to achieve a maximum of 5% DNAs/CNDs, of total intended attendances.</a:t>
            </a:r>
          </a:p>
          <a:p>
            <a:endParaRPr lang="en-GB" sz="1000" dirty="0">
              <a:latin typeface="Arial" panose="020B0604020202020204" pitchFamily="34" charset="0"/>
              <a:cs typeface="Arial" panose="020B0604020202020204" pitchFamily="34" charset="0"/>
            </a:endParaRPr>
          </a:p>
          <a:p>
            <a:r>
              <a:rPr lang="en-GB" sz="1000" b="1" dirty="0">
                <a:latin typeface="Arial" panose="020B0604020202020204" pitchFamily="34" charset="0"/>
                <a:cs typeface="Arial" panose="020B0604020202020204" pitchFamily="34" charset="0"/>
              </a:rPr>
              <a:t>Review DNA / on the day cancellation rate target: </a:t>
            </a:r>
            <a:r>
              <a:rPr lang="en-GB" sz="1000" dirty="0">
                <a:latin typeface="Arial" panose="020B0604020202020204" pitchFamily="34" charset="0"/>
                <a:cs typeface="Arial" panose="020B0604020202020204" pitchFamily="34" charset="0"/>
              </a:rPr>
              <a:t>Trusts to achieve a maximum of 8% DNAs/CNDs, of total intended attendances.</a:t>
            </a:r>
          </a:p>
          <a:p>
            <a:endParaRPr lang="en-GB" sz="1000" dirty="0">
              <a:latin typeface="Arial" panose="020B0604020202020204" pitchFamily="34" charset="0"/>
              <a:cs typeface="Arial" panose="020B0604020202020204" pitchFamily="34" charset="0"/>
            </a:endParaRPr>
          </a:p>
          <a:p>
            <a:endParaRPr lang="en-GB" sz="1000" dirty="0">
              <a:latin typeface="Arial" panose="020B0604020202020204" pitchFamily="34" charset="0"/>
              <a:cs typeface="Arial" panose="020B0604020202020204" pitchFamily="34" charset="0"/>
            </a:endParaRPr>
          </a:p>
          <a:p>
            <a:r>
              <a:rPr lang="en-GB" sz="1000" b="1" dirty="0">
                <a:solidFill>
                  <a:srgbClr val="000000"/>
                </a:solidFill>
                <a:latin typeface="Arial" panose="020B0604020202020204" pitchFamily="34" charset="0"/>
                <a:ea typeface="Times New Roman" panose="02020603050405020304" pitchFamily="18" charset="0"/>
                <a:cs typeface="Arial" panose="020B0604020202020204" pitchFamily="34" charset="0"/>
              </a:rPr>
              <a:t>Data Confidence Level </a:t>
            </a:r>
            <a:r>
              <a:rPr lang="en-GB" sz="1000" dirty="0">
                <a:solidFill>
                  <a:srgbClr val="000000"/>
                </a:solidFill>
                <a:latin typeface="Arial" panose="020B0604020202020204" pitchFamily="34" charset="0"/>
                <a:ea typeface="Times New Roman" panose="02020603050405020304" pitchFamily="18" charset="0"/>
                <a:cs typeface="Arial" panose="020B0604020202020204" pitchFamily="34" charset="0"/>
              </a:rPr>
              <a:t>– High</a:t>
            </a:r>
          </a:p>
          <a:p>
            <a:endParaRPr lang="en-GB" sz="1000" dirty="0"/>
          </a:p>
        </p:txBody>
      </p:sp>
      <p:sp>
        <p:nvSpPr>
          <p:cNvPr id="4" name="Slide Number Placeholder 3"/>
          <p:cNvSpPr>
            <a:spLocks noGrp="1"/>
          </p:cNvSpPr>
          <p:nvPr>
            <p:ph type="sldNum" sz="quarter" idx="5"/>
          </p:nvPr>
        </p:nvSpPr>
        <p:spPr/>
        <p:txBody>
          <a:bodyPr/>
          <a:lstStyle/>
          <a:p>
            <a:fld id="{578BA7F4-74E0-4FCD-8CFB-DBF6AAF24C16}" type="slidenum">
              <a:rPr lang="en-GB" smtClean="0"/>
              <a:t>22</a:t>
            </a:fld>
            <a:endParaRPr lang="en-GB"/>
          </a:p>
        </p:txBody>
      </p:sp>
    </p:spTree>
    <p:extLst>
      <p:ext uri="{BB962C8B-B14F-4D97-AF65-F5344CB8AC3E}">
        <p14:creationId xmlns:p14="http://schemas.microsoft.com/office/powerpoint/2010/main" val="122046719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5"/>
          </p:nvPr>
        </p:nvSpPr>
        <p:spPr/>
        <p:txBody>
          <a:bodyPr/>
          <a:lstStyle/>
          <a:p>
            <a:fld id="{578BA7F4-74E0-4FCD-8CFB-DBF6AAF24C16}" type="slidenum">
              <a:rPr lang="en-GB" smtClean="0"/>
              <a:t>23</a:t>
            </a:fld>
            <a:endParaRPr lang="en-GB"/>
          </a:p>
        </p:txBody>
      </p:sp>
      <p:sp>
        <p:nvSpPr>
          <p:cNvPr id="7" name="Notes Placeholder 2">
            <a:extLst>
              <a:ext uri="{FF2B5EF4-FFF2-40B4-BE49-F238E27FC236}">
                <a16:creationId xmlns:a16="http://schemas.microsoft.com/office/drawing/2014/main" id="{DFB19003-1028-3F0E-A5E7-9BC38E77D5D0}"/>
              </a:ext>
            </a:extLst>
          </p:cNvPr>
          <p:cNvSpPr txBox="1">
            <a:spLocks/>
          </p:cNvSpPr>
          <p:nvPr/>
        </p:nvSpPr>
        <p:spPr>
          <a:xfrm>
            <a:off x="994093" y="3276729"/>
            <a:ext cx="7952740" cy="1699253"/>
          </a:xfrm>
          <a:prstGeom prst="rect">
            <a:avLst/>
          </a:prstGeom>
        </p:spPr>
        <p:txBody>
          <a:bodyPr vert="horz" lIns="91568" tIns="45784" rIns="91568" bIns="45784" rtlCol="0"/>
          <a:lst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a:lstStyle>
          <a:p>
            <a:endParaRPr lang="en-GB" sz="1000" dirty="0">
              <a:latin typeface="Arial" panose="020B0604020202020204" pitchFamily="34" charset="0"/>
              <a:cs typeface="Arial" panose="020B0604020202020204" pitchFamily="34" charset="0"/>
            </a:endParaRPr>
          </a:p>
        </p:txBody>
      </p:sp>
      <p:sp>
        <p:nvSpPr>
          <p:cNvPr id="9" name="Notes Placeholder 8">
            <a:extLst>
              <a:ext uri="{FF2B5EF4-FFF2-40B4-BE49-F238E27FC236}">
                <a16:creationId xmlns:a16="http://schemas.microsoft.com/office/drawing/2014/main" id="{CE7626D1-84E8-85AD-C936-962156BB5253}"/>
              </a:ext>
            </a:extLst>
          </p:cNvPr>
          <p:cNvSpPr>
            <a:spLocks noGrp="1"/>
          </p:cNvSpPr>
          <p:nvPr>
            <p:ph type="body" idx="1"/>
          </p:nvPr>
        </p:nvSpPr>
        <p:spPr>
          <a:xfrm>
            <a:off x="994093" y="3299769"/>
            <a:ext cx="7952740" cy="2680961"/>
          </a:xfrm>
        </p:spPr>
        <p:txBody>
          <a:bodyPr/>
          <a:lstStyle/>
          <a:p>
            <a:r>
              <a:rPr lang="en-GB" sz="1000" b="1" dirty="0">
                <a:latin typeface="Arial" panose="020B0604020202020204" pitchFamily="34" charset="0"/>
                <a:cs typeface="Arial" panose="020B0604020202020204" pitchFamily="34" charset="0"/>
              </a:rPr>
              <a:t>9 Week Target</a:t>
            </a:r>
            <a:r>
              <a:rPr lang="en-GB" sz="1000" dirty="0">
                <a:latin typeface="Arial" panose="020B0604020202020204" pitchFamily="34" charset="0"/>
                <a:cs typeface="Arial" panose="020B0604020202020204" pitchFamily="34" charset="0"/>
              </a:rPr>
              <a:t>: </a:t>
            </a:r>
            <a:r>
              <a:rPr lang="en-GB" sz="1000" dirty="0">
                <a:latin typeface="Arial" panose="020B0604020202020204" pitchFamily="34" charset="0"/>
                <a:ea typeface="Calibri" panose="020F0502020204030204" pitchFamily="34" charset="0"/>
                <a:cs typeface="Arial" panose="020B0604020202020204" pitchFamily="34" charset="0"/>
              </a:rPr>
              <a:t>50% of patients should be waiting no longer than 9 weeks for a first consultant-led outpatient appointment.</a:t>
            </a:r>
          </a:p>
          <a:p>
            <a:endParaRPr lang="en-GB" sz="1000" dirty="0">
              <a:latin typeface="Arial" panose="020B0604020202020204" pitchFamily="34" charset="0"/>
              <a:ea typeface="Calibri" panose="020F0502020204030204" pitchFamily="34" charset="0"/>
              <a:cs typeface="Arial" panose="020B0604020202020204" pitchFamily="34" charset="0"/>
            </a:endParaRPr>
          </a:p>
          <a:p>
            <a:r>
              <a:rPr lang="en-GB" sz="1000" b="1" dirty="0">
                <a:latin typeface="Arial" panose="020B0604020202020204" pitchFamily="34" charset="0"/>
                <a:ea typeface="Calibri" panose="020F0502020204030204" pitchFamily="34" charset="0"/>
                <a:cs typeface="Arial" panose="020B0604020202020204" pitchFamily="34" charset="0"/>
              </a:rPr>
              <a:t>52 Week Target</a:t>
            </a:r>
            <a:r>
              <a:rPr lang="en-GB" sz="1000" dirty="0">
                <a:latin typeface="Arial" panose="020B0604020202020204" pitchFamily="34" charset="0"/>
                <a:ea typeface="Calibri" panose="020F0502020204030204" pitchFamily="34" charset="0"/>
                <a:cs typeface="Arial" panose="020B0604020202020204" pitchFamily="34" charset="0"/>
              </a:rPr>
              <a:t>: No patient should be waiting more than 52 weeks for a first consultant-led outpatient appointment.</a:t>
            </a:r>
          </a:p>
          <a:p>
            <a:endParaRPr lang="en-GB" sz="1000" dirty="0">
              <a:latin typeface="Arial" panose="020B0604020202020204" pitchFamily="34" charset="0"/>
              <a:ea typeface="Calibri" panose="020F0502020204030204" pitchFamily="34" charset="0"/>
              <a:cs typeface="Arial" panose="020B0604020202020204" pitchFamily="34" charset="0"/>
            </a:endParaRPr>
          </a:p>
          <a:p>
            <a:r>
              <a:rPr lang="en-GB" sz="1000" b="1" dirty="0">
                <a:latin typeface="Arial" panose="020B0604020202020204" pitchFamily="34" charset="0"/>
                <a:ea typeface="Calibri" panose="020F0502020204030204" pitchFamily="34" charset="0"/>
                <a:cs typeface="Arial" panose="020B0604020202020204" pitchFamily="34" charset="0"/>
              </a:rPr>
              <a:t>Target Description</a:t>
            </a:r>
            <a:r>
              <a:rPr lang="en-GB" sz="1000" dirty="0">
                <a:latin typeface="Arial" panose="020B0604020202020204" pitchFamily="34" charset="0"/>
                <a:ea typeface="Calibri" panose="020F0502020204030204" pitchFamily="34" charset="0"/>
                <a:cs typeface="Arial" panose="020B0604020202020204" pitchFamily="34" charset="0"/>
              </a:rPr>
              <a:t>: Percentage of total patients waiting for a first consultant-led outpatient appointment who are waiting longer than 9 weeks, and the number who are waiting longer than 52 weeks.</a:t>
            </a:r>
          </a:p>
          <a:p>
            <a:endParaRPr lang="en-GB" sz="1000" dirty="0">
              <a:latin typeface="Arial" panose="020B0604020202020204" pitchFamily="34" charset="0"/>
              <a:ea typeface="Calibri" panose="020F0502020204030204" pitchFamily="34" charset="0"/>
              <a:cs typeface="Arial" panose="020B0604020202020204" pitchFamily="34" charset="0"/>
            </a:endParaRPr>
          </a:p>
          <a:p>
            <a:endParaRPr lang="en-GB" sz="1000" dirty="0">
              <a:latin typeface="Arial" panose="020B0604020202020204" pitchFamily="34" charset="0"/>
              <a:ea typeface="Calibri" panose="020F0502020204030204" pitchFamily="34" charset="0"/>
              <a:cs typeface="Arial" panose="020B0604020202020204" pitchFamily="34" charset="0"/>
            </a:endParaRPr>
          </a:p>
          <a:p>
            <a:r>
              <a:rPr lang="en-GB" sz="1000" b="1" dirty="0">
                <a:solidFill>
                  <a:srgbClr val="000000"/>
                </a:solidFill>
                <a:latin typeface="Arial" panose="020B0604020202020204" pitchFamily="34" charset="0"/>
                <a:ea typeface="Times New Roman" panose="02020603050405020304" pitchFamily="18" charset="0"/>
                <a:cs typeface="Arial" panose="020B0604020202020204" pitchFamily="34" charset="0"/>
              </a:rPr>
              <a:t>Data Confidence Level </a:t>
            </a:r>
            <a:r>
              <a:rPr lang="en-GB" sz="1000" dirty="0">
                <a:solidFill>
                  <a:srgbClr val="000000"/>
                </a:solidFill>
                <a:latin typeface="Arial" panose="020B0604020202020204" pitchFamily="34" charset="0"/>
                <a:ea typeface="Times New Roman" panose="02020603050405020304" pitchFamily="18" charset="0"/>
                <a:cs typeface="Arial" panose="020B0604020202020204" pitchFamily="34" charset="0"/>
              </a:rPr>
              <a:t>– High</a:t>
            </a:r>
          </a:p>
          <a:p>
            <a:endParaRPr lang="en-GB" sz="1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65453775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000" b="1" dirty="0">
                <a:latin typeface="Arial" panose="020B0604020202020204" pitchFamily="34" charset="0"/>
                <a:cs typeface="Arial" panose="020B0604020202020204" pitchFamily="34" charset="0"/>
              </a:rPr>
              <a:t>Elective Care Activity: </a:t>
            </a:r>
            <a:r>
              <a:rPr lang="en-GB" sz="1000" dirty="0">
                <a:latin typeface="Arial" panose="020B0604020202020204" pitchFamily="34" charset="0"/>
                <a:cs typeface="Arial" panose="020B0604020202020204" pitchFamily="34" charset="0"/>
              </a:rPr>
              <a:t>Inpatients &amp; Day Cases as per Encompass Service Delivery Plan (SDP) Dashboard</a:t>
            </a:r>
            <a:endParaRPr lang="en-GB" sz="1800" dirty="0">
              <a:solidFill>
                <a:srgbClr val="000000"/>
              </a:solidFill>
              <a:latin typeface="Arial" panose="020B0604020202020204" pitchFamily="34" charset="0"/>
              <a:ea typeface="Times New Roman" panose="02020603050405020304" pitchFamily="18" charset="0"/>
            </a:endParaRPr>
          </a:p>
          <a:p>
            <a:endParaRPr lang="en-GB" dirty="0"/>
          </a:p>
        </p:txBody>
      </p:sp>
      <p:sp>
        <p:nvSpPr>
          <p:cNvPr id="4" name="Slide Number Placeholder 3"/>
          <p:cNvSpPr>
            <a:spLocks noGrp="1"/>
          </p:cNvSpPr>
          <p:nvPr>
            <p:ph type="sldNum" sz="quarter" idx="5"/>
          </p:nvPr>
        </p:nvSpPr>
        <p:spPr/>
        <p:txBody>
          <a:bodyPr/>
          <a:lstStyle/>
          <a:p>
            <a:fld id="{578BA7F4-74E0-4FCD-8CFB-DBF6AAF24C16}" type="slidenum">
              <a:rPr lang="en-GB" smtClean="0"/>
              <a:t>24</a:t>
            </a:fld>
            <a:endParaRPr lang="en-GB"/>
          </a:p>
        </p:txBody>
      </p:sp>
    </p:spTree>
    <p:extLst>
      <p:ext uri="{BB962C8B-B14F-4D97-AF65-F5344CB8AC3E}">
        <p14:creationId xmlns:p14="http://schemas.microsoft.com/office/powerpoint/2010/main" val="161115045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5"/>
          </p:nvPr>
        </p:nvSpPr>
        <p:spPr/>
        <p:txBody>
          <a:bodyPr/>
          <a:lstStyle/>
          <a:p>
            <a:fld id="{578BA7F4-74E0-4FCD-8CFB-DBF6AAF24C16}" type="slidenum">
              <a:rPr lang="en-GB" smtClean="0"/>
              <a:t>25</a:t>
            </a:fld>
            <a:endParaRPr lang="en-GB"/>
          </a:p>
        </p:txBody>
      </p:sp>
      <p:sp>
        <p:nvSpPr>
          <p:cNvPr id="7" name="Notes Placeholder 2">
            <a:extLst>
              <a:ext uri="{FF2B5EF4-FFF2-40B4-BE49-F238E27FC236}">
                <a16:creationId xmlns:a16="http://schemas.microsoft.com/office/drawing/2014/main" id="{DFB19003-1028-3F0E-A5E7-9BC38E77D5D0}"/>
              </a:ext>
            </a:extLst>
          </p:cNvPr>
          <p:cNvSpPr txBox="1">
            <a:spLocks/>
          </p:cNvSpPr>
          <p:nvPr/>
        </p:nvSpPr>
        <p:spPr>
          <a:xfrm>
            <a:off x="994093" y="3216779"/>
            <a:ext cx="7952740" cy="1271028"/>
          </a:xfrm>
          <a:prstGeom prst="rect">
            <a:avLst/>
          </a:prstGeom>
        </p:spPr>
        <p:txBody>
          <a:bodyPr vert="horz" lIns="91568" tIns="45784" rIns="91568" bIns="45784" rtlCol="0"/>
          <a:lst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a:lstStyle>
          <a:p>
            <a:endParaRPr lang="en-GB" sz="1000" dirty="0">
              <a:latin typeface="Arial" panose="020B0604020202020204" pitchFamily="34" charset="0"/>
              <a:cs typeface="Arial" panose="020B0604020202020204" pitchFamily="34" charset="0"/>
            </a:endParaRPr>
          </a:p>
        </p:txBody>
      </p:sp>
      <p:sp>
        <p:nvSpPr>
          <p:cNvPr id="6" name="Notes Placeholder 5">
            <a:extLst>
              <a:ext uri="{FF2B5EF4-FFF2-40B4-BE49-F238E27FC236}">
                <a16:creationId xmlns:a16="http://schemas.microsoft.com/office/drawing/2014/main" id="{6E1E42A4-7462-3132-FD5C-081E7C7C5FFC}"/>
              </a:ext>
            </a:extLst>
          </p:cNvPr>
          <p:cNvSpPr>
            <a:spLocks noGrp="1"/>
          </p:cNvSpPr>
          <p:nvPr>
            <p:ph type="body" idx="1"/>
          </p:nvPr>
        </p:nvSpPr>
        <p:spPr>
          <a:xfrm>
            <a:off x="1059740" y="3276730"/>
            <a:ext cx="7952740" cy="2680961"/>
          </a:xfrm>
        </p:spPr>
        <p:txBody>
          <a:bodyPr/>
          <a:lstStyle/>
          <a:p>
            <a:r>
              <a:rPr lang="en-GB" sz="1000" b="1" dirty="0">
                <a:latin typeface="Arial" panose="020B0604020202020204" pitchFamily="34" charset="0"/>
                <a:cs typeface="Arial" panose="020B0604020202020204" pitchFamily="34" charset="0"/>
              </a:rPr>
              <a:t>13 Week Target</a:t>
            </a:r>
            <a:r>
              <a:rPr lang="en-GB" sz="1000" dirty="0">
                <a:latin typeface="Arial" panose="020B0604020202020204" pitchFamily="34" charset="0"/>
                <a:cs typeface="Arial" panose="020B0604020202020204" pitchFamily="34" charset="0"/>
              </a:rPr>
              <a:t>: </a:t>
            </a:r>
            <a:r>
              <a:rPr lang="en-GB" sz="1000" dirty="0">
                <a:latin typeface="Arial" panose="020B0604020202020204" pitchFamily="34" charset="0"/>
                <a:ea typeface="Calibri" panose="020F0502020204030204" pitchFamily="34" charset="0"/>
                <a:cs typeface="Arial" panose="020B0604020202020204" pitchFamily="34" charset="0"/>
              </a:rPr>
              <a:t>55% of patients should wait no longer than 13 weeks for inpatient/day case treatment.</a:t>
            </a:r>
          </a:p>
          <a:p>
            <a:endParaRPr lang="en-GB" sz="1000" dirty="0">
              <a:latin typeface="Arial" panose="020B0604020202020204" pitchFamily="34" charset="0"/>
              <a:ea typeface="Calibri" panose="020F0502020204030204" pitchFamily="34" charset="0"/>
              <a:cs typeface="Arial" panose="020B0604020202020204" pitchFamily="34" charset="0"/>
            </a:endParaRPr>
          </a:p>
          <a:p>
            <a:r>
              <a:rPr lang="en-GB" sz="1000" b="1" dirty="0">
                <a:latin typeface="Arial" panose="020B0604020202020204" pitchFamily="34" charset="0"/>
                <a:ea typeface="Calibri" panose="020F0502020204030204" pitchFamily="34" charset="0"/>
                <a:cs typeface="Arial" panose="020B0604020202020204" pitchFamily="34" charset="0"/>
              </a:rPr>
              <a:t>52 Week Target</a:t>
            </a:r>
            <a:r>
              <a:rPr lang="en-GB" sz="1000" dirty="0">
                <a:latin typeface="Arial" panose="020B0604020202020204" pitchFamily="34" charset="0"/>
                <a:ea typeface="Calibri" panose="020F0502020204030204" pitchFamily="34" charset="0"/>
                <a:cs typeface="Arial" panose="020B0604020202020204" pitchFamily="34" charset="0"/>
              </a:rPr>
              <a:t>: No patient should wait more than 52 weeks for inpatient/day case treatment.</a:t>
            </a:r>
          </a:p>
          <a:p>
            <a:endParaRPr lang="en-GB" sz="1000" dirty="0">
              <a:latin typeface="Arial" panose="020B0604020202020204" pitchFamily="34" charset="0"/>
              <a:ea typeface="Calibri" panose="020F0502020204030204" pitchFamily="34" charset="0"/>
              <a:cs typeface="Arial" panose="020B0604020202020204" pitchFamily="34" charset="0"/>
            </a:endParaRPr>
          </a:p>
          <a:p>
            <a:r>
              <a:rPr lang="en-GB" sz="1000" b="1" dirty="0">
                <a:latin typeface="Arial" panose="020B0604020202020204" pitchFamily="34" charset="0"/>
                <a:ea typeface="Calibri" panose="020F0502020204030204" pitchFamily="34" charset="0"/>
                <a:cs typeface="Arial" panose="020B0604020202020204" pitchFamily="34" charset="0"/>
              </a:rPr>
              <a:t>Target Description</a:t>
            </a:r>
            <a:r>
              <a:rPr lang="en-GB" sz="1000" dirty="0">
                <a:latin typeface="Arial" panose="020B0604020202020204" pitchFamily="34" charset="0"/>
                <a:ea typeface="Calibri" panose="020F0502020204030204" pitchFamily="34" charset="0"/>
                <a:cs typeface="Arial" panose="020B0604020202020204" pitchFamily="34" charset="0"/>
              </a:rPr>
              <a:t>: Percentage of total patients waiting for inpatient/day case treatment who are waiting longer than 13 weeks; and the number of patients waiting longer than 52 weeks.</a:t>
            </a:r>
          </a:p>
          <a:p>
            <a:endParaRPr lang="en-GB" sz="1000" dirty="0">
              <a:latin typeface="Arial" panose="020B0604020202020204" pitchFamily="34" charset="0"/>
              <a:ea typeface="Calibri" panose="020F0502020204030204" pitchFamily="34" charset="0"/>
              <a:cs typeface="Arial" panose="020B0604020202020204" pitchFamily="34" charset="0"/>
            </a:endParaRPr>
          </a:p>
          <a:p>
            <a:endParaRPr lang="en-GB" sz="1000" dirty="0">
              <a:latin typeface="Arial" panose="020B0604020202020204" pitchFamily="34" charset="0"/>
              <a:ea typeface="Calibri" panose="020F0502020204030204" pitchFamily="34" charset="0"/>
              <a:cs typeface="Arial" panose="020B0604020202020204" pitchFamily="34" charset="0"/>
            </a:endParaRPr>
          </a:p>
          <a:p>
            <a:r>
              <a:rPr lang="en-GB" sz="1000" b="1" dirty="0">
                <a:solidFill>
                  <a:srgbClr val="000000"/>
                </a:solidFill>
                <a:latin typeface="Arial" panose="020B0604020202020204" pitchFamily="34" charset="0"/>
                <a:ea typeface="Times New Roman" panose="02020603050405020304" pitchFamily="18" charset="0"/>
                <a:cs typeface="Arial" panose="020B0604020202020204" pitchFamily="34" charset="0"/>
              </a:rPr>
              <a:t>Data Confidence Level </a:t>
            </a:r>
            <a:r>
              <a:rPr lang="en-GB" sz="1000" dirty="0">
                <a:solidFill>
                  <a:srgbClr val="000000"/>
                </a:solidFill>
                <a:latin typeface="Arial" panose="020B0604020202020204" pitchFamily="34" charset="0"/>
                <a:ea typeface="Times New Roman" panose="02020603050405020304" pitchFamily="18" charset="0"/>
                <a:cs typeface="Arial" panose="020B0604020202020204" pitchFamily="34" charset="0"/>
              </a:rPr>
              <a:t>- High</a:t>
            </a:r>
          </a:p>
          <a:p>
            <a:endParaRPr lang="en-GB" sz="1000" dirty="0">
              <a:latin typeface="Arial" panose="020B0604020202020204" pitchFamily="34" charset="0"/>
              <a:cs typeface="Arial" panose="020B0604020202020204" pitchFamily="34" charset="0"/>
            </a:endParaRPr>
          </a:p>
          <a:p>
            <a:endParaRPr lang="en-GB" dirty="0"/>
          </a:p>
        </p:txBody>
      </p:sp>
    </p:spTree>
    <p:extLst>
      <p:ext uri="{BB962C8B-B14F-4D97-AF65-F5344CB8AC3E}">
        <p14:creationId xmlns:p14="http://schemas.microsoft.com/office/powerpoint/2010/main" val="116030371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000" b="1" dirty="0">
                <a:latin typeface="Arial" panose="020B0604020202020204" pitchFamily="34" charset="0"/>
                <a:cs typeface="Arial" panose="020B0604020202020204" pitchFamily="34" charset="0"/>
              </a:rPr>
              <a:t>Elective Inpatient Length of Stay Target: </a:t>
            </a:r>
            <a:r>
              <a:rPr lang="en-GB" sz="1000" dirty="0">
                <a:latin typeface="Arial" panose="020B0604020202020204" pitchFamily="34" charset="0"/>
                <a:cs typeface="Arial" panose="020B0604020202020204" pitchFamily="34" charset="0"/>
              </a:rPr>
              <a:t>Decrease across those specialties currently above CHKS peer group levels (reduce average LOS). </a:t>
            </a:r>
            <a:endParaRPr lang="en-GB" sz="1000" dirty="0">
              <a:latin typeface="Arial" panose="020B0604020202020204" pitchFamily="34" charset="0"/>
              <a:ea typeface="Calibri" panose="020F0502020204030204" pitchFamily="34" charset="0"/>
              <a:cs typeface="Arial" panose="020B0604020202020204" pitchFamily="34" charset="0"/>
            </a:endParaRPr>
          </a:p>
          <a:p>
            <a:endParaRPr lang="en-GB" sz="1000" dirty="0">
              <a:latin typeface="Arial" panose="020B0604020202020204" pitchFamily="34" charset="0"/>
              <a:ea typeface="Calibri" panose="020F0502020204030204" pitchFamily="34" charset="0"/>
              <a:cs typeface="Arial" panose="020B0604020202020204" pitchFamily="34" charset="0"/>
            </a:endParaRPr>
          </a:p>
          <a:p>
            <a:r>
              <a:rPr lang="en-GB" sz="1000" b="1" dirty="0">
                <a:latin typeface="Arial" panose="020B0604020202020204" pitchFamily="34" charset="0"/>
                <a:ea typeface="Calibri" panose="020F0502020204030204" pitchFamily="34" charset="0"/>
                <a:cs typeface="Arial" panose="020B0604020202020204" pitchFamily="34" charset="0"/>
              </a:rPr>
              <a:t>Target Description: </a:t>
            </a:r>
            <a:r>
              <a:rPr lang="en-GB" sz="1000" dirty="0">
                <a:solidFill>
                  <a:srgbClr val="000000"/>
                </a:solidFill>
                <a:latin typeface="Arial" panose="020B0604020202020204" pitchFamily="34" charset="0"/>
                <a:ea typeface="Times New Roman" panose="02020603050405020304" pitchFamily="18" charset="0"/>
                <a:cs typeface="Arial" panose="020B0604020202020204" pitchFamily="34" charset="0"/>
              </a:rPr>
              <a:t>This metric is aimed at Elective Inpatient Admissions – to include all waiting list, booked and planned patients. Day Cases and Regular Attenders are to be excluded. Day Cases with LOS&gt;0 are included. All ages are included.</a:t>
            </a:r>
          </a:p>
          <a:p>
            <a:r>
              <a:rPr lang="en-GB" sz="1000" dirty="0">
                <a:solidFill>
                  <a:srgbClr val="000000"/>
                </a:solidFill>
                <a:latin typeface="Arial" panose="020B0604020202020204" pitchFamily="34" charset="0"/>
                <a:ea typeface="Times New Roman" panose="02020603050405020304" pitchFamily="18" charset="0"/>
                <a:cs typeface="Arial" panose="020B0604020202020204" pitchFamily="34" charset="0"/>
              </a:rPr>
              <a:t>Appropriate Peer Groups/Services/TFCs/Specialties will be established using the CHKS comparative analysis.</a:t>
            </a:r>
          </a:p>
          <a:p>
            <a:endParaRPr lang="en-GB" sz="1000" b="1" dirty="0">
              <a:solidFill>
                <a:srgbClr val="000000"/>
              </a:solidFill>
              <a:latin typeface="Arial" panose="020B0604020202020204" pitchFamily="34" charset="0"/>
              <a:ea typeface="Times New Roman" panose="02020603050405020304" pitchFamily="18" charset="0"/>
              <a:cs typeface="Arial" panose="020B0604020202020204" pitchFamily="34" charset="0"/>
            </a:endParaRPr>
          </a:p>
          <a:p>
            <a:r>
              <a:rPr lang="en-GB" sz="1000" b="1" dirty="0">
                <a:solidFill>
                  <a:srgbClr val="000000"/>
                </a:solidFill>
                <a:latin typeface="Arial" panose="020B0604020202020204" pitchFamily="34" charset="0"/>
                <a:ea typeface="Times New Roman" panose="02020603050405020304" pitchFamily="18" charset="0"/>
                <a:cs typeface="Arial" panose="020B0604020202020204" pitchFamily="34" charset="0"/>
              </a:rPr>
              <a:t>Data Confidence Level </a:t>
            </a:r>
            <a:r>
              <a:rPr lang="en-GB" sz="1000" dirty="0">
                <a:solidFill>
                  <a:srgbClr val="000000"/>
                </a:solidFill>
                <a:latin typeface="Arial" panose="020B0604020202020204" pitchFamily="34" charset="0"/>
                <a:ea typeface="Times New Roman" panose="02020603050405020304" pitchFamily="18" charset="0"/>
                <a:cs typeface="Arial" panose="020B0604020202020204" pitchFamily="34" charset="0"/>
              </a:rPr>
              <a:t>- High</a:t>
            </a:r>
          </a:p>
          <a:p>
            <a:endParaRPr lang="en-GB" sz="100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578BA7F4-74E0-4FCD-8CFB-DBF6AAF24C16}" type="slidenum">
              <a:rPr lang="en-GB" smtClean="0"/>
              <a:t>26</a:t>
            </a:fld>
            <a:endParaRPr lang="en-GB"/>
          </a:p>
        </p:txBody>
      </p:sp>
      <p:pic>
        <p:nvPicPr>
          <p:cNvPr id="5" name="Picture 4">
            <a:extLst>
              <a:ext uri="{FF2B5EF4-FFF2-40B4-BE49-F238E27FC236}">
                <a16:creationId xmlns:a16="http://schemas.microsoft.com/office/drawing/2014/main" id="{DA40CCC4-252F-4698-FE63-F7AA1D35280E}"/>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085514" y="4617210"/>
            <a:ext cx="1767558" cy="962962"/>
          </a:xfrm>
          <a:prstGeom prst="rect">
            <a:avLst/>
          </a:prstGeom>
          <a:noFill/>
        </p:spPr>
      </p:pic>
    </p:spTree>
    <p:extLst>
      <p:ext uri="{BB962C8B-B14F-4D97-AF65-F5344CB8AC3E}">
        <p14:creationId xmlns:p14="http://schemas.microsoft.com/office/powerpoint/2010/main" val="339378390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5"/>
          </p:nvPr>
        </p:nvSpPr>
        <p:spPr/>
        <p:txBody>
          <a:bodyPr/>
          <a:lstStyle/>
          <a:p>
            <a:fld id="{578BA7F4-74E0-4FCD-8CFB-DBF6AAF24C16}" type="slidenum">
              <a:rPr lang="en-GB" smtClean="0"/>
              <a:t>27</a:t>
            </a:fld>
            <a:endParaRPr lang="en-GB"/>
          </a:p>
        </p:txBody>
      </p:sp>
      <p:sp>
        <p:nvSpPr>
          <p:cNvPr id="7" name="Notes Placeholder 2">
            <a:extLst>
              <a:ext uri="{FF2B5EF4-FFF2-40B4-BE49-F238E27FC236}">
                <a16:creationId xmlns:a16="http://schemas.microsoft.com/office/drawing/2014/main" id="{DFB19003-1028-3F0E-A5E7-9BC38E77D5D0}"/>
              </a:ext>
            </a:extLst>
          </p:cNvPr>
          <p:cNvSpPr txBox="1">
            <a:spLocks/>
          </p:cNvSpPr>
          <p:nvPr/>
        </p:nvSpPr>
        <p:spPr>
          <a:xfrm>
            <a:off x="994093" y="3216779"/>
            <a:ext cx="7952740" cy="1271028"/>
          </a:xfrm>
          <a:prstGeom prst="rect">
            <a:avLst/>
          </a:prstGeom>
        </p:spPr>
        <p:txBody>
          <a:bodyPr vert="horz" lIns="91568" tIns="45784" rIns="91568" bIns="45784" rtlCol="0"/>
          <a:lst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a:lstStyle>
          <a:p>
            <a:endParaRPr lang="en-GB" sz="1000" dirty="0">
              <a:latin typeface="Arial" panose="020B0604020202020204" pitchFamily="34" charset="0"/>
              <a:cs typeface="Arial" panose="020B0604020202020204" pitchFamily="34" charset="0"/>
            </a:endParaRPr>
          </a:p>
        </p:txBody>
      </p:sp>
      <p:sp>
        <p:nvSpPr>
          <p:cNvPr id="6" name="Notes Placeholder 5">
            <a:extLst>
              <a:ext uri="{FF2B5EF4-FFF2-40B4-BE49-F238E27FC236}">
                <a16:creationId xmlns:a16="http://schemas.microsoft.com/office/drawing/2014/main" id="{6E1E42A4-7462-3132-FD5C-081E7C7C5FFC}"/>
              </a:ext>
            </a:extLst>
          </p:cNvPr>
          <p:cNvSpPr>
            <a:spLocks noGrp="1"/>
          </p:cNvSpPr>
          <p:nvPr>
            <p:ph type="body" idx="1"/>
          </p:nvPr>
        </p:nvSpPr>
        <p:spPr>
          <a:xfrm>
            <a:off x="1059740" y="3276730"/>
            <a:ext cx="7952740" cy="2680961"/>
          </a:xfrm>
        </p:spPr>
        <p:txBody>
          <a:bodyPr/>
          <a:lstStyle/>
          <a:p>
            <a:r>
              <a:rPr lang="en-GB" sz="1000" b="1" dirty="0">
                <a:latin typeface="Arial" panose="020B0604020202020204" pitchFamily="34" charset="0"/>
                <a:cs typeface="Arial" panose="020B0604020202020204" pitchFamily="34" charset="0"/>
              </a:rPr>
              <a:t>9 Week Target</a:t>
            </a:r>
            <a:r>
              <a:rPr lang="en-GB" sz="1000" dirty="0">
                <a:latin typeface="Arial" panose="020B0604020202020204" pitchFamily="34" charset="0"/>
                <a:cs typeface="Arial" panose="020B0604020202020204" pitchFamily="34" charset="0"/>
              </a:rPr>
              <a:t>: </a:t>
            </a:r>
            <a:r>
              <a:rPr lang="en-GB" sz="1000" dirty="0">
                <a:latin typeface="Arial" panose="020B0604020202020204" pitchFamily="34" charset="0"/>
                <a:ea typeface="Calibri" panose="020F0502020204030204" pitchFamily="34" charset="0"/>
                <a:cs typeface="Arial" panose="020B0604020202020204" pitchFamily="34" charset="0"/>
              </a:rPr>
              <a:t>75% of patients should be waiting no longer than 9 weeks for a diagnostic test.</a:t>
            </a:r>
          </a:p>
          <a:p>
            <a:endParaRPr lang="en-GB" sz="1000" dirty="0">
              <a:latin typeface="Arial" panose="020B0604020202020204" pitchFamily="34" charset="0"/>
              <a:ea typeface="Calibri" panose="020F0502020204030204" pitchFamily="34" charset="0"/>
              <a:cs typeface="Arial" panose="020B0604020202020204" pitchFamily="34" charset="0"/>
            </a:endParaRPr>
          </a:p>
          <a:p>
            <a:r>
              <a:rPr lang="en-GB" sz="1000" b="1" dirty="0">
                <a:latin typeface="Arial" panose="020B0604020202020204" pitchFamily="34" charset="0"/>
                <a:ea typeface="Calibri" panose="020F0502020204030204" pitchFamily="34" charset="0"/>
                <a:cs typeface="Arial" panose="020B0604020202020204" pitchFamily="34" charset="0"/>
              </a:rPr>
              <a:t>26 Week Target</a:t>
            </a:r>
            <a:r>
              <a:rPr lang="en-GB" sz="1000" dirty="0">
                <a:latin typeface="Arial" panose="020B0604020202020204" pitchFamily="34" charset="0"/>
                <a:ea typeface="Calibri" panose="020F0502020204030204" pitchFamily="34" charset="0"/>
                <a:cs typeface="Arial" panose="020B0604020202020204" pitchFamily="34" charset="0"/>
              </a:rPr>
              <a:t>: No patient should wait more than 26 weeks for a diagnostic test.</a:t>
            </a:r>
          </a:p>
          <a:p>
            <a:endParaRPr lang="en-GB" sz="1000" dirty="0">
              <a:latin typeface="Arial" panose="020B0604020202020204" pitchFamily="34" charset="0"/>
              <a:ea typeface="Calibri" panose="020F0502020204030204" pitchFamily="34" charset="0"/>
              <a:cs typeface="Arial" panose="020B0604020202020204" pitchFamily="34" charset="0"/>
            </a:endParaRPr>
          </a:p>
          <a:p>
            <a:r>
              <a:rPr lang="en-GB" sz="1000" b="1" dirty="0">
                <a:latin typeface="Arial" panose="020B0604020202020204" pitchFamily="34" charset="0"/>
                <a:ea typeface="Calibri" panose="020F0502020204030204" pitchFamily="34" charset="0"/>
                <a:cs typeface="Arial" panose="020B0604020202020204" pitchFamily="34" charset="0"/>
              </a:rPr>
              <a:t>Target Description</a:t>
            </a:r>
            <a:r>
              <a:rPr lang="en-GB" sz="1000" dirty="0">
                <a:latin typeface="Arial" panose="020B0604020202020204" pitchFamily="34" charset="0"/>
                <a:ea typeface="Calibri" panose="020F0502020204030204" pitchFamily="34" charset="0"/>
                <a:cs typeface="Arial" panose="020B0604020202020204" pitchFamily="34" charset="0"/>
              </a:rPr>
              <a:t>: Percentage of total patients waiting for a diagnostic test who are waiting longer than 9 weeks; and the number of patients waiting longer than 26 weeks.</a:t>
            </a:r>
          </a:p>
          <a:p>
            <a:endParaRPr lang="en-GB" sz="1000" dirty="0">
              <a:latin typeface="Arial" panose="020B0604020202020204" pitchFamily="34" charset="0"/>
              <a:ea typeface="Calibri" panose="020F0502020204030204" pitchFamily="34" charset="0"/>
              <a:cs typeface="Arial" panose="020B0604020202020204" pitchFamily="34" charset="0"/>
            </a:endParaRPr>
          </a:p>
          <a:p>
            <a:endParaRPr lang="en-GB" sz="1000" dirty="0">
              <a:latin typeface="Arial" panose="020B0604020202020204" pitchFamily="34" charset="0"/>
              <a:ea typeface="Calibri" panose="020F0502020204030204" pitchFamily="34" charset="0"/>
              <a:cs typeface="Arial" panose="020B0604020202020204" pitchFamily="34" charset="0"/>
            </a:endParaRPr>
          </a:p>
          <a:p>
            <a:r>
              <a:rPr lang="en-GB" sz="1000" b="1" dirty="0">
                <a:solidFill>
                  <a:srgbClr val="000000"/>
                </a:solidFill>
                <a:latin typeface="Arial" panose="020B0604020202020204" pitchFamily="34" charset="0"/>
                <a:ea typeface="Times New Roman" panose="02020603050405020304" pitchFamily="18" charset="0"/>
                <a:cs typeface="Arial" panose="020B0604020202020204" pitchFamily="34" charset="0"/>
              </a:rPr>
              <a:t>Data Confidence Level </a:t>
            </a:r>
            <a:r>
              <a:rPr lang="en-GB" sz="1000" dirty="0">
                <a:solidFill>
                  <a:srgbClr val="000000"/>
                </a:solidFill>
                <a:latin typeface="Arial" panose="020B0604020202020204" pitchFamily="34" charset="0"/>
                <a:ea typeface="Times New Roman" panose="02020603050405020304" pitchFamily="18" charset="0"/>
                <a:cs typeface="Arial" panose="020B0604020202020204" pitchFamily="34" charset="0"/>
              </a:rPr>
              <a:t>- Medium</a:t>
            </a:r>
          </a:p>
          <a:p>
            <a:endParaRPr lang="en-GB" sz="1000" dirty="0">
              <a:latin typeface="Arial" panose="020B0604020202020204" pitchFamily="34" charset="0"/>
              <a:cs typeface="Arial" panose="020B0604020202020204" pitchFamily="34" charset="0"/>
            </a:endParaRPr>
          </a:p>
          <a:p>
            <a:endParaRPr lang="en-GB" dirty="0"/>
          </a:p>
        </p:txBody>
      </p:sp>
    </p:spTree>
    <p:extLst>
      <p:ext uri="{BB962C8B-B14F-4D97-AF65-F5344CB8AC3E}">
        <p14:creationId xmlns:p14="http://schemas.microsoft.com/office/powerpoint/2010/main" val="218905554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5"/>
          </p:nvPr>
        </p:nvSpPr>
        <p:spPr/>
        <p:txBody>
          <a:bodyPr/>
          <a:lstStyle/>
          <a:p>
            <a:fld id="{578BA7F4-74E0-4FCD-8CFB-DBF6AAF24C16}" type="slidenum">
              <a:rPr lang="en-GB" smtClean="0"/>
              <a:t>28</a:t>
            </a:fld>
            <a:endParaRPr lang="en-GB"/>
          </a:p>
        </p:txBody>
      </p:sp>
      <p:sp>
        <p:nvSpPr>
          <p:cNvPr id="7" name="Notes Placeholder 2">
            <a:extLst>
              <a:ext uri="{FF2B5EF4-FFF2-40B4-BE49-F238E27FC236}">
                <a16:creationId xmlns:a16="http://schemas.microsoft.com/office/drawing/2014/main" id="{DFB19003-1028-3F0E-A5E7-9BC38E77D5D0}"/>
              </a:ext>
            </a:extLst>
          </p:cNvPr>
          <p:cNvSpPr txBox="1">
            <a:spLocks/>
          </p:cNvSpPr>
          <p:nvPr/>
        </p:nvSpPr>
        <p:spPr>
          <a:xfrm>
            <a:off x="994093" y="3216779"/>
            <a:ext cx="7952740" cy="1271028"/>
          </a:xfrm>
          <a:prstGeom prst="rect">
            <a:avLst/>
          </a:prstGeom>
        </p:spPr>
        <p:txBody>
          <a:bodyPr vert="horz" lIns="91568" tIns="45784" rIns="91568" bIns="45784" rtlCol="0"/>
          <a:lst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a:lstStyle>
          <a:p>
            <a:endParaRPr lang="en-GB" sz="1000" dirty="0">
              <a:latin typeface="Arial" panose="020B0604020202020204" pitchFamily="34" charset="0"/>
              <a:cs typeface="Arial" panose="020B0604020202020204" pitchFamily="34" charset="0"/>
            </a:endParaRPr>
          </a:p>
        </p:txBody>
      </p:sp>
      <p:sp>
        <p:nvSpPr>
          <p:cNvPr id="6" name="Notes Placeholder 5">
            <a:extLst>
              <a:ext uri="{FF2B5EF4-FFF2-40B4-BE49-F238E27FC236}">
                <a16:creationId xmlns:a16="http://schemas.microsoft.com/office/drawing/2014/main" id="{6E1E42A4-7462-3132-FD5C-081E7C7C5FFC}"/>
              </a:ext>
            </a:extLst>
          </p:cNvPr>
          <p:cNvSpPr>
            <a:spLocks noGrp="1"/>
          </p:cNvSpPr>
          <p:nvPr>
            <p:ph type="body" idx="1"/>
          </p:nvPr>
        </p:nvSpPr>
        <p:spPr>
          <a:xfrm>
            <a:off x="1059740" y="3276730"/>
            <a:ext cx="7952740" cy="2680961"/>
          </a:xfrm>
        </p:spPr>
        <p:txBody>
          <a:bodyPr/>
          <a:lstStyle/>
          <a:p>
            <a:r>
              <a:rPr lang="en-GB" sz="1000" b="1" dirty="0">
                <a:latin typeface="Arial" panose="020B0604020202020204" pitchFamily="34" charset="0"/>
                <a:cs typeface="Arial" panose="020B0604020202020204" pitchFamily="34" charset="0"/>
              </a:rPr>
              <a:t>9 Week Target</a:t>
            </a:r>
            <a:r>
              <a:rPr lang="en-GB" sz="1000" dirty="0">
                <a:latin typeface="Arial" panose="020B0604020202020204" pitchFamily="34" charset="0"/>
                <a:cs typeface="Arial" panose="020B0604020202020204" pitchFamily="34" charset="0"/>
              </a:rPr>
              <a:t>: </a:t>
            </a:r>
            <a:r>
              <a:rPr lang="en-GB" sz="1000" dirty="0">
                <a:latin typeface="Arial" panose="020B0604020202020204" pitchFamily="34" charset="0"/>
                <a:ea typeface="Calibri" panose="020F0502020204030204" pitchFamily="34" charset="0"/>
                <a:cs typeface="Arial" panose="020B0604020202020204" pitchFamily="34" charset="0"/>
              </a:rPr>
              <a:t>75% of patients should be waiting no longer than 9 weeks for a diagnostic test.</a:t>
            </a:r>
          </a:p>
          <a:p>
            <a:endParaRPr lang="en-GB" sz="1000" dirty="0">
              <a:latin typeface="Arial" panose="020B0604020202020204" pitchFamily="34" charset="0"/>
              <a:ea typeface="Calibri" panose="020F0502020204030204" pitchFamily="34" charset="0"/>
              <a:cs typeface="Arial" panose="020B0604020202020204" pitchFamily="34" charset="0"/>
            </a:endParaRPr>
          </a:p>
          <a:p>
            <a:r>
              <a:rPr lang="en-GB" sz="1000" b="1" dirty="0">
                <a:latin typeface="Arial" panose="020B0604020202020204" pitchFamily="34" charset="0"/>
                <a:ea typeface="Calibri" panose="020F0502020204030204" pitchFamily="34" charset="0"/>
                <a:cs typeface="Arial" panose="020B0604020202020204" pitchFamily="34" charset="0"/>
              </a:rPr>
              <a:t>26 Week Target</a:t>
            </a:r>
            <a:r>
              <a:rPr lang="en-GB" sz="1000" dirty="0">
                <a:latin typeface="Arial" panose="020B0604020202020204" pitchFamily="34" charset="0"/>
                <a:ea typeface="Calibri" panose="020F0502020204030204" pitchFamily="34" charset="0"/>
                <a:cs typeface="Arial" panose="020B0604020202020204" pitchFamily="34" charset="0"/>
              </a:rPr>
              <a:t>: No patient should wait more than 26 weeks for a diagnostic test.</a:t>
            </a:r>
          </a:p>
          <a:p>
            <a:endParaRPr lang="en-GB" sz="1000" dirty="0">
              <a:latin typeface="Arial" panose="020B0604020202020204" pitchFamily="34" charset="0"/>
              <a:ea typeface="Calibri" panose="020F0502020204030204" pitchFamily="34" charset="0"/>
              <a:cs typeface="Arial" panose="020B0604020202020204" pitchFamily="34" charset="0"/>
            </a:endParaRPr>
          </a:p>
          <a:p>
            <a:r>
              <a:rPr lang="en-GB" sz="1000" b="1" dirty="0">
                <a:latin typeface="Arial" panose="020B0604020202020204" pitchFamily="34" charset="0"/>
                <a:ea typeface="Calibri" panose="020F0502020204030204" pitchFamily="34" charset="0"/>
                <a:cs typeface="Arial" panose="020B0604020202020204" pitchFamily="34" charset="0"/>
              </a:rPr>
              <a:t>Target Description</a:t>
            </a:r>
            <a:r>
              <a:rPr lang="en-GB" sz="1000" dirty="0">
                <a:latin typeface="Arial" panose="020B0604020202020204" pitchFamily="34" charset="0"/>
                <a:ea typeface="Calibri" panose="020F0502020204030204" pitchFamily="34" charset="0"/>
                <a:cs typeface="Arial" panose="020B0604020202020204" pitchFamily="34" charset="0"/>
              </a:rPr>
              <a:t>: Percentage of total patients waiting for a diagnostic test who are waiting longer than 9 weeks; and the number of patients waiting longer than 26 weeks.</a:t>
            </a:r>
          </a:p>
          <a:p>
            <a:endParaRPr lang="en-GB" sz="1000" dirty="0">
              <a:latin typeface="Arial" panose="020B0604020202020204" pitchFamily="34" charset="0"/>
              <a:ea typeface="Calibri" panose="020F0502020204030204" pitchFamily="34" charset="0"/>
              <a:cs typeface="Arial" panose="020B0604020202020204" pitchFamily="34" charset="0"/>
            </a:endParaRPr>
          </a:p>
          <a:p>
            <a:endParaRPr lang="en-GB" sz="1000" dirty="0">
              <a:latin typeface="Arial" panose="020B0604020202020204" pitchFamily="34" charset="0"/>
              <a:ea typeface="Calibri" panose="020F0502020204030204" pitchFamily="34" charset="0"/>
              <a:cs typeface="Arial" panose="020B0604020202020204" pitchFamily="34" charset="0"/>
            </a:endParaRPr>
          </a:p>
          <a:p>
            <a:r>
              <a:rPr lang="en-GB" sz="1000" b="1" dirty="0">
                <a:solidFill>
                  <a:srgbClr val="000000"/>
                </a:solidFill>
                <a:latin typeface="Arial" panose="020B0604020202020204" pitchFamily="34" charset="0"/>
                <a:ea typeface="Times New Roman" panose="02020603050405020304" pitchFamily="18" charset="0"/>
                <a:cs typeface="Arial" panose="020B0604020202020204" pitchFamily="34" charset="0"/>
              </a:rPr>
              <a:t>Data Confidence Level </a:t>
            </a:r>
            <a:r>
              <a:rPr lang="en-GB" sz="1000" dirty="0">
                <a:solidFill>
                  <a:srgbClr val="000000"/>
                </a:solidFill>
                <a:latin typeface="Arial" panose="020B0604020202020204" pitchFamily="34" charset="0"/>
                <a:ea typeface="Times New Roman" panose="02020603050405020304" pitchFamily="18" charset="0"/>
                <a:cs typeface="Arial" panose="020B0604020202020204" pitchFamily="34" charset="0"/>
              </a:rPr>
              <a:t>- Medium</a:t>
            </a:r>
          </a:p>
          <a:p>
            <a:endParaRPr lang="en-GB" sz="1000" dirty="0">
              <a:latin typeface="Arial" panose="020B0604020202020204" pitchFamily="34" charset="0"/>
              <a:cs typeface="Arial" panose="020B0604020202020204" pitchFamily="34" charset="0"/>
            </a:endParaRPr>
          </a:p>
          <a:p>
            <a:endParaRPr lang="en-GB" dirty="0"/>
          </a:p>
        </p:txBody>
      </p:sp>
    </p:spTree>
    <p:extLst>
      <p:ext uri="{BB962C8B-B14F-4D97-AF65-F5344CB8AC3E}">
        <p14:creationId xmlns:p14="http://schemas.microsoft.com/office/powerpoint/2010/main" val="104320729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000" b="1" dirty="0">
                <a:latin typeface="Arial" panose="020B0604020202020204" pitchFamily="34" charset="0"/>
                <a:cs typeface="Arial" panose="020B0604020202020204" pitchFamily="34" charset="0"/>
              </a:rPr>
              <a:t>Elective Care Activity: </a:t>
            </a:r>
            <a:r>
              <a:rPr lang="en-GB" sz="1000" dirty="0">
                <a:latin typeface="Arial" panose="020B0604020202020204" pitchFamily="34" charset="0"/>
                <a:cs typeface="Arial" panose="020B0604020202020204" pitchFamily="34" charset="0"/>
              </a:rPr>
              <a:t>Endoscopy as per Encompass Service Delivery Plan (SDP) Dashboard</a:t>
            </a:r>
          </a:p>
          <a:p>
            <a:endParaRPr lang="en-GB" sz="1000" dirty="0">
              <a:solidFill>
                <a:srgbClr val="000000"/>
              </a:solidFill>
              <a:latin typeface="Arial" panose="020B0604020202020204" pitchFamily="34" charset="0"/>
              <a:ea typeface="Times New Roman" panose="02020603050405020304" pitchFamily="18" charset="0"/>
              <a:cs typeface="Arial" panose="020B0604020202020204" pitchFamily="34" charset="0"/>
            </a:endParaRPr>
          </a:p>
          <a:p>
            <a:endParaRPr lang="en-GB" sz="1000" dirty="0">
              <a:solidFill>
                <a:srgbClr val="000000"/>
              </a:solidFill>
              <a:latin typeface="Arial" panose="020B0604020202020204" pitchFamily="34" charset="0"/>
              <a:ea typeface="Times New Roman" panose="02020603050405020304" pitchFamily="18" charset="0"/>
              <a:cs typeface="Arial" panose="020B0604020202020204" pitchFamily="34" charset="0"/>
            </a:endParaRPr>
          </a:p>
          <a:p>
            <a:r>
              <a:rPr lang="en-GB" sz="1000" b="1" dirty="0">
                <a:solidFill>
                  <a:srgbClr val="000000"/>
                </a:solidFill>
                <a:latin typeface="Arial" panose="020B0604020202020204" pitchFamily="34" charset="0"/>
                <a:ea typeface="Times New Roman" panose="02020603050405020304" pitchFamily="18" charset="0"/>
                <a:cs typeface="Arial" panose="020B0604020202020204" pitchFamily="34" charset="0"/>
              </a:rPr>
              <a:t>Data Confidence Level </a:t>
            </a:r>
            <a:r>
              <a:rPr lang="en-GB" sz="1000" dirty="0">
                <a:solidFill>
                  <a:srgbClr val="000000"/>
                </a:solidFill>
                <a:latin typeface="Arial" panose="020B0604020202020204" pitchFamily="34" charset="0"/>
                <a:ea typeface="Times New Roman" panose="02020603050405020304" pitchFamily="18" charset="0"/>
                <a:cs typeface="Arial" panose="020B0604020202020204" pitchFamily="34" charset="0"/>
              </a:rPr>
              <a:t>- High</a:t>
            </a:r>
          </a:p>
          <a:p>
            <a:endParaRPr lang="en-GB" sz="1800" dirty="0">
              <a:solidFill>
                <a:srgbClr val="000000"/>
              </a:solidFill>
              <a:latin typeface="Arial" panose="020B0604020202020204" pitchFamily="34" charset="0"/>
              <a:ea typeface="Times New Roman" panose="02020603050405020304" pitchFamily="18" charset="0"/>
            </a:endParaRPr>
          </a:p>
          <a:p>
            <a:endParaRPr lang="en-GB" dirty="0"/>
          </a:p>
        </p:txBody>
      </p:sp>
      <p:sp>
        <p:nvSpPr>
          <p:cNvPr id="4" name="Slide Number Placeholder 3"/>
          <p:cNvSpPr>
            <a:spLocks noGrp="1"/>
          </p:cNvSpPr>
          <p:nvPr>
            <p:ph type="sldNum" sz="quarter" idx="5"/>
          </p:nvPr>
        </p:nvSpPr>
        <p:spPr/>
        <p:txBody>
          <a:bodyPr/>
          <a:lstStyle/>
          <a:p>
            <a:fld id="{578BA7F4-74E0-4FCD-8CFB-DBF6AAF24C16}" type="slidenum">
              <a:rPr lang="en-GB" smtClean="0"/>
              <a:t>29</a:t>
            </a:fld>
            <a:endParaRPr lang="en-GB"/>
          </a:p>
        </p:txBody>
      </p:sp>
    </p:spTree>
    <p:extLst>
      <p:ext uri="{BB962C8B-B14F-4D97-AF65-F5344CB8AC3E}">
        <p14:creationId xmlns:p14="http://schemas.microsoft.com/office/powerpoint/2010/main" val="273299235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578BA7F4-74E0-4FCD-8CFB-DBF6AAF24C16}" type="slidenum">
              <a:rPr lang="en-GB" smtClean="0"/>
              <a:t>3</a:t>
            </a:fld>
            <a:endParaRPr lang="en-GB"/>
          </a:p>
        </p:txBody>
      </p:sp>
    </p:spTree>
    <p:extLst>
      <p:ext uri="{BB962C8B-B14F-4D97-AF65-F5344CB8AC3E}">
        <p14:creationId xmlns:p14="http://schemas.microsoft.com/office/powerpoint/2010/main" val="116840153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5"/>
          </p:nvPr>
        </p:nvSpPr>
        <p:spPr/>
        <p:txBody>
          <a:bodyPr/>
          <a:lstStyle/>
          <a:p>
            <a:fld id="{578BA7F4-74E0-4FCD-8CFB-DBF6AAF24C16}" type="slidenum">
              <a:rPr lang="en-GB" smtClean="0"/>
              <a:t>30</a:t>
            </a:fld>
            <a:endParaRPr lang="en-GB"/>
          </a:p>
        </p:txBody>
      </p:sp>
      <p:sp>
        <p:nvSpPr>
          <p:cNvPr id="7" name="Notes Placeholder 2">
            <a:extLst>
              <a:ext uri="{FF2B5EF4-FFF2-40B4-BE49-F238E27FC236}">
                <a16:creationId xmlns:a16="http://schemas.microsoft.com/office/drawing/2014/main" id="{DFB19003-1028-3F0E-A5E7-9BC38E77D5D0}"/>
              </a:ext>
            </a:extLst>
          </p:cNvPr>
          <p:cNvSpPr txBox="1">
            <a:spLocks/>
          </p:cNvSpPr>
          <p:nvPr/>
        </p:nvSpPr>
        <p:spPr>
          <a:xfrm>
            <a:off x="994093" y="3216779"/>
            <a:ext cx="7952740" cy="1271028"/>
          </a:xfrm>
          <a:prstGeom prst="rect">
            <a:avLst/>
          </a:prstGeom>
        </p:spPr>
        <p:txBody>
          <a:bodyPr vert="horz" lIns="91568" tIns="45784" rIns="91568" bIns="45784" rtlCol="0"/>
          <a:lst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a:lstStyle>
          <a:p>
            <a:endParaRPr lang="en-GB" sz="1000" dirty="0">
              <a:latin typeface="Arial" panose="020B0604020202020204" pitchFamily="34" charset="0"/>
              <a:cs typeface="Arial" panose="020B0604020202020204" pitchFamily="34" charset="0"/>
            </a:endParaRPr>
          </a:p>
        </p:txBody>
      </p:sp>
      <p:sp>
        <p:nvSpPr>
          <p:cNvPr id="6" name="Notes Placeholder 5">
            <a:extLst>
              <a:ext uri="{FF2B5EF4-FFF2-40B4-BE49-F238E27FC236}">
                <a16:creationId xmlns:a16="http://schemas.microsoft.com/office/drawing/2014/main" id="{6E1E42A4-7462-3132-FD5C-081E7C7C5FFC}"/>
              </a:ext>
            </a:extLst>
          </p:cNvPr>
          <p:cNvSpPr>
            <a:spLocks noGrp="1"/>
          </p:cNvSpPr>
          <p:nvPr>
            <p:ph type="body" idx="1"/>
          </p:nvPr>
        </p:nvSpPr>
        <p:spPr>
          <a:xfrm>
            <a:off x="1059740" y="3276730"/>
            <a:ext cx="7952740" cy="2680961"/>
          </a:xfrm>
        </p:spPr>
        <p:txBody>
          <a:bodyPr/>
          <a:lstStyle/>
          <a:p>
            <a:r>
              <a:rPr lang="en-GB" sz="1000" b="1" dirty="0">
                <a:latin typeface="Arial" panose="020B0604020202020204" pitchFamily="34" charset="0"/>
                <a:cs typeface="Arial" panose="020B0604020202020204" pitchFamily="34" charset="0"/>
              </a:rPr>
              <a:t>9 Week Target</a:t>
            </a:r>
            <a:r>
              <a:rPr lang="en-GB" sz="1000" dirty="0">
                <a:latin typeface="Arial" panose="020B0604020202020204" pitchFamily="34" charset="0"/>
                <a:cs typeface="Arial" panose="020B0604020202020204" pitchFamily="34" charset="0"/>
              </a:rPr>
              <a:t>: </a:t>
            </a:r>
            <a:r>
              <a:rPr lang="en-GB" sz="1000" dirty="0">
                <a:latin typeface="Arial" panose="020B0604020202020204" pitchFamily="34" charset="0"/>
                <a:ea typeface="Calibri" panose="020F0502020204030204" pitchFamily="34" charset="0"/>
                <a:cs typeface="Arial" panose="020B0604020202020204" pitchFamily="34" charset="0"/>
              </a:rPr>
              <a:t>75% of patients should be waiting no longer than 9 weeks for an Endoscopy.</a:t>
            </a:r>
          </a:p>
          <a:p>
            <a:endParaRPr lang="en-GB" sz="1000" dirty="0">
              <a:latin typeface="Arial" panose="020B0604020202020204" pitchFamily="34" charset="0"/>
              <a:ea typeface="Calibri" panose="020F0502020204030204" pitchFamily="34" charset="0"/>
              <a:cs typeface="Arial" panose="020B0604020202020204" pitchFamily="34" charset="0"/>
            </a:endParaRPr>
          </a:p>
          <a:p>
            <a:r>
              <a:rPr lang="en-GB" sz="1000" b="1" dirty="0">
                <a:latin typeface="Arial" panose="020B0604020202020204" pitchFamily="34" charset="0"/>
                <a:ea typeface="Calibri" panose="020F0502020204030204" pitchFamily="34" charset="0"/>
                <a:cs typeface="Arial" panose="020B0604020202020204" pitchFamily="34" charset="0"/>
              </a:rPr>
              <a:t>26 Week Target</a:t>
            </a:r>
            <a:r>
              <a:rPr lang="en-GB" sz="1000" dirty="0">
                <a:latin typeface="Arial" panose="020B0604020202020204" pitchFamily="34" charset="0"/>
                <a:ea typeface="Calibri" panose="020F0502020204030204" pitchFamily="34" charset="0"/>
                <a:cs typeface="Arial" panose="020B0604020202020204" pitchFamily="34" charset="0"/>
              </a:rPr>
              <a:t>: No patient should wait more than 26 weeks for an Endoscopy.</a:t>
            </a:r>
          </a:p>
          <a:p>
            <a:endParaRPr lang="en-GB" sz="1000" dirty="0">
              <a:latin typeface="Arial" panose="020B0604020202020204" pitchFamily="34" charset="0"/>
              <a:ea typeface="Calibri" panose="020F0502020204030204" pitchFamily="34" charset="0"/>
              <a:cs typeface="Arial" panose="020B0604020202020204" pitchFamily="34" charset="0"/>
            </a:endParaRPr>
          </a:p>
          <a:p>
            <a:r>
              <a:rPr lang="en-GB" sz="1000" b="1" dirty="0">
                <a:latin typeface="Arial" panose="020B0604020202020204" pitchFamily="34" charset="0"/>
                <a:ea typeface="Calibri" panose="020F0502020204030204" pitchFamily="34" charset="0"/>
                <a:cs typeface="Arial" panose="020B0604020202020204" pitchFamily="34" charset="0"/>
              </a:rPr>
              <a:t>Target Description</a:t>
            </a:r>
            <a:r>
              <a:rPr lang="en-GB" sz="1000" dirty="0">
                <a:latin typeface="Arial" panose="020B0604020202020204" pitchFamily="34" charset="0"/>
                <a:ea typeface="Calibri" panose="020F0502020204030204" pitchFamily="34" charset="0"/>
                <a:cs typeface="Arial" panose="020B0604020202020204" pitchFamily="34" charset="0"/>
              </a:rPr>
              <a:t>: Percentage of total patients waiting for an Endoscopy who are waiting longer than 9 weeks; and the number of patients waiting longer than 26 weeks.</a:t>
            </a:r>
          </a:p>
          <a:p>
            <a:endParaRPr lang="en-GB" sz="1000" dirty="0">
              <a:latin typeface="Arial" panose="020B0604020202020204" pitchFamily="34" charset="0"/>
              <a:ea typeface="Calibri" panose="020F0502020204030204" pitchFamily="34" charset="0"/>
              <a:cs typeface="Arial" panose="020B0604020202020204" pitchFamily="34" charset="0"/>
            </a:endParaRPr>
          </a:p>
          <a:p>
            <a:endParaRPr lang="en-GB" sz="1000" dirty="0">
              <a:latin typeface="Arial" panose="020B0604020202020204" pitchFamily="34" charset="0"/>
              <a:ea typeface="Calibri" panose="020F0502020204030204" pitchFamily="34" charset="0"/>
              <a:cs typeface="Arial" panose="020B0604020202020204" pitchFamily="34" charset="0"/>
            </a:endParaRPr>
          </a:p>
          <a:p>
            <a:r>
              <a:rPr lang="en-GB" sz="1000" b="1" dirty="0">
                <a:solidFill>
                  <a:srgbClr val="000000"/>
                </a:solidFill>
                <a:latin typeface="Arial" panose="020B0604020202020204" pitchFamily="34" charset="0"/>
                <a:ea typeface="Times New Roman" panose="02020603050405020304" pitchFamily="18" charset="0"/>
                <a:cs typeface="Arial" panose="020B0604020202020204" pitchFamily="34" charset="0"/>
              </a:rPr>
              <a:t>Data Confidence Level </a:t>
            </a:r>
            <a:r>
              <a:rPr lang="en-GB" sz="1000" dirty="0">
                <a:solidFill>
                  <a:srgbClr val="000000"/>
                </a:solidFill>
                <a:latin typeface="Arial" panose="020B0604020202020204" pitchFamily="34" charset="0"/>
                <a:ea typeface="Times New Roman" panose="02020603050405020304" pitchFamily="18" charset="0"/>
                <a:cs typeface="Arial" panose="020B0604020202020204" pitchFamily="34" charset="0"/>
              </a:rPr>
              <a:t>- Medium</a:t>
            </a:r>
          </a:p>
          <a:p>
            <a:endParaRPr lang="en-GB" sz="1000" dirty="0">
              <a:latin typeface="Arial" panose="020B0604020202020204" pitchFamily="34" charset="0"/>
              <a:cs typeface="Arial" panose="020B0604020202020204" pitchFamily="34" charset="0"/>
            </a:endParaRPr>
          </a:p>
          <a:p>
            <a:endParaRPr lang="en-GB" dirty="0"/>
          </a:p>
        </p:txBody>
      </p:sp>
    </p:spTree>
    <p:extLst>
      <p:ext uri="{BB962C8B-B14F-4D97-AF65-F5344CB8AC3E}">
        <p14:creationId xmlns:p14="http://schemas.microsoft.com/office/powerpoint/2010/main" val="311901580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5"/>
          </p:nvPr>
        </p:nvSpPr>
        <p:spPr/>
        <p:txBody>
          <a:bodyPr/>
          <a:lstStyle/>
          <a:p>
            <a:fld id="{578BA7F4-74E0-4FCD-8CFB-DBF6AAF24C16}" type="slidenum">
              <a:rPr lang="en-GB" smtClean="0"/>
              <a:t>31</a:t>
            </a:fld>
            <a:endParaRPr lang="en-GB"/>
          </a:p>
        </p:txBody>
      </p:sp>
      <p:sp>
        <p:nvSpPr>
          <p:cNvPr id="7" name="Notes Placeholder 2">
            <a:extLst>
              <a:ext uri="{FF2B5EF4-FFF2-40B4-BE49-F238E27FC236}">
                <a16:creationId xmlns:a16="http://schemas.microsoft.com/office/drawing/2014/main" id="{DFB19003-1028-3F0E-A5E7-9BC38E77D5D0}"/>
              </a:ext>
            </a:extLst>
          </p:cNvPr>
          <p:cNvSpPr txBox="1">
            <a:spLocks/>
          </p:cNvSpPr>
          <p:nvPr/>
        </p:nvSpPr>
        <p:spPr>
          <a:xfrm>
            <a:off x="994093" y="3216779"/>
            <a:ext cx="7952740" cy="1271028"/>
          </a:xfrm>
          <a:prstGeom prst="rect">
            <a:avLst/>
          </a:prstGeom>
        </p:spPr>
        <p:txBody>
          <a:bodyPr vert="horz" lIns="91568" tIns="45784" rIns="91568" bIns="45784" rtlCol="0"/>
          <a:lst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a:lstStyle>
          <a:p>
            <a:endParaRPr lang="en-GB" sz="1000" dirty="0">
              <a:latin typeface="Arial" panose="020B0604020202020204" pitchFamily="34" charset="0"/>
              <a:cs typeface="Arial" panose="020B0604020202020204" pitchFamily="34" charset="0"/>
            </a:endParaRPr>
          </a:p>
        </p:txBody>
      </p:sp>
      <p:sp>
        <p:nvSpPr>
          <p:cNvPr id="6" name="Notes Placeholder 5">
            <a:extLst>
              <a:ext uri="{FF2B5EF4-FFF2-40B4-BE49-F238E27FC236}">
                <a16:creationId xmlns:a16="http://schemas.microsoft.com/office/drawing/2014/main" id="{6E1E42A4-7462-3132-FD5C-081E7C7C5FFC}"/>
              </a:ext>
            </a:extLst>
          </p:cNvPr>
          <p:cNvSpPr>
            <a:spLocks noGrp="1"/>
          </p:cNvSpPr>
          <p:nvPr>
            <p:ph type="body" idx="1"/>
          </p:nvPr>
        </p:nvSpPr>
        <p:spPr>
          <a:xfrm>
            <a:off x="1059740" y="3276730"/>
            <a:ext cx="7952740" cy="2681357"/>
          </a:xfrm>
        </p:spPr>
        <p:txBody>
          <a:bodyPr/>
          <a:lstStyle/>
          <a:p>
            <a:r>
              <a:rPr lang="en-GB" sz="1000" b="1" dirty="0">
                <a:latin typeface="Arial" panose="020B0604020202020204" pitchFamily="34" charset="0"/>
                <a:cs typeface="Arial" panose="020B0604020202020204" pitchFamily="34" charset="0"/>
              </a:rPr>
              <a:t>DNA / CND</a:t>
            </a:r>
            <a:r>
              <a:rPr lang="en-GB" sz="1000" dirty="0">
                <a:latin typeface="Arial" panose="020B0604020202020204" pitchFamily="34" charset="0"/>
                <a:cs typeface="Arial" panose="020B0604020202020204" pitchFamily="34" charset="0"/>
              </a:rPr>
              <a:t>: </a:t>
            </a:r>
            <a:r>
              <a:rPr lang="en-GB" sz="1000" dirty="0">
                <a:latin typeface="Arial" panose="020B0604020202020204" pitchFamily="34" charset="0"/>
                <a:ea typeface="Calibri" panose="020F0502020204030204" pitchFamily="34" charset="0"/>
                <a:cs typeface="Arial" panose="020B0604020202020204" pitchFamily="34" charset="0"/>
              </a:rPr>
              <a:t>To reduce the level of Main Theatre, DPU Theatre and Endoscopy Suite capacity impacted by DNAs or on the day cancellations in order to increase throughput.</a:t>
            </a:r>
          </a:p>
          <a:p>
            <a:endParaRPr lang="en-GB" sz="1000" dirty="0">
              <a:latin typeface="Arial" panose="020B0604020202020204" pitchFamily="34" charset="0"/>
              <a:ea typeface="Calibri" panose="020F0502020204030204" pitchFamily="34" charset="0"/>
              <a:cs typeface="Arial" panose="020B0604020202020204" pitchFamily="34" charset="0"/>
            </a:endParaRPr>
          </a:p>
          <a:p>
            <a:r>
              <a:rPr lang="en-GB" sz="1000" b="1" dirty="0">
                <a:latin typeface="Arial" panose="020B0604020202020204" pitchFamily="34" charset="0"/>
                <a:ea typeface="Calibri" panose="020F0502020204030204" pitchFamily="34" charset="0"/>
                <a:cs typeface="Arial" panose="020B0604020202020204" pitchFamily="34" charset="0"/>
              </a:rPr>
              <a:t>Description</a:t>
            </a:r>
            <a:r>
              <a:rPr lang="en-GB" sz="1000" dirty="0">
                <a:latin typeface="Arial" panose="020B0604020202020204" pitchFamily="34" charset="0"/>
                <a:ea typeface="Calibri" panose="020F0502020204030204" pitchFamily="34" charset="0"/>
                <a:cs typeface="Arial" panose="020B0604020202020204" pitchFamily="34" charset="0"/>
              </a:rPr>
              <a:t>: </a:t>
            </a:r>
            <a:r>
              <a:rPr lang="en-GB" sz="1000" dirty="0">
                <a:solidFill>
                  <a:srgbClr val="000000"/>
                </a:solidFill>
                <a:latin typeface="Arial" panose="020B0604020202020204" pitchFamily="34" charset="0"/>
                <a:ea typeface="Times New Roman" panose="02020603050405020304" pitchFamily="18" charset="0"/>
                <a:cs typeface="Arial" panose="020B0604020202020204" pitchFamily="34" charset="0"/>
              </a:rPr>
              <a:t>The rate of Theatre/DPU/Endo activity where the patient did not attend relates to the number of DNAs (Did Not Attend)/CND (Cancelled on the Day) by patients/hospitals as a proportion of total Theatre/DPU/Endo activity scheduled. </a:t>
            </a:r>
          </a:p>
          <a:p>
            <a:endParaRPr lang="en-GB" sz="1000" dirty="0">
              <a:latin typeface="Arial" panose="020B0604020202020204" pitchFamily="34" charset="0"/>
              <a:ea typeface="Calibri" panose="020F0502020204030204" pitchFamily="34" charset="0"/>
              <a:cs typeface="Arial" panose="020B0604020202020204" pitchFamily="34" charset="0"/>
            </a:endParaRPr>
          </a:p>
          <a:p>
            <a:r>
              <a:rPr lang="en-GB" sz="1000" b="1" dirty="0">
                <a:solidFill>
                  <a:srgbClr val="000000"/>
                </a:solidFill>
                <a:latin typeface="Arial" panose="020B0604020202020204" pitchFamily="34" charset="0"/>
                <a:ea typeface="Times New Roman" panose="02020603050405020304" pitchFamily="18" charset="0"/>
                <a:cs typeface="Arial" panose="020B0604020202020204" pitchFamily="34" charset="0"/>
              </a:rPr>
              <a:t>Data Confidence Level </a:t>
            </a:r>
            <a:r>
              <a:rPr lang="en-GB" sz="1000"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GB" sz="1000" dirty="0">
                <a:latin typeface="Arial" panose="020B0604020202020204" pitchFamily="34" charset="0"/>
                <a:cs typeface="Arial" panose="020B0604020202020204" pitchFamily="34" charset="0"/>
              </a:rPr>
              <a:t>High: From September data is high confidence. Still work ongoing establishing patients voided instead of cancelled. Data is for </a:t>
            </a:r>
            <a:r>
              <a:rPr lang="en-GB" sz="1000" b="1" dirty="0">
                <a:latin typeface="Arial" panose="020B0604020202020204" pitchFamily="34" charset="0"/>
                <a:cs typeface="Arial" panose="020B0604020202020204" pitchFamily="34" charset="0"/>
              </a:rPr>
              <a:t>cases</a:t>
            </a:r>
            <a:r>
              <a:rPr lang="en-GB" sz="1000" dirty="0">
                <a:latin typeface="Arial" panose="020B0604020202020204" pitchFamily="34" charset="0"/>
                <a:cs typeface="Arial" panose="020B0604020202020204" pitchFamily="34" charset="0"/>
              </a:rPr>
              <a:t> not </a:t>
            </a:r>
            <a:r>
              <a:rPr lang="en-GB" sz="1000" b="1" dirty="0">
                <a:latin typeface="Arial" panose="020B0604020202020204" pitchFamily="34" charset="0"/>
                <a:cs typeface="Arial" panose="020B0604020202020204" pitchFamily="34" charset="0"/>
              </a:rPr>
              <a:t>appointments </a:t>
            </a:r>
            <a:r>
              <a:rPr lang="en-GB" sz="1000" dirty="0">
                <a:latin typeface="Arial" panose="020B0604020202020204" pitchFamily="34" charset="0"/>
                <a:cs typeface="Arial" panose="020B0604020202020204" pitchFamily="34" charset="0"/>
              </a:rPr>
              <a:t>at this stage.</a:t>
            </a:r>
          </a:p>
          <a:p>
            <a:r>
              <a:rPr lang="en-GB" sz="1000" dirty="0">
                <a:latin typeface="Arial" panose="020B0604020202020204" pitchFamily="34" charset="0"/>
                <a:cs typeface="Arial" panose="020B0604020202020204" pitchFamily="34" charset="0"/>
              </a:rPr>
              <a:t>------------------------------------------------------------------------------------------------------------------------------------------------------------------------------------- </a:t>
            </a:r>
          </a:p>
          <a:p>
            <a:endParaRPr lang="en-GB" sz="1000" dirty="0">
              <a:latin typeface="Arial" panose="020B0604020202020204" pitchFamily="34" charset="0"/>
              <a:cs typeface="Arial" panose="020B0604020202020204" pitchFamily="34" charset="0"/>
            </a:endParaRPr>
          </a:p>
          <a:p>
            <a:r>
              <a:rPr lang="en-GB" sz="1000" b="1" dirty="0">
                <a:latin typeface="Arial" panose="020B0604020202020204" pitchFamily="34" charset="0"/>
                <a:cs typeface="Arial" panose="020B0604020202020204" pitchFamily="34" charset="0"/>
              </a:rPr>
              <a:t>Run Times</a:t>
            </a:r>
            <a:r>
              <a:rPr lang="en-GB" sz="1000" dirty="0">
                <a:latin typeface="Arial" panose="020B0604020202020204" pitchFamily="34" charset="0"/>
                <a:cs typeface="Arial" panose="020B0604020202020204" pitchFamily="34" charset="0"/>
              </a:rPr>
              <a:t>: </a:t>
            </a:r>
            <a:r>
              <a:rPr lang="en-GB" sz="1000" dirty="0">
                <a:solidFill>
                  <a:srgbClr val="000000"/>
                </a:solidFill>
                <a:latin typeface="Arial" panose="020B0604020202020204" pitchFamily="34" charset="0"/>
                <a:ea typeface="Times New Roman" panose="02020603050405020304" pitchFamily="18" charset="0"/>
                <a:cs typeface="Arial" panose="020B0604020202020204" pitchFamily="34" charset="0"/>
              </a:rPr>
              <a:t>To maintain an efficient level of run times in Main Theatres, DPU Theatres and Endoscopy Suites to increase theatre capacity.</a:t>
            </a:r>
          </a:p>
          <a:p>
            <a:endParaRPr lang="en-GB" sz="1000" dirty="0">
              <a:latin typeface="Arial" panose="020B0604020202020204" pitchFamily="34" charset="0"/>
              <a:ea typeface="Calibri" panose="020F0502020204030204" pitchFamily="34" charset="0"/>
              <a:cs typeface="Arial" panose="020B0604020202020204" pitchFamily="34" charset="0"/>
            </a:endParaRPr>
          </a:p>
          <a:p>
            <a:r>
              <a:rPr lang="en-GB" sz="1000" b="1" dirty="0">
                <a:latin typeface="Arial" panose="020B0604020202020204" pitchFamily="34" charset="0"/>
                <a:ea typeface="Calibri" panose="020F0502020204030204" pitchFamily="34" charset="0"/>
                <a:cs typeface="Arial" panose="020B0604020202020204" pitchFamily="34" charset="0"/>
              </a:rPr>
              <a:t>Description</a:t>
            </a:r>
            <a:r>
              <a:rPr lang="en-GB" sz="1000" dirty="0">
                <a:latin typeface="Arial" panose="020B0604020202020204" pitchFamily="34" charset="0"/>
                <a:ea typeface="Calibri" panose="020F0502020204030204" pitchFamily="34" charset="0"/>
                <a:cs typeface="Arial" panose="020B0604020202020204" pitchFamily="34" charset="0"/>
              </a:rPr>
              <a:t>: </a:t>
            </a:r>
            <a:r>
              <a:rPr lang="en-GB" sz="1000" dirty="0">
                <a:solidFill>
                  <a:srgbClr val="000000"/>
                </a:solidFill>
                <a:latin typeface="Arial" panose="020B0604020202020204" pitchFamily="34" charset="0"/>
                <a:ea typeface="Times New Roman" panose="02020603050405020304" pitchFamily="18" charset="0"/>
                <a:cs typeface="Arial" panose="020B0604020202020204" pitchFamily="34" charset="0"/>
              </a:rPr>
              <a:t>The Theatre Run Time is the rate of total minutes from the start of the first patient to the end of the last patient as a percentage of scheduled theatre minutes</a:t>
            </a:r>
          </a:p>
          <a:p>
            <a:endParaRPr lang="en-GB" sz="1000" dirty="0">
              <a:latin typeface="Arial" panose="020B0604020202020204" pitchFamily="34" charset="0"/>
              <a:ea typeface="Calibri" panose="020F0502020204030204" pitchFamily="34" charset="0"/>
              <a:cs typeface="Arial" panose="020B0604020202020204" pitchFamily="34" charset="0"/>
            </a:endParaRPr>
          </a:p>
          <a:p>
            <a:r>
              <a:rPr lang="en-GB" sz="1000" b="1" dirty="0">
                <a:solidFill>
                  <a:srgbClr val="000000"/>
                </a:solidFill>
                <a:latin typeface="Arial" panose="020B0604020202020204" pitchFamily="34" charset="0"/>
                <a:ea typeface="Times New Roman" panose="02020603050405020304" pitchFamily="18" charset="0"/>
                <a:cs typeface="Arial" panose="020B0604020202020204" pitchFamily="34" charset="0"/>
              </a:rPr>
              <a:t>Data Confidence Level </a:t>
            </a:r>
            <a:r>
              <a:rPr lang="en-GB" sz="1000"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GB" sz="1000" dirty="0">
                <a:latin typeface="Arial" panose="020B0604020202020204" pitchFamily="34" charset="0"/>
                <a:cs typeface="Arial" panose="020B0604020202020204" pitchFamily="34" charset="0"/>
              </a:rPr>
              <a:t>Medium</a:t>
            </a:r>
          </a:p>
          <a:p>
            <a:endParaRPr lang="en-GB" dirty="0"/>
          </a:p>
        </p:txBody>
      </p:sp>
    </p:spTree>
    <p:extLst>
      <p:ext uri="{BB962C8B-B14F-4D97-AF65-F5344CB8AC3E}">
        <p14:creationId xmlns:p14="http://schemas.microsoft.com/office/powerpoint/2010/main" val="47642349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5"/>
          </p:nvPr>
        </p:nvSpPr>
        <p:spPr/>
        <p:txBody>
          <a:bodyPr/>
          <a:lstStyle/>
          <a:p>
            <a:fld id="{578BA7F4-74E0-4FCD-8CFB-DBF6AAF24C16}" type="slidenum">
              <a:rPr lang="en-GB" smtClean="0"/>
              <a:t>32</a:t>
            </a:fld>
            <a:endParaRPr lang="en-GB"/>
          </a:p>
        </p:txBody>
      </p:sp>
      <p:sp>
        <p:nvSpPr>
          <p:cNvPr id="7" name="Notes Placeholder 2">
            <a:extLst>
              <a:ext uri="{FF2B5EF4-FFF2-40B4-BE49-F238E27FC236}">
                <a16:creationId xmlns:a16="http://schemas.microsoft.com/office/drawing/2014/main" id="{DFB19003-1028-3F0E-A5E7-9BC38E77D5D0}"/>
              </a:ext>
            </a:extLst>
          </p:cNvPr>
          <p:cNvSpPr txBox="1">
            <a:spLocks/>
          </p:cNvSpPr>
          <p:nvPr/>
        </p:nvSpPr>
        <p:spPr>
          <a:xfrm>
            <a:off x="994093" y="3216779"/>
            <a:ext cx="7952740" cy="1271028"/>
          </a:xfrm>
          <a:prstGeom prst="rect">
            <a:avLst/>
          </a:prstGeom>
        </p:spPr>
        <p:txBody>
          <a:bodyPr vert="horz" lIns="91568" tIns="45784" rIns="91568" bIns="45784" rtlCol="0"/>
          <a:lst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a:lstStyle>
          <a:p>
            <a:endParaRPr lang="en-GB" sz="1000" dirty="0">
              <a:latin typeface="Arial" panose="020B0604020202020204" pitchFamily="34" charset="0"/>
              <a:cs typeface="Arial" panose="020B0604020202020204" pitchFamily="34" charset="0"/>
            </a:endParaRPr>
          </a:p>
        </p:txBody>
      </p:sp>
      <p:sp>
        <p:nvSpPr>
          <p:cNvPr id="6" name="Notes Placeholder 5">
            <a:extLst>
              <a:ext uri="{FF2B5EF4-FFF2-40B4-BE49-F238E27FC236}">
                <a16:creationId xmlns:a16="http://schemas.microsoft.com/office/drawing/2014/main" id="{6E1E42A4-7462-3132-FD5C-081E7C7C5FFC}"/>
              </a:ext>
            </a:extLst>
          </p:cNvPr>
          <p:cNvSpPr>
            <a:spLocks noGrp="1"/>
          </p:cNvSpPr>
          <p:nvPr>
            <p:ph type="body" idx="1"/>
          </p:nvPr>
        </p:nvSpPr>
        <p:spPr>
          <a:xfrm>
            <a:off x="1059740" y="3276730"/>
            <a:ext cx="7952740" cy="2432634"/>
          </a:xfrm>
        </p:spPr>
        <p:txBody>
          <a:bodyPr/>
          <a:lstStyle/>
          <a:p>
            <a:r>
              <a:rPr lang="en-GB" sz="1000" b="1" dirty="0">
                <a:latin typeface="Arial" panose="020B0604020202020204" pitchFamily="34" charset="0"/>
                <a:cs typeface="Arial" panose="020B0604020202020204" pitchFamily="34" charset="0"/>
              </a:rPr>
              <a:t>Operating Times</a:t>
            </a:r>
            <a:r>
              <a:rPr lang="en-GB" sz="1000" dirty="0">
                <a:latin typeface="Arial" panose="020B0604020202020204" pitchFamily="34" charset="0"/>
                <a:cs typeface="Arial" panose="020B0604020202020204" pitchFamily="34" charset="0"/>
              </a:rPr>
              <a:t>: </a:t>
            </a:r>
            <a:r>
              <a:rPr lang="en-GB" sz="1000" dirty="0">
                <a:latin typeface="Arial" panose="020B0604020202020204" pitchFamily="34" charset="0"/>
                <a:ea typeface="Calibri" panose="020F0502020204030204" pitchFamily="34" charset="0"/>
                <a:cs typeface="Arial" panose="020B0604020202020204" pitchFamily="34" charset="0"/>
              </a:rPr>
              <a:t>To maintain an efficient level of operating times in Main Theatres and DPU Theatres to increase theatre capacity.</a:t>
            </a:r>
          </a:p>
          <a:p>
            <a:endParaRPr lang="en-GB" sz="1000" dirty="0">
              <a:latin typeface="Arial" panose="020B0604020202020204" pitchFamily="34" charset="0"/>
              <a:ea typeface="Calibri" panose="020F0502020204030204" pitchFamily="34" charset="0"/>
              <a:cs typeface="Arial" panose="020B0604020202020204" pitchFamily="34" charset="0"/>
            </a:endParaRPr>
          </a:p>
          <a:p>
            <a:r>
              <a:rPr lang="en-GB" sz="1000" b="1" dirty="0">
                <a:latin typeface="Arial" panose="020B0604020202020204" pitchFamily="34" charset="0"/>
                <a:ea typeface="Calibri" panose="020F0502020204030204" pitchFamily="34" charset="0"/>
                <a:cs typeface="Arial" panose="020B0604020202020204" pitchFamily="34" charset="0"/>
              </a:rPr>
              <a:t>Description</a:t>
            </a:r>
            <a:r>
              <a:rPr lang="en-GB" sz="1000" dirty="0">
                <a:latin typeface="Arial" panose="020B0604020202020204" pitchFamily="34" charset="0"/>
                <a:ea typeface="Calibri" panose="020F0502020204030204" pitchFamily="34" charset="0"/>
                <a:cs typeface="Arial" panose="020B0604020202020204" pitchFamily="34" charset="0"/>
              </a:rPr>
              <a:t>: </a:t>
            </a:r>
            <a:r>
              <a:rPr lang="en-GB" sz="1000" dirty="0">
                <a:solidFill>
                  <a:srgbClr val="000000"/>
                </a:solidFill>
                <a:latin typeface="Arial" panose="020B0604020202020204" pitchFamily="34" charset="0"/>
                <a:ea typeface="Times New Roman" panose="02020603050405020304" pitchFamily="18" charset="0"/>
                <a:cs typeface="Arial" panose="020B0604020202020204" pitchFamily="34" charset="0"/>
              </a:rPr>
              <a:t>The Theatre Operating Time is the rate of total minutes from the start of a patient to the end of a patient, added together to get the sum for each patient on the list, as a percentage of all Available theatre minutes for that list.</a:t>
            </a:r>
          </a:p>
          <a:p>
            <a:r>
              <a:rPr lang="en-GB" sz="1000" dirty="0">
                <a:solidFill>
                  <a:srgbClr val="000000"/>
                </a:solidFill>
                <a:latin typeface="Calibri" panose="020F0502020204030204" pitchFamily="34" charset="0"/>
                <a:ea typeface="Times New Roman" panose="02020603050405020304" pitchFamily="18" charset="0"/>
              </a:rPr>
              <a:t> </a:t>
            </a:r>
            <a:endParaRPr lang="en-GB" sz="1000" dirty="0">
              <a:solidFill>
                <a:srgbClr val="000000"/>
              </a:solidFill>
              <a:latin typeface="Arial" panose="020B0604020202020204" pitchFamily="34" charset="0"/>
              <a:ea typeface="Times New Roman" panose="02020603050405020304" pitchFamily="18" charset="0"/>
            </a:endParaRPr>
          </a:p>
          <a:p>
            <a:r>
              <a:rPr lang="en-GB" sz="1000" dirty="0">
                <a:solidFill>
                  <a:srgbClr val="000000"/>
                </a:solidFill>
                <a:latin typeface="Arial" panose="020B0604020202020204" pitchFamily="34" charset="0"/>
                <a:ea typeface="Times New Roman" panose="02020603050405020304" pitchFamily="18" charset="0"/>
                <a:cs typeface="Arial" panose="020B0604020202020204" pitchFamily="34" charset="0"/>
              </a:rPr>
              <a:t>Operating time rate is calculated as the total operating time for each patient and is taken as a % of all available theatre scheduled minutes.</a:t>
            </a:r>
          </a:p>
          <a:p>
            <a:endParaRPr lang="en-GB" sz="1000" dirty="0">
              <a:latin typeface="Arial" panose="020B0604020202020204" pitchFamily="34" charset="0"/>
              <a:ea typeface="Calibri" panose="020F0502020204030204" pitchFamily="34" charset="0"/>
              <a:cs typeface="Arial" panose="020B0604020202020204" pitchFamily="34" charset="0"/>
            </a:endParaRPr>
          </a:p>
          <a:p>
            <a:r>
              <a:rPr lang="en-GB" sz="1000" b="1" dirty="0">
                <a:solidFill>
                  <a:srgbClr val="000000"/>
                </a:solidFill>
                <a:latin typeface="Arial" panose="020B0604020202020204" pitchFamily="34" charset="0"/>
                <a:ea typeface="Times New Roman" panose="02020603050405020304" pitchFamily="18" charset="0"/>
                <a:cs typeface="Arial" panose="020B0604020202020204" pitchFamily="34" charset="0"/>
              </a:rPr>
              <a:t>Data Confidence Level </a:t>
            </a:r>
            <a:r>
              <a:rPr lang="en-GB" sz="1000" dirty="0">
                <a:solidFill>
                  <a:srgbClr val="000000"/>
                </a:solidFill>
                <a:latin typeface="Arial" panose="020B0604020202020204" pitchFamily="34" charset="0"/>
                <a:ea typeface="Times New Roman" panose="02020603050405020304" pitchFamily="18" charset="0"/>
                <a:cs typeface="Arial" panose="020B0604020202020204" pitchFamily="34" charset="0"/>
              </a:rPr>
              <a:t>- Medium</a:t>
            </a:r>
            <a:endParaRPr lang="en-GB" dirty="0"/>
          </a:p>
        </p:txBody>
      </p:sp>
    </p:spTree>
    <p:extLst>
      <p:ext uri="{BB962C8B-B14F-4D97-AF65-F5344CB8AC3E}">
        <p14:creationId xmlns:p14="http://schemas.microsoft.com/office/powerpoint/2010/main" val="452338337"/>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000" b="1" dirty="0">
                <a:latin typeface="Arial" panose="020B0604020202020204" pitchFamily="34" charset="0"/>
                <a:cs typeface="Arial" panose="020B0604020202020204" pitchFamily="34" charset="0"/>
              </a:rPr>
              <a:t>Elective Care Activity: </a:t>
            </a:r>
            <a:r>
              <a:rPr lang="en-GB" sz="1000" dirty="0">
                <a:latin typeface="Arial" panose="020B0604020202020204" pitchFamily="34" charset="0"/>
                <a:cs typeface="Arial" panose="020B0604020202020204" pitchFamily="34" charset="0"/>
              </a:rPr>
              <a:t>AHP New Contacts as per Encompass Workbench Report 667793 – Regulatory Submission Returns Dashboard – AHP Activity</a:t>
            </a:r>
          </a:p>
          <a:p>
            <a:endParaRPr lang="en-GB" sz="1000" dirty="0">
              <a:solidFill>
                <a:srgbClr val="000000"/>
              </a:solidFill>
              <a:latin typeface="Arial" panose="020B0604020202020204" pitchFamily="34" charset="0"/>
              <a:ea typeface="Times New Roman" panose="02020603050405020304" pitchFamily="18" charset="0"/>
              <a:cs typeface="Arial" panose="020B0604020202020204" pitchFamily="34" charset="0"/>
            </a:endParaRPr>
          </a:p>
          <a:p>
            <a:r>
              <a:rPr lang="en-GB" sz="1000" b="1" dirty="0">
                <a:solidFill>
                  <a:srgbClr val="000000"/>
                </a:solidFill>
                <a:latin typeface="Arial" panose="020B0604020202020204" pitchFamily="34" charset="0"/>
                <a:ea typeface="Times New Roman" panose="02020603050405020304" pitchFamily="18" charset="0"/>
                <a:cs typeface="Arial" panose="020B0604020202020204" pitchFamily="34" charset="0"/>
              </a:rPr>
              <a:t>Data Confidence Level </a:t>
            </a:r>
            <a:r>
              <a:rPr lang="en-GB" sz="1000" dirty="0">
                <a:solidFill>
                  <a:srgbClr val="000000"/>
                </a:solidFill>
                <a:latin typeface="Arial" panose="020B0604020202020204" pitchFamily="34" charset="0"/>
                <a:ea typeface="Times New Roman" panose="02020603050405020304" pitchFamily="18" charset="0"/>
                <a:cs typeface="Arial" panose="020B0604020202020204" pitchFamily="34" charset="0"/>
              </a:rPr>
              <a:t>– High confidence with the exception of Podiatry which is submitted with Medium confidence.</a:t>
            </a:r>
            <a:endParaRPr lang="en-GB" sz="1800" dirty="0">
              <a:solidFill>
                <a:srgbClr val="000000"/>
              </a:solidFill>
              <a:latin typeface="Arial" panose="020B0604020202020204" pitchFamily="34" charset="0"/>
              <a:ea typeface="Times New Roman" panose="02020603050405020304" pitchFamily="18" charset="0"/>
            </a:endParaRPr>
          </a:p>
          <a:p>
            <a:endParaRPr lang="en-GB" dirty="0"/>
          </a:p>
        </p:txBody>
      </p:sp>
      <p:sp>
        <p:nvSpPr>
          <p:cNvPr id="4" name="Slide Number Placeholder 3"/>
          <p:cNvSpPr>
            <a:spLocks noGrp="1"/>
          </p:cNvSpPr>
          <p:nvPr>
            <p:ph type="sldNum" sz="quarter" idx="5"/>
          </p:nvPr>
        </p:nvSpPr>
        <p:spPr/>
        <p:txBody>
          <a:bodyPr/>
          <a:lstStyle/>
          <a:p>
            <a:fld id="{578BA7F4-74E0-4FCD-8CFB-DBF6AAF24C16}" type="slidenum">
              <a:rPr lang="en-GB" smtClean="0"/>
              <a:t>33</a:t>
            </a:fld>
            <a:endParaRPr lang="en-GB"/>
          </a:p>
        </p:txBody>
      </p:sp>
    </p:spTree>
    <p:extLst>
      <p:ext uri="{BB962C8B-B14F-4D97-AF65-F5344CB8AC3E}">
        <p14:creationId xmlns:p14="http://schemas.microsoft.com/office/powerpoint/2010/main" val="203175748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5"/>
          </p:nvPr>
        </p:nvSpPr>
        <p:spPr/>
        <p:txBody>
          <a:bodyPr/>
          <a:lstStyle/>
          <a:p>
            <a:fld id="{578BA7F4-74E0-4FCD-8CFB-DBF6AAF24C16}" type="slidenum">
              <a:rPr lang="en-GB" smtClean="0"/>
              <a:t>34</a:t>
            </a:fld>
            <a:endParaRPr lang="en-GB"/>
          </a:p>
        </p:txBody>
      </p:sp>
      <p:sp>
        <p:nvSpPr>
          <p:cNvPr id="7" name="Notes Placeholder 2">
            <a:extLst>
              <a:ext uri="{FF2B5EF4-FFF2-40B4-BE49-F238E27FC236}">
                <a16:creationId xmlns:a16="http://schemas.microsoft.com/office/drawing/2014/main" id="{DFB19003-1028-3F0E-A5E7-9BC38E77D5D0}"/>
              </a:ext>
            </a:extLst>
          </p:cNvPr>
          <p:cNvSpPr txBox="1">
            <a:spLocks/>
          </p:cNvSpPr>
          <p:nvPr/>
        </p:nvSpPr>
        <p:spPr>
          <a:xfrm>
            <a:off x="994093" y="3216779"/>
            <a:ext cx="7952740" cy="1271028"/>
          </a:xfrm>
          <a:prstGeom prst="rect">
            <a:avLst/>
          </a:prstGeom>
        </p:spPr>
        <p:txBody>
          <a:bodyPr vert="horz" lIns="91568" tIns="45784" rIns="91568" bIns="45784" rtlCol="0"/>
          <a:lst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a:lstStyle>
          <a:p>
            <a:endParaRPr lang="en-GB" sz="1000" dirty="0">
              <a:latin typeface="Arial" panose="020B0604020202020204" pitchFamily="34" charset="0"/>
              <a:cs typeface="Arial" panose="020B0604020202020204" pitchFamily="34" charset="0"/>
            </a:endParaRPr>
          </a:p>
        </p:txBody>
      </p:sp>
      <p:sp>
        <p:nvSpPr>
          <p:cNvPr id="6" name="Notes Placeholder 5">
            <a:extLst>
              <a:ext uri="{FF2B5EF4-FFF2-40B4-BE49-F238E27FC236}">
                <a16:creationId xmlns:a16="http://schemas.microsoft.com/office/drawing/2014/main" id="{6E1E42A4-7462-3132-FD5C-081E7C7C5FFC}"/>
              </a:ext>
            </a:extLst>
          </p:cNvPr>
          <p:cNvSpPr>
            <a:spLocks noGrp="1"/>
          </p:cNvSpPr>
          <p:nvPr>
            <p:ph type="body" idx="1"/>
          </p:nvPr>
        </p:nvSpPr>
        <p:spPr>
          <a:xfrm>
            <a:off x="1059740" y="3276730"/>
            <a:ext cx="7952740" cy="2680961"/>
          </a:xfrm>
        </p:spPr>
        <p:txBody>
          <a:bodyPr/>
          <a:lstStyle/>
          <a:p>
            <a:r>
              <a:rPr lang="en-GB" sz="1000" b="1" dirty="0">
                <a:latin typeface="Arial" panose="020B0604020202020204" pitchFamily="34" charset="0"/>
                <a:cs typeface="Arial" panose="020B0604020202020204" pitchFamily="34" charset="0"/>
              </a:rPr>
              <a:t>13 Week Target: </a:t>
            </a:r>
            <a:r>
              <a:rPr lang="en-GB" sz="1000" dirty="0">
                <a:latin typeface="Arial" panose="020B0604020202020204" pitchFamily="34" charset="0"/>
                <a:ea typeface="Calibri" panose="020F0502020204030204" pitchFamily="34" charset="0"/>
                <a:cs typeface="Arial" panose="020B0604020202020204" pitchFamily="34" charset="0"/>
              </a:rPr>
              <a:t>Patients should not wait more than 13 weeks from referral to commencement of AHP treatment.</a:t>
            </a:r>
          </a:p>
          <a:p>
            <a:endParaRPr lang="en-GB" sz="1000" dirty="0">
              <a:latin typeface="Arial" panose="020B0604020202020204" pitchFamily="34" charset="0"/>
              <a:ea typeface="Calibri" panose="020F0502020204030204" pitchFamily="34" charset="0"/>
              <a:cs typeface="Arial" panose="020B0604020202020204" pitchFamily="34" charset="0"/>
            </a:endParaRPr>
          </a:p>
          <a:p>
            <a:r>
              <a:rPr lang="en-GB" sz="1000" b="1" dirty="0">
                <a:latin typeface="Arial" panose="020B0604020202020204" pitchFamily="34" charset="0"/>
                <a:ea typeface="Calibri" panose="020F0502020204030204" pitchFamily="34" charset="0"/>
                <a:cs typeface="Arial" panose="020B0604020202020204" pitchFamily="34" charset="0"/>
              </a:rPr>
              <a:t>Target Description</a:t>
            </a:r>
            <a:r>
              <a:rPr lang="en-GB" sz="1000" dirty="0">
                <a:latin typeface="Arial" panose="020B0604020202020204" pitchFamily="34" charset="0"/>
                <a:ea typeface="Calibri" panose="020F0502020204030204" pitchFamily="34" charset="0"/>
                <a:cs typeface="Arial" panose="020B0604020202020204" pitchFamily="34" charset="0"/>
              </a:rPr>
              <a:t>:  This target relates to waiting times from referral to commencement of AHP treatment. </a:t>
            </a:r>
            <a:r>
              <a:rPr lang="en-GB" sz="1000" dirty="0">
                <a:solidFill>
                  <a:srgbClr val="000000"/>
                </a:solidFill>
                <a:latin typeface="Arial" panose="020B0604020202020204" pitchFamily="34" charset="0"/>
                <a:ea typeface="Times New Roman" panose="02020603050405020304" pitchFamily="18" charset="0"/>
              </a:rPr>
              <a:t>Waiting times for all of the following AHP services are reported.</a:t>
            </a:r>
          </a:p>
          <a:p>
            <a:r>
              <a:rPr lang="en-GB" sz="1000" dirty="0">
                <a:solidFill>
                  <a:srgbClr val="000000"/>
                </a:solidFill>
                <a:latin typeface="Arial" panose="020B0604020202020204" pitchFamily="34" charset="0"/>
                <a:ea typeface="Times New Roman" panose="02020603050405020304" pitchFamily="18" charset="0"/>
              </a:rPr>
              <a:t> </a:t>
            </a:r>
          </a:p>
          <a:p>
            <a:pPr marL="343380" indent="-343380">
              <a:buFont typeface="Symbol" panose="05050102010706020507" pitchFamily="18" charset="2"/>
              <a:buChar char=""/>
            </a:pPr>
            <a:r>
              <a:rPr lang="en-GB" sz="1000" dirty="0">
                <a:solidFill>
                  <a:srgbClr val="000000"/>
                </a:solidFill>
                <a:latin typeface="Arial" panose="020B0604020202020204" pitchFamily="34" charset="0"/>
                <a:ea typeface="Times New Roman" panose="02020603050405020304" pitchFamily="18" charset="0"/>
              </a:rPr>
              <a:t>Dietetics</a:t>
            </a:r>
          </a:p>
          <a:p>
            <a:pPr marL="343380" indent="-343380">
              <a:buFont typeface="Symbol" panose="05050102010706020507" pitchFamily="18" charset="2"/>
              <a:buChar char=""/>
            </a:pPr>
            <a:r>
              <a:rPr lang="en-GB" sz="1000" dirty="0">
                <a:solidFill>
                  <a:srgbClr val="000000"/>
                </a:solidFill>
                <a:latin typeface="Arial" panose="020B0604020202020204" pitchFamily="34" charset="0"/>
                <a:ea typeface="Times New Roman" panose="02020603050405020304" pitchFamily="18" charset="0"/>
              </a:rPr>
              <a:t>Occupational Therapy</a:t>
            </a:r>
          </a:p>
          <a:p>
            <a:pPr marL="343380" indent="-343380">
              <a:buFont typeface="Symbol" panose="05050102010706020507" pitchFamily="18" charset="2"/>
              <a:buChar char=""/>
            </a:pPr>
            <a:r>
              <a:rPr lang="en-GB" sz="1000" dirty="0">
                <a:solidFill>
                  <a:srgbClr val="000000"/>
                </a:solidFill>
                <a:latin typeface="Arial" panose="020B0604020202020204" pitchFamily="34" charset="0"/>
                <a:ea typeface="Times New Roman" panose="02020603050405020304" pitchFamily="18" charset="0"/>
              </a:rPr>
              <a:t>Orthoptics</a:t>
            </a:r>
          </a:p>
          <a:p>
            <a:pPr marL="343380" indent="-343380">
              <a:buFont typeface="Symbol" panose="05050102010706020507" pitchFamily="18" charset="2"/>
              <a:buChar char=""/>
            </a:pPr>
            <a:r>
              <a:rPr lang="en-GB" sz="1000" dirty="0">
                <a:solidFill>
                  <a:srgbClr val="000000"/>
                </a:solidFill>
                <a:latin typeface="Arial" panose="020B0604020202020204" pitchFamily="34" charset="0"/>
                <a:ea typeface="Times New Roman" panose="02020603050405020304" pitchFamily="18" charset="0"/>
              </a:rPr>
              <a:t>Physiotherapy</a:t>
            </a:r>
          </a:p>
          <a:p>
            <a:pPr marL="343380" indent="-343380">
              <a:buFont typeface="Symbol" panose="05050102010706020507" pitchFamily="18" charset="2"/>
              <a:buChar char=""/>
            </a:pPr>
            <a:r>
              <a:rPr lang="en-GB" sz="1000" dirty="0">
                <a:solidFill>
                  <a:srgbClr val="000000"/>
                </a:solidFill>
                <a:latin typeface="Arial" panose="020B0604020202020204" pitchFamily="34" charset="0"/>
                <a:ea typeface="Times New Roman" panose="02020603050405020304" pitchFamily="18" charset="0"/>
              </a:rPr>
              <a:t>Podiatry</a:t>
            </a:r>
          </a:p>
          <a:p>
            <a:pPr marL="343380" indent="-343380">
              <a:buFont typeface="Symbol" panose="05050102010706020507" pitchFamily="18" charset="2"/>
              <a:buChar char=""/>
            </a:pPr>
            <a:r>
              <a:rPr lang="en-GB" sz="1000" dirty="0">
                <a:solidFill>
                  <a:srgbClr val="000000"/>
                </a:solidFill>
                <a:latin typeface="Arial" panose="020B0604020202020204" pitchFamily="34" charset="0"/>
                <a:ea typeface="Times New Roman" panose="02020603050405020304" pitchFamily="18" charset="0"/>
              </a:rPr>
              <a:t>Speech and Language Therapy</a:t>
            </a:r>
          </a:p>
          <a:p>
            <a:pPr marL="343380" indent="-343380">
              <a:buFont typeface="Symbol" panose="05050102010706020507" pitchFamily="18" charset="2"/>
              <a:buChar char=""/>
            </a:pPr>
            <a:endParaRPr lang="en-GB" sz="1000" dirty="0">
              <a:solidFill>
                <a:srgbClr val="000000"/>
              </a:solidFill>
              <a:latin typeface="Arial" panose="020B0604020202020204" pitchFamily="34" charset="0"/>
              <a:ea typeface="Times New Roman" panose="02020603050405020304" pitchFamily="18" charset="0"/>
            </a:endParaRPr>
          </a:p>
          <a:p>
            <a:pPr marL="343380" indent="-343380">
              <a:buFont typeface="Symbol" panose="05050102010706020507" pitchFamily="18" charset="2"/>
              <a:buChar char=""/>
            </a:pPr>
            <a:endParaRPr lang="en-GB" sz="1000" dirty="0">
              <a:solidFill>
                <a:srgbClr val="000000"/>
              </a:solidFill>
              <a:latin typeface="Arial" panose="020B0604020202020204" pitchFamily="34" charset="0"/>
              <a:ea typeface="Times New Roman" panose="02020603050405020304" pitchFamily="18" charset="0"/>
            </a:endParaRPr>
          </a:p>
          <a:p>
            <a:r>
              <a:rPr lang="en-GB" sz="1000" b="1" dirty="0">
                <a:solidFill>
                  <a:srgbClr val="000000"/>
                </a:solidFill>
                <a:latin typeface="Arial" panose="020B0604020202020204" pitchFamily="34" charset="0"/>
                <a:ea typeface="Times New Roman" panose="02020603050405020304" pitchFamily="18" charset="0"/>
                <a:cs typeface="Arial" panose="020B0604020202020204" pitchFamily="34" charset="0"/>
              </a:rPr>
              <a:t>Data Confidence Level </a:t>
            </a:r>
            <a:r>
              <a:rPr lang="en-GB" sz="1000" dirty="0">
                <a:solidFill>
                  <a:srgbClr val="000000"/>
                </a:solidFill>
                <a:latin typeface="Arial" panose="020B0604020202020204" pitchFamily="34" charset="0"/>
                <a:ea typeface="Times New Roman" panose="02020603050405020304" pitchFamily="18" charset="0"/>
                <a:cs typeface="Arial" panose="020B0604020202020204" pitchFamily="34" charset="0"/>
              </a:rPr>
              <a:t>- High</a:t>
            </a:r>
            <a:endParaRPr lang="en-GB" sz="1800" dirty="0">
              <a:solidFill>
                <a:srgbClr val="000000"/>
              </a:solidFill>
              <a:latin typeface="Arial" panose="020B0604020202020204" pitchFamily="34" charset="0"/>
              <a:ea typeface="Times New Roman" panose="02020603050405020304" pitchFamily="18" charset="0"/>
            </a:endParaRPr>
          </a:p>
          <a:p>
            <a:pPr lvl="0"/>
            <a:endParaRPr lang="en-GB" sz="1000" dirty="0">
              <a:solidFill>
                <a:srgbClr val="000000"/>
              </a:solidFill>
              <a:latin typeface="Arial" panose="020B0604020202020204" pitchFamily="34" charset="0"/>
              <a:ea typeface="Times New Roman" panose="02020603050405020304" pitchFamily="18" charset="0"/>
            </a:endParaRPr>
          </a:p>
          <a:p>
            <a:endParaRPr lang="en-GB" sz="1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77945958"/>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5"/>
          </p:nvPr>
        </p:nvSpPr>
        <p:spPr/>
        <p:txBody>
          <a:bodyPr/>
          <a:lstStyle/>
          <a:p>
            <a:fld id="{578BA7F4-74E0-4FCD-8CFB-DBF6AAF24C16}" type="slidenum">
              <a:rPr lang="en-GB" smtClean="0"/>
              <a:t>35</a:t>
            </a:fld>
            <a:endParaRPr lang="en-GB"/>
          </a:p>
        </p:txBody>
      </p:sp>
      <p:sp>
        <p:nvSpPr>
          <p:cNvPr id="7" name="Notes Placeholder 2">
            <a:extLst>
              <a:ext uri="{FF2B5EF4-FFF2-40B4-BE49-F238E27FC236}">
                <a16:creationId xmlns:a16="http://schemas.microsoft.com/office/drawing/2014/main" id="{DFB19003-1028-3F0E-A5E7-9BC38E77D5D0}"/>
              </a:ext>
            </a:extLst>
          </p:cNvPr>
          <p:cNvSpPr txBox="1">
            <a:spLocks/>
          </p:cNvSpPr>
          <p:nvPr/>
        </p:nvSpPr>
        <p:spPr>
          <a:xfrm>
            <a:off x="994093" y="3216779"/>
            <a:ext cx="7952740" cy="1271028"/>
          </a:xfrm>
          <a:prstGeom prst="rect">
            <a:avLst/>
          </a:prstGeom>
        </p:spPr>
        <p:txBody>
          <a:bodyPr vert="horz" lIns="91568" tIns="45784" rIns="91568" bIns="45784" rtlCol="0"/>
          <a:lst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a:lstStyle>
          <a:p>
            <a:endParaRPr lang="en-GB" sz="1000" dirty="0">
              <a:latin typeface="Arial" panose="020B0604020202020204" pitchFamily="34" charset="0"/>
              <a:cs typeface="Arial" panose="020B0604020202020204" pitchFamily="34" charset="0"/>
            </a:endParaRPr>
          </a:p>
        </p:txBody>
      </p:sp>
      <p:sp>
        <p:nvSpPr>
          <p:cNvPr id="6" name="Notes Placeholder 5">
            <a:extLst>
              <a:ext uri="{FF2B5EF4-FFF2-40B4-BE49-F238E27FC236}">
                <a16:creationId xmlns:a16="http://schemas.microsoft.com/office/drawing/2014/main" id="{6E1E42A4-7462-3132-FD5C-081E7C7C5FFC}"/>
              </a:ext>
            </a:extLst>
          </p:cNvPr>
          <p:cNvSpPr>
            <a:spLocks noGrp="1"/>
          </p:cNvSpPr>
          <p:nvPr>
            <p:ph type="body" idx="1"/>
          </p:nvPr>
        </p:nvSpPr>
        <p:spPr>
          <a:xfrm>
            <a:off x="1059740" y="3276730"/>
            <a:ext cx="7952740" cy="2680961"/>
          </a:xfrm>
        </p:spPr>
        <p:txBody>
          <a:bodyPr/>
          <a:lstStyle/>
          <a:p>
            <a:r>
              <a:rPr lang="en-GB" sz="1000" b="1" dirty="0">
                <a:latin typeface="Arial" panose="020B0604020202020204" pitchFamily="34" charset="0"/>
                <a:cs typeface="Arial" panose="020B0604020202020204" pitchFamily="34" charset="0"/>
              </a:rPr>
              <a:t>9 Week Target: </a:t>
            </a:r>
            <a:r>
              <a:rPr lang="en-GB" sz="1000" dirty="0">
                <a:latin typeface="Arial" panose="020B0604020202020204" pitchFamily="34" charset="0"/>
                <a:ea typeface="Calibri" panose="020F0502020204030204" pitchFamily="34" charset="0"/>
                <a:cs typeface="Arial" panose="020B0604020202020204" pitchFamily="34" charset="0"/>
              </a:rPr>
              <a:t>No patient waits longer than 9 weeks to access Adult Mental Health services.</a:t>
            </a:r>
          </a:p>
          <a:p>
            <a:endParaRPr lang="en-GB" sz="1000" dirty="0">
              <a:latin typeface="Arial" panose="020B0604020202020204" pitchFamily="34" charset="0"/>
              <a:ea typeface="Calibri" panose="020F0502020204030204" pitchFamily="34" charset="0"/>
              <a:cs typeface="Arial" panose="020B0604020202020204" pitchFamily="34" charset="0"/>
            </a:endParaRPr>
          </a:p>
          <a:p>
            <a:r>
              <a:rPr lang="en-GB" sz="1000" b="1" dirty="0">
                <a:latin typeface="Arial" panose="020B0604020202020204" pitchFamily="34" charset="0"/>
                <a:ea typeface="Calibri" panose="020F0502020204030204" pitchFamily="34" charset="0"/>
                <a:cs typeface="Arial" panose="020B0604020202020204" pitchFamily="34" charset="0"/>
              </a:rPr>
              <a:t>Target Description</a:t>
            </a:r>
            <a:r>
              <a:rPr lang="en-GB" sz="1000" dirty="0">
                <a:latin typeface="Arial" panose="020B0604020202020204" pitchFamily="34" charset="0"/>
                <a:ea typeface="Calibri" panose="020F0502020204030204" pitchFamily="34" charset="0"/>
                <a:cs typeface="Arial" panose="020B0604020202020204" pitchFamily="34" charset="0"/>
              </a:rPr>
              <a:t>: This target relates to waiting times from referral to commencement of treatment. The target is service-user facing, as such, the client is removed from the waiting list (i.e. clock stops) when they start treatment with the relevant service assessed to support them. Patients waiting for mental health services should have their assessment commenced within 9 weeks of referral.</a:t>
            </a:r>
          </a:p>
          <a:p>
            <a:endParaRPr lang="en-GB" sz="1000" dirty="0">
              <a:solidFill>
                <a:srgbClr val="000000"/>
              </a:solidFill>
              <a:latin typeface="Arial" panose="020B0604020202020204" pitchFamily="34" charset="0"/>
              <a:ea typeface="Times New Roman" panose="02020603050405020304" pitchFamily="18" charset="0"/>
              <a:cs typeface="Arial" panose="020B0604020202020204" pitchFamily="34" charset="0"/>
            </a:endParaRPr>
          </a:p>
          <a:p>
            <a:r>
              <a:rPr lang="en-GB" sz="1000" dirty="0">
                <a:solidFill>
                  <a:srgbClr val="000000"/>
                </a:solidFill>
                <a:latin typeface="Arial" panose="020B0604020202020204" pitchFamily="34" charset="0"/>
                <a:ea typeface="Times New Roman" panose="02020603050405020304" pitchFamily="18" charset="0"/>
              </a:rPr>
              <a:t>From September 2025 Dementia waits are excluded from Adult MH figures.</a:t>
            </a:r>
          </a:p>
          <a:p>
            <a:endParaRPr lang="en-GB" sz="1000" dirty="0">
              <a:solidFill>
                <a:srgbClr val="000000"/>
              </a:solidFill>
              <a:latin typeface="Arial" panose="020B0604020202020204" pitchFamily="34" charset="0"/>
              <a:ea typeface="Times New Roman" panose="02020603050405020304" pitchFamily="18" charset="0"/>
            </a:endParaRPr>
          </a:p>
          <a:p>
            <a:r>
              <a:rPr lang="en-GB" sz="1000" b="1" dirty="0">
                <a:solidFill>
                  <a:srgbClr val="000000"/>
                </a:solidFill>
                <a:latin typeface="Arial" panose="020B0604020202020204" pitchFamily="34" charset="0"/>
                <a:ea typeface="Times New Roman" panose="02020603050405020304" pitchFamily="18" charset="0"/>
                <a:cs typeface="Arial" panose="020B0604020202020204" pitchFamily="34" charset="0"/>
              </a:rPr>
              <a:t>Data Confidence Level </a:t>
            </a:r>
            <a:r>
              <a:rPr lang="en-GB" sz="1000" dirty="0">
                <a:solidFill>
                  <a:srgbClr val="000000"/>
                </a:solidFill>
                <a:latin typeface="Arial" panose="020B0604020202020204" pitchFamily="34" charset="0"/>
                <a:ea typeface="Times New Roman" panose="02020603050405020304" pitchFamily="18" charset="0"/>
                <a:cs typeface="Arial" panose="020B0604020202020204" pitchFamily="34" charset="0"/>
              </a:rPr>
              <a:t>- High</a:t>
            </a:r>
            <a:endParaRPr lang="en-GB" sz="1800" dirty="0">
              <a:solidFill>
                <a:srgbClr val="000000"/>
              </a:solidFill>
              <a:latin typeface="Arial" panose="020B0604020202020204" pitchFamily="34" charset="0"/>
              <a:ea typeface="Times New Roman" panose="02020603050405020304" pitchFamily="18" charset="0"/>
            </a:endParaRPr>
          </a:p>
          <a:p>
            <a:pPr lvl="0"/>
            <a:endParaRPr lang="en-GB" sz="1000" dirty="0">
              <a:solidFill>
                <a:srgbClr val="000000"/>
              </a:solidFill>
              <a:latin typeface="Arial" panose="020B0604020202020204" pitchFamily="34" charset="0"/>
              <a:ea typeface="Times New Roman" panose="02020603050405020304" pitchFamily="18" charset="0"/>
            </a:endParaRPr>
          </a:p>
          <a:p>
            <a:endParaRPr lang="en-GB" sz="1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986755157"/>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5"/>
          </p:nvPr>
        </p:nvSpPr>
        <p:spPr/>
        <p:txBody>
          <a:bodyPr/>
          <a:lstStyle/>
          <a:p>
            <a:fld id="{578BA7F4-74E0-4FCD-8CFB-DBF6AAF24C16}" type="slidenum">
              <a:rPr lang="en-GB" smtClean="0"/>
              <a:t>36</a:t>
            </a:fld>
            <a:endParaRPr lang="en-GB"/>
          </a:p>
        </p:txBody>
      </p:sp>
      <p:sp>
        <p:nvSpPr>
          <p:cNvPr id="7" name="Notes Placeholder 2">
            <a:extLst>
              <a:ext uri="{FF2B5EF4-FFF2-40B4-BE49-F238E27FC236}">
                <a16:creationId xmlns:a16="http://schemas.microsoft.com/office/drawing/2014/main" id="{DFB19003-1028-3F0E-A5E7-9BC38E77D5D0}"/>
              </a:ext>
            </a:extLst>
          </p:cNvPr>
          <p:cNvSpPr txBox="1">
            <a:spLocks/>
          </p:cNvSpPr>
          <p:nvPr/>
        </p:nvSpPr>
        <p:spPr>
          <a:xfrm>
            <a:off x="994093" y="3216779"/>
            <a:ext cx="7952740" cy="1271028"/>
          </a:xfrm>
          <a:prstGeom prst="rect">
            <a:avLst/>
          </a:prstGeom>
        </p:spPr>
        <p:txBody>
          <a:bodyPr vert="horz" lIns="91568" tIns="45784" rIns="91568" bIns="45784" rtlCol="0"/>
          <a:lst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a:lstStyle>
          <a:p>
            <a:endParaRPr lang="en-GB" sz="1000" dirty="0">
              <a:latin typeface="Arial" panose="020B0604020202020204" pitchFamily="34" charset="0"/>
              <a:cs typeface="Arial" panose="020B0604020202020204" pitchFamily="34" charset="0"/>
            </a:endParaRPr>
          </a:p>
        </p:txBody>
      </p:sp>
      <p:sp>
        <p:nvSpPr>
          <p:cNvPr id="6" name="Notes Placeholder 5">
            <a:extLst>
              <a:ext uri="{FF2B5EF4-FFF2-40B4-BE49-F238E27FC236}">
                <a16:creationId xmlns:a16="http://schemas.microsoft.com/office/drawing/2014/main" id="{6E1E42A4-7462-3132-FD5C-081E7C7C5FFC}"/>
              </a:ext>
            </a:extLst>
          </p:cNvPr>
          <p:cNvSpPr>
            <a:spLocks noGrp="1"/>
          </p:cNvSpPr>
          <p:nvPr>
            <p:ph type="body" idx="1"/>
          </p:nvPr>
        </p:nvSpPr>
        <p:spPr>
          <a:xfrm>
            <a:off x="1059740" y="3276730"/>
            <a:ext cx="7952740" cy="2680961"/>
          </a:xfrm>
        </p:spPr>
        <p:txBody>
          <a:bodyPr/>
          <a:lstStyle/>
          <a:p>
            <a:r>
              <a:rPr lang="en-GB" sz="1000" b="1" dirty="0">
                <a:latin typeface="Arial" panose="020B0604020202020204" pitchFamily="34" charset="0"/>
                <a:cs typeface="Arial" panose="020B0604020202020204" pitchFamily="34" charset="0"/>
              </a:rPr>
              <a:t>7 and 28 Day Discharge Target: </a:t>
            </a:r>
            <a:r>
              <a:rPr lang="en-GB" sz="1000" dirty="0">
                <a:latin typeface="Arial" panose="020B0604020202020204" pitchFamily="34" charset="0"/>
                <a:ea typeface="Calibri" panose="020F0502020204030204" pitchFamily="34" charset="0"/>
                <a:cs typeface="Arial" panose="020B0604020202020204" pitchFamily="34" charset="0"/>
              </a:rPr>
              <a:t>Ensure that 99% of all mental health discharges take place within 7 days of the patient being assessed as medically fit for discharge, with no discharge taking more than 28 days.</a:t>
            </a:r>
          </a:p>
          <a:p>
            <a:endParaRPr lang="en-GB" sz="1000" dirty="0">
              <a:latin typeface="Arial" panose="020B0604020202020204" pitchFamily="34" charset="0"/>
              <a:ea typeface="Calibri" panose="020F0502020204030204" pitchFamily="34" charset="0"/>
              <a:cs typeface="Arial" panose="020B0604020202020204" pitchFamily="34" charset="0"/>
            </a:endParaRPr>
          </a:p>
          <a:p>
            <a:endParaRPr lang="en-GB" sz="1000" dirty="0">
              <a:solidFill>
                <a:srgbClr val="000000"/>
              </a:solidFill>
              <a:latin typeface="Arial" panose="020B0604020202020204" pitchFamily="34" charset="0"/>
              <a:ea typeface="Times New Roman" panose="02020603050405020304" pitchFamily="18" charset="0"/>
            </a:endParaRPr>
          </a:p>
          <a:p>
            <a:r>
              <a:rPr lang="en-GB" sz="1000" b="1" dirty="0">
                <a:solidFill>
                  <a:srgbClr val="000000"/>
                </a:solidFill>
                <a:latin typeface="Arial" panose="020B0604020202020204" pitchFamily="34" charset="0"/>
                <a:ea typeface="Times New Roman" panose="02020603050405020304" pitchFamily="18" charset="0"/>
                <a:cs typeface="Arial" panose="020B0604020202020204" pitchFamily="34" charset="0"/>
              </a:rPr>
              <a:t>Data Confidence Level </a:t>
            </a:r>
            <a:r>
              <a:rPr lang="en-GB" sz="1000" dirty="0">
                <a:solidFill>
                  <a:srgbClr val="000000"/>
                </a:solidFill>
                <a:latin typeface="Arial" panose="020B0604020202020204" pitchFamily="34" charset="0"/>
                <a:ea typeface="Times New Roman" panose="02020603050405020304" pitchFamily="18" charset="0"/>
                <a:cs typeface="Arial" panose="020B0604020202020204" pitchFamily="34" charset="0"/>
              </a:rPr>
              <a:t>- High</a:t>
            </a:r>
            <a:endParaRPr lang="en-GB" sz="1800" dirty="0">
              <a:solidFill>
                <a:srgbClr val="000000"/>
              </a:solidFill>
              <a:latin typeface="Arial" panose="020B0604020202020204" pitchFamily="34" charset="0"/>
              <a:ea typeface="Times New Roman" panose="02020603050405020304" pitchFamily="18" charset="0"/>
            </a:endParaRPr>
          </a:p>
          <a:p>
            <a:pPr lvl="0"/>
            <a:endParaRPr lang="en-GB" sz="1000" dirty="0">
              <a:solidFill>
                <a:srgbClr val="000000"/>
              </a:solidFill>
              <a:latin typeface="Arial" panose="020B0604020202020204" pitchFamily="34" charset="0"/>
              <a:ea typeface="Times New Roman" panose="02020603050405020304" pitchFamily="18" charset="0"/>
            </a:endParaRPr>
          </a:p>
          <a:p>
            <a:endParaRPr lang="en-GB" sz="1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140397573"/>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5"/>
          </p:nvPr>
        </p:nvSpPr>
        <p:spPr/>
        <p:txBody>
          <a:bodyPr/>
          <a:lstStyle/>
          <a:p>
            <a:fld id="{578BA7F4-74E0-4FCD-8CFB-DBF6AAF24C16}" type="slidenum">
              <a:rPr lang="en-GB" smtClean="0"/>
              <a:t>37</a:t>
            </a:fld>
            <a:endParaRPr lang="en-GB"/>
          </a:p>
        </p:txBody>
      </p:sp>
      <p:sp>
        <p:nvSpPr>
          <p:cNvPr id="7" name="Notes Placeholder 2">
            <a:extLst>
              <a:ext uri="{FF2B5EF4-FFF2-40B4-BE49-F238E27FC236}">
                <a16:creationId xmlns:a16="http://schemas.microsoft.com/office/drawing/2014/main" id="{DFB19003-1028-3F0E-A5E7-9BC38E77D5D0}"/>
              </a:ext>
            </a:extLst>
          </p:cNvPr>
          <p:cNvSpPr txBox="1">
            <a:spLocks/>
          </p:cNvSpPr>
          <p:nvPr/>
        </p:nvSpPr>
        <p:spPr>
          <a:xfrm>
            <a:off x="994093" y="3216779"/>
            <a:ext cx="7952740" cy="1271028"/>
          </a:xfrm>
          <a:prstGeom prst="rect">
            <a:avLst/>
          </a:prstGeom>
        </p:spPr>
        <p:txBody>
          <a:bodyPr vert="horz" lIns="91568" tIns="45784" rIns="91568" bIns="45784" rtlCol="0"/>
          <a:lst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a:lstStyle>
          <a:p>
            <a:endParaRPr lang="en-GB" sz="1000" dirty="0">
              <a:latin typeface="Arial" panose="020B0604020202020204" pitchFamily="34" charset="0"/>
              <a:cs typeface="Arial" panose="020B0604020202020204" pitchFamily="34" charset="0"/>
            </a:endParaRPr>
          </a:p>
        </p:txBody>
      </p:sp>
      <p:sp>
        <p:nvSpPr>
          <p:cNvPr id="6" name="Notes Placeholder 5">
            <a:extLst>
              <a:ext uri="{FF2B5EF4-FFF2-40B4-BE49-F238E27FC236}">
                <a16:creationId xmlns:a16="http://schemas.microsoft.com/office/drawing/2014/main" id="{6E1E42A4-7462-3132-FD5C-081E7C7C5FFC}"/>
              </a:ext>
            </a:extLst>
          </p:cNvPr>
          <p:cNvSpPr>
            <a:spLocks noGrp="1"/>
          </p:cNvSpPr>
          <p:nvPr>
            <p:ph type="body" idx="1"/>
          </p:nvPr>
        </p:nvSpPr>
        <p:spPr>
          <a:xfrm>
            <a:off x="1059740" y="3276730"/>
            <a:ext cx="7952740" cy="2680961"/>
          </a:xfrm>
        </p:spPr>
        <p:txBody>
          <a:bodyPr/>
          <a:lstStyle/>
          <a:p>
            <a:r>
              <a:rPr lang="en-GB" sz="1000" b="1" dirty="0">
                <a:latin typeface="Arial" panose="020B0604020202020204" pitchFamily="34" charset="0"/>
                <a:cs typeface="Arial" panose="020B0604020202020204" pitchFamily="34" charset="0"/>
              </a:rPr>
              <a:t>7 and 28 Day Discharge Target: </a:t>
            </a:r>
            <a:r>
              <a:rPr lang="en-GB" sz="1000" dirty="0">
                <a:latin typeface="Arial" panose="020B0604020202020204" pitchFamily="34" charset="0"/>
                <a:ea typeface="Calibri" panose="020F0502020204030204" pitchFamily="34" charset="0"/>
                <a:cs typeface="Arial" panose="020B0604020202020204" pitchFamily="34" charset="0"/>
              </a:rPr>
              <a:t>Ensure that 99% of all learning disability discharges take place within 7 days of the patient being assessed as medically fit for discharge, with no discharge taking more than 28 days.</a:t>
            </a:r>
          </a:p>
          <a:p>
            <a:endParaRPr lang="en-GB" sz="1000" dirty="0">
              <a:latin typeface="Arial" panose="020B0604020202020204" pitchFamily="34" charset="0"/>
              <a:ea typeface="Calibri" panose="020F0502020204030204" pitchFamily="34" charset="0"/>
              <a:cs typeface="Arial" panose="020B0604020202020204" pitchFamily="34" charset="0"/>
            </a:endParaRPr>
          </a:p>
          <a:p>
            <a:r>
              <a:rPr lang="en-GB" sz="1000" b="1" dirty="0">
                <a:latin typeface="Arial" panose="020B0604020202020204" pitchFamily="34" charset="0"/>
                <a:ea typeface="Calibri" panose="020F0502020204030204" pitchFamily="34" charset="0"/>
                <a:cs typeface="Arial" panose="020B0604020202020204" pitchFamily="34" charset="0"/>
              </a:rPr>
              <a:t>Holywell Hospital</a:t>
            </a:r>
          </a:p>
          <a:p>
            <a:endParaRPr lang="en-GB" sz="1000" dirty="0">
              <a:solidFill>
                <a:srgbClr val="000000"/>
              </a:solidFill>
              <a:latin typeface="Arial" panose="020B0604020202020204" pitchFamily="34" charset="0"/>
              <a:ea typeface="Times New Roman" panose="02020603050405020304" pitchFamily="18" charset="0"/>
            </a:endParaRPr>
          </a:p>
          <a:p>
            <a:r>
              <a:rPr lang="en-GB" sz="1000" b="1" dirty="0">
                <a:solidFill>
                  <a:srgbClr val="000000"/>
                </a:solidFill>
                <a:latin typeface="Arial" panose="020B0604020202020204" pitchFamily="34" charset="0"/>
                <a:ea typeface="Times New Roman" panose="02020603050405020304" pitchFamily="18" charset="0"/>
                <a:cs typeface="Arial" panose="020B0604020202020204" pitchFamily="34" charset="0"/>
              </a:rPr>
              <a:t>Data Confidence Level </a:t>
            </a:r>
            <a:r>
              <a:rPr lang="en-GB" sz="1000" dirty="0">
                <a:solidFill>
                  <a:srgbClr val="000000"/>
                </a:solidFill>
                <a:latin typeface="Arial" panose="020B0604020202020204" pitchFamily="34" charset="0"/>
                <a:ea typeface="Times New Roman" panose="02020603050405020304" pitchFamily="18" charset="0"/>
                <a:cs typeface="Arial" panose="020B0604020202020204" pitchFamily="34" charset="0"/>
              </a:rPr>
              <a:t>- High</a:t>
            </a:r>
            <a:endParaRPr lang="en-GB" sz="1800" dirty="0">
              <a:solidFill>
                <a:srgbClr val="000000"/>
              </a:solidFill>
              <a:latin typeface="Arial" panose="020B0604020202020204" pitchFamily="34" charset="0"/>
              <a:ea typeface="Times New Roman" panose="02020603050405020304" pitchFamily="18" charset="0"/>
            </a:endParaRPr>
          </a:p>
          <a:p>
            <a:pPr lvl="0"/>
            <a:endParaRPr lang="en-GB" sz="1000" dirty="0">
              <a:solidFill>
                <a:srgbClr val="000000"/>
              </a:solidFill>
              <a:latin typeface="Arial" panose="020B0604020202020204" pitchFamily="34" charset="0"/>
              <a:ea typeface="Times New Roman" panose="02020603050405020304" pitchFamily="18" charset="0"/>
            </a:endParaRPr>
          </a:p>
          <a:p>
            <a:endParaRPr lang="en-GB" sz="1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045582860"/>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5"/>
          </p:nvPr>
        </p:nvSpPr>
        <p:spPr/>
        <p:txBody>
          <a:bodyPr/>
          <a:lstStyle/>
          <a:p>
            <a:fld id="{578BA7F4-74E0-4FCD-8CFB-DBF6AAF24C16}" type="slidenum">
              <a:rPr lang="en-GB" smtClean="0"/>
              <a:t>38</a:t>
            </a:fld>
            <a:endParaRPr lang="en-GB"/>
          </a:p>
        </p:txBody>
      </p:sp>
      <p:sp>
        <p:nvSpPr>
          <p:cNvPr id="7" name="Notes Placeholder 2">
            <a:extLst>
              <a:ext uri="{FF2B5EF4-FFF2-40B4-BE49-F238E27FC236}">
                <a16:creationId xmlns:a16="http://schemas.microsoft.com/office/drawing/2014/main" id="{DFB19003-1028-3F0E-A5E7-9BC38E77D5D0}"/>
              </a:ext>
            </a:extLst>
          </p:cNvPr>
          <p:cNvSpPr txBox="1">
            <a:spLocks/>
          </p:cNvSpPr>
          <p:nvPr/>
        </p:nvSpPr>
        <p:spPr>
          <a:xfrm>
            <a:off x="994093" y="3216779"/>
            <a:ext cx="7952740" cy="1271028"/>
          </a:xfrm>
          <a:prstGeom prst="rect">
            <a:avLst/>
          </a:prstGeom>
        </p:spPr>
        <p:txBody>
          <a:bodyPr vert="horz" lIns="91568" tIns="45784" rIns="91568" bIns="45784" rtlCol="0"/>
          <a:lst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a:lstStyle>
          <a:p>
            <a:endParaRPr lang="en-GB" sz="1000" dirty="0">
              <a:latin typeface="Arial" panose="020B0604020202020204" pitchFamily="34" charset="0"/>
              <a:cs typeface="Arial" panose="020B0604020202020204" pitchFamily="34" charset="0"/>
            </a:endParaRPr>
          </a:p>
        </p:txBody>
      </p:sp>
      <p:sp>
        <p:nvSpPr>
          <p:cNvPr id="6" name="Notes Placeholder 5">
            <a:extLst>
              <a:ext uri="{FF2B5EF4-FFF2-40B4-BE49-F238E27FC236}">
                <a16:creationId xmlns:a16="http://schemas.microsoft.com/office/drawing/2014/main" id="{6E1E42A4-7462-3132-FD5C-081E7C7C5FFC}"/>
              </a:ext>
            </a:extLst>
          </p:cNvPr>
          <p:cNvSpPr>
            <a:spLocks noGrp="1"/>
          </p:cNvSpPr>
          <p:nvPr>
            <p:ph type="body" idx="1"/>
          </p:nvPr>
        </p:nvSpPr>
        <p:spPr>
          <a:xfrm>
            <a:off x="1059740" y="3276730"/>
            <a:ext cx="7952740" cy="2680961"/>
          </a:xfrm>
        </p:spPr>
        <p:txBody>
          <a:bodyPr/>
          <a:lstStyle/>
          <a:p>
            <a:r>
              <a:rPr lang="en-GB" sz="1000" b="1" dirty="0">
                <a:latin typeface="Arial" panose="020B0604020202020204" pitchFamily="34" charset="0"/>
                <a:cs typeface="Arial" panose="020B0604020202020204" pitchFamily="34" charset="0"/>
              </a:rPr>
              <a:t>13 Week Target: </a:t>
            </a:r>
            <a:r>
              <a:rPr lang="en-GB" sz="1000" dirty="0">
                <a:latin typeface="Arial" panose="020B0604020202020204" pitchFamily="34" charset="0"/>
                <a:ea typeface="Calibri" panose="020F0502020204030204" pitchFamily="34" charset="0"/>
                <a:cs typeface="Arial" panose="020B0604020202020204" pitchFamily="34" charset="0"/>
              </a:rPr>
              <a:t>No patient waits longer than 13 weeks to access Psychological Therapies.</a:t>
            </a:r>
          </a:p>
          <a:p>
            <a:endParaRPr lang="en-GB" sz="1000" dirty="0">
              <a:latin typeface="Arial" panose="020B0604020202020204" pitchFamily="34" charset="0"/>
              <a:ea typeface="Calibri" panose="020F0502020204030204" pitchFamily="34" charset="0"/>
              <a:cs typeface="Arial" panose="020B0604020202020204" pitchFamily="34" charset="0"/>
            </a:endParaRPr>
          </a:p>
          <a:p>
            <a:r>
              <a:rPr lang="en-GB" sz="1000" b="1" dirty="0">
                <a:latin typeface="Arial" panose="020B0604020202020204" pitchFamily="34" charset="0"/>
                <a:ea typeface="Calibri" panose="020F0502020204030204" pitchFamily="34" charset="0"/>
                <a:cs typeface="Arial" panose="020B0604020202020204" pitchFamily="34" charset="0"/>
              </a:rPr>
              <a:t>Target Description</a:t>
            </a:r>
            <a:r>
              <a:rPr lang="en-GB" sz="1000" dirty="0">
                <a:latin typeface="Arial" panose="020B0604020202020204" pitchFamily="34" charset="0"/>
                <a:ea typeface="Calibri" panose="020F0502020204030204" pitchFamily="34" charset="0"/>
                <a:cs typeface="Arial" panose="020B0604020202020204" pitchFamily="34" charset="0"/>
              </a:rPr>
              <a:t>: This target relates to waiting times from referral to commencement of treatment. The target is service-user facing, as such, the client is removed from the waiting list (i.e. clock stops) when they start treatment with the relevant service assessed to support them. Patients waiting for Psychological Therapies services should have their assessment commenced within 13 weeks of referral.</a:t>
            </a:r>
            <a:endParaRPr lang="en-GB" sz="1000" dirty="0">
              <a:solidFill>
                <a:srgbClr val="000000"/>
              </a:solidFill>
              <a:latin typeface="Arial" panose="020B0604020202020204" pitchFamily="34" charset="0"/>
              <a:ea typeface="Times New Roman" panose="02020603050405020304" pitchFamily="18" charset="0"/>
              <a:cs typeface="Arial" panose="020B0604020202020204" pitchFamily="34" charset="0"/>
            </a:endParaRPr>
          </a:p>
          <a:p>
            <a:endParaRPr lang="en-GB" sz="1000" dirty="0">
              <a:solidFill>
                <a:srgbClr val="000000"/>
              </a:solidFill>
              <a:latin typeface="Arial" panose="020B0604020202020204" pitchFamily="34" charset="0"/>
              <a:ea typeface="Times New Roman" panose="02020603050405020304" pitchFamily="18" charset="0"/>
            </a:endParaRPr>
          </a:p>
          <a:p>
            <a:r>
              <a:rPr lang="en-GB" sz="1000" b="1" dirty="0">
                <a:solidFill>
                  <a:srgbClr val="000000"/>
                </a:solidFill>
                <a:latin typeface="Arial" panose="020B0604020202020204" pitchFamily="34" charset="0"/>
                <a:ea typeface="Times New Roman" panose="02020603050405020304" pitchFamily="18" charset="0"/>
                <a:cs typeface="Arial" panose="020B0604020202020204" pitchFamily="34" charset="0"/>
              </a:rPr>
              <a:t>Data Confidence Level </a:t>
            </a:r>
            <a:r>
              <a:rPr lang="en-GB" sz="1000" dirty="0">
                <a:solidFill>
                  <a:srgbClr val="000000"/>
                </a:solidFill>
                <a:latin typeface="Arial" panose="020B0604020202020204" pitchFamily="34" charset="0"/>
                <a:ea typeface="Times New Roman" panose="02020603050405020304" pitchFamily="18" charset="0"/>
                <a:cs typeface="Arial" panose="020B0604020202020204" pitchFamily="34" charset="0"/>
              </a:rPr>
              <a:t>– Psychological Therapies – Medium.</a:t>
            </a:r>
            <a:endParaRPr lang="en-GB" sz="1800" dirty="0">
              <a:solidFill>
                <a:srgbClr val="000000"/>
              </a:solidFill>
              <a:latin typeface="Arial" panose="020B0604020202020204" pitchFamily="34" charset="0"/>
              <a:ea typeface="Times New Roman" panose="02020603050405020304" pitchFamily="18" charset="0"/>
            </a:endParaRPr>
          </a:p>
          <a:p>
            <a:pPr lvl="0"/>
            <a:endParaRPr lang="en-GB" sz="1000" dirty="0">
              <a:solidFill>
                <a:srgbClr val="000000"/>
              </a:solidFill>
              <a:latin typeface="Arial" panose="020B0604020202020204" pitchFamily="34" charset="0"/>
              <a:ea typeface="Times New Roman" panose="02020603050405020304" pitchFamily="18" charset="0"/>
            </a:endParaRPr>
          </a:p>
          <a:p>
            <a:endParaRPr lang="en-GB" sz="1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74139256"/>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5"/>
          </p:nvPr>
        </p:nvSpPr>
        <p:spPr/>
        <p:txBody>
          <a:bodyPr/>
          <a:lstStyle/>
          <a:p>
            <a:fld id="{578BA7F4-74E0-4FCD-8CFB-DBF6AAF24C16}" type="slidenum">
              <a:rPr lang="en-GB" smtClean="0"/>
              <a:t>39</a:t>
            </a:fld>
            <a:endParaRPr lang="en-GB"/>
          </a:p>
        </p:txBody>
      </p:sp>
      <p:sp>
        <p:nvSpPr>
          <p:cNvPr id="7" name="Notes Placeholder 2">
            <a:extLst>
              <a:ext uri="{FF2B5EF4-FFF2-40B4-BE49-F238E27FC236}">
                <a16:creationId xmlns:a16="http://schemas.microsoft.com/office/drawing/2014/main" id="{DFB19003-1028-3F0E-A5E7-9BC38E77D5D0}"/>
              </a:ext>
            </a:extLst>
          </p:cNvPr>
          <p:cNvSpPr txBox="1">
            <a:spLocks/>
          </p:cNvSpPr>
          <p:nvPr/>
        </p:nvSpPr>
        <p:spPr>
          <a:xfrm>
            <a:off x="994093" y="3216779"/>
            <a:ext cx="7952740" cy="1271028"/>
          </a:xfrm>
          <a:prstGeom prst="rect">
            <a:avLst/>
          </a:prstGeom>
        </p:spPr>
        <p:txBody>
          <a:bodyPr vert="horz" lIns="91568" tIns="45784" rIns="91568" bIns="45784" rtlCol="0"/>
          <a:lst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a:lstStyle>
          <a:p>
            <a:endParaRPr lang="en-GB" sz="1000" dirty="0">
              <a:latin typeface="Arial" panose="020B0604020202020204" pitchFamily="34" charset="0"/>
              <a:cs typeface="Arial" panose="020B0604020202020204" pitchFamily="34" charset="0"/>
            </a:endParaRPr>
          </a:p>
        </p:txBody>
      </p:sp>
      <p:sp>
        <p:nvSpPr>
          <p:cNvPr id="6" name="Notes Placeholder 5">
            <a:extLst>
              <a:ext uri="{FF2B5EF4-FFF2-40B4-BE49-F238E27FC236}">
                <a16:creationId xmlns:a16="http://schemas.microsoft.com/office/drawing/2014/main" id="{6E1E42A4-7462-3132-FD5C-081E7C7C5FFC}"/>
              </a:ext>
            </a:extLst>
          </p:cNvPr>
          <p:cNvSpPr>
            <a:spLocks noGrp="1"/>
          </p:cNvSpPr>
          <p:nvPr>
            <p:ph type="body" idx="1"/>
          </p:nvPr>
        </p:nvSpPr>
        <p:spPr>
          <a:xfrm>
            <a:off x="1059740" y="3276730"/>
            <a:ext cx="7952740" cy="2680961"/>
          </a:xfrm>
        </p:spPr>
        <p:txBody>
          <a:bodyPr/>
          <a:lstStyle/>
          <a:p>
            <a:r>
              <a:rPr lang="en-GB" sz="1000" b="1" dirty="0">
                <a:latin typeface="Arial" panose="020B0604020202020204" pitchFamily="34" charset="0"/>
                <a:cs typeface="Arial" panose="020B0604020202020204" pitchFamily="34" charset="0"/>
              </a:rPr>
              <a:t>9 Week Target: </a:t>
            </a:r>
            <a:r>
              <a:rPr lang="en-GB" sz="1000" dirty="0">
                <a:latin typeface="Arial" panose="020B0604020202020204" pitchFamily="34" charset="0"/>
                <a:ea typeface="Calibri" panose="020F0502020204030204" pitchFamily="34" charset="0"/>
                <a:cs typeface="Arial" panose="020B0604020202020204" pitchFamily="34" charset="0"/>
              </a:rPr>
              <a:t>No patient waits longer than 9 weeks to access Dementia health services.</a:t>
            </a:r>
          </a:p>
          <a:p>
            <a:endParaRPr lang="en-GB" sz="1000" dirty="0">
              <a:latin typeface="Arial" panose="020B0604020202020204" pitchFamily="34" charset="0"/>
              <a:ea typeface="Calibri" panose="020F0502020204030204" pitchFamily="34" charset="0"/>
              <a:cs typeface="Arial" panose="020B0604020202020204" pitchFamily="34" charset="0"/>
            </a:endParaRPr>
          </a:p>
          <a:p>
            <a:r>
              <a:rPr lang="en-GB" sz="1000" b="1" dirty="0">
                <a:latin typeface="Arial" panose="020B0604020202020204" pitchFamily="34" charset="0"/>
                <a:ea typeface="Calibri" panose="020F0502020204030204" pitchFamily="34" charset="0"/>
                <a:cs typeface="Arial" panose="020B0604020202020204" pitchFamily="34" charset="0"/>
              </a:rPr>
              <a:t>Target Description</a:t>
            </a:r>
            <a:r>
              <a:rPr lang="en-GB" sz="1000" dirty="0">
                <a:latin typeface="Arial" panose="020B0604020202020204" pitchFamily="34" charset="0"/>
                <a:ea typeface="Calibri" panose="020F0502020204030204" pitchFamily="34" charset="0"/>
                <a:cs typeface="Arial" panose="020B0604020202020204" pitchFamily="34" charset="0"/>
              </a:rPr>
              <a:t>: This target relates to waiting times from referral to commencement of treatment. The target is service-user facing, as such, the client is removed from the waiting list (i.e. clock stops) when they start treatment with the relevant service assessed to support them. Patients waiting for all Dementia services should have their assessment commenced within 9 weeks of referral.</a:t>
            </a:r>
            <a:endParaRPr lang="en-GB" sz="1000" dirty="0">
              <a:solidFill>
                <a:srgbClr val="000000"/>
              </a:solidFill>
              <a:latin typeface="Arial" panose="020B0604020202020204" pitchFamily="34" charset="0"/>
              <a:ea typeface="Times New Roman" panose="02020603050405020304" pitchFamily="18" charset="0"/>
              <a:cs typeface="Arial" panose="020B0604020202020204" pitchFamily="34" charset="0"/>
            </a:endParaRPr>
          </a:p>
          <a:p>
            <a:endParaRPr lang="en-GB" sz="1000" dirty="0">
              <a:solidFill>
                <a:srgbClr val="000000"/>
              </a:solidFill>
              <a:latin typeface="Arial" panose="020B0604020202020204" pitchFamily="34" charset="0"/>
              <a:ea typeface="Times New Roman" panose="02020603050405020304" pitchFamily="18" charset="0"/>
            </a:endParaRPr>
          </a:p>
          <a:p>
            <a:r>
              <a:rPr lang="en-GB" sz="1000" b="1" dirty="0">
                <a:solidFill>
                  <a:srgbClr val="000000"/>
                </a:solidFill>
                <a:latin typeface="Arial" panose="020B0604020202020204" pitchFamily="34" charset="0"/>
                <a:ea typeface="Times New Roman" panose="02020603050405020304" pitchFamily="18" charset="0"/>
                <a:cs typeface="Arial" panose="020B0604020202020204" pitchFamily="34" charset="0"/>
              </a:rPr>
              <a:t>Data Confidence Level </a:t>
            </a:r>
            <a:r>
              <a:rPr lang="en-GB" sz="1000" dirty="0">
                <a:solidFill>
                  <a:srgbClr val="000000"/>
                </a:solidFill>
                <a:latin typeface="Arial" panose="020B0604020202020204" pitchFamily="34" charset="0"/>
                <a:ea typeface="Times New Roman" panose="02020603050405020304" pitchFamily="18" charset="0"/>
                <a:cs typeface="Arial" panose="020B0604020202020204" pitchFamily="34" charset="0"/>
              </a:rPr>
              <a:t>– Dementia – Medium.</a:t>
            </a:r>
            <a:endParaRPr lang="en-GB" sz="1800" dirty="0">
              <a:solidFill>
                <a:srgbClr val="000000"/>
              </a:solidFill>
              <a:latin typeface="Arial" panose="020B0604020202020204" pitchFamily="34" charset="0"/>
              <a:ea typeface="Times New Roman" panose="02020603050405020304" pitchFamily="18" charset="0"/>
            </a:endParaRPr>
          </a:p>
          <a:p>
            <a:pPr lvl="0"/>
            <a:endParaRPr lang="en-GB" sz="1000" dirty="0">
              <a:solidFill>
                <a:srgbClr val="000000"/>
              </a:solidFill>
              <a:latin typeface="Arial" panose="020B0604020202020204" pitchFamily="34" charset="0"/>
              <a:ea typeface="Times New Roman" panose="02020603050405020304" pitchFamily="18" charset="0"/>
            </a:endParaRPr>
          </a:p>
          <a:p>
            <a:endParaRPr lang="en-GB" sz="1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61421659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000" b="1" dirty="0">
                <a:latin typeface="Arial" panose="020B0604020202020204" pitchFamily="34" charset="0"/>
                <a:cs typeface="Arial" panose="020B0604020202020204" pitchFamily="34" charset="0"/>
              </a:rPr>
              <a:t>14 Day Cancer Target - </a:t>
            </a:r>
            <a:r>
              <a:rPr lang="en-GB" sz="1000" dirty="0">
                <a:latin typeface="Arial" panose="020B0604020202020204" pitchFamily="34" charset="0"/>
                <a:ea typeface="Calibri" panose="020F0502020204030204" pitchFamily="34" charset="0"/>
                <a:cs typeface="Arial" panose="020B0604020202020204" pitchFamily="34" charset="0"/>
              </a:rPr>
              <a:t>All urgent suspected breast cancer referrals should be seen within 14 days.</a:t>
            </a:r>
          </a:p>
          <a:p>
            <a:endParaRPr lang="en-GB" sz="1000" dirty="0">
              <a:latin typeface="Arial" panose="020B0604020202020204" pitchFamily="34" charset="0"/>
              <a:ea typeface="Calibri" panose="020F0502020204030204" pitchFamily="34" charset="0"/>
              <a:cs typeface="Arial" panose="020B0604020202020204" pitchFamily="34" charset="0"/>
            </a:endParaRPr>
          </a:p>
          <a:p>
            <a:r>
              <a:rPr lang="en-GB" sz="1000" b="1" dirty="0">
                <a:solidFill>
                  <a:srgbClr val="000000"/>
                </a:solidFill>
                <a:latin typeface="Arial" panose="020B0604020202020204" pitchFamily="34" charset="0"/>
                <a:ea typeface="Times New Roman" panose="02020603050405020304" pitchFamily="18" charset="0"/>
              </a:rPr>
              <a:t>14 Day Target Description: </a:t>
            </a:r>
            <a:r>
              <a:rPr lang="en-GB" sz="1000" dirty="0">
                <a:solidFill>
                  <a:srgbClr val="000000"/>
                </a:solidFill>
                <a:latin typeface="Arial" panose="020B0604020202020204" pitchFamily="34" charset="0"/>
                <a:ea typeface="Times New Roman" panose="02020603050405020304" pitchFamily="18" charset="0"/>
              </a:rPr>
              <a:t>Percentage of patients who were seen by a breast cancer specialist within 14 days of an urgent referral for suspect breast cancer.  The completed waiting time is measured from the date an initial breast cancer referral is first received by the Provider HSC Trust, and ends on the date that the patient attended their first outpatient appointment with a breast cancer specialist. Adjustments are made to the completed waiting time in the event of a patient not attending their appointment, cancelling or self-deferring treatment, or as a result of suspension for either medical or social reasons.</a:t>
            </a:r>
          </a:p>
          <a:p>
            <a:endParaRPr lang="en-GB" sz="1000" dirty="0">
              <a:solidFill>
                <a:srgbClr val="000000"/>
              </a:solidFill>
              <a:latin typeface="Arial" panose="020B0604020202020204" pitchFamily="34" charset="0"/>
              <a:ea typeface="Times New Roman" panose="02020603050405020304" pitchFamily="18" charset="0"/>
            </a:endParaRPr>
          </a:p>
          <a:p>
            <a:r>
              <a:rPr lang="en-GB" sz="1000" b="1" dirty="0">
                <a:latin typeface="Arial" panose="020B0604020202020204" pitchFamily="34" charset="0"/>
                <a:cs typeface="Arial" panose="020B0604020202020204" pitchFamily="34" charset="0"/>
              </a:rPr>
              <a:t>This is a regional waiting list position for all NI Trusts.</a:t>
            </a:r>
          </a:p>
          <a:p>
            <a:endParaRPr lang="en-GB" sz="1000" b="1" dirty="0">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000" b="1" dirty="0">
                <a:solidFill>
                  <a:srgbClr val="000000"/>
                </a:solidFill>
                <a:latin typeface="Arial" panose="020B0604020202020204" pitchFamily="34" charset="0"/>
                <a:ea typeface="Times New Roman" panose="02020603050405020304" pitchFamily="18" charset="0"/>
                <a:cs typeface="Arial" panose="020B0604020202020204" pitchFamily="34" charset="0"/>
              </a:rPr>
              <a:t>Data Confidence Level </a:t>
            </a:r>
            <a:r>
              <a:rPr lang="en-GB" sz="1000" dirty="0">
                <a:solidFill>
                  <a:srgbClr val="000000"/>
                </a:solidFill>
                <a:latin typeface="Arial" panose="020B0604020202020204" pitchFamily="34" charset="0"/>
                <a:ea typeface="Times New Roman" panose="02020603050405020304" pitchFamily="18" charset="0"/>
                <a:cs typeface="Arial" panose="020B0604020202020204" pitchFamily="34" charset="0"/>
              </a:rPr>
              <a:t>- High</a:t>
            </a:r>
            <a:endParaRPr lang="en-GB" sz="1000" b="1" dirty="0">
              <a:latin typeface="Arial" panose="020B0604020202020204" pitchFamily="34" charset="0"/>
              <a:cs typeface="Arial" panose="020B0604020202020204" pitchFamily="34" charset="0"/>
            </a:endParaRPr>
          </a:p>
          <a:p>
            <a:endParaRPr lang="en-GB" sz="1000" b="1" dirty="0">
              <a:solidFill>
                <a:srgbClr val="000000"/>
              </a:solidFill>
              <a:latin typeface="Arial" panose="020B0604020202020204" pitchFamily="34" charset="0"/>
              <a:ea typeface="Times New Roman" panose="02020603050405020304" pitchFamily="18" charset="0"/>
              <a:cs typeface="Arial" panose="020B0604020202020204" pitchFamily="34" charset="0"/>
            </a:endParaRPr>
          </a:p>
          <a:p>
            <a:r>
              <a:rPr lang="en-GB" sz="1000" b="1" dirty="0">
                <a:solidFill>
                  <a:srgbClr val="000000"/>
                </a:solidFill>
                <a:latin typeface="Arial" panose="020B0604020202020204" pitchFamily="34" charset="0"/>
                <a:ea typeface="Times New Roman" panose="02020603050405020304" pitchFamily="18" charset="0"/>
                <a:cs typeface="Arial" panose="020B0604020202020204" pitchFamily="34" charset="0"/>
              </a:rPr>
              <a:t>Red Flag Referrals</a:t>
            </a:r>
          </a:p>
          <a:p>
            <a:pPr defTabSz="915680">
              <a:defRPr/>
            </a:pPr>
            <a:r>
              <a:rPr lang="en-GB" sz="1000" dirty="0"/>
              <a:t>Red flag referrals data is currently being validated and will be included in future reports.</a:t>
            </a:r>
          </a:p>
          <a:p>
            <a:endParaRPr lang="en-GB" sz="1000" dirty="0">
              <a:solidFill>
                <a:srgbClr val="000000"/>
              </a:solidFill>
              <a:latin typeface="Arial" panose="020B0604020202020204" pitchFamily="34" charset="0"/>
              <a:ea typeface="Times New Roman" panose="02020603050405020304" pitchFamily="18" charset="0"/>
            </a:endParaRPr>
          </a:p>
          <a:p>
            <a:endParaRPr lang="en-GB" sz="1000" dirty="0">
              <a:solidFill>
                <a:srgbClr val="000000"/>
              </a:solidFill>
              <a:latin typeface="Arial" panose="020B0604020202020204" pitchFamily="34" charset="0"/>
              <a:ea typeface="Times New Roman" panose="02020603050405020304" pitchFamily="18" charset="0"/>
            </a:endParaRPr>
          </a:p>
          <a:p>
            <a:endParaRPr lang="en-GB" sz="1000" dirty="0">
              <a:solidFill>
                <a:srgbClr val="000000"/>
              </a:solidFill>
              <a:latin typeface="Arial" panose="020B0604020202020204" pitchFamily="34" charset="0"/>
              <a:ea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578BA7F4-74E0-4FCD-8CFB-DBF6AAF24C16}" type="slidenum">
              <a:rPr lang="en-GB" smtClean="0"/>
              <a:t>4</a:t>
            </a:fld>
            <a:endParaRPr lang="en-GB"/>
          </a:p>
        </p:txBody>
      </p:sp>
    </p:spTree>
    <p:extLst>
      <p:ext uri="{BB962C8B-B14F-4D97-AF65-F5344CB8AC3E}">
        <p14:creationId xmlns:p14="http://schemas.microsoft.com/office/powerpoint/2010/main" val="2698693794"/>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5"/>
          </p:nvPr>
        </p:nvSpPr>
        <p:spPr/>
        <p:txBody>
          <a:bodyPr/>
          <a:lstStyle/>
          <a:p>
            <a:fld id="{578BA7F4-74E0-4FCD-8CFB-DBF6AAF24C16}" type="slidenum">
              <a:rPr lang="en-GB" smtClean="0"/>
              <a:t>40</a:t>
            </a:fld>
            <a:endParaRPr lang="en-GB"/>
          </a:p>
        </p:txBody>
      </p:sp>
      <p:sp>
        <p:nvSpPr>
          <p:cNvPr id="7" name="Notes Placeholder 2">
            <a:extLst>
              <a:ext uri="{FF2B5EF4-FFF2-40B4-BE49-F238E27FC236}">
                <a16:creationId xmlns:a16="http://schemas.microsoft.com/office/drawing/2014/main" id="{DFB19003-1028-3F0E-A5E7-9BC38E77D5D0}"/>
              </a:ext>
            </a:extLst>
          </p:cNvPr>
          <p:cNvSpPr txBox="1">
            <a:spLocks/>
          </p:cNvSpPr>
          <p:nvPr/>
        </p:nvSpPr>
        <p:spPr>
          <a:xfrm>
            <a:off x="994093" y="3216779"/>
            <a:ext cx="7952740" cy="1271028"/>
          </a:xfrm>
          <a:prstGeom prst="rect">
            <a:avLst/>
          </a:prstGeom>
        </p:spPr>
        <p:txBody>
          <a:bodyPr vert="horz" lIns="91568" tIns="45784" rIns="91568" bIns="45784" rtlCol="0"/>
          <a:lst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a:lstStyle>
          <a:p>
            <a:endParaRPr lang="en-GB" sz="1000" dirty="0">
              <a:latin typeface="Arial" panose="020B0604020202020204" pitchFamily="34" charset="0"/>
              <a:cs typeface="Arial" panose="020B0604020202020204" pitchFamily="34" charset="0"/>
            </a:endParaRPr>
          </a:p>
        </p:txBody>
      </p:sp>
      <p:sp>
        <p:nvSpPr>
          <p:cNvPr id="6" name="Notes Placeholder 5">
            <a:extLst>
              <a:ext uri="{FF2B5EF4-FFF2-40B4-BE49-F238E27FC236}">
                <a16:creationId xmlns:a16="http://schemas.microsoft.com/office/drawing/2014/main" id="{6E1E42A4-7462-3132-FD5C-081E7C7C5FFC}"/>
              </a:ext>
            </a:extLst>
          </p:cNvPr>
          <p:cNvSpPr>
            <a:spLocks noGrp="1"/>
          </p:cNvSpPr>
          <p:nvPr>
            <p:ph type="body" idx="1"/>
          </p:nvPr>
        </p:nvSpPr>
        <p:spPr>
          <a:xfrm>
            <a:off x="1059740" y="3276730"/>
            <a:ext cx="7952740" cy="2680961"/>
          </a:xfrm>
        </p:spPr>
        <p:txBody>
          <a:bodyPr/>
          <a:lstStyle/>
          <a:p>
            <a:r>
              <a:rPr lang="en-GB" sz="1000" b="1" dirty="0">
                <a:latin typeface="Arial" panose="020B0604020202020204" pitchFamily="34" charset="0"/>
                <a:cs typeface="Arial" panose="020B0604020202020204" pitchFamily="34" charset="0"/>
              </a:rPr>
              <a:t>9 Week Target: </a:t>
            </a:r>
            <a:r>
              <a:rPr lang="en-GB" sz="1000" dirty="0">
                <a:latin typeface="Arial" panose="020B0604020202020204" pitchFamily="34" charset="0"/>
                <a:ea typeface="Calibri" panose="020F0502020204030204" pitchFamily="34" charset="0"/>
                <a:cs typeface="Arial" panose="020B0604020202020204" pitchFamily="34" charset="0"/>
              </a:rPr>
              <a:t>No patient waits longer than 9 weeks to access Child and Adolescent Mental Health services.</a:t>
            </a:r>
          </a:p>
          <a:p>
            <a:endParaRPr lang="en-GB" sz="1000" dirty="0">
              <a:latin typeface="Arial" panose="020B0604020202020204" pitchFamily="34" charset="0"/>
              <a:ea typeface="Calibri" panose="020F0502020204030204" pitchFamily="34" charset="0"/>
              <a:cs typeface="Arial" panose="020B0604020202020204" pitchFamily="34" charset="0"/>
            </a:endParaRPr>
          </a:p>
          <a:p>
            <a:r>
              <a:rPr lang="en-GB" sz="1000" b="1" dirty="0">
                <a:latin typeface="Arial" panose="020B0604020202020204" pitchFamily="34" charset="0"/>
                <a:ea typeface="Calibri" panose="020F0502020204030204" pitchFamily="34" charset="0"/>
                <a:cs typeface="Arial" panose="020B0604020202020204" pitchFamily="34" charset="0"/>
              </a:rPr>
              <a:t>Target Description</a:t>
            </a:r>
            <a:r>
              <a:rPr lang="en-GB" sz="1000" dirty="0">
                <a:latin typeface="Arial" panose="020B0604020202020204" pitchFamily="34" charset="0"/>
                <a:ea typeface="Calibri" panose="020F0502020204030204" pitchFamily="34" charset="0"/>
                <a:cs typeface="Arial" panose="020B0604020202020204" pitchFamily="34" charset="0"/>
              </a:rPr>
              <a:t>: This target relates to waiting times from referral to commencement of treatment. The target is service-user facing, as such, the client is removed from the waiting list (i.e. clock stops) when they start treatment with the relevant service assessed to support them. Patients waiting for mental health services should have their assessment commenced within 9 weeks of referral.</a:t>
            </a:r>
          </a:p>
          <a:p>
            <a:endParaRPr lang="en-GB" sz="1000" dirty="0">
              <a:solidFill>
                <a:srgbClr val="000000"/>
              </a:solidFill>
              <a:latin typeface="Arial" panose="020B0604020202020204" pitchFamily="34" charset="0"/>
              <a:ea typeface="Times New Roman" panose="02020603050405020304" pitchFamily="18" charset="0"/>
              <a:cs typeface="Arial" panose="020B0604020202020204" pitchFamily="34" charset="0"/>
            </a:endParaRPr>
          </a:p>
          <a:p>
            <a:r>
              <a:rPr lang="en-GB" sz="1000" dirty="0">
                <a:solidFill>
                  <a:srgbClr val="000000"/>
                </a:solidFill>
                <a:latin typeface="Arial" panose="020B0604020202020204" pitchFamily="34" charset="0"/>
                <a:ea typeface="Times New Roman" panose="02020603050405020304" pitchFamily="18" charset="0"/>
                <a:cs typeface="Arial" panose="020B0604020202020204" pitchFamily="34" charset="0"/>
              </a:rPr>
              <a:t>Excludes Step 2 Family Support waits.</a:t>
            </a:r>
          </a:p>
          <a:p>
            <a:endParaRPr lang="en-GB" sz="1000" dirty="0">
              <a:solidFill>
                <a:srgbClr val="000000"/>
              </a:solidFill>
              <a:latin typeface="Arial" panose="020B0604020202020204" pitchFamily="34" charset="0"/>
              <a:ea typeface="Times New Roman" panose="02020603050405020304" pitchFamily="18" charset="0"/>
            </a:endParaRPr>
          </a:p>
          <a:p>
            <a:r>
              <a:rPr lang="en-GB" sz="1000" b="1" dirty="0">
                <a:solidFill>
                  <a:srgbClr val="000000"/>
                </a:solidFill>
                <a:latin typeface="Arial" panose="020B0604020202020204" pitchFamily="34" charset="0"/>
                <a:ea typeface="Times New Roman" panose="02020603050405020304" pitchFamily="18" charset="0"/>
                <a:cs typeface="Arial" panose="020B0604020202020204" pitchFamily="34" charset="0"/>
              </a:rPr>
              <a:t>Data Confidence Level </a:t>
            </a:r>
            <a:r>
              <a:rPr lang="en-GB" sz="1000" dirty="0">
                <a:solidFill>
                  <a:srgbClr val="000000"/>
                </a:solidFill>
                <a:latin typeface="Arial" panose="020B0604020202020204" pitchFamily="34" charset="0"/>
                <a:ea typeface="Times New Roman" panose="02020603050405020304" pitchFamily="18" charset="0"/>
                <a:cs typeface="Arial" panose="020B0604020202020204" pitchFamily="34" charset="0"/>
              </a:rPr>
              <a:t>- High</a:t>
            </a:r>
            <a:endParaRPr lang="en-GB" sz="1800" dirty="0">
              <a:solidFill>
                <a:srgbClr val="000000"/>
              </a:solidFill>
              <a:latin typeface="Arial" panose="020B0604020202020204" pitchFamily="34" charset="0"/>
              <a:ea typeface="Times New Roman" panose="02020603050405020304" pitchFamily="18" charset="0"/>
            </a:endParaRPr>
          </a:p>
          <a:p>
            <a:pPr lvl="0"/>
            <a:endParaRPr lang="en-GB" sz="1000" dirty="0">
              <a:solidFill>
                <a:srgbClr val="000000"/>
              </a:solidFill>
              <a:latin typeface="Arial" panose="020B0604020202020204" pitchFamily="34" charset="0"/>
              <a:ea typeface="Times New Roman" panose="02020603050405020304" pitchFamily="18" charset="0"/>
            </a:endParaRPr>
          </a:p>
          <a:p>
            <a:endParaRPr lang="en-GB" sz="1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996809472"/>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5"/>
          </p:nvPr>
        </p:nvSpPr>
        <p:spPr/>
        <p:txBody>
          <a:bodyPr/>
          <a:lstStyle/>
          <a:p>
            <a:fld id="{578BA7F4-74E0-4FCD-8CFB-DBF6AAF24C16}" type="slidenum">
              <a:rPr lang="en-GB" smtClean="0"/>
              <a:t>41</a:t>
            </a:fld>
            <a:endParaRPr lang="en-GB"/>
          </a:p>
        </p:txBody>
      </p:sp>
      <p:sp>
        <p:nvSpPr>
          <p:cNvPr id="7" name="Notes Placeholder 2">
            <a:extLst>
              <a:ext uri="{FF2B5EF4-FFF2-40B4-BE49-F238E27FC236}">
                <a16:creationId xmlns:a16="http://schemas.microsoft.com/office/drawing/2014/main" id="{DFB19003-1028-3F0E-A5E7-9BC38E77D5D0}"/>
              </a:ext>
            </a:extLst>
          </p:cNvPr>
          <p:cNvSpPr txBox="1">
            <a:spLocks/>
          </p:cNvSpPr>
          <p:nvPr/>
        </p:nvSpPr>
        <p:spPr>
          <a:xfrm>
            <a:off x="994093" y="3216779"/>
            <a:ext cx="7952740" cy="1271028"/>
          </a:xfrm>
          <a:prstGeom prst="rect">
            <a:avLst/>
          </a:prstGeom>
        </p:spPr>
        <p:txBody>
          <a:bodyPr vert="horz" lIns="91568" tIns="45784" rIns="91568" bIns="45784" rtlCol="0"/>
          <a:lst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a:lstStyle>
          <a:p>
            <a:endParaRPr lang="en-GB" sz="1000" dirty="0">
              <a:latin typeface="Arial" panose="020B0604020202020204" pitchFamily="34" charset="0"/>
              <a:cs typeface="Arial" panose="020B0604020202020204" pitchFamily="34" charset="0"/>
            </a:endParaRPr>
          </a:p>
        </p:txBody>
      </p:sp>
      <p:sp>
        <p:nvSpPr>
          <p:cNvPr id="6" name="Notes Placeholder 5">
            <a:extLst>
              <a:ext uri="{FF2B5EF4-FFF2-40B4-BE49-F238E27FC236}">
                <a16:creationId xmlns:a16="http://schemas.microsoft.com/office/drawing/2014/main" id="{6E1E42A4-7462-3132-FD5C-081E7C7C5FFC}"/>
              </a:ext>
            </a:extLst>
          </p:cNvPr>
          <p:cNvSpPr>
            <a:spLocks noGrp="1"/>
          </p:cNvSpPr>
          <p:nvPr>
            <p:ph type="body" idx="1"/>
          </p:nvPr>
        </p:nvSpPr>
        <p:spPr>
          <a:xfrm>
            <a:off x="1059740" y="3276730"/>
            <a:ext cx="7952740" cy="2680961"/>
          </a:xfrm>
        </p:spPr>
        <p:txBody>
          <a:bodyPr/>
          <a:lstStyle/>
          <a:p>
            <a:r>
              <a:rPr lang="en-GB" sz="1000" b="1" dirty="0">
                <a:latin typeface="Arial" panose="020B0604020202020204" pitchFamily="34" charset="0"/>
                <a:cs typeface="Arial" panose="020B0604020202020204" pitchFamily="34" charset="0"/>
              </a:rPr>
              <a:t>Unallocated Cases Target: </a:t>
            </a:r>
            <a:r>
              <a:rPr lang="en-GB" sz="1000" dirty="0">
                <a:latin typeface="Arial" panose="020B0604020202020204" pitchFamily="34" charset="0"/>
                <a:ea typeface="Calibri" panose="020F0502020204030204" pitchFamily="34" charset="0"/>
                <a:cs typeface="Arial" panose="020B0604020202020204" pitchFamily="34" charset="0"/>
              </a:rPr>
              <a:t>To reduce by 10% by March 2026 (compared to position at the end of March 2025) for those cases greater than 20 days.  </a:t>
            </a:r>
            <a:r>
              <a:rPr lang="en-GB" sz="1000" b="1" dirty="0">
                <a:latin typeface="Arial" panose="020B0604020202020204" pitchFamily="34" charset="0"/>
                <a:ea typeface="Calibri" panose="020F0502020204030204" pitchFamily="34" charset="0"/>
                <a:cs typeface="Arial" panose="020B0604020202020204" pitchFamily="34" charset="0"/>
              </a:rPr>
              <a:t>Family Support cases only.</a:t>
            </a:r>
          </a:p>
          <a:p>
            <a:endParaRPr lang="en-GB" sz="1000" dirty="0">
              <a:latin typeface="Arial" panose="020B0604020202020204" pitchFamily="34" charset="0"/>
              <a:ea typeface="Calibri" panose="020F0502020204030204" pitchFamily="34" charset="0"/>
              <a:cs typeface="Arial" panose="020B0604020202020204" pitchFamily="34" charset="0"/>
            </a:endParaRPr>
          </a:p>
          <a:p>
            <a:r>
              <a:rPr lang="en-GB" sz="1000" b="1" dirty="0">
                <a:latin typeface="Arial" panose="020B0604020202020204" pitchFamily="34" charset="0"/>
                <a:ea typeface="Calibri" panose="020F0502020204030204" pitchFamily="34" charset="0"/>
                <a:cs typeface="Arial" panose="020B0604020202020204" pitchFamily="34" charset="0"/>
              </a:rPr>
              <a:t>Target Description</a:t>
            </a:r>
            <a:r>
              <a:rPr lang="en-GB" sz="1000" dirty="0">
                <a:latin typeface="Arial" panose="020B0604020202020204" pitchFamily="34" charset="0"/>
                <a:ea typeface="Calibri" panose="020F0502020204030204" pitchFamily="34" charset="0"/>
                <a:cs typeface="Arial" panose="020B0604020202020204" pitchFamily="34" charset="0"/>
              </a:rPr>
              <a:t>: Ensure consistent governance around the management of unallocated cases within Children’s Services - Family Support only.</a:t>
            </a:r>
            <a:endParaRPr lang="en-GB" sz="1000" dirty="0">
              <a:solidFill>
                <a:srgbClr val="000000"/>
              </a:solidFill>
              <a:latin typeface="Arial" panose="020B0604020202020204" pitchFamily="34" charset="0"/>
              <a:ea typeface="Times New Roman" panose="02020603050405020304" pitchFamily="18" charset="0"/>
              <a:cs typeface="Arial" panose="020B0604020202020204" pitchFamily="34" charset="0"/>
            </a:endParaRPr>
          </a:p>
          <a:p>
            <a:endParaRPr lang="en-GB" sz="1000" dirty="0">
              <a:solidFill>
                <a:srgbClr val="000000"/>
              </a:solidFill>
              <a:latin typeface="Arial" panose="020B0604020202020204" pitchFamily="34" charset="0"/>
              <a:ea typeface="Times New Roman" panose="02020603050405020304" pitchFamily="18" charset="0"/>
            </a:endParaRPr>
          </a:p>
          <a:p>
            <a:r>
              <a:rPr lang="en-GB" sz="1000" b="1" dirty="0">
                <a:solidFill>
                  <a:srgbClr val="000000"/>
                </a:solidFill>
                <a:latin typeface="Arial" panose="020B0604020202020204" pitchFamily="34" charset="0"/>
                <a:ea typeface="Times New Roman" panose="02020603050405020304" pitchFamily="18" charset="0"/>
                <a:cs typeface="Arial" panose="020B0604020202020204" pitchFamily="34" charset="0"/>
              </a:rPr>
              <a:t>Data Confidence Level </a:t>
            </a:r>
            <a:r>
              <a:rPr lang="en-GB" sz="1000" dirty="0">
                <a:solidFill>
                  <a:srgbClr val="000000"/>
                </a:solidFill>
                <a:latin typeface="Arial" panose="020B0604020202020204" pitchFamily="34" charset="0"/>
                <a:ea typeface="Times New Roman" panose="02020603050405020304" pitchFamily="18" charset="0"/>
                <a:cs typeface="Arial" panose="020B0604020202020204" pitchFamily="34" charset="0"/>
              </a:rPr>
              <a:t>- High</a:t>
            </a:r>
            <a:endParaRPr lang="en-GB" sz="1800" dirty="0">
              <a:solidFill>
                <a:srgbClr val="000000"/>
              </a:solidFill>
              <a:latin typeface="Arial" panose="020B0604020202020204" pitchFamily="34" charset="0"/>
              <a:ea typeface="Times New Roman" panose="02020603050405020304" pitchFamily="18" charset="0"/>
            </a:endParaRPr>
          </a:p>
          <a:p>
            <a:pPr lvl="0"/>
            <a:endParaRPr lang="en-GB" sz="1000" dirty="0">
              <a:solidFill>
                <a:srgbClr val="000000"/>
              </a:solidFill>
              <a:latin typeface="Arial" panose="020B0604020202020204" pitchFamily="34" charset="0"/>
              <a:ea typeface="Times New Roman" panose="02020603050405020304" pitchFamily="18" charset="0"/>
            </a:endParaRPr>
          </a:p>
          <a:p>
            <a:endParaRPr lang="en-GB" sz="1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568269153"/>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5"/>
          </p:nvPr>
        </p:nvSpPr>
        <p:spPr/>
        <p:txBody>
          <a:bodyPr/>
          <a:lstStyle/>
          <a:p>
            <a:fld id="{578BA7F4-74E0-4FCD-8CFB-DBF6AAF24C16}" type="slidenum">
              <a:rPr lang="en-GB" smtClean="0"/>
              <a:t>42</a:t>
            </a:fld>
            <a:endParaRPr lang="en-GB"/>
          </a:p>
        </p:txBody>
      </p:sp>
      <p:sp>
        <p:nvSpPr>
          <p:cNvPr id="7" name="Notes Placeholder 2">
            <a:extLst>
              <a:ext uri="{FF2B5EF4-FFF2-40B4-BE49-F238E27FC236}">
                <a16:creationId xmlns:a16="http://schemas.microsoft.com/office/drawing/2014/main" id="{DFB19003-1028-3F0E-A5E7-9BC38E77D5D0}"/>
              </a:ext>
            </a:extLst>
          </p:cNvPr>
          <p:cNvSpPr txBox="1">
            <a:spLocks/>
          </p:cNvSpPr>
          <p:nvPr/>
        </p:nvSpPr>
        <p:spPr>
          <a:xfrm>
            <a:off x="994093" y="3216779"/>
            <a:ext cx="7952740" cy="1271028"/>
          </a:xfrm>
          <a:prstGeom prst="rect">
            <a:avLst/>
          </a:prstGeom>
        </p:spPr>
        <p:txBody>
          <a:bodyPr vert="horz" lIns="91568" tIns="45784" rIns="91568" bIns="45784" rtlCol="0"/>
          <a:lst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a:lstStyle>
          <a:p>
            <a:endParaRPr lang="en-GB" sz="1000" dirty="0">
              <a:latin typeface="Arial" panose="020B0604020202020204" pitchFamily="34" charset="0"/>
              <a:cs typeface="Arial" panose="020B0604020202020204" pitchFamily="34" charset="0"/>
            </a:endParaRPr>
          </a:p>
        </p:txBody>
      </p:sp>
      <p:sp>
        <p:nvSpPr>
          <p:cNvPr id="6" name="Notes Placeholder 5">
            <a:extLst>
              <a:ext uri="{FF2B5EF4-FFF2-40B4-BE49-F238E27FC236}">
                <a16:creationId xmlns:a16="http://schemas.microsoft.com/office/drawing/2014/main" id="{6E1E42A4-7462-3132-FD5C-081E7C7C5FFC}"/>
              </a:ext>
            </a:extLst>
          </p:cNvPr>
          <p:cNvSpPr>
            <a:spLocks noGrp="1"/>
          </p:cNvSpPr>
          <p:nvPr>
            <p:ph type="body" idx="1"/>
          </p:nvPr>
        </p:nvSpPr>
        <p:spPr>
          <a:xfrm>
            <a:off x="1059740" y="3276729"/>
            <a:ext cx="7952740" cy="3074616"/>
          </a:xfrm>
        </p:spPr>
        <p:txBody>
          <a:bodyPr/>
          <a:lstStyle/>
          <a:p>
            <a:r>
              <a:rPr lang="en-GB" sz="1000" b="1" dirty="0">
                <a:latin typeface="Arial" panose="020B0604020202020204" pitchFamily="34" charset="0"/>
                <a:cs typeface="Arial" panose="020B0604020202020204" pitchFamily="34" charset="0"/>
              </a:rPr>
              <a:t>Care Package Target: </a:t>
            </a:r>
            <a:r>
              <a:rPr lang="en-GB" sz="1000" dirty="0">
                <a:latin typeface="Arial" panose="020B0604020202020204" pitchFamily="34" charset="0"/>
                <a:cs typeface="Arial" panose="020B0604020202020204" pitchFamily="34" charset="0"/>
              </a:rPr>
              <a:t>10% reduction in unmet need hours </a:t>
            </a:r>
            <a:r>
              <a:rPr lang="en-GB" sz="1000" b="1" u="sng" dirty="0">
                <a:latin typeface="Arial" panose="020B0604020202020204" pitchFamily="34" charset="0"/>
                <a:cs typeface="Arial" panose="020B0604020202020204" pitchFamily="34" charset="0"/>
              </a:rPr>
              <a:t>full</a:t>
            </a:r>
            <a:r>
              <a:rPr lang="en-GB" sz="1000" b="1" dirty="0">
                <a:latin typeface="Arial" panose="020B0604020202020204" pitchFamily="34" charset="0"/>
                <a:cs typeface="Arial" panose="020B0604020202020204" pitchFamily="34" charset="0"/>
              </a:rPr>
              <a:t> </a:t>
            </a:r>
            <a:r>
              <a:rPr lang="en-GB" sz="1000" dirty="0">
                <a:latin typeface="Arial" panose="020B0604020202020204" pitchFamily="34" charset="0"/>
                <a:cs typeface="Arial" panose="020B0604020202020204" pitchFamily="34" charset="0"/>
              </a:rPr>
              <a:t>by each HSC Trust by 31 March 2026 &amp; 10% reduction in unmet need hours </a:t>
            </a:r>
            <a:r>
              <a:rPr lang="en-GB" sz="1000" b="1" u="sng" dirty="0">
                <a:latin typeface="Arial" panose="020B0604020202020204" pitchFamily="34" charset="0"/>
                <a:cs typeface="Arial" panose="020B0604020202020204" pitchFamily="34" charset="0"/>
              </a:rPr>
              <a:t>partial</a:t>
            </a:r>
            <a:r>
              <a:rPr lang="en-GB" sz="1000" dirty="0">
                <a:latin typeface="Arial" panose="020B0604020202020204" pitchFamily="34" charset="0"/>
                <a:cs typeface="Arial" panose="020B0604020202020204" pitchFamily="34" charset="0"/>
              </a:rPr>
              <a:t> by each HSC Trust by 31 March 2026.  </a:t>
            </a:r>
            <a:r>
              <a:rPr lang="en-GB" sz="1000" b="1" dirty="0">
                <a:latin typeface="Arial" panose="020B0604020202020204" pitchFamily="34" charset="0"/>
                <a:ea typeface="Calibri" panose="020F0502020204030204" pitchFamily="34" charset="0"/>
                <a:cs typeface="Arial" panose="020B0604020202020204" pitchFamily="34" charset="0"/>
              </a:rPr>
              <a:t>Target Description</a:t>
            </a:r>
            <a:r>
              <a:rPr lang="en-GB" sz="1000" dirty="0">
                <a:latin typeface="Arial" panose="020B0604020202020204" pitchFamily="34" charset="0"/>
                <a:ea typeface="Calibri" panose="020F0502020204030204" pitchFamily="34" charset="0"/>
                <a:cs typeface="Arial" panose="020B0604020202020204" pitchFamily="34" charset="0"/>
              </a:rPr>
              <a:t>: </a:t>
            </a:r>
            <a:r>
              <a:rPr lang="en-GB" sz="1000" dirty="0">
                <a:solidFill>
                  <a:srgbClr val="000000"/>
                </a:solidFill>
                <a:latin typeface="Arial" panose="020B0604020202020204" pitchFamily="34" charset="0"/>
                <a:ea typeface="Calibri" panose="020F0502020204030204" pitchFamily="34" charset="0"/>
                <a:cs typeface="Arial" panose="020B0604020202020204" pitchFamily="34" charset="0"/>
              </a:rPr>
              <a:t>This target relates to t</a:t>
            </a:r>
            <a:r>
              <a:rPr lang="en-GB" sz="1000" dirty="0">
                <a:solidFill>
                  <a:srgbClr val="000000"/>
                </a:solidFill>
                <a:latin typeface="Arial" panose="020B0604020202020204" pitchFamily="34" charset="0"/>
                <a:ea typeface="Times New Roman" panose="02020603050405020304" pitchFamily="18" charset="0"/>
                <a:cs typeface="Arial" panose="020B0604020202020204" pitchFamily="34" charset="0"/>
              </a:rPr>
              <a:t>he Number of Unmet Needs Hours of Domiciliary Care at month end – for Full and Partial Packages and across all Programmes of Care. </a:t>
            </a:r>
          </a:p>
          <a:p>
            <a:endParaRPr lang="en-GB" sz="1000" dirty="0">
              <a:solidFill>
                <a:srgbClr val="000000"/>
              </a:solidFill>
              <a:latin typeface="Arial" panose="020B0604020202020204" pitchFamily="34" charset="0"/>
              <a:ea typeface="Times New Roman" panose="02020603050405020304" pitchFamily="18" charset="0"/>
              <a:cs typeface="Arial" panose="020B0604020202020204" pitchFamily="34" charset="0"/>
            </a:endParaRPr>
          </a:p>
          <a:p>
            <a:r>
              <a:rPr lang="en-GB" sz="1000" b="1" dirty="0">
                <a:solidFill>
                  <a:srgbClr val="000000"/>
                </a:solidFill>
                <a:latin typeface="Arial" panose="020B0604020202020204" pitchFamily="34" charset="0"/>
                <a:ea typeface="Times New Roman" panose="02020603050405020304" pitchFamily="18" charset="0"/>
                <a:cs typeface="Arial" panose="020B0604020202020204" pitchFamily="34" charset="0"/>
              </a:rPr>
              <a:t>Home Care/Domiciliary Care Unmet Need - </a:t>
            </a:r>
            <a:r>
              <a:rPr lang="en-GB" sz="1000" dirty="0">
                <a:solidFill>
                  <a:srgbClr val="000000"/>
                </a:solidFill>
                <a:latin typeface="Arial" panose="020B0604020202020204" pitchFamily="34" charset="0"/>
                <a:ea typeface="Times New Roman" panose="02020603050405020304" pitchFamily="18" charset="0"/>
                <a:cs typeface="Arial" panose="020B0604020202020204" pitchFamily="34" charset="0"/>
              </a:rPr>
              <a:t>Is a term used for persons who have been assessed as meeting the Domiciliary care criteria but continue to wait at home, in another community setting (i.e. Care Home), or in acute care/hospital setting, while a community domiciliary care package is being arranged by the Trust, irrespective if the service user is waiting for a full or partial package of care.</a:t>
            </a:r>
          </a:p>
          <a:p>
            <a:r>
              <a:rPr lang="en-GB" sz="1000"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p>
          <a:p>
            <a:r>
              <a:rPr lang="en-GB" sz="1000" b="1" dirty="0">
                <a:solidFill>
                  <a:srgbClr val="000000"/>
                </a:solidFill>
                <a:latin typeface="Arial" panose="020B0604020202020204" pitchFamily="34" charset="0"/>
                <a:ea typeface="Times New Roman" panose="02020603050405020304" pitchFamily="18" charset="0"/>
                <a:cs typeface="Arial" panose="020B0604020202020204" pitchFamily="34" charset="0"/>
              </a:rPr>
              <a:t>HOME CARE/DOMICILARY PACKAGE OF CARE - </a:t>
            </a:r>
            <a:r>
              <a:rPr lang="en-GB" sz="1000" dirty="0">
                <a:solidFill>
                  <a:srgbClr val="000000"/>
                </a:solidFill>
                <a:latin typeface="Arial" panose="020B0604020202020204" pitchFamily="34" charset="0"/>
                <a:ea typeface="Times New Roman" panose="02020603050405020304" pitchFamily="18" charset="0"/>
                <a:cs typeface="Arial" panose="020B0604020202020204" pitchFamily="34" charset="0"/>
              </a:rPr>
              <a:t>Home care/Domiciliary Package of Care is a term used for services provided to a person who has been assessed as meeting the criteria for Home Care/Domiciliary Care.		</a:t>
            </a:r>
          </a:p>
          <a:p>
            <a:r>
              <a:rPr lang="en-GB" sz="1000"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p>
          <a:p>
            <a:r>
              <a:rPr lang="en-GB" sz="1000" b="1" dirty="0">
                <a:solidFill>
                  <a:srgbClr val="000000"/>
                </a:solidFill>
                <a:latin typeface="Arial" panose="020B0604020202020204" pitchFamily="34" charset="0"/>
                <a:ea typeface="Times New Roman" panose="02020603050405020304" pitchFamily="18" charset="0"/>
                <a:cs typeface="Arial" panose="020B0604020202020204" pitchFamily="34" charset="0"/>
              </a:rPr>
              <a:t>FULL PACKAGE OF CARE - </a:t>
            </a:r>
            <a:r>
              <a:rPr lang="en-GB" sz="1000" dirty="0">
                <a:solidFill>
                  <a:srgbClr val="000000"/>
                </a:solidFill>
                <a:latin typeface="Arial" panose="020B0604020202020204" pitchFamily="34" charset="0"/>
                <a:ea typeface="Times New Roman" panose="02020603050405020304" pitchFamily="18" charset="0"/>
                <a:cs typeface="Arial" panose="020B0604020202020204" pitchFamily="34" charset="0"/>
              </a:rPr>
              <a:t>Full Package of Care is a term used for the complete home care/domiciliary care service the service user requires following assessment.</a:t>
            </a:r>
          </a:p>
          <a:p>
            <a:r>
              <a:rPr lang="en-GB" sz="1000"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p>
          <a:p>
            <a:r>
              <a:rPr lang="en-GB" sz="1000" b="1" dirty="0">
                <a:solidFill>
                  <a:srgbClr val="000000"/>
                </a:solidFill>
                <a:latin typeface="Arial" panose="020B0604020202020204" pitchFamily="34" charset="0"/>
                <a:ea typeface="Times New Roman" panose="02020603050405020304" pitchFamily="18" charset="0"/>
                <a:cs typeface="Arial" panose="020B0604020202020204" pitchFamily="34" charset="0"/>
              </a:rPr>
              <a:t>PARTIAL PACKAGE OF CARE - </a:t>
            </a:r>
            <a:r>
              <a:rPr lang="en-GB" sz="1000" dirty="0">
                <a:latin typeface="Arial" panose="020B0604020202020204" pitchFamily="34" charset="0"/>
                <a:ea typeface="Calibri" panose="020F0502020204030204" pitchFamily="34" charset="0"/>
                <a:cs typeface="Arial" panose="020B0604020202020204" pitchFamily="34" charset="0"/>
              </a:rPr>
              <a:t>Partial package of care is a term used when the service user is waiting part of their package of care or an increase in their already established package of care. 	</a:t>
            </a:r>
            <a:r>
              <a:rPr lang="en-GB" sz="1800" dirty="0">
                <a:latin typeface="Calibri" panose="020F0502020204030204" pitchFamily="34" charset="0"/>
                <a:ea typeface="Calibri" panose="020F0502020204030204" pitchFamily="34" charset="0"/>
              </a:rPr>
              <a:t>	</a:t>
            </a:r>
            <a:endParaRPr lang="en-GB" sz="1000" dirty="0">
              <a:solidFill>
                <a:srgbClr val="000000"/>
              </a:solidFill>
              <a:latin typeface="Arial" panose="020B0604020202020204" pitchFamily="34" charset="0"/>
              <a:ea typeface="Times New Roman" panose="02020603050405020304" pitchFamily="18" charset="0"/>
              <a:cs typeface="Arial" panose="020B0604020202020204" pitchFamily="34" charset="0"/>
            </a:endParaRPr>
          </a:p>
          <a:p>
            <a:endParaRPr lang="en-GB" sz="1000" b="1" dirty="0">
              <a:solidFill>
                <a:srgbClr val="000000"/>
              </a:solidFill>
              <a:latin typeface="Arial" panose="020B0604020202020204" pitchFamily="34" charset="0"/>
              <a:ea typeface="Times New Roman" panose="02020603050405020304" pitchFamily="18" charset="0"/>
              <a:cs typeface="Arial" panose="020B0604020202020204" pitchFamily="34" charset="0"/>
            </a:endParaRPr>
          </a:p>
          <a:p>
            <a:r>
              <a:rPr lang="en-GB" sz="1000" b="1" dirty="0">
                <a:solidFill>
                  <a:srgbClr val="000000"/>
                </a:solidFill>
                <a:latin typeface="Arial" panose="020B0604020202020204" pitchFamily="34" charset="0"/>
                <a:ea typeface="Times New Roman" panose="02020603050405020304" pitchFamily="18" charset="0"/>
                <a:cs typeface="Arial" panose="020B0604020202020204" pitchFamily="34" charset="0"/>
              </a:rPr>
              <a:t>Data Confidence Level </a:t>
            </a:r>
            <a:r>
              <a:rPr lang="en-GB" sz="1000" dirty="0">
                <a:solidFill>
                  <a:srgbClr val="000000"/>
                </a:solidFill>
                <a:latin typeface="Arial" panose="020B0604020202020204" pitchFamily="34" charset="0"/>
                <a:ea typeface="Times New Roman" panose="02020603050405020304" pitchFamily="18" charset="0"/>
                <a:cs typeface="Arial" panose="020B0604020202020204" pitchFamily="34" charset="0"/>
              </a:rPr>
              <a:t>- High</a:t>
            </a:r>
          </a:p>
          <a:p>
            <a:pPr lvl="0"/>
            <a:endParaRPr lang="en-GB" sz="1000" dirty="0">
              <a:solidFill>
                <a:srgbClr val="000000"/>
              </a:solidFill>
              <a:latin typeface="Arial" panose="020B0604020202020204" pitchFamily="34" charset="0"/>
              <a:ea typeface="Times New Roman" panose="02020603050405020304" pitchFamily="18" charset="0"/>
            </a:endParaRPr>
          </a:p>
          <a:p>
            <a:endParaRPr lang="en-GB" sz="1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747832781"/>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5"/>
          </p:nvPr>
        </p:nvSpPr>
        <p:spPr/>
        <p:txBody>
          <a:bodyPr/>
          <a:lstStyle/>
          <a:p>
            <a:fld id="{578BA7F4-74E0-4FCD-8CFB-DBF6AAF24C16}" type="slidenum">
              <a:rPr lang="en-GB" smtClean="0"/>
              <a:t>43</a:t>
            </a:fld>
            <a:endParaRPr lang="en-GB"/>
          </a:p>
        </p:txBody>
      </p:sp>
      <p:sp>
        <p:nvSpPr>
          <p:cNvPr id="7" name="Notes Placeholder 2">
            <a:extLst>
              <a:ext uri="{FF2B5EF4-FFF2-40B4-BE49-F238E27FC236}">
                <a16:creationId xmlns:a16="http://schemas.microsoft.com/office/drawing/2014/main" id="{DFB19003-1028-3F0E-A5E7-9BC38E77D5D0}"/>
              </a:ext>
            </a:extLst>
          </p:cNvPr>
          <p:cNvSpPr txBox="1">
            <a:spLocks/>
          </p:cNvSpPr>
          <p:nvPr/>
        </p:nvSpPr>
        <p:spPr>
          <a:xfrm>
            <a:off x="994093" y="3216779"/>
            <a:ext cx="7952740" cy="1271028"/>
          </a:xfrm>
          <a:prstGeom prst="rect">
            <a:avLst/>
          </a:prstGeom>
        </p:spPr>
        <p:txBody>
          <a:bodyPr vert="horz" lIns="91568" tIns="45784" rIns="91568" bIns="45784" rtlCol="0"/>
          <a:lst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a:lstStyle>
          <a:p>
            <a:endParaRPr lang="en-GB" sz="1000" dirty="0">
              <a:latin typeface="Arial" panose="020B0604020202020204" pitchFamily="34" charset="0"/>
              <a:cs typeface="Arial" panose="020B0604020202020204" pitchFamily="34" charset="0"/>
            </a:endParaRPr>
          </a:p>
        </p:txBody>
      </p:sp>
      <p:sp>
        <p:nvSpPr>
          <p:cNvPr id="6" name="Notes Placeholder 5">
            <a:extLst>
              <a:ext uri="{FF2B5EF4-FFF2-40B4-BE49-F238E27FC236}">
                <a16:creationId xmlns:a16="http://schemas.microsoft.com/office/drawing/2014/main" id="{6E1E42A4-7462-3132-FD5C-081E7C7C5FFC}"/>
              </a:ext>
            </a:extLst>
          </p:cNvPr>
          <p:cNvSpPr>
            <a:spLocks noGrp="1"/>
          </p:cNvSpPr>
          <p:nvPr>
            <p:ph type="body" idx="1"/>
          </p:nvPr>
        </p:nvSpPr>
        <p:spPr>
          <a:xfrm>
            <a:off x="1059740" y="3276730"/>
            <a:ext cx="7952740" cy="2680961"/>
          </a:xfrm>
        </p:spPr>
        <p:txBody>
          <a:bodyPr/>
          <a:lstStyle/>
          <a:p>
            <a:r>
              <a:rPr lang="en-GB" sz="1000" b="1" dirty="0">
                <a:latin typeface="Arial" panose="020B0604020202020204" pitchFamily="34" charset="0"/>
                <a:cs typeface="Arial" panose="020B0604020202020204" pitchFamily="34" charset="0"/>
              </a:rPr>
              <a:t>Direct Payments Target: </a:t>
            </a:r>
            <a:r>
              <a:rPr lang="en-GB" sz="1000" dirty="0">
                <a:solidFill>
                  <a:srgbClr val="000000"/>
                </a:solidFill>
                <a:latin typeface="Arial" panose="020B0604020202020204" pitchFamily="34" charset="0"/>
                <a:ea typeface="Calibri" panose="020F0502020204030204" pitchFamily="34" charset="0"/>
                <a:cs typeface="Arial" panose="020B0604020202020204" pitchFamily="34" charset="0"/>
              </a:rPr>
              <a:t>5% increase in Direct Payments in effect at month end for service users by 31st March 2026 compared to 31</a:t>
            </a:r>
            <a:r>
              <a:rPr lang="en-GB" sz="1000" baseline="30000" dirty="0">
                <a:solidFill>
                  <a:srgbClr val="000000"/>
                </a:solidFill>
                <a:latin typeface="Arial" panose="020B0604020202020204" pitchFamily="34" charset="0"/>
                <a:ea typeface="Calibri" panose="020F0502020204030204" pitchFamily="34" charset="0"/>
                <a:cs typeface="Arial" panose="020B0604020202020204" pitchFamily="34" charset="0"/>
              </a:rPr>
              <a:t>st</a:t>
            </a:r>
            <a:r>
              <a:rPr lang="en-GB" sz="1000" dirty="0">
                <a:solidFill>
                  <a:srgbClr val="000000"/>
                </a:solidFill>
                <a:latin typeface="Arial" panose="020B0604020202020204" pitchFamily="34" charset="0"/>
                <a:ea typeface="Calibri" panose="020F0502020204030204" pitchFamily="34" charset="0"/>
                <a:cs typeface="Arial" panose="020B0604020202020204" pitchFamily="34" charset="0"/>
              </a:rPr>
              <a:t> March 2025.</a:t>
            </a:r>
            <a:endParaRPr lang="en-GB" sz="1000" dirty="0">
              <a:latin typeface="Arial" panose="020B0604020202020204" pitchFamily="34" charset="0"/>
              <a:ea typeface="Calibri" panose="020F0502020204030204" pitchFamily="34" charset="0"/>
              <a:cs typeface="Arial" panose="020B0604020202020204" pitchFamily="34" charset="0"/>
            </a:endParaRPr>
          </a:p>
          <a:p>
            <a:endParaRPr lang="en-GB" sz="1000" dirty="0">
              <a:latin typeface="Arial" panose="020B0604020202020204" pitchFamily="34" charset="0"/>
              <a:ea typeface="Calibri" panose="020F0502020204030204" pitchFamily="34" charset="0"/>
              <a:cs typeface="Arial" panose="020B0604020202020204" pitchFamily="34" charset="0"/>
            </a:endParaRPr>
          </a:p>
          <a:p>
            <a:r>
              <a:rPr lang="en-GB" sz="1000" b="1" dirty="0">
                <a:latin typeface="Arial" panose="020B0604020202020204" pitchFamily="34" charset="0"/>
                <a:ea typeface="Calibri" panose="020F0502020204030204" pitchFamily="34" charset="0"/>
                <a:cs typeface="Arial" panose="020B0604020202020204" pitchFamily="34" charset="0"/>
              </a:rPr>
              <a:t>Target Description</a:t>
            </a:r>
            <a:r>
              <a:rPr lang="en-GB" sz="1000" dirty="0">
                <a:latin typeface="Arial" panose="020B0604020202020204" pitchFamily="34" charset="0"/>
                <a:ea typeface="Calibri" panose="020F0502020204030204" pitchFamily="34" charset="0"/>
                <a:cs typeface="Arial" panose="020B0604020202020204" pitchFamily="34" charset="0"/>
              </a:rPr>
              <a:t>: This target relates to the number of service user direct payments in effect at month end. </a:t>
            </a:r>
            <a:r>
              <a:rPr lang="en-GB" sz="1000" dirty="0">
                <a:solidFill>
                  <a:srgbClr val="000000"/>
                </a:solidFill>
                <a:latin typeface="Arial" panose="020B0604020202020204" pitchFamily="34" charset="0"/>
                <a:ea typeface="Calibri" panose="020F0502020204030204" pitchFamily="34" charset="0"/>
                <a:cs typeface="Arial" panose="020B0604020202020204" pitchFamily="34" charset="0"/>
              </a:rPr>
              <a:t>These are cash payments given in lieu of community care services to those who have been assessed as needing some form of care, and are intended to give users greater choice in their care. The payment must be sufficient to enable the service user to purchase services to meet their needs, and must be spent on services that meet eligible needs. </a:t>
            </a:r>
          </a:p>
          <a:p>
            <a:endParaRPr lang="en-GB" sz="1000" dirty="0">
              <a:latin typeface="Arial" panose="020B0604020202020204" pitchFamily="34" charset="0"/>
              <a:ea typeface="Calibri" panose="020F0502020204030204" pitchFamily="34" charset="0"/>
              <a:cs typeface="Arial" panose="020B0604020202020204" pitchFamily="34" charset="0"/>
            </a:endParaRPr>
          </a:p>
          <a:p>
            <a:r>
              <a:rPr lang="en-GB" sz="1000" dirty="0">
                <a:solidFill>
                  <a:srgbClr val="000000"/>
                </a:solidFill>
                <a:latin typeface="Arial" panose="020B0604020202020204" pitchFamily="34" charset="0"/>
                <a:ea typeface="Calibri" panose="020F0502020204030204" pitchFamily="34" charset="0"/>
                <a:cs typeface="Arial" panose="020B0604020202020204" pitchFamily="34" charset="0"/>
              </a:rPr>
              <a:t>In line with Service Oversight Measures (SOMs) this is direct payments made to Service Users (Clients) only.  Payments to Carers are excluded. </a:t>
            </a:r>
          </a:p>
          <a:p>
            <a:endParaRPr lang="en-GB" sz="1000" dirty="0">
              <a:solidFill>
                <a:srgbClr val="000000"/>
              </a:solidFill>
              <a:latin typeface="Arial" panose="020B0604020202020204" pitchFamily="34" charset="0"/>
              <a:ea typeface="Times New Roman" panose="02020603050405020304" pitchFamily="18" charset="0"/>
              <a:cs typeface="Arial" panose="020B0604020202020204" pitchFamily="34" charset="0"/>
            </a:endParaRPr>
          </a:p>
          <a:p>
            <a:r>
              <a:rPr lang="en-GB" sz="1000" b="1" dirty="0">
                <a:solidFill>
                  <a:srgbClr val="000000"/>
                </a:solidFill>
                <a:latin typeface="Arial" panose="020B0604020202020204" pitchFamily="34" charset="0"/>
                <a:ea typeface="Times New Roman" panose="02020603050405020304" pitchFamily="18" charset="0"/>
                <a:cs typeface="Arial" panose="020B0604020202020204" pitchFamily="34" charset="0"/>
              </a:rPr>
              <a:t>Data Confidence Level </a:t>
            </a:r>
            <a:r>
              <a:rPr lang="en-GB" sz="1000" dirty="0">
                <a:solidFill>
                  <a:srgbClr val="000000"/>
                </a:solidFill>
                <a:latin typeface="Arial" panose="020B0604020202020204" pitchFamily="34" charset="0"/>
                <a:ea typeface="Times New Roman" panose="02020603050405020304" pitchFamily="18" charset="0"/>
                <a:cs typeface="Arial" panose="020B0604020202020204" pitchFamily="34" charset="0"/>
              </a:rPr>
              <a:t>- High</a:t>
            </a:r>
          </a:p>
          <a:p>
            <a:pPr lvl="0"/>
            <a:endParaRPr lang="en-GB" sz="1000" dirty="0">
              <a:solidFill>
                <a:srgbClr val="000000"/>
              </a:solidFill>
              <a:latin typeface="Arial" panose="020B0604020202020204" pitchFamily="34" charset="0"/>
              <a:ea typeface="Times New Roman" panose="02020603050405020304" pitchFamily="18" charset="0"/>
            </a:endParaRPr>
          </a:p>
          <a:p>
            <a:endParaRPr lang="en-GB" sz="1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917658992"/>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5"/>
          </p:nvPr>
        </p:nvSpPr>
        <p:spPr/>
        <p:txBody>
          <a:bodyPr/>
          <a:lstStyle/>
          <a:p>
            <a:fld id="{578BA7F4-74E0-4FCD-8CFB-DBF6AAF24C16}" type="slidenum">
              <a:rPr lang="en-GB" smtClean="0"/>
              <a:t>44</a:t>
            </a:fld>
            <a:endParaRPr lang="en-GB"/>
          </a:p>
        </p:txBody>
      </p:sp>
      <p:sp>
        <p:nvSpPr>
          <p:cNvPr id="7" name="Notes Placeholder 2">
            <a:extLst>
              <a:ext uri="{FF2B5EF4-FFF2-40B4-BE49-F238E27FC236}">
                <a16:creationId xmlns:a16="http://schemas.microsoft.com/office/drawing/2014/main" id="{DFB19003-1028-3F0E-A5E7-9BC38E77D5D0}"/>
              </a:ext>
            </a:extLst>
          </p:cNvPr>
          <p:cNvSpPr txBox="1">
            <a:spLocks/>
          </p:cNvSpPr>
          <p:nvPr/>
        </p:nvSpPr>
        <p:spPr>
          <a:xfrm>
            <a:off x="994093" y="3216779"/>
            <a:ext cx="7952740" cy="1271028"/>
          </a:xfrm>
          <a:prstGeom prst="rect">
            <a:avLst/>
          </a:prstGeom>
        </p:spPr>
        <p:txBody>
          <a:bodyPr vert="horz" lIns="91568" tIns="45784" rIns="91568" bIns="45784" rtlCol="0"/>
          <a:lst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a:lstStyle>
          <a:p>
            <a:endParaRPr lang="en-GB" sz="1000" dirty="0">
              <a:latin typeface="Arial" panose="020B0604020202020204" pitchFamily="34" charset="0"/>
              <a:cs typeface="Arial" panose="020B0604020202020204" pitchFamily="34" charset="0"/>
            </a:endParaRPr>
          </a:p>
        </p:txBody>
      </p:sp>
      <p:sp>
        <p:nvSpPr>
          <p:cNvPr id="6" name="Notes Placeholder 5">
            <a:extLst>
              <a:ext uri="{FF2B5EF4-FFF2-40B4-BE49-F238E27FC236}">
                <a16:creationId xmlns:a16="http://schemas.microsoft.com/office/drawing/2014/main" id="{6E1E42A4-7462-3132-FD5C-081E7C7C5FFC}"/>
              </a:ext>
            </a:extLst>
          </p:cNvPr>
          <p:cNvSpPr>
            <a:spLocks noGrp="1"/>
          </p:cNvSpPr>
          <p:nvPr>
            <p:ph type="body" idx="1"/>
          </p:nvPr>
        </p:nvSpPr>
        <p:spPr>
          <a:xfrm>
            <a:off x="1059740" y="3276730"/>
            <a:ext cx="7952740" cy="2680961"/>
          </a:xfrm>
        </p:spPr>
        <p:txBody>
          <a:bodyPr/>
          <a:lstStyle/>
          <a:p>
            <a:r>
              <a:rPr lang="en-GB" sz="1000" b="1" dirty="0">
                <a:latin typeface="Arial" panose="020B0604020202020204" pitchFamily="34" charset="0"/>
                <a:cs typeface="Arial" panose="020B0604020202020204" pitchFamily="34" charset="0"/>
              </a:rPr>
              <a:t>Compliance with Serious Adverse Incidents (SAI) Processes</a:t>
            </a:r>
          </a:p>
          <a:p>
            <a:r>
              <a:rPr lang="en-GB" sz="1000" dirty="0">
                <a:solidFill>
                  <a:srgbClr val="000000"/>
                </a:solidFill>
                <a:latin typeface="Arial" panose="020B0604020202020204" pitchFamily="34" charset="0"/>
              </a:rPr>
              <a:t>Total number of SAI Reports Overdue / Not completed includes (Level 1 – Due within 8 weeks), (Level 2 – Due within 12 weeks) &amp;  (Level 3 – Due by date as agreed by SPPG/PHA and HSC Trusts)</a:t>
            </a:r>
            <a:r>
              <a:rPr lang="en-GB" sz="1000" dirty="0"/>
              <a:t>  </a:t>
            </a:r>
            <a:endParaRPr lang="en-GB" sz="1000" dirty="0">
              <a:solidFill>
                <a:srgbClr val="000000"/>
              </a:solidFill>
              <a:latin typeface="Arial" panose="020B0604020202020204" pitchFamily="34" charset="0"/>
            </a:endParaRPr>
          </a:p>
          <a:p>
            <a:r>
              <a:rPr lang="en-GB" dirty="0"/>
              <a:t> </a:t>
            </a:r>
            <a:endParaRPr lang="en-GB" sz="1000" b="1" dirty="0">
              <a:latin typeface="Arial" panose="020B0604020202020204" pitchFamily="34" charset="0"/>
              <a:ea typeface="Calibri" panose="020F0502020204030204" pitchFamily="34" charset="0"/>
              <a:cs typeface="Arial" panose="020B0604020202020204" pitchFamily="34" charset="0"/>
            </a:endParaRPr>
          </a:p>
          <a:p>
            <a:endParaRPr lang="en-GB" sz="1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765082164"/>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5"/>
          </p:nvPr>
        </p:nvSpPr>
        <p:spPr/>
        <p:txBody>
          <a:bodyPr/>
          <a:lstStyle/>
          <a:p>
            <a:fld id="{578BA7F4-74E0-4FCD-8CFB-DBF6AAF24C16}" type="slidenum">
              <a:rPr lang="en-GB" smtClean="0"/>
              <a:t>45</a:t>
            </a:fld>
            <a:endParaRPr lang="en-GB"/>
          </a:p>
        </p:txBody>
      </p:sp>
      <p:sp>
        <p:nvSpPr>
          <p:cNvPr id="7" name="Notes Placeholder 2">
            <a:extLst>
              <a:ext uri="{FF2B5EF4-FFF2-40B4-BE49-F238E27FC236}">
                <a16:creationId xmlns:a16="http://schemas.microsoft.com/office/drawing/2014/main" id="{DFB19003-1028-3F0E-A5E7-9BC38E77D5D0}"/>
              </a:ext>
            </a:extLst>
          </p:cNvPr>
          <p:cNvSpPr txBox="1">
            <a:spLocks/>
          </p:cNvSpPr>
          <p:nvPr/>
        </p:nvSpPr>
        <p:spPr>
          <a:xfrm>
            <a:off x="994093" y="3216779"/>
            <a:ext cx="7952740" cy="1271028"/>
          </a:xfrm>
          <a:prstGeom prst="rect">
            <a:avLst/>
          </a:prstGeom>
        </p:spPr>
        <p:txBody>
          <a:bodyPr vert="horz" lIns="91568" tIns="45784" rIns="91568" bIns="45784" rtlCol="0"/>
          <a:lst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a:lstStyle>
          <a:p>
            <a:endParaRPr lang="en-GB" sz="1000" dirty="0">
              <a:latin typeface="Arial" panose="020B0604020202020204" pitchFamily="34" charset="0"/>
              <a:cs typeface="Arial" panose="020B0604020202020204" pitchFamily="34" charset="0"/>
            </a:endParaRPr>
          </a:p>
        </p:txBody>
      </p:sp>
      <p:sp>
        <p:nvSpPr>
          <p:cNvPr id="6" name="Notes Placeholder 5">
            <a:extLst>
              <a:ext uri="{FF2B5EF4-FFF2-40B4-BE49-F238E27FC236}">
                <a16:creationId xmlns:a16="http://schemas.microsoft.com/office/drawing/2014/main" id="{6E1E42A4-7462-3132-FD5C-081E7C7C5FFC}"/>
              </a:ext>
            </a:extLst>
          </p:cNvPr>
          <p:cNvSpPr>
            <a:spLocks noGrp="1"/>
          </p:cNvSpPr>
          <p:nvPr>
            <p:ph type="body" idx="1"/>
          </p:nvPr>
        </p:nvSpPr>
        <p:spPr>
          <a:xfrm>
            <a:off x="1059740" y="3276730"/>
            <a:ext cx="7952740" cy="2680961"/>
          </a:xfrm>
        </p:spPr>
        <p:txBody>
          <a:bodyPr/>
          <a:lstStyle/>
          <a:p>
            <a:r>
              <a:rPr lang="en-GB" sz="1000" b="1" dirty="0">
                <a:latin typeface="Arial" panose="020B0604020202020204" pitchFamily="34" charset="0"/>
                <a:cs typeface="Arial" panose="020B0604020202020204" pitchFamily="34" charset="0"/>
              </a:rPr>
              <a:t>Hospital Acquired Infections Target: </a:t>
            </a:r>
            <a:r>
              <a:rPr lang="en-GB" sz="1000" dirty="0">
                <a:solidFill>
                  <a:srgbClr val="000000"/>
                </a:solidFill>
                <a:latin typeface="Arial" panose="020B0604020202020204" pitchFamily="34" charset="0"/>
                <a:ea typeface="Times New Roman" panose="02020603050405020304" pitchFamily="18" charset="0"/>
                <a:cs typeface="Arial" panose="020B0604020202020204" pitchFamily="34" charset="0"/>
              </a:rPr>
              <a:t>To achieve a reduction in Hospital Acquired C-Diff and MRSA Infection rates by end of 25/26.</a:t>
            </a:r>
          </a:p>
          <a:p>
            <a:endParaRPr lang="en-GB" sz="1000" dirty="0">
              <a:solidFill>
                <a:srgbClr val="000000"/>
              </a:solidFill>
              <a:latin typeface="Arial" panose="020B0604020202020204" pitchFamily="34" charset="0"/>
              <a:ea typeface="Calibri" panose="020F0502020204030204" pitchFamily="34" charset="0"/>
              <a:cs typeface="Arial" panose="020B0604020202020204" pitchFamily="34" charset="0"/>
            </a:endParaRPr>
          </a:p>
          <a:p>
            <a:r>
              <a:rPr lang="en-GB" sz="1000" b="1" dirty="0" err="1">
                <a:solidFill>
                  <a:srgbClr val="000000"/>
                </a:solidFill>
                <a:latin typeface="Arial" panose="020B0604020202020204" pitchFamily="34" charset="0"/>
                <a:ea typeface="Times New Roman" panose="02020603050405020304" pitchFamily="18" charset="0"/>
                <a:cs typeface="Arial" panose="020B0604020202020204" pitchFamily="34" charset="0"/>
              </a:rPr>
              <a:t>Clostridioides</a:t>
            </a:r>
            <a:r>
              <a:rPr lang="en-GB" sz="1000" b="1" dirty="0">
                <a:solidFill>
                  <a:srgbClr val="000000"/>
                </a:solidFill>
                <a:latin typeface="Arial" panose="020B0604020202020204" pitchFamily="34" charset="0"/>
                <a:ea typeface="Times New Roman" panose="02020603050405020304" pitchFamily="18" charset="0"/>
                <a:cs typeface="Arial" panose="020B0604020202020204" pitchFamily="34" charset="0"/>
              </a:rPr>
              <a:t> Difficile Infection (C-Diff) </a:t>
            </a:r>
            <a:r>
              <a:rPr lang="en-GB" sz="1000" dirty="0">
                <a:solidFill>
                  <a:srgbClr val="000000"/>
                </a:solidFill>
                <a:latin typeface="Arial" panose="020B0604020202020204" pitchFamily="34" charset="0"/>
                <a:ea typeface="Times New Roman" panose="02020603050405020304" pitchFamily="18" charset="0"/>
                <a:cs typeface="Arial" panose="020B0604020202020204" pitchFamily="34" charset="0"/>
              </a:rPr>
              <a:t>- Trust-specific targets to deliver a reduction in the rate of inpatient episodes of C-Diff, measured per 100,000 occupied beds, in patients aged two years and over by the end of the 2025/26 financial year.  Targets for individual Trusts vary depending on their performance during the 2023/24 baseline financial year.</a:t>
            </a:r>
          </a:p>
          <a:p>
            <a:endParaRPr lang="en-GB" sz="1000" dirty="0">
              <a:solidFill>
                <a:srgbClr val="000000"/>
              </a:solidFill>
              <a:latin typeface="Arial" panose="020B0604020202020204" pitchFamily="34" charset="0"/>
              <a:ea typeface="Calibri" panose="020F0502020204030204" pitchFamily="34" charset="0"/>
              <a:cs typeface="Arial" panose="020B0604020202020204" pitchFamily="34" charset="0"/>
            </a:endParaRPr>
          </a:p>
          <a:p>
            <a:r>
              <a:rPr lang="en-GB" sz="1000" b="1" dirty="0">
                <a:solidFill>
                  <a:srgbClr val="000000"/>
                </a:solidFill>
                <a:latin typeface="Arial" panose="020B0604020202020204" pitchFamily="34" charset="0"/>
                <a:ea typeface="Times New Roman" panose="02020603050405020304" pitchFamily="18" charset="0"/>
                <a:cs typeface="Arial" panose="020B0604020202020204" pitchFamily="34" charset="0"/>
              </a:rPr>
              <a:t>Methicillin-resistant Staphylococcus aureus (MRSA) </a:t>
            </a:r>
            <a:r>
              <a:rPr lang="en-GB" sz="1000" dirty="0">
                <a:solidFill>
                  <a:srgbClr val="000000"/>
                </a:solidFill>
                <a:latin typeface="Arial" panose="020B0604020202020204" pitchFamily="34" charset="0"/>
                <a:ea typeface="Times New Roman" panose="02020603050405020304" pitchFamily="18" charset="0"/>
                <a:cs typeface="Arial" panose="020B0604020202020204" pitchFamily="34" charset="0"/>
              </a:rPr>
              <a:t>- Trust-specific targets to deliver a reduction in the rate of MRSA episodes, measured per 100,000 occupied beds by the end of the 2025/26 financial year have been agreed. Targets for individual Trusts vary depending on their performance during the 2019/20 baseline financial year.</a:t>
            </a:r>
            <a:endParaRPr lang="en-GB" sz="1000" dirty="0">
              <a:latin typeface="Arial" panose="020B0604020202020204" pitchFamily="34" charset="0"/>
              <a:ea typeface="Calibri" panose="020F0502020204030204" pitchFamily="34" charset="0"/>
              <a:cs typeface="Arial" panose="020B0604020202020204" pitchFamily="34" charset="0"/>
            </a:endParaRPr>
          </a:p>
          <a:p>
            <a:endParaRPr lang="en-GB" sz="1800" dirty="0">
              <a:solidFill>
                <a:srgbClr val="000000"/>
              </a:solidFill>
              <a:latin typeface="Arial" panose="020B0604020202020204" pitchFamily="34" charset="0"/>
            </a:endParaRPr>
          </a:p>
          <a:p>
            <a:r>
              <a:rPr lang="en-GB" sz="1000" b="1" dirty="0">
                <a:solidFill>
                  <a:srgbClr val="000000"/>
                </a:solidFill>
                <a:latin typeface="Arial" panose="020B0604020202020204" pitchFamily="34" charset="0"/>
              </a:rPr>
              <a:t>Monthly Occupied Bed Data </a:t>
            </a:r>
            <a:r>
              <a:rPr lang="en-GB" sz="1000" dirty="0">
                <a:solidFill>
                  <a:srgbClr val="000000"/>
                </a:solidFill>
                <a:latin typeface="Arial" panose="020B0604020202020204" pitchFamily="34" charset="0"/>
              </a:rPr>
              <a:t>– Currently the Trust is unable to provide this data, KH03a figures from the same period in the previous financial year will be used instead. Incidence rates will be retrospectively updated when made available by the Trust. </a:t>
            </a:r>
          </a:p>
          <a:p>
            <a:endParaRPr lang="en-GB" sz="1000" dirty="0">
              <a:latin typeface="Arial" panose="020B0604020202020204" pitchFamily="34" charset="0"/>
              <a:ea typeface="Calibri" panose="020F0502020204030204" pitchFamily="34" charset="0"/>
              <a:cs typeface="Arial" panose="020B0604020202020204" pitchFamily="34" charset="0"/>
            </a:endParaRPr>
          </a:p>
          <a:p>
            <a:endParaRPr lang="en-GB" sz="1000" dirty="0">
              <a:solidFill>
                <a:srgbClr val="000000"/>
              </a:solidFill>
              <a:latin typeface="Arial" panose="020B0604020202020204" pitchFamily="34" charset="0"/>
              <a:ea typeface="Times New Roman" panose="02020603050405020304" pitchFamily="18" charset="0"/>
              <a:cs typeface="Arial" panose="020B0604020202020204" pitchFamily="34" charset="0"/>
            </a:endParaRPr>
          </a:p>
          <a:p>
            <a:r>
              <a:rPr lang="en-GB" sz="1000" b="1" dirty="0">
                <a:solidFill>
                  <a:srgbClr val="000000"/>
                </a:solidFill>
                <a:latin typeface="Arial" panose="020B0604020202020204" pitchFamily="34" charset="0"/>
                <a:ea typeface="Times New Roman" panose="02020603050405020304" pitchFamily="18" charset="0"/>
                <a:cs typeface="Arial" panose="020B0604020202020204" pitchFamily="34" charset="0"/>
              </a:rPr>
              <a:t>Data Confidence Level </a:t>
            </a:r>
            <a:r>
              <a:rPr lang="en-GB" sz="1000" dirty="0">
                <a:solidFill>
                  <a:srgbClr val="000000"/>
                </a:solidFill>
                <a:latin typeface="Arial" panose="020B0604020202020204" pitchFamily="34" charset="0"/>
                <a:ea typeface="Times New Roman" panose="02020603050405020304" pitchFamily="18" charset="0"/>
                <a:cs typeface="Arial" panose="020B0604020202020204" pitchFamily="34" charset="0"/>
              </a:rPr>
              <a:t>– Medium confidence</a:t>
            </a:r>
            <a:endParaRPr lang="en-GB" sz="1000" dirty="0">
              <a:solidFill>
                <a:srgbClr val="000000"/>
              </a:solidFill>
              <a:latin typeface="Arial" panose="020B0604020202020204" pitchFamily="34" charset="0"/>
              <a:ea typeface="Times New Roman" panose="02020603050405020304" pitchFamily="18" charset="0"/>
            </a:endParaRPr>
          </a:p>
          <a:p>
            <a:endParaRPr lang="en-GB" sz="1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3049518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000" b="1" dirty="0">
                <a:latin typeface="Arial" panose="020B0604020202020204" pitchFamily="34" charset="0"/>
                <a:cs typeface="Arial" panose="020B0604020202020204" pitchFamily="34" charset="0"/>
              </a:rPr>
              <a:t>14 Day (Non-Breast) Cancer - </a:t>
            </a:r>
            <a:r>
              <a:rPr lang="en-GB" sz="1000" dirty="0">
                <a:latin typeface="Arial" panose="020B0604020202020204" pitchFamily="34" charset="0"/>
                <a:cs typeface="Arial" panose="020B0604020202020204" pitchFamily="34" charset="0"/>
              </a:rPr>
              <a:t>U</a:t>
            </a:r>
            <a:r>
              <a:rPr lang="en-GB" sz="1000" dirty="0">
                <a:latin typeface="Arial" panose="020B0604020202020204" pitchFamily="34" charset="0"/>
                <a:ea typeface="Calibri" panose="020F0502020204030204" pitchFamily="34" charset="0"/>
                <a:cs typeface="Arial" panose="020B0604020202020204" pitchFamily="34" charset="0"/>
              </a:rPr>
              <a:t>rgent suspected non-breast cancer referrals seen within 14 days.</a:t>
            </a:r>
          </a:p>
          <a:p>
            <a:endParaRPr lang="en-GB" sz="1000" dirty="0">
              <a:latin typeface="Arial" panose="020B0604020202020204" pitchFamily="34" charset="0"/>
              <a:ea typeface="Calibri" panose="020F0502020204030204" pitchFamily="34" charset="0"/>
              <a:cs typeface="Arial" panose="020B0604020202020204" pitchFamily="34" charset="0"/>
            </a:endParaRPr>
          </a:p>
          <a:p>
            <a:r>
              <a:rPr lang="en-GB" sz="1000" b="1" dirty="0">
                <a:solidFill>
                  <a:srgbClr val="000000"/>
                </a:solidFill>
                <a:latin typeface="Arial" panose="020B0604020202020204" pitchFamily="34" charset="0"/>
                <a:ea typeface="Times New Roman" panose="02020603050405020304" pitchFamily="18" charset="0"/>
              </a:rPr>
              <a:t>14 Day Description: </a:t>
            </a:r>
            <a:r>
              <a:rPr lang="en-GB" sz="1000" dirty="0">
                <a:solidFill>
                  <a:srgbClr val="000000"/>
                </a:solidFill>
                <a:latin typeface="Arial" panose="020B0604020202020204" pitchFamily="34" charset="0"/>
                <a:ea typeface="Times New Roman" panose="02020603050405020304" pitchFamily="18" charset="0"/>
              </a:rPr>
              <a:t>Percentage of patients who were seen by a cancer specialist within 14 days of an urgent referral for suspect cancer.  The completed waiting time is measured from the date an initial cancer referral is first received by the Provider HSC Trust, and ends on the date that the patient attended their first outpatient appointment with a cancer specialist. Adjustments are made to the completed waiting time in the event of a patient not attending their appointment, cancelling or self-deferring treatment, or as a result of suspension for either medical or social reasons.</a:t>
            </a:r>
          </a:p>
          <a:p>
            <a:endParaRPr lang="en-GB" sz="1000" dirty="0">
              <a:solidFill>
                <a:srgbClr val="000000"/>
              </a:solidFill>
              <a:latin typeface="Arial" panose="020B0604020202020204" pitchFamily="34" charset="0"/>
              <a:ea typeface="Times New Roman" panose="02020603050405020304" pitchFamily="18" charset="0"/>
            </a:endParaRPr>
          </a:p>
          <a:p>
            <a:r>
              <a:rPr lang="en-GB" sz="1000" dirty="0">
                <a:solidFill>
                  <a:srgbClr val="000000"/>
                </a:solidFill>
                <a:latin typeface="Arial" panose="020B0604020202020204" pitchFamily="34" charset="0"/>
                <a:ea typeface="Times New Roman" panose="02020603050405020304" pitchFamily="18" charset="0"/>
              </a:rPr>
              <a:t>Data includes </a:t>
            </a:r>
            <a:r>
              <a:rPr lang="en-GB" sz="1000" dirty="0">
                <a:latin typeface="Arial" panose="020B0604020202020204" pitchFamily="34" charset="0"/>
                <a:ea typeface="Aptos" panose="020B0004020202020204" pitchFamily="34" charset="0"/>
              </a:rPr>
              <a:t>non core activity &amp; Direct to Test.</a:t>
            </a:r>
          </a:p>
          <a:p>
            <a:endParaRPr lang="en-GB" sz="1000" dirty="0">
              <a:latin typeface="Arial" panose="020B0604020202020204" pitchFamily="34" charset="0"/>
              <a:ea typeface="Aptos" panose="020B0004020202020204" pitchFamily="34" charset="0"/>
            </a:endParaRPr>
          </a:p>
          <a:p>
            <a:r>
              <a:rPr lang="en-GB" sz="1000" dirty="0">
                <a:latin typeface="Arial" panose="020B0604020202020204" pitchFamily="34" charset="0"/>
                <a:ea typeface="Aptos" panose="020B0004020202020204" pitchFamily="34" charset="0"/>
              </a:rPr>
              <a:t>Tumour Site Graph excludes Tumour sites with a cumulative total of 5 or less.</a:t>
            </a:r>
          </a:p>
          <a:p>
            <a:endParaRPr lang="en-GB" sz="1000" b="1" dirty="0">
              <a:latin typeface="Arial" panose="020B0604020202020204" pitchFamily="34" charset="0"/>
              <a:ea typeface="Times New Roman" panose="02020603050405020304" pitchFamily="18" charset="0"/>
            </a:endParaRPr>
          </a:p>
          <a:p>
            <a:r>
              <a:rPr lang="en-GB" sz="1000" b="1" dirty="0">
                <a:solidFill>
                  <a:srgbClr val="000000"/>
                </a:solidFill>
                <a:latin typeface="Arial" panose="020B0604020202020204" pitchFamily="34" charset="0"/>
                <a:ea typeface="Times New Roman" panose="02020603050405020304" pitchFamily="18" charset="0"/>
                <a:cs typeface="Arial" panose="020B0604020202020204" pitchFamily="34" charset="0"/>
              </a:rPr>
              <a:t>Data Confidence Level </a:t>
            </a:r>
            <a:r>
              <a:rPr lang="en-GB" sz="1000" dirty="0">
                <a:solidFill>
                  <a:srgbClr val="000000"/>
                </a:solidFill>
                <a:latin typeface="Arial" panose="020B0604020202020204" pitchFamily="34" charset="0"/>
                <a:ea typeface="Times New Roman" panose="02020603050405020304" pitchFamily="18" charset="0"/>
                <a:cs typeface="Arial" panose="020B0604020202020204" pitchFamily="34" charset="0"/>
              </a:rPr>
              <a:t>– Medium (Issues with 1</a:t>
            </a:r>
            <a:r>
              <a:rPr lang="en-GB" sz="1000" baseline="30000" dirty="0">
                <a:solidFill>
                  <a:srgbClr val="000000"/>
                </a:solidFill>
                <a:latin typeface="Arial" panose="020B0604020202020204" pitchFamily="34" charset="0"/>
                <a:ea typeface="Times New Roman" panose="02020603050405020304" pitchFamily="18" charset="0"/>
                <a:cs typeface="Arial" panose="020B0604020202020204" pitchFamily="34" charset="0"/>
              </a:rPr>
              <a:t>st</a:t>
            </a:r>
            <a:r>
              <a:rPr lang="en-GB" sz="1000" dirty="0">
                <a:solidFill>
                  <a:srgbClr val="000000"/>
                </a:solidFill>
                <a:latin typeface="Arial" panose="020B0604020202020204" pitchFamily="34" charset="0"/>
                <a:ea typeface="Times New Roman" panose="02020603050405020304" pitchFamily="18" charset="0"/>
                <a:cs typeface="Arial" panose="020B0604020202020204" pitchFamily="34" charset="0"/>
              </a:rPr>
              <a:t> appointments being linked to cancer pathway).</a:t>
            </a:r>
          </a:p>
          <a:p>
            <a:endParaRPr lang="en-GB" sz="1000" b="1" dirty="0">
              <a:latin typeface="Arial" panose="020B0604020202020204" pitchFamily="34" charset="0"/>
              <a:ea typeface="Times New Roman" panose="02020603050405020304" pitchFamily="18" charset="0"/>
            </a:endParaRPr>
          </a:p>
          <a:p>
            <a:endParaRPr lang="en-GB" sz="1000" dirty="0">
              <a:solidFill>
                <a:srgbClr val="000000"/>
              </a:solidFill>
              <a:latin typeface="Arial" panose="020B0604020202020204" pitchFamily="34" charset="0"/>
              <a:ea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578BA7F4-74E0-4FCD-8CFB-DBF6AAF24C16}" type="slidenum">
              <a:rPr lang="en-GB" smtClean="0"/>
              <a:t>5</a:t>
            </a:fld>
            <a:endParaRPr lang="en-GB"/>
          </a:p>
        </p:txBody>
      </p:sp>
    </p:spTree>
    <p:extLst>
      <p:ext uri="{BB962C8B-B14F-4D97-AF65-F5344CB8AC3E}">
        <p14:creationId xmlns:p14="http://schemas.microsoft.com/office/powerpoint/2010/main" val="34380716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sz="1000" dirty="0">
              <a:solidFill>
                <a:srgbClr val="000000"/>
              </a:solidFill>
              <a:latin typeface="Arial" panose="020B0604020202020204" pitchFamily="34" charset="0"/>
              <a:ea typeface="Times New Roman" panose="02020603050405020304" pitchFamily="18" charset="0"/>
            </a:endParaRPr>
          </a:p>
          <a:p>
            <a:r>
              <a:rPr lang="en-GB" sz="1000" b="1" dirty="0">
                <a:solidFill>
                  <a:srgbClr val="000000"/>
                </a:solidFill>
                <a:latin typeface="Arial" panose="020B0604020202020204" pitchFamily="34" charset="0"/>
                <a:ea typeface="Times New Roman" panose="02020603050405020304" pitchFamily="18" charset="0"/>
              </a:rPr>
              <a:t>31 Day Cancer Target </a:t>
            </a:r>
            <a:r>
              <a:rPr lang="en-GB" sz="1000" dirty="0">
                <a:solidFill>
                  <a:srgbClr val="000000"/>
                </a:solidFill>
                <a:latin typeface="Arial" panose="020B0604020202020204" pitchFamily="34" charset="0"/>
                <a:ea typeface="Times New Roman" panose="02020603050405020304" pitchFamily="18" charset="0"/>
              </a:rPr>
              <a:t>- </a:t>
            </a:r>
            <a:r>
              <a:rPr lang="en-GB" sz="1000" dirty="0">
                <a:solidFill>
                  <a:srgbClr val="000000"/>
                </a:solidFill>
                <a:latin typeface="Arial" panose="020B0604020202020204" pitchFamily="34" charset="0"/>
                <a:ea typeface="Calibri" panose="020F0502020204030204" pitchFamily="34" charset="0"/>
                <a:cs typeface="Arial" panose="020B0604020202020204" pitchFamily="34" charset="0"/>
              </a:rPr>
              <a:t>A</a:t>
            </a:r>
            <a:r>
              <a:rPr lang="en-GB" sz="1000" dirty="0">
                <a:latin typeface="Arial" panose="020B0604020202020204" pitchFamily="34" charset="0"/>
                <a:ea typeface="Calibri" panose="020F0502020204030204" pitchFamily="34" charset="0"/>
                <a:cs typeface="Arial" panose="020B0604020202020204" pitchFamily="34" charset="0"/>
              </a:rPr>
              <a:t>t least 98% of patients diagnosed with cancer should receive their first definitive treatment within 31 days of a decision to treat.</a:t>
            </a:r>
          </a:p>
          <a:p>
            <a:endParaRPr lang="en-GB" sz="1000" dirty="0">
              <a:latin typeface="Arial" panose="020B0604020202020204" pitchFamily="34" charset="0"/>
              <a:ea typeface="Calibri" panose="020F0502020204030204" pitchFamily="34" charset="0"/>
              <a:cs typeface="Arial" panose="020B0604020202020204" pitchFamily="34" charset="0"/>
            </a:endParaRPr>
          </a:p>
          <a:p>
            <a:r>
              <a:rPr lang="en-GB" sz="1000" b="1" dirty="0">
                <a:solidFill>
                  <a:srgbClr val="000000"/>
                </a:solidFill>
                <a:latin typeface="Arial" panose="020B0604020202020204" pitchFamily="34" charset="0"/>
                <a:ea typeface="Calibri" panose="020F0502020204030204" pitchFamily="34" charset="0"/>
                <a:cs typeface="Arial" panose="020B0604020202020204" pitchFamily="34" charset="0"/>
              </a:rPr>
              <a:t>31 Day Target Description</a:t>
            </a:r>
            <a:r>
              <a:rPr lang="en-GB" sz="1000" dirty="0">
                <a:solidFill>
                  <a:srgbClr val="000000"/>
                </a:solidFill>
                <a:latin typeface="Arial" panose="020B0604020202020204" pitchFamily="34" charset="0"/>
                <a:ea typeface="Calibri" panose="020F0502020204030204" pitchFamily="34" charset="0"/>
                <a:cs typeface="Arial" panose="020B0604020202020204" pitchFamily="34" charset="0"/>
              </a:rPr>
              <a:t>: </a:t>
            </a:r>
            <a:r>
              <a:rPr lang="en-GB" sz="1000" dirty="0">
                <a:latin typeface="Arial" panose="020B0604020202020204" pitchFamily="34" charset="0"/>
                <a:ea typeface="Calibri" panose="020F0502020204030204" pitchFamily="34" charset="0"/>
                <a:cs typeface="Arial" panose="020B0604020202020204" pitchFamily="34" charset="0"/>
              </a:rPr>
              <a:t>Percentage of patients who were treated within 31 days following a decision to treat being taken.  The completed waiting time is measured from the date a decision was taken to treat a patient for cancer and ends on the date the patient received their first definitive treatment for cancer. Adjustments are made to the completed waiting time in the event of a patient cancelling or self-deferring treatment or as a result of suspension for either medical or social reasons. </a:t>
            </a:r>
          </a:p>
          <a:p>
            <a:endParaRPr lang="en-GB" sz="1000" dirty="0">
              <a:solidFill>
                <a:srgbClr val="000000"/>
              </a:solidFill>
              <a:latin typeface="Arial" panose="020B0604020202020204" pitchFamily="34" charset="0"/>
              <a:ea typeface="Calibri" panose="020F0502020204030204" pitchFamily="34" charset="0"/>
              <a:cs typeface="Arial" panose="020B0604020202020204" pitchFamily="34" charset="0"/>
            </a:endParaRPr>
          </a:p>
          <a:p>
            <a:endParaRPr lang="en-GB" sz="1000" dirty="0">
              <a:solidFill>
                <a:srgbClr val="000000"/>
              </a:solidFill>
              <a:latin typeface="Arial" panose="020B0604020202020204" pitchFamily="34" charset="0"/>
              <a:ea typeface="Calibri" panose="020F0502020204030204" pitchFamily="34" charset="0"/>
              <a:cs typeface="Arial" panose="020B0604020202020204" pitchFamily="34" charset="0"/>
            </a:endParaRPr>
          </a:p>
          <a:p>
            <a:r>
              <a:rPr lang="en-GB" sz="1000" b="1" dirty="0">
                <a:solidFill>
                  <a:srgbClr val="000000"/>
                </a:solidFill>
                <a:latin typeface="Arial" panose="020B0604020202020204" pitchFamily="34" charset="0"/>
                <a:ea typeface="Times New Roman" panose="02020603050405020304" pitchFamily="18" charset="0"/>
                <a:cs typeface="Arial" panose="020B0604020202020204" pitchFamily="34" charset="0"/>
              </a:rPr>
              <a:t>Data Confidence Level </a:t>
            </a:r>
            <a:r>
              <a:rPr lang="en-GB" sz="1000" dirty="0">
                <a:solidFill>
                  <a:srgbClr val="000000"/>
                </a:solidFill>
                <a:latin typeface="Arial" panose="020B0604020202020204" pitchFamily="34" charset="0"/>
                <a:ea typeface="Times New Roman" panose="02020603050405020304" pitchFamily="18" charset="0"/>
                <a:cs typeface="Arial" panose="020B0604020202020204" pitchFamily="34" charset="0"/>
              </a:rPr>
              <a:t>- High</a:t>
            </a:r>
          </a:p>
          <a:p>
            <a:endParaRPr lang="en-GB" sz="1000" dirty="0">
              <a:solidFill>
                <a:srgbClr val="000000"/>
              </a:solidFill>
              <a:latin typeface="Arial" panose="020B0604020202020204" pitchFamily="34" charset="0"/>
              <a:ea typeface="Times New Roman" panose="02020603050405020304" pitchFamily="18" charset="0"/>
              <a:cs typeface="Arial" panose="020B0604020202020204" pitchFamily="34" charset="0"/>
            </a:endParaRPr>
          </a:p>
          <a:p>
            <a:endParaRPr lang="en-GB" dirty="0"/>
          </a:p>
        </p:txBody>
      </p:sp>
      <p:sp>
        <p:nvSpPr>
          <p:cNvPr id="4" name="Slide Number Placeholder 3"/>
          <p:cNvSpPr>
            <a:spLocks noGrp="1"/>
          </p:cNvSpPr>
          <p:nvPr>
            <p:ph type="sldNum" sz="quarter" idx="5"/>
          </p:nvPr>
        </p:nvSpPr>
        <p:spPr/>
        <p:txBody>
          <a:bodyPr/>
          <a:lstStyle/>
          <a:p>
            <a:fld id="{578BA7F4-74E0-4FCD-8CFB-DBF6AAF24C16}" type="slidenum">
              <a:rPr lang="en-GB" smtClean="0"/>
              <a:t>6</a:t>
            </a:fld>
            <a:endParaRPr lang="en-GB"/>
          </a:p>
        </p:txBody>
      </p:sp>
    </p:spTree>
    <p:extLst>
      <p:ext uri="{BB962C8B-B14F-4D97-AF65-F5344CB8AC3E}">
        <p14:creationId xmlns:p14="http://schemas.microsoft.com/office/powerpoint/2010/main" val="179259453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000" b="1" dirty="0"/>
              <a:t>62 Day Cancer Target </a:t>
            </a:r>
            <a:r>
              <a:rPr lang="en-GB" sz="1000" dirty="0"/>
              <a:t>- </a:t>
            </a:r>
            <a:r>
              <a:rPr lang="en-GB" sz="1000" dirty="0">
                <a:solidFill>
                  <a:srgbClr val="000000"/>
                </a:solidFill>
                <a:latin typeface="Arial" panose="020B0604020202020204" pitchFamily="34" charset="0"/>
              </a:rPr>
              <a:t>A</a:t>
            </a:r>
            <a:r>
              <a:rPr lang="en-GB" sz="1000" dirty="0">
                <a:solidFill>
                  <a:srgbClr val="000000"/>
                </a:solidFill>
                <a:latin typeface="Arial" panose="020B0604020202020204" pitchFamily="34" charset="0"/>
                <a:ea typeface="Times New Roman" panose="02020603050405020304" pitchFamily="18" charset="0"/>
              </a:rPr>
              <a:t>t least 95% of patients urgently referred with a suspected cancer should begin their first definitive treatment within 62 days.</a:t>
            </a:r>
          </a:p>
          <a:p>
            <a:endParaRPr lang="en-GB" sz="1000" dirty="0">
              <a:solidFill>
                <a:srgbClr val="000000"/>
              </a:solidFill>
              <a:latin typeface="Arial" panose="020B0604020202020204" pitchFamily="34" charset="0"/>
              <a:ea typeface="Times New Roman" panose="02020603050405020304" pitchFamily="18" charset="0"/>
            </a:endParaRPr>
          </a:p>
          <a:p>
            <a:r>
              <a:rPr lang="en-GB" sz="1000" b="1" dirty="0">
                <a:solidFill>
                  <a:srgbClr val="000000"/>
                </a:solidFill>
                <a:latin typeface="Arial" panose="020B0604020202020204" pitchFamily="34" charset="0"/>
                <a:ea typeface="Times New Roman" panose="02020603050405020304" pitchFamily="18" charset="0"/>
              </a:rPr>
              <a:t>62 Day Target Description</a:t>
            </a:r>
            <a:r>
              <a:rPr lang="en-GB" sz="1000" dirty="0">
                <a:solidFill>
                  <a:srgbClr val="000000"/>
                </a:solidFill>
                <a:latin typeface="Arial" panose="020B0604020202020204" pitchFamily="34" charset="0"/>
                <a:ea typeface="Times New Roman" panose="02020603050405020304" pitchFamily="18" charset="0"/>
                <a:cs typeface="Arial" panose="020B0604020202020204" pitchFamily="34" charset="0"/>
              </a:rPr>
              <a:t>: Percentage of patients beginning their first treatment for cancer following an urgent GP referral for suspect cancer. The completed waiting time is measured from the date an initial urgent suspect cancer referral is first received in a Provider HSC Trust, and ends on the date the patient receives their first definitive treatment for cancer. Adjustments are made to the completed waiting time in the event of a patient cancelling or self-deferring treatment or as a result of suspension for either medical or social reasons. </a:t>
            </a:r>
          </a:p>
          <a:p>
            <a:endParaRPr lang="en-GB" sz="1000" dirty="0">
              <a:solidFill>
                <a:srgbClr val="000000"/>
              </a:solidFill>
              <a:latin typeface="Arial" panose="020B0604020202020204" pitchFamily="34" charset="0"/>
              <a:ea typeface="Times New Roman" panose="02020603050405020304" pitchFamily="18" charset="0"/>
              <a:cs typeface="Arial" panose="020B0604020202020204" pitchFamily="34" charset="0"/>
            </a:endParaRPr>
          </a:p>
          <a:p>
            <a:endParaRPr lang="en-GB" sz="1000" dirty="0">
              <a:solidFill>
                <a:srgbClr val="000000"/>
              </a:solidFill>
              <a:latin typeface="Arial" panose="020B0604020202020204" pitchFamily="34" charset="0"/>
              <a:ea typeface="Times New Roman" panose="02020603050405020304" pitchFamily="18" charset="0"/>
              <a:cs typeface="Arial" panose="020B0604020202020204" pitchFamily="34" charset="0"/>
            </a:endParaRPr>
          </a:p>
          <a:p>
            <a:r>
              <a:rPr lang="en-GB" sz="1000" b="1" dirty="0">
                <a:solidFill>
                  <a:srgbClr val="000000"/>
                </a:solidFill>
                <a:latin typeface="Arial" panose="020B0604020202020204" pitchFamily="34" charset="0"/>
                <a:ea typeface="Times New Roman" panose="02020603050405020304" pitchFamily="18" charset="0"/>
                <a:cs typeface="Arial" panose="020B0604020202020204" pitchFamily="34" charset="0"/>
              </a:rPr>
              <a:t>Data Confidence Level </a:t>
            </a:r>
            <a:r>
              <a:rPr lang="en-GB" sz="1000" dirty="0">
                <a:solidFill>
                  <a:srgbClr val="000000"/>
                </a:solidFill>
                <a:latin typeface="Arial" panose="020B0604020202020204" pitchFamily="34" charset="0"/>
                <a:ea typeface="Times New Roman" panose="02020603050405020304" pitchFamily="18" charset="0"/>
                <a:cs typeface="Arial" panose="020B0604020202020204" pitchFamily="34" charset="0"/>
              </a:rPr>
              <a:t>- High</a:t>
            </a:r>
          </a:p>
          <a:p>
            <a:endParaRPr lang="en-GB" sz="1000" dirty="0">
              <a:solidFill>
                <a:srgbClr val="000000"/>
              </a:solidFill>
              <a:latin typeface="Arial" panose="020B0604020202020204" pitchFamily="34" charset="0"/>
              <a:ea typeface="Times New Roman" panose="02020603050405020304" pitchFamily="18" charset="0"/>
              <a:cs typeface="Arial" panose="020B0604020202020204" pitchFamily="34" charset="0"/>
            </a:endParaRPr>
          </a:p>
          <a:p>
            <a:endParaRPr lang="en-GB" dirty="0"/>
          </a:p>
        </p:txBody>
      </p:sp>
      <p:sp>
        <p:nvSpPr>
          <p:cNvPr id="4" name="Slide Number Placeholder 3"/>
          <p:cNvSpPr>
            <a:spLocks noGrp="1"/>
          </p:cNvSpPr>
          <p:nvPr>
            <p:ph type="sldNum" sz="quarter" idx="5"/>
          </p:nvPr>
        </p:nvSpPr>
        <p:spPr/>
        <p:txBody>
          <a:bodyPr/>
          <a:lstStyle/>
          <a:p>
            <a:fld id="{578BA7F4-74E0-4FCD-8CFB-DBF6AAF24C16}" type="slidenum">
              <a:rPr lang="en-GB" smtClean="0"/>
              <a:t>7</a:t>
            </a:fld>
            <a:endParaRPr lang="en-GB"/>
          </a:p>
        </p:txBody>
      </p:sp>
    </p:spTree>
    <p:extLst>
      <p:ext uri="{BB962C8B-B14F-4D97-AF65-F5344CB8AC3E}">
        <p14:creationId xmlns:p14="http://schemas.microsoft.com/office/powerpoint/2010/main" val="185067398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000" b="1" dirty="0">
                <a:latin typeface="Arial" panose="020B0604020202020204" pitchFamily="34" charset="0"/>
                <a:ea typeface="Calibri" panose="020F0502020204030204" pitchFamily="34" charset="0"/>
                <a:cs typeface="Arial" panose="020B0604020202020204" pitchFamily="34" charset="0"/>
              </a:rPr>
              <a:t>Description</a:t>
            </a:r>
            <a:r>
              <a:rPr lang="en-GB" sz="1000" dirty="0">
                <a:latin typeface="Arial" panose="020B0604020202020204" pitchFamily="34" charset="0"/>
                <a:ea typeface="Calibri" panose="020F0502020204030204" pitchFamily="34" charset="0"/>
                <a:cs typeface="Arial" panose="020B0604020202020204" pitchFamily="34" charset="0"/>
              </a:rPr>
              <a:t>: Number of patients conveyed by NIAS to Antrim &amp; Causeway Emergency Departments.  Figures exclude IFT, C5 and Routine. </a:t>
            </a:r>
          </a:p>
          <a:p>
            <a:r>
              <a:rPr lang="en-GB" sz="1000" dirty="0">
                <a:latin typeface="Arial" panose="020B0604020202020204" pitchFamily="34" charset="0"/>
                <a:ea typeface="Aptos" panose="020B0004020202020204" pitchFamily="34" charset="0"/>
                <a:cs typeface="Arial" panose="020B0604020202020204" pitchFamily="34" charset="0"/>
              </a:rPr>
              <a:t>IFT is an interfacility transfer. This is an emergency transfer from one hospital to another, for example a transfer from Causeway to Antrim Area Hospital. </a:t>
            </a:r>
          </a:p>
          <a:p>
            <a:r>
              <a:rPr lang="en-GB" sz="1000" dirty="0">
                <a:latin typeface="Arial" panose="020B0604020202020204" pitchFamily="34" charset="0"/>
                <a:ea typeface="Aptos" panose="020B0004020202020204" pitchFamily="34" charset="0"/>
                <a:cs typeface="Arial" panose="020B0604020202020204" pitchFamily="34" charset="0"/>
              </a:rPr>
              <a:t>C5 is a Category 5 call. This is the least urgent categorisation of NIAS’ emergency calls. </a:t>
            </a:r>
          </a:p>
          <a:p>
            <a:endParaRPr lang="en-GB" sz="1000" dirty="0">
              <a:latin typeface="Arial" panose="020B0604020202020204" pitchFamily="34" charset="0"/>
              <a:ea typeface="Aptos" panose="020B0004020202020204" pitchFamily="34" charset="0"/>
              <a:cs typeface="Arial" panose="020B0604020202020204" pitchFamily="34" charset="0"/>
            </a:endParaRPr>
          </a:p>
          <a:p>
            <a:endParaRPr lang="en-GB" sz="1000" dirty="0">
              <a:latin typeface="Arial" panose="020B0604020202020204" pitchFamily="34" charset="0"/>
              <a:ea typeface="Aptos" panose="020B0004020202020204" pitchFamily="34" charset="0"/>
              <a:cs typeface="Arial" panose="020B0604020202020204" pitchFamily="34" charset="0"/>
            </a:endParaRPr>
          </a:p>
          <a:p>
            <a:r>
              <a:rPr lang="en-GB" sz="1000" b="1" dirty="0">
                <a:solidFill>
                  <a:srgbClr val="000000"/>
                </a:solidFill>
                <a:latin typeface="Arial" panose="020B0604020202020204" pitchFamily="34" charset="0"/>
                <a:ea typeface="Times New Roman" panose="02020603050405020304" pitchFamily="18" charset="0"/>
                <a:cs typeface="Arial" panose="020B0604020202020204" pitchFamily="34" charset="0"/>
              </a:rPr>
              <a:t>Data Confidence Level </a:t>
            </a:r>
            <a:r>
              <a:rPr lang="en-GB" sz="1000" dirty="0">
                <a:solidFill>
                  <a:srgbClr val="000000"/>
                </a:solidFill>
                <a:latin typeface="Arial" panose="020B0604020202020204" pitchFamily="34" charset="0"/>
                <a:ea typeface="Times New Roman" panose="02020603050405020304" pitchFamily="18" charset="0"/>
                <a:cs typeface="Arial" panose="020B0604020202020204" pitchFamily="34" charset="0"/>
              </a:rPr>
              <a:t>- High</a:t>
            </a:r>
          </a:p>
          <a:p>
            <a:br>
              <a:rPr lang="en-GB" sz="1800" dirty="0">
                <a:latin typeface="Aptos" panose="020B0004020202020204" pitchFamily="34" charset="0"/>
                <a:ea typeface="Aptos" panose="020B0004020202020204" pitchFamily="34" charset="0"/>
                <a:cs typeface="Calibri" panose="020F0502020204030204" pitchFamily="34" charset="0"/>
              </a:rPr>
            </a:br>
            <a:br>
              <a:rPr lang="en-GB" sz="1800" dirty="0">
                <a:latin typeface="Aptos" panose="020B0004020202020204" pitchFamily="34" charset="0"/>
                <a:ea typeface="Aptos" panose="020B0004020202020204" pitchFamily="34" charset="0"/>
                <a:cs typeface="Calibri" panose="020F0502020204030204" pitchFamily="34" charset="0"/>
              </a:rPr>
            </a:br>
            <a:r>
              <a:rPr lang="en-GB" sz="1000" dirty="0">
                <a:latin typeface="Arial" panose="020B0604020202020204" pitchFamily="34" charset="0"/>
                <a:ea typeface="Calibri" panose="020F0502020204030204" pitchFamily="34" charset="0"/>
                <a:cs typeface="Arial" panose="020B0604020202020204" pitchFamily="34" charset="0"/>
              </a:rPr>
              <a:t> </a:t>
            </a:r>
            <a:endParaRPr lang="en-GB" sz="1000" dirty="0"/>
          </a:p>
          <a:p>
            <a:endParaRPr lang="en-GB" dirty="0"/>
          </a:p>
        </p:txBody>
      </p:sp>
      <p:sp>
        <p:nvSpPr>
          <p:cNvPr id="4" name="Slide Number Placeholder 3"/>
          <p:cNvSpPr>
            <a:spLocks noGrp="1"/>
          </p:cNvSpPr>
          <p:nvPr>
            <p:ph type="sldNum" sz="quarter" idx="5"/>
          </p:nvPr>
        </p:nvSpPr>
        <p:spPr/>
        <p:txBody>
          <a:bodyPr/>
          <a:lstStyle/>
          <a:p>
            <a:fld id="{578BA7F4-74E0-4FCD-8CFB-DBF6AAF24C16}" type="slidenum">
              <a:rPr lang="en-GB" smtClean="0"/>
              <a:t>8</a:t>
            </a:fld>
            <a:endParaRPr lang="en-GB"/>
          </a:p>
        </p:txBody>
      </p:sp>
    </p:spTree>
    <p:extLst>
      <p:ext uri="{BB962C8B-B14F-4D97-AF65-F5344CB8AC3E}">
        <p14:creationId xmlns:p14="http://schemas.microsoft.com/office/powerpoint/2010/main" val="53698415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000" b="1" dirty="0">
                <a:latin typeface="Arial" panose="020B0604020202020204" pitchFamily="34" charset="0"/>
                <a:ea typeface="Calibri" panose="020F0502020204030204" pitchFamily="34" charset="0"/>
                <a:cs typeface="Arial" panose="020B0604020202020204" pitchFamily="34" charset="0"/>
              </a:rPr>
              <a:t>Description</a:t>
            </a:r>
            <a:r>
              <a:rPr lang="en-GB" sz="1000" dirty="0">
                <a:latin typeface="Arial" panose="020B0604020202020204" pitchFamily="34" charset="0"/>
                <a:ea typeface="Calibri" panose="020F0502020204030204" pitchFamily="34" charset="0"/>
                <a:cs typeface="Arial" panose="020B0604020202020204" pitchFamily="34" charset="0"/>
              </a:rPr>
              <a:t>: % of patient handovers within 15 minutes.  Time is calculated from the arrival of NIAS resource at either Antrim or Causeway Emergency Departments to the physical handover of the patient into the care of the receiving hospital. Date based on the date of arrival at hospital.</a:t>
            </a:r>
          </a:p>
          <a:p>
            <a:endParaRPr lang="en-GB" sz="1000" dirty="0">
              <a:latin typeface="Arial" panose="020B0604020202020204" pitchFamily="34" charset="0"/>
              <a:ea typeface="Calibri" panose="020F0502020204030204" pitchFamily="34" charset="0"/>
              <a:cs typeface="Arial" panose="020B0604020202020204" pitchFamily="34" charset="0"/>
            </a:endParaRPr>
          </a:p>
          <a:p>
            <a:endParaRPr lang="en-GB" sz="1000" dirty="0">
              <a:latin typeface="Arial" panose="020B0604020202020204" pitchFamily="34" charset="0"/>
              <a:ea typeface="Calibri" panose="020F0502020204030204" pitchFamily="34" charset="0"/>
              <a:cs typeface="Arial" panose="020B0604020202020204" pitchFamily="34" charset="0"/>
            </a:endParaRPr>
          </a:p>
          <a:p>
            <a:r>
              <a:rPr lang="en-GB" sz="1000" b="1" dirty="0">
                <a:solidFill>
                  <a:srgbClr val="000000"/>
                </a:solidFill>
                <a:latin typeface="Arial" panose="020B0604020202020204" pitchFamily="34" charset="0"/>
                <a:ea typeface="Times New Roman" panose="02020603050405020304" pitchFamily="18" charset="0"/>
                <a:cs typeface="Arial" panose="020B0604020202020204" pitchFamily="34" charset="0"/>
              </a:rPr>
              <a:t>Data Confidence Level </a:t>
            </a:r>
            <a:r>
              <a:rPr lang="en-GB" sz="1000" dirty="0">
                <a:solidFill>
                  <a:srgbClr val="000000"/>
                </a:solidFill>
                <a:latin typeface="Arial" panose="020B0604020202020204" pitchFamily="34" charset="0"/>
                <a:ea typeface="Times New Roman" panose="02020603050405020304" pitchFamily="18" charset="0"/>
                <a:cs typeface="Arial" panose="020B0604020202020204" pitchFamily="34" charset="0"/>
              </a:rPr>
              <a:t>- High</a:t>
            </a:r>
          </a:p>
          <a:p>
            <a:endParaRPr lang="en-GB" sz="1000" dirty="0">
              <a:latin typeface="Arial" panose="020B0604020202020204" pitchFamily="34" charset="0"/>
              <a:ea typeface="Calibri" panose="020F0502020204030204" pitchFamily="34" charset="0"/>
              <a:cs typeface="Arial" panose="020B0604020202020204" pitchFamily="34" charset="0"/>
            </a:endParaRPr>
          </a:p>
          <a:p>
            <a:endParaRPr lang="en-GB" dirty="0"/>
          </a:p>
        </p:txBody>
      </p:sp>
      <p:sp>
        <p:nvSpPr>
          <p:cNvPr id="4" name="Slide Number Placeholder 3"/>
          <p:cNvSpPr>
            <a:spLocks noGrp="1"/>
          </p:cNvSpPr>
          <p:nvPr>
            <p:ph type="sldNum" sz="quarter" idx="5"/>
          </p:nvPr>
        </p:nvSpPr>
        <p:spPr/>
        <p:txBody>
          <a:bodyPr/>
          <a:lstStyle/>
          <a:p>
            <a:fld id="{578BA7F4-74E0-4FCD-8CFB-DBF6AAF24C16}" type="slidenum">
              <a:rPr lang="en-GB" smtClean="0"/>
              <a:t>9</a:t>
            </a:fld>
            <a:endParaRPr lang="en-GB"/>
          </a:p>
        </p:txBody>
      </p:sp>
    </p:spTree>
    <p:extLst>
      <p:ext uri="{BB962C8B-B14F-4D97-AF65-F5344CB8AC3E}">
        <p14:creationId xmlns:p14="http://schemas.microsoft.com/office/powerpoint/2010/main" val="89850630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
    <p:spTree>
      <p:nvGrpSpPr>
        <p:cNvPr id="1" name=""/>
        <p:cNvGrpSpPr/>
        <p:nvPr/>
      </p:nvGrpSpPr>
      <p:grpSpPr>
        <a:xfrm>
          <a:off x="0" y="0"/>
          <a:ext cx="0" cy="0"/>
          <a:chOff x="0" y="0"/>
          <a:chExt cx="0" cy="0"/>
        </a:xfrm>
      </p:grpSpPr>
      <p:sp>
        <p:nvSpPr>
          <p:cNvPr id="8" name="Rectangle 7"/>
          <p:cNvSpPr/>
          <p:nvPr userDrawn="1"/>
        </p:nvSpPr>
        <p:spPr>
          <a:xfrm>
            <a:off x="217005" y="203752"/>
            <a:ext cx="11757991" cy="6450496"/>
          </a:xfrm>
          <a:prstGeom prst="rect">
            <a:avLst/>
          </a:prstGeom>
          <a:solidFill>
            <a:srgbClr val="E6E7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12" name="Picture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71685" y="477078"/>
            <a:ext cx="2733261" cy="494026"/>
          </a:xfrm>
          <a:prstGeom prst="rect">
            <a:avLst/>
          </a:prstGeom>
        </p:spPr>
      </p:pic>
      <p:sp>
        <p:nvSpPr>
          <p:cNvPr id="13" name="Rectangle 12"/>
          <p:cNvSpPr/>
          <p:nvPr userDrawn="1"/>
        </p:nvSpPr>
        <p:spPr>
          <a:xfrm>
            <a:off x="217005" y="1538288"/>
            <a:ext cx="278295" cy="395287"/>
          </a:xfrm>
          <a:prstGeom prst="rect">
            <a:avLst/>
          </a:prstGeom>
          <a:solidFill>
            <a:srgbClr val="EB05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Text Placeholder 18"/>
          <p:cNvSpPr>
            <a:spLocks noGrp="1"/>
          </p:cNvSpPr>
          <p:nvPr>
            <p:ph type="body" sz="quarter" idx="12" hasCustomPrompt="1"/>
          </p:nvPr>
        </p:nvSpPr>
        <p:spPr>
          <a:xfrm>
            <a:off x="671513" y="1410305"/>
            <a:ext cx="10748548" cy="1838325"/>
          </a:xfrm>
          <a:prstGeom prst="rect">
            <a:avLst/>
          </a:prstGeom>
        </p:spPr>
        <p:txBody>
          <a:bodyPr/>
          <a:lstStyle>
            <a:lvl1pPr marL="0" indent="0">
              <a:buNone/>
              <a:defRPr sz="4400" b="1">
                <a:solidFill>
                  <a:srgbClr val="0F3E4C"/>
                </a:solidFill>
                <a:latin typeface="Arial" panose="020B0604020202020204" pitchFamily="34" charset="0"/>
                <a:cs typeface="Arial" panose="020B0604020202020204" pitchFamily="34" charset="0"/>
              </a:defRPr>
            </a:lvl1pPr>
          </a:lstStyle>
          <a:p>
            <a:pPr lvl="0"/>
            <a:r>
              <a:rPr lang="en-GB" dirty="0"/>
              <a:t>Insert text here</a:t>
            </a:r>
          </a:p>
        </p:txBody>
      </p:sp>
      <p:sp>
        <p:nvSpPr>
          <p:cNvPr id="14" name="Rectangle 13"/>
          <p:cNvSpPr/>
          <p:nvPr userDrawn="1"/>
        </p:nvSpPr>
        <p:spPr>
          <a:xfrm>
            <a:off x="217005" y="6450496"/>
            <a:ext cx="11757991" cy="203752"/>
          </a:xfrm>
          <a:prstGeom prst="rect">
            <a:avLst/>
          </a:prstGeom>
          <a:solidFill>
            <a:srgbClr val="084D8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15" name="Picture 14"/>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471485" y="5214615"/>
            <a:ext cx="1403498" cy="1351211"/>
          </a:xfrm>
          <a:prstGeom prst="rect">
            <a:avLst/>
          </a:prstGeom>
        </p:spPr>
      </p:pic>
      <p:pic>
        <p:nvPicPr>
          <p:cNvPr id="10" name="Picture 9"/>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8979243" y="343973"/>
            <a:ext cx="2759475" cy="788422"/>
          </a:xfrm>
          <a:prstGeom prst="rect">
            <a:avLst/>
          </a:prstGeom>
        </p:spPr>
      </p:pic>
    </p:spTree>
    <p:extLst>
      <p:ext uri="{BB962C8B-B14F-4D97-AF65-F5344CB8AC3E}">
        <p14:creationId xmlns:p14="http://schemas.microsoft.com/office/powerpoint/2010/main" val="21014768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ext Slide">
    <p:spTree>
      <p:nvGrpSpPr>
        <p:cNvPr id="1" name=""/>
        <p:cNvGrpSpPr/>
        <p:nvPr/>
      </p:nvGrpSpPr>
      <p:grpSpPr>
        <a:xfrm>
          <a:off x="0" y="0"/>
          <a:ext cx="0" cy="0"/>
          <a:chOff x="0" y="0"/>
          <a:chExt cx="0" cy="0"/>
        </a:xfrm>
      </p:grpSpPr>
      <p:sp>
        <p:nvSpPr>
          <p:cNvPr id="8" name="Rectangle 7"/>
          <p:cNvSpPr/>
          <p:nvPr userDrawn="1"/>
        </p:nvSpPr>
        <p:spPr>
          <a:xfrm>
            <a:off x="217005" y="203752"/>
            <a:ext cx="11757991" cy="6450496"/>
          </a:xfrm>
          <a:prstGeom prst="rect">
            <a:avLst/>
          </a:prstGeom>
          <a:solidFill>
            <a:srgbClr val="E6E7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 name="Rectangle 8"/>
          <p:cNvSpPr/>
          <p:nvPr userDrawn="1"/>
        </p:nvSpPr>
        <p:spPr>
          <a:xfrm>
            <a:off x="217005" y="6450496"/>
            <a:ext cx="11757991" cy="203752"/>
          </a:xfrm>
          <a:prstGeom prst="rect">
            <a:avLst/>
          </a:prstGeom>
          <a:solidFill>
            <a:srgbClr val="084D8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12" name="Picture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71685" y="477078"/>
            <a:ext cx="2733261" cy="494026"/>
          </a:xfrm>
          <a:prstGeom prst="rect">
            <a:avLst/>
          </a:prstGeom>
        </p:spPr>
      </p:pic>
      <p:sp>
        <p:nvSpPr>
          <p:cNvPr id="13" name="Rectangle 12"/>
          <p:cNvSpPr/>
          <p:nvPr userDrawn="1"/>
        </p:nvSpPr>
        <p:spPr>
          <a:xfrm>
            <a:off x="217005" y="1520688"/>
            <a:ext cx="278295" cy="332826"/>
          </a:xfrm>
          <a:prstGeom prst="rect">
            <a:avLst/>
          </a:prstGeom>
          <a:solidFill>
            <a:srgbClr val="EB05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Text Placeholder 18"/>
          <p:cNvSpPr>
            <a:spLocks noGrp="1"/>
          </p:cNvSpPr>
          <p:nvPr>
            <p:ph type="body" sz="quarter" idx="12" hasCustomPrompt="1"/>
          </p:nvPr>
        </p:nvSpPr>
        <p:spPr>
          <a:xfrm>
            <a:off x="671513" y="1410306"/>
            <a:ext cx="10748548" cy="558538"/>
          </a:xfrm>
          <a:prstGeom prst="rect">
            <a:avLst/>
          </a:prstGeom>
        </p:spPr>
        <p:txBody>
          <a:bodyPr/>
          <a:lstStyle>
            <a:lvl1pPr marL="0" indent="0">
              <a:buNone/>
              <a:defRPr sz="3600" b="1">
                <a:solidFill>
                  <a:srgbClr val="0F3E4C"/>
                </a:solidFill>
                <a:latin typeface="Arial" panose="020B0604020202020204" pitchFamily="34" charset="0"/>
                <a:cs typeface="Arial" panose="020B0604020202020204" pitchFamily="34" charset="0"/>
              </a:defRPr>
            </a:lvl1pPr>
          </a:lstStyle>
          <a:p>
            <a:pPr lvl="0"/>
            <a:r>
              <a:rPr lang="en-GB" dirty="0"/>
              <a:t>Insert title of slide</a:t>
            </a:r>
          </a:p>
        </p:txBody>
      </p:sp>
      <p:sp>
        <p:nvSpPr>
          <p:cNvPr id="3" name="Text Placeholder 2"/>
          <p:cNvSpPr>
            <a:spLocks noGrp="1"/>
          </p:cNvSpPr>
          <p:nvPr>
            <p:ph type="body" sz="quarter" idx="13" hasCustomPrompt="1"/>
          </p:nvPr>
        </p:nvSpPr>
        <p:spPr>
          <a:xfrm>
            <a:off x="671513" y="2177658"/>
            <a:ext cx="10748962" cy="4043755"/>
          </a:xfrm>
          <a:prstGeom prst="rect">
            <a:avLst/>
          </a:prstGeom>
        </p:spPr>
        <p:txBody>
          <a:bodyPr/>
          <a:lstStyle>
            <a:lvl1pPr marL="342900" indent="-342900">
              <a:buFont typeface="Arial" panose="020B0604020202020204" pitchFamily="34" charset="0"/>
              <a:buChar char="•"/>
              <a:defRPr sz="2000" baseline="0">
                <a:solidFill>
                  <a:srgbClr val="0F3E4C"/>
                </a:solidFill>
                <a:latin typeface="Arial" panose="020B0604020202020204" pitchFamily="34" charset="0"/>
                <a:cs typeface="Arial" panose="020B0604020202020204" pitchFamily="34" charset="0"/>
              </a:defRPr>
            </a:lvl1pPr>
          </a:lstStyle>
          <a:p>
            <a:pPr lvl="0"/>
            <a:r>
              <a:rPr lang="en-GB" dirty="0"/>
              <a:t>Insert text here</a:t>
            </a:r>
          </a:p>
          <a:p>
            <a:pPr lvl="0"/>
            <a:r>
              <a:rPr lang="en-GB" dirty="0"/>
              <a:t>Insert text here</a:t>
            </a:r>
          </a:p>
          <a:p>
            <a:pPr lvl="0"/>
            <a:r>
              <a:rPr lang="en-GB" dirty="0"/>
              <a:t>Insert text here</a:t>
            </a:r>
          </a:p>
          <a:p>
            <a:pPr lvl="0"/>
            <a:r>
              <a:rPr lang="en-GB" dirty="0"/>
              <a:t>Insert text here</a:t>
            </a:r>
          </a:p>
          <a:p>
            <a:pPr lvl="0"/>
            <a:r>
              <a:rPr lang="en-GB" dirty="0"/>
              <a:t>Insert text here</a:t>
            </a:r>
          </a:p>
          <a:p>
            <a:pPr lvl="0"/>
            <a:r>
              <a:rPr lang="en-GB" dirty="0"/>
              <a:t>Insert text here</a:t>
            </a:r>
          </a:p>
          <a:p>
            <a:pPr lvl="0"/>
            <a:endParaRPr lang="en-GB" dirty="0"/>
          </a:p>
        </p:txBody>
      </p:sp>
      <p:pic>
        <p:nvPicPr>
          <p:cNvPr id="2" name="Picture 1"/>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471485" y="5214615"/>
            <a:ext cx="1403498" cy="1351211"/>
          </a:xfrm>
          <a:prstGeom prst="rect">
            <a:avLst/>
          </a:prstGeom>
        </p:spPr>
      </p:pic>
      <p:pic>
        <p:nvPicPr>
          <p:cNvPr id="10" name="Picture 9"/>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8979243" y="343973"/>
            <a:ext cx="2759475" cy="788422"/>
          </a:xfrm>
          <a:prstGeom prst="rect">
            <a:avLst/>
          </a:prstGeom>
        </p:spPr>
      </p:pic>
    </p:spTree>
    <p:extLst>
      <p:ext uri="{BB962C8B-B14F-4D97-AF65-F5344CB8AC3E}">
        <p14:creationId xmlns:p14="http://schemas.microsoft.com/office/powerpoint/2010/main" val="1328691613"/>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814444078"/>
      </p:ext>
    </p:extLst>
  </p:cSld>
  <p:clrMap bg1="lt1" tx1="dk1" bg2="lt2" tx2="dk2" accent1="accent1" accent2="accent2" accent3="accent3" accent4="accent4" accent5="accent5" accent6="accent6" hlink="hlink" folHlink="folHlink"/>
  <p:sldLayoutIdLst>
    <p:sldLayoutId id="2147483655" r:id="rId1"/>
    <p:sldLayoutId id="2147483656" r:id="rId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chart" Target="../charts/chart12.xml"/><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chart" Target="../charts/chart13.xml"/></Relationships>
</file>

<file path=ppt/slides/_rels/slide11.xml.rels><?xml version="1.0" encoding="UTF-8" standalone="yes"?>
<Relationships xmlns="http://schemas.openxmlformats.org/package/2006/relationships"><Relationship Id="rId3" Type="http://schemas.openxmlformats.org/officeDocument/2006/relationships/chart" Target="../charts/chart14.xml"/><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chart" Target="../charts/chart15.xml"/></Relationships>
</file>

<file path=ppt/slides/_rels/slide12.xml.rels><?xml version="1.0" encoding="UTF-8" standalone="yes"?>
<Relationships xmlns="http://schemas.openxmlformats.org/package/2006/relationships"><Relationship Id="rId3" Type="http://schemas.openxmlformats.org/officeDocument/2006/relationships/chart" Target="../charts/chart16.xml"/><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chart" Target="../charts/chart17.xml"/></Relationships>
</file>

<file path=ppt/slides/_rels/slide13.xml.rels><?xml version="1.0" encoding="UTF-8" standalone="yes"?>
<Relationships xmlns="http://schemas.openxmlformats.org/package/2006/relationships"><Relationship Id="rId3" Type="http://schemas.openxmlformats.org/officeDocument/2006/relationships/chart" Target="../charts/chart18.xml"/><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chart" Target="../charts/chart19.xml"/></Relationships>
</file>

<file path=ppt/slides/_rels/slide14.xml.rels><?xml version="1.0" encoding="UTF-8" standalone="yes"?>
<Relationships xmlns="http://schemas.openxmlformats.org/package/2006/relationships"><Relationship Id="rId3" Type="http://schemas.openxmlformats.org/officeDocument/2006/relationships/chart" Target="../charts/chart20.xml"/><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chart" Target="../charts/chart21.xml"/></Relationships>
</file>

<file path=ppt/slides/_rels/slide15.xml.rels><?xml version="1.0" encoding="UTF-8" standalone="yes"?>
<Relationships xmlns="http://schemas.openxmlformats.org/package/2006/relationships"><Relationship Id="rId3" Type="http://schemas.openxmlformats.org/officeDocument/2006/relationships/chart" Target="../charts/chart22.xml"/><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chart" Target="../charts/chart23.xml"/></Relationships>
</file>

<file path=ppt/slides/_rels/slide16.xml.rels><?xml version="1.0" encoding="UTF-8" standalone="yes"?>
<Relationships xmlns="http://schemas.openxmlformats.org/package/2006/relationships"><Relationship Id="rId3" Type="http://schemas.openxmlformats.org/officeDocument/2006/relationships/chart" Target="../charts/chart24.xml"/><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chart" Target="../charts/chart25.xml"/></Relationships>
</file>

<file path=ppt/slides/_rels/slide17.xml.rels><?xml version="1.0" encoding="UTF-8" standalone="yes"?>
<Relationships xmlns="http://schemas.openxmlformats.org/package/2006/relationships"><Relationship Id="rId3" Type="http://schemas.openxmlformats.org/officeDocument/2006/relationships/chart" Target="../charts/chart26.xml"/><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chart" Target="../charts/chart27.xml"/></Relationships>
</file>

<file path=ppt/slides/_rels/slide18.xml.rels><?xml version="1.0" encoding="UTF-8" standalone="yes"?>
<Relationships xmlns="http://schemas.openxmlformats.org/package/2006/relationships"><Relationship Id="rId3" Type="http://schemas.openxmlformats.org/officeDocument/2006/relationships/chart" Target="../charts/chart28.xml"/><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chart" Target="../charts/chart29.xml"/></Relationships>
</file>

<file path=ppt/slides/_rels/slide19.xml.rels><?xml version="1.0" encoding="UTF-8" standalone="yes"?>
<Relationships xmlns="http://schemas.openxmlformats.org/package/2006/relationships"><Relationship Id="rId3" Type="http://schemas.openxmlformats.org/officeDocument/2006/relationships/chart" Target="../charts/chart30.xml"/><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chart" Target="../charts/chart3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chart" Target="../charts/chart32.xml"/><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chart" Target="../charts/chart33.xml"/></Relationships>
</file>

<file path=ppt/slides/_rels/slide21.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chart" Target="../charts/chart34.xml"/><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openxmlformats.org/officeDocument/2006/relationships/chart" Target="../charts/chart35.xml"/></Relationships>
</file>

<file path=ppt/slides/_rels/slide23.xml.rels><?xml version="1.0" encoding="UTF-8" standalone="yes"?>
<Relationships xmlns="http://schemas.openxmlformats.org/package/2006/relationships"><Relationship Id="rId3" Type="http://schemas.openxmlformats.org/officeDocument/2006/relationships/chart" Target="../charts/chart36.xml"/><Relationship Id="rId2" Type="http://schemas.openxmlformats.org/officeDocument/2006/relationships/notesSlide" Target="../notesSlides/notesSlide23.xml"/><Relationship Id="rId1" Type="http://schemas.openxmlformats.org/officeDocument/2006/relationships/slideLayout" Target="../slideLayouts/slideLayout2.xml"/><Relationship Id="rId4" Type="http://schemas.openxmlformats.org/officeDocument/2006/relationships/chart" Target="../charts/chart37.xml"/></Relationships>
</file>

<file path=ppt/slides/_rels/slide24.xml.rels><?xml version="1.0" encoding="UTF-8" standalone="yes"?>
<Relationships xmlns="http://schemas.openxmlformats.org/package/2006/relationships"><Relationship Id="rId3" Type="http://schemas.openxmlformats.org/officeDocument/2006/relationships/chart" Target="../charts/chart38.xml"/><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chart" Target="../charts/chart39.xml"/><Relationship Id="rId2" Type="http://schemas.openxmlformats.org/officeDocument/2006/relationships/notesSlide" Target="../notesSlides/notesSlide25.xml"/><Relationship Id="rId1" Type="http://schemas.openxmlformats.org/officeDocument/2006/relationships/slideLayout" Target="../slideLayouts/slideLayout2.xml"/><Relationship Id="rId4" Type="http://schemas.openxmlformats.org/officeDocument/2006/relationships/chart" Target="../charts/chart40.xml"/></Relationships>
</file>

<file path=ppt/slides/_rels/slide26.xml.rels><?xml version="1.0" encoding="UTF-8" standalone="yes"?>
<Relationships xmlns="http://schemas.openxmlformats.org/package/2006/relationships"><Relationship Id="rId3" Type="http://schemas.openxmlformats.org/officeDocument/2006/relationships/chart" Target="../charts/chart41.xml"/><Relationship Id="rId2" Type="http://schemas.openxmlformats.org/officeDocument/2006/relationships/notesSlide" Target="../notesSlides/notesSlide26.xml"/><Relationship Id="rId1" Type="http://schemas.openxmlformats.org/officeDocument/2006/relationships/slideLayout" Target="../slideLayouts/slideLayout2.xml"/><Relationship Id="rId5" Type="http://schemas.openxmlformats.org/officeDocument/2006/relationships/chart" Target="../charts/chart43.xml"/><Relationship Id="rId4" Type="http://schemas.openxmlformats.org/officeDocument/2006/relationships/chart" Target="../charts/chart42.xml"/></Relationships>
</file>

<file path=ppt/slides/_rels/slide27.xml.rels><?xml version="1.0" encoding="UTF-8" standalone="yes"?>
<Relationships xmlns="http://schemas.openxmlformats.org/package/2006/relationships"><Relationship Id="rId3" Type="http://schemas.openxmlformats.org/officeDocument/2006/relationships/chart" Target="../charts/chart44.xml"/><Relationship Id="rId2" Type="http://schemas.openxmlformats.org/officeDocument/2006/relationships/notesSlide" Target="../notesSlides/notesSlide27.xml"/><Relationship Id="rId1" Type="http://schemas.openxmlformats.org/officeDocument/2006/relationships/slideLayout" Target="../slideLayouts/slideLayout2.xml"/><Relationship Id="rId4" Type="http://schemas.openxmlformats.org/officeDocument/2006/relationships/chart" Target="../charts/chart45.xml"/></Relationships>
</file>

<file path=ppt/slides/_rels/slide28.xml.rels><?xml version="1.0" encoding="UTF-8" standalone="yes"?>
<Relationships xmlns="http://schemas.openxmlformats.org/package/2006/relationships"><Relationship Id="rId3" Type="http://schemas.openxmlformats.org/officeDocument/2006/relationships/chart" Target="../charts/chart46.xml"/><Relationship Id="rId2" Type="http://schemas.openxmlformats.org/officeDocument/2006/relationships/notesSlide" Target="../notesSlides/notesSlide28.xml"/><Relationship Id="rId1" Type="http://schemas.openxmlformats.org/officeDocument/2006/relationships/slideLayout" Target="../slideLayouts/slideLayout2.xml"/><Relationship Id="rId4" Type="http://schemas.openxmlformats.org/officeDocument/2006/relationships/chart" Target="../charts/chart47.xml"/></Relationships>
</file>

<file path=ppt/slides/_rels/slide29.xml.rels><?xml version="1.0" encoding="UTF-8" standalone="yes"?>
<Relationships xmlns="http://schemas.openxmlformats.org/package/2006/relationships"><Relationship Id="rId3" Type="http://schemas.openxmlformats.org/officeDocument/2006/relationships/chart" Target="../charts/chart48.xml"/><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chart" Target="../charts/chart49.xml"/><Relationship Id="rId2" Type="http://schemas.openxmlformats.org/officeDocument/2006/relationships/notesSlide" Target="../notesSlides/notesSlide30.xml"/><Relationship Id="rId1" Type="http://schemas.openxmlformats.org/officeDocument/2006/relationships/slideLayout" Target="../slideLayouts/slideLayout2.xml"/><Relationship Id="rId4" Type="http://schemas.openxmlformats.org/officeDocument/2006/relationships/chart" Target="../charts/chart50.xml"/></Relationships>
</file>

<file path=ppt/slides/_rels/slide31.xml.rels><?xml version="1.0" encoding="UTF-8" standalone="yes"?>
<Relationships xmlns="http://schemas.openxmlformats.org/package/2006/relationships"><Relationship Id="rId3" Type="http://schemas.openxmlformats.org/officeDocument/2006/relationships/chart" Target="../charts/chart51.xml"/><Relationship Id="rId2" Type="http://schemas.openxmlformats.org/officeDocument/2006/relationships/notesSlide" Target="../notesSlides/notesSlide31.xml"/><Relationship Id="rId1" Type="http://schemas.openxmlformats.org/officeDocument/2006/relationships/slideLayout" Target="../slideLayouts/slideLayout2.xml"/><Relationship Id="rId4" Type="http://schemas.openxmlformats.org/officeDocument/2006/relationships/chart" Target="../charts/chart52.xml"/></Relationships>
</file>

<file path=ppt/slides/_rels/slide32.xml.rels><?xml version="1.0" encoding="UTF-8" standalone="yes"?>
<Relationships xmlns="http://schemas.openxmlformats.org/package/2006/relationships"><Relationship Id="rId3" Type="http://schemas.openxmlformats.org/officeDocument/2006/relationships/chart" Target="../charts/chart53.xml"/><Relationship Id="rId2" Type="http://schemas.openxmlformats.org/officeDocument/2006/relationships/notesSlide" Target="../notesSlides/notesSlide32.xml"/><Relationship Id="rId1" Type="http://schemas.openxmlformats.org/officeDocument/2006/relationships/slideLayout" Target="../slideLayouts/slideLayout2.xml"/><Relationship Id="rId4" Type="http://schemas.openxmlformats.org/officeDocument/2006/relationships/chart" Target="../charts/chart54.xml"/></Relationships>
</file>

<file path=ppt/slides/_rels/slide33.xml.rels><?xml version="1.0" encoding="UTF-8" standalone="yes"?>
<Relationships xmlns="http://schemas.openxmlformats.org/package/2006/relationships"><Relationship Id="rId3" Type="http://schemas.openxmlformats.org/officeDocument/2006/relationships/chart" Target="../charts/chart55.xml"/><Relationship Id="rId2" Type="http://schemas.openxmlformats.org/officeDocument/2006/relationships/notesSlide" Target="../notesSlides/notesSlide33.xml"/><Relationship Id="rId1" Type="http://schemas.openxmlformats.org/officeDocument/2006/relationships/slideLayout" Target="../slideLayouts/slideLayout2.xml"/><Relationship Id="rId4" Type="http://schemas.openxmlformats.org/officeDocument/2006/relationships/chart" Target="../charts/chart56.xml"/></Relationships>
</file>

<file path=ppt/slides/_rels/slide34.xml.rels><?xml version="1.0" encoding="UTF-8" standalone="yes"?>
<Relationships xmlns="http://schemas.openxmlformats.org/package/2006/relationships"><Relationship Id="rId3" Type="http://schemas.openxmlformats.org/officeDocument/2006/relationships/chart" Target="../charts/chart57.xml"/><Relationship Id="rId2" Type="http://schemas.openxmlformats.org/officeDocument/2006/relationships/notesSlide" Target="../notesSlides/notesSlide34.xml"/><Relationship Id="rId1" Type="http://schemas.openxmlformats.org/officeDocument/2006/relationships/slideLayout" Target="../slideLayouts/slideLayout2.xml"/><Relationship Id="rId4" Type="http://schemas.openxmlformats.org/officeDocument/2006/relationships/chart" Target="../charts/chart58.xml"/></Relationships>
</file>

<file path=ppt/slides/_rels/slide35.xml.rels><?xml version="1.0" encoding="UTF-8" standalone="yes"?>
<Relationships xmlns="http://schemas.openxmlformats.org/package/2006/relationships"><Relationship Id="rId3" Type="http://schemas.openxmlformats.org/officeDocument/2006/relationships/chart" Target="../charts/chart59.xml"/><Relationship Id="rId2" Type="http://schemas.openxmlformats.org/officeDocument/2006/relationships/notesSlide" Target="../notesSlides/notesSlide35.xml"/><Relationship Id="rId1" Type="http://schemas.openxmlformats.org/officeDocument/2006/relationships/slideLayout" Target="../slideLayouts/slideLayout2.xml"/><Relationship Id="rId4" Type="http://schemas.openxmlformats.org/officeDocument/2006/relationships/chart" Target="../charts/chart60.xml"/></Relationships>
</file>

<file path=ppt/slides/_rels/slide36.xml.rels><?xml version="1.0" encoding="UTF-8" standalone="yes"?>
<Relationships xmlns="http://schemas.openxmlformats.org/package/2006/relationships"><Relationship Id="rId3" Type="http://schemas.openxmlformats.org/officeDocument/2006/relationships/chart" Target="../charts/chart61.xml"/><Relationship Id="rId2" Type="http://schemas.openxmlformats.org/officeDocument/2006/relationships/notesSlide" Target="../notesSlides/notesSlide36.xml"/><Relationship Id="rId1" Type="http://schemas.openxmlformats.org/officeDocument/2006/relationships/slideLayout" Target="../slideLayouts/slideLayout2.xml"/><Relationship Id="rId4" Type="http://schemas.openxmlformats.org/officeDocument/2006/relationships/chart" Target="../charts/chart62.xml"/></Relationships>
</file>

<file path=ppt/slides/_rels/slide37.xml.rels><?xml version="1.0" encoding="UTF-8" standalone="yes"?>
<Relationships xmlns="http://schemas.openxmlformats.org/package/2006/relationships"><Relationship Id="rId3" Type="http://schemas.openxmlformats.org/officeDocument/2006/relationships/chart" Target="../charts/chart63.xml"/><Relationship Id="rId2" Type="http://schemas.openxmlformats.org/officeDocument/2006/relationships/notesSlide" Target="../notesSlides/notesSlide37.xml"/><Relationship Id="rId1" Type="http://schemas.openxmlformats.org/officeDocument/2006/relationships/slideLayout" Target="../slideLayouts/slideLayout2.xml"/><Relationship Id="rId4" Type="http://schemas.openxmlformats.org/officeDocument/2006/relationships/chart" Target="../charts/chart64.xml"/></Relationships>
</file>

<file path=ppt/slides/_rels/slide38.xml.rels><?xml version="1.0" encoding="UTF-8" standalone="yes"?>
<Relationships xmlns="http://schemas.openxmlformats.org/package/2006/relationships"><Relationship Id="rId3" Type="http://schemas.openxmlformats.org/officeDocument/2006/relationships/chart" Target="../charts/chart65.xml"/><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chart" Target="../charts/chart66.xml"/><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chart" Target="../charts/chart67.xml"/><Relationship Id="rId2" Type="http://schemas.openxmlformats.org/officeDocument/2006/relationships/notesSlide" Target="../notesSlides/notesSlide40.xml"/><Relationship Id="rId1" Type="http://schemas.openxmlformats.org/officeDocument/2006/relationships/slideLayout" Target="../slideLayouts/slideLayout2.xml"/><Relationship Id="rId4" Type="http://schemas.openxmlformats.org/officeDocument/2006/relationships/chart" Target="../charts/chart68.xml"/></Relationships>
</file>

<file path=ppt/slides/_rels/slide41.xml.rels><?xml version="1.0" encoding="UTF-8" standalone="yes"?>
<Relationships xmlns="http://schemas.openxmlformats.org/package/2006/relationships"><Relationship Id="rId3" Type="http://schemas.openxmlformats.org/officeDocument/2006/relationships/chart" Target="../charts/chart69.xml"/><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chart" Target="../charts/chart70.xml"/><Relationship Id="rId2" Type="http://schemas.openxmlformats.org/officeDocument/2006/relationships/notesSlide" Target="../notesSlides/notesSlide42.xml"/><Relationship Id="rId1" Type="http://schemas.openxmlformats.org/officeDocument/2006/relationships/slideLayout" Target="../slideLayouts/slideLayout2.xml"/><Relationship Id="rId4" Type="http://schemas.openxmlformats.org/officeDocument/2006/relationships/chart" Target="../charts/chart71.xml"/></Relationships>
</file>

<file path=ppt/slides/_rels/slide43.xml.rels><?xml version="1.0" encoding="UTF-8" standalone="yes"?>
<Relationships xmlns="http://schemas.openxmlformats.org/package/2006/relationships"><Relationship Id="rId3" Type="http://schemas.openxmlformats.org/officeDocument/2006/relationships/chart" Target="../charts/chart72.xml"/><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chart" Target="../charts/chart73.xml"/><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chart" Target="../charts/chart74.xml"/><Relationship Id="rId2" Type="http://schemas.openxmlformats.org/officeDocument/2006/relationships/notesSlide" Target="../notesSlides/notesSlide45.xml"/><Relationship Id="rId1" Type="http://schemas.openxmlformats.org/officeDocument/2006/relationships/slideLayout" Target="../slideLayouts/slideLayout2.xml"/><Relationship Id="rId4" Type="http://schemas.openxmlformats.org/officeDocument/2006/relationships/chart" Target="../charts/chart75.xml"/></Relationships>
</file>

<file path=ppt/slides/_rels/slide5.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chart" Target="../charts/chart3.xml"/></Relationships>
</file>

<file path=ppt/slides/_rels/slide6.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chart" Target="../charts/chart5.xml"/></Relationships>
</file>

<file path=ppt/slides/_rels/slide7.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chart" Target="../charts/chart7.xml"/></Relationships>
</file>

<file path=ppt/slides/_rels/slide8.xml.rels><?xml version="1.0" encoding="UTF-8" standalone="yes"?>
<Relationships xmlns="http://schemas.openxmlformats.org/package/2006/relationships"><Relationship Id="rId3" Type="http://schemas.openxmlformats.org/officeDocument/2006/relationships/chart" Target="../charts/chart8.xml"/><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chart" Target="../charts/chart9.xml"/></Relationships>
</file>

<file path=ppt/slides/_rels/slide9.xml.rels><?xml version="1.0" encoding="UTF-8" standalone="yes"?>
<Relationships xmlns="http://schemas.openxmlformats.org/package/2006/relationships"><Relationship Id="rId3" Type="http://schemas.openxmlformats.org/officeDocument/2006/relationships/chart" Target="../charts/chart10.xml"/><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chart" Target="../charts/chart1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2"/>
          </p:nvPr>
        </p:nvSpPr>
        <p:spPr>
          <a:xfrm>
            <a:off x="643068" y="1772743"/>
            <a:ext cx="10748548" cy="3489496"/>
          </a:xfrm>
        </p:spPr>
        <p:txBody>
          <a:bodyPr/>
          <a:lstStyle/>
          <a:p>
            <a:pPr algn="ctr"/>
            <a:r>
              <a:rPr lang="en-GB" sz="3600" b="1" dirty="0">
                <a:latin typeface="Arial" panose="020B0604020202020204" pitchFamily="34" charset="0"/>
                <a:cs typeface="Arial" panose="020B0604020202020204" pitchFamily="34" charset="0"/>
              </a:rPr>
              <a:t>Trust Board Performance Report</a:t>
            </a:r>
          </a:p>
          <a:p>
            <a:pPr algn="ctr"/>
            <a:r>
              <a:rPr lang="en-GB" sz="3600" b="1" dirty="0">
                <a:latin typeface="Arial" panose="020B0604020202020204" pitchFamily="34" charset="0"/>
                <a:cs typeface="Arial" panose="020B0604020202020204" pitchFamily="34" charset="0"/>
              </a:rPr>
              <a:t> February 2026</a:t>
            </a:r>
          </a:p>
          <a:p>
            <a:pPr algn="ctr"/>
            <a:endParaRPr lang="en-GB" sz="2400" dirty="0"/>
          </a:p>
          <a:p>
            <a:pPr algn="ctr"/>
            <a:r>
              <a:rPr lang="en-GB" sz="2400" dirty="0">
                <a:latin typeface="Arial" panose="020B0604020202020204" pitchFamily="34" charset="0"/>
                <a:cs typeface="Arial" panose="020B0604020202020204" pitchFamily="34" charset="0"/>
              </a:rPr>
              <a:t>Prepared and issued by</a:t>
            </a:r>
          </a:p>
          <a:p>
            <a:pPr algn="ctr"/>
            <a:r>
              <a:rPr lang="en-GB" sz="2400" dirty="0">
                <a:latin typeface="Arial" panose="020B0604020202020204" pitchFamily="34" charset="0"/>
                <a:cs typeface="Arial" panose="020B0604020202020204" pitchFamily="34" charset="0"/>
              </a:rPr>
              <a:t>Strategic Planning, Performance &amp; ICT </a:t>
            </a:r>
          </a:p>
          <a:p>
            <a:pPr algn="ctr"/>
            <a:r>
              <a:rPr lang="en-GB" sz="2400" dirty="0"/>
              <a:t>19 March</a:t>
            </a:r>
            <a:r>
              <a:rPr lang="en-GB" sz="2400" dirty="0">
                <a:latin typeface="Arial" panose="020B0604020202020204" pitchFamily="34" charset="0"/>
                <a:cs typeface="Arial" panose="020B0604020202020204" pitchFamily="34" charset="0"/>
              </a:rPr>
              <a:t> 2026</a:t>
            </a:r>
          </a:p>
          <a:p>
            <a:endParaRPr lang="en-GB" dirty="0"/>
          </a:p>
        </p:txBody>
      </p:sp>
    </p:spTree>
    <p:extLst>
      <p:ext uri="{BB962C8B-B14F-4D97-AF65-F5344CB8AC3E}">
        <p14:creationId xmlns:p14="http://schemas.microsoft.com/office/powerpoint/2010/main" val="231196513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2"/>
          </p:nvPr>
        </p:nvSpPr>
        <p:spPr>
          <a:xfrm>
            <a:off x="671513" y="1098842"/>
            <a:ext cx="10748548" cy="558538"/>
          </a:xfrm>
        </p:spPr>
        <p:txBody>
          <a:bodyPr/>
          <a:lstStyle/>
          <a:p>
            <a:r>
              <a:rPr lang="en-GB" sz="3200" dirty="0"/>
              <a:t>Unscheduled Care</a:t>
            </a:r>
          </a:p>
        </p:txBody>
      </p:sp>
      <p:sp>
        <p:nvSpPr>
          <p:cNvPr id="5" name="Text Placeholder 1">
            <a:extLst>
              <a:ext uri="{FF2B5EF4-FFF2-40B4-BE49-F238E27FC236}">
                <a16:creationId xmlns:a16="http://schemas.microsoft.com/office/drawing/2014/main" id="{EA0E709E-478A-764B-B3FF-4979980733F2}"/>
              </a:ext>
            </a:extLst>
          </p:cNvPr>
          <p:cNvSpPr txBox="1">
            <a:spLocks/>
          </p:cNvSpPr>
          <p:nvPr/>
        </p:nvSpPr>
        <p:spPr>
          <a:xfrm>
            <a:off x="671513" y="1968844"/>
            <a:ext cx="4119023" cy="558538"/>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000" dirty="0"/>
              <a:t>Antrim</a:t>
            </a:r>
          </a:p>
        </p:txBody>
      </p:sp>
      <p:sp>
        <p:nvSpPr>
          <p:cNvPr id="6" name="Text Placeholder 1">
            <a:extLst>
              <a:ext uri="{FF2B5EF4-FFF2-40B4-BE49-F238E27FC236}">
                <a16:creationId xmlns:a16="http://schemas.microsoft.com/office/drawing/2014/main" id="{3C3558F6-698B-08DC-BDF0-F375EC2A1E9E}"/>
              </a:ext>
            </a:extLst>
          </p:cNvPr>
          <p:cNvSpPr txBox="1">
            <a:spLocks/>
          </p:cNvSpPr>
          <p:nvPr/>
        </p:nvSpPr>
        <p:spPr>
          <a:xfrm>
            <a:off x="6622571" y="1927851"/>
            <a:ext cx="4119023" cy="432202"/>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000" dirty="0"/>
              <a:t>Causeway</a:t>
            </a:r>
          </a:p>
        </p:txBody>
      </p:sp>
      <p:sp>
        <p:nvSpPr>
          <p:cNvPr id="7" name="Text Placeholder 2">
            <a:extLst>
              <a:ext uri="{FF2B5EF4-FFF2-40B4-BE49-F238E27FC236}">
                <a16:creationId xmlns:a16="http://schemas.microsoft.com/office/drawing/2014/main" id="{E65BD3C4-857D-1237-2A69-0FA193F43205}"/>
              </a:ext>
            </a:extLst>
          </p:cNvPr>
          <p:cNvSpPr txBox="1">
            <a:spLocks/>
          </p:cNvSpPr>
          <p:nvPr/>
        </p:nvSpPr>
        <p:spPr>
          <a:xfrm>
            <a:off x="6751697" y="2497145"/>
            <a:ext cx="4858019" cy="2424023"/>
          </a:xfrm>
          <a:prstGeom prst="rect">
            <a:avLst/>
          </a:prstGeom>
        </p:spPr>
        <p:txBody>
          <a:bodyPr/>
          <a:lstStyle>
            <a:lvl1pPr marL="342900" indent="-342900" algn="l" defTabSz="914400" rtl="0" eaLnBrk="1" latinLnBrk="0" hangingPunct="1">
              <a:lnSpc>
                <a:spcPct val="90000"/>
              </a:lnSpc>
              <a:spcBef>
                <a:spcPts val="1000"/>
              </a:spcBef>
              <a:buFont typeface="Arial" panose="020B0604020202020204" pitchFamily="34" charset="0"/>
              <a:buChar char="•"/>
              <a:defRPr sz="2000" kern="1200" baseline="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dirty="0"/>
          </a:p>
        </p:txBody>
      </p:sp>
      <p:sp>
        <p:nvSpPr>
          <p:cNvPr id="8" name="Text Placeholder 1">
            <a:extLst>
              <a:ext uri="{FF2B5EF4-FFF2-40B4-BE49-F238E27FC236}">
                <a16:creationId xmlns:a16="http://schemas.microsoft.com/office/drawing/2014/main" id="{9AED7E2E-47CA-0D79-67A9-7C97D6A64562}"/>
              </a:ext>
            </a:extLst>
          </p:cNvPr>
          <p:cNvSpPr txBox="1">
            <a:spLocks/>
          </p:cNvSpPr>
          <p:nvPr/>
        </p:nvSpPr>
        <p:spPr>
          <a:xfrm>
            <a:off x="737653" y="5031208"/>
            <a:ext cx="4119023"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February 2026 – 70% within 60 minutes</a:t>
            </a:r>
          </a:p>
        </p:txBody>
      </p:sp>
      <p:sp>
        <p:nvSpPr>
          <p:cNvPr id="10" name="Text Placeholder 1">
            <a:extLst>
              <a:ext uri="{FF2B5EF4-FFF2-40B4-BE49-F238E27FC236}">
                <a16:creationId xmlns:a16="http://schemas.microsoft.com/office/drawing/2014/main" id="{7502D829-5BF2-BCB3-2DD9-4200D103EB35}"/>
              </a:ext>
            </a:extLst>
          </p:cNvPr>
          <p:cNvSpPr txBox="1">
            <a:spLocks/>
          </p:cNvSpPr>
          <p:nvPr/>
        </p:nvSpPr>
        <p:spPr>
          <a:xfrm>
            <a:off x="731898" y="5809949"/>
            <a:ext cx="5280713"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Source: Northern Ireland Ambulance Service (NIAS)</a:t>
            </a:r>
          </a:p>
        </p:txBody>
      </p:sp>
      <p:sp>
        <p:nvSpPr>
          <p:cNvPr id="4" name="Text Placeholder 1">
            <a:extLst>
              <a:ext uri="{FF2B5EF4-FFF2-40B4-BE49-F238E27FC236}">
                <a16:creationId xmlns:a16="http://schemas.microsoft.com/office/drawing/2014/main" id="{A960F5C6-32E5-78EA-2293-2649F97A2D73}"/>
              </a:ext>
            </a:extLst>
          </p:cNvPr>
          <p:cNvSpPr txBox="1">
            <a:spLocks/>
          </p:cNvSpPr>
          <p:nvPr/>
        </p:nvSpPr>
        <p:spPr>
          <a:xfrm>
            <a:off x="671513" y="1510561"/>
            <a:ext cx="7847798" cy="432202"/>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400" dirty="0"/>
              <a:t>Ambulance Patient Handover within 60 minutes</a:t>
            </a:r>
          </a:p>
        </p:txBody>
      </p:sp>
      <p:sp>
        <p:nvSpPr>
          <p:cNvPr id="9" name="Text Placeholder 1">
            <a:extLst>
              <a:ext uri="{FF2B5EF4-FFF2-40B4-BE49-F238E27FC236}">
                <a16:creationId xmlns:a16="http://schemas.microsoft.com/office/drawing/2014/main" id="{2A5A6553-B34B-0C46-ADD1-D5598C1A98A3}"/>
              </a:ext>
            </a:extLst>
          </p:cNvPr>
          <p:cNvSpPr txBox="1">
            <a:spLocks/>
          </p:cNvSpPr>
          <p:nvPr/>
        </p:nvSpPr>
        <p:spPr>
          <a:xfrm>
            <a:off x="6712173" y="4999293"/>
            <a:ext cx="4119023"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February 2026 – 64% within 60 minutes</a:t>
            </a:r>
          </a:p>
        </p:txBody>
      </p:sp>
      <p:graphicFrame>
        <p:nvGraphicFramePr>
          <p:cNvPr id="3" name="Chart 2">
            <a:extLst>
              <a:ext uri="{FF2B5EF4-FFF2-40B4-BE49-F238E27FC236}">
                <a16:creationId xmlns:a16="http://schemas.microsoft.com/office/drawing/2014/main" id="{00000000-0008-0000-1E00-000002000000}"/>
              </a:ext>
            </a:extLst>
          </p:cNvPr>
          <p:cNvGraphicFramePr>
            <a:graphicFrameLocks/>
          </p:cNvGraphicFramePr>
          <p:nvPr>
            <p:extLst>
              <p:ext uri="{D42A27DB-BD31-4B8C-83A1-F6EECF244321}">
                <p14:modId xmlns:p14="http://schemas.microsoft.com/office/powerpoint/2010/main" val="504591506"/>
              </p:ext>
            </p:extLst>
          </p:nvPr>
        </p:nvGraphicFramePr>
        <p:xfrm>
          <a:off x="671513" y="2333527"/>
          <a:ext cx="4572000" cy="2660651"/>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1" name="Chart 10">
            <a:extLst>
              <a:ext uri="{FF2B5EF4-FFF2-40B4-BE49-F238E27FC236}">
                <a16:creationId xmlns:a16="http://schemas.microsoft.com/office/drawing/2014/main" id="{00000000-0008-0000-1E00-000003000000}"/>
              </a:ext>
            </a:extLst>
          </p:cNvPr>
          <p:cNvGraphicFramePr>
            <a:graphicFrameLocks/>
          </p:cNvGraphicFramePr>
          <p:nvPr>
            <p:extLst>
              <p:ext uri="{D42A27DB-BD31-4B8C-83A1-F6EECF244321}">
                <p14:modId xmlns:p14="http://schemas.microsoft.com/office/powerpoint/2010/main" val="2503783389"/>
              </p:ext>
            </p:extLst>
          </p:nvPr>
        </p:nvGraphicFramePr>
        <p:xfrm>
          <a:off x="6648115" y="2330067"/>
          <a:ext cx="4569207" cy="2667569"/>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386211175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2"/>
          </p:nvPr>
        </p:nvSpPr>
        <p:spPr>
          <a:xfrm>
            <a:off x="638337" y="1055950"/>
            <a:ext cx="10748548" cy="558538"/>
          </a:xfrm>
        </p:spPr>
        <p:txBody>
          <a:bodyPr/>
          <a:lstStyle/>
          <a:p>
            <a:r>
              <a:rPr lang="en-GB" sz="3200" dirty="0"/>
              <a:t>Unscheduled Care</a:t>
            </a:r>
          </a:p>
        </p:txBody>
      </p:sp>
      <p:sp>
        <p:nvSpPr>
          <p:cNvPr id="5" name="Text Placeholder 1">
            <a:extLst>
              <a:ext uri="{FF2B5EF4-FFF2-40B4-BE49-F238E27FC236}">
                <a16:creationId xmlns:a16="http://schemas.microsoft.com/office/drawing/2014/main" id="{EA0E709E-478A-764B-B3FF-4979980733F2}"/>
              </a:ext>
            </a:extLst>
          </p:cNvPr>
          <p:cNvSpPr txBox="1">
            <a:spLocks/>
          </p:cNvSpPr>
          <p:nvPr/>
        </p:nvSpPr>
        <p:spPr>
          <a:xfrm>
            <a:off x="671513" y="1968844"/>
            <a:ext cx="4119023" cy="558538"/>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000" dirty="0"/>
              <a:t>Antrim</a:t>
            </a:r>
          </a:p>
        </p:txBody>
      </p:sp>
      <p:sp>
        <p:nvSpPr>
          <p:cNvPr id="6" name="Text Placeholder 1">
            <a:extLst>
              <a:ext uri="{FF2B5EF4-FFF2-40B4-BE49-F238E27FC236}">
                <a16:creationId xmlns:a16="http://schemas.microsoft.com/office/drawing/2014/main" id="{3C3558F6-698B-08DC-BDF0-F375EC2A1E9E}"/>
              </a:ext>
            </a:extLst>
          </p:cNvPr>
          <p:cNvSpPr txBox="1">
            <a:spLocks/>
          </p:cNvSpPr>
          <p:nvPr/>
        </p:nvSpPr>
        <p:spPr>
          <a:xfrm>
            <a:off x="6751697" y="1942763"/>
            <a:ext cx="4119023" cy="558538"/>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000" dirty="0"/>
              <a:t>Causeway</a:t>
            </a:r>
          </a:p>
        </p:txBody>
      </p:sp>
      <p:sp>
        <p:nvSpPr>
          <p:cNvPr id="7" name="Text Placeholder 2">
            <a:extLst>
              <a:ext uri="{FF2B5EF4-FFF2-40B4-BE49-F238E27FC236}">
                <a16:creationId xmlns:a16="http://schemas.microsoft.com/office/drawing/2014/main" id="{E65BD3C4-857D-1237-2A69-0FA193F43205}"/>
              </a:ext>
            </a:extLst>
          </p:cNvPr>
          <p:cNvSpPr txBox="1">
            <a:spLocks/>
          </p:cNvSpPr>
          <p:nvPr/>
        </p:nvSpPr>
        <p:spPr>
          <a:xfrm>
            <a:off x="6751697" y="2497145"/>
            <a:ext cx="4858019" cy="2424023"/>
          </a:xfrm>
          <a:prstGeom prst="rect">
            <a:avLst/>
          </a:prstGeom>
        </p:spPr>
        <p:txBody>
          <a:bodyPr/>
          <a:lstStyle>
            <a:lvl1pPr marL="342900" indent="-342900" algn="l" defTabSz="914400" rtl="0" eaLnBrk="1" latinLnBrk="0" hangingPunct="1">
              <a:lnSpc>
                <a:spcPct val="90000"/>
              </a:lnSpc>
              <a:spcBef>
                <a:spcPts val="1000"/>
              </a:spcBef>
              <a:buFont typeface="Arial" panose="020B0604020202020204" pitchFamily="34" charset="0"/>
              <a:buChar char="•"/>
              <a:defRPr sz="2000" kern="1200" baseline="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dirty="0"/>
          </a:p>
        </p:txBody>
      </p:sp>
      <p:sp>
        <p:nvSpPr>
          <p:cNvPr id="8" name="Text Placeholder 1">
            <a:extLst>
              <a:ext uri="{FF2B5EF4-FFF2-40B4-BE49-F238E27FC236}">
                <a16:creationId xmlns:a16="http://schemas.microsoft.com/office/drawing/2014/main" id="{9AED7E2E-47CA-0D79-67A9-7C97D6A64562}"/>
              </a:ext>
            </a:extLst>
          </p:cNvPr>
          <p:cNvSpPr txBox="1">
            <a:spLocks/>
          </p:cNvSpPr>
          <p:nvPr/>
        </p:nvSpPr>
        <p:spPr>
          <a:xfrm>
            <a:off x="737653" y="5031208"/>
            <a:ext cx="4119023"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February 2026 – 233 over 2 hours</a:t>
            </a:r>
          </a:p>
        </p:txBody>
      </p:sp>
      <p:sp>
        <p:nvSpPr>
          <p:cNvPr id="10" name="Text Placeholder 1">
            <a:extLst>
              <a:ext uri="{FF2B5EF4-FFF2-40B4-BE49-F238E27FC236}">
                <a16:creationId xmlns:a16="http://schemas.microsoft.com/office/drawing/2014/main" id="{7502D829-5BF2-BCB3-2DD9-4200D103EB35}"/>
              </a:ext>
            </a:extLst>
          </p:cNvPr>
          <p:cNvSpPr txBox="1">
            <a:spLocks/>
          </p:cNvSpPr>
          <p:nvPr/>
        </p:nvSpPr>
        <p:spPr>
          <a:xfrm>
            <a:off x="731898" y="5909470"/>
            <a:ext cx="5280713"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Source: Northern Ireland Ambulance Service (NIAS)</a:t>
            </a:r>
          </a:p>
        </p:txBody>
      </p:sp>
      <p:sp>
        <p:nvSpPr>
          <p:cNvPr id="4" name="Text Placeholder 1">
            <a:extLst>
              <a:ext uri="{FF2B5EF4-FFF2-40B4-BE49-F238E27FC236}">
                <a16:creationId xmlns:a16="http://schemas.microsoft.com/office/drawing/2014/main" id="{A960F5C6-32E5-78EA-2293-2649F97A2D73}"/>
              </a:ext>
            </a:extLst>
          </p:cNvPr>
          <p:cNvSpPr txBox="1">
            <a:spLocks/>
          </p:cNvSpPr>
          <p:nvPr/>
        </p:nvSpPr>
        <p:spPr>
          <a:xfrm>
            <a:off x="671513" y="1510561"/>
            <a:ext cx="7847798" cy="432202"/>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400" dirty="0"/>
              <a:t>Ambulance Patient Handover &gt; 2 hours</a:t>
            </a:r>
          </a:p>
        </p:txBody>
      </p:sp>
      <p:sp>
        <p:nvSpPr>
          <p:cNvPr id="9" name="Text Placeholder 1">
            <a:extLst>
              <a:ext uri="{FF2B5EF4-FFF2-40B4-BE49-F238E27FC236}">
                <a16:creationId xmlns:a16="http://schemas.microsoft.com/office/drawing/2014/main" id="{2A5A6553-B34B-0C46-ADD1-D5598C1A98A3}"/>
              </a:ext>
            </a:extLst>
          </p:cNvPr>
          <p:cNvSpPr txBox="1">
            <a:spLocks/>
          </p:cNvSpPr>
          <p:nvPr/>
        </p:nvSpPr>
        <p:spPr>
          <a:xfrm>
            <a:off x="6718123" y="5023456"/>
            <a:ext cx="4119023"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February 2026 – 94 over 2 hours</a:t>
            </a:r>
          </a:p>
        </p:txBody>
      </p:sp>
      <p:graphicFrame>
        <p:nvGraphicFramePr>
          <p:cNvPr id="11" name="Chart 10">
            <a:extLst>
              <a:ext uri="{FF2B5EF4-FFF2-40B4-BE49-F238E27FC236}">
                <a16:creationId xmlns:a16="http://schemas.microsoft.com/office/drawing/2014/main" id="{00000000-0008-0000-2000-000003000000}"/>
              </a:ext>
            </a:extLst>
          </p:cNvPr>
          <p:cNvGraphicFramePr>
            <a:graphicFrameLocks/>
          </p:cNvGraphicFramePr>
          <p:nvPr>
            <p:extLst>
              <p:ext uri="{D42A27DB-BD31-4B8C-83A1-F6EECF244321}">
                <p14:modId xmlns:p14="http://schemas.microsoft.com/office/powerpoint/2010/main" val="3471090207"/>
              </p:ext>
            </p:extLst>
          </p:nvPr>
        </p:nvGraphicFramePr>
        <p:xfrm>
          <a:off x="731898" y="2287193"/>
          <a:ext cx="4572000" cy="2753783"/>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3" name="Chart 12">
            <a:extLst>
              <a:ext uri="{FF2B5EF4-FFF2-40B4-BE49-F238E27FC236}">
                <a16:creationId xmlns:a16="http://schemas.microsoft.com/office/drawing/2014/main" id="{00000000-0008-0000-2000-000005000000}"/>
              </a:ext>
            </a:extLst>
          </p:cNvPr>
          <p:cNvGraphicFramePr>
            <a:graphicFrameLocks/>
          </p:cNvGraphicFramePr>
          <p:nvPr>
            <p:extLst>
              <p:ext uri="{D42A27DB-BD31-4B8C-83A1-F6EECF244321}">
                <p14:modId xmlns:p14="http://schemas.microsoft.com/office/powerpoint/2010/main" val="1951542713"/>
              </p:ext>
            </p:extLst>
          </p:nvPr>
        </p:nvGraphicFramePr>
        <p:xfrm>
          <a:off x="6751697" y="2283276"/>
          <a:ext cx="4572001" cy="2740180"/>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143099327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2"/>
          </p:nvPr>
        </p:nvSpPr>
        <p:spPr>
          <a:xfrm>
            <a:off x="638337" y="1055950"/>
            <a:ext cx="10748548" cy="558538"/>
          </a:xfrm>
        </p:spPr>
        <p:txBody>
          <a:bodyPr/>
          <a:lstStyle/>
          <a:p>
            <a:r>
              <a:rPr lang="en-GB" sz="3200" dirty="0"/>
              <a:t>Unscheduled Care</a:t>
            </a:r>
          </a:p>
        </p:txBody>
      </p:sp>
      <p:sp>
        <p:nvSpPr>
          <p:cNvPr id="5" name="Text Placeholder 1">
            <a:extLst>
              <a:ext uri="{FF2B5EF4-FFF2-40B4-BE49-F238E27FC236}">
                <a16:creationId xmlns:a16="http://schemas.microsoft.com/office/drawing/2014/main" id="{EA0E709E-478A-764B-B3FF-4979980733F2}"/>
              </a:ext>
            </a:extLst>
          </p:cNvPr>
          <p:cNvSpPr txBox="1">
            <a:spLocks/>
          </p:cNvSpPr>
          <p:nvPr/>
        </p:nvSpPr>
        <p:spPr>
          <a:xfrm>
            <a:off x="671513" y="1968844"/>
            <a:ext cx="4119023" cy="558538"/>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000" dirty="0"/>
              <a:t>Antrim</a:t>
            </a:r>
          </a:p>
        </p:txBody>
      </p:sp>
      <p:sp>
        <p:nvSpPr>
          <p:cNvPr id="6" name="Text Placeholder 1">
            <a:extLst>
              <a:ext uri="{FF2B5EF4-FFF2-40B4-BE49-F238E27FC236}">
                <a16:creationId xmlns:a16="http://schemas.microsoft.com/office/drawing/2014/main" id="{3C3558F6-698B-08DC-BDF0-F375EC2A1E9E}"/>
              </a:ext>
            </a:extLst>
          </p:cNvPr>
          <p:cNvSpPr txBox="1">
            <a:spLocks/>
          </p:cNvSpPr>
          <p:nvPr/>
        </p:nvSpPr>
        <p:spPr>
          <a:xfrm>
            <a:off x="6653375" y="2001564"/>
            <a:ext cx="4119023" cy="387076"/>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000" dirty="0"/>
              <a:t>Causeway</a:t>
            </a:r>
          </a:p>
        </p:txBody>
      </p:sp>
      <p:sp>
        <p:nvSpPr>
          <p:cNvPr id="7" name="Text Placeholder 2">
            <a:extLst>
              <a:ext uri="{FF2B5EF4-FFF2-40B4-BE49-F238E27FC236}">
                <a16:creationId xmlns:a16="http://schemas.microsoft.com/office/drawing/2014/main" id="{E65BD3C4-857D-1237-2A69-0FA193F43205}"/>
              </a:ext>
            </a:extLst>
          </p:cNvPr>
          <p:cNvSpPr txBox="1">
            <a:spLocks/>
          </p:cNvSpPr>
          <p:nvPr/>
        </p:nvSpPr>
        <p:spPr>
          <a:xfrm>
            <a:off x="6751697" y="2497145"/>
            <a:ext cx="4858019" cy="2424023"/>
          </a:xfrm>
          <a:prstGeom prst="rect">
            <a:avLst/>
          </a:prstGeom>
        </p:spPr>
        <p:txBody>
          <a:bodyPr/>
          <a:lstStyle>
            <a:lvl1pPr marL="342900" indent="-342900" algn="l" defTabSz="914400" rtl="0" eaLnBrk="1" latinLnBrk="0" hangingPunct="1">
              <a:lnSpc>
                <a:spcPct val="90000"/>
              </a:lnSpc>
              <a:spcBef>
                <a:spcPts val="1000"/>
              </a:spcBef>
              <a:buFont typeface="Arial" panose="020B0604020202020204" pitchFamily="34" charset="0"/>
              <a:buChar char="•"/>
              <a:defRPr sz="2000" kern="1200" baseline="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dirty="0"/>
          </a:p>
        </p:txBody>
      </p:sp>
      <p:sp>
        <p:nvSpPr>
          <p:cNvPr id="8" name="Text Placeholder 1">
            <a:extLst>
              <a:ext uri="{FF2B5EF4-FFF2-40B4-BE49-F238E27FC236}">
                <a16:creationId xmlns:a16="http://schemas.microsoft.com/office/drawing/2014/main" id="{9AED7E2E-47CA-0D79-67A9-7C97D6A64562}"/>
              </a:ext>
            </a:extLst>
          </p:cNvPr>
          <p:cNvSpPr txBox="1">
            <a:spLocks/>
          </p:cNvSpPr>
          <p:nvPr/>
        </p:nvSpPr>
        <p:spPr>
          <a:xfrm>
            <a:off x="737653" y="5031208"/>
            <a:ext cx="4119023"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February 2026 – Monthly Average 71 minutes</a:t>
            </a:r>
          </a:p>
        </p:txBody>
      </p:sp>
      <p:sp>
        <p:nvSpPr>
          <p:cNvPr id="10" name="Text Placeholder 1">
            <a:extLst>
              <a:ext uri="{FF2B5EF4-FFF2-40B4-BE49-F238E27FC236}">
                <a16:creationId xmlns:a16="http://schemas.microsoft.com/office/drawing/2014/main" id="{7502D829-5BF2-BCB3-2DD9-4200D103EB35}"/>
              </a:ext>
            </a:extLst>
          </p:cNvPr>
          <p:cNvSpPr txBox="1">
            <a:spLocks/>
          </p:cNvSpPr>
          <p:nvPr/>
        </p:nvSpPr>
        <p:spPr>
          <a:xfrm>
            <a:off x="731898" y="5909470"/>
            <a:ext cx="5280713"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Source: Northern Ireland Ambulance Service (NIAS)</a:t>
            </a:r>
          </a:p>
        </p:txBody>
      </p:sp>
      <p:sp>
        <p:nvSpPr>
          <p:cNvPr id="4" name="Text Placeholder 1">
            <a:extLst>
              <a:ext uri="{FF2B5EF4-FFF2-40B4-BE49-F238E27FC236}">
                <a16:creationId xmlns:a16="http://schemas.microsoft.com/office/drawing/2014/main" id="{A960F5C6-32E5-78EA-2293-2649F97A2D73}"/>
              </a:ext>
            </a:extLst>
          </p:cNvPr>
          <p:cNvSpPr txBox="1">
            <a:spLocks/>
          </p:cNvSpPr>
          <p:nvPr/>
        </p:nvSpPr>
        <p:spPr>
          <a:xfrm>
            <a:off x="671513" y="1510561"/>
            <a:ext cx="7847798" cy="432202"/>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400" dirty="0"/>
              <a:t>Ambulance Patient Handover, Monthly Average</a:t>
            </a:r>
          </a:p>
        </p:txBody>
      </p:sp>
      <p:sp>
        <p:nvSpPr>
          <p:cNvPr id="9" name="Text Placeholder 1">
            <a:extLst>
              <a:ext uri="{FF2B5EF4-FFF2-40B4-BE49-F238E27FC236}">
                <a16:creationId xmlns:a16="http://schemas.microsoft.com/office/drawing/2014/main" id="{2A5A6553-B34B-0C46-ADD1-D5598C1A98A3}"/>
              </a:ext>
            </a:extLst>
          </p:cNvPr>
          <p:cNvSpPr txBox="1">
            <a:spLocks/>
          </p:cNvSpPr>
          <p:nvPr/>
        </p:nvSpPr>
        <p:spPr>
          <a:xfrm>
            <a:off x="6751697" y="5029673"/>
            <a:ext cx="4119023"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February 2026 – Monthly Average 82 minutes</a:t>
            </a:r>
          </a:p>
        </p:txBody>
      </p:sp>
      <p:graphicFrame>
        <p:nvGraphicFramePr>
          <p:cNvPr id="12" name="Chart 11">
            <a:extLst>
              <a:ext uri="{FF2B5EF4-FFF2-40B4-BE49-F238E27FC236}">
                <a16:creationId xmlns:a16="http://schemas.microsoft.com/office/drawing/2014/main" id="{FB3875B9-C8A7-49B2-9F1C-244B63E0BE86}"/>
              </a:ext>
            </a:extLst>
          </p:cNvPr>
          <p:cNvGraphicFramePr>
            <a:graphicFrameLocks/>
          </p:cNvGraphicFramePr>
          <p:nvPr>
            <p:extLst>
              <p:ext uri="{D42A27DB-BD31-4B8C-83A1-F6EECF244321}">
                <p14:modId xmlns:p14="http://schemas.microsoft.com/office/powerpoint/2010/main" val="901533755"/>
              </p:ext>
            </p:extLst>
          </p:nvPr>
        </p:nvGraphicFramePr>
        <p:xfrm>
          <a:off x="721606" y="2332098"/>
          <a:ext cx="4572000" cy="2657398"/>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3" name="Chart 12">
            <a:extLst>
              <a:ext uri="{FF2B5EF4-FFF2-40B4-BE49-F238E27FC236}">
                <a16:creationId xmlns:a16="http://schemas.microsoft.com/office/drawing/2014/main" id="{0C2F640C-ED2D-4FD6-B493-C7712AC703A1}"/>
              </a:ext>
            </a:extLst>
          </p:cNvPr>
          <p:cNvGraphicFramePr>
            <a:graphicFrameLocks/>
          </p:cNvGraphicFramePr>
          <p:nvPr>
            <p:extLst>
              <p:ext uri="{D42A27DB-BD31-4B8C-83A1-F6EECF244321}">
                <p14:modId xmlns:p14="http://schemas.microsoft.com/office/powerpoint/2010/main" val="3454365932"/>
              </p:ext>
            </p:extLst>
          </p:nvPr>
        </p:nvGraphicFramePr>
        <p:xfrm>
          <a:off x="6738108" y="2332098"/>
          <a:ext cx="4572000" cy="2657398"/>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99848085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2"/>
          </p:nvPr>
        </p:nvSpPr>
        <p:spPr>
          <a:xfrm>
            <a:off x="638337" y="1055950"/>
            <a:ext cx="10748548" cy="558538"/>
          </a:xfrm>
        </p:spPr>
        <p:txBody>
          <a:bodyPr/>
          <a:lstStyle/>
          <a:p>
            <a:r>
              <a:rPr lang="en-GB" sz="3200" dirty="0"/>
              <a:t>Unscheduled Care</a:t>
            </a:r>
          </a:p>
        </p:txBody>
      </p:sp>
      <p:sp>
        <p:nvSpPr>
          <p:cNvPr id="5" name="Text Placeholder 1">
            <a:extLst>
              <a:ext uri="{FF2B5EF4-FFF2-40B4-BE49-F238E27FC236}">
                <a16:creationId xmlns:a16="http://schemas.microsoft.com/office/drawing/2014/main" id="{EA0E709E-478A-764B-B3FF-4979980733F2}"/>
              </a:ext>
            </a:extLst>
          </p:cNvPr>
          <p:cNvSpPr txBox="1">
            <a:spLocks/>
          </p:cNvSpPr>
          <p:nvPr/>
        </p:nvSpPr>
        <p:spPr>
          <a:xfrm>
            <a:off x="671513" y="1968844"/>
            <a:ext cx="4119023" cy="558538"/>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000" dirty="0"/>
              <a:t>Antrim</a:t>
            </a:r>
          </a:p>
        </p:txBody>
      </p:sp>
      <p:sp>
        <p:nvSpPr>
          <p:cNvPr id="6" name="Text Placeholder 1">
            <a:extLst>
              <a:ext uri="{FF2B5EF4-FFF2-40B4-BE49-F238E27FC236}">
                <a16:creationId xmlns:a16="http://schemas.microsoft.com/office/drawing/2014/main" id="{3C3558F6-698B-08DC-BDF0-F375EC2A1E9E}"/>
              </a:ext>
            </a:extLst>
          </p:cNvPr>
          <p:cNvSpPr txBox="1">
            <a:spLocks/>
          </p:cNvSpPr>
          <p:nvPr/>
        </p:nvSpPr>
        <p:spPr>
          <a:xfrm>
            <a:off x="6751697" y="1942763"/>
            <a:ext cx="4119023" cy="558538"/>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000" dirty="0"/>
              <a:t>Causeway</a:t>
            </a:r>
          </a:p>
        </p:txBody>
      </p:sp>
      <p:sp>
        <p:nvSpPr>
          <p:cNvPr id="7" name="Text Placeholder 2">
            <a:extLst>
              <a:ext uri="{FF2B5EF4-FFF2-40B4-BE49-F238E27FC236}">
                <a16:creationId xmlns:a16="http://schemas.microsoft.com/office/drawing/2014/main" id="{E65BD3C4-857D-1237-2A69-0FA193F43205}"/>
              </a:ext>
            </a:extLst>
          </p:cNvPr>
          <p:cNvSpPr txBox="1">
            <a:spLocks/>
          </p:cNvSpPr>
          <p:nvPr/>
        </p:nvSpPr>
        <p:spPr>
          <a:xfrm>
            <a:off x="6751697" y="2497145"/>
            <a:ext cx="4858019" cy="2424023"/>
          </a:xfrm>
          <a:prstGeom prst="rect">
            <a:avLst/>
          </a:prstGeom>
        </p:spPr>
        <p:txBody>
          <a:bodyPr/>
          <a:lstStyle>
            <a:lvl1pPr marL="342900" indent="-342900" algn="l" defTabSz="914400" rtl="0" eaLnBrk="1" latinLnBrk="0" hangingPunct="1">
              <a:lnSpc>
                <a:spcPct val="90000"/>
              </a:lnSpc>
              <a:spcBef>
                <a:spcPts val="1000"/>
              </a:spcBef>
              <a:buFont typeface="Arial" panose="020B0604020202020204" pitchFamily="34" charset="0"/>
              <a:buChar char="•"/>
              <a:defRPr sz="2000" kern="1200" baseline="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dirty="0"/>
          </a:p>
        </p:txBody>
      </p:sp>
      <p:sp>
        <p:nvSpPr>
          <p:cNvPr id="8" name="Text Placeholder 1">
            <a:extLst>
              <a:ext uri="{FF2B5EF4-FFF2-40B4-BE49-F238E27FC236}">
                <a16:creationId xmlns:a16="http://schemas.microsoft.com/office/drawing/2014/main" id="{9AED7E2E-47CA-0D79-67A9-7C97D6A64562}"/>
              </a:ext>
            </a:extLst>
          </p:cNvPr>
          <p:cNvSpPr txBox="1">
            <a:spLocks/>
          </p:cNvSpPr>
          <p:nvPr/>
        </p:nvSpPr>
        <p:spPr>
          <a:xfrm>
            <a:off x="671513" y="5035798"/>
            <a:ext cx="4656179"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April 2025 – February 2026  1.6% decrease YTD compared to same period last year</a:t>
            </a:r>
          </a:p>
        </p:txBody>
      </p:sp>
      <p:sp>
        <p:nvSpPr>
          <p:cNvPr id="10" name="Text Placeholder 1">
            <a:extLst>
              <a:ext uri="{FF2B5EF4-FFF2-40B4-BE49-F238E27FC236}">
                <a16:creationId xmlns:a16="http://schemas.microsoft.com/office/drawing/2014/main" id="{7502D829-5BF2-BCB3-2DD9-4200D103EB35}"/>
              </a:ext>
            </a:extLst>
          </p:cNvPr>
          <p:cNvSpPr txBox="1">
            <a:spLocks/>
          </p:cNvSpPr>
          <p:nvPr/>
        </p:nvSpPr>
        <p:spPr>
          <a:xfrm>
            <a:off x="731898" y="5891430"/>
            <a:ext cx="5280713"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Source: HSC Emergency Care Waits – EPIC (692848)</a:t>
            </a:r>
          </a:p>
        </p:txBody>
      </p:sp>
      <p:sp>
        <p:nvSpPr>
          <p:cNvPr id="4" name="Text Placeholder 1">
            <a:extLst>
              <a:ext uri="{FF2B5EF4-FFF2-40B4-BE49-F238E27FC236}">
                <a16:creationId xmlns:a16="http://schemas.microsoft.com/office/drawing/2014/main" id="{A960F5C6-32E5-78EA-2293-2649F97A2D73}"/>
              </a:ext>
            </a:extLst>
          </p:cNvPr>
          <p:cNvSpPr txBox="1">
            <a:spLocks/>
          </p:cNvSpPr>
          <p:nvPr/>
        </p:nvSpPr>
        <p:spPr>
          <a:xfrm>
            <a:off x="671513" y="1510561"/>
            <a:ext cx="7847798" cy="432202"/>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400" dirty="0"/>
              <a:t>ED Attendances</a:t>
            </a:r>
          </a:p>
        </p:txBody>
      </p:sp>
      <p:sp>
        <p:nvSpPr>
          <p:cNvPr id="11" name="Text Placeholder 1">
            <a:extLst>
              <a:ext uri="{FF2B5EF4-FFF2-40B4-BE49-F238E27FC236}">
                <a16:creationId xmlns:a16="http://schemas.microsoft.com/office/drawing/2014/main" id="{D773DB4F-1AB9-1432-D9C5-5D040FFE5E0F}"/>
              </a:ext>
            </a:extLst>
          </p:cNvPr>
          <p:cNvSpPr txBox="1">
            <a:spLocks/>
          </p:cNvSpPr>
          <p:nvPr/>
        </p:nvSpPr>
        <p:spPr>
          <a:xfrm>
            <a:off x="6654950" y="5029894"/>
            <a:ext cx="4571999"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April 2025 – February 2026  7.4% increase YTD compared to same period last year</a:t>
            </a:r>
          </a:p>
        </p:txBody>
      </p:sp>
      <p:graphicFrame>
        <p:nvGraphicFramePr>
          <p:cNvPr id="3" name="Chart 2">
            <a:extLst>
              <a:ext uri="{FF2B5EF4-FFF2-40B4-BE49-F238E27FC236}">
                <a16:creationId xmlns:a16="http://schemas.microsoft.com/office/drawing/2014/main" id="{2001C84F-146E-4955-9066-423F1A581DD3}"/>
              </a:ext>
            </a:extLst>
          </p:cNvPr>
          <p:cNvGraphicFramePr>
            <a:graphicFrameLocks/>
          </p:cNvGraphicFramePr>
          <p:nvPr>
            <p:extLst>
              <p:ext uri="{D42A27DB-BD31-4B8C-83A1-F6EECF244321}">
                <p14:modId xmlns:p14="http://schemas.microsoft.com/office/powerpoint/2010/main" val="3623125576"/>
              </p:ext>
            </p:extLst>
          </p:nvPr>
        </p:nvGraphicFramePr>
        <p:xfrm>
          <a:off x="679892" y="2354004"/>
          <a:ext cx="4571999" cy="260528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3" name="Chart 12">
            <a:extLst>
              <a:ext uri="{FF2B5EF4-FFF2-40B4-BE49-F238E27FC236}">
                <a16:creationId xmlns:a16="http://schemas.microsoft.com/office/drawing/2014/main" id="{65321F51-63B2-49A6-82EC-CF41CBC7B33F}"/>
              </a:ext>
            </a:extLst>
          </p:cNvPr>
          <p:cNvGraphicFramePr>
            <a:graphicFrameLocks/>
          </p:cNvGraphicFramePr>
          <p:nvPr>
            <p:extLst>
              <p:ext uri="{D42A27DB-BD31-4B8C-83A1-F6EECF244321}">
                <p14:modId xmlns:p14="http://schemas.microsoft.com/office/powerpoint/2010/main" val="2549818718"/>
              </p:ext>
            </p:extLst>
          </p:nvPr>
        </p:nvGraphicFramePr>
        <p:xfrm>
          <a:off x="6654950" y="2354004"/>
          <a:ext cx="4571999" cy="2605280"/>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407209522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2"/>
          </p:nvPr>
        </p:nvSpPr>
        <p:spPr>
          <a:xfrm>
            <a:off x="638337" y="1055950"/>
            <a:ext cx="10748548" cy="558538"/>
          </a:xfrm>
        </p:spPr>
        <p:txBody>
          <a:bodyPr/>
          <a:lstStyle/>
          <a:p>
            <a:r>
              <a:rPr lang="en-GB" sz="3200" dirty="0"/>
              <a:t>Unscheduled Care</a:t>
            </a:r>
          </a:p>
        </p:txBody>
      </p:sp>
      <p:sp>
        <p:nvSpPr>
          <p:cNvPr id="5" name="Text Placeholder 1">
            <a:extLst>
              <a:ext uri="{FF2B5EF4-FFF2-40B4-BE49-F238E27FC236}">
                <a16:creationId xmlns:a16="http://schemas.microsoft.com/office/drawing/2014/main" id="{EA0E709E-478A-764B-B3FF-4979980733F2}"/>
              </a:ext>
            </a:extLst>
          </p:cNvPr>
          <p:cNvSpPr txBox="1">
            <a:spLocks/>
          </p:cNvSpPr>
          <p:nvPr/>
        </p:nvSpPr>
        <p:spPr>
          <a:xfrm>
            <a:off x="671513" y="1968844"/>
            <a:ext cx="4119023" cy="558538"/>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000" dirty="0"/>
              <a:t>Antrim</a:t>
            </a:r>
          </a:p>
        </p:txBody>
      </p:sp>
      <p:sp>
        <p:nvSpPr>
          <p:cNvPr id="6" name="Text Placeholder 1">
            <a:extLst>
              <a:ext uri="{FF2B5EF4-FFF2-40B4-BE49-F238E27FC236}">
                <a16:creationId xmlns:a16="http://schemas.microsoft.com/office/drawing/2014/main" id="{3C3558F6-698B-08DC-BDF0-F375EC2A1E9E}"/>
              </a:ext>
            </a:extLst>
          </p:cNvPr>
          <p:cNvSpPr txBox="1">
            <a:spLocks/>
          </p:cNvSpPr>
          <p:nvPr/>
        </p:nvSpPr>
        <p:spPr>
          <a:xfrm>
            <a:off x="6751697" y="1942763"/>
            <a:ext cx="4119023" cy="558538"/>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000" dirty="0"/>
              <a:t>Causeway</a:t>
            </a:r>
          </a:p>
        </p:txBody>
      </p:sp>
      <p:sp>
        <p:nvSpPr>
          <p:cNvPr id="7" name="Text Placeholder 2">
            <a:extLst>
              <a:ext uri="{FF2B5EF4-FFF2-40B4-BE49-F238E27FC236}">
                <a16:creationId xmlns:a16="http://schemas.microsoft.com/office/drawing/2014/main" id="{E65BD3C4-857D-1237-2A69-0FA193F43205}"/>
              </a:ext>
            </a:extLst>
          </p:cNvPr>
          <p:cNvSpPr txBox="1">
            <a:spLocks/>
          </p:cNvSpPr>
          <p:nvPr/>
        </p:nvSpPr>
        <p:spPr>
          <a:xfrm>
            <a:off x="6751697" y="2497145"/>
            <a:ext cx="4858019" cy="2424023"/>
          </a:xfrm>
          <a:prstGeom prst="rect">
            <a:avLst/>
          </a:prstGeom>
        </p:spPr>
        <p:txBody>
          <a:bodyPr/>
          <a:lstStyle>
            <a:lvl1pPr marL="342900" indent="-342900" algn="l" defTabSz="914400" rtl="0" eaLnBrk="1" latinLnBrk="0" hangingPunct="1">
              <a:lnSpc>
                <a:spcPct val="90000"/>
              </a:lnSpc>
              <a:spcBef>
                <a:spcPts val="1000"/>
              </a:spcBef>
              <a:buFont typeface="Arial" panose="020B0604020202020204" pitchFamily="34" charset="0"/>
              <a:buChar char="•"/>
              <a:defRPr sz="2000" kern="1200" baseline="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dirty="0"/>
          </a:p>
        </p:txBody>
      </p:sp>
      <p:sp>
        <p:nvSpPr>
          <p:cNvPr id="10" name="Text Placeholder 1">
            <a:extLst>
              <a:ext uri="{FF2B5EF4-FFF2-40B4-BE49-F238E27FC236}">
                <a16:creationId xmlns:a16="http://schemas.microsoft.com/office/drawing/2014/main" id="{7502D829-5BF2-BCB3-2DD9-4200D103EB35}"/>
              </a:ext>
            </a:extLst>
          </p:cNvPr>
          <p:cNvSpPr txBox="1">
            <a:spLocks/>
          </p:cNvSpPr>
          <p:nvPr/>
        </p:nvSpPr>
        <p:spPr>
          <a:xfrm>
            <a:off x="731898" y="5809949"/>
            <a:ext cx="5280713"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Source: HSC Emergency Care Waits – EPIC (692848)</a:t>
            </a:r>
          </a:p>
        </p:txBody>
      </p:sp>
      <p:sp>
        <p:nvSpPr>
          <p:cNvPr id="4" name="Text Placeholder 1">
            <a:extLst>
              <a:ext uri="{FF2B5EF4-FFF2-40B4-BE49-F238E27FC236}">
                <a16:creationId xmlns:a16="http://schemas.microsoft.com/office/drawing/2014/main" id="{A960F5C6-32E5-78EA-2293-2649F97A2D73}"/>
              </a:ext>
            </a:extLst>
          </p:cNvPr>
          <p:cNvSpPr txBox="1">
            <a:spLocks/>
          </p:cNvSpPr>
          <p:nvPr/>
        </p:nvSpPr>
        <p:spPr>
          <a:xfrm>
            <a:off x="671513" y="1510561"/>
            <a:ext cx="7847798" cy="432202"/>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400" dirty="0"/>
              <a:t>Over - 75 ED Attendances</a:t>
            </a:r>
          </a:p>
        </p:txBody>
      </p:sp>
      <p:sp>
        <p:nvSpPr>
          <p:cNvPr id="3" name="Text Placeholder 1">
            <a:extLst>
              <a:ext uri="{FF2B5EF4-FFF2-40B4-BE49-F238E27FC236}">
                <a16:creationId xmlns:a16="http://schemas.microsoft.com/office/drawing/2014/main" id="{A0821474-7D1A-BF32-424E-E7FC565D1D5E}"/>
              </a:ext>
            </a:extLst>
          </p:cNvPr>
          <p:cNvSpPr txBox="1">
            <a:spLocks/>
          </p:cNvSpPr>
          <p:nvPr/>
        </p:nvSpPr>
        <p:spPr>
          <a:xfrm>
            <a:off x="696499" y="4991963"/>
            <a:ext cx="4656179"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April 2025 – February 2026  3.1% increase YTD compared to same period last year</a:t>
            </a:r>
          </a:p>
        </p:txBody>
      </p:sp>
      <p:sp>
        <p:nvSpPr>
          <p:cNvPr id="13" name="Text Placeholder 1">
            <a:extLst>
              <a:ext uri="{FF2B5EF4-FFF2-40B4-BE49-F238E27FC236}">
                <a16:creationId xmlns:a16="http://schemas.microsoft.com/office/drawing/2014/main" id="{541A53A4-E00F-ADA6-5460-A0B343630673}"/>
              </a:ext>
            </a:extLst>
          </p:cNvPr>
          <p:cNvSpPr txBox="1">
            <a:spLocks/>
          </p:cNvSpPr>
          <p:nvPr/>
        </p:nvSpPr>
        <p:spPr>
          <a:xfrm>
            <a:off x="6677548" y="4972311"/>
            <a:ext cx="4656179"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April 2025 – February 2026  12.0% increase YTD compared to same period last year</a:t>
            </a:r>
          </a:p>
        </p:txBody>
      </p:sp>
      <p:graphicFrame>
        <p:nvGraphicFramePr>
          <p:cNvPr id="11" name="Chart 10">
            <a:extLst>
              <a:ext uri="{FF2B5EF4-FFF2-40B4-BE49-F238E27FC236}">
                <a16:creationId xmlns:a16="http://schemas.microsoft.com/office/drawing/2014/main" id="{D051D2F3-FD0B-434A-8CBC-F8B2360901AB}"/>
              </a:ext>
            </a:extLst>
          </p:cNvPr>
          <p:cNvGraphicFramePr>
            <a:graphicFrameLocks/>
          </p:cNvGraphicFramePr>
          <p:nvPr>
            <p:extLst>
              <p:ext uri="{D42A27DB-BD31-4B8C-83A1-F6EECF244321}">
                <p14:modId xmlns:p14="http://schemas.microsoft.com/office/powerpoint/2010/main" val="2831766892"/>
              </p:ext>
            </p:extLst>
          </p:nvPr>
        </p:nvGraphicFramePr>
        <p:xfrm>
          <a:off x="731898" y="2344207"/>
          <a:ext cx="4572000" cy="2628104"/>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2" name="Chart 11">
            <a:extLst>
              <a:ext uri="{FF2B5EF4-FFF2-40B4-BE49-F238E27FC236}">
                <a16:creationId xmlns:a16="http://schemas.microsoft.com/office/drawing/2014/main" id="{BF113C24-0807-4E3F-8E84-31439674161C}"/>
              </a:ext>
            </a:extLst>
          </p:cNvPr>
          <p:cNvGraphicFramePr>
            <a:graphicFrameLocks/>
          </p:cNvGraphicFramePr>
          <p:nvPr>
            <p:extLst>
              <p:ext uri="{D42A27DB-BD31-4B8C-83A1-F6EECF244321}">
                <p14:modId xmlns:p14="http://schemas.microsoft.com/office/powerpoint/2010/main" val="1541927633"/>
              </p:ext>
            </p:extLst>
          </p:nvPr>
        </p:nvGraphicFramePr>
        <p:xfrm>
          <a:off x="6703287" y="2344207"/>
          <a:ext cx="4572000" cy="2620842"/>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248067004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2"/>
          </p:nvPr>
        </p:nvSpPr>
        <p:spPr>
          <a:xfrm>
            <a:off x="638337" y="1055950"/>
            <a:ext cx="10748548" cy="558538"/>
          </a:xfrm>
        </p:spPr>
        <p:txBody>
          <a:bodyPr/>
          <a:lstStyle/>
          <a:p>
            <a:r>
              <a:rPr lang="en-GB" sz="3200" dirty="0"/>
              <a:t>Unscheduled Care</a:t>
            </a:r>
          </a:p>
        </p:txBody>
      </p:sp>
      <p:sp>
        <p:nvSpPr>
          <p:cNvPr id="5" name="Text Placeholder 1">
            <a:extLst>
              <a:ext uri="{FF2B5EF4-FFF2-40B4-BE49-F238E27FC236}">
                <a16:creationId xmlns:a16="http://schemas.microsoft.com/office/drawing/2014/main" id="{EA0E709E-478A-764B-B3FF-4979980733F2}"/>
              </a:ext>
            </a:extLst>
          </p:cNvPr>
          <p:cNvSpPr txBox="1">
            <a:spLocks/>
          </p:cNvSpPr>
          <p:nvPr/>
        </p:nvSpPr>
        <p:spPr>
          <a:xfrm>
            <a:off x="671513" y="1968844"/>
            <a:ext cx="4119023" cy="558538"/>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000" dirty="0"/>
              <a:t>Antrim</a:t>
            </a:r>
          </a:p>
        </p:txBody>
      </p:sp>
      <p:sp>
        <p:nvSpPr>
          <p:cNvPr id="6" name="Text Placeholder 1">
            <a:extLst>
              <a:ext uri="{FF2B5EF4-FFF2-40B4-BE49-F238E27FC236}">
                <a16:creationId xmlns:a16="http://schemas.microsoft.com/office/drawing/2014/main" id="{3C3558F6-698B-08DC-BDF0-F375EC2A1E9E}"/>
              </a:ext>
            </a:extLst>
          </p:cNvPr>
          <p:cNvSpPr txBox="1">
            <a:spLocks/>
          </p:cNvSpPr>
          <p:nvPr/>
        </p:nvSpPr>
        <p:spPr>
          <a:xfrm>
            <a:off x="6751697" y="1942763"/>
            <a:ext cx="4119023" cy="558538"/>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000" dirty="0"/>
              <a:t>Causeway</a:t>
            </a:r>
          </a:p>
        </p:txBody>
      </p:sp>
      <p:sp>
        <p:nvSpPr>
          <p:cNvPr id="7" name="Text Placeholder 2">
            <a:extLst>
              <a:ext uri="{FF2B5EF4-FFF2-40B4-BE49-F238E27FC236}">
                <a16:creationId xmlns:a16="http://schemas.microsoft.com/office/drawing/2014/main" id="{E65BD3C4-857D-1237-2A69-0FA193F43205}"/>
              </a:ext>
            </a:extLst>
          </p:cNvPr>
          <p:cNvSpPr txBox="1">
            <a:spLocks/>
          </p:cNvSpPr>
          <p:nvPr/>
        </p:nvSpPr>
        <p:spPr>
          <a:xfrm>
            <a:off x="6751697" y="2497145"/>
            <a:ext cx="4858019" cy="2424023"/>
          </a:xfrm>
          <a:prstGeom prst="rect">
            <a:avLst/>
          </a:prstGeom>
        </p:spPr>
        <p:txBody>
          <a:bodyPr/>
          <a:lstStyle>
            <a:lvl1pPr marL="342900" indent="-342900" algn="l" defTabSz="914400" rtl="0" eaLnBrk="1" latinLnBrk="0" hangingPunct="1">
              <a:lnSpc>
                <a:spcPct val="90000"/>
              </a:lnSpc>
              <a:spcBef>
                <a:spcPts val="1000"/>
              </a:spcBef>
              <a:buFont typeface="Arial" panose="020B0604020202020204" pitchFamily="34" charset="0"/>
              <a:buChar char="•"/>
              <a:defRPr sz="2000" kern="1200" baseline="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dirty="0"/>
          </a:p>
        </p:txBody>
      </p:sp>
      <p:sp>
        <p:nvSpPr>
          <p:cNvPr id="8" name="Text Placeholder 1">
            <a:extLst>
              <a:ext uri="{FF2B5EF4-FFF2-40B4-BE49-F238E27FC236}">
                <a16:creationId xmlns:a16="http://schemas.microsoft.com/office/drawing/2014/main" id="{9AED7E2E-47CA-0D79-67A9-7C97D6A64562}"/>
              </a:ext>
            </a:extLst>
          </p:cNvPr>
          <p:cNvSpPr txBox="1">
            <a:spLocks/>
          </p:cNvSpPr>
          <p:nvPr/>
        </p:nvSpPr>
        <p:spPr>
          <a:xfrm>
            <a:off x="737653" y="5031208"/>
            <a:ext cx="4119023"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February 2026 – 28.6% within 4 hours</a:t>
            </a:r>
          </a:p>
        </p:txBody>
      </p:sp>
      <p:sp>
        <p:nvSpPr>
          <p:cNvPr id="10" name="Text Placeholder 1">
            <a:extLst>
              <a:ext uri="{FF2B5EF4-FFF2-40B4-BE49-F238E27FC236}">
                <a16:creationId xmlns:a16="http://schemas.microsoft.com/office/drawing/2014/main" id="{7502D829-5BF2-BCB3-2DD9-4200D103EB35}"/>
              </a:ext>
            </a:extLst>
          </p:cNvPr>
          <p:cNvSpPr txBox="1">
            <a:spLocks/>
          </p:cNvSpPr>
          <p:nvPr/>
        </p:nvSpPr>
        <p:spPr>
          <a:xfrm>
            <a:off x="731898" y="5965011"/>
            <a:ext cx="5280713"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Source: HSC Emergency Care Waits – EPIC (692848)</a:t>
            </a:r>
          </a:p>
        </p:txBody>
      </p:sp>
      <p:sp>
        <p:nvSpPr>
          <p:cNvPr id="4" name="Text Placeholder 1">
            <a:extLst>
              <a:ext uri="{FF2B5EF4-FFF2-40B4-BE49-F238E27FC236}">
                <a16:creationId xmlns:a16="http://schemas.microsoft.com/office/drawing/2014/main" id="{A960F5C6-32E5-78EA-2293-2649F97A2D73}"/>
              </a:ext>
            </a:extLst>
          </p:cNvPr>
          <p:cNvSpPr txBox="1">
            <a:spLocks/>
          </p:cNvSpPr>
          <p:nvPr/>
        </p:nvSpPr>
        <p:spPr>
          <a:xfrm>
            <a:off x="671513" y="1536642"/>
            <a:ext cx="7847798" cy="432202"/>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400" dirty="0"/>
              <a:t>ED 4-hour performance</a:t>
            </a:r>
          </a:p>
        </p:txBody>
      </p:sp>
      <p:sp>
        <p:nvSpPr>
          <p:cNvPr id="9" name="Text Placeholder 1">
            <a:extLst>
              <a:ext uri="{FF2B5EF4-FFF2-40B4-BE49-F238E27FC236}">
                <a16:creationId xmlns:a16="http://schemas.microsoft.com/office/drawing/2014/main" id="{2A5A6553-B34B-0C46-ADD1-D5598C1A98A3}"/>
              </a:ext>
            </a:extLst>
          </p:cNvPr>
          <p:cNvSpPr txBox="1">
            <a:spLocks/>
          </p:cNvSpPr>
          <p:nvPr/>
        </p:nvSpPr>
        <p:spPr>
          <a:xfrm>
            <a:off x="6751696" y="4995760"/>
            <a:ext cx="4119023"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February 2026 – 45.3% within 4 hours</a:t>
            </a:r>
          </a:p>
        </p:txBody>
      </p:sp>
      <p:graphicFrame>
        <p:nvGraphicFramePr>
          <p:cNvPr id="12" name="Chart 11">
            <a:extLst>
              <a:ext uri="{FF2B5EF4-FFF2-40B4-BE49-F238E27FC236}">
                <a16:creationId xmlns:a16="http://schemas.microsoft.com/office/drawing/2014/main" id="{44351B62-A534-4730-A3DB-9B4605D4DE12}"/>
              </a:ext>
            </a:extLst>
          </p:cNvPr>
          <p:cNvGraphicFramePr>
            <a:graphicFrameLocks/>
          </p:cNvGraphicFramePr>
          <p:nvPr>
            <p:extLst>
              <p:ext uri="{D42A27DB-BD31-4B8C-83A1-F6EECF244321}">
                <p14:modId xmlns:p14="http://schemas.microsoft.com/office/powerpoint/2010/main" val="989197400"/>
              </p:ext>
            </p:extLst>
          </p:nvPr>
        </p:nvGraphicFramePr>
        <p:xfrm>
          <a:off x="731898" y="2298578"/>
          <a:ext cx="4561417" cy="263876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3" name="Chart 12">
            <a:extLst>
              <a:ext uri="{FF2B5EF4-FFF2-40B4-BE49-F238E27FC236}">
                <a16:creationId xmlns:a16="http://schemas.microsoft.com/office/drawing/2014/main" id="{96A1F22E-1B16-4282-9776-8DC6EF234A7D}"/>
              </a:ext>
            </a:extLst>
          </p:cNvPr>
          <p:cNvGraphicFramePr>
            <a:graphicFrameLocks/>
          </p:cNvGraphicFramePr>
          <p:nvPr>
            <p:extLst>
              <p:ext uri="{D42A27DB-BD31-4B8C-83A1-F6EECF244321}">
                <p14:modId xmlns:p14="http://schemas.microsoft.com/office/powerpoint/2010/main" val="3625611850"/>
              </p:ext>
            </p:extLst>
          </p:nvPr>
        </p:nvGraphicFramePr>
        <p:xfrm>
          <a:off x="6751696" y="2293191"/>
          <a:ext cx="4561417" cy="2638760"/>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187614746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2"/>
          </p:nvPr>
        </p:nvSpPr>
        <p:spPr>
          <a:xfrm>
            <a:off x="638337" y="1055950"/>
            <a:ext cx="10748548" cy="558538"/>
          </a:xfrm>
        </p:spPr>
        <p:txBody>
          <a:bodyPr/>
          <a:lstStyle/>
          <a:p>
            <a:r>
              <a:rPr lang="en-GB" sz="3200" dirty="0"/>
              <a:t>Unscheduled Care</a:t>
            </a:r>
          </a:p>
        </p:txBody>
      </p:sp>
      <p:sp>
        <p:nvSpPr>
          <p:cNvPr id="5" name="Text Placeholder 1">
            <a:extLst>
              <a:ext uri="{FF2B5EF4-FFF2-40B4-BE49-F238E27FC236}">
                <a16:creationId xmlns:a16="http://schemas.microsoft.com/office/drawing/2014/main" id="{EA0E709E-478A-764B-B3FF-4979980733F2}"/>
              </a:ext>
            </a:extLst>
          </p:cNvPr>
          <p:cNvSpPr txBox="1">
            <a:spLocks/>
          </p:cNvSpPr>
          <p:nvPr/>
        </p:nvSpPr>
        <p:spPr>
          <a:xfrm>
            <a:off x="671513" y="1968844"/>
            <a:ext cx="4119023" cy="558538"/>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000" dirty="0"/>
              <a:t>Antrim</a:t>
            </a:r>
          </a:p>
        </p:txBody>
      </p:sp>
      <p:sp>
        <p:nvSpPr>
          <p:cNvPr id="6" name="Text Placeholder 1">
            <a:extLst>
              <a:ext uri="{FF2B5EF4-FFF2-40B4-BE49-F238E27FC236}">
                <a16:creationId xmlns:a16="http://schemas.microsoft.com/office/drawing/2014/main" id="{3C3558F6-698B-08DC-BDF0-F375EC2A1E9E}"/>
              </a:ext>
            </a:extLst>
          </p:cNvPr>
          <p:cNvSpPr txBox="1">
            <a:spLocks/>
          </p:cNvSpPr>
          <p:nvPr/>
        </p:nvSpPr>
        <p:spPr>
          <a:xfrm>
            <a:off x="6751697" y="1942763"/>
            <a:ext cx="4119023" cy="558538"/>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000" dirty="0"/>
              <a:t>Causeway</a:t>
            </a:r>
          </a:p>
        </p:txBody>
      </p:sp>
      <p:sp>
        <p:nvSpPr>
          <p:cNvPr id="7" name="Text Placeholder 2">
            <a:extLst>
              <a:ext uri="{FF2B5EF4-FFF2-40B4-BE49-F238E27FC236}">
                <a16:creationId xmlns:a16="http://schemas.microsoft.com/office/drawing/2014/main" id="{E65BD3C4-857D-1237-2A69-0FA193F43205}"/>
              </a:ext>
            </a:extLst>
          </p:cNvPr>
          <p:cNvSpPr txBox="1">
            <a:spLocks/>
          </p:cNvSpPr>
          <p:nvPr/>
        </p:nvSpPr>
        <p:spPr>
          <a:xfrm>
            <a:off x="6751697" y="2497145"/>
            <a:ext cx="4858019" cy="2424023"/>
          </a:xfrm>
          <a:prstGeom prst="rect">
            <a:avLst/>
          </a:prstGeom>
        </p:spPr>
        <p:txBody>
          <a:bodyPr/>
          <a:lstStyle>
            <a:lvl1pPr marL="342900" indent="-342900" algn="l" defTabSz="914400" rtl="0" eaLnBrk="1" latinLnBrk="0" hangingPunct="1">
              <a:lnSpc>
                <a:spcPct val="90000"/>
              </a:lnSpc>
              <a:spcBef>
                <a:spcPts val="1000"/>
              </a:spcBef>
              <a:buFont typeface="Arial" panose="020B0604020202020204" pitchFamily="34" charset="0"/>
              <a:buChar char="•"/>
              <a:defRPr sz="2000" kern="1200" baseline="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dirty="0"/>
          </a:p>
        </p:txBody>
      </p:sp>
      <p:sp>
        <p:nvSpPr>
          <p:cNvPr id="8" name="Text Placeholder 1">
            <a:extLst>
              <a:ext uri="{FF2B5EF4-FFF2-40B4-BE49-F238E27FC236}">
                <a16:creationId xmlns:a16="http://schemas.microsoft.com/office/drawing/2014/main" id="{9AED7E2E-47CA-0D79-67A9-7C97D6A64562}"/>
              </a:ext>
            </a:extLst>
          </p:cNvPr>
          <p:cNvSpPr txBox="1">
            <a:spLocks/>
          </p:cNvSpPr>
          <p:nvPr/>
        </p:nvSpPr>
        <p:spPr>
          <a:xfrm>
            <a:off x="737653" y="5031208"/>
            <a:ext cx="4119023"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February 2026 – 1,647 over 12 hours</a:t>
            </a:r>
          </a:p>
        </p:txBody>
      </p:sp>
      <p:sp>
        <p:nvSpPr>
          <p:cNvPr id="10" name="Text Placeholder 1">
            <a:extLst>
              <a:ext uri="{FF2B5EF4-FFF2-40B4-BE49-F238E27FC236}">
                <a16:creationId xmlns:a16="http://schemas.microsoft.com/office/drawing/2014/main" id="{7502D829-5BF2-BCB3-2DD9-4200D103EB35}"/>
              </a:ext>
            </a:extLst>
          </p:cNvPr>
          <p:cNvSpPr txBox="1">
            <a:spLocks/>
          </p:cNvSpPr>
          <p:nvPr/>
        </p:nvSpPr>
        <p:spPr>
          <a:xfrm>
            <a:off x="731898" y="5900484"/>
            <a:ext cx="5280713"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Source: HSC Emergency Care Waits – EPIC (692848)</a:t>
            </a:r>
          </a:p>
        </p:txBody>
      </p:sp>
      <p:sp>
        <p:nvSpPr>
          <p:cNvPr id="4" name="Text Placeholder 1">
            <a:extLst>
              <a:ext uri="{FF2B5EF4-FFF2-40B4-BE49-F238E27FC236}">
                <a16:creationId xmlns:a16="http://schemas.microsoft.com/office/drawing/2014/main" id="{A960F5C6-32E5-78EA-2293-2649F97A2D73}"/>
              </a:ext>
            </a:extLst>
          </p:cNvPr>
          <p:cNvSpPr txBox="1">
            <a:spLocks/>
          </p:cNvSpPr>
          <p:nvPr/>
        </p:nvSpPr>
        <p:spPr>
          <a:xfrm>
            <a:off x="671513" y="1510561"/>
            <a:ext cx="7847798" cy="432202"/>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400" dirty="0"/>
              <a:t>ED 12-hour performance</a:t>
            </a:r>
          </a:p>
        </p:txBody>
      </p:sp>
      <p:sp>
        <p:nvSpPr>
          <p:cNvPr id="9" name="Text Placeholder 1">
            <a:extLst>
              <a:ext uri="{FF2B5EF4-FFF2-40B4-BE49-F238E27FC236}">
                <a16:creationId xmlns:a16="http://schemas.microsoft.com/office/drawing/2014/main" id="{2A5A6553-B34B-0C46-ADD1-D5598C1A98A3}"/>
              </a:ext>
            </a:extLst>
          </p:cNvPr>
          <p:cNvSpPr txBox="1">
            <a:spLocks/>
          </p:cNvSpPr>
          <p:nvPr/>
        </p:nvSpPr>
        <p:spPr>
          <a:xfrm>
            <a:off x="6785270" y="5024171"/>
            <a:ext cx="4119023"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February 2026 – 615 over 12 hours</a:t>
            </a:r>
          </a:p>
        </p:txBody>
      </p:sp>
      <p:graphicFrame>
        <p:nvGraphicFramePr>
          <p:cNvPr id="11" name="Chart 10">
            <a:extLst>
              <a:ext uri="{FF2B5EF4-FFF2-40B4-BE49-F238E27FC236}">
                <a16:creationId xmlns:a16="http://schemas.microsoft.com/office/drawing/2014/main" id="{4B81655B-EF7B-45E6-AC76-BFAF60F4B0F3}"/>
              </a:ext>
            </a:extLst>
          </p:cNvPr>
          <p:cNvGraphicFramePr>
            <a:graphicFrameLocks/>
          </p:cNvGraphicFramePr>
          <p:nvPr>
            <p:extLst>
              <p:ext uri="{D42A27DB-BD31-4B8C-83A1-F6EECF244321}">
                <p14:modId xmlns:p14="http://schemas.microsoft.com/office/powerpoint/2010/main" val="1535890728"/>
              </p:ext>
            </p:extLst>
          </p:nvPr>
        </p:nvGraphicFramePr>
        <p:xfrm>
          <a:off x="731898" y="2334749"/>
          <a:ext cx="4572000" cy="2656388"/>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2" name="Chart 11">
            <a:extLst>
              <a:ext uri="{FF2B5EF4-FFF2-40B4-BE49-F238E27FC236}">
                <a16:creationId xmlns:a16="http://schemas.microsoft.com/office/drawing/2014/main" id="{DC7FD7DF-38FE-4CBA-BEF6-6DA33E5C6FED}"/>
              </a:ext>
            </a:extLst>
          </p:cNvPr>
          <p:cNvGraphicFramePr>
            <a:graphicFrameLocks/>
          </p:cNvGraphicFramePr>
          <p:nvPr>
            <p:extLst>
              <p:ext uri="{D42A27DB-BD31-4B8C-83A1-F6EECF244321}">
                <p14:modId xmlns:p14="http://schemas.microsoft.com/office/powerpoint/2010/main" val="1104822258"/>
              </p:ext>
            </p:extLst>
          </p:nvPr>
        </p:nvGraphicFramePr>
        <p:xfrm>
          <a:off x="6785270" y="2334749"/>
          <a:ext cx="4572000" cy="2656388"/>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124688502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AAC867B-E2F6-701F-CA42-1D77577EC2A2}"/>
              </a:ext>
            </a:extLst>
          </p:cNvPr>
          <p:cNvSpPr>
            <a:spLocks noGrp="1"/>
          </p:cNvSpPr>
          <p:nvPr>
            <p:ph type="body" sz="quarter" idx="12"/>
          </p:nvPr>
        </p:nvSpPr>
        <p:spPr>
          <a:xfrm>
            <a:off x="4384425" y="1201676"/>
            <a:ext cx="7424115" cy="398393"/>
          </a:xfrm>
        </p:spPr>
        <p:txBody>
          <a:bodyPr/>
          <a:lstStyle/>
          <a:p>
            <a:r>
              <a:rPr lang="en-GB" sz="2400" dirty="0"/>
              <a:t>Regional 4 &amp; 12 Hour ED Performance</a:t>
            </a:r>
          </a:p>
        </p:txBody>
      </p:sp>
      <p:sp>
        <p:nvSpPr>
          <p:cNvPr id="5" name="Text Placeholder 1">
            <a:extLst>
              <a:ext uri="{FF2B5EF4-FFF2-40B4-BE49-F238E27FC236}">
                <a16:creationId xmlns:a16="http://schemas.microsoft.com/office/drawing/2014/main" id="{A3FC7563-73F1-39CF-C7C5-DDA786370316}"/>
              </a:ext>
            </a:extLst>
          </p:cNvPr>
          <p:cNvSpPr txBox="1">
            <a:spLocks/>
          </p:cNvSpPr>
          <p:nvPr/>
        </p:nvSpPr>
        <p:spPr>
          <a:xfrm>
            <a:off x="726825" y="6134725"/>
            <a:ext cx="5280713"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Source: Emergency Care Waiting Times – Department of Health</a:t>
            </a:r>
          </a:p>
        </p:txBody>
      </p:sp>
      <p:sp>
        <p:nvSpPr>
          <p:cNvPr id="6" name="Text Placeholder 1">
            <a:extLst>
              <a:ext uri="{FF2B5EF4-FFF2-40B4-BE49-F238E27FC236}">
                <a16:creationId xmlns:a16="http://schemas.microsoft.com/office/drawing/2014/main" id="{B51D03EE-9417-57D1-0A62-DEF6ACF29A36}"/>
              </a:ext>
            </a:extLst>
          </p:cNvPr>
          <p:cNvSpPr txBox="1">
            <a:spLocks/>
          </p:cNvSpPr>
          <p:nvPr/>
        </p:nvSpPr>
        <p:spPr>
          <a:xfrm>
            <a:off x="726825" y="1144994"/>
            <a:ext cx="9331573" cy="558538"/>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3200" dirty="0"/>
              <a:t>Unscheduled Care</a:t>
            </a:r>
          </a:p>
        </p:txBody>
      </p:sp>
      <p:graphicFrame>
        <p:nvGraphicFramePr>
          <p:cNvPr id="4" name="Chart 3">
            <a:extLst>
              <a:ext uri="{FF2B5EF4-FFF2-40B4-BE49-F238E27FC236}">
                <a16:creationId xmlns:a16="http://schemas.microsoft.com/office/drawing/2014/main" id="{54AFE8D2-07AB-4AF7-80BA-38116598C8D2}"/>
              </a:ext>
            </a:extLst>
          </p:cNvPr>
          <p:cNvGraphicFramePr>
            <a:graphicFrameLocks/>
          </p:cNvGraphicFramePr>
          <p:nvPr>
            <p:extLst>
              <p:ext uri="{D42A27DB-BD31-4B8C-83A1-F6EECF244321}">
                <p14:modId xmlns:p14="http://schemas.microsoft.com/office/powerpoint/2010/main" val="3195895048"/>
              </p:ext>
            </p:extLst>
          </p:nvPr>
        </p:nvGraphicFramePr>
        <p:xfrm>
          <a:off x="726826" y="1656751"/>
          <a:ext cx="9704791" cy="2035596"/>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8" name="Chart 7">
            <a:extLst>
              <a:ext uri="{FF2B5EF4-FFF2-40B4-BE49-F238E27FC236}">
                <a16:creationId xmlns:a16="http://schemas.microsoft.com/office/drawing/2014/main" id="{F509C16C-9980-45C8-A001-4429FCE893E7}"/>
              </a:ext>
            </a:extLst>
          </p:cNvPr>
          <p:cNvGraphicFramePr>
            <a:graphicFrameLocks/>
          </p:cNvGraphicFramePr>
          <p:nvPr>
            <p:extLst>
              <p:ext uri="{D42A27DB-BD31-4B8C-83A1-F6EECF244321}">
                <p14:modId xmlns:p14="http://schemas.microsoft.com/office/powerpoint/2010/main" val="2233479206"/>
              </p:ext>
            </p:extLst>
          </p:nvPr>
        </p:nvGraphicFramePr>
        <p:xfrm>
          <a:off x="726826" y="3749029"/>
          <a:ext cx="9704791" cy="2090156"/>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118715308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2"/>
          </p:nvPr>
        </p:nvSpPr>
        <p:spPr>
          <a:xfrm>
            <a:off x="638337" y="1055950"/>
            <a:ext cx="10543894" cy="558538"/>
          </a:xfrm>
        </p:spPr>
        <p:txBody>
          <a:bodyPr/>
          <a:lstStyle/>
          <a:p>
            <a:r>
              <a:rPr lang="en-GB" sz="3200" dirty="0"/>
              <a:t>Unscheduled Care</a:t>
            </a:r>
          </a:p>
        </p:txBody>
      </p:sp>
      <p:sp>
        <p:nvSpPr>
          <p:cNvPr id="5" name="Text Placeholder 1">
            <a:extLst>
              <a:ext uri="{FF2B5EF4-FFF2-40B4-BE49-F238E27FC236}">
                <a16:creationId xmlns:a16="http://schemas.microsoft.com/office/drawing/2014/main" id="{EA0E709E-478A-764B-B3FF-4979980733F2}"/>
              </a:ext>
            </a:extLst>
          </p:cNvPr>
          <p:cNvSpPr txBox="1">
            <a:spLocks/>
          </p:cNvSpPr>
          <p:nvPr/>
        </p:nvSpPr>
        <p:spPr>
          <a:xfrm>
            <a:off x="638337" y="1968844"/>
            <a:ext cx="4152199" cy="558538"/>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000" dirty="0"/>
              <a:t>Antrim</a:t>
            </a:r>
          </a:p>
        </p:txBody>
      </p:sp>
      <p:sp>
        <p:nvSpPr>
          <p:cNvPr id="6" name="Text Placeholder 1">
            <a:extLst>
              <a:ext uri="{FF2B5EF4-FFF2-40B4-BE49-F238E27FC236}">
                <a16:creationId xmlns:a16="http://schemas.microsoft.com/office/drawing/2014/main" id="{3C3558F6-698B-08DC-BDF0-F375EC2A1E9E}"/>
              </a:ext>
            </a:extLst>
          </p:cNvPr>
          <p:cNvSpPr txBox="1">
            <a:spLocks/>
          </p:cNvSpPr>
          <p:nvPr/>
        </p:nvSpPr>
        <p:spPr>
          <a:xfrm>
            <a:off x="6718521" y="1942763"/>
            <a:ext cx="4152199" cy="558538"/>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000" dirty="0"/>
              <a:t>Causeway</a:t>
            </a:r>
          </a:p>
        </p:txBody>
      </p:sp>
      <p:sp>
        <p:nvSpPr>
          <p:cNvPr id="7" name="Text Placeholder 2">
            <a:extLst>
              <a:ext uri="{FF2B5EF4-FFF2-40B4-BE49-F238E27FC236}">
                <a16:creationId xmlns:a16="http://schemas.microsoft.com/office/drawing/2014/main" id="{E65BD3C4-857D-1237-2A69-0FA193F43205}"/>
              </a:ext>
            </a:extLst>
          </p:cNvPr>
          <p:cNvSpPr txBox="1">
            <a:spLocks/>
          </p:cNvSpPr>
          <p:nvPr/>
        </p:nvSpPr>
        <p:spPr>
          <a:xfrm>
            <a:off x="6751697" y="2497145"/>
            <a:ext cx="4858019" cy="2424023"/>
          </a:xfrm>
          <a:prstGeom prst="rect">
            <a:avLst/>
          </a:prstGeom>
        </p:spPr>
        <p:txBody>
          <a:bodyPr/>
          <a:lstStyle>
            <a:lvl1pPr marL="342900" indent="-342900" algn="l" defTabSz="914400" rtl="0" eaLnBrk="1" latinLnBrk="0" hangingPunct="1">
              <a:lnSpc>
                <a:spcPct val="90000"/>
              </a:lnSpc>
              <a:spcBef>
                <a:spcPts val="1000"/>
              </a:spcBef>
              <a:buFont typeface="Arial" panose="020B0604020202020204" pitchFamily="34" charset="0"/>
              <a:buChar char="•"/>
              <a:defRPr sz="2000" kern="1200" baseline="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dirty="0"/>
          </a:p>
        </p:txBody>
      </p:sp>
      <p:sp>
        <p:nvSpPr>
          <p:cNvPr id="8" name="Text Placeholder 1">
            <a:extLst>
              <a:ext uri="{FF2B5EF4-FFF2-40B4-BE49-F238E27FC236}">
                <a16:creationId xmlns:a16="http://schemas.microsoft.com/office/drawing/2014/main" id="{9AED7E2E-47CA-0D79-67A9-7C97D6A64562}"/>
              </a:ext>
            </a:extLst>
          </p:cNvPr>
          <p:cNvSpPr txBox="1">
            <a:spLocks/>
          </p:cNvSpPr>
          <p:nvPr/>
        </p:nvSpPr>
        <p:spPr>
          <a:xfrm>
            <a:off x="638337" y="5031723"/>
            <a:ext cx="4571999"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February 2026 – 5.4% against target of 6.6%</a:t>
            </a:r>
          </a:p>
        </p:txBody>
      </p:sp>
      <p:sp>
        <p:nvSpPr>
          <p:cNvPr id="4" name="Text Placeholder 1">
            <a:extLst>
              <a:ext uri="{FF2B5EF4-FFF2-40B4-BE49-F238E27FC236}">
                <a16:creationId xmlns:a16="http://schemas.microsoft.com/office/drawing/2014/main" id="{A960F5C6-32E5-78EA-2293-2649F97A2D73}"/>
              </a:ext>
            </a:extLst>
          </p:cNvPr>
          <p:cNvSpPr txBox="1">
            <a:spLocks/>
          </p:cNvSpPr>
          <p:nvPr/>
        </p:nvSpPr>
        <p:spPr>
          <a:xfrm>
            <a:off x="671513" y="1510561"/>
            <a:ext cx="7847798" cy="432202"/>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400" dirty="0"/>
              <a:t>Patients not waiting in ED</a:t>
            </a:r>
          </a:p>
        </p:txBody>
      </p:sp>
      <p:sp>
        <p:nvSpPr>
          <p:cNvPr id="9" name="Text Placeholder 1">
            <a:extLst>
              <a:ext uri="{FF2B5EF4-FFF2-40B4-BE49-F238E27FC236}">
                <a16:creationId xmlns:a16="http://schemas.microsoft.com/office/drawing/2014/main" id="{2A5A6553-B34B-0C46-ADD1-D5598C1A98A3}"/>
              </a:ext>
            </a:extLst>
          </p:cNvPr>
          <p:cNvSpPr txBox="1">
            <a:spLocks/>
          </p:cNvSpPr>
          <p:nvPr/>
        </p:nvSpPr>
        <p:spPr>
          <a:xfrm>
            <a:off x="6709524" y="5031723"/>
            <a:ext cx="4382233"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February 2026 – 2.6% against target of 2.2%</a:t>
            </a:r>
          </a:p>
        </p:txBody>
      </p:sp>
      <p:sp>
        <p:nvSpPr>
          <p:cNvPr id="14" name="Text Placeholder 1">
            <a:extLst>
              <a:ext uri="{FF2B5EF4-FFF2-40B4-BE49-F238E27FC236}">
                <a16:creationId xmlns:a16="http://schemas.microsoft.com/office/drawing/2014/main" id="{5D7D8ECC-6F9F-81DE-69DC-D56DB73160F4}"/>
              </a:ext>
            </a:extLst>
          </p:cNvPr>
          <p:cNvSpPr txBox="1">
            <a:spLocks/>
          </p:cNvSpPr>
          <p:nvPr/>
        </p:nvSpPr>
        <p:spPr>
          <a:xfrm>
            <a:off x="731897" y="5933614"/>
            <a:ext cx="5280713"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Source: System Oversight Measures (SOMs)</a:t>
            </a:r>
          </a:p>
        </p:txBody>
      </p:sp>
      <p:graphicFrame>
        <p:nvGraphicFramePr>
          <p:cNvPr id="3" name="Chart 2">
            <a:extLst>
              <a:ext uri="{FF2B5EF4-FFF2-40B4-BE49-F238E27FC236}">
                <a16:creationId xmlns:a16="http://schemas.microsoft.com/office/drawing/2014/main" id="{927AA8C6-B1B6-425C-96BB-044353114867}"/>
              </a:ext>
            </a:extLst>
          </p:cNvPr>
          <p:cNvGraphicFramePr>
            <a:graphicFrameLocks/>
          </p:cNvGraphicFramePr>
          <p:nvPr>
            <p:extLst>
              <p:ext uri="{D42A27DB-BD31-4B8C-83A1-F6EECF244321}">
                <p14:modId xmlns:p14="http://schemas.microsoft.com/office/powerpoint/2010/main" val="714596767"/>
              </p:ext>
            </p:extLst>
          </p:nvPr>
        </p:nvGraphicFramePr>
        <p:xfrm>
          <a:off x="731897" y="2248113"/>
          <a:ext cx="4571999" cy="274320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0" name="Chart 9">
            <a:extLst>
              <a:ext uri="{FF2B5EF4-FFF2-40B4-BE49-F238E27FC236}">
                <a16:creationId xmlns:a16="http://schemas.microsoft.com/office/drawing/2014/main" id="{CF31628D-6C78-4574-A152-479A9F5931CF}"/>
              </a:ext>
            </a:extLst>
          </p:cNvPr>
          <p:cNvGraphicFramePr>
            <a:graphicFrameLocks/>
          </p:cNvGraphicFramePr>
          <p:nvPr>
            <p:extLst>
              <p:ext uri="{D42A27DB-BD31-4B8C-83A1-F6EECF244321}">
                <p14:modId xmlns:p14="http://schemas.microsoft.com/office/powerpoint/2010/main" val="1660198760"/>
              </p:ext>
            </p:extLst>
          </p:nvPr>
        </p:nvGraphicFramePr>
        <p:xfrm>
          <a:off x="6888104" y="2248113"/>
          <a:ext cx="4571999" cy="2743200"/>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89547391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2"/>
          </p:nvPr>
        </p:nvSpPr>
        <p:spPr>
          <a:xfrm>
            <a:off x="638337" y="1055950"/>
            <a:ext cx="10543894" cy="558538"/>
          </a:xfrm>
        </p:spPr>
        <p:txBody>
          <a:bodyPr/>
          <a:lstStyle/>
          <a:p>
            <a:r>
              <a:rPr lang="en-GB" sz="3200" dirty="0"/>
              <a:t>Unscheduled Care</a:t>
            </a:r>
          </a:p>
        </p:txBody>
      </p:sp>
      <p:sp>
        <p:nvSpPr>
          <p:cNvPr id="5" name="Text Placeholder 1">
            <a:extLst>
              <a:ext uri="{FF2B5EF4-FFF2-40B4-BE49-F238E27FC236}">
                <a16:creationId xmlns:a16="http://schemas.microsoft.com/office/drawing/2014/main" id="{EA0E709E-478A-764B-B3FF-4979980733F2}"/>
              </a:ext>
            </a:extLst>
          </p:cNvPr>
          <p:cNvSpPr txBox="1">
            <a:spLocks/>
          </p:cNvSpPr>
          <p:nvPr/>
        </p:nvSpPr>
        <p:spPr>
          <a:xfrm>
            <a:off x="638337" y="1968844"/>
            <a:ext cx="4152199" cy="558538"/>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000" dirty="0"/>
              <a:t>Antrim</a:t>
            </a:r>
          </a:p>
        </p:txBody>
      </p:sp>
      <p:sp>
        <p:nvSpPr>
          <p:cNvPr id="6" name="Text Placeholder 1">
            <a:extLst>
              <a:ext uri="{FF2B5EF4-FFF2-40B4-BE49-F238E27FC236}">
                <a16:creationId xmlns:a16="http://schemas.microsoft.com/office/drawing/2014/main" id="{3C3558F6-698B-08DC-BDF0-F375EC2A1E9E}"/>
              </a:ext>
            </a:extLst>
          </p:cNvPr>
          <p:cNvSpPr txBox="1">
            <a:spLocks/>
          </p:cNvSpPr>
          <p:nvPr/>
        </p:nvSpPr>
        <p:spPr>
          <a:xfrm>
            <a:off x="6718521" y="1942763"/>
            <a:ext cx="4152199" cy="558538"/>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000" dirty="0"/>
              <a:t>Causeway</a:t>
            </a:r>
          </a:p>
        </p:txBody>
      </p:sp>
      <p:sp>
        <p:nvSpPr>
          <p:cNvPr id="7" name="Text Placeholder 2">
            <a:extLst>
              <a:ext uri="{FF2B5EF4-FFF2-40B4-BE49-F238E27FC236}">
                <a16:creationId xmlns:a16="http://schemas.microsoft.com/office/drawing/2014/main" id="{E65BD3C4-857D-1237-2A69-0FA193F43205}"/>
              </a:ext>
            </a:extLst>
          </p:cNvPr>
          <p:cNvSpPr txBox="1">
            <a:spLocks/>
          </p:cNvSpPr>
          <p:nvPr/>
        </p:nvSpPr>
        <p:spPr>
          <a:xfrm>
            <a:off x="6751697" y="2497145"/>
            <a:ext cx="4858019" cy="2424023"/>
          </a:xfrm>
          <a:prstGeom prst="rect">
            <a:avLst/>
          </a:prstGeom>
        </p:spPr>
        <p:txBody>
          <a:bodyPr/>
          <a:lstStyle>
            <a:lvl1pPr marL="342900" indent="-342900" algn="l" defTabSz="914400" rtl="0" eaLnBrk="1" latinLnBrk="0" hangingPunct="1">
              <a:lnSpc>
                <a:spcPct val="90000"/>
              </a:lnSpc>
              <a:spcBef>
                <a:spcPts val="1000"/>
              </a:spcBef>
              <a:buFont typeface="Arial" panose="020B0604020202020204" pitchFamily="34" charset="0"/>
              <a:buChar char="•"/>
              <a:defRPr sz="2000" kern="1200" baseline="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dirty="0"/>
          </a:p>
        </p:txBody>
      </p:sp>
      <p:sp>
        <p:nvSpPr>
          <p:cNvPr id="8" name="Text Placeholder 1">
            <a:extLst>
              <a:ext uri="{FF2B5EF4-FFF2-40B4-BE49-F238E27FC236}">
                <a16:creationId xmlns:a16="http://schemas.microsoft.com/office/drawing/2014/main" id="{9AED7E2E-47CA-0D79-67A9-7C97D6A64562}"/>
              </a:ext>
            </a:extLst>
          </p:cNvPr>
          <p:cNvSpPr txBox="1">
            <a:spLocks/>
          </p:cNvSpPr>
          <p:nvPr/>
        </p:nvSpPr>
        <p:spPr>
          <a:xfrm>
            <a:off x="731898" y="5031208"/>
            <a:ext cx="4571999"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February 2026 – 4% against target of 16%</a:t>
            </a:r>
          </a:p>
        </p:txBody>
      </p:sp>
      <p:sp>
        <p:nvSpPr>
          <p:cNvPr id="10" name="Text Placeholder 1">
            <a:extLst>
              <a:ext uri="{FF2B5EF4-FFF2-40B4-BE49-F238E27FC236}">
                <a16:creationId xmlns:a16="http://schemas.microsoft.com/office/drawing/2014/main" id="{7502D829-5BF2-BCB3-2DD9-4200D103EB35}"/>
              </a:ext>
            </a:extLst>
          </p:cNvPr>
          <p:cNvSpPr txBox="1">
            <a:spLocks/>
          </p:cNvSpPr>
          <p:nvPr/>
        </p:nvSpPr>
        <p:spPr>
          <a:xfrm>
            <a:off x="731898" y="5936698"/>
            <a:ext cx="5280713"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Source: Manual Return</a:t>
            </a:r>
          </a:p>
        </p:txBody>
      </p:sp>
      <p:sp>
        <p:nvSpPr>
          <p:cNvPr id="4" name="Text Placeholder 1">
            <a:extLst>
              <a:ext uri="{FF2B5EF4-FFF2-40B4-BE49-F238E27FC236}">
                <a16:creationId xmlns:a16="http://schemas.microsoft.com/office/drawing/2014/main" id="{A960F5C6-32E5-78EA-2293-2649F97A2D73}"/>
              </a:ext>
            </a:extLst>
          </p:cNvPr>
          <p:cNvSpPr txBox="1">
            <a:spLocks/>
          </p:cNvSpPr>
          <p:nvPr/>
        </p:nvSpPr>
        <p:spPr>
          <a:xfrm>
            <a:off x="671513" y="1510561"/>
            <a:ext cx="7847798" cy="432202"/>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400" dirty="0"/>
              <a:t>Stroke - Thrombolysis</a:t>
            </a:r>
          </a:p>
        </p:txBody>
      </p:sp>
      <p:sp>
        <p:nvSpPr>
          <p:cNvPr id="9" name="Text Placeholder 1">
            <a:extLst>
              <a:ext uri="{FF2B5EF4-FFF2-40B4-BE49-F238E27FC236}">
                <a16:creationId xmlns:a16="http://schemas.microsoft.com/office/drawing/2014/main" id="{2A5A6553-B34B-0C46-ADD1-D5598C1A98A3}"/>
              </a:ext>
            </a:extLst>
          </p:cNvPr>
          <p:cNvSpPr txBox="1">
            <a:spLocks/>
          </p:cNvSpPr>
          <p:nvPr/>
        </p:nvSpPr>
        <p:spPr>
          <a:xfrm>
            <a:off x="6718521" y="4977123"/>
            <a:ext cx="4571999"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February 2026 – 15% against target of 16%</a:t>
            </a:r>
          </a:p>
        </p:txBody>
      </p:sp>
      <p:graphicFrame>
        <p:nvGraphicFramePr>
          <p:cNvPr id="3" name="Chart 2">
            <a:extLst>
              <a:ext uri="{FF2B5EF4-FFF2-40B4-BE49-F238E27FC236}">
                <a16:creationId xmlns:a16="http://schemas.microsoft.com/office/drawing/2014/main" id="{00000000-0008-0000-2D00-000002000000}"/>
              </a:ext>
            </a:extLst>
          </p:cNvPr>
          <p:cNvGraphicFramePr>
            <a:graphicFrameLocks/>
          </p:cNvGraphicFramePr>
          <p:nvPr>
            <p:extLst>
              <p:ext uri="{D42A27DB-BD31-4B8C-83A1-F6EECF244321}">
                <p14:modId xmlns:p14="http://schemas.microsoft.com/office/powerpoint/2010/main" val="2182617965"/>
              </p:ext>
            </p:extLst>
          </p:nvPr>
        </p:nvGraphicFramePr>
        <p:xfrm>
          <a:off x="731896" y="2356913"/>
          <a:ext cx="4572001" cy="262021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3" name="Chart 12">
            <a:extLst>
              <a:ext uri="{FF2B5EF4-FFF2-40B4-BE49-F238E27FC236}">
                <a16:creationId xmlns:a16="http://schemas.microsoft.com/office/drawing/2014/main" id="{00000000-0008-0000-2D00-000003000000}"/>
              </a:ext>
            </a:extLst>
          </p:cNvPr>
          <p:cNvGraphicFramePr>
            <a:graphicFrameLocks/>
          </p:cNvGraphicFramePr>
          <p:nvPr>
            <p:extLst>
              <p:ext uri="{D42A27DB-BD31-4B8C-83A1-F6EECF244321}">
                <p14:modId xmlns:p14="http://schemas.microsoft.com/office/powerpoint/2010/main" val="416162021"/>
              </p:ext>
            </p:extLst>
          </p:nvPr>
        </p:nvGraphicFramePr>
        <p:xfrm>
          <a:off x="6718519" y="2356913"/>
          <a:ext cx="4572001" cy="2620210"/>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225688875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2"/>
          </p:nvPr>
        </p:nvSpPr>
        <p:spPr>
          <a:xfrm>
            <a:off x="771939" y="1181341"/>
            <a:ext cx="8224577" cy="558538"/>
          </a:xfrm>
        </p:spPr>
        <p:txBody>
          <a:bodyPr/>
          <a:lstStyle/>
          <a:p>
            <a:r>
              <a:rPr lang="en-GB" sz="3200" dirty="0"/>
              <a:t>Contents</a:t>
            </a:r>
          </a:p>
        </p:txBody>
      </p:sp>
      <p:graphicFrame>
        <p:nvGraphicFramePr>
          <p:cNvPr id="7" name="Table 6">
            <a:extLst>
              <a:ext uri="{FF2B5EF4-FFF2-40B4-BE49-F238E27FC236}">
                <a16:creationId xmlns:a16="http://schemas.microsoft.com/office/drawing/2014/main" id="{04A821EC-CA58-1373-EDD4-322C022C3894}"/>
              </a:ext>
            </a:extLst>
          </p:cNvPr>
          <p:cNvGraphicFramePr>
            <a:graphicFrameLocks noGrp="1"/>
          </p:cNvGraphicFramePr>
          <p:nvPr>
            <p:extLst>
              <p:ext uri="{D42A27DB-BD31-4B8C-83A1-F6EECF244321}">
                <p14:modId xmlns:p14="http://schemas.microsoft.com/office/powerpoint/2010/main" val="2308992939"/>
              </p:ext>
            </p:extLst>
          </p:nvPr>
        </p:nvGraphicFramePr>
        <p:xfrm>
          <a:off x="870262" y="1739879"/>
          <a:ext cx="8224579" cy="4389120"/>
        </p:xfrm>
        <a:graphic>
          <a:graphicData uri="http://schemas.openxmlformats.org/drawingml/2006/table">
            <a:tbl>
              <a:tblPr firstRow="1" bandRow="1">
                <a:tableStyleId>{5C22544A-7EE6-4342-B048-85BDC9FD1C3A}</a:tableStyleId>
              </a:tblPr>
              <a:tblGrid>
                <a:gridCol w="5109072">
                  <a:extLst>
                    <a:ext uri="{9D8B030D-6E8A-4147-A177-3AD203B41FA5}">
                      <a16:colId xmlns:a16="http://schemas.microsoft.com/office/drawing/2014/main" val="1660878418"/>
                    </a:ext>
                  </a:extLst>
                </a:gridCol>
                <a:gridCol w="3115507">
                  <a:extLst>
                    <a:ext uri="{9D8B030D-6E8A-4147-A177-3AD203B41FA5}">
                      <a16:colId xmlns:a16="http://schemas.microsoft.com/office/drawing/2014/main" val="2741459124"/>
                    </a:ext>
                  </a:extLst>
                </a:gridCol>
              </a:tblGrid>
              <a:tr h="219924">
                <a:tc>
                  <a:txBody>
                    <a:bodyPr/>
                    <a:lstStyle/>
                    <a:p>
                      <a:r>
                        <a:rPr lang="en-GB" sz="1200" dirty="0">
                          <a:solidFill>
                            <a:schemeClr val="tx1"/>
                          </a:solidFill>
                          <a:latin typeface="Arial" panose="020B0604020202020204" pitchFamily="34" charset="0"/>
                          <a:cs typeface="Arial" panose="020B0604020202020204" pitchFamily="34" charset="0"/>
                        </a:rPr>
                        <a:t>Name</a:t>
                      </a:r>
                    </a:p>
                  </a:txBody>
                  <a:tcPr>
                    <a:noFill/>
                  </a:tcPr>
                </a:tc>
                <a:tc>
                  <a:txBody>
                    <a:bodyPr/>
                    <a:lstStyle/>
                    <a:p>
                      <a:r>
                        <a:rPr lang="en-GB" sz="1200" dirty="0">
                          <a:solidFill>
                            <a:schemeClr val="tx1"/>
                          </a:solidFill>
                          <a:latin typeface="Arial" panose="020B0604020202020204" pitchFamily="34" charset="0"/>
                          <a:cs typeface="Arial" panose="020B0604020202020204" pitchFamily="34" charset="0"/>
                        </a:rPr>
                        <a:t>Page Number (s)</a:t>
                      </a:r>
                    </a:p>
                  </a:txBody>
                  <a:tcPr>
                    <a:noFill/>
                  </a:tcPr>
                </a:tc>
                <a:extLst>
                  <a:ext uri="{0D108BD9-81ED-4DB2-BD59-A6C34878D82A}">
                    <a16:rowId xmlns:a16="http://schemas.microsoft.com/office/drawing/2014/main" val="2608089448"/>
                  </a:ext>
                </a:extLst>
              </a:tr>
              <a:tr h="219924">
                <a:tc>
                  <a:txBody>
                    <a:bodyPr/>
                    <a:lstStyle/>
                    <a:p>
                      <a:r>
                        <a:rPr lang="en-GB" sz="1200" dirty="0">
                          <a:latin typeface="Arial" panose="020B0604020202020204" pitchFamily="34" charset="0"/>
                          <a:cs typeface="Arial" panose="020B0604020202020204" pitchFamily="34" charset="0"/>
                        </a:rPr>
                        <a:t>Introduction</a:t>
                      </a:r>
                    </a:p>
                  </a:txBody>
                  <a:tcPr>
                    <a:noFill/>
                  </a:tcPr>
                </a:tc>
                <a:tc>
                  <a:txBody>
                    <a:bodyPr/>
                    <a:lstStyle/>
                    <a:p>
                      <a:r>
                        <a:rPr lang="en-GB" sz="1200" dirty="0">
                          <a:latin typeface="Arial" panose="020B0604020202020204" pitchFamily="34" charset="0"/>
                          <a:cs typeface="Arial" panose="020B0604020202020204" pitchFamily="34" charset="0"/>
                        </a:rPr>
                        <a:t>3</a:t>
                      </a:r>
                    </a:p>
                  </a:txBody>
                  <a:tcPr>
                    <a:noFill/>
                  </a:tcPr>
                </a:tc>
                <a:extLst>
                  <a:ext uri="{0D108BD9-81ED-4DB2-BD59-A6C34878D82A}">
                    <a16:rowId xmlns:a16="http://schemas.microsoft.com/office/drawing/2014/main" val="1481344297"/>
                  </a:ext>
                </a:extLst>
              </a:tr>
              <a:tr h="219924">
                <a:tc>
                  <a:txBody>
                    <a:bodyPr/>
                    <a:lstStyle/>
                    <a:p>
                      <a:r>
                        <a:rPr lang="en-GB" sz="1200" dirty="0">
                          <a:latin typeface="Arial" panose="020B0604020202020204" pitchFamily="34" charset="0"/>
                          <a:cs typeface="Arial" panose="020B0604020202020204" pitchFamily="34" charset="0"/>
                        </a:rPr>
                        <a:t>Cancer Care</a:t>
                      </a:r>
                    </a:p>
                  </a:txBody>
                  <a:tcPr>
                    <a:noFill/>
                  </a:tcPr>
                </a:tc>
                <a:tc>
                  <a:txBody>
                    <a:bodyPr/>
                    <a:lstStyle/>
                    <a:p>
                      <a:r>
                        <a:rPr lang="en-GB" sz="1200" dirty="0">
                          <a:latin typeface="Arial" panose="020B0604020202020204" pitchFamily="34" charset="0"/>
                          <a:cs typeface="Arial" panose="020B0604020202020204" pitchFamily="34" charset="0"/>
                        </a:rPr>
                        <a:t>4 - 7</a:t>
                      </a:r>
                    </a:p>
                  </a:txBody>
                  <a:tcPr>
                    <a:noFill/>
                  </a:tcPr>
                </a:tc>
                <a:extLst>
                  <a:ext uri="{0D108BD9-81ED-4DB2-BD59-A6C34878D82A}">
                    <a16:rowId xmlns:a16="http://schemas.microsoft.com/office/drawing/2014/main" val="2721504497"/>
                  </a:ext>
                </a:extLst>
              </a:tr>
              <a:tr h="219924">
                <a:tc>
                  <a:txBody>
                    <a:bodyPr/>
                    <a:lstStyle/>
                    <a:p>
                      <a:r>
                        <a:rPr lang="en-GB" sz="1200" dirty="0">
                          <a:latin typeface="Arial" panose="020B0604020202020204" pitchFamily="34" charset="0"/>
                          <a:cs typeface="Arial" panose="020B0604020202020204" pitchFamily="34" charset="0"/>
                        </a:rPr>
                        <a:t>Unscheduled Care – Ambulance Arrivals &amp; Patient Handover</a:t>
                      </a:r>
                    </a:p>
                  </a:txBody>
                  <a:tcPr>
                    <a:noFill/>
                  </a:tcPr>
                </a:tc>
                <a:tc>
                  <a:txBody>
                    <a:bodyPr/>
                    <a:lstStyle/>
                    <a:p>
                      <a:r>
                        <a:rPr lang="en-GB" sz="1200" dirty="0">
                          <a:latin typeface="Arial" panose="020B0604020202020204" pitchFamily="34" charset="0"/>
                          <a:cs typeface="Arial" panose="020B0604020202020204" pitchFamily="34" charset="0"/>
                        </a:rPr>
                        <a:t>8 - 12</a:t>
                      </a:r>
                    </a:p>
                  </a:txBody>
                  <a:tcPr>
                    <a:noFill/>
                  </a:tcPr>
                </a:tc>
                <a:extLst>
                  <a:ext uri="{0D108BD9-81ED-4DB2-BD59-A6C34878D82A}">
                    <a16:rowId xmlns:a16="http://schemas.microsoft.com/office/drawing/2014/main" val="905307711"/>
                  </a:ext>
                </a:extLst>
              </a:tr>
              <a:tr h="219924">
                <a:tc>
                  <a:txBody>
                    <a:bodyPr/>
                    <a:lstStyle/>
                    <a:p>
                      <a:r>
                        <a:rPr lang="en-GB" sz="1200" dirty="0">
                          <a:latin typeface="Arial" panose="020B0604020202020204" pitchFamily="34" charset="0"/>
                          <a:cs typeface="Arial" panose="020B0604020202020204" pitchFamily="34" charset="0"/>
                        </a:rPr>
                        <a:t>Unscheduled Care – Emergency Care</a:t>
                      </a:r>
                    </a:p>
                  </a:txBody>
                  <a:tcPr>
                    <a:noFill/>
                  </a:tcPr>
                </a:tc>
                <a:tc>
                  <a:txBody>
                    <a:bodyPr/>
                    <a:lstStyle/>
                    <a:p>
                      <a:r>
                        <a:rPr lang="en-GB" sz="1200" dirty="0">
                          <a:latin typeface="Arial" panose="020B0604020202020204" pitchFamily="34" charset="0"/>
                          <a:cs typeface="Arial" panose="020B0604020202020204" pitchFamily="34" charset="0"/>
                        </a:rPr>
                        <a:t>13 - 18</a:t>
                      </a:r>
                    </a:p>
                  </a:txBody>
                  <a:tcPr>
                    <a:noFill/>
                  </a:tcPr>
                </a:tc>
                <a:extLst>
                  <a:ext uri="{0D108BD9-81ED-4DB2-BD59-A6C34878D82A}">
                    <a16:rowId xmlns:a16="http://schemas.microsoft.com/office/drawing/2014/main" val="2919619947"/>
                  </a:ext>
                </a:extLst>
              </a:tr>
              <a:tr h="219924">
                <a:tc>
                  <a:txBody>
                    <a:bodyPr/>
                    <a:lstStyle/>
                    <a:p>
                      <a:r>
                        <a:rPr lang="en-GB" sz="1200" dirty="0">
                          <a:latin typeface="Arial" panose="020B0604020202020204" pitchFamily="34" charset="0"/>
                          <a:cs typeface="Arial" panose="020B0604020202020204" pitchFamily="34" charset="0"/>
                        </a:rPr>
                        <a:t>Unscheduled Care – Stroke Thrombolysis</a:t>
                      </a:r>
                    </a:p>
                  </a:txBody>
                  <a:tcPr>
                    <a:noFill/>
                  </a:tcPr>
                </a:tc>
                <a:tc>
                  <a:txBody>
                    <a:bodyPr/>
                    <a:lstStyle/>
                    <a:p>
                      <a:r>
                        <a:rPr lang="en-GB" sz="1200" dirty="0">
                          <a:latin typeface="Arial" panose="020B0604020202020204" pitchFamily="34" charset="0"/>
                          <a:cs typeface="Arial" panose="020B0604020202020204" pitchFamily="34" charset="0"/>
                        </a:rPr>
                        <a:t>19</a:t>
                      </a:r>
                    </a:p>
                  </a:txBody>
                  <a:tcPr>
                    <a:noFill/>
                  </a:tcPr>
                </a:tc>
                <a:extLst>
                  <a:ext uri="{0D108BD9-81ED-4DB2-BD59-A6C34878D82A}">
                    <a16:rowId xmlns:a16="http://schemas.microsoft.com/office/drawing/2014/main" val="1511744999"/>
                  </a:ext>
                </a:extLst>
              </a:tr>
              <a:tr h="219924">
                <a:tc>
                  <a:txBody>
                    <a:bodyPr/>
                    <a:lstStyle/>
                    <a:p>
                      <a:r>
                        <a:rPr lang="en-GB" sz="1200" dirty="0">
                          <a:latin typeface="Arial" panose="020B0604020202020204" pitchFamily="34" charset="0"/>
                          <a:cs typeface="Arial" panose="020B0604020202020204" pitchFamily="34" charset="0"/>
                        </a:rPr>
                        <a:t>Elective Care - Outpatients</a:t>
                      </a:r>
                    </a:p>
                  </a:txBody>
                  <a:tcPr>
                    <a:noFill/>
                  </a:tcPr>
                </a:tc>
                <a:tc>
                  <a:txBody>
                    <a:bodyPr/>
                    <a:lstStyle/>
                    <a:p>
                      <a:r>
                        <a:rPr lang="en-GB" sz="1200" dirty="0">
                          <a:latin typeface="Arial" panose="020B0604020202020204" pitchFamily="34" charset="0"/>
                          <a:cs typeface="Arial" panose="020B0604020202020204" pitchFamily="34" charset="0"/>
                        </a:rPr>
                        <a:t>20 - 23</a:t>
                      </a:r>
                    </a:p>
                  </a:txBody>
                  <a:tcPr>
                    <a:noFill/>
                  </a:tcPr>
                </a:tc>
                <a:extLst>
                  <a:ext uri="{0D108BD9-81ED-4DB2-BD59-A6C34878D82A}">
                    <a16:rowId xmlns:a16="http://schemas.microsoft.com/office/drawing/2014/main" val="387550868"/>
                  </a:ext>
                </a:extLst>
              </a:tr>
              <a:tr h="219924">
                <a:tc>
                  <a:txBody>
                    <a:bodyPr/>
                    <a:lstStyle/>
                    <a:p>
                      <a:r>
                        <a:rPr lang="en-GB" sz="1200" dirty="0">
                          <a:latin typeface="Arial" panose="020B0604020202020204" pitchFamily="34" charset="0"/>
                          <a:cs typeface="Arial" panose="020B0604020202020204" pitchFamily="34" charset="0"/>
                        </a:rPr>
                        <a:t>Elective Care – Inpatients / Day Cases / Length of Stay</a:t>
                      </a:r>
                    </a:p>
                  </a:txBody>
                  <a:tcPr>
                    <a:noFill/>
                  </a:tcPr>
                </a:tc>
                <a:tc>
                  <a:txBody>
                    <a:bodyPr/>
                    <a:lstStyle/>
                    <a:p>
                      <a:r>
                        <a:rPr lang="en-GB" sz="1200" dirty="0">
                          <a:latin typeface="Arial" panose="020B0604020202020204" pitchFamily="34" charset="0"/>
                          <a:cs typeface="Arial" panose="020B0604020202020204" pitchFamily="34" charset="0"/>
                        </a:rPr>
                        <a:t>24 - 26</a:t>
                      </a:r>
                    </a:p>
                  </a:txBody>
                  <a:tcPr>
                    <a:noFill/>
                  </a:tcPr>
                </a:tc>
                <a:extLst>
                  <a:ext uri="{0D108BD9-81ED-4DB2-BD59-A6C34878D82A}">
                    <a16:rowId xmlns:a16="http://schemas.microsoft.com/office/drawing/2014/main" val="566169443"/>
                  </a:ext>
                </a:extLst>
              </a:tr>
              <a:tr h="219924">
                <a:tc>
                  <a:txBody>
                    <a:bodyPr/>
                    <a:lstStyle/>
                    <a:p>
                      <a:r>
                        <a:rPr lang="en-GB" sz="1200" dirty="0">
                          <a:latin typeface="Arial" panose="020B0604020202020204" pitchFamily="34" charset="0"/>
                          <a:cs typeface="Arial" panose="020B0604020202020204" pitchFamily="34" charset="0"/>
                        </a:rPr>
                        <a:t>Elective Care - Diagnostics</a:t>
                      </a:r>
                    </a:p>
                  </a:txBody>
                  <a:tcPr>
                    <a:noFill/>
                  </a:tcPr>
                </a:tc>
                <a:tc>
                  <a:txBody>
                    <a:bodyPr/>
                    <a:lstStyle/>
                    <a:p>
                      <a:r>
                        <a:rPr lang="en-GB" sz="1200" dirty="0">
                          <a:latin typeface="Arial" panose="020B0604020202020204" pitchFamily="34" charset="0"/>
                          <a:cs typeface="Arial" panose="020B0604020202020204" pitchFamily="34" charset="0"/>
                        </a:rPr>
                        <a:t>27 - 28</a:t>
                      </a:r>
                    </a:p>
                  </a:txBody>
                  <a:tcPr>
                    <a:noFill/>
                  </a:tcPr>
                </a:tc>
                <a:extLst>
                  <a:ext uri="{0D108BD9-81ED-4DB2-BD59-A6C34878D82A}">
                    <a16:rowId xmlns:a16="http://schemas.microsoft.com/office/drawing/2014/main" val="3893195537"/>
                  </a:ext>
                </a:extLst>
              </a:tr>
              <a:tr h="13716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latin typeface="Arial" panose="020B0604020202020204" pitchFamily="34" charset="0"/>
                          <a:cs typeface="Arial" panose="020B0604020202020204" pitchFamily="34" charset="0"/>
                        </a:rPr>
                        <a:t>Elective Care – Endoscopy</a:t>
                      </a:r>
                    </a:p>
                  </a:txBody>
                  <a:tcPr>
                    <a:noFill/>
                  </a:tcPr>
                </a:tc>
                <a:tc>
                  <a:txBody>
                    <a:bodyPr/>
                    <a:lstStyle/>
                    <a:p>
                      <a:r>
                        <a:rPr lang="en-GB" sz="1200" dirty="0">
                          <a:latin typeface="Arial" panose="020B0604020202020204" pitchFamily="34" charset="0"/>
                          <a:cs typeface="Arial" panose="020B0604020202020204" pitchFamily="34" charset="0"/>
                        </a:rPr>
                        <a:t>29 - 30</a:t>
                      </a:r>
                    </a:p>
                  </a:txBody>
                  <a:tcPr>
                    <a:noFill/>
                  </a:tcPr>
                </a:tc>
                <a:extLst>
                  <a:ext uri="{0D108BD9-81ED-4DB2-BD59-A6C34878D82A}">
                    <a16:rowId xmlns:a16="http://schemas.microsoft.com/office/drawing/2014/main" val="599563096"/>
                  </a:ext>
                </a:extLst>
              </a:tr>
              <a:tr h="13716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latin typeface="Arial" panose="020B0604020202020204" pitchFamily="34" charset="0"/>
                          <a:cs typeface="Arial" panose="020B0604020202020204" pitchFamily="34" charset="0"/>
                        </a:rPr>
                        <a:t>Theatres</a:t>
                      </a:r>
                    </a:p>
                  </a:txBody>
                  <a:tcPr>
                    <a:noFill/>
                  </a:tcPr>
                </a:tc>
                <a:tc>
                  <a:txBody>
                    <a:bodyPr/>
                    <a:lstStyle/>
                    <a:p>
                      <a:r>
                        <a:rPr lang="en-GB" sz="1200" dirty="0">
                          <a:latin typeface="Arial" panose="020B0604020202020204" pitchFamily="34" charset="0"/>
                          <a:cs typeface="Arial" panose="020B0604020202020204" pitchFamily="34" charset="0"/>
                        </a:rPr>
                        <a:t>31 - 32</a:t>
                      </a:r>
                    </a:p>
                  </a:txBody>
                  <a:tcPr>
                    <a:noFill/>
                  </a:tcPr>
                </a:tc>
                <a:extLst>
                  <a:ext uri="{0D108BD9-81ED-4DB2-BD59-A6C34878D82A}">
                    <a16:rowId xmlns:a16="http://schemas.microsoft.com/office/drawing/2014/main" val="758671370"/>
                  </a:ext>
                </a:extLst>
              </a:tr>
              <a:tr h="0">
                <a:tc>
                  <a:txBody>
                    <a:bodyPr/>
                    <a:lstStyle/>
                    <a:p>
                      <a:r>
                        <a:rPr lang="en-GB" sz="1200" dirty="0">
                          <a:latin typeface="Arial" panose="020B0604020202020204" pitchFamily="34" charset="0"/>
                          <a:cs typeface="Arial" panose="020B0604020202020204" pitchFamily="34" charset="0"/>
                        </a:rPr>
                        <a:t>Elective Care - AHPs</a:t>
                      </a:r>
                    </a:p>
                  </a:txBody>
                  <a:tcPr>
                    <a:noFill/>
                  </a:tcPr>
                </a:tc>
                <a:tc>
                  <a:txBody>
                    <a:bodyPr/>
                    <a:lstStyle/>
                    <a:p>
                      <a:r>
                        <a:rPr lang="en-GB" sz="1200" dirty="0">
                          <a:latin typeface="Arial" panose="020B0604020202020204" pitchFamily="34" charset="0"/>
                          <a:cs typeface="Arial" panose="020B0604020202020204" pitchFamily="34" charset="0"/>
                        </a:rPr>
                        <a:t>33 - 34</a:t>
                      </a:r>
                    </a:p>
                  </a:txBody>
                  <a:tcPr>
                    <a:noFill/>
                  </a:tcPr>
                </a:tc>
                <a:extLst>
                  <a:ext uri="{0D108BD9-81ED-4DB2-BD59-A6C34878D82A}">
                    <a16:rowId xmlns:a16="http://schemas.microsoft.com/office/drawing/2014/main" val="1549331511"/>
                  </a:ext>
                </a:extLst>
              </a:tr>
              <a:tr h="205740">
                <a:tc>
                  <a:txBody>
                    <a:bodyPr/>
                    <a:lstStyle/>
                    <a:p>
                      <a:r>
                        <a:rPr lang="en-GB" sz="1200" dirty="0">
                          <a:latin typeface="Arial" panose="020B0604020202020204" pitchFamily="34" charset="0"/>
                          <a:cs typeface="Arial" panose="020B0604020202020204" pitchFamily="34" charset="0"/>
                        </a:rPr>
                        <a:t>Mental Health &amp; Learning Disability</a:t>
                      </a:r>
                    </a:p>
                  </a:txBody>
                  <a:tcPr>
                    <a:noFill/>
                  </a:tcPr>
                </a:tc>
                <a:tc>
                  <a:txBody>
                    <a:bodyPr/>
                    <a:lstStyle/>
                    <a:p>
                      <a:r>
                        <a:rPr lang="en-GB" sz="1200" dirty="0">
                          <a:latin typeface="Arial" panose="020B0604020202020204" pitchFamily="34" charset="0"/>
                          <a:cs typeface="Arial" panose="020B0604020202020204" pitchFamily="34" charset="0"/>
                        </a:rPr>
                        <a:t>35 - 39</a:t>
                      </a:r>
                    </a:p>
                  </a:txBody>
                  <a:tcPr>
                    <a:noFill/>
                  </a:tcPr>
                </a:tc>
                <a:extLst>
                  <a:ext uri="{0D108BD9-81ED-4DB2-BD59-A6C34878D82A}">
                    <a16:rowId xmlns:a16="http://schemas.microsoft.com/office/drawing/2014/main" val="644731869"/>
                  </a:ext>
                </a:extLst>
              </a:tr>
              <a:tr h="137160">
                <a:tc>
                  <a:txBody>
                    <a:bodyPr/>
                    <a:lstStyle/>
                    <a:p>
                      <a:r>
                        <a:rPr lang="en-GB" sz="1200" dirty="0">
                          <a:latin typeface="Arial" panose="020B0604020202020204" pitchFamily="34" charset="0"/>
                          <a:cs typeface="Arial" panose="020B0604020202020204" pitchFamily="34" charset="0"/>
                        </a:rPr>
                        <a:t>Children’s Services</a:t>
                      </a:r>
                    </a:p>
                  </a:txBody>
                  <a:tcPr>
                    <a:noFill/>
                  </a:tcPr>
                </a:tc>
                <a:tc>
                  <a:txBody>
                    <a:bodyPr/>
                    <a:lstStyle/>
                    <a:p>
                      <a:r>
                        <a:rPr lang="en-GB" sz="1200" dirty="0">
                          <a:latin typeface="Arial" panose="020B0604020202020204" pitchFamily="34" charset="0"/>
                          <a:cs typeface="Arial" panose="020B0604020202020204" pitchFamily="34" charset="0"/>
                        </a:rPr>
                        <a:t>40 - 41</a:t>
                      </a:r>
                    </a:p>
                  </a:txBody>
                  <a:tcPr>
                    <a:noFill/>
                  </a:tcPr>
                </a:tc>
                <a:extLst>
                  <a:ext uri="{0D108BD9-81ED-4DB2-BD59-A6C34878D82A}">
                    <a16:rowId xmlns:a16="http://schemas.microsoft.com/office/drawing/2014/main" val="2226154876"/>
                  </a:ext>
                </a:extLst>
              </a:tr>
              <a:tr h="137160">
                <a:tc>
                  <a:txBody>
                    <a:bodyPr/>
                    <a:lstStyle/>
                    <a:p>
                      <a:r>
                        <a:rPr lang="en-GB" sz="1200" dirty="0">
                          <a:latin typeface="Arial" panose="020B0604020202020204" pitchFamily="34" charset="0"/>
                          <a:cs typeface="Arial" panose="020B0604020202020204" pitchFamily="34" charset="0"/>
                        </a:rPr>
                        <a:t>Community Services</a:t>
                      </a:r>
                    </a:p>
                  </a:txBody>
                  <a:tcPr>
                    <a:noFill/>
                  </a:tcPr>
                </a:tc>
                <a:tc>
                  <a:txBody>
                    <a:bodyPr/>
                    <a:lstStyle/>
                    <a:p>
                      <a:r>
                        <a:rPr lang="en-GB" sz="1200" dirty="0">
                          <a:latin typeface="Arial" panose="020B0604020202020204" pitchFamily="34" charset="0"/>
                          <a:cs typeface="Arial" panose="020B0604020202020204" pitchFamily="34" charset="0"/>
                        </a:rPr>
                        <a:t>42 - 43</a:t>
                      </a:r>
                    </a:p>
                  </a:txBody>
                  <a:tcPr>
                    <a:noFill/>
                  </a:tcPr>
                </a:tc>
                <a:extLst>
                  <a:ext uri="{0D108BD9-81ED-4DB2-BD59-A6C34878D82A}">
                    <a16:rowId xmlns:a16="http://schemas.microsoft.com/office/drawing/2014/main" val="3025167212"/>
                  </a:ext>
                </a:extLst>
              </a:tr>
              <a:tr h="137160">
                <a:tc>
                  <a:txBody>
                    <a:bodyPr/>
                    <a:lstStyle/>
                    <a:p>
                      <a:r>
                        <a:rPr lang="en-GB" sz="1200" dirty="0">
                          <a:latin typeface="Arial" panose="020B0604020202020204" pitchFamily="34" charset="0"/>
                          <a:cs typeface="Arial" panose="020B0604020202020204" pitchFamily="34" charset="0"/>
                        </a:rPr>
                        <a:t>Safety &amp; Quality</a:t>
                      </a:r>
                    </a:p>
                  </a:txBody>
                  <a:tcPr>
                    <a:noFill/>
                  </a:tcPr>
                </a:tc>
                <a:tc>
                  <a:txBody>
                    <a:bodyPr/>
                    <a:lstStyle/>
                    <a:p>
                      <a:r>
                        <a:rPr lang="en-GB" sz="1200" dirty="0">
                          <a:latin typeface="Arial" panose="020B0604020202020204" pitchFamily="34" charset="0"/>
                          <a:cs typeface="Arial" panose="020B0604020202020204" pitchFamily="34" charset="0"/>
                        </a:rPr>
                        <a:t>44 - 45</a:t>
                      </a:r>
                    </a:p>
                  </a:txBody>
                  <a:tcPr>
                    <a:noFill/>
                  </a:tcPr>
                </a:tc>
                <a:extLst>
                  <a:ext uri="{0D108BD9-81ED-4DB2-BD59-A6C34878D82A}">
                    <a16:rowId xmlns:a16="http://schemas.microsoft.com/office/drawing/2014/main" val="386387993"/>
                  </a:ext>
                </a:extLst>
              </a:tr>
            </a:tbl>
          </a:graphicData>
        </a:graphic>
      </p:graphicFrame>
    </p:spTree>
    <p:extLst>
      <p:ext uri="{BB962C8B-B14F-4D97-AF65-F5344CB8AC3E}">
        <p14:creationId xmlns:p14="http://schemas.microsoft.com/office/powerpoint/2010/main" val="225118873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2"/>
          </p:nvPr>
        </p:nvSpPr>
        <p:spPr>
          <a:xfrm>
            <a:off x="638337" y="1055950"/>
            <a:ext cx="10748548" cy="558538"/>
          </a:xfrm>
        </p:spPr>
        <p:txBody>
          <a:bodyPr/>
          <a:lstStyle/>
          <a:p>
            <a:r>
              <a:rPr lang="en-GB" sz="3200" dirty="0"/>
              <a:t>Elective Care</a:t>
            </a:r>
          </a:p>
        </p:txBody>
      </p:sp>
      <p:sp>
        <p:nvSpPr>
          <p:cNvPr id="5" name="Text Placeholder 1">
            <a:extLst>
              <a:ext uri="{FF2B5EF4-FFF2-40B4-BE49-F238E27FC236}">
                <a16:creationId xmlns:a16="http://schemas.microsoft.com/office/drawing/2014/main" id="{EA0E709E-478A-764B-B3FF-4979980733F2}"/>
              </a:ext>
            </a:extLst>
          </p:cNvPr>
          <p:cNvSpPr txBox="1">
            <a:spLocks/>
          </p:cNvSpPr>
          <p:nvPr/>
        </p:nvSpPr>
        <p:spPr>
          <a:xfrm>
            <a:off x="671513" y="1968844"/>
            <a:ext cx="4119023" cy="558538"/>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000" dirty="0"/>
              <a:t>New Attendances</a:t>
            </a:r>
          </a:p>
        </p:txBody>
      </p:sp>
      <p:sp>
        <p:nvSpPr>
          <p:cNvPr id="6" name="Text Placeholder 1">
            <a:extLst>
              <a:ext uri="{FF2B5EF4-FFF2-40B4-BE49-F238E27FC236}">
                <a16:creationId xmlns:a16="http://schemas.microsoft.com/office/drawing/2014/main" id="{3C3558F6-698B-08DC-BDF0-F375EC2A1E9E}"/>
              </a:ext>
            </a:extLst>
          </p:cNvPr>
          <p:cNvSpPr txBox="1">
            <a:spLocks/>
          </p:cNvSpPr>
          <p:nvPr/>
        </p:nvSpPr>
        <p:spPr>
          <a:xfrm>
            <a:off x="6751697" y="1942763"/>
            <a:ext cx="4119023" cy="558538"/>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sz="2000" dirty="0"/>
          </a:p>
        </p:txBody>
      </p:sp>
      <p:sp>
        <p:nvSpPr>
          <p:cNvPr id="7" name="Text Placeholder 2">
            <a:extLst>
              <a:ext uri="{FF2B5EF4-FFF2-40B4-BE49-F238E27FC236}">
                <a16:creationId xmlns:a16="http://schemas.microsoft.com/office/drawing/2014/main" id="{E65BD3C4-857D-1237-2A69-0FA193F43205}"/>
              </a:ext>
            </a:extLst>
          </p:cNvPr>
          <p:cNvSpPr txBox="1">
            <a:spLocks/>
          </p:cNvSpPr>
          <p:nvPr/>
        </p:nvSpPr>
        <p:spPr>
          <a:xfrm>
            <a:off x="6662468" y="2397374"/>
            <a:ext cx="4858019" cy="2424023"/>
          </a:xfrm>
          <a:prstGeom prst="rect">
            <a:avLst/>
          </a:prstGeom>
        </p:spPr>
        <p:txBody>
          <a:bodyPr/>
          <a:lstStyle>
            <a:lvl1pPr marL="342900" indent="-342900" algn="l" defTabSz="914400" rtl="0" eaLnBrk="1" latinLnBrk="0" hangingPunct="1">
              <a:lnSpc>
                <a:spcPct val="90000"/>
              </a:lnSpc>
              <a:spcBef>
                <a:spcPts val="1000"/>
              </a:spcBef>
              <a:buFont typeface="Arial" panose="020B0604020202020204" pitchFamily="34" charset="0"/>
              <a:buChar char="•"/>
              <a:defRPr sz="2000" kern="1200" baseline="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dirty="0"/>
          </a:p>
        </p:txBody>
      </p:sp>
      <p:sp>
        <p:nvSpPr>
          <p:cNvPr id="8" name="Text Placeholder 1">
            <a:extLst>
              <a:ext uri="{FF2B5EF4-FFF2-40B4-BE49-F238E27FC236}">
                <a16:creationId xmlns:a16="http://schemas.microsoft.com/office/drawing/2014/main" id="{9AED7E2E-47CA-0D79-67A9-7C97D6A64562}"/>
              </a:ext>
            </a:extLst>
          </p:cNvPr>
          <p:cNvSpPr txBox="1">
            <a:spLocks/>
          </p:cNvSpPr>
          <p:nvPr/>
        </p:nvSpPr>
        <p:spPr>
          <a:xfrm>
            <a:off x="737652" y="4972216"/>
            <a:ext cx="4566245"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February 2026 – 4,628 New OP Attendances (Consultant)</a:t>
            </a:r>
          </a:p>
        </p:txBody>
      </p:sp>
      <p:sp>
        <p:nvSpPr>
          <p:cNvPr id="10" name="Text Placeholder 1">
            <a:extLst>
              <a:ext uri="{FF2B5EF4-FFF2-40B4-BE49-F238E27FC236}">
                <a16:creationId xmlns:a16="http://schemas.microsoft.com/office/drawing/2014/main" id="{7502D829-5BF2-BCB3-2DD9-4200D103EB35}"/>
              </a:ext>
            </a:extLst>
          </p:cNvPr>
          <p:cNvSpPr txBox="1">
            <a:spLocks/>
          </p:cNvSpPr>
          <p:nvPr/>
        </p:nvSpPr>
        <p:spPr>
          <a:xfrm>
            <a:off x="731898" y="5936698"/>
            <a:ext cx="5280713"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Source: QOAR &amp; V-QOAR</a:t>
            </a:r>
          </a:p>
        </p:txBody>
      </p:sp>
      <p:sp>
        <p:nvSpPr>
          <p:cNvPr id="4" name="Text Placeholder 1">
            <a:extLst>
              <a:ext uri="{FF2B5EF4-FFF2-40B4-BE49-F238E27FC236}">
                <a16:creationId xmlns:a16="http://schemas.microsoft.com/office/drawing/2014/main" id="{A960F5C6-32E5-78EA-2293-2649F97A2D73}"/>
              </a:ext>
            </a:extLst>
          </p:cNvPr>
          <p:cNvSpPr txBox="1">
            <a:spLocks/>
          </p:cNvSpPr>
          <p:nvPr/>
        </p:nvSpPr>
        <p:spPr>
          <a:xfrm>
            <a:off x="671513" y="1510561"/>
            <a:ext cx="7847798" cy="432202"/>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400" dirty="0"/>
              <a:t>Outpatients</a:t>
            </a:r>
          </a:p>
        </p:txBody>
      </p:sp>
      <p:sp>
        <p:nvSpPr>
          <p:cNvPr id="9" name="Text Placeholder 1">
            <a:extLst>
              <a:ext uri="{FF2B5EF4-FFF2-40B4-BE49-F238E27FC236}">
                <a16:creationId xmlns:a16="http://schemas.microsoft.com/office/drawing/2014/main" id="{2A5A6553-B34B-0C46-ADD1-D5598C1A98A3}"/>
              </a:ext>
            </a:extLst>
          </p:cNvPr>
          <p:cNvSpPr txBox="1">
            <a:spLocks/>
          </p:cNvSpPr>
          <p:nvPr/>
        </p:nvSpPr>
        <p:spPr>
          <a:xfrm>
            <a:off x="6751696" y="2335233"/>
            <a:ext cx="4119023" cy="490187"/>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sz="1200" dirty="0"/>
          </a:p>
        </p:txBody>
      </p:sp>
      <p:sp>
        <p:nvSpPr>
          <p:cNvPr id="13" name="Text Placeholder 1">
            <a:extLst>
              <a:ext uri="{FF2B5EF4-FFF2-40B4-BE49-F238E27FC236}">
                <a16:creationId xmlns:a16="http://schemas.microsoft.com/office/drawing/2014/main" id="{EE5B26D1-6EE4-929E-485D-B60010D2B0AF}"/>
              </a:ext>
            </a:extLst>
          </p:cNvPr>
          <p:cNvSpPr txBox="1">
            <a:spLocks/>
          </p:cNvSpPr>
          <p:nvPr/>
        </p:nvSpPr>
        <p:spPr>
          <a:xfrm>
            <a:off x="6684233" y="4962384"/>
            <a:ext cx="4702652"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February 2026 – 9,650 Review OP Attendances (Consultant)</a:t>
            </a:r>
          </a:p>
        </p:txBody>
      </p:sp>
      <p:sp>
        <p:nvSpPr>
          <p:cNvPr id="16" name="Text Placeholder 1">
            <a:extLst>
              <a:ext uri="{FF2B5EF4-FFF2-40B4-BE49-F238E27FC236}">
                <a16:creationId xmlns:a16="http://schemas.microsoft.com/office/drawing/2014/main" id="{464037B3-64CD-A784-52EB-F841EF5F8877}"/>
              </a:ext>
            </a:extLst>
          </p:cNvPr>
          <p:cNvSpPr txBox="1">
            <a:spLocks/>
          </p:cNvSpPr>
          <p:nvPr/>
        </p:nvSpPr>
        <p:spPr>
          <a:xfrm>
            <a:off x="6751696" y="1968844"/>
            <a:ext cx="4119023" cy="558538"/>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000" dirty="0"/>
              <a:t>Review Attendances</a:t>
            </a:r>
          </a:p>
        </p:txBody>
      </p:sp>
      <p:graphicFrame>
        <p:nvGraphicFramePr>
          <p:cNvPr id="3" name="Chart 2">
            <a:extLst>
              <a:ext uri="{FF2B5EF4-FFF2-40B4-BE49-F238E27FC236}">
                <a16:creationId xmlns:a16="http://schemas.microsoft.com/office/drawing/2014/main" id="{00000000-0008-0000-0200-000003000000}"/>
              </a:ext>
            </a:extLst>
          </p:cNvPr>
          <p:cNvGraphicFramePr>
            <a:graphicFrameLocks/>
          </p:cNvGraphicFramePr>
          <p:nvPr>
            <p:extLst>
              <p:ext uri="{D42A27DB-BD31-4B8C-83A1-F6EECF244321}">
                <p14:modId xmlns:p14="http://schemas.microsoft.com/office/powerpoint/2010/main" val="2192924908"/>
              </p:ext>
            </p:extLst>
          </p:nvPr>
        </p:nvGraphicFramePr>
        <p:xfrm>
          <a:off x="734774" y="2325732"/>
          <a:ext cx="4572000" cy="2607261"/>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1" name="Chart 10">
            <a:extLst>
              <a:ext uri="{FF2B5EF4-FFF2-40B4-BE49-F238E27FC236}">
                <a16:creationId xmlns:a16="http://schemas.microsoft.com/office/drawing/2014/main" id="{6734F720-D6A0-4254-AF5D-5EECC67E9493}"/>
              </a:ext>
            </a:extLst>
          </p:cNvPr>
          <p:cNvGraphicFramePr>
            <a:graphicFrameLocks/>
          </p:cNvGraphicFramePr>
          <p:nvPr>
            <p:extLst>
              <p:ext uri="{D42A27DB-BD31-4B8C-83A1-F6EECF244321}">
                <p14:modId xmlns:p14="http://schemas.microsoft.com/office/powerpoint/2010/main" val="2517510721"/>
              </p:ext>
            </p:extLst>
          </p:nvPr>
        </p:nvGraphicFramePr>
        <p:xfrm>
          <a:off x="6751696" y="2325580"/>
          <a:ext cx="4572000" cy="2571750"/>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99729286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2"/>
          </p:nvPr>
        </p:nvSpPr>
        <p:spPr>
          <a:xfrm>
            <a:off x="638337" y="1055950"/>
            <a:ext cx="10748548" cy="558538"/>
          </a:xfrm>
        </p:spPr>
        <p:txBody>
          <a:bodyPr/>
          <a:lstStyle/>
          <a:p>
            <a:r>
              <a:rPr lang="en-GB" sz="3200" dirty="0"/>
              <a:t>Elective Care</a:t>
            </a:r>
          </a:p>
        </p:txBody>
      </p:sp>
      <p:sp>
        <p:nvSpPr>
          <p:cNvPr id="6" name="Text Placeholder 1">
            <a:extLst>
              <a:ext uri="{FF2B5EF4-FFF2-40B4-BE49-F238E27FC236}">
                <a16:creationId xmlns:a16="http://schemas.microsoft.com/office/drawing/2014/main" id="{3C3558F6-698B-08DC-BDF0-F375EC2A1E9E}"/>
              </a:ext>
            </a:extLst>
          </p:cNvPr>
          <p:cNvSpPr txBox="1">
            <a:spLocks/>
          </p:cNvSpPr>
          <p:nvPr/>
        </p:nvSpPr>
        <p:spPr>
          <a:xfrm>
            <a:off x="6751697" y="1942763"/>
            <a:ext cx="4119023" cy="558538"/>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sz="2000" dirty="0"/>
          </a:p>
        </p:txBody>
      </p:sp>
      <p:sp>
        <p:nvSpPr>
          <p:cNvPr id="7" name="Text Placeholder 2">
            <a:extLst>
              <a:ext uri="{FF2B5EF4-FFF2-40B4-BE49-F238E27FC236}">
                <a16:creationId xmlns:a16="http://schemas.microsoft.com/office/drawing/2014/main" id="{E65BD3C4-857D-1237-2A69-0FA193F43205}"/>
              </a:ext>
            </a:extLst>
          </p:cNvPr>
          <p:cNvSpPr txBox="1">
            <a:spLocks/>
          </p:cNvSpPr>
          <p:nvPr/>
        </p:nvSpPr>
        <p:spPr>
          <a:xfrm>
            <a:off x="6662468" y="2397374"/>
            <a:ext cx="4858019" cy="2424023"/>
          </a:xfrm>
          <a:prstGeom prst="rect">
            <a:avLst/>
          </a:prstGeom>
        </p:spPr>
        <p:txBody>
          <a:bodyPr/>
          <a:lstStyle>
            <a:lvl1pPr marL="342900" indent="-342900" algn="l" defTabSz="914400" rtl="0" eaLnBrk="1" latinLnBrk="0" hangingPunct="1">
              <a:lnSpc>
                <a:spcPct val="90000"/>
              </a:lnSpc>
              <a:spcBef>
                <a:spcPts val="1000"/>
              </a:spcBef>
              <a:buFont typeface="Arial" panose="020B0604020202020204" pitchFamily="34" charset="0"/>
              <a:buChar char="•"/>
              <a:defRPr sz="2000" kern="1200" baseline="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dirty="0"/>
          </a:p>
        </p:txBody>
      </p:sp>
      <p:sp>
        <p:nvSpPr>
          <p:cNvPr id="10" name="Text Placeholder 1">
            <a:extLst>
              <a:ext uri="{FF2B5EF4-FFF2-40B4-BE49-F238E27FC236}">
                <a16:creationId xmlns:a16="http://schemas.microsoft.com/office/drawing/2014/main" id="{7502D829-5BF2-BCB3-2DD9-4200D103EB35}"/>
              </a:ext>
            </a:extLst>
          </p:cNvPr>
          <p:cNvSpPr txBox="1">
            <a:spLocks/>
          </p:cNvSpPr>
          <p:nvPr/>
        </p:nvSpPr>
        <p:spPr>
          <a:xfrm>
            <a:off x="822991" y="6061988"/>
            <a:ext cx="3530540"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Source: EPIC – 16/03/2026</a:t>
            </a:r>
          </a:p>
        </p:txBody>
      </p:sp>
      <p:sp>
        <p:nvSpPr>
          <p:cNvPr id="4" name="Text Placeholder 1">
            <a:extLst>
              <a:ext uri="{FF2B5EF4-FFF2-40B4-BE49-F238E27FC236}">
                <a16:creationId xmlns:a16="http://schemas.microsoft.com/office/drawing/2014/main" id="{A960F5C6-32E5-78EA-2293-2649F97A2D73}"/>
              </a:ext>
            </a:extLst>
          </p:cNvPr>
          <p:cNvSpPr txBox="1">
            <a:spLocks/>
          </p:cNvSpPr>
          <p:nvPr/>
        </p:nvSpPr>
        <p:spPr>
          <a:xfrm>
            <a:off x="671513" y="1510561"/>
            <a:ext cx="4932874" cy="432202"/>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400" dirty="0"/>
              <a:t>Untriaged Outpatient Referrals</a:t>
            </a:r>
          </a:p>
        </p:txBody>
      </p:sp>
      <p:sp>
        <p:nvSpPr>
          <p:cNvPr id="9" name="Text Placeholder 1">
            <a:extLst>
              <a:ext uri="{FF2B5EF4-FFF2-40B4-BE49-F238E27FC236}">
                <a16:creationId xmlns:a16="http://schemas.microsoft.com/office/drawing/2014/main" id="{2A5A6553-B34B-0C46-ADD1-D5598C1A98A3}"/>
              </a:ext>
            </a:extLst>
          </p:cNvPr>
          <p:cNvSpPr txBox="1">
            <a:spLocks/>
          </p:cNvSpPr>
          <p:nvPr/>
        </p:nvSpPr>
        <p:spPr>
          <a:xfrm>
            <a:off x="6751696" y="2335233"/>
            <a:ext cx="4119023" cy="490187"/>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sz="1200" dirty="0"/>
          </a:p>
        </p:txBody>
      </p:sp>
      <p:pic>
        <p:nvPicPr>
          <p:cNvPr id="3" name="Picture 2">
            <a:extLst>
              <a:ext uri="{FF2B5EF4-FFF2-40B4-BE49-F238E27FC236}">
                <a16:creationId xmlns:a16="http://schemas.microsoft.com/office/drawing/2014/main" id="{E45190D8-EDF6-7C1A-3DFD-13EB9813699F}"/>
              </a:ext>
            </a:extLst>
          </p:cNvPr>
          <p:cNvPicPr>
            <a:picLocks noChangeAspect="1"/>
          </p:cNvPicPr>
          <p:nvPr/>
        </p:nvPicPr>
        <p:blipFill>
          <a:blip r:embed="rId3"/>
          <a:stretch>
            <a:fillRect/>
          </a:stretch>
        </p:blipFill>
        <p:spPr>
          <a:xfrm>
            <a:off x="822991" y="2038013"/>
            <a:ext cx="6829425" cy="3600450"/>
          </a:xfrm>
          <a:prstGeom prst="rect">
            <a:avLst/>
          </a:prstGeom>
        </p:spPr>
      </p:pic>
    </p:spTree>
    <p:extLst>
      <p:ext uri="{BB962C8B-B14F-4D97-AF65-F5344CB8AC3E}">
        <p14:creationId xmlns:p14="http://schemas.microsoft.com/office/powerpoint/2010/main" val="288830670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2"/>
          </p:nvPr>
        </p:nvSpPr>
        <p:spPr>
          <a:xfrm>
            <a:off x="638337" y="1055950"/>
            <a:ext cx="10748548" cy="558538"/>
          </a:xfrm>
        </p:spPr>
        <p:txBody>
          <a:bodyPr/>
          <a:lstStyle/>
          <a:p>
            <a:r>
              <a:rPr lang="en-GB" sz="3200" dirty="0"/>
              <a:t>Elective Care</a:t>
            </a:r>
          </a:p>
        </p:txBody>
      </p:sp>
      <p:sp>
        <p:nvSpPr>
          <p:cNvPr id="5" name="Text Placeholder 1">
            <a:extLst>
              <a:ext uri="{FF2B5EF4-FFF2-40B4-BE49-F238E27FC236}">
                <a16:creationId xmlns:a16="http://schemas.microsoft.com/office/drawing/2014/main" id="{EA0E709E-478A-764B-B3FF-4979980733F2}"/>
              </a:ext>
            </a:extLst>
          </p:cNvPr>
          <p:cNvSpPr txBox="1">
            <a:spLocks/>
          </p:cNvSpPr>
          <p:nvPr/>
        </p:nvSpPr>
        <p:spPr>
          <a:xfrm>
            <a:off x="671513" y="1968844"/>
            <a:ext cx="4119023" cy="558538"/>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000" dirty="0"/>
              <a:t>New</a:t>
            </a:r>
          </a:p>
        </p:txBody>
      </p:sp>
      <p:sp>
        <p:nvSpPr>
          <p:cNvPr id="6" name="Text Placeholder 1">
            <a:extLst>
              <a:ext uri="{FF2B5EF4-FFF2-40B4-BE49-F238E27FC236}">
                <a16:creationId xmlns:a16="http://schemas.microsoft.com/office/drawing/2014/main" id="{3C3558F6-698B-08DC-BDF0-F375EC2A1E9E}"/>
              </a:ext>
            </a:extLst>
          </p:cNvPr>
          <p:cNvSpPr txBox="1">
            <a:spLocks/>
          </p:cNvSpPr>
          <p:nvPr/>
        </p:nvSpPr>
        <p:spPr>
          <a:xfrm>
            <a:off x="6870255" y="1942763"/>
            <a:ext cx="4000465" cy="558538"/>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000" dirty="0"/>
              <a:t>Review</a:t>
            </a:r>
          </a:p>
        </p:txBody>
      </p:sp>
      <p:sp>
        <p:nvSpPr>
          <p:cNvPr id="7" name="Text Placeholder 2">
            <a:extLst>
              <a:ext uri="{FF2B5EF4-FFF2-40B4-BE49-F238E27FC236}">
                <a16:creationId xmlns:a16="http://schemas.microsoft.com/office/drawing/2014/main" id="{E65BD3C4-857D-1237-2A69-0FA193F43205}"/>
              </a:ext>
            </a:extLst>
          </p:cNvPr>
          <p:cNvSpPr txBox="1">
            <a:spLocks/>
          </p:cNvSpPr>
          <p:nvPr/>
        </p:nvSpPr>
        <p:spPr>
          <a:xfrm>
            <a:off x="6662468" y="2397374"/>
            <a:ext cx="4858019" cy="2424023"/>
          </a:xfrm>
          <a:prstGeom prst="rect">
            <a:avLst/>
          </a:prstGeom>
        </p:spPr>
        <p:txBody>
          <a:bodyPr/>
          <a:lstStyle>
            <a:lvl1pPr marL="342900" indent="-342900" algn="l" defTabSz="914400" rtl="0" eaLnBrk="1" latinLnBrk="0" hangingPunct="1">
              <a:lnSpc>
                <a:spcPct val="90000"/>
              </a:lnSpc>
              <a:spcBef>
                <a:spcPts val="1000"/>
              </a:spcBef>
              <a:buFont typeface="Arial" panose="020B0604020202020204" pitchFamily="34" charset="0"/>
              <a:buChar char="•"/>
              <a:defRPr sz="2000" kern="1200" baseline="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dirty="0"/>
          </a:p>
        </p:txBody>
      </p:sp>
      <p:sp>
        <p:nvSpPr>
          <p:cNvPr id="8" name="Text Placeholder 1">
            <a:extLst>
              <a:ext uri="{FF2B5EF4-FFF2-40B4-BE49-F238E27FC236}">
                <a16:creationId xmlns:a16="http://schemas.microsoft.com/office/drawing/2014/main" id="{9AED7E2E-47CA-0D79-67A9-7C97D6A64562}"/>
              </a:ext>
            </a:extLst>
          </p:cNvPr>
          <p:cNvSpPr txBox="1">
            <a:spLocks/>
          </p:cNvSpPr>
          <p:nvPr/>
        </p:nvSpPr>
        <p:spPr>
          <a:xfrm>
            <a:off x="731898" y="5066974"/>
            <a:ext cx="4119023"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YTD – 6.92% New Appointment DNA rate</a:t>
            </a:r>
          </a:p>
        </p:txBody>
      </p:sp>
      <p:sp>
        <p:nvSpPr>
          <p:cNvPr id="4" name="Text Placeholder 1">
            <a:extLst>
              <a:ext uri="{FF2B5EF4-FFF2-40B4-BE49-F238E27FC236}">
                <a16:creationId xmlns:a16="http://schemas.microsoft.com/office/drawing/2014/main" id="{A960F5C6-32E5-78EA-2293-2649F97A2D73}"/>
              </a:ext>
            </a:extLst>
          </p:cNvPr>
          <p:cNvSpPr txBox="1">
            <a:spLocks/>
          </p:cNvSpPr>
          <p:nvPr/>
        </p:nvSpPr>
        <p:spPr>
          <a:xfrm>
            <a:off x="638337" y="1558273"/>
            <a:ext cx="7847798" cy="432202"/>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000" dirty="0"/>
              <a:t>Outpatient DNAs / on the day cancellation rates</a:t>
            </a:r>
          </a:p>
        </p:txBody>
      </p:sp>
      <p:sp>
        <p:nvSpPr>
          <p:cNvPr id="11" name="Text Placeholder 1">
            <a:extLst>
              <a:ext uri="{FF2B5EF4-FFF2-40B4-BE49-F238E27FC236}">
                <a16:creationId xmlns:a16="http://schemas.microsoft.com/office/drawing/2014/main" id="{9D9BCB18-0903-7454-8C18-31B4851938EA}"/>
              </a:ext>
            </a:extLst>
          </p:cNvPr>
          <p:cNvSpPr txBox="1">
            <a:spLocks/>
          </p:cNvSpPr>
          <p:nvPr/>
        </p:nvSpPr>
        <p:spPr>
          <a:xfrm>
            <a:off x="731898" y="5900484"/>
            <a:ext cx="5280713"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Source: System Oversight Measures (SOMs)</a:t>
            </a:r>
          </a:p>
        </p:txBody>
      </p:sp>
      <p:sp>
        <p:nvSpPr>
          <p:cNvPr id="12" name="Text Placeholder 1">
            <a:extLst>
              <a:ext uri="{FF2B5EF4-FFF2-40B4-BE49-F238E27FC236}">
                <a16:creationId xmlns:a16="http://schemas.microsoft.com/office/drawing/2014/main" id="{69DBFC5C-9AD7-D58B-AD90-5D82A19A4798}"/>
              </a:ext>
            </a:extLst>
          </p:cNvPr>
          <p:cNvSpPr txBox="1">
            <a:spLocks/>
          </p:cNvSpPr>
          <p:nvPr/>
        </p:nvSpPr>
        <p:spPr>
          <a:xfrm>
            <a:off x="6870255" y="5063607"/>
            <a:ext cx="4348351"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YTD – 7.16% Review Appointment DNA rate</a:t>
            </a:r>
          </a:p>
        </p:txBody>
      </p:sp>
      <p:graphicFrame>
        <p:nvGraphicFramePr>
          <p:cNvPr id="10" name="Chart 9">
            <a:extLst>
              <a:ext uri="{FF2B5EF4-FFF2-40B4-BE49-F238E27FC236}">
                <a16:creationId xmlns:a16="http://schemas.microsoft.com/office/drawing/2014/main" id="{F5322922-F99A-4CEB-8682-D54564FD924D}"/>
              </a:ext>
            </a:extLst>
          </p:cNvPr>
          <p:cNvGraphicFramePr>
            <a:graphicFrameLocks/>
          </p:cNvGraphicFramePr>
          <p:nvPr>
            <p:extLst>
              <p:ext uri="{D42A27DB-BD31-4B8C-83A1-F6EECF244321}">
                <p14:modId xmlns:p14="http://schemas.microsoft.com/office/powerpoint/2010/main" val="2456043759"/>
              </p:ext>
            </p:extLst>
          </p:nvPr>
        </p:nvGraphicFramePr>
        <p:xfrm>
          <a:off x="671513" y="2248113"/>
          <a:ext cx="4571999" cy="274320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3" name="Chart 12">
            <a:extLst>
              <a:ext uri="{FF2B5EF4-FFF2-40B4-BE49-F238E27FC236}">
                <a16:creationId xmlns:a16="http://schemas.microsoft.com/office/drawing/2014/main" id="{A2F293FB-6EEC-4776-9A6F-0D7597F9486A}"/>
              </a:ext>
            </a:extLst>
          </p:cNvPr>
          <p:cNvGraphicFramePr>
            <a:graphicFrameLocks/>
          </p:cNvGraphicFramePr>
          <p:nvPr>
            <p:extLst>
              <p:ext uri="{D42A27DB-BD31-4B8C-83A1-F6EECF244321}">
                <p14:modId xmlns:p14="http://schemas.microsoft.com/office/powerpoint/2010/main" val="2792485272"/>
              </p:ext>
            </p:extLst>
          </p:nvPr>
        </p:nvGraphicFramePr>
        <p:xfrm>
          <a:off x="6948490" y="2248113"/>
          <a:ext cx="4571999" cy="2743200"/>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402860098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2"/>
          </p:nvPr>
        </p:nvSpPr>
        <p:spPr>
          <a:xfrm>
            <a:off x="638337" y="1055950"/>
            <a:ext cx="10748548" cy="558538"/>
          </a:xfrm>
        </p:spPr>
        <p:txBody>
          <a:bodyPr/>
          <a:lstStyle/>
          <a:p>
            <a:r>
              <a:rPr lang="en-GB" sz="3200" dirty="0"/>
              <a:t>Elective Care</a:t>
            </a:r>
          </a:p>
        </p:txBody>
      </p:sp>
      <p:sp>
        <p:nvSpPr>
          <p:cNvPr id="5" name="Text Placeholder 1">
            <a:extLst>
              <a:ext uri="{FF2B5EF4-FFF2-40B4-BE49-F238E27FC236}">
                <a16:creationId xmlns:a16="http://schemas.microsoft.com/office/drawing/2014/main" id="{EA0E709E-478A-764B-B3FF-4979980733F2}"/>
              </a:ext>
            </a:extLst>
          </p:cNvPr>
          <p:cNvSpPr txBox="1">
            <a:spLocks/>
          </p:cNvSpPr>
          <p:nvPr/>
        </p:nvSpPr>
        <p:spPr>
          <a:xfrm>
            <a:off x="715989" y="2007767"/>
            <a:ext cx="4119023" cy="428530"/>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000" dirty="0"/>
              <a:t>9 Week Waits</a:t>
            </a:r>
          </a:p>
        </p:txBody>
      </p:sp>
      <p:sp>
        <p:nvSpPr>
          <p:cNvPr id="6" name="Text Placeholder 1">
            <a:extLst>
              <a:ext uri="{FF2B5EF4-FFF2-40B4-BE49-F238E27FC236}">
                <a16:creationId xmlns:a16="http://schemas.microsoft.com/office/drawing/2014/main" id="{3C3558F6-698B-08DC-BDF0-F375EC2A1E9E}"/>
              </a:ext>
            </a:extLst>
          </p:cNvPr>
          <p:cNvSpPr txBox="1">
            <a:spLocks/>
          </p:cNvSpPr>
          <p:nvPr/>
        </p:nvSpPr>
        <p:spPr>
          <a:xfrm>
            <a:off x="6662468" y="2010792"/>
            <a:ext cx="4119023" cy="40643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000" dirty="0"/>
              <a:t>52 Week Waits</a:t>
            </a:r>
          </a:p>
        </p:txBody>
      </p:sp>
      <p:sp>
        <p:nvSpPr>
          <p:cNvPr id="7" name="Text Placeholder 2">
            <a:extLst>
              <a:ext uri="{FF2B5EF4-FFF2-40B4-BE49-F238E27FC236}">
                <a16:creationId xmlns:a16="http://schemas.microsoft.com/office/drawing/2014/main" id="{E65BD3C4-857D-1237-2A69-0FA193F43205}"/>
              </a:ext>
            </a:extLst>
          </p:cNvPr>
          <p:cNvSpPr txBox="1">
            <a:spLocks/>
          </p:cNvSpPr>
          <p:nvPr/>
        </p:nvSpPr>
        <p:spPr>
          <a:xfrm>
            <a:off x="6662468" y="2397374"/>
            <a:ext cx="4858019" cy="2424023"/>
          </a:xfrm>
          <a:prstGeom prst="rect">
            <a:avLst/>
          </a:prstGeom>
        </p:spPr>
        <p:txBody>
          <a:bodyPr/>
          <a:lstStyle>
            <a:lvl1pPr marL="342900" indent="-342900" algn="l" defTabSz="914400" rtl="0" eaLnBrk="1" latinLnBrk="0" hangingPunct="1">
              <a:lnSpc>
                <a:spcPct val="90000"/>
              </a:lnSpc>
              <a:spcBef>
                <a:spcPts val="1000"/>
              </a:spcBef>
              <a:buFont typeface="Arial" panose="020B0604020202020204" pitchFamily="34" charset="0"/>
              <a:buChar char="•"/>
              <a:defRPr sz="2000" kern="1200" baseline="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dirty="0"/>
          </a:p>
        </p:txBody>
      </p:sp>
      <p:sp>
        <p:nvSpPr>
          <p:cNvPr id="8" name="Text Placeholder 1">
            <a:extLst>
              <a:ext uri="{FF2B5EF4-FFF2-40B4-BE49-F238E27FC236}">
                <a16:creationId xmlns:a16="http://schemas.microsoft.com/office/drawing/2014/main" id="{9AED7E2E-47CA-0D79-67A9-7C97D6A64562}"/>
              </a:ext>
            </a:extLst>
          </p:cNvPr>
          <p:cNvSpPr txBox="1">
            <a:spLocks/>
          </p:cNvSpPr>
          <p:nvPr/>
        </p:nvSpPr>
        <p:spPr>
          <a:xfrm>
            <a:off x="671513" y="5039544"/>
            <a:ext cx="4768790"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February 2026 – 13.16% within 9 weeks against a target of 50%</a:t>
            </a:r>
          </a:p>
        </p:txBody>
      </p:sp>
      <p:sp>
        <p:nvSpPr>
          <p:cNvPr id="10" name="Text Placeholder 1">
            <a:extLst>
              <a:ext uri="{FF2B5EF4-FFF2-40B4-BE49-F238E27FC236}">
                <a16:creationId xmlns:a16="http://schemas.microsoft.com/office/drawing/2014/main" id="{7502D829-5BF2-BCB3-2DD9-4200D103EB35}"/>
              </a:ext>
            </a:extLst>
          </p:cNvPr>
          <p:cNvSpPr txBox="1">
            <a:spLocks/>
          </p:cNvSpPr>
          <p:nvPr/>
        </p:nvSpPr>
        <p:spPr>
          <a:xfrm>
            <a:off x="731898" y="5936698"/>
            <a:ext cx="5280713"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Source: HSC System Oversight Measures (SharePoint)</a:t>
            </a:r>
          </a:p>
        </p:txBody>
      </p:sp>
      <p:sp>
        <p:nvSpPr>
          <p:cNvPr id="4" name="Text Placeholder 1">
            <a:extLst>
              <a:ext uri="{FF2B5EF4-FFF2-40B4-BE49-F238E27FC236}">
                <a16:creationId xmlns:a16="http://schemas.microsoft.com/office/drawing/2014/main" id="{A960F5C6-32E5-78EA-2293-2649F97A2D73}"/>
              </a:ext>
            </a:extLst>
          </p:cNvPr>
          <p:cNvSpPr txBox="1">
            <a:spLocks/>
          </p:cNvSpPr>
          <p:nvPr/>
        </p:nvSpPr>
        <p:spPr>
          <a:xfrm>
            <a:off x="671513" y="1510561"/>
            <a:ext cx="7847798" cy="432202"/>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400" dirty="0"/>
              <a:t>Outpatient Waits</a:t>
            </a:r>
          </a:p>
        </p:txBody>
      </p:sp>
      <p:sp>
        <p:nvSpPr>
          <p:cNvPr id="13" name="Text Placeholder 1">
            <a:extLst>
              <a:ext uri="{FF2B5EF4-FFF2-40B4-BE49-F238E27FC236}">
                <a16:creationId xmlns:a16="http://schemas.microsoft.com/office/drawing/2014/main" id="{484B45C7-34AD-4D9E-0225-FCD3D9D4DE82}"/>
              </a:ext>
            </a:extLst>
          </p:cNvPr>
          <p:cNvSpPr txBox="1">
            <a:spLocks/>
          </p:cNvSpPr>
          <p:nvPr/>
        </p:nvSpPr>
        <p:spPr>
          <a:xfrm>
            <a:off x="6618095" y="5035556"/>
            <a:ext cx="4768790"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February 2026 – 47,077 waits &gt;52 weeks against a target of 0</a:t>
            </a:r>
          </a:p>
        </p:txBody>
      </p:sp>
      <p:graphicFrame>
        <p:nvGraphicFramePr>
          <p:cNvPr id="3" name="Chart 2">
            <a:extLst>
              <a:ext uri="{FF2B5EF4-FFF2-40B4-BE49-F238E27FC236}">
                <a16:creationId xmlns:a16="http://schemas.microsoft.com/office/drawing/2014/main" id="{00000000-0008-0000-0300-000003000000}"/>
              </a:ext>
            </a:extLst>
          </p:cNvPr>
          <p:cNvGraphicFramePr>
            <a:graphicFrameLocks/>
          </p:cNvGraphicFramePr>
          <p:nvPr>
            <p:extLst>
              <p:ext uri="{D42A27DB-BD31-4B8C-83A1-F6EECF244321}">
                <p14:modId xmlns:p14="http://schemas.microsoft.com/office/powerpoint/2010/main" val="716990821"/>
              </p:ext>
            </p:extLst>
          </p:nvPr>
        </p:nvGraphicFramePr>
        <p:xfrm>
          <a:off x="769908" y="2331269"/>
          <a:ext cx="4572000" cy="273600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9" name="Chart 8">
            <a:extLst>
              <a:ext uri="{FF2B5EF4-FFF2-40B4-BE49-F238E27FC236}">
                <a16:creationId xmlns:a16="http://schemas.microsoft.com/office/drawing/2014/main" id="{00000000-0008-0000-0400-000002000000}"/>
              </a:ext>
            </a:extLst>
          </p:cNvPr>
          <p:cNvGraphicFramePr>
            <a:graphicFrameLocks/>
          </p:cNvGraphicFramePr>
          <p:nvPr>
            <p:extLst>
              <p:ext uri="{D42A27DB-BD31-4B8C-83A1-F6EECF244321}">
                <p14:modId xmlns:p14="http://schemas.microsoft.com/office/powerpoint/2010/main" val="3117939650"/>
              </p:ext>
            </p:extLst>
          </p:nvPr>
        </p:nvGraphicFramePr>
        <p:xfrm>
          <a:off x="6662468" y="2331269"/>
          <a:ext cx="4572000" cy="2736000"/>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204859059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2"/>
          </p:nvPr>
        </p:nvSpPr>
        <p:spPr>
          <a:xfrm>
            <a:off x="612362" y="1128991"/>
            <a:ext cx="4680915" cy="558538"/>
          </a:xfrm>
        </p:spPr>
        <p:txBody>
          <a:bodyPr/>
          <a:lstStyle/>
          <a:p>
            <a:r>
              <a:rPr lang="en-GB" sz="3200" dirty="0"/>
              <a:t>Elective Care</a:t>
            </a:r>
          </a:p>
        </p:txBody>
      </p:sp>
      <p:sp>
        <p:nvSpPr>
          <p:cNvPr id="5" name="Text Placeholder 1">
            <a:extLst>
              <a:ext uri="{FF2B5EF4-FFF2-40B4-BE49-F238E27FC236}">
                <a16:creationId xmlns:a16="http://schemas.microsoft.com/office/drawing/2014/main" id="{EA0E709E-478A-764B-B3FF-4979980733F2}"/>
              </a:ext>
            </a:extLst>
          </p:cNvPr>
          <p:cNvSpPr txBox="1">
            <a:spLocks/>
          </p:cNvSpPr>
          <p:nvPr/>
        </p:nvSpPr>
        <p:spPr>
          <a:xfrm>
            <a:off x="671513" y="1968844"/>
            <a:ext cx="4119023" cy="428530"/>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sz="2000" dirty="0"/>
          </a:p>
        </p:txBody>
      </p:sp>
      <p:sp>
        <p:nvSpPr>
          <p:cNvPr id="7" name="Text Placeholder 2">
            <a:extLst>
              <a:ext uri="{FF2B5EF4-FFF2-40B4-BE49-F238E27FC236}">
                <a16:creationId xmlns:a16="http://schemas.microsoft.com/office/drawing/2014/main" id="{E65BD3C4-857D-1237-2A69-0FA193F43205}"/>
              </a:ext>
            </a:extLst>
          </p:cNvPr>
          <p:cNvSpPr txBox="1">
            <a:spLocks/>
          </p:cNvSpPr>
          <p:nvPr/>
        </p:nvSpPr>
        <p:spPr>
          <a:xfrm>
            <a:off x="6662468" y="2397374"/>
            <a:ext cx="4858019" cy="2424023"/>
          </a:xfrm>
          <a:prstGeom prst="rect">
            <a:avLst/>
          </a:prstGeom>
        </p:spPr>
        <p:txBody>
          <a:bodyPr/>
          <a:lstStyle>
            <a:lvl1pPr marL="342900" indent="-342900" algn="l" defTabSz="914400" rtl="0" eaLnBrk="1" latinLnBrk="0" hangingPunct="1">
              <a:lnSpc>
                <a:spcPct val="90000"/>
              </a:lnSpc>
              <a:spcBef>
                <a:spcPts val="1000"/>
              </a:spcBef>
              <a:buFont typeface="Arial" panose="020B0604020202020204" pitchFamily="34" charset="0"/>
              <a:buChar char="•"/>
              <a:defRPr sz="2000" kern="1200" baseline="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dirty="0"/>
          </a:p>
        </p:txBody>
      </p:sp>
      <p:sp>
        <p:nvSpPr>
          <p:cNvPr id="8" name="Text Placeholder 1">
            <a:extLst>
              <a:ext uri="{FF2B5EF4-FFF2-40B4-BE49-F238E27FC236}">
                <a16:creationId xmlns:a16="http://schemas.microsoft.com/office/drawing/2014/main" id="{9AED7E2E-47CA-0D79-67A9-7C97D6A64562}"/>
              </a:ext>
            </a:extLst>
          </p:cNvPr>
          <p:cNvSpPr txBox="1">
            <a:spLocks/>
          </p:cNvSpPr>
          <p:nvPr/>
        </p:nvSpPr>
        <p:spPr>
          <a:xfrm>
            <a:off x="666819" y="4858856"/>
            <a:ext cx="4119023"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February 2026 – 935 Inpatients &amp; Day Cases</a:t>
            </a:r>
          </a:p>
        </p:txBody>
      </p:sp>
      <p:sp>
        <p:nvSpPr>
          <p:cNvPr id="10" name="Text Placeholder 1">
            <a:extLst>
              <a:ext uri="{FF2B5EF4-FFF2-40B4-BE49-F238E27FC236}">
                <a16:creationId xmlns:a16="http://schemas.microsoft.com/office/drawing/2014/main" id="{7502D829-5BF2-BCB3-2DD9-4200D103EB35}"/>
              </a:ext>
            </a:extLst>
          </p:cNvPr>
          <p:cNvSpPr txBox="1">
            <a:spLocks/>
          </p:cNvSpPr>
          <p:nvPr/>
        </p:nvSpPr>
        <p:spPr>
          <a:xfrm>
            <a:off x="731898" y="5936698"/>
            <a:ext cx="5280713"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Source: Encompass SDP Dashboard</a:t>
            </a:r>
          </a:p>
        </p:txBody>
      </p:sp>
      <p:sp>
        <p:nvSpPr>
          <p:cNvPr id="4" name="Text Placeholder 1">
            <a:extLst>
              <a:ext uri="{FF2B5EF4-FFF2-40B4-BE49-F238E27FC236}">
                <a16:creationId xmlns:a16="http://schemas.microsoft.com/office/drawing/2014/main" id="{A960F5C6-32E5-78EA-2293-2649F97A2D73}"/>
              </a:ext>
            </a:extLst>
          </p:cNvPr>
          <p:cNvSpPr txBox="1">
            <a:spLocks/>
          </p:cNvSpPr>
          <p:nvPr/>
        </p:nvSpPr>
        <p:spPr>
          <a:xfrm>
            <a:off x="666820" y="1606792"/>
            <a:ext cx="4303610" cy="432202"/>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400" dirty="0"/>
              <a:t>Inpatients &amp; Day Cases</a:t>
            </a:r>
          </a:p>
        </p:txBody>
      </p:sp>
      <p:graphicFrame>
        <p:nvGraphicFramePr>
          <p:cNvPr id="6" name="Chart 5">
            <a:extLst>
              <a:ext uri="{FF2B5EF4-FFF2-40B4-BE49-F238E27FC236}">
                <a16:creationId xmlns:a16="http://schemas.microsoft.com/office/drawing/2014/main" id="{00000000-0008-0000-0600-000002000000}"/>
              </a:ext>
            </a:extLst>
          </p:cNvPr>
          <p:cNvGraphicFramePr>
            <a:graphicFrameLocks/>
          </p:cNvGraphicFramePr>
          <p:nvPr>
            <p:extLst>
              <p:ext uri="{D42A27DB-BD31-4B8C-83A1-F6EECF244321}">
                <p14:modId xmlns:p14="http://schemas.microsoft.com/office/powerpoint/2010/main" val="4260278454"/>
              </p:ext>
            </p:extLst>
          </p:nvPr>
        </p:nvGraphicFramePr>
        <p:xfrm>
          <a:off x="666819" y="2163633"/>
          <a:ext cx="4572000" cy="2632425"/>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88805908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2"/>
          </p:nvPr>
        </p:nvSpPr>
        <p:spPr>
          <a:xfrm>
            <a:off x="638337" y="1055950"/>
            <a:ext cx="10748548" cy="558538"/>
          </a:xfrm>
        </p:spPr>
        <p:txBody>
          <a:bodyPr/>
          <a:lstStyle/>
          <a:p>
            <a:r>
              <a:rPr lang="en-GB" sz="3200" dirty="0"/>
              <a:t>Elective Care</a:t>
            </a:r>
          </a:p>
        </p:txBody>
      </p:sp>
      <p:sp>
        <p:nvSpPr>
          <p:cNvPr id="5" name="Text Placeholder 1">
            <a:extLst>
              <a:ext uri="{FF2B5EF4-FFF2-40B4-BE49-F238E27FC236}">
                <a16:creationId xmlns:a16="http://schemas.microsoft.com/office/drawing/2014/main" id="{EA0E709E-478A-764B-B3FF-4979980733F2}"/>
              </a:ext>
            </a:extLst>
          </p:cNvPr>
          <p:cNvSpPr txBox="1">
            <a:spLocks/>
          </p:cNvSpPr>
          <p:nvPr/>
        </p:nvSpPr>
        <p:spPr>
          <a:xfrm>
            <a:off x="671513" y="1968844"/>
            <a:ext cx="4119023" cy="357490"/>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000" dirty="0"/>
              <a:t>13 Week Waits</a:t>
            </a:r>
          </a:p>
        </p:txBody>
      </p:sp>
      <p:sp>
        <p:nvSpPr>
          <p:cNvPr id="6" name="Text Placeholder 1">
            <a:extLst>
              <a:ext uri="{FF2B5EF4-FFF2-40B4-BE49-F238E27FC236}">
                <a16:creationId xmlns:a16="http://schemas.microsoft.com/office/drawing/2014/main" id="{3C3558F6-698B-08DC-BDF0-F375EC2A1E9E}"/>
              </a:ext>
            </a:extLst>
          </p:cNvPr>
          <p:cNvSpPr txBox="1">
            <a:spLocks/>
          </p:cNvSpPr>
          <p:nvPr/>
        </p:nvSpPr>
        <p:spPr>
          <a:xfrm>
            <a:off x="6459799" y="1989330"/>
            <a:ext cx="4119023" cy="432202"/>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000" dirty="0"/>
              <a:t>52 Week Waits</a:t>
            </a:r>
          </a:p>
        </p:txBody>
      </p:sp>
      <p:sp>
        <p:nvSpPr>
          <p:cNvPr id="7" name="Text Placeholder 2">
            <a:extLst>
              <a:ext uri="{FF2B5EF4-FFF2-40B4-BE49-F238E27FC236}">
                <a16:creationId xmlns:a16="http://schemas.microsoft.com/office/drawing/2014/main" id="{E65BD3C4-857D-1237-2A69-0FA193F43205}"/>
              </a:ext>
            </a:extLst>
          </p:cNvPr>
          <p:cNvSpPr txBox="1">
            <a:spLocks/>
          </p:cNvSpPr>
          <p:nvPr/>
        </p:nvSpPr>
        <p:spPr>
          <a:xfrm>
            <a:off x="6662468" y="2397374"/>
            <a:ext cx="4858019" cy="2424023"/>
          </a:xfrm>
          <a:prstGeom prst="rect">
            <a:avLst/>
          </a:prstGeom>
        </p:spPr>
        <p:txBody>
          <a:bodyPr/>
          <a:lstStyle>
            <a:lvl1pPr marL="342900" indent="-342900" algn="l" defTabSz="914400" rtl="0" eaLnBrk="1" latinLnBrk="0" hangingPunct="1">
              <a:lnSpc>
                <a:spcPct val="90000"/>
              </a:lnSpc>
              <a:spcBef>
                <a:spcPts val="1000"/>
              </a:spcBef>
              <a:buFont typeface="Arial" panose="020B0604020202020204" pitchFamily="34" charset="0"/>
              <a:buChar char="•"/>
              <a:defRPr sz="2000" kern="1200" baseline="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dirty="0"/>
          </a:p>
        </p:txBody>
      </p:sp>
      <p:sp>
        <p:nvSpPr>
          <p:cNvPr id="8" name="Text Placeholder 1">
            <a:extLst>
              <a:ext uri="{FF2B5EF4-FFF2-40B4-BE49-F238E27FC236}">
                <a16:creationId xmlns:a16="http://schemas.microsoft.com/office/drawing/2014/main" id="{9AED7E2E-47CA-0D79-67A9-7C97D6A64562}"/>
              </a:ext>
            </a:extLst>
          </p:cNvPr>
          <p:cNvSpPr txBox="1">
            <a:spLocks/>
          </p:cNvSpPr>
          <p:nvPr/>
        </p:nvSpPr>
        <p:spPr>
          <a:xfrm>
            <a:off x="671513" y="5039543"/>
            <a:ext cx="4893691"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February 2026 – 46.26% within 13 weeks against a target of 55%</a:t>
            </a:r>
          </a:p>
        </p:txBody>
      </p:sp>
      <p:sp>
        <p:nvSpPr>
          <p:cNvPr id="10" name="Text Placeholder 1">
            <a:extLst>
              <a:ext uri="{FF2B5EF4-FFF2-40B4-BE49-F238E27FC236}">
                <a16:creationId xmlns:a16="http://schemas.microsoft.com/office/drawing/2014/main" id="{7502D829-5BF2-BCB3-2DD9-4200D103EB35}"/>
              </a:ext>
            </a:extLst>
          </p:cNvPr>
          <p:cNvSpPr txBox="1">
            <a:spLocks/>
          </p:cNvSpPr>
          <p:nvPr/>
        </p:nvSpPr>
        <p:spPr>
          <a:xfrm>
            <a:off x="731898" y="5936698"/>
            <a:ext cx="5280713"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Source: HSC System Oversight Measures (SharePoint)</a:t>
            </a:r>
          </a:p>
        </p:txBody>
      </p:sp>
      <p:sp>
        <p:nvSpPr>
          <p:cNvPr id="4" name="Text Placeholder 1">
            <a:extLst>
              <a:ext uri="{FF2B5EF4-FFF2-40B4-BE49-F238E27FC236}">
                <a16:creationId xmlns:a16="http://schemas.microsoft.com/office/drawing/2014/main" id="{A960F5C6-32E5-78EA-2293-2649F97A2D73}"/>
              </a:ext>
            </a:extLst>
          </p:cNvPr>
          <p:cNvSpPr txBox="1">
            <a:spLocks/>
          </p:cNvSpPr>
          <p:nvPr/>
        </p:nvSpPr>
        <p:spPr>
          <a:xfrm>
            <a:off x="671513" y="1510561"/>
            <a:ext cx="7847798" cy="432202"/>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400" dirty="0"/>
              <a:t>Inpatient / Day Case Waits</a:t>
            </a:r>
          </a:p>
        </p:txBody>
      </p:sp>
      <p:sp>
        <p:nvSpPr>
          <p:cNvPr id="13" name="Text Placeholder 1">
            <a:extLst>
              <a:ext uri="{FF2B5EF4-FFF2-40B4-BE49-F238E27FC236}">
                <a16:creationId xmlns:a16="http://schemas.microsoft.com/office/drawing/2014/main" id="{484B45C7-34AD-4D9E-0225-FCD3D9D4DE82}"/>
              </a:ext>
            </a:extLst>
          </p:cNvPr>
          <p:cNvSpPr txBox="1">
            <a:spLocks/>
          </p:cNvSpPr>
          <p:nvPr/>
        </p:nvSpPr>
        <p:spPr>
          <a:xfrm>
            <a:off x="6459799" y="5039542"/>
            <a:ext cx="4724417"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February 2026 – 2,052 waits &gt;52 weeks against a target of 0</a:t>
            </a:r>
          </a:p>
        </p:txBody>
      </p:sp>
      <p:graphicFrame>
        <p:nvGraphicFramePr>
          <p:cNvPr id="11" name="Chart 10">
            <a:extLst>
              <a:ext uri="{FF2B5EF4-FFF2-40B4-BE49-F238E27FC236}">
                <a16:creationId xmlns:a16="http://schemas.microsoft.com/office/drawing/2014/main" id="{00000000-0008-0000-0800-000002000000}"/>
              </a:ext>
            </a:extLst>
          </p:cNvPr>
          <p:cNvGraphicFramePr>
            <a:graphicFrameLocks/>
          </p:cNvGraphicFramePr>
          <p:nvPr>
            <p:extLst>
              <p:ext uri="{D42A27DB-BD31-4B8C-83A1-F6EECF244321}">
                <p14:modId xmlns:p14="http://schemas.microsoft.com/office/powerpoint/2010/main" val="2637120532"/>
              </p:ext>
            </p:extLst>
          </p:nvPr>
        </p:nvGraphicFramePr>
        <p:xfrm>
          <a:off x="6536006" y="2306339"/>
          <a:ext cx="4572001" cy="273600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9" name="Chart 8">
            <a:extLst>
              <a:ext uri="{FF2B5EF4-FFF2-40B4-BE49-F238E27FC236}">
                <a16:creationId xmlns:a16="http://schemas.microsoft.com/office/drawing/2014/main" id="{00000000-0008-0000-0700-000002000000}"/>
              </a:ext>
            </a:extLst>
          </p:cNvPr>
          <p:cNvGraphicFramePr>
            <a:graphicFrameLocks/>
          </p:cNvGraphicFramePr>
          <p:nvPr>
            <p:extLst>
              <p:ext uri="{D42A27DB-BD31-4B8C-83A1-F6EECF244321}">
                <p14:modId xmlns:p14="http://schemas.microsoft.com/office/powerpoint/2010/main" val="2174973698"/>
              </p:ext>
            </p:extLst>
          </p:nvPr>
        </p:nvGraphicFramePr>
        <p:xfrm>
          <a:off x="731898" y="2302949"/>
          <a:ext cx="4572000" cy="2736000"/>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295563917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2"/>
          </p:nvPr>
        </p:nvSpPr>
        <p:spPr>
          <a:xfrm>
            <a:off x="638337" y="1292962"/>
            <a:ext cx="10748548" cy="558538"/>
          </a:xfrm>
        </p:spPr>
        <p:txBody>
          <a:bodyPr/>
          <a:lstStyle/>
          <a:p>
            <a:r>
              <a:rPr lang="en-GB" sz="3200" dirty="0"/>
              <a:t>Elective Care</a:t>
            </a:r>
          </a:p>
        </p:txBody>
      </p:sp>
      <p:sp>
        <p:nvSpPr>
          <p:cNvPr id="7" name="Text Placeholder 2">
            <a:extLst>
              <a:ext uri="{FF2B5EF4-FFF2-40B4-BE49-F238E27FC236}">
                <a16:creationId xmlns:a16="http://schemas.microsoft.com/office/drawing/2014/main" id="{E65BD3C4-857D-1237-2A69-0FA193F43205}"/>
              </a:ext>
            </a:extLst>
          </p:cNvPr>
          <p:cNvSpPr txBox="1">
            <a:spLocks/>
          </p:cNvSpPr>
          <p:nvPr/>
        </p:nvSpPr>
        <p:spPr>
          <a:xfrm>
            <a:off x="6662468" y="2397374"/>
            <a:ext cx="4858019" cy="2424023"/>
          </a:xfrm>
          <a:prstGeom prst="rect">
            <a:avLst/>
          </a:prstGeom>
        </p:spPr>
        <p:txBody>
          <a:bodyPr/>
          <a:lstStyle>
            <a:lvl1pPr marL="342900" indent="-342900" algn="l" defTabSz="914400" rtl="0" eaLnBrk="1" latinLnBrk="0" hangingPunct="1">
              <a:lnSpc>
                <a:spcPct val="90000"/>
              </a:lnSpc>
              <a:spcBef>
                <a:spcPts val="1000"/>
              </a:spcBef>
              <a:buFont typeface="Arial" panose="020B0604020202020204" pitchFamily="34" charset="0"/>
              <a:buChar char="•"/>
              <a:defRPr sz="2000" kern="1200" baseline="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dirty="0"/>
          </a:p>
        </p:txBody>
      </p:sp>
      <p:sp>
        <p:nvSpPr>
          <p:cNvPr id="10" name="Text Placeholder 1">
            <a:extLst>
              <a:ext uri="{FF2B5EF4-FFF2-40B4-BE49-F238E27FC236}">
                <a16:creationId xmlns:a16="http://schemas.microsoft.com/office/drawing/2014/main" id="{7502D829-5BF2-BCB3-2DD9-4200D103EB35}"/>
              </a:ext>
            </a:extLst>
          </p:cNvPr>
          <p:cNvSpPr txBox="1">
            <a:spLocks/>
          </p:cNvSpPr>
          <p:nvPr/>
        </p:nvSpPr>
        <p:spPr>
          <a:xfrm>
            <a:off x="686484" y="5887537"/>
            <a:ext cx="5280713"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Source: HSC System Oversight Measures (SharePoint)</a:t>
            </a:r>
          </a:p>
        </p:txBody>
      </p:sp>
      <p:sp>
        <p:nvSpPr>
          <p:cNvPr id="4" name="Text Placeholder 1">
            <a:extLst>
              <a:ext uri="{FF2B5EF4-FFF2-40B4-BE49-F238E27FC236}">
                <a16:creationId xmlns:a16="http://schemas.microsoft.com/office/drawing/2014/main" id="{A960F5C6-32E5-78EA-2293-2649F97A2D73}"/>
              </a:ext>
            </a:extLst>
          </p:cNvPr>
          <p:cNvSpPr txBox="1">
            <a:spLocks/>
          </p:cNvSpPr>
          <p:nvPr/>
        </p:nvSpPr>
        <p:spPr>
          <a:xfrm>
            <a:off x="638337" y="1752743"/>
            <a:ext cx="7847798" cy="432202"/>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400" dirty="0"/>
              <a:t>Average Length of Stay</a:t>
            </a:r>
          </a:p>
          <a:p>
            <a:endParaRPr lang="en-GB" sz="2400" dirty="0"/>
          </a:p>
        </p:txBody>
      </p:sp>
      <p:sp>
        <p:nvSpPr>
          <p:cNvPr id="3" name="Text Placeholder 1">
            <a:extLst>
              <a:ext uri="{FF2B5EF4-FFF2-40B4-BE49-F238E27FC236}">
                <a16:creationId xmlns:a16="http://schemas.microsoft.com/office/drawing/2014/main" id="{E9106AA4-BDDF-D756-7F8E-1D29210D5E5A}"/>
              </a:ext>
            </a:extLst>
          </p:cNvPr>
          <p:cNvSpPr txBox="1">
            <a:spLocks/>
          </p:cNvSpPr>
          <p:nvPr/>
        </p:nvSpPr>
        <p:spPr>
          <a:xfrm>
            <a:off x="626279" y="4707140"/>
            <a:ext cx="3457776"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YTD – 3.25 against peer 4.30</a:t>
            </a:r>
          </a:p>
          <a:p>
            <a:endParaRPr lang="en-GB" sz="1200" dirty="0"/>
          </a:p>
          <a:p>
            <a:endParaRPr lang="en-GB" sz="1200" dirty="0"/>
          </a:p>
        </p:txBody>
      </p:sp>
      <p:sp>
        <p:nvSpPr>
          <p:cNvPr id="11" name="Text Placeholder 1">
            <a:extLst>
              <a:ext uri="{FF2B5EF4-FFF2-40B4-BE49-F238E27FC236}">
                <a16:creationId xmlns:a16="http://schemas.microsoft.com/office/drawing/2014/main" id="{B67313AC-CD28-A6F5-55FE-90E989FE004A}"/>
              </a:ext>
            </a:extLst>
          </p:cNvPr>
          <p:cNvSpPr txBox="1">
            <a:spLocks/>
          </p:cNvSpPr>
          <p:nvPr/>
        </p:nvSpPr>
        <p:spPr>
          <a:xfrm>
            <a:off x="4385201" y="4707138"/>
            <a:ext cx="3445717"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YTD – 2.30 against peer 1.91</a:t>
            </a:r>
          </a:p>
          <a:p>
            <a:endParaRPr lang="en-GB" sz="1200" dirty="0"/>
          </a:p>
          <a:p>
            <a:endParaRPr lang="en-GB" sz="1200" dirty="0"/>
          </a:p>
        </p:txBody>
      </p:sp>
      <p:sp>
        <p:nvSpPr>
          <p:cNvPr id="12" name="Text Placeholder 1">
            <a:extLst>
              <a:ext uri="{FF2B5EF4-FFF2-40B4-BE49-F238E27FC236}">
                <a16:creationId xmlns:a16="http://schemas.microsoft.com/office/drawing/2014/main" id="{37142933-4E48-6EFC-C1E2-715FBA347E99}"/>
              </a:ext>
            </a:extLst>
          </p:cNvPr>
          <p:cNvSpPr txBox="1">
            <a:spLocks/>
          </p:cNvSpPr>
          <p:nvPr/>
        </p:nvSpPr>
        <p:spPr>
          <a:xfrm>
            <a:off x="8147503" y="4715812"/>
            <a:ext cx="3372983"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YTD – 10.25 against peer 10.20</a:t>
            </a:r>
          </a:p>
          <a:p>
            <a:endParaRPr lang="en-GB" sz="1200" dirty="0"/>
          </a:p>
          <a:p>
            <a:endParaRPr lang="en-GB" sz="1200" dirty="0"/>
          </a:p>
        </p:txBody>
      </p:sp>
      <p:graphicFrame>
        <p:nvGraphicFramePr>
          <p:cNvPr id="9" name="Chart 8">
            <a:extLst>
              <a:ext uri="{FF2B5EF4-FFF2-40B4-BE49-F238E27FC236}">
                <a16:creationId xmlns:a16="http://schemas.microsoft.com/office/drawing/2014/main" id="{C87FF602-B997-41F7-85F1-1DC43AA2BE5C}"/>
              </a:ext>
            </a:extLst>
          </p:cNvPr>
          <p:cNvGraphicFramePr>
            <a:graphicFrameLocks/>
          </p:cNvGraphicFramePr>
          <p:nvPr>
            <p:extLst>
              <p:ext uri="{D42A27DB-BD31-4B8C-83A1-F6EECF244321}">
                <p14:modId xmlns:p14="http://schemas.microsoft.com/office/powerpoint/2010/main" val="2998064904"/>
              </p:ext>
            </p:extLst>
          </p:nvPr>
        </p:nvGraphicFramePr>
        <p:xfrm>
          <a:off x="671513" y="2286472"/>
          <a:ext cx="3592800" cy="237240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6" name="Chart 15">
            <a:extLst>
              <a:ext uri="{FF2B5EF4-FFF2-40B4-BE49-F238E27FC236}">
                <a16:creationId xmlns:a16="http://schemas.microsoft.com/office/drawing/2014/main" id="{EDD3D21D-D933-47C8-B490-7226D0653EA9}"/>
              </a:ext>
            </a:extLst>
          </p:cNvPr>
          <p:cNvGraphicFramePr>
            <a:graphicFrameLocks/>
          </p:cNvGraphicFramePr>
          <p:nvPr>
            <p:extLst>
              <p:ext uri="{D42A27DB-BD31-4B8C-83A1-F6EECF244321}">
                <p14:modId xmlns:p14="http://schemas.microsoft.com/office/powerpoint/2010/main" val="3554006017"/>
              </p:ext>
            </p:extLst>
          </p:nvPr>
        </p:nvGraphicFramePr>
        <p:xfrm>
          <a:off x="8098889" y="2286472"/>
          <a:ext cx="3592800" cy="2372400"/>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7" name="Chart 16">
            <a:extLst>
              <a:ext uri="{FF2B5EF4-FFF2-40B4-BE49-F238E27FC236}">
                <a16:creationId xmlns:a16="http://schemas.microsoft.com/office/drawing/2014/main" id="{31CF7C11-9BE0-48BA-B53A-BB4E4F723EF5}"/>
              </a:ext>
            </a:extLst>
          </p:cNvPr>
          <p:cNvGraphicFramePr>
            <a:graphicFrameLocks/>
          </p:cNvGraphicFramePr>
          <p:nvPr>
            <p:extLst>
              <p:ext uri="{D42A27DB-BD31-4B8C-83A1-F6EECF244321}">
                <p14:modId xmlns:p14="http://schemas.microsoft.com/office/powerpoint/2010/main" val="2535193785"/>
              </p:ext>
            </p:extLst>
          </p:nvPr>
        </p:nvGraphicFramePr>
        <p:xfrm>
          <a:off x="4385201" y="2286472"/>
          <a:ext cx="3592800" cy="2372400"/>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111397585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2"/>
          </p:nvPr>
        </p:nvSpPr>
        <p:spPr>
          <a:xfrm>
            <a:off x="638337" y="1055950"/>
            <a:ext cx="10748548" cy="558538"/>
          </a:xfrm>
        </p:spPr>
        <p:txBody>
          <a:bodyPr/>
          <a:lstStyle/>
          <a:p>
            <a:r>
              <a:rPr lang="en-GB" sz="3200" dirty="0"/>
              <a:t>Elective Care</a:t>
            </a:r>
          </a:p>
        </p:txBody>
      </p:sp>
      <p:sp>
        <p:nvSpPr>
          <p:cNvPr id="5" name="Text Placeholder 1">
            <a:extLst>
              <a:ext uri="{FF2B5EF4-FFF2-40B4-BE49-F238E27FC236}">
                <a16:creationId xmlns:a16="http://schemas.microsoft.com/office/drawing/2014/main" id="{EA0E709E-478A-764B-B3FF-4979980733F2}"/>
              </a:ext>
            </a:extLst>
          </p:cNvPr>
          <p:cNvSpPr txBox="1">
            <a:spLocks/>
          </p:cNvSpPr>
          <p:nvPr/>
        </p:nvSpPr>
        <p:spPr>
          <a:xfrm>
            <a:off x="671513" y="1968844"/>
            <a:ext cx="4119023" cy="386749"/>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000" dirty="0"/>
              <a:t>9 Week Waits</a:t>
            </a:r>
          </a:p>
        </p:txBody>
      </p:sp>
      <p:sp>
        <p:nvSpPr>
          <p:cNvPr id="6" name="Text Placeholder 1">
            <a:extLst>
              <a:ext uri="{FF2B5EF4-FFF2-40B4-BE49-F238E27FC236}">
                <a16:creationId xmlns:a16="http://schemas.microsoft.com/office/drawing/2014/main" id="{3C3558F6-698B-08DC-BDF0-F375EC2A1E9E}"/>
              </a:ext>
            </a:extLst>
          </p:cNvPr>
          <p:cNvSpPr txBox="1">
            <a:spLocks/>
          </p:cNvSpPr>
          <p:nvPr/>
        </p:nvSpPr>
        <p:spPr>
          <a:xfrm>
            <a:off x="6574716" y="1975720"/>
            <a:ext cx="4119023" cy="361232"/>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000" dirty="0"/>
              <a:t>26 Week Waits</a:t>
            </a:r>
          </a:p>
        </p:txBody>
      </p:sp>
      <p:sp>
        <p:nvSpPr>
          <p:cNvPr id="7" name="Text Placeholder 2">
            <a:extLst>
              <a:ext uri="{FF2B5EF4-FFF2-40B4-BE49-F238E27FC236}">
                <a16:creationId xmlns:a16="http://schemas.microsoft.com/office/drawing/2014/main" id="{E65BD3C4-857D-1237-2A69-0FA193F43205}"/>
              </a:ext>
            </a:extLst>
          </p:cNvPr>
          <p:cNvSpPr txBox="1">
            <a:spLocks/>
          </p:cNvSpPr>
          <p:nvPr/>
        </p:nvSpPr>
        <p:spPr>
          <a:xfrm>
            <a:off x="6662468" y="2397374"/>
            <a:ext cx="4858019" cy="2424023"/>
          </a:xfrm>
          <a:prstGeom prst="rect">
            <a:avLst/>
          </a:prstGeom>
        </p:spPr>
        <p:txBody>
          <a:bodyPr/>
          <a:lstStyle>
            <a:lvl1pPr marL="342900" indent="-342900" algn="l" defTabSz="914400" rtl="0" eaLnBrk="1" latinLnBrk="0" hangingPunct="1">
              <a:lnSpc>
                <a:spcPct val="90000"/>
              </a:lnSpc>
              <a:spcBef>
                <a:spcPts val="1000"/>
              </a:spcBef>
              <a:buFont typeface="Arial" panose="020B0604020202020204" pitchFamily="34" charset="0"/>
              <a:buChar char="•"/>
              <a:defRPr sz="2000" kern="1200" baseline="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dirty="0"/>
          </a:p>
        </p:txBody>
      </p:sp>
      <p:sp>
        <p:nvSpPr>
          <p:cNvPr id="8" name="Text Placeholder 1">
            <a:extLst>
              <a:ext uri="{FF2B5EF4-FFF2-40B4-BE49-F238E27FC236}">
                <a16:creationId xmlns:a16="http://schemas.microsoft.com/office/drawing/2014/main" id="{9AED7E2E-47CA-0D79-67A9-7C97D6A64562}"/>
              </a:ext>
            </a:extLst>
          </p:cNvPr>
          <p:cNvSpPr txBox="1">
            <a:spLocks/>
          </p:cNvSpPr>
          <p:nvPr/>
        </p:nvSpPr>
        <p:spPr>
          <a:xfrm>
            <a:off x="638337" y="4982587"/>
            <a:ext cx="4808734"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February 2026 – 46.80% within 9 weeks against a target of 75%</a:t>
            </a:r>
          </a:p>
        </p:txBody>
      </p:sp>
      <p:sp>
        <p:nvSpPr>
          <p:cNvPr id="10" name="Text Placeholder 1">
            <a:extLst>
              <a:ext uri="{FF2B5EF4-FFF2-40B4-BE49-F238E27FC236}">
                <a16:creationId xmlns:a16="http://schemas.microsoft.com/office/drawing/2014/main" id="{7502D829-5BF2-BCB3-2DD9-4200D103EB35}"/>
              </a:ext>
            </a:extLst>
          </p:cNvPr>
          <p:cNvSpPr txBox="1">
            <a:spLocks/>
          </p:cNvSpPr>
          <p:nvPr/>
        </p:nvSpPr>
        <p:spPr>
          <a:xfrm>
            <a:off x="731898" y="5936698"/>
            <a:ext cx="5280713"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Source: HSC System Oversight Measures (SharePoint)</a:t>
            </a:r>
          </a:p>
        </p:txBody>
      </p:sp>
      <p:sp>
        <p:nvSpPr>
          <p:cNvPr id="4" name="Text Placeholder 1">
            <a:extLst>
              <a:ext uri="{FF2B5EF4-FFF2-40B4-BE49-F238E27FC236}">
                <a16:creationId xmlns:a16="http://schemas.microsoft.com/office/drawing/2014/main" id="{A960F5C6-32E5-78EA-2293-2649F97A2D73}"/>
              </a:ext>
            </a:extLst>
          </p:cNvPr>
          <p:cNvSpPr txBox="1">
            <a:spLocks/>
          </p:cNvSpPr>
          <p:nvPr/>
        </p:nvSpPr>
        <p:spPr>
          <a:xfrm>
            <a:off x="671513" y="1510561"/>
            <a:ext cx="7847798" cy="432202"/>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400" dirty="0"/>
              <a:t>Diagnostics - Imaging</a:t>
            </a:r>
          </a:p>
        </p:txBody>
      </p:sp>
      <p:sp>
        <p:nvSpPr>
          <p:cNvPr id="13" name="Text Placeholder 1">
            <a:extLst>
              <a:ext uri="{FF2B5EF4-FFF2-40B4-BE49-F238E27FC236}">
                <a16:creationId xmlns:a16="http://schemas.microsoft.com/office/drawing/2014/main" id="{484B45C7-34AD-4D9E-0225-FCD3D9D4DE82}"/>
              </a:ext>
            </a:extLst>
          </p:cNvPr>
          <p:cNvSpPr txBox="1">
            <a:spLocks/>
          </p:cNvSpPr>
          <p:nvPr/>
        </p:nvSpPr>
        <p:spPr>
          <a:xfrm>
            <a:off x="6574716" y="5036192"/>
            <a:ext cx="4702650"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February 2026 – 9,976 waits &gt;26 weeks against a target of 0</a:t>
            </a:r>
          </a:p>
        </p:txBody>
      </p:sp>
      <p:graphicFrame>
        <p:nvGraphicFramePr>
          <p:cNvPr id="3" name="Chart 2">
            <a:extLst>
              <a:ext uri="{FF2B5EF4-FFF2-40B4-BE49-F238E27FC236}">
                <a16:creationId xmlns:a16="http://schemas.microsoft.com/office/drawing/2014/main" id="{00000000-0008-0000-0900-000002000000}"/>
              </a:ext>
            </a:extLst>
          </p:cNvPr>
          <p:cNvGraphicFramePr>
            <a:graphicFrameLocks/>
          </p:cNvGraphicFramePr>
          <p:nvPr>
            <p:extLst>
              <p:ext uri="{D42A27DB-BD31-4B8C-83A1-F6EECF244321}">
                <p14:modId xmlns:p14="http://schemas.microsoft.com/office/powerpoint/2010/main" val="4209454172"/>
              </p:ext>
            </p:extLst>
          </p:nvPr>
        </p:nvGraphicFramePr>
        <p:xfrm>
          <a:off x="671513" y="2262509"/>
          <a:ext cx="4572000" cy="273600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9" name="Chart 8">
            <a:extLst>
              <a:ext uri="{FF2B5EF4-FFF2-40B4-BE49-F238E27FC236}">
                <a16:creationId xmlns:a16="http://schemas.microsoft.com/office/drawing/2014/main" id="{00000000-0008-0000-0A00-000002000000}"/>
              </a:ext>
            </a:extLst>
          </p:cNvPr>
          <p:cNvGraphicFramePr>
            <a:graphicFrameLocks/>
          </p:cNvGraphicFramePr>
          <p:nvPr>
            <p:extLst>
              <p:ext uri="{D42A27DB-BD31-4B8C-83A1-F6EECF244321}">
                <p14:modId xmlns:p14="http://schemas.microsoft.com/office/powerpoint/2010/main" val="86658657"/>
              </p:ext>
            </p:extLst>
          </p:nvPr>
        </p:nvGraphicFramePr>
        <p:xfrm>
          <a:off x="6632973" y="2262509"/>
          <a:ext cx="4572000" cy="2736000"/>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18613009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2"/>
          </p:nvPr>
        </p:nvSpPr>
        <p:spPr>
          <a:xfrm>
            <a:off x="638337" y="1055950"/>
            <a:ext cx="10748548" cy="558538"/>
          </a:xfrm>
        </p:spPr>
        <p:txBody>
          <a:bodyPr/>
          <a:lstStyle/>
          <a:p>
            <a:r>
              <a:rPr lang="en-GB" sz="3200" dirty="0"/>
              <a:t>Elective Care</a:t>
            </a:r>
          </a:p>
        </p:txBody>
      </p:sp>
      <p:sp>
        <p:nvSpPr>
          <p:cNvPr id="5" name="Text Placeholder 1">
            <a:extLst>
              <a:ext uri="{FF2B5EF4-FFF2-40B4-BE49-F238E27FC236}">
                <a16:creationId xmlns:a16="http://schemas.microsoft.com/office/drawing/2014/main" id="{EA0E709E-478A-764B-B3FF-4979980733F2}"/>
              </a:ext>
            </a:extLst>
          </p:cNvPr>
          <p:cNvSpPr txBox="1">
            <a:spLocks/>
          </p:cNvSpPr>
          <p:nvPr/>
        </p:nvSpPr>
        <p:spPr>
          <a:xfrm>
            <a:off x="671513" y="1968844"/>
            <a:ext cx="4119023" cy="367745"/>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000" dirty="0"/>
              <a:t>9 Week Waits</a:t>
            </a:r>
          </a:p>
        </p:txBody>
      </p:sp>
      <p:sp>
        <p:nvSpPr>
          <p:cNvPr id="6" name="Text Placeholder 1">
            <a:extLst>
              <a:ext uri="{FF2B5EF4-FFF2-40B4-BE49-F238E27FC236}">
                <a16:creationId xmlns:a16="http://schemas.microsoft.com/office/drawing/2014/main" id="{3C3558F6-698B-08DC-BDF0-F375EC2A1E9E}"/>
              </a:ext>
            </a:extLst>
          </p:cNvPr>
          <p:cNvSpPr txBox="1">
            <a:spLocks/>
          </p:cNvSpPr>
          <p:nvPr/>
        </p:nvSpPr>
        <p:spPr>
          <a:xfrm>
            <a:off x="6597059" y="1942763"/>
            <a:ext cx="4119023" cy="454611"/>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000" dirty="0"/>
              <a:t>26 Week Waits</a:t>
            </a:r>
          </a:p>
        </p:txBody>
      </p:sp>
      <p:sp>
        <p:nvSpPr>
          <p:cNvPr id="7" name="Text Placeholder 2">
            <a:extLst>
              <a:ext uri="{FF2B5EF4-FFF2-40B4-BE49-F238E27FC236}">
                <a16:creationId xmlns:a16="http://schemas.microsoft.com/office/drawing/2014/main" id="{E65BD3C4-857D-1237-2A69-0FA193F43205}"/>
              </a:ext>
            </a:extLst>
          </p:cNvPr>
          <p:cNvSpPr txBox="1">
            <a:spLocks/>
          </p:cNvSpPr>
          <p:nvPr/>
        </p:nvSpPr>
        <p:spPr>
          <a:xfrm>
            <a:off x="6662468" y="2397374"/>
            <a:ext cx="4858019" cy="2424023"/>
          </a:xfrm>
          <a:prstGeom prst="rect">
            <a:avLst/>
          </a:prstGeom>
        </p:spPr>
        <p:txBody>
          <a:bodyPr/>
          <a:lstStyle>
            <a:lvl1pPr marL="342900" indent="-342900" algn="l" defTabSz="914400" rtl="0" eaLnBrk="1" latinLnBrk="0" hangingPunct="1">
              <a:lnSpc>
                <a:spcPct val="90000"/>
              </a:lnSpc>
              <a:spcBef>
                <a:spcPts val="1000"/>
              </a:spcBef>
              <a:buFont typeface="Arial" panose="020B0604020202020204" pitchFamily="34" charset="0"/>
              <a:buChar char="•"/>
              <a:defRPr sz="2000" kern="1200" baseline="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dirty="0"/>
          </a:p>
        </p:txBody>
      </p:sp>
      <p:sp>
        <p:nvSpPr>
          <p:cNvPr id="8" name="Text Placeholder 1">
            <a:extLst>
              <a:ext uri="{FF2B5EF4-FFF2-40B4-BE49-F238E27FC236}">
                <a16:creationId xmlns:a16="http://schemas.microsoft.com/office/drawing/2014/main" id="{9AED7E2E-47CA-0D79-67A9-7C97D6A64562}"/>
              </a:ext>
            </a:extLst>
          </p:cNvPr>
          <p:cNvSpPr txBox="1">
            <a:spLocks/>
          </p:cNvSpPr>
          <p:nvPr/>
        </p:nvSpPr>
        <p:spPr>
          <a:xfrm>
            <a:off x="640563" y="5039543"/>
            <a:ext cx="4805265"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February 2026 – 35.33% within 9 weeks against a target of 75%</a:t>
            </a:r>
          </a:p>
        </p:txBody>
      </p:sp>
      <p:sp>
        <p:nvSpPr>
          <p:cNvPr id="10" name="Text Placeholder 1">
            <a:extLst>
              <a:ext uri="{FF2B5EF4-FFF2-40B4-BE49-F238E27FC236}">
                <a16:creationId xmlns:a16="http://schemas.microsoft.com/office/drawing/2014/main" id="{7502D829-5BF2-BCB3-2DD9-4200D103EB35}"/>
              </a:ext>
            </a:extLst>
          </p:cNvPr>
          <p:cNvSpPr txBox="1">
            <a:spLocks/>
          </p:cNvSpPr>
          <p:nvPr/>
        </p:nvSpPr>
        <p:spPr>
          <a:xfrm>
            <a:off x="731898" y="5936698"/>
            <a:ext cx="5280713"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Source: HSC System Oversight Measures (SharePoint)</a:t>
            </a:r>
          </a:p>
        </p:txBody>
      </p:sp>
      <p:sp>
        <p:nvSpPr>
          <p:cNvPr id="4" name="Text Placeholder 1">
            <a:extLst>
              <a:ext uri="{FF2B5EF4-FFF2-40B4-BE49-F238E27FC236}">
                <a16:creationId xmlns:a16="http://schemas.microsoft.com/office/drawing/2014/main" id="{A960F5C6-32E5-78EA-2293-2649F97A2D73}"/>
              </a:ext>
            </a:extLst>
          </p:cNvPr>
          <p:cNvSpPr txBox="1">
            <a:spLocks/>
          </p:cNvSpPr>
          <p:nvPr/>
        </p:nvSpPr>
        <p:spPr>
          <a:xfrm>
            <a:off x="671513" y="1510561"/>
            <a:ext cx="7847798" cy="432202"/>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400" dirty="0"/>
              <a:t>Diagnostics - Physiological</a:t>
            </a:r>
          </a:p>
        </p:txBody>
      </p:sp>
      <p:sp>
        <p:nvSpPr>
          <p:cNvPr id="13" name="Text Placeholder 1">
            <a:extLst>
              <a:ext uri="{FF2B5EF4-FFF2-40B4-BE49-F238E27FC236}">
                <a16:creationId xmlns:a16="http://schemas.microsoft.com/office/drawing/2014/main" id="{484B45C7-34AD-4D9E-0225-FCD3D9D4DE82}"/>
              </a:ext>
            </a:extLst>
          </p:cNvPr>
          <p:cNvSpPr txBox="1">
            <a:spLocks/>
          </p:cNvSpPr>
          <p:nvPr/>
        </p:nvSpPr>
        <p:spPr>
          <a:xfrm>
            <a:off x="6518430" y="5039544"/>
            <a:ext cx="4805265"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February 2026 – 5,828 waits &gt;26 weeks against a target of 0</a:t>
            </a:r>
          </a:p>
        </p:txBody>
      </p:sp>
      <p:graphicFrame>
        <p:nvGraphicFramePr>
          <p:cNvPr id="11" name="Chart 10">
            <a:extLst>
              <a:ext uri="{FF2B5EF4-FFF2-40B4-BE49-F238E27FC236}">
                <a16:creationId xmlns:a16="http://schemas.microsoft.com/office/drawing/2014/main" id="{731CDB00-C62B-4BBC-8989-659376D2C659}"/>
              </a:ext>
            </a:extLst>
          </p:cNvPr>
          <p:cNvGraphicFramePr>
            <a:graphicFrameLocks/>
          </p:cNvGraphicFramePr>
          <p:nvPr>
            <p:extLst>
              <p:ext uri="{D42A27DB-BD31-4B8C-83A1-F6EECF244321}">
                <p14:modId xmlns:p14="http://schemas.microsoft.com/office/powerpoint/2010/main" val="351743537"/>
              </p:ext>
            </p:extLst>
          </p:nvPr>
        </p:nvGraphicFramePr>
        <p:xfrm>
          <a:off x="731898" y="2306864"/>
          <a:ext cx="4572000" cy="273600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2" name="Chart 11">
            <a:extLst>
              <a:ext uri="{FF2B5EF4-FFF2-40B4-BE49-F238E27FC236}">
                <a16:creationId xmlns:a16="http://schemas.microsoft.com/office/drawing/2014/main" id="{29F38B88-9D26-43BD-BB67-865C27FA6A7A}"/>
              </a:ext>
            </a:extLst>
          </p:cNvPr>
          <p:cNvGraphicFramePr>
            <a:graphicFrameLocks/>
          </p:cNvGraphicFramePr>
          <p:nvPr>
            <p:extLst>
              <p:ext uri="{D42A27DB-BD31-4B8C-83A1-F6EECF244321}">
                <p14:modId xmlns:p14="http://schemas.microsoft.com/office/powerpoint/2010/main" val="2609472698"/>
              </p:ext>
            </p:extLst>
          </p:nvPr>
        </p:nvGraphicFramePr>
        <p:xfrm>
          <a:off x="6597059" y="2306864"/>
          <a:ext cx="4572001" cy="2736000"/>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42805676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2"/>
          </p:nvPr>
        </p:nvSpPr>
        <p:spPr>
          <a:xfrm>
            <a:off x="638337" y="1257373"/>
            <a:ext cx="4613045" cy="558538"/>
          </a:xfrm>
        </p:spPr>
        <p:txBody>
          <a:bodyPr/>
          <a:lstStyle/>
          <a:p>
            <a:r>
              <a:rPr lang="en-GB" sz="3200" dirty="0"/>
              <a:t>Elective Care</a:t>
            </a:r>
          </a:p>
        </p:txBody>
      </p:sp>
      <p:sp>
        <p:nvSpPr>
          <p:cNvPr id="5" name="Text Placeholder 1">
            <a:extLst>
              <a:ext uri="{FF2B5EF4-FFF2-40B4-BE49-F238E27FC236}">
                <a16:creationId xmlns:a16="http://schemas.microsoft.com/office/drawing/2014/main" id="{EA0E709E-478A-764B-B3FF-4979980733F2}"/>
              </a:ext>
            </a:extLst>
          </p:cNvPr>
          <p:cNvSpPr txBox="1">
            <a:spLocks/>
          </p:cNvSpPr>
          <p:nvPr/>
        </p:nvSpPr>
        <p:spPr>
          <a:xfrm>
            <a:off x="671513" y="1968844"/>
            <a:ext cx="4119023" cy="428530"/>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sz="2000" dirty="0"/>
          </a:p>
        </p:txBody>
      </p:sp>
      <p:sp>
        <p:nvSpPr>
          <p:cNvPr id="7" name="Text Placeholder 2">
            <a:extLst>
              <a:ext uri="{FF2B5EF4-FFF2-40B4-BE49-F238E27FC236}">
                <a16:creationId xmlns:a16="http://schemas.microsoft.com/office/drawing/2014/main" id="{E65BD3C4-857D-1237-2A69-0FA193F43205}"/>
              </a:ext>
            </a:extLst>
          </p:cNvPr>
          <p:cNvSpPr txBox="1">
            <a:spLocks/>
          </p:cNvSpPr>
          <p:nvPr/>
        </p:nvSpPr>
        <p:spPr>
          <a:xfrm>
            <a:off x="6662468" y="2397374"/>
            <a:ext cx="4858019" cy="2424023"/>
          </a:xfrm>
          <a:prstGeom prst="rect">
            <a:avLst/>
          </a:prstGeom>
        </p:spPr>
        <p:txBody>
          <a:bodyPr/>
          <a:lstStyle>
            <a:lvl1pPr marL="342900" indent="-342900" algn="l" defTabSz="914400" rtl="0" eaLnBrk="1" latinLnBrk="0" hangingPunct="1">
              <a:lnSpc>
                <a:spcPct val="90000"/>
              </a:lnSpc>
              <a:spcBef>
                <a:spcPts val="1000"/>
              </a:spcBef>
              <a:buFont typeface="Arial" panose="020B0604020202020204" pitchFamily="34" charset="0"/>
              <a:buChar char="•"/>
              <a:defRPr sz="2000" kern="1200" baseline="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dirty="0"/>
          </a:p>
        </p:txBody>
      </p:sp>
      <p:sp>
        <p:nvSpPr>
          <p:cNvPr id="8" name="Text Placeholder 1">
            <a:extLst>
              <a:ext uri="{FF2B5EF4-FFF2-40B4-BE49-F238E27FC236}">
                <a16:creationId xmlns:a16="http://schemas.microsoft.com/office/drawing/2014/main" id="{9AED7E2E-47CA-0D79-67A9-7C97D6A64562}"/>
              </a:ext>
            </a:extLst>
          </p:cNvPr>
          <p:cNvSpPr txBox="1">
            <a:spLocks/>
          </p:cNvSpPr>
          <p:nvPr/>
        </p:nvSpPr>
        <p:spPr>
          <a:xfrm>
            <a:off x="731898" y="4995344"/>
            <a:ext cx="4119023"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February 2026 – 881 Patients (Elective)</a:t>
            </a:r>
          </a:p>
        </p:txBody>
      </p:sp>
      <p:sp>
        <p:nvSpPr>
          <p:cNvPr id="10" name="Text Placeholder 1">
            <a:extLst>
              <a:ext uri="{FF2B5EF4-FFF2-40B4-BE49-F238E27FC236}">
                <a16:creationId xmlns:a16="http://schemas.microsoft.com/office/drawing/2014/main" id="{7502D829-5BF2-BCB3-2DD9-4200D103EB35}"/>
              </a:ext>
            </a:extLst>
          </p:cNvPr>
          <p:cNvSpPr txBox="1">
            <a:spLocks/>
          </p:cNvSpPr>
          <p:nvPr/>
        </p:nvSpPr>
        <p:spPr>
          <a:xfrm>
            <a:off x="731898" y="5936698"/>
            <a:ext cx="5280713"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Source: Encompass SDP Dashboard</a:t>
            </a:r>
          </a:p>
        </p:txBody>
      </p:sp>
      <p:sp>
        <p:nvSpPr>
          <p:cNvPr id="4" name="Text Placeholder 1">
            <a:extLst>
              <a:ext uri="{FF2B5EF4-FFF2-40B4-BE49-F238E27FC236}">
                <a16:creationId xmlns:a16="http://schemas.microsoft.com/office/drawing/2014/main" id="{A960F5C6-32E5-78EA-2293-2649F97A2D73}"/>
              </a:ext>
            </a:extLst>
          </p:cNvPr>
          <p:cNvSpPr txBox="1">
            <a:spLocks/>
          </p:cNvSpPr>
          <p:nvPr/>
        </p:nvSpPr>
        <p:spPr>
          <a:xfrm>
            <a:off x="638337" y="1750907"/>
            <a:ext cx="5025044" cy="432202"/>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400" dirty="0"/>
              <a:t>Diagnostics - Endoscopy</a:t>
            </a:r>
          </a:p>
        </p:txBody>
      </p:sp>
      <p:graphicFrame>
        <p:nvGraphicFramePr>
          <p:cNvPr id="6" name="Chart 5">
            <a:extLst>
              <a:ext uri="{FF2B5EF4-FFF2-40B4-BE49-F238E27FC236}">
                <a16:creationId xmlns:a16="http://schemas.microsoft.com/office/drawing/2014/main" id="{793C2148-C038-4621-A725-F856272D958A}"/>
              </a:ext>
            </a:extLst>
          </p:cNvPr>
          <p:cNvGraphicFramePr>
            <a:graphicFrameLocks/>
          </p:cNvGraphicFramePr>
          <p:nvPr>
            <p:extLst>
              <p:ext uri="{D42A27DB-BD31-4B8C-83A1-F6EECF244321}">
                <p14:modId xmlns:p14="http://schemas.microsoft.com/office/powerpoint/2010/main" val="1811687919"/>
              </p:ext>
            </p:extLst>
          </p:nvPr>
        </p:nvGraphicFramePr>
        <p:xfrm>
          <a:off x="731898" y="2356348"/>
          <a:ext cx="4572000" cy="2589327"/>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24697438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2"/>
          </p:nvPr>
        </p:nvSpPr>
        <p:spPr>
          <a:xfrm>
            <a:off x="671927" y="1444545"/>
            <a:ext cx="10748548" cy="558538"/>
          </a:xfrm>
        </p:spPr>
        <p:txBody>
          <a:bodyPr/>
          <a:lstStyle/>
          <a:p>
            <a:r>
              <a:rPr lang="en-GB" sz="3200" dirty="0"/>
              <a:t>Introduction</a:t>
            </a:r>
          </a:p>
        </p:txBody>
      </p:sp>
      <p:sp>
        <p:nvSpPr>
          <p:cNvPr id="3" name="Text Placeholder 2"/>
          <p:cNvSpPr>
            <a:spLocks noGrp="1"/>
          </p:cNvSpPr>
          <p:nvPr>
            <p:ph type="body" sz="quarter" idx="13"/>
          </p:nvPr>
        </p:nvSpPr>
        <p:spPr/>
        <p:txBody>
          <a:bodyPr/>
          <a:lstStyle/>
          <a:p>
            <a:pPr marL="0" indent="0">
              <a:buNone/>
            </a:pPr>
            <a:endParaRPr lang="en-GB" dirty="0"/>
          </a:p>
          <a:p>
            <a:pPr marL="0" indent="0">
              <a:buNone/>
            </a:pPr>
            <a:endParaRPr lang="en-GB" dirty="0"/>
          </a:p>
          <a:p>
            <a:pPr marL="0" indent="0">
              <a:buNone/>
            </a:pPr>
            <a:endParaRPr lang="en-GB" dirty="0"/>
          </a:p>
        </p:txBody>
      </p:sp>
      <p:sp>
        <p:nvSpPr>
          <p:cNvPr id="4" name="Text Placeholder 2">
            <a:extLst>
              <a:ext uri="{FF2B5EF4-FFF2-40B4-BE49-F238E27FC236}">
                <a16:creationId xmlns:a16="http://schemas.microsoft.com/office/drawing/2014/main" id="{4297EE2E-B971-541B-3D38-11212EFB6CBD}"/>
              </a:ext>
            </a:extLst>
          </p:cNvPr>
          <p:cNvSpPr txBox="1">
            <a:spLocks/>
          </p:cNvSpPr>
          <p:nvPr/>
        </p:nvSpPr>
        <p:spPr>
          <a:xfrm>
            <a:off x="721519" y="2235448"/>
            <a:ext cx="10748962" cy="3928174"/>
          </a:xfrm>
          <a:prstGeom prst="rect">
            <a:avLst/>
          </a:prstGeom>
        </p:spPr>
        <p:txBody>
          <a:bodyPr/>
          <a:lstStyle>
            <a:lvl1pPr marL="342900" indent="-342900" algn="l" defTabSz="914400" rtl="0" eaLnBrk="1" latinLnBrk="0" hangingPunct="1">
              <a:lnSpc>
                <a:spcPct val="90000"/>
              </a:lnSpc>
              <a:spcBef>
                <a:spcPts val="1000"/>
              </a:spcBef>
              <a:buFont typeface="Arial" panose="020B0604020202020204" pitchFamily="34" charset="0"/>
              <a:buChar char="•"/>
              <a:defRPr sz="2000" kern="1200" baseline="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600" dirty="0">
                <a:solidFill>
                  <a:schemeClr val="tx1"/>
                </a:solidFill>
                <a:effectLst/>
                <a:latin typeface="Arial" panose="020B0604020202020204" pitchFamily="34" charset="0"/>
                <a:ea typeface="Times New Roman" panose="02020603050405020304" pitchFamily="18" charset="0"/>
                <a:cs typeface="Aptos" panose="020B0004020202020204" pitchFamily="34" charset="0"/>
              </a:rPr>
              <a:t>The transition to encompass has meant that many performance metrics have had to be validated in detail as well as working with epic/encompass on build issues which continue to be affecting a range of reports.  As metrics’ confidence levels increase they will be included in the Trust Board report and data will be caveated where appropriate.</a:t>
            </a:r>
          </a:p>
          <a:p>
            <a:r>
              <a:rPr lang="en-GB" sz="1600" dirty="0">
                <a:solidFill>
                  <a:schemeClr val="tx1"/>
                </a:solidFill>
                <a:effectLst/>
                <a:latin typeface="Arial" panose="020B0604020202020204" pitchFamily="34" charset="0"/>
                <a:ea typeface="Times New Roman" panose="02020603050405020304" pitchFamily="18" charset="0"/>
                <a:cs typeface="Aptos" panose="020B0004020202020204" pitchFamily="34" charset="0"/>
              </a:rPr>
              <a:t>The Trust continues to be monitored on the new System Oversight Measures (SOMs). </a:t>
            </a:r>
            <a:r>
              <a:rPr lang="en-GB" sz="1600" dirty="0">
                <a:solidFill>
                  <a:schemeClr val="tx1"/>
                </a:solidFill>
                <a:ea typeface="Times New Roman" panose="02020603050405020304" pitchFamily="18" charset="0"/>
                <a:cs typeface="Aptos" panose="020B0004020202020204" pitchFamily="34" charset="0"/>
              </a:rPr>
              <a:t>Validated metrics have been published for Quarter 1 and Quarter 2</a:t>
            </a:r>
            <a:r>
              <a:rPr lang="en-GB" sz="1600" dirty="0">
                <a:solidFill>
                  <a:schemeClr val="tx1"/>
                </a:solidFill>
                <a:effectLst/>
                <a:latin typeface="Arial" panose="020B0604020202020204" pitchFamily="34" charset="0"/>
                <a:ea typeface="Times New Roman" panose="02020603050405020304" pitchFamily="18" charset="0"/>
                <a:cs typeface="Aptos" panose="020B0004020202020204" pitchFamily="34" charset="0"/>
              </a:rPr>
              <a:t>, with new metrics being added as they become available in the encompass system.</a:t>
            </a:r>
          </a:p>
          <a:p>
            <a:r>
              <a:rPr lang="en-GB" sz="1600" dirty="0">
                <a:solidFill>
                  <a:schemeClr val="tx1"/>
                </a:solidFill>
                <a:ea typeface="Times New Roman" panose="02020603050405020304" pitchFamily="18" charset="0"/>
                <a:cs typeface="Aptos" panose="020B0004020202020204" pitchFamily="34" charset="0"/>
              </a:rPr>
              <a:t>Due to ongoing encompass validation, figures within this report may be refreshed and therefore will not match previous publications.</a:t>
            </a:r>
            <a:endParaRPr lang="en-GB" sz="1600" dirty="0">
              <a:solidFill>
                <a:schemeClr val="tx1"/>
              </a:solidFill>
              <a:effectLst/>
              <a:latin typeface="Aptos" panose="020B0004020202020204" pitchFamily="34" charset="0"/>
              <a:ea typeface="Aptos" panose="020B0004020202020204" pitchFamily="34" charset="0"/>
              <a:cs typeface="Aptos" panose="020B0004020202020204" pitchFamily="34" charset="0"/>
            </a:endParaRPr>
          </a:p>
          <a:p>
            <a:pPr marL="457200" lvl="1" indent="0">
              <a:buNone/>
            </a:pPr>
            <a:endParaRPr lang="en-GB" sz="1600" dirty="0"/>
          </a:p>
          <a:p>
            <a:pPr marL="0" indent="0">
              <a:buFont typeface="Arial" panose="020B0604020202020204" pitchFamily="34" charset="0"/>
              <a:buNone/>
            </a:pPr>
            <a:r>
              <a:rPr lang="en-GB" dirty="0"/>
              <a:t> </a:t>
            </a:r>
          </a:p>
          <a:p>
            <a:pPr marL="0" indent="0">
              <a:buFont typeface="Arial" panose="020B0604020202020204" pitchFamily="34" charset="0"/>
              <a:buNone/>
            </a:pPr>
            <a:r>
              <a:rPr lang="en-GB" dirty="0"/>
              <a:t> </a:t>
            </a:r>
          </a:p>
          <a:p>
            <a:pPr marL="0" indent="0">
              <a:buFont typeface="Arial" panose="020B0604020202020204" pitchFamily="34" charset="0"/>
              <a:buNone/>
            </a:pPr>
            <a:endParaRPr lang="en-GB" dirty="0"/>
          </a:p>
          <a:p>
            <a:pPr marL="0" indent="0">
              <a:buFont typeface="Arial" panose="020B0604020202020204" pitchFamily="34" charset="0"/>
              <a:buNone/>
            </a:pPr>
            <a:endParaRPr lang="en-GB" dirty="0"/>
          </a:p>
        </p:txBody>
      </p:sp>
    </p:spTree>
    <p:extLst>
      <p:ext uri="{BB962C8B-B14F-4D97-AF65-F5344CB8AC3E}">
        <p14:creationId xmlns:p14="http://schemas.microsoft.com/office/powerpoint/2010/main" val="236179715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2"/>
          </p:nvPr>
        </p:nvSpPr>
        <p:spPr>
          <a:xfrm>
            <a:off x="638337" y="1055950"/>
            <a:ext cx="10748548" cy="558538"/>
          </a:xfrm>
        </p:spPr>
        <p:txBody>
          <a:bodyPr/>
          <a:lstStyle/>
          <a:p>
            <a:r>
              <a:rPr lang="en-GB" sz="3200" dirty="0"/>
              <a:t>Elective Care</a:t>
            </a:r>
          </a:p>
        </p:txBody>
      </p:sp>
      <p:sp>
        <p:nvSpPr>
          <p:cNvPr id="5" name="Text Placeholder 1">
            <a:extLst>
              <a:ext uri="{FF2B5EF4-FFF2-40B4-BE49-F238E27FC236}">
                <a16:creationId xmlns:a16="http://schemas.microsoft.com/office/drawing/2014/main" id="{EA0E709E-478A-764B-B3FF-4979980733F2}"/>
              </a:ext>
            </a:extLst>
          </p:cNvPr>
          <p:cNvSpPr txBox="1">
            <a:spLocks/>
          </p:cNvSpPr>
          <p:nvPr/>
        </p:nvSpPr>
        <p:spPr>
          <a:xfrm>
            <a:off x="671513" y="1968845"/>
            <a:ext cx="4119023" cy="336822"/>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000" dirty="0"/>
              <a:t>9 Week Waits</a:t>
            </a:r>
          </a:p>
        </p:txBody>
      </p:sp>
      <p:sp>
        <p:nvSpPr>
          <p:cNvPr id="6" name="Text Placeholder 1">
            <a:extLst>
              <a:ext uri="{FF2B5EF4-FFF2-40B4-BE49-F238E27FC236}">
                <a16:creationId xmlns:a16="http://schemas.microsoft.com/office/drawing/2014/main" id="{3C3558F6-698B-08DC-BDF0-F375EC2A1E9E}"/>
              </a:ext>
            </a:extLst>
          </p:cNvPr>
          <p:cNvSpPr txBox="1">
            <a:spLocks/>
          </p:cNvSpPr>
          <p:nvPr/>
        </p:nvSpPr>
        <p:spPr>
          <a:xfrm>
            <a:off x="6662468" y="1942763"/>
            <a:ext cx="4119023" cy="36290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000" dirty="0"/>
              <a:t>26 Week Waits</a:t>
            </a:r>
          </a:p>
        </p:txBody>
      </p:sp>
      <p:sp>
        <p:nvSpPr>
          <p:cNvPr id="7" name="Text Placeholder 2">
            <a:extLst>
              <a:ext uri="{FF2B5EF4-FFF2-40B4-BE49-F238E27FC236}">
                <a16:creationId xmlns:a16="http://schemas.microsoft.com/office/drawing/2014/main" id="{E65BD3C4-857D-1237-2A69-0FA193F43205}"/>
              </a:ext>
            </a:extLst>
          </p:cNvPr>
          <p:cNvSpPr txBox="1">
            <a:spLocks/>
          </p:cNvSpPr>
          <p:nvPr/>
        </p:nvSpPr>
        <p:spPr>
          <a:xfrm>
            <a:off x="6662468" y="2397374"/>
            <a:ext cx="4858019" cy="2424023"/>
          </a:xfrm>
          <a:prstGeom prst="rect">
            <a:avLst/>
          </a:prstGeom>
        </p:spPr>
        <p:txBody>
          <a:bodyPr/>
          <a:lstStyle>
            <a:lvl1pPr marL="342900" indent="-342900" algn="l" defTabSz="914400" rtl="0" eaLnBrk="1" latinLnBrk="0" hangingPunct="1">
              <a:lnSpc>
                <a:spcPct val="90000"/>
              </a:lnSpc>
              <a:spcBef>
                <a:spcPts val="1000"/>
              </a:spcBef>
              <a:buFont typeface="Arial" panose="020B0604020202020204" pitchFamily="34" charset="0"/>
              <a:buChar char="•"/>
              <a:defRPr sz="2000" kern="1200" baseline="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dirty="0"/>
          </a:p>
        </p:txBody>
      </p:sp>
      <p:sp>
        <p:nvSpPr>
          <p:cNvPr id="8" name="Text Placeholder 1">
            <a:extLst>
              <a:ext uri="{FF2B5EF4-FFF2-40B4-BE49-F238E27FC236}">
                <a16:creationId xmlns:a16="http://schemas.microsoft.com/office/drawing/2014/main" id="{9AED7E2E-47CA-0D79-67A9-7C97D6A64562}"/>
              </a:ext>
            </a:extLst>
          </p:cNvPr>
          <p:cNvSpPr txBox="1">
            <a:spLocks/>
          </p:cNvSpPr>
          <p:nvPr/>
        </p:nvSpPr>
        <p:spPr>
          <a:xfrm>
            <a:off x="638337" y="5025155"/>
            <a:ext cx="4810486"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February 2026 – 62.83% within 9 weeks against a target of 75%</a:t>
            </a:r>
          </a:p>
        </p:txBody>
      </p:sp>
      <p:sp>
        <p:nvSpPr>
          <p:cNvPr id="10" name="Text Placeholder 1">
            <a:extLst>
              <a:ext uri="{FF2B5EF4-FFF2-40B4-BE49-F238E27FC236}">
                <a16:creationId xmlns:a16="http://schemas.microsoft.com/office/drawing/2014/main" id="{7502D829-5BF2-BCB3-2DD9-4200D103EB35}"/>
              </a:ext>
            </a:extLst>
          </p:cNvPr>
          <p:cNvSpPr txBox="1">
            <a:spLocks/>
          </p:cNvSpPr>
          <p:nvPr/>
        </p:nvSpPr>
        <p:spPr>
          <a:xfrm>
            <a:off x="573636" y="5936698"/>
            <a:ext cx="5280713"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Source: HSC System Oversight Measures (SharePoint)</a:t>
            </a:r>
          </a:p>
        </p:txBody>
      </p:sp>
      <p:sp>
        <p:nvSpPr>
          <p:cNvPr id="4" name="Text Placeholder 1">
            <a:extLst>
              <a:ext uri="{FF2B5EF4-FFF2-40B4-BE49-F238E27FC236}">
                <a16:creationId xmlns:a16="http://schemas.microsoft.com/office/drawing/2014/main" id="{A960F5C6-32E5-78EA-2293-2649F97A2D73}"/>
              </a:ext>
            </a:extLst>
          </p:cNvPr>
          <p:cNvSpPr txBox="1">
            <a:spLocks/>
          </p:cNvSpPr>
          <p:nvPr/>
        </p:nvSpPr>
        <p:spPr>
          <a:xfrm>
            <a:off x="638337" y="1536642"/>
            <a:ext cx="7847798" cy="432202"/>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400" dirty="0"/>
              <a:t>Diagnostics - Endoscopy</a:t>
            </a:r>
          </a:p>
        </p:txBody>
      </p:sp>
      <p:sp>
        <p:nvSpPr>
          <p:cNvPr id="13" name="Text Placeholder 1">
            <a:extLst>
              <a:ext uri="{FF2B5EF4-FFF2-40B4-BE49-F238E27FC236}">
                <a16:creationId xmlns:a16="http://schemas.microsoft.com/office/drawing/2014/main" id="{484B45C7-34AD-4D9E-0225-FCD3D9D4DE82}"/>
              </a:ext>
            </a:extLst>
          </p:cNvPr>
          <p:cNvSpPr txBox="1">
            <a:spLocks/>
          </p:cNvSpPr>
          <p:nvPr/>
        </p:nvSpPr>
        <p:spPr>
          <a:xfrm>
            <a:off x="6599281" y="5004055"/>
            <a:ext cx="4635188"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February 2026 – 438 waits &gt;26 weeks against a target of 0</a:t>
            </a:r>
          </a:p>
        </p:txBody>
      </p:sp>
      <p:graphicFrame>
        <p:nvGraphicFramePr>
          <p:cNvPr id="3" name="Chart 2">
            <a:extLst>
              <a:ext uri="{FF2B5EF4-FFF2-40B4-BE49-F238E27FC236}">
                <a16:creationId xmlns:a16="http://schemas.microsoft.com/office/drawing/2014/main" id="{00000000-0008-0000-0D00-000002000000}"/>
              </a:ext>
            </a:extLst>
          </p:cNvPr>
          <p:cNvGraphicFramePr>
            <a:graphicFrameLocks/>
          </p:cNvGraphicFramePr>
          <p:nvPr>
            <p:extLst>
              <p:ext uri="{D42A27DB-BD31-4B8C-83A1-F6EECF244321}">
                <p14:modId xmlns:p14="http://schemas.microsoft.com/office/powerpoint/2010/main" val="1137571183"/>
              </p:ext>
            </p:extLst>
          </p:nvPr>
        </p:nvGraphicFramePr>
        <p:xfrm>
          <a:off x="757580" y="2250271"/>
          <a:ext cx="4572000" cy="273600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2" name="Chart 11">
            <a:extLst>
              <a:ext uri="{FF2B5EF4-FFF2-40B4-BE49-F238E27FC236}">
                <a16:creationId xmlns:a16="http://schemas.microsoft.com/office/drawing/2014/main" id="{00000000-0008-0000-0E00-000002000000}"/>
              </a:ext>
            </a:extLst>
          </p:cNvPr>
          <p:cNvGraphicFramePr>
            <a:graphicFrameLocks/>
          </p:cNvGraphicFramePr>
          <p:nvPr>
            <p:extLst>
              <p:ext uri="{D42A27DB-BD31-4B8C-83A1-F6EECF244321}">
                <p14:modId xmlns:p14="http://schemas.microsoft.com/office/powerpoint/2010/main" val="551015887"/>
              </p:ext>
            </p:extLst>
          </p:nvPr>
        </p:nvGraphicFramePr>
        <p:xfrm>
          <a:off x="6691471" y="2250271"/>
          <a:ext cx="4572001" cy="2736000"/>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289625793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2"/>
          </p:nvPr>
        </p:nvSpPr>
        <p:spPr>
          <a:xfrm>
            <a:off x="638337" y="1055950"/>
            <a:ext cx="10748548" cy="558538"/>
          </a:xfrm>
        </p:spPr>
        <p:txBody>
          <a:bodyPr/>
          <a:lstStyle/>
          <a:p>
            <a:r>
              <a:rPr lang="en-GB" sz="3200" dirty="0"/>
              <a:t>Elective Care</a:t>
            </a:r>
          </a:p>
        </p:txBody>
      </p:sp>
      <p:sp>
        <p:nvSpPr>
          <p:cNvPr id="5" name="Text Placeholder 1">
            <a:extLst>
              <a:ext uri="{FF2B5EF4-FFF2-40B4-BE49-F238E27FC236}">
                <a16:creationId xmlns:a16="http://schemas.microsoft.com/office/drawing/2014/main" id="{EA0E709E-478A-764B-B3FF-4979980733F2}"/>
              </a:ext>
            </a:extLst>
          </p:cNvPr>
          <p:cNvSpPr txBox="1">
            <a:spLocks/>
          </p:cNvSpPr>
          <p:nvPr/>
        </p:nvSpPr>
        <p:spPr>
          <a:xfrm>
            <a:off x="671513" y="1968844"/>
            <a:ext cx="4777310" cy="36290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600" dirty="0"/>
              <a:t>DNA / CND Rate for </a:t>
            </a:r>
            <a:r>
              <a:rPr lang="en-GB" sz="1800" dirty="0"/>
              <a:t>Main</a:t>
            </a:r>
            <a:r>
              <a:rPr lang="en-GB" sz="1600" dirty="0"/>
              <a:t> &amp; DPU</a:t>
            </a:r>
          </a:p>
        </p:txBody>
      </p:sp>
      <p:sp>
        <p:nvSpPr>
          <p:cNvPr id="6" name="Text Placeholder 1">
            <a:extLst>
              <a:ext uri="{FF2B5EF4-FFF2-40B4-BE49-F238E27FC236}">
                <a16:creationId xmlns:a16="http://schemas.microsoft.com/office/drawing/2014/main" id="{3C3558F6-698B-08DC-BDF0-F375EC2A1E9E}"/>
              </a:ext>
            </a:extLst>
          </p:cNvPr>
          <p:cNvSpPr txBox="1">
            <a:spLocks/>
          </p:cNvSpPr>
          <p:nvPr/>
        </p:nvSpPr>
        <p:spPr>
          <a:xfrm>
            <a:off x="6250007" y="1968843"/>
            <a:ext cx="5457663" cy="36290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600" dirty="0"/>
              <a:t>Run Time </a:t>
            </a:r>
            <a:r>
              <a:rPr lang="en-GB" sz="1800" dirty="0"/>
              <a:t>Rate</a:t>
            </a:r>
            <a:r>
              <a:rPr lang="en-GB" sz="1600" dirty="0"/>
              <a:t> for Main, DPU &amp; Endoscopy</a:t>
            </a:r>
          </a:p>
        </p:txBody>
      </p:sp>
      <p:sp>
        <p:nvSpPr>
          <p:cNvPr id="7" name="Text Placeholder 2">
            <a:extLst>
              <a:ext uri="{FF2B5EF4-FFF2-40B4-BE49-F238E27FC236}">
                <a16:creationId xmlns:a16="http://schemas.microsoft.com/office/drawing/2014/main" id="{E65BD3C4-857D-1237-2A69-0FA193F43205}"/>
              </a:ext>
            </a:extLst>
          </p:cNvPr>
          <p:cNvSpPr txBox="1">
            <a:spLocks/>
          </p:cNvSpPr>
          <p:nvPr/>
        </p:nvSpPr>
        <p:spPr>
          <a:xfrm>
            <a:off x="6662468" y="2397374"/>
            <a:ext cx="4858019" cy="2424023"/>
          </a:xfrm>
          <a:prstGeom prst="rect">
            <a:avLst/>
          </a:prstGeom>
        </p:spPr>
        <p:txBody>
          <a:bodyPr/>
          <a:lstStyle>
            <a:lvl1pPr marL="342900" indent="-342900" algn="l" defTabSz="914400" rtl="0" eaLnBrk="1" latinLnBrk="0" hangingPunct="1">
              <a:lnSpc>
                <a:spcPct val="90000"/>
              </a:lnSpc>
              <a:spcBef>
                <a:spcPts val="1000"/>
              </a:spcBef>
              <a:buFont typeface="Arial" panose="020B0604020202020204" pitchFamily="34" charset="0"/>
              <a:buChar char="•"/>
              <a:defRPr sz="2000" kern="1200" baseline="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dirty="0"/>
          </a:p>
        </p:txBody>
      </p:sp>
      <p:sp>
        <p:nvSpPr>
          <p:cNvPr id="8" name="Text Placeholder 1">
            <a:extLst>
              <a:ext uri="{FF2B5EF4-FFF2-40B4-BE49-F238E27FC236}">
                <a16:creationId xmlns:a16="http://schemas.microsoft.com/office/drawing/2014/main" id="{9AED7E2E-47CA-0D79-67A9-7C97D6A64562}"/>
              </a:ext>
            </a:extLst>
          </p:cNvPr>
          <p:cNvSpPr txBox="1">
            <a:spLocks/>
          </p:cNvSpPr>
          <p:nvPr/>
        </p:nvSpPr>
        <p:spPr>
          <a:xfrm>
            <a:off x="671513" y="5062635"/>
            <a:ext cx="4954383"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YTD – Main 10.82% DPU 9.04% against a target of 5%</a:t>
            </a:r>
          </a:p>
        </p:txBody>
      </p:sp>
      <p:sp>
        <p:nvSpPr>
          <p:cNvPr id="10" name="Text Placeholder 1">
            <a:extLst>
              <a:ext uri="{FF2B5EF4-FFF2-40B4-BE49-F238E27FC236}">
                <a16:creationId xmlns:a16="http://schemas.microsoft.com/office/drawing/2014/main" id="{7502D829-5BF2-BCB3-2DD9-4200D103EB35}"/>
              </a:ext>
            </a:extLst>
          </p:cNvPr>
          <p:cNvSpPr txBox="1">
            <a:spLocks/>
          </p:cNvSpPr>
          <p:nvPr/>
        </p:nvSpPr>
        <p:spPr>
          <a:xfrm>
            <a:off x="658336" y="5985859"/>
            <a:ext cx="4803663"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Source: HSC System Oversight Measures (SharePoint)</a:t>
            </a:r>
          </a:p>
        </p:txBody>
      </p:sp>
      <p:sp>
        <p:nvSpPr>
          <p:cNvPr id="4" name="Text Placeholder 1">
            <a:extLst>
              <a:ext uri="{FF2B5EF4-FFF2-40B4-BE49-F238E27FC236}">
                <a16:creationId xmlns:a16="http://schemas.microsoft.com/office/drawing/2014/main" id="{A960F5C6-32E5-78EA-2293-2649F97A2D73}"/>
              </a:ext>
            </a:extLst>
          </p:cNvPr>
          <p:cNvSpPr txBox="1">
            <a:spLocks/>
          </p:cNvSpPr>
          <p:nvPr/>
        </p:nvSpPr>
        <p:spPr>
          <a:xfrm>
            <a:off x="638337" y="1536642"/>
            <a:ext cx="4572000" cy="432202"/>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400" dirty="0"/>
              <a:t>Theatres</a:t>
            </a:r>
          </a:p>
        </p:txBody>
      </p:sp>
      <p:sp>
        <p:nvSpPr>
          <p:cNvPr id="13" name="Text Placeholder 1">
            <a:extLst>
              <a:ext uri="{FF2B5EF4-FFF2-40B4-BE49-F238E27FC236}">
                <a16:creationId xmlns:a16="http://schemas.microsoft.com/office/drawing/2014/main" id="{484B45C7-34AD-4D9E-0225-FCD3D9D4DE82}"/>
              </a:ext>
            </a:extLst>
          </p:cNvPr>
          <p:cNvSpPr txBox="1">
            <a:spLocks/>
          </p:cNvSpPr>
          <p:nvPr/>
        </p:nvSpPr>
        <p:spPr>
          <a:xfrm>
            <a:off x="6250007" y="5046303"/>
            <a:ext cx="4635188"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YTD – Main 100.07% DPU 79.80% Endoscopy 112.68% against a target of 90%</a:t>
            </a:r>
          </a:p>
        </p:txBody>
      </p:sp>
      <p:graphicFrame>
        <p:nvGraphicFramePr>
          <p:cNvPr id="9" name="Chart 8">
            <a:extLst>
              <a:ext uri="{FF2B5EF4-FFF2-40B4-BE49-F238E27FC236}">
                <a16:creationId xmlns:a16="http://schemas.microsoft.com/office/drawing/2014/main" id="{3DA7DD48-543C-41E3-A26C-B42666244E3A}"/>
              </a:ext>
            </a:extLst>
          </p:cNvPr>
          <p:cNvGraphicFramePr>
            <a:graphicFrameLocks/>
          </p:cNvGraphicFramePr>
          <p:nvPr>
            <p:extLst>
              <p:ext uri="{D42A27DB-BD31-4B8C-83A1-F6EECF244321}">
                <p14:modId xmlns:p14="http://schemas.microsoft.com/office/powerpoint/2010/main" val="2350297776"/>
              </p:ext>
            </p:extLst>
          </p:nvPr>
        </p:nvGraphicFramePr>
        <p:xfrm>
          <a:off x="671513" y="2294258"/>
          <a:ext cx="4571999" cy="2657475"/>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1" name="Chart 10">
            <a:extLst>
              <a:ext uri="{FF2B5EF4-FFF2-40B4-BE49-F238E27FC236}">
                <a16:creationId xmlns:a16="http://schemas.microsoft.com/office/drawing/2014/main" id="{1AAF0CD5-2DBE-4D10-BB71-A03FDDEB82DA}"/>
              </a:ext>
            </a:extLst>
          </p:cNvPr>
          <p:cNvGraphicFramePr>
            <a:graphicFrameLocks/>
          </p:cNvGraphicFramePr>
          <p:nvPr>
            <p:extLst>
              <p:ext uri="{D42A27DB-BD31-4B8C-83A1-F6EECF244321}">
                <p14:modId xmlns:p14="http://schemas.microsoft.com/office/powerpoint/2010/main" val="2893042614"/>
              </p:ext>
            </p:extLst>
          </p:nvPr>
        </p:nvGraphicFramePr>
        <p:xfrm>
          <a:off x="6250007" y="2296761"/>
          <a:ext cx="4571999" cy="2654972"/>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25955116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2"/>
          </p:nvPr>
        </p:nvSpPr>
        <p:spPr>
          <a:xfrm>
            <a:off x="638337" y="1055950"/>
            <a:ext cx="4664800" cy="558538"/>
          </a:xfrm>
        </p:spPr>
        <p:txBody>
          <a:bodyPr/>
          <a:lstStyle/>
          <a:p>
            <a:r>
              <a:rPr lang="en-GB" sz="3200" dirty="0"/>
              <a:t>Elective Care</a:t>
            </a:r>
          </a:p>
        </p:txBody>
      </p:sp>
      <p:sp>
        <p:nvSpPr>
          <p:cNvPr id="5" name="Text Placeholder 1">
            <a:extLst>
              <a:ext uri="{FF2B5EF4-FFF2-40B4-BE49-F238E27FC236}">
                <a16:creationId xmlns:a16="http://schemas.microsoft.com/office/drawing/2014/main" id="{EA0E709E-478A-764B-B3FF-4979980733F2}"/>
              </a:ext>
            </a:extLst>
          </p:cNvPr>
          <p:cNvSpPr txBox="1">
            <a:spLocks/>
          </p:cNvSpPr>
          <p:nvPr/>
        </p:nvSpPr>
        <p:spPr>
          <a:xfrm>
            <a:off x="671513" y="1968844"/>
            <a:ext cx="4777310" cy="36290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600" dirty="0"/>
              <a:t>Op Time Rate for </a:t>
            </a:r>
            <a:r>
              <a:rPr lang="en-GB" sz="1800" dirty="0"/>
              <a:t>Main</a:t>
            </a:r>
            <a:r>
              <a:rPr lang="en-GB" sz="1600" dirty="0"/>
              <a:t> Theatre</a:t>
            </a:r>
          </a:p>
        </p:txBody>
      </p:sp>
      <p:sp>
        <p:nvSpPr>
          <p:cNvPr id="6" name="Text Placeholder 1">
            <a:extLst>
              <a:ext uri="{FF2B5EF4-FFF2-40B4-BE49-F238E27FC236}">
                <a16:creationId xmlns:a16="http://schemas.microsoft.com/office/drawing/2014/main" id="{3C3558F6-698B-08DC-BDF0-F375EC2A1E9E}"/>
              </a:ext>
            </a:extLst>
          </p:cNvPr>
          <p:cNvSpPr txBox="1">
            <a:spLocks/>
          </p:cNvSpPr>
          <p:nvPr/>
        </p:nvSpPr>
        <p:spPr>
          <a:xfrm>
            <a:off x="6250007" y="1968843"/>
            <a:ext cx="5457663" cy="36290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600" dirty="0"/>
              <a:t>Op Time Rate for DPU Theatre</a:t>
            </a:r>
          </a:p>
        </p:txBody>
      </p:sp>
      <p:sp>
        <p:nvSpPr>
          <p:cNvPr id="7" name="Text Placeholder 2">
            <a:extLst>
              <a:ext uri="{FF2B5EF4-FFF2-40B4-BE49-F238E27FC236}">
                <a16:creationId xmlns:a16="http://schemas.microsoft.com/office/drawing/2014/main" id="{E65BD3C4-857D-1237-2A69-0FA193F43205}"/>
              </a:ext>
            </a:extLst>
          </p:cNvPr>
          <p:cNvSpPr txBox="1">
            <a:spLocks/>
          </p:cNvSpPr>
          <p:nvPr/>
        </p:nvSpPr>
        <p:spPr>
          <a:xfrm>
            <a:off x="6662468" y="2397374"/>
            <a:ext cx="4858019" cy="2424023"/>
          </a:xfrm>
          <a:prstGeom prst="rect">
            <a:avLst/>
          </a:prstGeom>
        </p:spPr>
        <p:txBody>
          <a:bodyPr/>
          <a:lstStyle>
            <a:lvl1pPr marL="342900" indent="-342900" algn="l" defTabSz="914400" rtl="0" eaLnBrk="1" latinLnBrk="0" hangingPunct="1">
              <a:lnSpc>
                <a:spcPct val="90000"/>
              </a:lnSpc>
              <a:spcBef>
                <a:spcPts val="1000"/>
              </a:spcBef>
              <a:buFont typeface="Arial" panose="020B0604020202020204" pitchFamily="34" charset="0"/>
              <a:buChar char="•"/>
              <a:defRPr sz="2000" kern="1200" baseline="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dirty="0"/>
          </a:p>
        </p:txBody>
      </p:sp>
      <p:sp>
        <p:nvSpPr>
          <p:cNvPr id="8" name="Text Placeholder 1">
            <a:extLst>
              <a:ext uri="{FF2B5EF4-FFF2-40B4-BE49-F238E27FC236}">
                <a16:creationId xmlns:a16="http://schemas.microsoft.com/office/drawing/2014/main" id="{9AED7E2E-47CA-0D79-67A9-7C97D6A64562}"/>
              </a:ext>
            </a:extLst>
          </p:cNvPr>
          <p:cNvSpPr txBox="1">
            <a:spLocks/>
          </p:cNvSpPr>
          <p:nvPr/>
        </p:nvSpPr>
        <p:spPr>
          <a:xfrm>
            <a:off x="671514" y="5062635"/>
            <a:ext cx="4631624"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YTD – 90.38% against a target of 85%</a:t>
            </a:r>
          </a:p>
        </p:txBody>
      </p:sp>
      <p:sp>
        <p:nvSpPr>
          <p:cNvPr id="10" name="Text Placeholder 1">
            <a:extLst>
              <a:ext uri="{FF2B5EF4-FFF2-40B4-BE49-F238E27FC236}">
                <a16:creationId xmlns:a16="http://schemas.microsoft.com/office/drawing/2014/main" id="{7502D829-5BF2-BCB3-2DD9-4200D103EB35}"/>
              </a:ext>
            </a:extLst>
          </p:cNvPr>
          <p:cNvSpPr txBox="1">
            <a:spLocks/>
          </p:cNvSpPr>
          <p:nvPr/>
        </p:nvSpPr>
        <p:spPr>
          <a:xfrm>
            <a:off x="731898" y="5936698"/>
            <a:ext cx="5280713"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Source: HSC System Oversight Measures (SharePoint)</a:t>
            </a:r>
          </a:p>
        </p:txBody>
      </p:sp>
      <p:sp>
        <p:nvSpPr>
          <p:cNvPr id="4" name="Text Placeholder 1">
            <a:extLst>
              <a:ext uri="{FF2B5EF4-FFF2-40B4-BE49-F238E27FC236}">
                <a16:creationId xmlns:a16="http://schemas.microsoft.com/office/drawing/2014/main" id="{A960F5C6-32E5-78EA-2293-2649F97A2D73}"/>
              </a:ext>
            </a:extLst>
          </p:cNvPr>
          <p:cNvSpPr txBox="1">
            <a:spLocks/>
          </p:cNvSpPr>
          <p:nvPr/>
        </p:nvSpPr>
        <p:spPr>
          <a:xfrm>
            <a:off x="638337" y="1536642"/>
            <a:ext cx="4572000" cy="432202"/>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400" dirty="0"/>
              <a:t>Theatres</a:t>
            </a:r>
          </a:p>
        </p:txBody>
      </p:sp>
      <p:sp>
        <p:nvSpPr>
          <p:cNvPr id="13" name="Text Placeholder 1">
            <a:extLst>
              <a:ext uri="{FF2B5EF4-FFF2-40B4-BE49-F238E27FC236}">
                <a16:creationId xmlns:a16="http://schemas.microsoft.com/office/drawing/2014/main" id="{484B45C7-34AD-4D9E-0225-FCD3D9D4DE82}"/>
              </a:ext>
            </a:extLst>
          </p:cNvPr>
          <p:cNvSpPr txBox="1">
            <a:spLocks/>
          </p:cNvSpPr>
          <p:nvPr/>
        </p:nvSpPr>
        <p:spPr>
          <a:xfrm>
            <a:off x="6250007" y="5019722"/>
            <a:ext cx="4635188"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YTD – 60.29% against a target of 80%</a:t>
            </a:r>
          </a:p>
        </p:txBody>
      </p:sp>
      <p:graphicFrame>
        <p:nvGraphicFramePr>
          <p:cNvPr id="3" name="Chart 2">
            <a:extLst>
              <a:ext uri="{FF2B5EF4-FFF2-40B4-BE49-F238E27FC236}">
                <a16:creationId xmlns:a16="http://schemas.microsoft.com/office/drawing/2014/main" id="{2F5DED4C-79F7-4141-9175-2951AC1AB981}"/>
              </a:ext>
            </a:extLst>
          </p:cNvPr>
          <p:cNvGraphicFramePr>
            <a:graphicFrameLocks/>
          </p:cNvGraphicFramePr>
          <p:nvPr>
            <p:extLst>
              <p:ext uri="{D42A27DB-BD31-4B8C-83A1-F6EECF244321}">
                <p14:modId xmlns:p14="http://schemas.microsoft.com/office/powerpoint/2010/main" val="3588910907"/>
              </p:ext>
            </p:extLst>
          </p:nvPr>
        </p:nvGraphicFramePr>
        <p:xfrm>
          <a:off x="701326" y="2362247"/>
          <a:ext cx="4571999" cy="2657475"/>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2" name="Chart 11">
            <a:extLst>
              <a:ext uri="{FF2B5EF4-FFF2-40B4-BE49-F238E27FC236}">
                <a16:creationId xmlns:a16="http://schemas.microsoft.com/office/drawing/2014/main" id="{3A3E4088-0530-4794-8C75-F29D7A85409A}"/>
              </a:ext>
            </a:extLst>
          </p:cNvPr>
          <p:cNvGraphicFramePr>
            <a:graphicFrameLocks/>
          </p:cNvGraphicFramePr>
          <p:nvPr>
            <p:extLst>
              <p:ext uri="{D42A27DB-BD31-4B8C-83A1-F6EECF244321}">
                <p14:modId xmlns:p14="http://schemas.microsoft.com/office/powerpoint/2010/main" val="813510315"/>
              </p:ext>
            </p:extLst>
          </p:nvPr>
        </p:nvGraphicFramePr>
        <p:xfrm>
          <a:off x="6250007" y="2362247"/>
          <a:ext cx="4571999" cy="2657475"/>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218597905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2"/>
          </p:nvPr>
        </p:nvSpPr>
        <p:spPr>
          <a:xfrm>
            <a:off x="638337" y="1082851"/>
            <a:ext cx="10748548" cy="558538"/>
          </a:xfrm>
        </p:spPr>
        <p:txBody>
          <a:bodyPr/>
          <a:lstStyle/>
          <a:p>
            <a:r>
              <a:rPr lang="en-GB" sz="3200" dirty="0"/>
              <a:t>Elective Care</a:t>
            </a:r>
          </a:p>
        </p:txBody>
      </p:sp>
      <p:sp>
        <p:nvSpPr>
          <p:cNvPr id="5" name="Text Placeholder 1">
            <a:extLst>
              <a:ext uri="{FF2B5EF4-FFF2-40B4-BE49-F238E27FC236}">
                <a16:creationId xmlns:a16="http://schemas.microsoft.com/office/drawing/2014/main" id="{EA0E709E-478A-764B-B3FF-4979980733F2}"/>
              </a:ext>
            </a:extLst>
          </p:cNvPr>
          <p:cNvSpPr txBox="1">
            <a:spLocks/>
          </p:cNvSpPr>
          <p:nvPr/>
        </p:nvSpPr>
        <p:spPr>
          <a:xfrm>
            <a:off x="671513" y="1968844"/>
            <a:ext cx="4119023" cy="428530"/>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sz="2000" dirty="0"/>
          </a:p>
        </p:txBody>
      </p:sp>
      <p:sp>
        <p:nvSpPr>
          <p:cNvPr id="7" name="Text Placeholder 2">
            <a:extLst>
              <a:ext uri="{FF2B5EF4-FFF2-40B4-BE49-F238E27FC236}">
                <a16:creationId xmlns:a16="http://schemas.microsoft.com/office/drawing/2014/main" id="{E65BD3C4-857D-1237-2A69-0FA193F43205}"/>
              </a:ext>
            </a:extLst>
          </p:cNvPr>
          <p:cNvSpPr txBox="1">
            <a:spLocks/>
          </p:cNvSpPr>
          <p:nvPr/>
        </p:nvSpPr>
        <p:spPr>
          <a:xfrm>
            <a:off x="6662468" y="2397374"/>
            <a:ext cx="4858019" cy="2424023"/>
          </a:xfrm>
          <a:prstGeom prst="rect">
            <a:avLst/>
          </a:prstGeom>
        </p:spPr>
        <p:txBody>
          <a:bodyPr/>
          <a:lstStyle>
            <a:lvl1pPr marL="342900" indent="-342900" algn="l" defTabSz="914400" rtl="0" eaLnBrk="1" latinLnBrk="0" hangingPunct="1">
              <a:lnSpc>
                <a:spcPct val="90000"/>
              </a:lnSpc>
              <a:spcBef>
                <a:spcPts val="1000"/>
              </a:spcBef>
              <a:buFont typeface="Arial" panose="020B0604020202020204" pitchFamily="34" charset="0"/>
              <a:buChar char="•"/>
              <a:defRPr sz="2000" kern="1200" baseline="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dirty="0"/>
          </a:p>
        </p:txBody>
      </p:sp>
      <p:sp>
        <p:nvSpPr>
          <p:cNvPr id="8" name="Text Placeholder 1">
            <a:extLst>
              <a:ext uri="{FF2B5EF4-FFF2-40B4-BE49-F238E27FC236}">
                <a16:creationId xmlns:a16="http://schemas.microsoft.com/office/drawing/2014/main" id="{9AED7E2E-47CA-0D79-67A9-7C97D6A64562}"/>
              </a:ext>
            </a:extLst>
          </p:cNvPr>
          <p:cNvSpPr txBox="1">
            <a:spLocks/>
          </p:cNvSpPr>
          <p:nvPr/>
        </p:nvSpPr>
        <p:spPr>
          <a:xfrm>
            <a:off x="721145" y="4808154"/>
            <a:ext cx="4377600"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February 2026 – 4,819 New AHP Contacts</a:t>
            </a:r>
          </a:p>
        </p:txBody>
      </p:sp>
      <p:sp>
        <p:nvSpPr>
          <p:cNvPr id="10" name="Text Placeholder 1">
            <a:extLst>
              <a:ext uri="{FF2B5EF4-FFF2-40B4-BE49-F238E27FC236}">
                <a16:creationId xmlns:a16="http://schemas.microsoft.com/office/drawing/2014/main" id="{7502D829-5BF2-BCB3-2DD9-4200D103EB35}"/>
              </a:ext>
            </a:extLst>
          </p:cNvPr>
          <p:cNvSpPr txBox="1">
            <a:spLocks/>
          </p:cNvSpPr>
          <p:nvPr/>
        </p:nvSpPr>
        <p:spPr>
          <a:xfrm>
            <a:off x="731898" y="5936698"/>
            <a:ext cx="5280713"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Source: Encompass Report 667793 – AHP Activity</a:t>
            </a:r>
          </a:p>
        </p:txBody>
      </p:sp>
      <p:sp>
        <p:nvSpPr>
          <p:cNvPr id="4" name="Text Placeholder 1">
            <a:extLst>
              <a:ext uri="{FF2B5EF4-FFF2-40B4-BE49-F238E27FC236}">
                <a16:creationId xmlns:a16="http://schemas.microsoft.com/office/drawing/2014/main" id="{A960F5C6-32E5-78EA-2293-2649F97A2D73}"/>
              </a:ext>
            </a:extLst>
          </p:cNvPr>
          <p:cNvSpPr txBox="1">
            <a:spLocks/>
          </p:cNvSpPr>
          <p:nvPr/>
        </p:nvSpPr>
        <p:spPr>
          <a:xfrm>
            <a:off x="671513" y="1536642"/>
            <a:ext cx="7847798" cy="432202"/>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400" dirty="0"/>
              <a:t>AHPs</a:t>
            </a:r>
          </a:p>
        </p:txBody>
      </p:sp>
      <p:sp>
        <p:nvSpPr>
          <p:cNvPr id="11" name="Text Placeholder 1">
            <a:extLst>
              <a:ext uri="{FF2B5EF4-FFF2-40B4-BE49-F238E27FC236}">
                <a16:creationId xmlns:a16="http://schemas.microsoft.com/office/drawing/2014/main" id="{CE518AB6-5723-4D88-D7DB-52EBD48074CA}"/>
              </a:ext>
            </a:extLst>
          </p:cNvPr>
          <p:cNvSpPr txBox="1">
            <a:spLocks/>
          </p:cNvSpPr>
          <p:nvPr/>
        </p:nvSpPr>
        <p:spPr>
          <a:xfrm>
            <a:off x="6468067" y="4808153"/>
            <a:ext cx="4377599"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February 2026 – 15,058 Review AHP Contacts</a:t>
            </a:r>
          </a:p>
        </p:txBody>
      </p:sp>
      <p:graphicFrame>
        <p:nvGraphicFramePr>
          <p:cNvPr id="9" name="Chart 8">
            <a:extLst>
              <a:ext uri="{FF2B5EF4-FFF2-40B4-BE49-F238E27FC236}">
                <a16:creationId xmlns:a16="http://schemas.microsoft.com/office/drawing/2014/main" id="{94D806B1-A3A5-48E3-A841-2B67B4A29C43}"/>
              </a:ext>
            </a:extLst>
          </p:cNvPr>
          <p:cNvGraphicFramePr>
            <a:graphicFrameLocks/>
          </p:cNvGraphicFramePr>
          <p:nvPr>
            <p:extLst>
              <p:ext uri="{D42A27DB-BD31-4B8C-83A1-F6EECF244321}">
                <p14:modId xmlns:p14="http://schemas.microsoft.com/office/powerpoint/2010/main" val="1380472853"/>
              </p:ext>
            </p:extLst>
          </p:nvPr>
        </p:nvGraphicFramePr>
        <p:xfrm>
          <a:off x="731898" y="2202449"/>
          <a:ext cx="4572000" cy="2557286"/>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2" name="Chart 11">
            <a:extLst>
              <a:ext uri="{FF2B5EF4-FFF2-40B4-BE49-F238E27FC236}">
                <a16:creationId xmlns:a16="http://schemas.microsoft.com/office/drawing/2014/main" id="{79ACA2A2-4038-4E89-9ADA-9AD60B7D2DFE}"/>
              </a:ext>
            </a:extLst>
          </p:cNvPr>
          <p:cNvGraphicFramePr>
            <a:graphicFrameLocks/>
          </p:cNvGraphicFramePr>
          <p:nvPr>
            <p:extLst>
              <p:ext uri="{D42A27DB-BD31-4B8C-83A1-F6EECF244321}">
                <p14:modId xmlns:p14="http://schemas.microsoft.com/office/powerpoint/2010/main" val="403950463"/>
              </p:ext>
            </p:extLst>
          </p:nvPr>
        </p:nvGraphicFramePr>
        <p:xfrm>
          <a:off x="6468067" y="2183109"/>
          <a:ext cx="4572000" cy="2565421"/>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245971464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2"/>
          </p:nvPr>
        </p:nvSpPr>
        <p:spPr>
          <a:xfrm>
            <a:off x="610917" y="1104177"/>
            <a:ext cx="10748548" cy="558538"/>
          </a:xfrm>
        </p:spPr>
        <p:txBody>
          <a:bodyPr/>
          <a:lstStyle/>
          <a:p>
            <a:r>
              <a:rPr lang="en-GB" sz="3200" dirty="0"/>
              <a:t>Elective Care</a:t>
            </a:r>
          </a:p>
        </p:txBody>
      </p:sp>
      <p:sp>
        <p:nvSpPr>
          <p:cNvPr id="5" name="Text Placeholder 1">
            <a:extLst>
              <a:ext uri="{FF2B5EF4-FFF2-40B4-BE49-F238E27FC236}">
                <a16:creationId xmlns:a16="http://schemas.microsoft.com/office/drawing/2014/main" id="{EA0E709E-478A-764B-B3FF-4979980733F2}"/>
              </a:ext>
            </a:extLst>
          </p:cNvPr>
          <p:cNvSpPr txBox="1">
            <a:spLocks/>
          </p:cNvSpPr>
          <p:nvPr/>
        </p:nvSpPr>
        <p:spPr>
          <a:xfrm>
            <a:off x="671513" y="1968844"/>
            <a:ext cx="4119023" cy="376209"/>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000" dirty="0"/>
              <a:t>13 Week Waits (%)</a:t>
            </a:r>
          </a:p>
        </p:txBody>
      </p:sp>
      <p:sp>
        <p:nvSpPr>
          <p:cNvPr id="6" name="Text Placeholder 1">
            <a:extLst>
              <a:ext uri="{FF2B5EF4-FFF2-40B4-BE49-F238E27FC236}">
                <a16:creationId xmlns:a16="http://schemas.microsoft.com/office/drawing/2014/main" id="{3C3558F6-698B-08DC-BDF0-F375EC2A1E9E}"/>
              </a:ext>
            </a:extLst>
          </p:cNvPr>
          <p:cNvSpPr txBox="1">
            <a:spLocks/>
          </p:cNvSpPr>
          <p:nvPr/>
        </p:nvSpPr>
        <p:spPr>
          <a:xfrm>
            <a:off x="6471698" y="1977940"/>
            <a:ext cx="4119023" cy="376209"/>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000" dirty="0"/>
              <a:t>13 Week Waits</a:t>
            </a:r>
          </a:p>
        </p:txBody>
      </p:sp>
      <p:sp>
        <p:nvSpPr>
          <p:cNvPr id="7" name="Text Placeholder 2">
            <a:extLst>
              <a:ext uri="{FF2B5EF4-FFF2-40B4-BE49-F238E27FC236}">
                <a16:creationId xmlns:a16="http://schemas.microsoft.com/office/drawing/2014/main" id="{E65BD3C4-857D-1237-2A69-0FA193F43205}"/>
              </a:ext>
            </a:extLst>
          </p:cNvPr>
          <p:cNvSpPr txBox="1">
            <a:spLocks/>
          </p:cNvSpPr>
          <p:nvPr/>
        </p:nvSpPr>
        <p:spPr>
          <a:xfrm>
            <a:off x="6662468" y="2397374"/>
            <a:ext cx="4858019" cy="2424023"/>
          </a:xfrm>
          <a:prstGeom prst="rect">
            <a:avLst/>
          </a:prstGeom>
        </p:spPr>
        <p:txBody>
          <a:bodyPr/>
          <a:lstStyle>
            <a:lvl1pPr marL="342900" indent="-342900" algn="l" defTabSz="914400" rtl="0" eaLnBrk="1" latinLnBrk="0" hangingPunct="1">
              <a:lnSpc>
                <a:spcPct val="90000"/>
              </a:lnSpc>
              <a:spcBef>
                <a:spcPts val="1000"/>
              </a:spcBef>
              <a:buFont typeface="Arial" panose="020B0604020202020204" pitchFamily="34" charset="0"/>
              <a:buChar char="•"/>
              <a:defRPr sz="2000" kern="1200" baseline="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GB" dirty="0"/>
          </a:p>
        </p:txBody>
      </p:sp>
      <p:sp>
        <p:nvSpPr>
          <p:cNvPr id="8" name="Text Placeholder 1">
            <a:extLst>
              <a:ext uri="{FF2B5EF4-FFF2-40B4-BE49-F238E27FC236}">
                <a16:creationId xmlns:a16="http://schemas.microsoft.com/office/drawing/2014/main" id="{9AED7E2E-47CA-0D79-67A9-7C97D6A64562}"/>
              </a:ext>
            </a:extLst>
          </p:cNvPr>
          <p:cNvSpPr txBox="1">
            <a:spLocks/>
          </p:cNvSpPr>
          <p:nvPr/>
        </p:nvSpPr>
        <p:spPr>
          <a:xfrm>
            <a:off x="671513" y="5021774"/>
            <a:ext cx="4495250"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February 2026 – 39.14% waiting &lt; 13 Weeks</a:t>
            </a:r>
          </a:p>
        </p:txBody>
      </p:sp>
      <p:sp>
        <p:nvSpPr>
          <p:cNvPr id="10" name="Text Placeholder 1">
            <a:extLst>
              <a:ext uri="{FF2B5EF4-FFF2-40B4-BE49-F238E27FC236}">
                <a16:creationId xmlns:a16="http://schemas.microsoft.com/office/drawing/2014/main" id="{7502D829-5BF2-BCB3-2DD9-4200D103EB35}"/>
              </a:ext>
            </a:extLst>
          </p:cNvPr>
          <p:cNvSpPr txBox="1">
            <a:spLocks/>
          </p:cNvSpPr>
          <p:nvPr/>
        </p:nvSpPr>
        <p:spPr>
          <a:xfrm>
            <a:off x="671513" y="5956362"/>
            <a:ext cx="5280713"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Source: HSC System Oversight Measures (SharePoint)</a:t>
            </a:r>
          </a:p>
        </p:txBody>
      </p:sp>
      <p:sp>
        <p:nvSpPr>
          <p:cNvPr id="4" name="Text Placeholder 1">
            <a:extLst>
              <a:ext uri="{FF2B5EF4-FFF2-40B4-BE49-F238E27FC236}">
                <a16:creationId xmlns:a16="http://schemas.microsoft.com/office/drawing/2014/main" id="{A960F5C6-32E5-78EA-2293-2649F97A2D73}"/>
              </a:ext>
            </a:extLst>
          </p:cNvPr>
          <p:cNvSpPr txBox="1">
            <a:spLocks/>
          </p:cNvSpPr>
          <p:nvPr/>
        </p:nvSpPr>
        <p:spPr>
          <a:xfrm>
            <a:off x="671513" y="1540299"/>
            <a:ext cx="7847798" cy="432202"/>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400" dirty="0"/>
              <a:t>AHPs</a:t>
            </a:r>
          </a:p>
        </p:txBody>
      </p:sp>
      <p:sp>
        <p:nvSpPr>
          <p:cNvPr id="13" name="Text Placeholder 1">
            <a:extLst>
              <a:ext uri="{FF2B5EF4-FFF2-40B4-BE49-F238E27FC236}">
                <a16:creationId xmlns:a16="http://schemas.microsoft.com/office/drawing/2014/main" id="{484B45C7-34AD-4D9E-0225-FCD3D9D4DE82}"/>
              </a:ext>
            </a:extLst>
          </p:cNvPr>
          <p:cNvSpPr txBox="1">
            <a:spLocks/>
          </p:cNvSpPr>
          <p:nvPr/>
        </p:nvSpPr>
        <p:spPr>
          <a:xfrm>
            <a:off x="6422447" y="5021774"/>
            <a:ext cx="4572000"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February 2026 – 17,623 waits &gt;13 weeks against a target of 0</a:t>
            </a:r>
          </a:p>
        </p:txBody>
      </p:sp>
      <p:graphicFrame>
        <p:nvGraphicFramePr>
          <p:cNvPr id="3" name="Chart 2">
            <a:extLst>
              <a:ext uri="{FF2B5EF4-FFF2-40B4-BE49-F238E27FC236}">
                <a16:creationId xmlns:a16="http://schemas.microsoft.com/office/drawing/2014/main" id="{00000000-0008-0000-1100-000002000000}"/>
              </a:ext>
            </a:extLst>
          </p:cNvPr>
          <p:cNvGraphicFramePr>
            <a:graphicFrameLocks/>
          </p:cNvGraphicFramePr>
          <p:nvPr>
            <p:extLst>
              <p:ext uri="{D42A27DB-BD31-4B8C-83A1-F6EECF244321}">
                <p14:modId xmlns:p14="http://schemas.microsoft.com/office/powerpoint/2010/main" val="399035899"/>
              </p:ext>
            </p:extLst>
          </p:nvPr>
        </p:nvGraphicFramePr>
        <p:xfrm>
          <a:off x="714064" y="2353975"/>
          <a:ext cx="4572000" cy="2658876"/>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9" name="Chart 8">
            <a:extLst>
              <a:ext uri="{FF2B5EF4-FFF2-40B4-BE49-F238E27FC236}">
                <a16:creationId xmlns:a16="http://schemas.microsoft.com/office/drawing/2014/main" id="{00000000-0008-0000-1000-000002000000}"/>
              </a:ext>
            </a:extLst>
          </p:cNvPr>
          <p:cNvGraphicFramePr>
            <a:graphicFrameLocks/>
          </p:cNvGraphicFramePr>
          <p:nvPr>
            <p:extLst>
              <p:ext uri="{D42A27DB-BD31-4B8C-83A1-F6EECF244321}">
                <p14:modId xmlns:p14="http://schemas.microsoft.com/office/powerpoint/2010/main" val="2037448251"/>
              </p:ext>
            </p:extLst>
          </p:nvPr>
        </p:nvGraphicFramePr>
        <p:xfrm>
          <a:off x="6422446" y="2356010"/>
          <a:ext cx="4572000" cy="2667799"/>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92972365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2"/>
          </p:nvPr>
        </p:nvSpPr>
        <p:spPr>
          <a:xfrm>
            <a:off x="671513" y="1140860"/>
            <a:ext cx="10748548" cy="514126"/>
          </a:xfrm>
        </p:spPr>
        <p:txBody>
          <a:bodyPr/>
          <a:lstStyle/>
          <a:p>
            <a:r>
              <a:rPr lang="en-GB" sz="2800" dirty="0"/>
              <a:t>Mental Health &amp; Learning Disability</a:t>
            </a:r>
          </a:p>
        </p:txBody>
      </p:sp>
      <p:sp>
        <p:nvSpPr>
          <p:cNvPr id="5" name="Text Placeholder 1">
            <a:extLst>
              <a:ext uri="{FF2B5EF4-FFF2-40B4-BE49-F238E27FC236}">
                <a16:creationId xmlns:a16="http://schemas.microsoft.com/office/drawing/2014/main" id="{EA0E709E-478A-764B-B3FF-4979980733F2}"/>
              </a:ext>
            </a:extLst>
          </p:cNvPr>
          <p:cNvSpPr txBox="1">
            <a:spLocks/>
          </p:cNvSpPr>
          <p:nvPr/>
        </p:nvSpPr>
        <p:spPr>
          <a:xfrm>
            <a:off x="671513" y="2074472"/>
            <a:ext cx="4119023" cy="385106"/>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000" dirty="0"/>
              <a:t>9 Week Waits (%)</a:t>
            </a:r>
          </a:p>
        </p:txBody>
      </p:sp>
      <p:sp>
        <p:nvSpPr>
          <p:cNvPr id="6" name="Text Placeholder 1">
            <a:extLst>
              <a:ext uri="{FF2B5EF4-FFF2-40B4-BE49-F238E27FC236}">
                <a16:creationId xmlns:a16="http://schemas.microsoft.com/office/drawing/2014/main" id="{3C3558F6-698B-08DC-BDF0-F375EC2A1E9E}"/>
              </a:ext>
            </a:extLst>
          </p:cNvPr>
          <p:cNvSpPr txBox="1">
            <a:spLocks/>
          </p:cNvSpPr>
          <p:nvPr/>
        </p:nvSpPr>
        <p:spPr>
          <a:xfrm>
            <a:off x="6459799" y="2050680"/>
            <a:ext cx="4119023" cy="385018"/>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000" dirty="0"/>
              <a:t>9 Week Waits</a:t>
            </a:r>
          </a:p>
        </p:txBody>
      </p:sp>
      <p:sp>
        <p:nvSpPr>
          <p:cNvPr id="7" name="Text Placeholder 2">
            <a:extLst>
              <a:ext uri="{FF2B5EF4-FFF2-40B4-BE49-F238E27FC236}">
                <a16:creationId xmlns:a16="http://schemas.microsoft.com/office/drawing/2014/main" id="{E65BD3C4-857D-1237-2A69-0FA193F43205}"/>
              </a:ext>
            </a:extLst>
          </p:cNvPr>
          <p:cNvSpPr txBox="1">
            <a:spLocks/>
          </p:cNvSpPr>
          <p:nvPr/>
        </p:nvSpPr>
        <p:spPr>
          <a:xfrm>
            <a:off x="6662468" y="2397374"/>
            <a:ext cx="4858019" cy="2424023"/>
          </a:xfrm>
          <a:prstGeom prst="rect">
            <a:avLst/>
          </a:prstGeom>
        </p:spPr>
        <p:txBody>
          <a:bodyPr/>
          <a:lstStyle>
            <a:lvl1pPr marL="342900" indent="-342900" algn="l" defTabSz="914400" rtl="0" eaLnBrk="1" latinLnBrk="0" hangingPunct="1">
              <a:lnSpc>
                <a:spcPct val="90000"/>
              </a:lnSpc>
              <a:spcBef>
                <a:spcPts val="1000"/>
              </a:spcBef>
              <a:buFont typeface="Arial" panose="020B0604020202020204" pitchFamily="34" charset="0"/>
              <a:buChar char="•"/>
              <a:defRPr sz="2000" kern="1200" baseline="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GB" dirty="0"/>
          </a:p>
        </p:txBody>
      </p:sp>
      <p:sp>
        <p:nvSpPr>
          <p:cNvPr id="10" name="Text Placeholder 1">
            <a:extLst>
              <a:ext uri="{FF2B5EF4-FFF2-40B4-BE49-F238E27FC236}">
                <a16:creationId xmlns:a16="http://schemas.microsoft.com/office/drawing/2014/main" id="{7502D829-5BF2-BCB3-2DD9-4200D103EB35}"/>
              </a:ext>
            </a:extLst>
          </p:cNvPr>
          <p:cNvSpPr txBox="1">
            <a:spLocks/>
          </p:cNvSpPr>
          <p:nvPr/>
        </p:nvSpPr>
        <p:spPr>
          <a:xfrm>
            <a:off x="671513" y="5956362"/>
            <a:ext cx="5280713"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Source: HSC System Oversight Measures (SharePoint)</a:t>
            </a:r>
          </a:p>
        </p:txBody>
      </p:sp>
      <p:sp>
        <p:nvSpPr>
          <p:cNvPr id="4" name="Text Placeholder 1">
            <a:extLst>
              <a:ext uri="{FF2B5EF4-FFF2-40B4-BE49-F238E27FC236}">
                <a16:creationId xmlns:a16="http://schemas.microsoft.com/office/drawing/2014/main" id="{A960F5C6-32E5-78EA-2293-2649F97A2D73}"/>
              </a:ext>
            </a:extLst>
          </p:cNvPr>
          <p:cNvSpPr txBox="1">
            <a:spLocks/>
          </p:cNvSpPr>
          <p:nvPr/>
        </p:nvSpPr>
        <p:spPr>
          <a:xfrm>
            <a:off x="671513" y="1608863"/>
            <a:ext cx="7847798" cy="385018"/>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400" dirty="0"/>
              <a:t>Adult Mental Health Services</a:t>
            </a:r>
          </a:p>
        </p:txBody>
      </p:sp>
      <p:sp>
        <p:nvSpPr>
          <p:cNvPr id="9" name="Text Placeholder 1">
            <a:extLst>
              <a:ext uri="{FF2B5EF4-FFF2-40B4-BE49-F238E27FC236}">
                <a16:creationId xmlns:a16="http://schemas.microsoft.com/office/drawing/2014/main" id="{C2DA12F3-F368-B668-0D49-AF106C26BEF9}"/>
              </a:ext>
            </a:extLst>
          </p:cNvPr>
          <p:cNvSpPr txBox="1">
            <a:spLocks/>
          </p:cNvSpPr>
          <p:nvPr/>
        </p:nvSpPr>
        <p:spPr>
          <a:xfrm>
            <a:off x="6488483" y="4991816"/>
            <a:ext cx="4293008"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February 2026 – 27 waits &gt;9 weeks against a target of 0</a:t>
            </a:r>
          </a:p>
        </p:txBody>
      </p:sp>
      <p:sp>
        <p:nvSpPr>
          <p:cNvPr id="14" name="Text Placeholder 1">
            <a:extLst>
              <a:ext uri="{FF2B5EF4-FFF2-40B4-BE49-F238E27FC236}">
                <a16:creationId xmlns:a16="http://schemas.microsoft.com/office/drawing/2014/main" id="{9EA254C6-564B-DFD0-F4A9-D9FFE822FC6D}"/>
              </a:ext>
            </a:extLst>
          </p:cNvPr>
          <p:cNvSpPr txBox="1">
            <a:spLocks/>
          </p:cNvSpPr>
          <p:nvPr/>
        </p:nvSpPr>
        <p:spPr>
          <a:xfrm>
            <a:off x="685093" y="5011696"/>
            <a:ext cx="4279428"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February 2026 – 96.56% waiting &lt; 9 weeks</a:t>
            </a:r>
          </a:p>
        </p:txBody>
      </p:sp>
      <p:graphicFrame>
        <p:nvGraphicFramePr>
          <p:cNvPr id="3" name="Chart 2">
            <a:extLst>
              <a:ext uri="{FF2B5EF4-FFF2-40B4-BE49-F238E27FC236}">
                <a16:creationId xmlns:a16="http://schemas.microsoft.com/office/drawing/2014/main" id="{4FBE2968-1336-4547-82FB-E3B227636F9E}"/>
              </a:ext>
            </a:extLst>
          </p:cNvPr>
          <p:cNvGraphicFramePr>
            <a:graphicFrameLocks/>
          </p:cNvGraphicFramePr>
          <p:nvPr>
            <p:extLst>
              <p:ext uri="{D42A27DB-BD31-4B8C-83A1-F6EECF244321}">
                <p14:modId xmlns:p14="http://schemas.microsoft.com/office/powerpoint/2010/main" val="3444846707"/>
              </p:ext>
            </p:extLst>
          </p:nvPr>
        </p:nvGraphicFramePr>
        <p:xfrm>
          <a:off x="685093" y="2525954"/>
          <a:ext cx="4293008" cy="2462669"/>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8" name="Chart 7">
            <a:extLst>
              <a:ext uri="{FF2B5EF4-FFF2-40B4-BE49-F238E27FC236}">
                <a16:creationId xmlns:a16="http://schemas.microsoft.com/office/drawing/2014/main" id="{00000000-0008-0000-2E00-000002000000}"/>
              </a:ext>
            </a:extLst>
          </p:cNvPr>
          <p:cNvGraphicFramePr>
            <a:graphicFrameLocks/>
          </p:cNvGraphicFramePr>
          <p:nvPr>
            <p:extLst>
              <p:ext uri="{D42A27DB-BD31-4B8C-83A1-F6EECF244321}">
                <p14:modId xmlns:p14="http://schemas.microsoft.com/office/powerpoint/2010/main" val="1826811281"/>
              </p:ext>
            </p:extLst>
          </p:nvPr>
        </p:nvGraphicFramePr>
        <p:xfrm>
          <a:off x="6488483" y="2525954"/>
          <a:ext cx="4293008" cy="2454212"/>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183920352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2"/>
          </p:nvPr>
        </p:nvSpPr>
        <p:spPr>
          <a:xfrm>
            <a:off x="638337" y="1055950"/>
            <a:ext cx="10748548" cy="558538"/>
          </a:xfrm>
        </p:spPr>
        <p:txBody>
          <a:bodyPr/>
          <a:lstStyle/>
          <a:p>
            <a:r>
              <a:rPr lang="en-GB" sz="2800" dirty="0"/>
              <a:t>Mental Health &amp; Learning Disability</a:t>
            </a:r>
          </a:p>
        </p:txBody>
      </p:sp>
      <p:sp>
        <p:nvSpPr>
          <p:cNvPr id="5" name="Text Placeholder 1">
            <a:extLst>
              <a:ext uri="{FF2B5EF4-FFF2-40B4-BE49-F238E27FC236}">
                <a16:creationId xmlns:a16="http://schemas.microsoft.com/office/drawing/2014/main" id="{EA0E709E-478A-764B-B3FF-4979980733F2}"/>
              </a:ext>
            </a:extLst>
          </p:cNvPr>
          <p:cNvSpPr txBox="1">
            <a:spLocks/>
          </p:cNvSpPr>
          <p:nvPr/>
        </p:nvSpPr>
        <p:spPr>
          <a:xfrm>
            <a:off x="671513" y="1968844"/>
            <a:ext cx="4119023" cy="558538"/>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000" dirty="0"/>
              <a:t>7 Day Discharges (%)</a:t>
            </a:r>
          </a:p>
        </p:txBody>
      </p:sp>
      <p:sp>
        <p:nvSpPr>
          <p:cNvPr id="6" name="Text Placeholder 1">
            <a:extLst>
              <a:ext uri="{FF2B5EF4-FFF2-40B4-BE49-F238E27FC236}">
                <a16:creationId xmlns:a16="http://schemas.microsoft.com/office/drawing/2014/main" id="{3C3558F6-698B-08DC-BDF0-F375EC2A1E9E}"/>
              </a:ext>
            </a:extLst>
          </p:cNvPr>
          <p:cNvSpPr txBox="1">
            <a:spLocks/>
          </p:cNvSpPr>
          <p:nvPr/>
        </p:nvSpPr>
        <p:spPr>
          <a:xfrm>
            <a:off x="6751697" y="1942763"/>
            <a:ext cx="4119023" cy="558538"/>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000" dirty="0"/>
              <a:t>28 Day Discharges</a:t>
            </a:r>
          </a:p>
        </p:txBody>
      </p:sp>
      <p:sp>
        <p:nvSpPr>
          <p:cNvPr id="7" name="Text Placeholder 2">
            <a:extLst>
              <a:ext uri="{FF2B5EF4-FFF2-40B4-BE49-F238E27FC236}">
                <a16:creationId xmlns:a16="http://schemas.microsoft.com/office/drawing/2014/main" id="{E65BD3C4-857D-1237-2A69-0FA193F43205}"/>
              </a:ext>
            </a:extLst>
          </p:cNvPr>
          <p:cNvSpPr txBox="1">
            <a:spLocks/>
          </p:cNvSpPr>
          <p:nvPr/>
        </p:nvSpPr>
        <p:spPr>
          <a:xfrm>
            <a:off x="6662468" y="2397374"/>
            <a:ext cx="4858019" cy="2424023"/>
          </a:xfrm>
          <a:prstGeom prst="rect">
            <a:avLst/>
          </a:prstGeom>
        </p:spPr>
        <p:txBody>
          <a:bodyPr/>
          <a:lstStyle>
            <a:lvl1pPr marL="342900" indent="-342900" algn="l" defTabSz="914400" rtl="0" eaLnBrk="1" latinLnBrk="0" hangingPunct="1">
              <a:lnSpc>
                <a:spcPct val="90000"/>
              </a:lnSpc>
              <a:spcBef>
                <a:spcPts val="1000"/>
              </a:spcBef>
              <a:buFont typeface="Arial" panose="020B0604020202020204" pitchFamily="34" charset="0"/>
              <a:buChar char="•"/>
              <a:defRPr sz="2000" kern="1200" baseline="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GB" dirty="0"/>
          </a:p>
        </p:txBody>
      </p:sp>
      <p:sp>
        <p:nvSpPr>
          <p:cNvPr id="8" name="Text Placeholder 1">
            <a:extLst>
              <a:ext uri="{FF2B5EF4-FFF2-40B4-BE49-F238E27FC236}">
                <a16:creationId xmlns:a16="http://schemas.microsoft.com/office/drawing/2014/main" id="{9AED7E2E-47CA-0D79-67A9-7C97D6A64562}"/>
              </a:ext>
            </a:extLst>
          </p:cNvPr>
          <p:cNvSpPr txBox="1">
            <a:spLocks/>
          </p:cNvSpPr>
          <p:nvPr/>
        </p:nvSpPr>
        <p:spPr>
          <a:xfrm>
            <a:off x="737653" y="5031208"/>
            <a:ext cx="4495250"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February 2026 – 98% discharged within 7 days</a:t>
            </a:r>
          </a:p>
        </p:txBody>
      </p:sp>
      <p:sp>
        <p:nvSpPr>
          <p:cNvPr id="10" name="Text Placeholder 1">
            <a:extLst>
              <a:ext uri="{FF2B5EF4-FFF2-40B4-BE49-F238E27FC236}">
                <a16:creationId xmlns:a16="http://schemas.microsoft.com/office/drawing/2014/main" id="{7502D829-5BF2-BCB3-2DD9-4200D103EB35}"/>
              </a:ext>
            </a:extLst>
          </p:cNvPr>
          <p:cNvSpPr txBox="1">
            <a:spLocks/>
          </p:cNvSpPr>
          <p:nvPr/>
        </p:nvSpPr>
        <p:spPr>
          <a:xfrm>
            <a:off x="671513" y="5956362"/>
            <a:ext cx="5280713"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Source: MH Services Monthly Return</a:t>
            </a:r>
          </a:p>
        </p:txBody>
      </p:sp>
      <p:sp>
        <p:nvSpPr>
          <p:cNvPr id="4" name="Text Placeholder 1">
            <a:extLst>
              <a:ext uri="{FF2B5EF4-FFF2-40B4-BE49-F238E27FC236}">
                <a16:creationId xmlns:a16="http://schemas.microsoft.com/office/drawing/2014/main" id="{A960F5C6-32E5-78EA-2293-2649F97A2D73}"/>
              </a:ext>
            </a:extLst>
          </p:cNvPr>
          <p:cNvSpPr txBox="1">
            <a:spLocks/>
          </p:cNvSpPr>
          <p:nvPr/>
        </p:nvSpPr>
        <p:spPr>
          <a:xfrm>
            <a:off x="671513" y="1510561"/>
            <a:ext cx="7847798" cy="432202"/>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400" dirty="0"/>
              <a:t>Adult Mental Health Services</a:t>
            </a:r>
          </a:p>
        </p:txBody>
      </p:sp>
      <p:sp>
        <p:nvSpPr>
          <p:cNvPr id="13" name="Text Placeholder 1">
            <a:extLst>
              <a:ext uri="{FF2B5EF4-FFF2-40B4-BE49-F238E27FC236}">
                <a16:creationId xmlns:a16="http://schemas.microsoft.com/office/drawing/2014/main" id="{484B45C7-34AD-4D9E-0225-FCD3D9D4DE82}"/>
              </a:ext>
            </a:extLst>
          </p:cNvPr>
          <p:cNvSpPr txBox="1">
            <a:spLocks/>
          </p:cNvSpPr>
          <p:nvPr/>
        </p:nvSpPr>
        <p:spPr>
          <a:xfrm>
            <a:off x="6751697" y="5000216"/>
            <a:ext cx="4495250"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February 2026 – 1 patient &gt; 28 days</a:t>
            </a:r>
          </a:p>
        </p:txBody>
      </p:sp>
      <p:graphicFrame>
        <p:nvGraphicFramePr>
          <p:cNvPr id="9" name="Chart 8">
            <a:extLst>
              <a:ext uri="{FF2B5EF4-FFF2-40B4-BE49-F238E27FC236}">
                <a16:creationId xmlns:a16="http://schemas.microsoft.com/office/drawing/2014/main" id="{00000000-0008-0000-3000-000002000000}"/>
              </a:ext>
            </a:extLst>
          </p:cNvPr>
          <p:cNvGraphicFramePr>
            <a:graphicFrameLocks/>
          </p:cNvGraphicFramePr>
          <p:nvPr>
            <p:extLst>
              <p:ext uri="{D42A27DB-BD31-4B8C-83A1-F6EECF244321}">
                <p14:modId xmlns:p14="http://schemas.microsoft.com/office/powerpoint/2010/main" val="702750459"/>
              </p:ext>
            </p:extLst>
          </p:nvPr>
        </p:nvGraphicFramePr>
        <p:xfrm>
          <a:off x="737653" y="2372333"/>
          <a:ext cx="4572000" cy="2621958"/>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2" name="Chart 11">
            <a:extLst>
              <a:ext uri="{FF2B5EF4-FFF2-40B4-BE49-F238E27FC236}">
                <a16:creationId xmlns:a16="http://schemas.microsoft.com/office/drawing/2014/main" id="{00000000-0008-0000-3200-000002000000}"/>
              </a:ext>
            </a:extLst>
          </p:cNvPr>
          <p:cNvGraphicFramePr>
            <a:graphicFrameLocks/>
          </p:cNvGraphicFramePr>
          <p:nvPr>
            <p:extLst>
              <p:ext uri="{D42A27DB-BD31-4B8C-83A1-F6EECF244321}">
                <p14:modId xmlns:p14="http://schemas.microsoft.com/office/powerpoint/2010/main" val="3960419981"/>
              </p:ext>
            </p:extLst>
          </p:nvPr>
        </p:nvGraphicFramePr>
        <p:xfrm>
          <a:off x="6751697" y="2372333"/>
          <a:ext cx="4572000" cy="2621957"/>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238766958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2"/>
          </p:nvPr>
        </p:nvSpPr>
        <p:spPr>
          <a:xfrm>
            <a:off x="638337" y="1055950"/>
            <a:ext cx="10748548" cy="558538"/>
          </a:xfrm>
        </p:spPr>
        <p:txBody>
          <a:bodyPr/>
          <a:lstStyle/>
          <a:p>
            <a:r>
              <a:rPr lang="en-GB" sz="2800" dirty="0"/>
              <a:t>Mental Health &amp; Learning Disability</a:t>
            </a:r>
          </a:p>
        </p:txBody>
      </p:sp>
      <p:sp>
        <p:nvSpPr>
          <p:cNvPr id="5" name="Text Placeholder 1">
            <a:extLst>
              <a:ext uri="{FF2B5EF4-FFF2-40B4-BE49-F238E27FC236}">
                <a16:creationId xmlns:a16="http://schemas.microsoft.com/office/drawing/2014/main" id="{EA0E709E-478A-764B-B3FF-4979980733F2}"/>
              </a:ext>
            </a:extLst>
          </p:cNvPr>
          <p:cNvSpPr txBox="1">
            <a:spLocks/>
          </p:cNvSpPr>
          <p:nvPr/>
        </p:nvSpPr>
        <p:spPr>
          <a:xfrm>
            <a:off x="671513" y="1968844"/>
            <a:ext cx="4119023" cy="558538"/>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000" dirty="0"/>
              <a:t>7 Day Discharges (%)</a:t>
            </a:r>
          </a:p>
        </p:txBody>
      </p:sp>
      <p:sp>
        <p:nvSpPr>
          <p:cNvPr id="6" name="Text Placeholder 1">
            <a:extLst>
              <a:ext uri="{FF2B5EF4-FFF2-40B4-BE49-F238E27FC236}">
                <a16:creationId xmlns:a16="http://schemas.microsoft.com/office/drawing/2014/main" id="{3C3558F6-698B-08DC-BDF0-F375EC2A1E9E}"/>
              </a:ext>
            </a:extLst>
          </p:cNvPr>
          <p:cNvSpPr txBox="1">
            <a:spLocks/>
          </p:cNvSpPr>
          <p:nvPr/>
        </p:nvSpPr>
        <p:spPr>
          <a:xfrm>
            <a:off x="6751697" y="1942763"/>
            <a:ext cx="4119023" cy="558538"/>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000" dirty="0"/>
              <a:t>28 Day Discharges</a:t>
            </a:r>
          </a:p>
        </p:txBody>
      </p:sp>
      <p:sp>
        <p:nvSpPr>
          <p:cNvPr id="7" name="Text Placeholder 2">
            <a:extLst>
              <a:ext uri="{FF2B5EF4-FFF2-40B4-BE49-F238E27FC236}">
                <a16:creationId xmlns:a16="http://schemas.microsoft.com/office/drawing/2014/main" id="{E65BD3C4-857D-1237-2A69-0FA193F43205}"/>
              </a:ext>
            </a:extLst>
          </p:cNvPr>
          <p:cNvSpPr txBox="1">
            <a:spLocks/>
          </p:cNvSpPr>
          <p:nvPr/>
        </p:nvSpPr>
        <p:spPr>
          <a:xfrm>
            <a:off x="6662468" y="2397374"/>
            <a:ext cx="4858019" cy="2424023"/>
          </a:xfrm>
          <a:prstGeom prst="rect">
            <a:avLst/>
          </a:prstGeom>
        </p:spPr>
        <p:txBody>
          <a:bodyPr/>
          <a:lstStyle>
            <a:lvl1pPr marL="342900" indent="-342900" algn="l" defTabSz="914400" rtl="0" eaLnBrk="1" latinLnBrk="0" hangingPunct="1">
              <a:lnSpc>
                <a:spcPct val="90000"/>
              </a:lnSpc>
              <a:spcBef>
                <a:spcPts val="1000"/>
              </a:spcBef>
              <a:buFont typeface="Arial" panose="020B0604020202020204" pitchFamily="34" charset="0"/>
              <a:buChar char="•"/>
              <a:defRPr sz="2000" kern="1200" baseline="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GB" dirty="0"/>
          </a:p>
        </p:txBody>
      </p:sp>
      <p:sp>
        <p:nvSpPr>
          <p:cNvPr id="8" name="Text Placeholder 1">
            <a:extLst>
              <a:ext uri="{FF2B5EF4-FFF2-40B4-BE49-F238E27FC236}">
                <a16:creationId xmlns:a16="http://schemas.microsoft.com/office/drawing/2014/main" id="{9AED7E2E-47CA-0D79-67A9-7C97D6A64562}"/>
              </a:ext>
            </a:extLst>
          </p:cNvPr>
          <p:cNvSpPr txBox="1">
            <a:spLocks/>
          </p:cNvSpPr>
          <p:nvPr/>
        </p:nvSpPr>
        <p:spPr>
          <a:xfrm>
            <a:off x="737653" y="5031208"/>
            <a:ext cx="4495250"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February 2026 – 100% discharged within 7 days</a:t>
            </a:r>
          </a:p>
        </p:txBody>
      </p:sp>
      <p:sp>
        <p:nvSpPr>
          <p:cNvPr id="10" name="Text Placeholder 1">
            <a:extLst>
              <a:ext uri="{FF2B5EF4-FFF2-40B4-BE49-F238E27FC236}">
                <a16:creationId xmlns:a16="http://schemas.microsoft.com/office/drawing/2014/main" id="{7502D829-5BF2-BCB3-2DD9-4200D103EB35}"/>
              </a:ext>
            </a:extLst>
          </p:cNvPr>
          <p:cNvSpPr txBox="1">
            <a:spLocks/>
          </p:cNvSpPr>
          <p:nvPr/>
        </p:nvSpPr>
        <p:spPr>
          <a:xfrm>
            <a:off x="671513" y="5956362"/>
            <a:ext cx="5280713"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Source: LD Services Monthly Return</a:t>
            </a:r>
          </a:p>
        </p:txBody>
      </p:sp>
      <p:sp>
        <p:nvSpPr>
          <p:cNvPr id="4" name="Text Placeholder 1">
            <a:extLst>
              <a:ext uri="{FF2B5EF4-FFF2-40B4-BE49-F238E27FC236}">
                <a16:creationId xmlns:a16="http://schemas.microsoft.com/office/drawing/2014/main" id="{A960F5C6-32E5-78EA-2293-2649F97A2D73}"/>
              </a:ext>
            </a:extLst>
          </p:cNvPr>
          <p:cNvSpPr txBox="1">
            <a:spLocks/>
          </p:cNvSpPr>
          <p:nvPr/>
        </p:nvSpPr>
        <p:spPr>
          <a:xfrm>
            <a:off x="671513" y="1510561"/>
            <a:ext cx="7847798" cy="432202"/>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400" dirty="0"/>
              <a:t>Learning Disability</a:t>
            </a:r>
          </a:p>
        </p:txBody>
      </p:sp>
      <p:sp>
        <p:nvSpPr>
          <p:cNvPr id="13" name="Text Placeholder 1">
            <a:extLst>
              <a:ext uri="{FF2B5EF4-FFF2-40B4-BE49-F238E27FC236}">
                <a16:creationId xmlns:a16="http://schemas.microsoft.com/office/drawing/2014/main" id="{484B45C7-34AD-4D9E-0225-FCD3D9D4DE82}"/>
              </a:ext>
            </a:extLst>
          </p:cNvPr>
          <p:cNvSpPr txBox="1">
            <a:spLocks/>
          </p:cNvSpPr>
          <p:nvPr/>
        </p:nvSpPr>
        <p:spPr>
          <a:xfrm>
            <a:off x="6746440" y="5031207"/>
            <a:ext cx="4495250"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February 2026 – 0 patients &gt; 28 days</a:t>
            </a:r>
          </a:p>
        </p:txBody>
      </p:sp>
      <p:graphicFrame>
        <p:nvGraphicFramePr>
          <p:cNvPr id="3" name="Chart 2">
            <a:extLst>
              <a:ext uri="{FF2B5EF4-FFF2-40B4-BE49-F238E27FC236}">
                <a16:creationId xmlns:a16="http://schemas.microsoft.com/office/drawing/2014/main" id="{00000000-0008-0000-3500-000002000000}"/>
              </a:ext>
            </a:extLst>
          </p:cNvPr>
          <p:cNvGraphicFramePr>
            <a:graphicFrameLocks/>
          </p:cNvGraphicFramePr>
          <p:nvPr>
            <p:extLst>
              <p:ext uri="{D42A27DB-BD31-4B8C-83A1-F6EECF244321}">
                <p14:modId xmlns:p14="http://schemas.microsoft.com/office/powerpoint/2010/main" val="3934261353"/>
              </p:ext>
            </p:extLst>
          </p:nvPr>
        </p:nvGraphicFramePr>
        <p:xfrm>
          <a:off x="737653" y="2376254"/>
          <a:ext cx="4572001" cy="2603417"/>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2" name="Chart 11">
            <a:extLst>
              <a:ext uri="{FF2B5EF4-FFF2-40B4-BE49-F238E27FC236}">
                <a16:creationId xmlns:a16="http://schemas.microsoft.com/office/drawing/2014/main" id="{00000000-0008-0000-3700-000002000000}"/>
              </a:ext>
            </a:extLst>
          </p:cNvPr>
          <p:cNvGraphicFramePr>
            <a:graphicFrameLocks/>
          </p:cNvGraphicFramePr>
          <p:nvPr>
            <p:extLst>
              <p:ext uri="{D42A27DB-BD31-4B8C-83A1-F6EECF244321}">
                <p14:modId xmlns:p14="http://schemas.microsoft.com/office/powerpoint/2010/main" val="337492984"/>
              </p:ext>
            </p:extLst>
          </p:nvPr>
        </p:nvGraphicFramePr>
        <p:xfrm>
          <a:off x="6746440" y="2376254"/>
          <a:ext cx="4572000" cy="2613638"/>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272360522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2"/>
          </p:nvPr>
        </p:nvSpPr>
        <p:spPr>
          <a:xfrm>
            <a:off x="671513" y="1140860"/>
            <a:ext cx="10748548" cy="514126"/>
          </a:xfrm>
        </p:spPr>
        <p:txBody>
          <a:bodyPr/>
          <a:lstStyle/>
          <a:p>
            <a:r>
              <a:rPr lang="en-GB" sz="2800" dirty="0"/>
              <a:t>Mental Health &amp; Learning Disability</a:t>
            </a:r>
          </a:p>
        </p:txBody>
      </p:sp>
      <p:sp>
        <p:nvSpPr>
          <p:cNvPr id="5" name="Text Placeholder 1">
            <a:extLst>
              <a:ext uri="{FF2B5EF4-FFF2-40B4-BE49-F238E27FC236}">
                <a16:creationId xmlns:a16="http://schemas.microsoft.com/office/drawing/2014/main" id="{EA0E709E-478A-764B-B3FF-4979980733F2}"/>
              </a:ext>
            </a:extLst>
          </p:cNvPr>
          <p:cNvSpPr txBox="1">
            <a:spLocks/>
          </p:cNvSpPr>
          <p:nvPr/>
        </p:nvSpPr>
        <p:spPr>
          <a:xfrm>
            <a:off x="671513" y="2074472"/>
            <a:ext cx="4119023" cy="385106"/>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000" dirty="0"/>
              <a:t>13 Week Waits</a:t>
            </a:r>
          </a:p>
        </p:txBody>
      </p:sp>
      <p:sp>
        <p:nvSpPr>
          <p:cNvPr id="7" name="Text Placeholder 2">
            <a:extLst>
              <a:ext uri="{FF2B5EF4-FFF2-40B4-BE49-F238E27FC236}">
                <a16:creationId xmlns:a16="http://schemas.microsoft.com/office/drawing/2014/main" id="{E65BD3C4-857D-1237-2A69-0FA193F43205}"/>
              </a:ext>
            </a:extLst>
          </p:cNvPr>
          <p:cNvSpPr txBox="1">
            <a:spLocks/>
          </p:cNvSpPr>
          <p:nvPr/>
        </p:nvSpPr>
        <p:spPr>
          <a:xfrm>
            <a:off x="6662468" y="2397374"/>
            <a:ext cx="4858019" cy="2424023"/>
          </a:xfrm>
          <a:prstGeom prst="rect">
            <a:avLst/>
          </a:prstGeom>
        </p:spPr>
        <p:txBody>
          <a:bodyPr/>
          <a:lstStyle>
            <a:lvl1pPr marL="342900" indent="-342900" algn="l" defTabSz="914400" rtl="0" eaLnBrk="1" latinLnBrk="0" hangingPunct="1">
              <a:lnSpc>
                <a:spcPct val="90000"/>
              </a:lnSpc>
              <a:spcBef>
                <a:spcPts val="1000"/>
              </a:spcBef>
              <a:buFont typeface="Arial" panose="020B0604020202020204" pitchFamily="34" charset="0"/>
              <a:buChar char="•"/>
              <a:defRPr sz="2000" kern="1200" baseline="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GB" dirty="0"/>
          </a:p>
        </p:txBody>
      </p:sp>
      <p:sp>
        <p:nvSpPr>
          <p:cNvPr id="10" name="Text Placeholder 1">
            <a:extLst>
              <a:ext uri="{FF2B5EF4-FFF2-40B4-BE49-F238E27FC236}">
                <a16:creationId xmlns:a16="http://schemas.microsoft.com/office/drawing/2014/main" id="{7502D829-5BF2-BCB3-2DD9-4200D103EB35}"/>
              </a:ext>
            </a:extLst>
          </p:cNvPr>
          <p:cNvSpPr txBox="1">
            <a:spLocks/>
          </p:cNvSpPr>
          <p:nvPr/>
        </p:nvSpPr>
        <p:spPr>
          <a:xfrm>
            <a:off x="671513" y="5956362"/>
            <a:ext cx="5280713"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Source: HSC System Oversight Measures (SharePoint)</a:t>
            </a:r>
          </a:p>
        </p:txBody>
      </p:sp>
      <p:sp>
        <p:nvSpPr>
          <p:cNvPr id="9" name="Text Placeholder 1">
            <a:extLst>
              <a:ext uri="{FF2B5EF4-FFF2-40B4-BE49-F238E27FC236}">
                <a16:creationId xmlns:a16="http://schemas.microsoft.com/office/drawing/2014/main" id="{C2DA12F3-F368-B668-0D49-AF106C26BEF9}"/>
              </a:ext>
            </a:extLst>
          </p:cNvPr>
          <p:cNvSpPr txBox="1">
            <a:spLocks/>
          </p:cNvSpPr>
          <p:nvPr/>
        </p:nvSpPr>
        <p:spPr>
          <a:xfrm>
            <a:off x="695205" y="5019679"/>
            <a:ext cx="4455884"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February 2026 – 561 waits &gt;13 weeks against a target of 0</a:t>
            </a:r>
          </a:p>
        </p:txBody>
      </p:sp>
      <p:sp>
        <p:nvSpPr>
          <p:cNvPr id="8" name="Text Placeholder 1">
            <a:extLst>
              <a:ext uri="{FF2B5EF4-FFF2-40B4-BE49-F238E27FC236}">
                <a16:creationId xmlns:a16="http://schemas.microsoft.com/office/drawing/2014/main" id="{9D3058FC-210D-42F1-7E5A-1C4EE9FF2886}"/>
              </a:ext>
            </a:extLst>
          </p:cNvPr>
          <p:cNvSpPr txBox="1">
            <a:spLocks/>
          </p:cNvSpPr>
          <p:nvPr/>
        </p:nvSpPr>
        <p:spPr>
          <a:xfrm>
            <a:off x="671513" y="1654986"/>
            <a:ext cx="4411764" cy="385018"/>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400" dirty="0"/>
              <a:t>Psychological Therapies</a:t>
            </a:r>
          </a:p>
        </p:txBody>
      </p:sp>
      <p:graphicFrame>
        <p:nvGraphicFramePr>
          <p:cNvPr id="3" name="Chart 2">
            <a:extLst>
              <a:ext uri="{FF2B5EF4-FFF2-40B4-BE49-F238E27FC236}">
                <a16:creationId xmlns:a16="http://schemas.microsoft.com/office/drawing/2014/main" id="{00000000-0008-0000-3400-000002000000}"/>
              </a:ext>
            </a:extLst>
          </p:cNvPr>
          <p:cNvGraphicFramePr>
            <a:graphicFrameLocks/>
          </p:cNvGraphicFramePr>
          <p:nvPr>
            <p:extLst>
              <p:ext uri="{D42A27DB-BD31-4B8C-83A1-F6EECF244321}">
                <p14:modId xmlns:p14="http://schemas.microsoft.com/office/powerpoint/2010/main" val="3279874334"/>
              </p:ext>
            </p:extLst>
          </p:nvPr>
        </p:nvGraphicFramePr>
        <p:xfrm>
          <a:off x="695205" y="2508591"/>
          <a:ext cx="4364380" cy="2462075"/>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45965778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2"/>
          </p:nvPr>
        </p:nvSpPr>
        <p:spPr>
          <a:xfrm>
            <a:off x="671513" y="1140860"/>
            <a:ext cx="10748548" cy="514126"/>
          </a:xfrm>
        </p:spPr>
        <p:txBody>
          <a:bodyPr/>
          <a:lstStyle/>
          <a:p>
            <a:r>
              <a:rPr lang="en-GB" sz="2800" dirty="0"/>
              <a:t>Mental Health &amp; Learning Disability</a:t>
            </a:r>
          </a:p>
        </p:txBody>
      </p:sp>
      <p:sp>
        <p:nvSpPr>
          <p:cNvPr id="5" name="Text Placeholder 1">
            <a:extLst>
              <a:ext uri="{FF2B5EF4-FFF2-40B4-BE49-F238E27FC236}">
                <a16:creationId xmlns:a16="http://schemas.microsoft.com/office/drawing/2014/main" id="{EA0E709E-478A-764B-B3FF-4979980733F2}"/>
              </a:ext>
            </a:extLst>
          </p:cNvPr>
          <p:cNvSpPr txBox="1">
            <a:spLocks/>
          </p:cNvSpPr>
          <p:nvPr/>
        </p:nvSpPr>
        <p:spPr>
          <a:xfrm>
            <a:off x="671513" y="2074472"/>
            <a:ext cx="4119023" cy="385106"/>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000" dirty="0"/>
              <a:t>9 Week Waits</a:t>
            </a:r>
          </a:p>
        </p:txBody>
      </p:sp>
      <p:sp>
        <p:nvSpPr>
          <p:cNvPr id="7" name="Text Placeholder 2">
            <a:extLst>
              <a:ext uri="{FF2B5EF4-FFF2-40B4-BE49-F238E27FC236}">
                <a16:creationId xmlns:a16="http://schemas.microsoft.com/office/drawing/2014/main" id="{E65BD3C4-857D-1237-2A69-0FA193F43205}"/>
              </a:ext>
            </a:extLst>
          </p:cNvPr>
          <p:cNvSpPr txBox="1">
            <a:spLocks/>
          </p:cNvSpPr>
          <p:nvPr/>
        </p:nvSpPr>
        <p:spPr>
          <a:xfrm>
            <a:off x="6662468" y="2397374"/>
            <a:ext cx="4858019" cy="2424023"/>
          </a:xfrm>
          <a:prstGeom prst="rect">
            <a:avLst/>
          </a:prstGeom>
        </p:spPr>
        <p:txBody>
          <a:bodyPr/>
          <a:lstStyle>
            <a:lvl1pPr marL="342900" indent="-342900" algn="l" defTabSz="914400" rtl="0" eaLnBrk="1" latinLnBrk="0" hangingPunct="1">
              <a:lnSpc>
                <a:spcPct val="90000"/>
              </a:lnSpc>
              <a:spcBef>
                <a:spcPts val="1000"/>
              </a:spcBef>
              <a:buFont typeface="Arial" panose="020B0604020202020204" pitchFamily="34" charset="0"/>
              <a:buChar char="•"/>
              <a:defRPr sz="2000" kern="1200" baseline="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GB" dirty="0"/>
          </a:p>
        </p:txBody>
      </p:sp>
      <p:sp>
        <p:nvSpPr>
          <p:cNvPr id="10" name="Text Placeholder 1">
            <a:extLst>
              <a:ext uri="{FF2B5EF4-FFF2-40B4-BE49-F238E27FC236}">
                <a16:creationId xmlns:a16="http://schemas.microsoft.com/office/drawing/2014/main" id="{7502D829-5BF2-BCB3-2DD9-4200D103EB35}"/>
              </a:ext>
            </a:extLst>
          </p:cNvPr>
          <p:cNvSpPr txBox="1">
            <a:spLocks/>
          </p:cNvSpPr>
          <p:nvPr/>
        </p:nvSpPr>
        <p:spPr>
          <a:xfrm>
            <a:off x="671513" y="5956362"/>
            <a:ext cx="5280713"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Source: HSC System Oversight Measures (SharePoint)</a:t>
            </a:r>
          </a:p>
        </p:txBody>
      </p:sp>
      <p:sp>
        <p:nvSpPr>
          <p:cNvPr id="9" name="Text Placeholder 1">
            <a:extLst>
              <a:ext uri="{FF2B5EF4-FFF2-40B4-BE49-F238E27FC236}">
                <a16:creationId xmlns:a16="http://schemas.microsoft.com/office/drawing/2014/main" id="{C2DA12F3-F368-B668-0D49-AF106C26BEF9}"/>
              </a:ext>
            </a:extLst>
          </p:cNvPr>
          <p:cNvSpPr txBox="1">
            <a:spLocks/>
          </p:cNvSpPr>
          <p:nvPr/>
        </p:nvSpPr>
        <p:spPr>
          <a:xfrm>
            <a:off x="695205" y="5019679"/>
            <a:ext cx="4455884"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February 2026 – 364 waits &gt;9 weeks against a target of 0</a:t>
            </a:r>
          </a:p>
        </p:txBody>
      </p:sp>
      <p:sp>
        <p:nvSpPr>
          <p:cNvPr id="8" name="Text Placeholder 1">
            <a:extLst>
              <a:ext uri="{FF2B5EF4-FFF2-40B4-BE49-F238E27FC236}">
                <a16:creationId xmlns:a16="http://schemas.microsoft.com/office/drawing/2014/main" id="{9D3058FC-210D-42F1-7E5A-1C4EE9FF2886}"/>
              </a:ext>
            </a:extLst>
          </p:cNvPr>
          <p:cNvSpPr txBox="1">
            <a:spLocks/>
          </p:cNvSpPr>
          <p:nvPr/>
        </p:nvSpPr>
        <p:spPr>
          <a:xfrm>
            <a:off x="671513" y="1654986"/>
            <a:ext cx="4411764" cy="385018"/>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400" dirty="0"/>
              <a:t>Dementia</a:t>
            </a:r>
          </a:p>
        </p:txBody>
      </p:sp>
      <p:graphicFrame>
        <p:nvGraphicFramePr>
          <p:cNvPr id="3" name="Chart 2">
            <a:extLst>
              <a:ext uri="{FF2B5EF4-FFF2-40B4-BE49-F238E27FC236}">
                <a16:creationId xmlns:a16="http://schemas.microsoft.com/office/drawing/2014/main" id="{00000000-0008-0000-3300-000002000000}"/>
              </a:ext>
            </a:extLst>
          </p:cNvPr>
          <p:cNvGraphicFramePr>
            <a:graphicFrameLocks/>
          </p:cNvGraphicFramePr>
          <p:nvPr>
            <p:extLst>
              <p:ext uri="{D42A27DB-BD31-4B8C-83A1-F6EECF244321}">
                <p14:modId xmlns:p14="http://schemas.microsoft.com/office/powerpoint/2010/main" val="3062214033"/>
              </p:ext>
            </p:extLst>
          </p:nvPr>
        </p:nvGraphicFramePr>
        <p:xfrm>
          <a:off x="681794" y="2483503"/>
          <a:ext cx="4364380" cy="2472966"/>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426221056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2"/>
          </p:nvPr>
        </p:nvSpPr>
        <p:spPr>
          <a:xfrm>
            <a:off x="671513" y="1373347"/>
            <a:ext cx="10748548" cy="558538"/>
          </a:xfrm>
        </p:spPr>
        <p:txBody>
          <a:bodyPr/>
          <a:lstStyle/>
          <a:p>
            <a:r>
              <a:rPr lang="en-GB" sz="3200" dirty="0"/>
              <a:t>Cancer Care</a:t>
            </a:r>
          </a:p>
        </p:txBody>
      </p:sp>
      <p:sp>
        <p:nvSpPr>
          <p:cNvPr id="7" name="Text Placeholder 2">
            <a:extLst>
              <a:ext uri="{FF2B5EF4-FFF2-40B4-BE49-F238E27FC236}">
                <a16:creationId xmlns:a16="http://schemas.microsoft.com/office/drawing/2014/main" id="{E65BD3C4-857D-1237-2A69-0FA193F43205}"/>
              </a:ext>
            </a:extLst>
          </p:cNvPr>
          <p:cNvSpPr txBox="1">
            <a:spLocks/>
          </p:cNvSpPr>
          <p:nvPr/>
        </p:nvSpPr>
        <p:spPr>
          <a:xfrm>
            <a:off x="6519743" y="2372978"/>
            <a:ext cx="4858019" cy="2424023"/>
          </a:xfrm>
          <a:prstGeom prst="rect">
            <a:avLst/>
          </a:prstGeom>
        </p:spPr>
        <p:txBody>
          <a:bodyPr/>
          <a:lstStyle>
            <a:lvl1pPr marL="342900" indent="-342900" algn="l" defTabSz="914400" rtl="0" eaLnBrk="1" latinLnBrk="0" hangingPunct="1">
              <a:lnSpc>
                <a:spcPct val="90000"/>
              </a:lnSpc>
              <a:spcBef>
                <a:spcPts val="1000"/>
              </a:spcBef>
              <a:buFont typeface="Arial" panose="020B0604020202020204" pitchFamily="34" charset="0"/>
              <a:buChar char="•"/>
              <a:defRPr sz="2000" kern="1200" baseline="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dirty="0"/>
          </a:p>
        </p:txBody>
      </p:sp>
      <p:sp>
        <p:nvSpPr>
          <p:cNvPr id="3" name="Text Placeholder 1">
            <a:extLst>
              <a:ext uri="{FF2B5EF4-FFF2-40B4-BE49-F238E27FC236}">
                <a16:creationId xmlns:a16="http://schemas.microsoft.com/office/drawing/2014/main" id="{6FFD6F37-42A9-FDE9-26D3-94CED8E6DEB1}"/>
              </a:ext>
            </a:extLst>
          </p:cNvPr>
          <p:cNvSpPr txBox="1">
            <a:spLocks/>
          </p:cNvSpPr>
          <p:nvPr/>
        </p:nvSpPr>
        <p:spPr>
          <a:xfrm>
            <a:off x="6751696" y="2529292"/>
            <a:ext cx="4119023" cy="1499500"/>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sz="1200" dirty="0"/>
          </a:p>
        </p:txBody>
      </p:sp>
      <p:sp>
        <p:nvSpPr>
          <p:cNvPr id="4" name="Text Placeholder 1">
            <a:extLst>
              <a:ext uri="{FF2B5EF4-FFF2-40B4-BE49-F238E27FC236}">
                <a16:creationId xmlns:a16="http://schemas.microsoft.com/office/drawing/2014/main" id="{983EFF3F-1987-75F7-45CB-A5B7EEE91013}"/>
              </a:ext>
            </a:extLst>
          </p:cNvPr>
          <p:cNvSpPr txBox="1">
            <a:spLocks/>
          </p:cNvSpPr>
          <p:nvPr/>
        </p:nvSpPr>
        <p:spPr>
          <a:xfrm>
            <a:off x="814237" y="4886570"/>
            <a:ext cx="4436773"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February 2026 – 7.89% seen within 14 Days</a:t>
            </a:r>
          </a:p>
        </p:txBody>
      </p:sp>
      <p:sp>
        <p:nvSpPr>
          <p:cNvPr id="11" name="Text Placeholder 1">
            <a:extLst>
              <a:ext uri="{FF2B5EF4-FFF2-40B4-BE49-F238E27FC236}">
                <a16:creationId xmlns:a16="http://schemas.microsoft.com/office/drawing/2014/main" id="{92420A92-2E82-EEF6-9805-715607D955C6}"/>
              </a:ext>
            </a:extLst>
          </p:cNvPr>
          <p:cNvSpPr txBox="1">
            <a:spLocks/>
          </p:cNvSpPr>
          <p:nvPr/>
        </p:nvSpPr>
        <p:spPr>
          <a:xfrm>
            <a:off x="671513" y="5716610"/>
            <a:ext cx="5280713"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Source: HSC System Oversight Measures (SharePoint)</a:t>
            </a:r>
          </a:p>
        </p:txBody>
      </p:sp>
      <p:sp>
        <p:nvSpPr>
          <p:cNvPr id="12" name="Text Placeholder 1">
            <a:extLst>
              <a:ext uri="{FF2B5EF4-FFF2-40B4-BE49-F238E27FC236}">
                <a16:creationId xmlns:a16="http://schemas.microsoft.com/office/drawing/2014/main" id="{5F4903DE-57A7-3D27-64A8-20F4A9D50F20}"/>
              </a:ext>
            </a:extLst>
          </p:cNvPr>
          <p:cNvSpPr txBox="1">
            <a:spLocks/>
          </p:cNvSpPr>
          <p:nvPr/>
        </p:nvSpPr>
        <p:spPr>
          <a:xfrm>
            <a:off x="671513" y="1914291"/>
            <a:ext cx="5729287" cy="366950"/>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600" dirty="0"/>
              <a:t>14 Day Breast Target – Regional Performance</a:t>
            </a:r>
          </a:p>
        </p:txBody>
      </p:sp>
      <p:graphicFrame>
        <p:nvGraphicFramePr>
          <p:cNvPr id="5" name="Chart 4">
            <a:extLst>
              <a:ext uri="{FF2B5EF4-FFF2-40B4-BE49-F238E27FC236}">
                <a16:creationId xmlns:a16="http://schemas.microsoft.com/office/drawing/2014/main" id="{00000000-0008-0000-1300-000003000000}"/>
              </a:ext>
            </a:extLst>
          </p:cNvPr>
          <p:cNvGraphicFramePr>
            <a:graphicFrameLocks/>
          </p:cNvGraphicFramePr>
          <p:nvPr>
            <p:extLst>
              <p:ext uri="{D42A27DB-BD31-4B8C-83A1-F6EECF244321}">
                <p14:modId xmlns:p14="http://schemas.microsoft.com/office/powerpoint/2010/main" val="626802389"/>
              </p:ext>
            </p:extLst>
          </p:nvPr>
        </p:nvGraphicFramePr>
        <p:xfrm>
          <a:off x="814237" y="2264980"/>
          <a:ext cx="4590000" cy="2567465"/>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47004681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2"/>
          </p:nvPr>
        </p:nvSpPr>
        <p:spPr>
          <a:xfrm>
            <a:off x="638337" y="1055950"/>
            <a:ext cx="10748548" cy="558538"/>
          </a:xfrm>
        </p:spPr>
        <p:txBody>
          <a:bodyPr/>
          <a:lstStyle/>
          <a:p>
            <a:r>
              <a:rPr lang="en-GB" sz="2800" dirty="0"/>
              <a:t>Children’s Services</a:t>
            </a:r>
          </a:p>
        </p:txBody>
      </p:sp>
      <p:sp>
        <p:nvSpPr>
          <p:cNvPr id="5" name="Text Placeholder 1">
            <a:extLst>
              <a:ext uri="{FF2B5EF4-FFF2-40B4-BE49-F238E27FC236}">
                <a16:creationId xmlns:a16="http://schemas.microsoft.com/office/drawing/2014/main" id="{EA0E709E-478A-764B-B3FF-4979980733F2}"/>
              </a:ext>
            </a:extLst>
          </p:cNvPr>
          <p:cNvSpPr txBox="1">
            <a:spLocks/>
          </p:cNvSpPr>
          <p:nvPr/>
        </p:nvSpPr>
        <p:spPr>
          <a:xfrm>
            <a:off x="671513" y="1968844"/>
            <a:ext cx="4119023" cy="558538"/>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000" dirty="0"/>
              <a:t>9 Week Waits (%)</a:t>
            </a:r>
          </a:p>
        </p:txBody>
      </p:sp>
      <p:sp>
        <p:nvSpPr>
          <p:cNvPr id="6" name="Text Placeholder 1">
            <a:extLst>
              <a:ext uri="{FF2B5EF4-FFF2-40B4-BE49-F238E27FC236}">
                <a16:creationId xmlns:a16="http://schemas.microsoft.com/office/drawing/2014/main" id="{3C3558F6-698B-08DC-BDF0-F375EC2A1E9E}"/>
              </a:ext>
            </a:extLst>
          </p:cNvPr>
          <p:cNvSpPr txBox="1">
            <a:spLocks/>
          </p:cNvSpPr>
          <p:nvPr/>
        </p:nvSpPr>
        <p:spPr>
          <a:xfrm>
            <a:off x="6662466" y="2007976"/>
            <a:ext cx="4119023" cy="304810"/>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000" dirty="0"/>
              <a:t>9 Week Waits</a:t>
            </a:r>
          </a:p>
        </p:txBody>
      </p:sp>
      <p:sp>
        <p:nvSpPr>
          <p:cNvPr id="7" name="Text Placeholder 2">
            <a:extLst>
              <a:ext uri="{FF2B5EF4-FFF2-40B4-BE49-F238E27FC236}">
                <a16:creationId xmlns:a16="http://schemas.microsoft.com/office/drawing/2014/main" id="{E65BD3C4-857D-1237-2A69-0FA193F43205}"/>
              </a:ext>
            </a:extLst>
          </p:cNvPr>
          <p:cNvSpPr txBox="1">
            <a:spLocks/>
          </p:cNvSpPr>
          <p:nvPr/>
        </p:nvSpPr>
        <p:spPr>
          <a:xfrm>
            <a:off x="6662468" y="2397374"/>
            <a:ext cx="4858019" cy="2424023"/>
          </a:xfrm>
          <a:prstGeom prst="rect">
            <a:avLst/>
          </a:prstGeom>
        </p:spPr>
        <p:txBody>
          <a:bodyPr/>
          <a:lstStyle>
            <a:lvl1pPr marL="342900" indent="-342900" algn="l" defTabSz="914400" rtl="0" eaLnBrk="1" latinLnBrk="0" hangingPunct="1">
              <a:lnSpc>
                <a:spcPct val="90000"/>
              </a:lnSpc>
              <a:spcBef>
                <a:spcPts val="1000"/>
              </a:spcBef>
              <a:buFont typeface="Arial" panose="020B0604020202020204" pitchFamily="34" charset="0"/>
              <a:buChar char="•"/>
              <a:defRPr sz="2000" kern="1200" baseline="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GB" dirty="0"/>
          </a:p>
        </p:txBody>
      </p:sp>
      <p:sp>
        <p:nvSpPr>
          <p:cNvPr id="8" name="Text Placeholder 1">
            <a:extLst>
              <a:ext uri="{FF2B5EF4-FFF2-40B4-BE49-F238E27FC236}">
                <a16:creationId xmlns:a16="http://schemas.microsoft.com/office/drawing/2014/main" id="{9AED7E2E-47CA-0D79-67A9-7C97D6A64562}"/>
              </a:ext>
            </a:extLst>
          </p:cNvPr>
          <p:cNvSpPr txBox="1">
            <a:spLocks/>
          </p:cNvSpPr>
          <p:nvPr/>
        </p:nvSpPr>
        <p:spPr>
          <a:xfrm>
            <a:off x="671513" y="5031208"/>
            <a:ext cx="4572000"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February 2026 – 90.20% waiting &lt; 9 Weeks</a:t>
            </a:r>
          </a:p>
        </p:txBody>
      </p:sp>
      <p:sp>
        <p:nvSpPr>
          <p:cNvPr id="10" name="Text Placeholder 1">
            <a:extLst>
              <a:ext uri="{FF2B5EF4-FFF2-40B4-BE49-F238E27FC236}">
                <a16:creationId xmlns:a16="http://schemas.microsoft.com/office/drawing/2014/main" id="{7502D829-5BF2-BCB3-2DD9-4200D103EB35}"/>
              </a:ext>
            </a:extLst>
          </p:cNvPr>
          <p:cNvSpPr txBox="1">
            <a:spLocks/>
          </p:cNvSpPr>
          <p:nvPr/>
        </p:nvSpPr>
        <p:spPr>
          <a:xfrm>
            <a:off x="638337" y="5956362"/>
            <a:ext cx="5280713"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Source: HSC System Oversight Measures (SharePoint)</a:t>
            </a:r>
          </a:p>
        </p:txBody>
      </p:sp>
      <p:sp>
        <p:nvSpPr>
          <p:cNvPr id="4" name="Text Placeholder 1">
            <a:extLst>
              <a:ext uri="{FF2B5EF4-FFF2-40B4-BE49-F238E27FC236}">
                <a16:creationId xmlns:a16="http://schemas.microsoft.com/office/drawing/2014/main" id="{A960F5C6-32E5-78EA-2293-2649F97A2D73}"/>
              </a:ext>
            </a:extLst>
          </p:cNvPr>
          <p:cNvSpPr txBox="1">
            <a:spLocks/>
          </p:cNvSpPr>
          <p:nvPr/>
        </p:nvSpPr>
        <p:spPr>
          <a:xfrm>
            <a:off x="671513" y="1510561"/>
            <a:ext cx="7847798" cy="432202"/>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400" dirty="0"/>
              <a:t>CAMHS</a:t>
            </a:r>
          </a:p>
        </p:txBody>
      </p:sp>
      <p:sp>
        <p:nvSpPr>
          <p:cNvPr id="13" name="Text Placeholder 1">
            <a:extLst>
              <a:ext uri="{FF2B5EF4-FFF2-40B4-BE49-F238E27FC236}">
                <a16:creationId xmlns:a16="http://schemas.microsoft.com/office/drawing/2014/main" id="{484B45C7-34AD-4D9E-0225-FCD3D9D4DE82}"/>
              </a:ext>
            </a:extLst>
          </p:cNvPr>
          <p:cNvSpPr txBox="1">
            <a:spLocks/>
          </p:cNvSpPr>
          <p:nvPr/>
        </p:nvSpPr>
        <p:spPr>
          <a:xfrm>
            <a:off x="6583808" y="5011953"/>
            <a:ext cx="4495250"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February 2026 – 15 waits &gt;9 weeks against a target of 0</a:t>
            </a:r>
          </a:p>
        </p:txBody>
      </p:sp>
      <p:graphicFrame>
        <p:nvGraphicFramePr>
          <p:cNvPr id="3" name="Chart 2">
            <a:extLst>
              <a:ext uri="{FF2B5EF4-FFF2-40B4-BE49-F238E27FC236}">
                <a16:creationId xmlns:a16="http://schemas.microsoft.com/office/drawing/2014/main" id="{43A6DC1E-6F48-4D79-A3E6-B7087EE55E34}"/>
              </a:ext>
            </a:extLst>
          </p:cNvPr>
          <p:cNvGraphicFramePr>
            <a:graphicFrameLocks/>
          </p:cNvGraphicFramePr>
          <p:nvPr>
            <p:extLst>
              <p:ext uri="{D42A27DB-BD31-4B8C-83A1-F6EECF244321}">
                <p14:modId xmlns:p14="http://schemas.microsoft.com/office/powerpoint/2010/main" val="1158199396"/>
              </p:ext>
            </p:extLst>
          </p:nvPr>
        </p:nvGraphicFramePr>
        <p:xfrm>
          <a:off x="679098" y="2388125"/>
          <a:ext cx="4572000" cy="2606115"/>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2" name="Chart 11">
            <a:extLst>
              <a:ext uri="{FF2B5EF4-FFF2-40B4-BE49-F238E27FC236}">
                <a16:creationId xmlns:a16="http://schemas.microsoft.com/office/drawing/2014/main" id="{00000000-0008-0000-3800-000002000000}"/>
              </a:ext>
            </a:extLst>
          </p:cNvPr>
          <p:cNvGraphicFramePr>
            <a:graphicFrameLocks/>
          </p:cNvGraphicFramePr>
          <p:nvPr>
            <p:extLst>
              <p:ext uri="{D42A27DB-BD31-4B8C-83A1-F6EECF244321}">
                <p14:modId xmlns:p14="http://schemas.microsoft.com/office/powerpoint/2010/main" val="3974071453"/>
              </p:ext>
            </p:extLst>
          </p:nvPr>
        </p:nvGraphicFramePr>
        <p:xfrm>
          <a:off x="6583808" y="2368515"/>
          <a:ext cx="4572001" cy="2625725"/>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177437518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2"/>
          </p:nvPr>
        </p:nvSpPr>
        <p:spPr>
          <a:xfrm>
            <a:off x="634434" y="1202581"/>
            <a:ext cx="10635584" cy="558538"/>
          </a:xfrm>
        </p:spPr>
        <p:txBody>
          <a:bodyPr/>
          <a:lstStyle/>
          <a:p>
            <a:r>
              <a:rPr lang="en-GB" sz="2800" dirty="0"/>
              <a:t>Children’s Services</a:t>
            </a:r>
          </a:p>
        </p:txBody>
      </p:sp>
      <p:sp>
        <p:nvSpPr>
          <p:cNvPr id="5" name="Text Placeholder 1">
            <a:extLst>
              <a:ext uri="{FF2B5EF4-FFF2-40B4-BE49-F238E27FC236}">
                <a16:creationId xmlns:a16="http://schemas.microsoft.com/office/drawing/2014/main" id="{EA0E709E-478A-764B-B3FF-4979980733F2}"/>
              </a:ext>
            </a:extLst>
          </p:cNvPr>
          <p:cNvSpPr txBox="1">
            <a:spLocks/>
          </p:cNvSpPr>
          <p:nvPr/>
        </p:nvSpPr>
        <p:spPr>
          <a:xfrm>
            <a:off x="671513" y="2197021"/>
            <a:ext cx="4119023" cy="351569"/>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800" dirty="0"/>
              <a:t>Unallocated Cases &gt; 20 Days</a:t>
            </a:r>
          </a:p>
        </p:txBody>
      </p:sp>
      <p:sp>
        <p:nvSpPr>
          <p:cNvPr id="7" name="Text Placeholder 2">
            <a:extLst>
              <a:ext uri="{FF2B5EF4-FFF2-40B4-BE49-F238E27FC236}">
                <a16:creationId xmlns:a16="http://schemas.microsoft.com/office/drawing/2014/main" id="{E65BD3C4-857D-1237-2A69-0FA193F43205}"/>
              </a:ext>
            </a:extLst>
          </p:cNvPr>
          <p:cNvSpPr txBox="1">
            <a:spLocks/>
          </p:cNvSpPr>
          <p:nvPr/>
        </p:nvSpPr>
        <p:spPr>
          <a:xfrm>
            <a:off x="6662468" y="2397374"/>
            <a:ext cx="4858019" cy="2424023"/>
          </a:xfrm>
          <a:prstGeom prst="rect">
            <a:avLst/>
          </a:prstGeom>
        </p:spPr>
        <p:txBody>
          <a:bodyPr/>
          <a:lstStyle>
            <a:lvl1pPr marL="342900" indent="-342900" algn="l" defTabSz="914400" rtl="0" eaLnBrk="1" latinLnBrk="0" hangingPunct="1">
              <a:lnSpc>
                <a:spcPct val="90000"/>
              </a:lnSpc>
              <a:spcBef>
                <a:spcPts val="1000"/>
              </a:spcBef>
              <a:buFont typeface="Arial" panose="020B0604020202020204" pitchFamily="34" charset="0"/>
              <a:buChar char="•"/>
              <a:defRPr sz="2000" kern="1200" baseline="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GB" dirty="0"/>
          </a:p>
        </p:txBody>
      </p:sp>
      <p:sp>
        <p:nvSpPr>
          <p:cNvPr id="8" name="Text Placeholder 1">
            <a:extLst>
              <a:ext uri="{FF2B5EF4-FFF2-40B4-BE49-F238E27FC236}">
                <a16:creationId xmlns:a16="http://schemas.microsoft.com/office/drawing/2014/main" id="{9AED7E2E-47CA-0D79-67A9-7C97D6A64562}"/>
              </a:ext>
            </a:extLst>
          </p:cNvPr>
          <p:cNvSpPr txBox="1">
            <a:spLocks/>
          </p:cNvSpPr>
          <p:nvPr/>
        </p:nvSpPr>
        <p:spPr>
          <a:xfrm>
            <a:off x="689575" y="5254761"/>
            <a:ext cx="4983637"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February 2026 – 32 cases &gt; 20 Days against a target of 43 cases</a:t>
            </a:r>
          </a:p>
        </p:txBody>
      </p:sp>
      <p:sp>
        <p:nvSpPr>
          <p:cNvPr id="10" name="Text Placeholder 1">
            <a:extLst>
              <a:ext uri="{FF2B5EF4-FFF2-40B4-BE49-F238E27FC236}">
                <a16:creationId xmlns:a16="http://schemas.microsoft.com/office/drawing/2014/main" id="{7502D829-5BF2-BCB3-2DD9-4200D103EB35}"/>
              </a:ext>
            </a:extLst>
          </p:cNvPr>
          <p:cNvSpPr txBox="1">
            <a:spLocks/>
          </p:cNvSpPr>
          <p:nvPr/>
        </p:nvSpPr>
        <p:spPr>
          <a:xfrm>
            <a:off x="671513" y="5956362"/>
            <a:ext cx="5280713"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Source: HSC System Oversight Measures (SharePoint)</a:t>
            </a:r>
          </a:p>
        </p:txBody>
      </p:sp>
      <p:sp>
        <p:nvSpPr>
          <p:cNvPr id="4" name="Text Placeholder 1">
            <a:extLst>
              <a:ext uri="{FF2B5EF4-FFF2-40B4-BE49-F238E27FC236}">
                <a16:creationId xmlns:a16="http://schemas.microsoft.com/office/drawing/2014/main" id="{A960F5C6-32E5-78EA-2293-2649F97A2D73}"/>
              </a:ext>
            </a:extLst>
          </p:cNvPr>
          <p:cNvSpPr txBox="1">
            <a:spLocks/>
          </p:cNvSpPr>
          <p:nvPr/>
        </p:nvSpPr>
        <p:spPr>
          <a:xfrm>
            <a:off x="671513" y="1655052"/>
            <a:ext cx="7847798" cy="432202"/>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400" dirty="0"/>
              <a:t>Unallocated Cases – Family Support</a:t>
            </a:r>
          </a:p>
        </p:txBody>
      </p:sp>
      <p:graphicFrame>
        <p:nvGraphicFramePr>
          <p:cNvPr id="3" name="Chart 2">
            <a:extLst>
              <a:ext uri="{FF2B5EF4-FFF2-40B4-BE49-F238E27FC236}">
                <a16:creationId xmlns:a16="http://schemas.microsoft.com/office/drawing/2014/main" id="{BAEB5854-8993-4153-80A9-C5B64C2C7A96}"/>
              </a:ext>
            </a:extLst>
          </p:cNvPr>
          <p:cNvGraphicFramePr>
            <a:graphicFrameLocks/>
          </p:cNvGraphicFramePr>
          <p:nvPr>
            <p:extLst>
              <p:ext uri="{D42A27DB-BD31-4B8C-83A1-F6EECF244321}">
                <p14:modId xmlns:p14="http://schemas.microsoft.com/office/powerpoint/2010/main" val="3762997781"/>
              </p:ext>
            </p:extLst>
          </p:nvPr>
        </p:nvGraphicFramePr>
        <p:xfrm>
          <a:off x="671513" y="2548590"/>
          <a:ext cx="4572000" cy="264795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46883340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2"/>
          </p:nvPr>
        </p:nvSpPr>
        <p:spPr>
          <a:xfrm>
            <a:off x="671513" y="1181538"/>
            <a:ext cx="10635584" cy="558538"/>
          </a:xfrm>
        </p:spPr>
        <p:txBody>
          <a:bodyPr/>
          <a:lstStyle/>
          <a:p>
            <a:r>
              <a:rPr lang="en-GB" sz="2800" dirty="0"/>
              <a:t>Community Services</a:t>
            </a:r>
          </a:p>
        </p:txBody>
      </p:sp>
      <p:sp>
        <p:nvSpPr>
          <p:cNvPr id="7" name="Text Placeholder 2">
            <a:extLst>
              <a:ext uri="{FF2B5EF4-FFF2-40B4-BE49-F238E27FC236}">
                <a16:creationId xmlns:a16="http://schemas.microsoft.com/office/drawing/2014/main" id="{E65BD3C4-857D-1237-2A69-0FA193F43205}"/>
              </a:ext>
            </a:extLst>
          </p:cNvPr>
          <p:cNvSpPr txBox="1">
            <a:spLocks/>
          </p:cNvSpPr>
          <p:nvPr/>
        </p:nvSpPr>
        <p:spPr>
          <a:xfrm>
            <a:off x="6662468" y="2397374"/>
            <a:ext cx="4858019" cy="2424023"/>
          </a:xfrm>
          <a:prstGeom prst="rect">
            <a:avLst/>
          </a:prstGeom>
        </p:spPr>
        <p:txBody>
          <a:bodyPr/>
          <a:lstStyle>
            <a:lvl1pPr marL="342900" indent="-342900" algn="l" defTabSz="914400" rtl="0" eaLnBrk="1" latinLnBrk="0" hangingPunct="1">
              <a:lnSpc>
                <a:spcPct val="90000"/>
              </a:lnSpc>
              <a:spcBef>
                <a:spcPts val="1000"/>
              </a:spcBef>
              <a:buFont typeface="Arial" panose="020B0604020202020204" pitchFamily="34" charset="0"/>
              <a:buChar char="•"/>
              <a:defRPr sz="2000" kern="1200" baseline="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GB" dirty="0"/>
          </a:p>
        </p:txBody>
      </p:sp>
      <p:sp>
        <p:nvSpPr>
          <p:cNvPr id="8" name="Text Placeholder 1">
            <a:extLst>
              <a:ext uri="{FF2B5EF4-FFF2-40B4-BE49-F238E27FC236}">
                <a16:creationId xmlns:a16="http://schemas.microsoft.com/office/drawing/2014/main" id="{9AED7E2E-47CA-0D79-67A9-7C97D6A64562}"/>
              </a:ext>
            </a:extLst>
          </p:cNvPr>
          <p:cNvSpPr txBox="1">
            <a:spLocks/>
          </p:cNvSpPr>
          <p:nvPr/>
        </p:nvSpPr>
        <p:spPr>
          <a:xfrm>
            <a:off x="678142" y="5099994"/>
            <a:ext cx="4495250"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February 2026 – 2,613 compared to target of 3,688</a:t>
            </a:r>
          </a:p>
        </p:txBody>
      </p:sp>
      <p:sp>
        <p:nvSpPr>
          <p:cNvPr id="10" name="Text Placeholder 1">
            <a:extLst>
              <a:ext uri="{FF2B5EF4-FFF2-40B4-BE49-F238E27FC236}">
                <a16:creationId xmlns:a16="http://schemas.microsoft.com/office/drawing/2014/main" id="{7502D829-5BF2-BCB3-2DD9-4200D103EB35}"/>
              </a:ext>
            </a:extLst>
          </p:cNvPr>
          <p:cNvSpPr txBox="1">
            <a:spLocks/>
          </p:cNvSpPr>
          <p:nvPr/>
        </p:nvSpPr>
        <p:spPr>
          <a:xfrm>
            <a:off x="653167" y="5956362"/>
            <a:ext cx="5280713"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Source: HSC System Oversight Measures (SharePoint)</a:t>
            </a:r>
          </a:p>
        </p:txBody>
      </p:sp>
      <p:sp>
        <p:nvSpPr>
          <p:cNvPr id="4" name="Text Placeholder 1">
            <a:extLst>
              <a:ext uri="{FF2B5EF4-FFF2-40B4-BE49-F238E27FC236}">
                <a16:creationId xmlns:a16="http://schemas.microsoft.com/office/drawing/2014/main" id="{A960F5C6-32E5-78EA-2293-2649F97A2D73}"/>
              </a:ext>
            </a:extLst>
          </p:cNvPr>
          <p:cNvSpPr txBox="1">
            <a:spLocks/>
          </p:cNvSpPr>
          <p:nvPr/>
        </p:nvSpPr>
        <p:spPr>
          <a:xfrm>
            <a:off x="689576" y="1624026"/>
            <a:ext cx="7847798" cy="432202"/>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400" dirty="0"/>
              <a:t>Domiciliary Care Packages</a:t>
            </a:r>
          </a:p>
        </p:txBody>
      </p:sp>
      <p:sp>
        <p:nvSpPr>
          <p:cNvPr id="9" name="Text Placeholder 1">
            <a:extLst>
              <a:ext uri="{FF2B5EF4-FFF2-40B4-BE49-F238E27FC236}">
                <a16:creationId xmlns:a16="http://schemas.microsoft.com/office/drawing/2014/main" id="{A14CF80E-D59B-0F34-20B3-D6F712013EC6}"/>
              </a:ext>
            </a:extLst>
          </p:cNvPr>
          <p:cNvSpPr txBox="1">
            <a:spLocks/>
          </p:cNvSpPr>
          <p:nvPr/>
        </p:nvSpPr>
        <p:spPr>
          <a:xfrm>
            <a:off x="671513" y="2060311"/>
            <a:ext cx="4553936" cy="380212"/>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800" dirty="0"/>
              <a:t>Unmet Need Hours (Full)</a:t>
            </a:r>
          </a:p>
        </p:txBody>
      </p:sp>
      <p:sp>
        <p:nvSpPr>
          <p:cNvPr id="11" name="Text Placeholder 1">
            <a:extLst>
              <a:ext uri="{FF2B5EF4-FFF2-40B4-BE49-F238E27FC236}">
                <a16:creationId xmlns:a16="http://schemas.microsoft.com/office/drawing/2014/main" id="{8DF0A193-E358-A260-A170-5DDE42F7B755}"/>
              </a:ext>
            </a:extLst>
          </p:cNvPr>
          <p:cNvSpPr txBox="1">
            <a:spLocks/>
          </p:cNvSpPr>
          <p:nvPr/>
        </p:nvSpPr>
        <p:spPr>
          <a:xfrm>
            <a:off x="6840109" y="5074046"/>
            <a:ext cx="4495250"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February 2026 – 1,803 compared to target of 2,061</a:t>
            </a:r>
          </a:p>
        </p:txBody>
      </p:sp>
      <p:sp>
        <p:nvSpPr>
          <p:cNvPr id="14" name="Text Placeholder 1">
            <a:extLst>
              <a:ext uri="{FF2B5EF4-FFF2-40B4-BE49-F238E27FC236}">
                <a16:creationId xmlns:a16="http://schemas.microsoft.com/office/drawing/2014/main" id="{32BE90AA-40CC-81EB-07B3-B4E0A27EEA15}"/>
              </a:ext>
            </a:extLst>
          </p:cNvPr>
          <p:cNvSpPr txBox="1">
            <a:spLocks/>
          </p:cNvSpPr>
          <p:nvPr/>
        </p:nvSpPr>
        <p:spPr>
          <a:xfrm>
            <a:off x="6840109" y="2084646"/>
            <a:ext cx="4553936" cy="380212"/>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800" dirty="0"/>
              <a:t>Unmet Need Hours (Partial)</a:t>
            </a:r>
          </a:p>
        </p:txBody>
      </p:sp>
      <p:graphicFrame>
        <p:nvGraphicFramePr>
          <p:cNvPr id="6" name="Chart 5">
            <a:extLst>
              <a:ext uri="{FF2B5EF4-FFF2-40B4-BE49-F238E27FC236}">
                <a16:creationId xmlns:a16="http://schemas.microsoft.com/office/drawing/2014/main" id="{967E0252-9207-4BA1-886C-B87A2C3C5C15}"/>
              </a:ext>
            </a:extLst>
          </p:cNvPr>
          <p:cNvGraphicFramePr>
            <a:graphicFrameLocks/>
          </p:cNvGraphicFramePr>
          <p:nvPr>
            <p:extLst>
              <p:ext uri="{D42A27DB-BD31-4B8C-83A1-F6EECF244321}">
                <p14:modId xmlns:p14="http://schemas.microsoft.com/office/powerpoint/2010/main" val="1352299736"/>
              </p:ext>
            </p:extLst>
          </p:nvPr>
        </p:nvGraphicFramePr>
        <p:xfrm>
          <a:off x="689576" y="2482593"/>
          <a:ext cx="4572000" cy="257533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2" name="Chart 11">
            <a:extLst>
              <a:ext uri="{FF2B5EF4-FFF2-40B4-BE49-F238E27FC236}">
                <a16:creationId xmlns:a16="http://schemas.microsoft.com/office/drawing/2014/main" id="{A0757CF8-CACD-444C-8966-5CAA62D21AE7}"/>
              </a:ext>
            </a:extLst>
          </p:cNvPr>
          <p:cNvGraphicFramePr>
            <a:graphicFrameLocks/>
          </p:cNvGraphicFramePr>
          <p:nvPr>
            <p:extLst>
              <p:ext uri="{D42A27DB-BD31-4B8C-83A1-F6EECF244321}">
                <p14:modId xmlns:p14="http://schemas.microsoft.com/office/powerpoint/2010/main" val="1428645447"/>
              </p:ext>
            </p:extLst>
          </p:nvPr>
        </p:nvGraphicFramePr>
        <p:xfrm>
          <a:off x="6840109" y="2482593"/>
          <a:ext cx="4572000" cy="2557171"/>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351147077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2"/>
          </p:nvPr>
        </p:nvSpPr>
        <p:spPr>
          <a:xfrm>
            <a:off x="671513" y="1349383"/>
            <a:ext cx="10635584" cy="558538"/>
          </a:xfrm>
        </p:spPr>
        <p:txBody>
          <a:bodyPr/>
          <a:lstStyle/>
          <a:p>
            <a:r>
              <a:rPr lang="en-GB" sz="2800" dirty="0"/>
              <a:t>Community Services</a:t>
            </a:r>
          </a:p>
        </p:txBody>
      </p:sp>
      <p:sp>
        <p:nvSpPr>
          <p:cNvPr id="7" name="Text Placeholder 2">
            <a:extLst>
              <a:ext uri="{FF2B5EF4-FFF2-40B4-BE49-F238E27FC236}">
                <a16:creationId xmlns:a16="http://schemas.microsoft.com/office/drawing/2014/main" id="{E65BD3C4-857D-1237-2A69-0FA193F43205}"/>
              </a:ext>
            </a:extLst>
          </p:cNvPr>
          <p:cNvSpPr txBox="1">
            <a:spLocks/>
          </p:cNvSpPr>
          <p:nvPr/>
        </p:nvSpPr>
        <p:spPr>
          <a:xfrm>
            <a:off x="6662468" y="2397374"/>
            <a:ext cx="4858019" cy="2424023"/>
          </a:xfrm>
          <a:prstGeom prst="rect">
            <a:avLst/>
          </a:prstGeom>
        </p:spPr>
        <p:txBody>
          <a:bodyPr/>
          <a:lstStyle>
            <a:lvl1pPr marL="342900" indent="-342900" algn="l" defTabSz="914400" rtl="0" eaLnBrk="1" latinLnBrk="0" hangingPunct="1">
              <a:lnSpc>
                <a:spcPct val="90000"/>
              </a:lnSpc>
              <a:spcBef>
                <a:spcPts val="1000"/>
              </a:spcBef>
              <a:buFont typeface="Arial" panose="020B0604020202020204" pitchFamily="34" charset="0"/>
              <a:buChar char="•"/>
              <a:defRPr sz="2000" kern="1200" baseline="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GB" dirty="0"/>
          </a:p>
        </p:txBody>
      </p:sp>
      <p:sp>
        <p:nvSpPr>
          <p:cNvPr id="8" name="Text Placeholder 1">
            <a:extLst>
              <a:ext uri="{FF2B5EF4-FFF2-40B4-BE49-F238E27FC236}">
                <a16:creationId xmlns:a16="http://schemas.microsoft.com/office/drawing/2014/main" id="{9AED7E2E-47CA-0D79-67A9-7C97D6A64562}"/>
              </a:ext>
            </a:extLst>
          </p:cNvPr>
          <p:cNvSpPr txBox="1">
            <a:spLocks/>
          </p:cNvSpPr>
          <p:nvPr/>
        </p:nvSpPr>
        <p:spPr>
          <a:xfrm>
            <a:off x="671513" y="4976098"/>
            <a:ext cx="4495250"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February 2026 – 742 compared to target of 743</a:t>
            </a:r>
          </a:p>
        </p:txBody>
      </p:sp>
      <p:sp>
        <p:nvSpPr>
          <p:cNvPr id="10" name="Text Placeholder 1">
            <a:extLst>
              <a:ext uri="{FF2B5EF4-FFF2-40B4-BE49-F238E27FC236}">
                <a16:creationId xmlns:a16="http://schemas.microsoft.com/office/drawing/2014/main" id="{7502D829-5BF2-BCB3-2DD9-4200D103EB35}"/>
              </a:ext>
            </a:extLst>
          </p:cNvPr>
          <p:cNvSpPr txBox="1">
            <a:spLocks/>
          </p:cNvSpPr>
          <p:nvPr/>
        </p:nvSpPr>
        <p:spPr>
          <a:xfrm>
            <a:off x="671513" y="5956362"/>
            <a:ext cx="5280713"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Source: HSC System Oversight Measures (SharePoint)</a:t>
            </a:r>
          </a:p>
        </p:txBody>
      </p:sp>
      <p:sp>
        <p:nvSpPr>
          <p:cNvPr id="4" name="Text Placeholder 1">
            <a:extLst>
              <a:ext uri="{FF2B5EF4-FFF2-40B4-BE49-F238E27FC236}">
                <a16:creationId xmlns:a16="http://schemas.microsoft.com/office/drawing/2014/main" id="{A960F5C6-32E5-78EA-2293-2649F97A2D73}"/>
              </a:ext>
            </a:extLst>
          </p:cNvPr>
          <p:cNvSpPr txBox="1">
            <a:spLocks/>
          </p:cNvSpPr>
          <p:nvPr/>
        </p:nvSpPr>
        <p:spPr>
          <a:xfrm>
            <a:off x="689576" y="1788314"/>
            <a:ext cx="7847798" cy="432202"/>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400" dirty="0"/>
              <a:t>Direct Payments</a:t>
            </a:r>
          </a:p>
        </p:txBody>
      </p:sp>
      <p:graphicFrame>
        <p:nvGraphicFramePr>
          <p:cNvPr id="5" name="Chart 4">
            <a:extLst>
              <a:ext uri="{FF2B5EF4-FFF2-40B4-BE49-F238E27FC236}">
                <a16:creationId xmlns:a16="http://schemas.microsoft.com/office/drawing/2014/main" id="{2E6A07BF-6253-4F8B-B488-4E8C53F4E574}"/>
              </a:ext>
            </a:extLst>
          </p:cNvPr>
          <p:cNvGraphicFramePr>
            <a:graphicFrameLocks/>
          </p:cNvGraphicFramePr>
          <p:nvPr>
            <p:extLst>
              <p:ext uri="{D42A27DB-BD31-4B8C-83A1-F6EECF244321}">
                <p14:modId xmlns:p14="http://schemas.microsoft.com/office/powerpoint/2010/main" val="1360946"/>
              </p:ext>
            </p:extLst>
          </p:nvPr>
        </p:nvGraphicFramePr>
        <p:xfrm>
          <a:off x="689576" y="2337572"/>
          <a:ext cx="4571999" cy="2582287"/>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98673172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2"/>
          </p:nvPr>
        </p:nvSpPr>
        <p:spPr>
          <a:xfrm>
            <a:off x="671513" y="1224711"/>
            <a:ext cx="4057803" cy="558538"/>
          </a:xfrm>
        </p:spPr>
        <p:txBody>
          <a:bodyPr/>
          <a:lstStyle/>
          <a:p>
            <a:r>
              <a:rPr lang="en-GB" sz="3200" dirty="0"/>
              <a:t>Safety &amp; Quality</a:t>
            </a:r>
          </a:p>
        </p:txBody>
      </p:sp>
      <p:sp>
        <p:nvSpPr>
          <p:cNvPr id="7" name="Text Placeholder 2">
            <a:extLst>
              <a:ext uri="{FF2B5EF4-FFF2-40B4-BE49-F238E27FC236}">
                <a16:creationId xmlns:a16="http://schemas.microsoft.com/office/drawing/2014/main" id="{E65BD3C4-857D-1237-2A69-0FA193F43205}"/>
              </a:ext>
            </a:extLst>
          </p:cNvPr>
          <p:cNvSpPr txBox="1">
            <a:spLocks/>
          </p:cNvSpPr>
          <p:nvPr/>
        </p:nvSpPr>
        <p:spPr>
          <a:xfrm>
            <a:off x="6662468" y="2397374"/>
            <a:ext cx="4858019" cy="2424023"/>
          </a:xfrm>
          <a:prstGeom prst="rect">
            <a:avLst/>
          </a:prstGeom>
        </p:spPr>
        <p:txBody>
          <a:bodyPr/>
          <a:lstStyle>
            <a:lvl1pPr marL="342900" indent="-342900" algn="l" defTabSz="914400" rtl="0" eaLnBrk="1" latinLnBrk="0" hangingPunct="1">
              <a:lnSpc>
                <a:spcPct val="90000"/>
              </a:lnSpc>
              <a:spcBef>
                <a:spcPts val="1000"/>
              </a:spcBef>
              <a:buFont typeface="Arial" panose="020B0604020202020204" pitchFamily="34" charset="0"/>
              <a:buChar char="•"/>
              <a:defRPr sz="2000" kern="1200" baseline="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GB" dirty="0"/>
          </a:p>
        </p:txBody>
      </p:sp>
      <p:sp>
        <p:nvSpPr>
          <p:cNvPr id="10" name="Text Placeholder 1">
            <a:extLst>
              <a:ext uri="{FF2B5EF4-FFF2-40B4-BE49-F238E27FC236}">
                <a16:creationId xmlns:a16="http://schemas.microsoft.com/office/drawing/2014/main" id="{7502D829-5BF2-BCB3-2DD9-4200D103EB35}"/>
              </a:ext>
            </a:extLst>
          </p:cNvPr>
          <p:cNvSpPr txBox="1">
            <a:spLocks/>
          </p:cNvSpPr>
          <p:nvPr/>
        </p:nvSpPr>
        <p:spPr>
          <a:xfrm>
            <a:off x="671513" y="5954939"/>
            <a:ext cx="4590064"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Source: HSC System Oversight Measures (SharePoint)</a:t>
            </a:r>
          </a:p>
        </p:txBody>
      </p:sp>
      <p:sp>
        <p:nvSpPr>
          <p:cNvPr id="4" name="Text Placeholder 1">
            <a:extLst>
              <a:ext uri="{FF2B5EF4-FFF2-40B4-BE49-F238E27FC236}">
                <a16:creationId xmlns:a16="http://schemas.microsoft.com/office/drawing/2014/main" id="{A960F5C6-32E5-78EA-2293-2649F97A2D73}"/>
              </a:ext>
            </a:extLst>
          </p:cNvPr>
          <p:cNvSpPr txBox="1">
            <a:spLocks/>
          </p:cNvSpPr>
          <p:nvPr/>
        </p:nvSpPr>
        <p:spPr>
          <a:xfrm>
            <a:off x="671513" y="1749071"/>
            <a:ext cx="7847798" cy="432202"/>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400" dirty="0"/>
              <a:t>Compliance with SAI Process</a:t>
            </a:r>
          </a:p>
        </p:txBody>
      </p:sp>
      <p:sp>
        <p:nvSpPr>
          <p:cNvPr id="3" name="Text Placeholder 1">
            <a:extLst>
              <a:ext uri="{FF2B5EF4-FFF2-40B4-BE49-F238E27FC236}">
                <a16:creationId xmlns:a16="http://schemas.microsoft.com/office/drawing/2014/main" id="{190A3256-D148-1A60-351E-D83C562077F5}"/>
              </a:ext>
            </a:extLst>
          </p:cNvPr>
          <p:cNvSpPr txBox="1">
            <a:spLocks/>
          </p:cNvSpPr>
          <p:nvPr/>
        </p:nvSpPr>
        <p:spPr>
          <a:xfrm>
            <a:off x="671513" y="5198423"/>
            <a:ext cx="4495250"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February 2026 – 16 SAI reports overdue / not completed</a:t>
            </a:r>
          </a:p>
        </p:txBody>
      </p:sp>
      <p:graphicFrame>
        <p:nvGraphicFramePr>
          <p:cNvPr id="6" name="Chart 5">
            <a:extLst>
              <a:ext uri="{FF2B5EF4-FFF2-40B4-BE49-F238E27FC236}">
                <a16:creationId xmlns:a16="http://schemas.microsoft.com/office/drawing/2014/main" id="{C69A9E6E-28AE-46DE-BAC5-63B52A1D96BB}"/>
              </a:ext>
            </a:extLst>
          </p:cNvPr>
          <p:cNvGraphicFramePr>
            <a:graphicFrameLocks/>
          </p:cNvGraphicFramePr>
          <p:nvPr>
            <p:extLst>
              <p:ext uri="{D42A27DB-BD31-4B8C-83A1-F6EECF244321}">
                <p14:modId xmlns:p14="http://schemas.microsoft.com/office/powerpoint/2010/main" val="2226338597"/>
              </p:ext>
            </p:extLst>
          </p:nvPr>
        </p:nvGraphicFramePr>
        <p:xfrm>
          <a:off x="671513" y="2253163"/>
          <a:ext cx="4948465" cy="287337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99264303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2"/>
          </p:nvPr>
        </p:nvSpPr>
        <p:spPr>
          <a:xfrm>
            <a:off x="671513" y="1220546"/>
            <a:ext cx="5424487" cy="558538"/>
          </a:xfrm>
        </p:spPr>
        <p:txBody>
          <a:bodyPr/>
          <a:lstStyle/>
          <a:p>
            <a:r>
              <a:rPr lang="en-GB" sz="3200" dirty="0"/>
              <a:t>Safety &amp; Quality</a:t>
            </a:r>
          </a:p>
        </p:txBody>
      </p:sp>
      <p:sp>
        <p:nvSpPr>
          <p:cNvPr id="7" name="Text Placeholder 2">
            <a:extLst>
              <a:ext uri="{FF2B5EF4-FFF2-40B4-BE49-F238E27FC236}">
                <a16:creationId xmlns:a16="http://schemas.microsoft.com/office/drawing/2014/main" id="{E65BD3C4-857D-1237-2A69-0FA193F43205}"/>
              </a:ext>
            </a:extLst>
          </p:cNvPr>
          <p:cNvSpPr txBox="1">
            <a:spLocks/>
          </p:cNvSpPr>
          <p:nvPr/>
        </p:nvSpPr>
        <p:spPr>
          <a:xfrm>
            <a:off x="6662468" y="2397374"/>
            <a:ext cx="4858019" cy="2424023"/>
          </a:xfrm>
          <a:prstGeom prst="rect">
            <a:avLst/>
          </a:prstGeom>
        </p:spPr>
        <p:txBody>
          <a:bodyPr/>
          <a:lstStyle>
            <a:lvl1pPr marL="342900" indent="-342900" algn="l" defTabSz="914400" rtl="0" eaLnBrk="1" latinLnBrk="0" hangingPunct="1">
              <a:lnSpc>
                <a:spcPct val="90000"/>
              </a:lnSpc>
              <a:spcBef>
                <a:spcPts val="1000"/>
              </a:spcBef>
              <a:buFont typeface="Arial" panose="020B0604020202020204" pitchFamily="34" charset="0"/>
              <a:buChar char="•"/>
              <a:defRPr sz="2000" kern="1200" baseline="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GB" dirty="0"/>
          </a:p>
        </p:txBody>
      </p:sp>
      <p:sp>
        <p:nvSpPr>
          <p:cNvPr id="10" name="Text Placeholder 1">
            <a:extLst>
              <a:ext uri="{FF2B5EF4-FFF2-40B4-BE49-F238E27FC236}">
                <a16:creationId xmlns:a16="http://schemas.microsoft.com/office/drawing/2014/main" id="{7502D829-5BF2-BCB3-2DD9-4200D103EB35}"/>
              </a:ext>
            </a:extLst>
          </p:cNvPr>
          <p:cNvSpPr txBox="1">
            <a:spLocks/>
          </p:cNvSpPr>
          <p:nvPr/>
        </p:nvSpPr>
        <p:spPr>
          <a:xfrm>
            <a:off x="671514" y="5956362"/>
            <a:ext cx="4590064"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Source: PHA Monthly Target Monitoring Report</a:t>
            </a:r>
          </a:p>
        </p:txBody>
      </p:sp>
      <p:sp>
        <p:nvSpPr>
          <p:cNvPr id="4" name="Text Placeholder 1">
            <a:extLst>
              <a:ext uri="{FF2B5EF4-FFF2-40B4-BE49-F238E27FC236}">
                <a16:creationId xmlns:a16="http://schemas.microsoft.com/office/drawing/2014/main" id="{A960F5C6-32E5-78EA-2293-2649F97A2D73}"/>
              </a:ext>
            </a:extLst>
          </p:cNvPr>
          <p:cNvSpPr txBox="1">
            <a:spLocks/>
          </p:cNvSpPr>
          <p:nvPr/>
        </p:nvSpPr>
        <p:spPr>
          <a:xfrm>
            <a:off x="671513" y="1672604"/>
            <a:ext cx="7847798" cy="432202"/>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400" dirty="0"/>
              <a:t>Reduce Hospital Acquired Infections</a:t>
            </a:r>
          </a:p>
        </p:txBody>
      </p:sp>
      <p:sp>
        <p:nvSpPr>
          <p:cNvPr id="3" name="Text Placeholder 1">
            <a:extLst>
              <a:ext uri="{FF2B5EF4-FFF2-40B4-BE49-F238E27FC236}">
                <a16:creationId xmlns:a16="http://schemas.microsoft.com/office/drawing/2014/main" id="{0E17853B-E9D0-EFB6-5CA3-7A3E27228E0D}"/>
              </a:ext>
            </a:extLst>
          </p:cNvPr>
          <p:cNvSpPr txBox="1">
            <a:spLocks/>
          </p:cNvSpPr>
          <p:nvPr/>
        </p:nvSpPr>
        <p:spPr>
          <a:xfrm>
            <a:off x="671513" y="2142093"/>
            <a:ext cx="3497364" cy="432202"/>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400" dirty="0"/>
              <a:t>CDIFF</a:t>
            </a:r>
          </a:p>
        </p:txBody>
      </p:sp>
      <p:sp>
        <p:nvSpPr>
          <p:cNvPr id="5" name="Text Placeholder 1">
            <a:extLst>
              <a:ext uri="{FF2B5EF4-FFF2-40B4-BE49-F238E27FC236}">
                <a16:creationId xmlns:a16="http://schemas.microsoft.com/office/drawing/2014/main" id="{E4C726B7-5522-4BAB-E6A3-55D16C9C57FC}"/>
              </a:ext>
            </a:extLst>
          </p:cNvPr>
          <p:cNvSpPr txBox="1">
            <a:spLocks/>
          </p:cNvSpPr>
          <p:nvPr/>
        </p:nvSpPr>
        <p:spPr>
          <a:xfrm>
            <a:off x="6930422" y="2190580"/>
            <a:ext cx="3497364" cy="432202"/>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400" dirty="0"/>
              <a:t>MRSA</a:t>
            </a:r>
          </a:p>
        </p:txBody>
      </p:sp>
      <p:sp>
        <p:nvSpPr>
          <p:cNvPr id="6" name="Text Placeholder 1">
            <a:extLst>
              <a:ext uri="{FF2B5EF4-FFF2-40B4-BE49-F238E27FC236}">
                <a16:creationId xmlns:a16="http://schemas.microsoft.com/office/drawing/2014/main" id="{99708A9E-2E3A-2186-0BFC-684DC74D5306}"/>
              </a:ext>
            </a:extLst>
          </p:cNvPr>
          <p:cNvSpPr txBox="1">
            <a:spLocks/>
          </p:cNvSpPr>
          <p:nvPr/>
        </p:nvSpPr>
        <p:spPr>
          <a:xfrm>
            <a:off x="757754" y="5228150"/>
            <a:ext cx="3497364"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Cumulative CDI Rate January 26 – 14.9</a:t>
            </a:r>
          </a:p>
        </p:txBody>
      </p:sp>
      <p:sp>
        <p:nvSpPr>
          <p:cNvPr id="8" name="Text Placeholder 1">
            <a:extLst>
              <a:ext uri="{FF2B5EF4-FFF2-40B4-BE49-F238E27FC236}">
                <a16:creationId xmlns:a16="http://schemas.microsoft.com/office/drawing/2014/main" id="{1B37E724-0010-CB72-57C7-B285F62B3C33}"/>
              </a:ext>
            </a:extLst>
          </p:cNvPr>
          <p:cNvSpPr txBox="1">
            <a:spLocks/>
          </p:cNvSpPr>
          <p:nvPr/>
        </p:nvSpPr>
        <p:spPr>
          <a:xfrm>
            <a:off x="6930422" y="5193739"/>
            <a:ext cx="3497364" cy="277197"/>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Cumulative MRSA Rate January 26 – 1.616</a:t>
            </a:r>
          </a:p>
        </p:txBody>
      </p:sp>
      <p:graphicFrame>
        <p:nvGraphicFramePr>
          <p:cNvPr id="9" name="Chart 8">
            <a:extLst>
              <a:ext uri="{FF2B5EF4-FFF2-40B4-BE49-F238E27FC236}">
                <a16:creationId xmlns:a16="http://schemas.microsoft.com/office/drawing/2014/main" id="{92B4FA7E-960D-490A-9775-B3699940B218}"/>
              </a:ext>
            </a:extLst>
          </p:cNvPr>
          <p:cNvGraphicFramePr>
            <a:graphicFrameLocks/>
          </p:cNvGraphicFramePr>
          <p:nvPr>
            <p:extLst>
              <p:ext uri="{D42A27DB-BD31-4B8C-83A1-F6EECF244321}">
                <p14:modId xmlns:p14="http://schemas.microsoft.com/office/powerpoint/2010/main" val="2975761062"/>
              </p:ext>
            </p:extLst>
          </p:nvPr>
        </p:nvGraphicFramePr>
        <p:xfrm>
          <a:off x="757754" y="2550370"/>
          <a:ext cx="4615322" cy="2618112"/>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3" name="Chart 12">
            <a:extLst>
              <a:ext uri="{FF2B5EF4-FFF2-40B4-BE49-F238E27FC236}">
                <a16:creationId xmlns:a16="http://schemas.microsoft.com/office/drawing/2014/main" id="{F855B4F1-3620-4517-BE9D-D50F2D0597EC}"/>
              </a:ext>
            </a:extLst>
          </p:cNvPr>
          <p:cNvGraphicFramePr>
            <a:graphicFrameLocks/>
          </p:cNvGraphicFramePr>
          <p:nvPr>
            <p:extLst>
              <p:ext uri="{D42A27DB-BD31-4B8C-83A1-F6EECF244321}">
                <p14:modId xmlns:p14="http://schemas.microsoft.com/office/powerpoint/2010/main" val="4006153824"/>
              </p:ext>
            </p:extLst>
          </p:nvPr>
        </p:nvGraphicFramePr>
        <p:xfrm>
          <a:off x="6930422" y="2551037"/>
          <a:ext cx="4615322" cy="2617445"/>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93796188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2"/>
          </p:nvPr>
        </p:nvSpPr>
        <p:spPr>
          <a:xfrm>
            <a:off x="671513" y="1247210"/>
            <a:ext cx="10537261" cy="558538"/>
          </a:xfrm>
        </p:spPr>
        <p:txBody>
          <a:bodyPr/>
          <a:lstStyle/>
          <a:p>
            <a:r>
              <a:rPr lang="en-GB" sz="3200" dirty="0"/>
              <a:t>Cancer Care</a:t>
            </a:r>
          </a:p>
        </p:txBody>
      </p:sp>
      <p:sp>
        <p:nvSpPr>
          <p:cNvPr id="5" name="Text Placeholder 1">
            <a:extLst>
              <a:ext uri="{FF2B5EF4-FFF2-40B4-BE49-F238E27FC236}">
                <a16:creationId xmlns:a16="http://schemas.microsoft.com/office/drawing/2014/main" id="{EA0E709E-478A-764B-B3FF-4979980733F2}"/>
              </a:ext>
            </a:extLst>
          </p:cNvPr>
          <p:cNvSpPr txBox="1">
            <a:spLocks/>
          </p:cNvSpPr>
          <p:nvPr/>
        </p:nvSpPr>
        <p:spPr>
          <a:xfrm>
            <a:off x="6238562" y="1768558"/>
            <a:ext cx="4858019" cy="320225"/>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000" dirty="0"/>
              <a:t>14 Day (Non-Breast) by Tumour Site</a:t>
            </a:r>
          </a:p>
        </p:txBody>
      </p:sp>
      <p:sp>
        <p:nvSpPr>
          <p:cNvPr id="7" name="Text Placeholder 2">
            <a:extLst>
              <a:ext uri="{FF2B5EF4-FFF2-40B4-BE49-F238E27FC236}">
                <a16:creationId xmlns:a16="http://schemas.microsoft.com/office/drawing/2014/main" id="{E65BD3C4-857D-1237-2A69-0FA193F43205}"/>
              </a:ext>
            </a:extLst>
          </p:cNvPr>
          <p:cNvSpPr txBox="1">
            <a:spLocks/>
          </p:cNvSpPr>
          <p:nvPr/>
        </p:nvSpPr>
        <p:spPr>
          <a:xfrm>
            <a:off x="6519743" y="2372978"/>
            <a:ext cx="4858019" cy="2424023"/>
          </a:xfrm>
          <a:prstGeom prst="rect">
            <a:avLst/>
          </a:prstGeom>
        </p:spPr>
        <p:txBody>
          <a:bodyPr/>
          <a:lstStyle>
            <a:lvl1pPr marL="342900" indent="-342900" algn="l" defTabSz="914400" rtl="0" eaLnBrk="1" latinLnBrk="0" hangingPunct="1">
              <a:lnSpc>
                <a:spcPct val="90000"/>
              </a:lnSpc>
              <a:spcBef>
                <a:spcPts val="1000"/>
              </a:spcBef>
              <a:buFont typeface="Arial" panose="020B0604020202020204" pitchFamily="34" charset="0"/>
              <a:buChar char="•"/>
              <a:defRPr sz="2000" kern="1200" baseline="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dirty="0"/>
          </a:p>
        </p:txBody>
      </p:sp>
      <p:sp>
        <p:nvSpPr>
          <p:cNvPr id="3" name="Text Placeholder 1">
            <a:extLst>
              <a:ext uri="{FF2B5EF4-FFF2-40B4-BE49-F238E27FC236}">
                <a16:creationId xmlns:a16="http://schemas.microsoft.com/office/drawing/2014/main" id="{6FFD6F37-42A9-FDE9-26D3-94CED8E6DEB1}"/>
              </a:ext>
            </a:extLst>
          </p:cNvPr>
          <p:cNvSpPr txBox="1">
            <a:spLocks/>
          </p:cNvSpPr>
          <p:nvPr/>
        </p:nvSpPr>
        <p:spPr>
          <a:xfrm>
            <a:off x="6751696" y="2529292"/>
            <a:ext cx="4119023" cy="1499500"/>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sz="1200" dirty="0"/>
          </a:p>
        </p:txBody>
      </p:sp>
      <p:sp>
        <p:nvSpPr>
          <p:cNvPr id="4" name="Text Placeholder 1">
            <a:extLst>
              <a:ext uri="{FF2B5EF4-FFF2-40B4-BE49-F238E27FC236}">
                <a16:creationId xmlns:a16="http://schemas.microsoft.com/office/drawing/2014/main" id="{983EFF3F-1987-75F7-45CB-A5B7EEE91013}"/>
              </a:ext>
            </a:extLst>
          </p:cNvPr>
          <p:cNvSpPr txBox="1">
            <a:spLocks/>
          </p:cNvSpPr>
          <p:nvPr/>
        </p:nvSpPr>
        <p:spPr>
          <a:xfrm>
            <a:off x="718749" y="4815194"/>
            <a:ext cx="4579498"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February 2026 – 36.19% seen within 14 Days</a:t>
            </a:r>
          </a:p>
        </p:txBody>
      </p:sp>
      <p:sp>
        <p:nvSpPr>
          <p:cNvPr id="11" name="Text Placeholder 1">
            <a:extLst>
              <a:ext uri="{FF2B5EF4-FFF2-40B4-BE49-F238E27FC236}">
                <a16:creationId xmlns:a16="http://schemas.microsoft.com/office/drawing/2014/main" id="{92420A92-2E82-EEF6-9805-715607D955C6}"/>
              </a:ext>
            </a:extLst>
          </p:cNvPr>
          <p:cNvSpPr txBox="1">
            <a:spLocks/>
          </p:cNvSpPr>
          <p:nvPr/>
        </p:nvSpPr>
        <p:spPr>
          <a:xfrm>
            <a:off x="671513" y="5824765"/>
            <a:ext cx="5280713"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Source: HSC - PAS Two Week First Seen - EPIC (686119)</a:t>
            </a:r>
          </a:p>
        </p:txBody>
      </p:sp>
      <p:sp>
        <p:nvSpPr>
          <p:cNvPr id="12" name="Text Placeholder 1">
            <a:extLst>
              <a:ext uri="{FF2B5EF4-FFF2-40B4-BE49-F238E27FC236}">
                <a16:creationId xmlns:a16="http://schemas.microsoft.com/office/drawing/2014/main" id="{5F4903DE-57A7-3D27-64A8-20F4A9D50F20}"/>
              </a:ext>
            </a:extLst>
          </p:cNvPr>
          <p:cNvSpPr txBox="1">
            <a:spLocks/>
          </p:cNvSpPr>
          <p:nvPr/>
        </p:nvSpPr>
        <p:spPr>
          <a:xfrm>
            <a:off x="638080" y="1787955"/>
            <a:ext cx="5729287" cy="366950"/>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000" dirty="0"/>
              <a:t>14 Day Non-Breast Performance</a:t>
            </a:r>
          </a:p>
        </p:txBody>
      </p:sp>
      <p:graphicFrame>
        <p:nvGraphicFramePr>
          <p:cNvPr id="6" name="Chart 5">
            <a:extLst>
              <a:ext uri="{FF2B5EF4-FFF2-40B4-BE49-F238E27FC236}">
                <a16:creationId xmlns:a16="http://schemas.microsoft.com/office/drawing/2014/main" id="{EDAE37E8-EC10-4FFC-A951-01DDB49DC11B}"/>
              </a:ext>
            </a:extLst>
          </p:cNvPr>
          <p:cNvGraphicFramePr>
            <a:graphicFrameLocks/>
          </p:cNvGraphicFramePr>
          <p:nvPr>
            <p:extLst>
              <p:ext uri="{D42A27DB-BD31-4B8C-83A1-F6EECF244321}">
                <p14:modId xmlns:p14="http://schemas.microsoft.com/office/powerpoint/2010/main" val="4083674068"/>
              </p:ext>
            </p:extLst>
          </p:nvPr>
        </p:nvGraphicFramePr>
        <p:xfrm>
          <a:off x="718749" y="2154905"/>
          <a:ext cx="4626000" cy="2630166"/>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9" name="Chart 8">
            <a:extLst>
              <a:ext uri="{FF2B5EF4-FFF2-40B4-BE49-F238E27FC236}">
                <a16:creationId xmlns:a16="http://schemas.microsoft.com/office/drawing/2014/main" id="{D3B7E80B-A855-428D-BDA5-E335DD8442D0}"/>
              </a:ext>
            </a:extLst>
          </p:cNvPr>
          <p:cNvGraphicFramePr>
            <a:graphicFrameLocks/>
          </p:cNvGraphicFramePr>
          <p:nvPr>
            <p:extLst>
              <p:ext uri="{D42A27DB-BD31-4B8C-83A1-F6EECF244321}">
                <p14:modId xmlns:p14="http://schemas.microsoft.com/office/powerpoint/2010/main" val="2814085607"/>
              </p:ext>
            </p:extLst>
          </p:nvPr>
        </p:nvGraphicFramePr>
        <p:xfrm>
          <a:off x="6022727" y="2152570"/>
          <a:ext cx="5729287" cy="2921175"/>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142723145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2"/>
          </p:nvPr>
        </p:nvSpPr>
        <p:spPr>
          <a:xfrm>
            <a:off x="671513" y="1275261"/>
            <a:ext cx="10748548" cy="558538"/>
          </a:xfrm>
        </p:spPr>
        <p:txBody>
          <a:bodyPr/>
          <a:lstStyle/>
          <a:p>
            <a:r>
              <a:rPr lang="en-GB" sz="3200" dirty="0"/>
              <a:t>Cancer Care</a:t>
            </a:r>
          </a:p>
        </p:txBody>
      </p:sp>
      <p:sp>
        <p:nvSpPr>
          <p:cNvPr id="5" name="Text Placeholder 1">
            <a:extLst>
              <a:ext uri="{FF2B5EF4-FFF2-40B4-BE49-F238E27FC236}">
                <a16:creationId xmlns:a16="http://schemas.microsoft.com/office/drawing/2014/main" id="{EA0E709E-478A-764B-B3FF-4979980733F2}"/>
              </a:ext>
            </a:extLst>
          </p:cNvPr>
          <p:cNvSpPr txBox="1">
            <a:spLocks/>
          </p:cNvSpPr>
          <p:nvPr/>
        </p:nvSpPr>
        <p:spPr>
          <a:xfrm>
            <a:off x="671513" y="1764713"/>
            <a:ext cx="4572000" cy="391966"/>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000" dirty="0"/>
              <a:t>31 Day Target</a:t>
            </a:r>
          </a:p>
        </p:txBody>
      </p:sp>
      <p:sp>
        <p:nvSpPr>
          <p:cNvPr id="6" name="Text Placeholder 1">
            <a:extLst>
              <a:ext uri="{FF2B5EF4-FFF2-40B4-BE49-F238E27FC236}">
                <a16:creationId xmlns:a16="http://schemas.microsoft.com/office/drawing/2014/main" id="{3C3558F6-698B-08DC-BDF0-F375EC2A1E9E}"/>
              </a:ext>
            </a:extLst>
          </p:cNvPr>
          <p:cNvSpPr txBox="1">
            <a:spLocks/>
          </p:cNvSpPr>
          <p:nvPr/>
        </p:nvSpPr>
        <p:spPr>
          <a:xfrm>
            <a:off x="6399110" y="1764713"/>
            <a:ext cx="5281199" cy="343045"/>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000" dirty="0"/>
              <a:t>31 Day by Tumour Site</a:t>
            </a:r>
          </a:p>
        </p:txBody>
      </p:sp>
      <p:sp>
        <p:nvSpPr>
          <p:cNvPr id="7" name="Text Placeholder 2">
            <a:extLst>
              <a:ext uri="{FF2B5EF4-FFF2-40B4-BE49-F238E27FC236}">
                <a16:creationId xmlns:a16="http://schemas.microsoft.com/office/drawing/2014/main" id="{E65BD3C4-857D-1237-2A69-0FA193F43205}"/>
              </a:ext>
            </a:extLst>
          </p:cNvPr>
          <p:cNvSpPr txBox="1">
            <a:spLocks/>
          </p:cNvSpPr>
          <p:nvPr/>
        </p:nvSpPr>
        <p:spPr>
          <a:xfrm>
            <a:off x="6751697" y="2497145"/>
            <a:ext cx="4858019" cy="2424023"/>
          </a:xfrm>
          <a:prstGeom prst="rect">
            <a:avLst/>
          </a:prstGeom>
        </p:spPr>
        <p:txBody>
          <a:bodyPr/>
          <a:lstStyle>
            <a:lvl1pPr marL="342900" indent="-342900" algn="l" defTabSz="914400" rtl="0" eaLnBrk="1" latinLnBrk="0" hangingPunct="1">
              <a:lnSpc>
                <a:spcPct val="90000"/>
              </a:lnSpc>
              <a:spcBef>
                <a:spcPts val="1000"/>
              </a:spcBef>
              <a:buFont typeface="Arial" panose="020B0604020202020204" pitchFamily="34" charset="0"/>
              <a:buChar char="•"/>
              <a:defRPr sz="2000" kern="1200" baseline="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GB" sz="1400" dirty="0"/>
          </a:p>
        </p:txBody>
      </p:sp>
      <p:sp>
        <p:nvSpPr>
          <p:cNvPr id="9" name="Text Placeholder 1">
            <a:extLst>
              <a:ext uri="{FF2B5EF4-FFF2-40B4-BE49-F238E27FC236}">
                <a16:creationId xmlns:a16="http://schemas.microsoft.com/office/drawing/2014/main" id="{3CCF3BFD-03D5-DEE1-CEED-C25DA9D3BC0E}"/>
              </a:ext>
            </a:extLst>
          </p:cNvPr>
          <p:cNvSpPr txBox="1">
            <a:spLocks/>
          </p:cNvSpPr>
          <p:nvPr/>
        </p:nvSpPr>
        <p:spPr>
          <a:xfrm>
            <a:off x="671513" y="4935269"/>
            <a:ext cx="4119023"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January 2026 – 77.42% &lt; 31 Days</a:t>
            </a:r>
          </a:p>
        </p:txBody>
      </p:sp>
      <p:sp>
        <p:nvSpPr>
          <p:cNvPr id="10" name="Text Placeholder 1">
            <a:extLst>
              <a:ext uri="{FF2B5EF4-FFF2-40B4-BE49-F238E27FC236}">
                <a16:creationId xmlns:a16="http://schemas.microsoft.com/office/drawing/2014/main" id="{7502D829-5BF2-BCB3-2DD9-4200D103EB35}"/>
              </a:ext>
            </a:extLst>
          </p:cNvPr>
          <p:cNvSpPr txBox="1">
            <a:spLocks/>
          </p:cNvSpPr>
          <p:nvPr/>
        </p:nvSpPr>
        <p:spPr>
          <a:xfrm>
            <a:off x="671513" y="5819003"/>
            <a:ext cx="5280713"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Source: Cancer Pathway Management Dashboard – EPIC (101727)</a:t>
            </a:r>
          </a:p>
        </p:txBody>
      </p:sp>
      <p:graphicFrame>
        <p:nvGraphicFramePr>
          <p:cNvPr id="3" name="Chart 2">
            <a:extLst>
              <a:ext uri="{FF2B5EF4-FFF2-40B4-BE49-F238E27FC236}">
                <a16:creationId xmlns:a16="http://schemas.microsoft.com/office/drawing/2014/main" id="{00000000-0008-0000-1400-000002000000}"/>
              </a:ext>
            </a:extLst>
          </p:cNvPr>
          <p:cNvGraphicFramePr>
            <a:graphicFrameLocks/>
          </p:cNvGraphicFramePr>
          <p:nvPr>
            <p:extLst>
              <p:ext uri="{D42A27DB-BD31-4B8C-83A1-F6EECF244321}">
                <p14:modId xmlns:p14="http://schemas.microsoft.com/office/powerpoint/2010/main" val="1286588904"/>
              </p:ext>
            </p:extLst>
          </p:nvPr>
        </p:nvGraphicFramePr>
        <p:xfrm>
          <a:off x="706810" y="2138338"/>
          <a:ext cx="4572000" cy="2750608"/>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4" name="Chart 3">
            <a:extLst>
              <a:ext uri="{FF2B5EF4-FFF2-40B4-BE49-F238E27FC236}">
                <a16:creationId xmlns:a16="http://schemas.microsoft.com/office/drawing/2014/main" id="{E232F111-EA91-41BB-A5E6-7BC2F1DBF8A6}"/>
              </a:ext>
            </a:extLst>
          </p:cNvPr>
          <p:cNvGraphicFramePr>
            <a:graphicFrameLocks/>
          </p:cNvGraphicFramePr>
          <p:nvPr>
            <p:extLst>
              <p:ext uri="{D42A27DB-BD31-4B8C-83A1-F6EECF244321}">
                <p14:modId xmlns:p14="http://schemas.microsoft.com/office/powerpoint/2010/main" val="3194708884"/>
              </p:ext>
            </p:extLst>
          </p:nvPr>
        </p:nvGraphicFramePr>
        <p:xfrm>
          <a:off x="6241717" y="2107758"/>
          <a:ext cx="5367999" cy="3086234"/>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298062317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2"/>
          </p:nvPr>
        </p:nvSpPr>
        <p:spPr>
          <a:xfrm>
            <a:off x="638337" y="1060043"/>
            <a:ext cx="10748548" cy="558538"/>
          </a:xfrm>
        </p:spPr>
        <p:txBody>
          <a:bodyPr/>
          <a:lstStyle/>
          <a:p>
            <a:r>
              <a:rPr lang="en-GB" sz="3200" dirty="0"/>
              <a:t>Cancer Care</a:t>
            </a:r>
          </a:p>
        </p:txBody>
      </p:sp>
      <p:sp>
        <p:nvSpPr>
          <p:cNvPr id="5" name="Text Placeholder 1">
            <a:extLst>
              <a:ext uri="{FF2B5EF4-FFF2-40B4-BE49-F238E27FC236}">
                <a16:creationId xmlns:a16="http://schemas.microsoft.com/office/drawing/2014/main" id="{EA0E709E-478A-764B-B3FF-4979980733F2}"/>
              </a:ext>
            </a:extLst>
          </p:cNvPr>
          <p:cNvSpPr txBox="1">
            <a:spLocks/>
          </p:cNvSpPr>
          <p:nvPr/>
        </p:nvSpPr>
        <p:spPr>
          <a:xfrm>
            <a:off x="678830" y="1590481"/>
            <a:ext cx="4557754" cy="385214"/>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000" dirty="0"/>
              <a:t>62 Day Target</a:t>
            </a:r>
          </a:p>
        </p:txBody>
      </p:sp>
      <p:sp>
        <p:nvSpPr>
          <p:cNvPr id="6" name="Text Placeholder 1">
            <a:extLst>
              <a:ext uri="{FF2B5EF4-FFF2-40B4-BE49-F238E27FC236}">
                <a16:creationId xmlns:a16="http://schemas.microsoft.com/office/drawing/2014/main" id="{3C3558F6-698B-08DC-BDF0-F375EC2A1E9E}"/>
              </a:ext>
            </a:extLst>
          </p:cNvPr>
          <p:cNvSpPr txBox="1">
            <a:spLocks/>
          </p:cNvSpPr>
          <p:nvPr/>
        </p:nvSpPr>
        <p:spPr>
          <a:xfrm>
            <a:off x="6096000" y="1590481"/>
            <a:ext cx="5281200" cy="373691"/>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000" dirty="0"/>
              <a:t>62 Day by Tumour Site</a:t>
            </a:r>
          </a:p>
        </p:txBody>
      </p:sp>
      <p:sp>
        <p:nvSpPr>
          <p:cNvPr id="7" name="Text Placeholder 2">
            <a:extLst>
              <a:ext uri="{FF2B5EF4-FFF2-40B4-BE49-F238E27FC236}">
                <a16:creationId xmlns:a16="http://schemas.microsoft.com/office/drawing/2014/main" id="{E65BD3C4-857D-1237-2A69-0FA193F43205}"/>
              </a:ext>
            </a:extLst>
          </p:cNvPr>
          <p:cNvSpPr txBox="1">
            <a:spLocks/>
          </p:cNvSpPr>
          <p:nvPr/>
        </p:nvSpPr>
        <p:spPr>
          <a:xfrm>
            <a:off x="6751697" y="2497145"/>
            <a:ext cx="4858019" cy="2424023"/>
          </a:xfrm>
          <a:prstGeom prst="rect">
            <a:avLst/>
          </a:prstGeom>
        </p:spPr>
        <p:txBody>
          <a:bodyPr/>
          <a:lstStyle>
            <a:lvl1pPr marL="342900" indent="-342900" algn="l" defTabSz="914400" rtl="0" eaLnBrk="1" latinLnBrk="0" hangingPunct="1">
              <a:lnSpc>
                <a:spcPct val="90000"/>
              </a:lnSpc>
              <a:spcBef>
                <a:spcPts val="1000"/>
              </a:spcBef>
              <a:buFont typeface="Arial" panose="020B0604020202020204" pitchFamily="34" charset="0"/>
              <a:buChar char="•"/>
              <a:defRPr sz="2000" kern="1200" baseline="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dirty="0"/>
          </a:p>
        </p:txBody>
      </p:sp>
      <p:sp>
        <p:nvSpPr>
          <p:cNvPr id="8" name="Text Placeholder 1">
            <a:extLst>
              <a:ext uri="{FF2B5EF4-FFF2-40B4-BE49-F238E27FC236}">
                <a16:creationId xmlns:a16="http://schemas.microsoft.com/office/drawing/2014/main" id="{9AED7E2E-47CA-0D79-67A9-7C97D6A64562}"/>
              </a:ext>
            </a:extLst>
          </p:cNvPr>
          <p:cNvSpPr txBox="1">
            <a:spLocks/>
          </p:cNvSpPr>
          <p:nvPr/>
        </p:nvSpPr>
        <p:spPr>
          <a:xfrm>
            <a:off x="731898" y="4752944"/>
            <a:ext cx="4504686"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January 2026 – 19.09% &lt; 62 Days</a:t>
            </a:r>
          </a:p>
        </p:txBody>
      </p:sp>
      <p:sp>
        <p:nvSpPr>
          <p:cNvPr id="10" name="Text Placeholder 1">
            <a:extLst>
              <a:ext uri="{FF2B5EF4-FFF2-40B4-BE49-F238E27FC236}">
                <a16:creationId xmlns:a16="http://schemas.microsoft.com/office/drawing/2014/main" id="{7502D829-5BF2-BCB3-2DD9-4200D103EB35}"/>
              </a:ext>
            </a:extLst>
          </p:cNvPr>
          <p:cNvSpPr txBox="1">
            <a:spLocks/>
          </p:cNvSpPr>
          <p:nvPr/>
        </p:nvSpPr>
        <p:spPr>
          <a:xfrm>
            <a:off x="731898" y="5809949"/>
            <a:ext cx="5280713"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Source: Cancer Pathway Management Dashboard – EPIC (101727)</a:t>
            </a:r>
          </a:p>
        </p:txBody>
      </p:sp>
      <p:graphicFrame>
        <p:nvGraphicFramePr>
          <p:cNvPr id="4" name="Chart 3">
            <a:extLst>
              <a:ext uri="{FF2B5EF4-FFF2-40B4-BE49-F238E27FC236}">
                <a16:creationId xmlns:a16="http://schemas.microsoft.com/office/drawing/2014/main" id="{00000000-0008-0000-1600-000002000000}"/>
              </a:ext>
            </a:extLst>
          </p:cNvPr>
          <p:cNvGraphicFramePr>
            <a:graphicFrameLocks/>
          </p:cNvGraphicFramePr>
          <p:nvPr>
            <p:extLst>
              <p:ext uri="{D42A27DB-BD31-4B8C-83A1-F6EECF244321}">
                <p14:modId xmlns:p14="http://schemas.microsoft.com/office/powerpoint/2010/main" val="3318378713"/>
              </p:ext>
            </p:extLst>
          </p:nvPr>
        </p:nvGraphicFramePr>
        <p:xfrm>
          <a:off x="705364" y="2071507"/>
          <a:ext cx="4557754" cy="2624404"/>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9" name="Chart 8">
            <a:extLst>
              <a:ext uri="{FF2B5EF4-FFF2-40B4-BE49-F238E27FC236}">
                <a16:creationId xmlns:a16="http://schemas.microsoft.com/office/drawing/2014/main" id="{77A168F1-D513-0ED8-93A4-AA931ACCBB5A}"/>
              </a:ext>
            </a:extLst>
          </p:cNvPr>
          <p:cNvGraphicFramePr>
            <a:graphicFrameLocks/>
          </p:cNvGraphicFramePr>
          <p:nvPr>
            <p:extLst>
              <p:ext uri="{D42A27DB-BD31-4B8C-83A1-F6EECF244321}">
                <p14:modId xmlns:p14="http://schemas.microsoft.com/office/powerpoint/2010/main" val="2410765607"/>
              </p:ext>
            </p:extLst>
          </p:nvPr>
        </p:nvGraphicFramePr>
        <p:xfrm>
          <a:off x="6012611" y="2070261"/>
          <a:ext cx="5810249" cy="2962275"/>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405286216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2"/>
          </p:nvPr>
        </p:nvSpPr>
        <p:spPr>
          <a:xfrm>
            <a:off x="671513" y="1082516"/>
            <a:ext cx="10748548" cy="558538"/>
          </a:xfrm>
        </p:spPr>
        <p:txBody>
          <a:bodyPr/>
          <a:lstStyle/>
          <a:p>
            <a:r>
              <a:rPr lang="en-GB" sz="3200" dirty="0"/>
              <a:t>Unscheduled Care</a:t>
            </a:r>
          </a:p>
        </p:txBody>
      </p:sp>
      <p:sp>
        <p:nvSpPr>
          <p:cNvPr id="5" name="Text Placeholder 1">
            <a:extLst>
              <a:ext uri="{FF2B5EF4-FFF2-40B4-BE49-F238E27FC236}">
                <a16:creationId xmlns:a16="http://schemas.microsoft.com/office/drawing/2014/main" id="{EA0E709E-478A-764B-B3FF-4979980733F2}"/>
              </a:ext>
            </a:extLst>
          </p:cNvPr>
          <p:cNvSpPr txBox="1">
            <a:spLocks/>
          </p:cNvSpPr>
          <p:nvPr/>
        </p:nvSpPr>
        <p:spPr>
          <a:xfrm>
            <a:off x="671513" y="1968844"/>
            <a:ext cx="4119023" cy="558538"/>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000" dirty="0"/>
              <a:t>Antrim</a:t>
            </a:r>
          </a:p>
        </p:txBody>
      </p:sp>
      <p:sp>
        <p:nvSpPr>
          <p:cNvPr id="6" name="Text Placeholder 1">
            <a:extLst>
              <a:ext uri="{FF2B5EF4-FFF2-40B4-BE49-F238E27FC236}">
                <a16:creationId xmlns:a16="http://schemas.microsoft.com/office/drawing/2014/main" id="{3C3558F6-698B-08DC-BDF0-F375EC2A1E9E}"/>
              </a:ext>
            </a:extLst>
          </p:cNvPr>
          <p:cNvSpPr txBox="1">
            <a:spLocks/>
          </p:cNvSpPr>
          <p:nvPr/>
        </p:nvSpPr>
        <p:spPr>
          <a:xfrm>
            <a:off x="6751697" y="1942763"/>
            <a:ext cx="4119023" cy="558538"/>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000" dirty="0"/>
              <a:t>Causeway</a:t>
            </a:r>
          </a:p>
        </p:txBody>
      </p:sp>
      <p:sp>
        <p:nvSpPr>
          <p:cNvPr id="7" name="Text Placeholder 2">
            <a:extLst>
              <a:ext uri="{FF2B5EF4-FFF2-40B4-BE49-F238E27FC236}">
                <a16:creationId xmlns:a16="http://schemas.microsoft.com/office/drawing/2014/main" id="{E65BD3C4-857D-1237-2A69-0FA193F43205}"/>
              </a:ext>
            </a:extLst>
          </p:cNvPr>
          <p:cNvSpPr txBox="1">
            <a:spLocks/>
          </p:cNvSpPr>
          <p:nvPr/>
        </p:nvSpPr>
        <p:spPr>
          <a:xfrm>
            <a:off x="6751697" y="2497145"/>
            <a:ext cx="4858019" cy="2424023"/>
          </a:xfrm>
          <a:prstGeom prst="rect">
            <a:avLst/>
          </a:prstGeom>
        </p:spPr>
        <p:txBody>
          <a:bodyPr/>
          <a:lstStyle>
            <a:lvl1pPr marL="342900" indent="-342900" algn="l" defTabSz="914400" rtl="0" eaLnBrk="1" latinLnBrk="0" hangingPunct="1">
              <a:lnSpc>
                <a:spcPct val="90000"/>
              </a:lnSpc>
              <a:spcBef>
                <a:spcPts val="1000"/>
              </a:spcBef>
              <a:buFont typeface="Arial" panose="020B0604020202020204" pitchFamily="34" charset="0"/>
              <a:buChar char="•"/>
              <a:defRPr sz="2000" kern="1200" baseline="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dirty="0"/>
          </a:p>
        </p:txBody>
      </p:sp>
      <p:sp>
        <p:nvSpPr>
          <p:cNvPr id="10" name="Text Placeholder 1">
            <a:extLst>
              <a:ext uri="{FF2B5EF4-FFF2-40B4-BE49-F238E27FC236}">
                <a16:creationId xmlns:a16="http://schemas.microsoft.com/office/drawing/2014/main" id="{7502D829-5BF2-BCB3-2DD9-4200D103EB35}"/>
              </a:ext>
            </a:extLst>
          </p:cNvPr>
          <p:cNvSpPr txBox="1">
            <a:spLocks/>
          </p:cNvSpPr>
          <p:nvPr/>
        </p:nvSpPr>
        <p:spPr>
          <a:xfrm>
            <a:off x="731898" y="5809949"/>
            <a:ext cx="5280713"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Source: Northern Ireland Ambulance Service (NIAS)</a:t>
            </a:r>
          </a:p>
        </p:txBody>
      </p:sp>
      <p:sp>
        <p:nvSpPr>
          <p:cNvPr id="4" name="Text Placeholder 1">
            <a:extLst>
              <a:ext uri="{FF2B5EF4-FFF2-40B4-BE49-F238E27FC236}">
                <a16:creationId xmlns:a16="http://schemas.microsoft.com/office/drawing/2014/main" id="{A960F5C6-32E5-78EA-2293-2649F97A2D73}"/>
              </a:ext>
            </a:extLst>
          </p:cNvPr>
          <p:cNvSpPr txBox="1">
            <a:spLocks/>
          </p:cNvSpPr>
          <p:nvPr/>
        </p:nvSpPr>
        <p:spPr>
          <a:xfrm>
            <a:off x="671513" y="1510561"/>
            <a:ext cx="4119023" cy="432202"/>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400" dirty="0"/>
              <a:t>Ambulance Arrivals</a:t>
            </a:r>
          </a:p>
        </p:txBody>
      </p:sp>
      <p:sp>
        <p:nvSpPr>
          <p:cNvPr id="3" name="Text Placeholder 1">
            <a:extLst>
              <a:ext uri="{FF2B5EF4-FFF2-40B4-BE49-F238E27FC236}">
                <a16:creationId xmlns:a16="http://schemas.microsoft.com/office/drawing/2014/main" id="{A90A8756-BD65-3895-156E-1E7BBBD03A9F}"/>
              </a:ext>
            </a:extLst>
          </p:cNvPr>
          <p:cNvSpPr txBox="1">
            <a:spLocks/>
          </p:cNvSpPr>
          <p:nvPr/>
        </p:nvSpPr>
        <p:spPr>
          <a:xfrm>
            <a:off x="689807" y="5036381"/>
            <a:ext cx="4656179"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April 2025 - February 2026 2.5% decrease YTD compared to same period last year</a:t>
            </a:r>
          </a:p>
        </p:txBody>
      </p:sp>
      <p:sp>
        <p:nvSpPr>
          <p:cNvPr id="13" name="Text Placeholder 1">
            <a:extLst>
              <a:ext uri="{FF2B5EF4-FFF2-40B4-BE49-F238E27FC236}">
                <a16:creationId xmlns:a16="http://schemas.microsoft.com/office/drawing/2014/main" id="{A77062F8-5C96-418B-9A7F-0A360B7732E9}"/>
              </a:ext>
            </a:extLst>
          </p:cNvPr>
          <p:cNvSpPr txBox="1">
            <a:spLocks/>
          </p:cNvSpPr>
          <p:nvPr/>
        </p:nvSpPr>
        <p:spPr>
          <a:xfrm>
            <a:off x="6709606" y="4990286"/>
            <a:ext cx="4656179"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April 2025 - February 2026 3.1% increase YTD compared to same period last year</a:t>
            </a:r>
          </a:p>
        </p:txBody>
      </p:sp>
      <p:graphicFrame>
        <p:nvGraphicFramePr>
          <p:cNvPr id="11" name="Chart 10">
            <a:extLst>
              <a:ext uri="{FF2B5EF4-FFF2-40B4-BE49-F238E27FC236}">
                <a16:creationId xmlns:a16="http://schemas.microsoft.com/office/drawing/2014/main" id="{00000000-0008-0000-1C00-000002000000}"/>
              </a:ext>
            </a:extLst>
          </p:cNvPr>
          <p:cNvGraphicFramePr>
            <a:graphicFrameLocks/>
          </p:cNvGraphicFramePr>
          <p:nvPr>
            <p:extLst>
              <p:ext uri="{D42A27DB-BD31-4B8C-83A1-F6EECF244321}">
                <p14:modId xmlns:p14="http://schemas.microsoft.com/office/powerpoint/2010/main" val="3459624019"/>
              </p:ext>
            </p:extLst>
          </p:nvPr>
        </p:nvGraphicFramePr>
        <p:xfrm>
          <a:off x="671513" y="2340106"/>
          <a:ext cx="4571999" cy="2650672"/>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2" name="Chart 11">
            <a:extLst>
              <a:ext uri="{FF2B5EF4-FFF2-40B4-BE49-F238E27FC236}">
                <a16:creationId xmlns:a16="http://schemas.microsoft.com/office/drawing/2014/main" id="{00000000-0008-0000-1C00-000003000000}"/>
              </a:ext>
            </a:extLst>
          </p:cNvPr>
          <p:cNvGraphicFramePr>
            <a:graphicFrameLocks/>
          </p:cNvGraphicFramePr>
          <p:nvPr>
            <p:extLst>
              <p:ext uri="{D42A27DB-BD31-4B8C-83A1-F6EECF244321}">
                <p14:modId xmlns:p14="http://schemas.microsoft.com/office/powerpoint/2010/main" val="2772447107"/>
              </p:ext>
            </p:extLst>
          </p:nvPr>
        </p:nvGraphicFramePr>
        <p:xfrm>
          <a:off x="6607132" y="2340598"/>
          <a:ext cx="4571999" cy="2654169"/>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247323996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2"/>
          </p:nvPr>
        </p:nvSpPr>
        <p:spPr>
          <a:xfrm>
            <a:off x="638337" y="1055950"/>
            <a:ext cx="10748548" cy="558538"/>
          </a:xfrm>
        </p:spPr>
        <p:txBody>
          <a:bodyPr/>
          <a:lstStyle/>
          <a:p>
            <a:r>
              <a:rPr lang="en-GB" sz="3200" dirty="0"/>
              <a:t>Unscheduled Care</a:t>
            </a:r>
          </a:p>
        </p:txBody>
      </p:sp>
      <p:sp>
        <p:nvSpPr>
          <p:cNvPr id="5" name="Text Placeholder 1">
            <a:extLst>
              <a:ext uri="{FF2B5EF4-FFF2-40B4-BE49-F238E27FC236}">
                <a16:creationId xmlns:a16="http://schemas.microsoft.com/office/drawing/2014/main" id="{EA0E709E-478A-764B-B3FF-4979980733F2}"/>
              </a:ext>
            </a:extLst>
          </p:cNvPr>
          <p:cNvSpPr txBox="1">
            <a:spLocks/>
          </p:cNvSpPr>
          <p:nvPr/>
        </p:nvSpPr>
        <p:spPr>
          <a:xfrm>
            <a:off x="671513" y="2052942"/>
            <a:ext cx="4119023" cy="44420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000" dirty="0"/>
              <a:t>Antrim</a:t>
            </a:r>
          </a:p>
        </p:txBody>
      </p:sp>
      <p:sp>
        <p:nvSpPr>
          <p:cNvPr id="6" name="Text Placeholder 1">
            <a:extLst>
              <a:ext uri="{FF2B5EF4-FFF2-40B4-BE49-F238E27FC236}">
                <a16:creationId xmlns:a16="http://schemas.microsoft.com/office/drawing/2014/main" id="{3C3558F6-698B-08DC-BDF0-F375EC2A1E9E}"/>
              </a:ext>
            </a:extLst>
          </p:cNvPr>
          <p:cNvSpPr txBox="1">
            <a:spLocks/>
          </p:cNvSpPr>
          <p:nvPr/>
        </p:nvSpPr>
        <p:spPr>
          <a:xfrm>
            <a:off x="6598762" y="2042535"/>
            <a:ext cx="4119023" cy="420668"/>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000" dirty="0"/>
              <a:t>Causeway</a:t>
            </a:r>
          </a:p>
        </p:txBody>
      </p:sp>
      <p:sp>
        <p:nvSpPr>
          <p:cNvPr id="7" name="Text Placeholder 2">
            <a:extLst>
              <a:ext uri="{FF2B5EF4-FFF2-40B4-BE49-F238E27FC236}">
                <a16:creationId xmlns:a16="http://schemas.microsoft.com/office/drawing/2014/main" id="{E65BD3C4-857D-1237-2A69-0FA193F43205}"/>
              </a:ext>
            </a:extLst>
          </p:cNvPr>
          <p:cNvSpPr txBox="1">
            <a:spLocks/>
          </p:cNvSpPr>
          <p:nvPr/>
        </p:nvSpPr>
        <p:spPr>
          <a:xfrm>
            <a:off x="6751697" y="2497145"/>
            <a:ext cx="4858019" cy="2424023"/>
          </a:xfrm>
          <a:prstGeom prst="rect">
            <a:avLst/>
          </a:prstGeom>
        </p:spPr>
        <p:txBody>
          <a:bodyPr/>
          <a:lstStyle>
            <a:lvl1pPr marL="342900" indent="-342900" algn="l" defTabSz="914400" rtl="0" eaLnBrk="1" latinLnBrk="0" hangingPunct="1">
              <a:lnSpc>
                <a:spcPct val="90000"/>
              </a:lnSpc>
              <a:spcBef>
                <a:spcPts val="1000"/>
              </a:spcBef>
              <a:buFont typeface="Arial" panose="020B0604020202020204" pitchFamily="34" charset="0"/>
              <a:buChar char="•"/>
              <a:defRPr sz="2000" kern="1200" baseline="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dirty="0"/>
          </a:p>
        </p:txBody>
      </p:sp>
      <p:sp>
        <p:nvSpPr>
          <p:cNvPr id="8" name="Text Placeholder 1">
            <a:extLst>
              <a:ext uri="{FF2B5EF4-FFF2-40B4-BE49-F238E27FC236}">
                <a16:creationId xmlns:a16="http://schemas.microsoft.com/office/drawing/2014/main" id="{9AED7E2E-47CA-0D79-67A9-7C97D6A64562}"/>
              </a:ext>
            </a:extLst>
          </p:cNvPr>
          <p:cNvSpPr txBox="1">
            <a:spLocks/>
          </p:cNvSpPr>
          <p:nvPr/>
        </p:nvSpPr>
        <p:spPr>
          <a:xfrm>
            <a:off x="737653" y="5031208"/>
            <a:ext cx="4119023"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February 2026 – 5.2% within 15 minutes</a:t>
            </a:r>
          </a:p>
        </p:txBody>
      </p:sp>
      <p:sp>
        <p:nvSpPr>
          <p:cNvPr id="10" name="Text Placeholder 1">
            <a:extLst>
              <a:ext uri="{FF2B5EF4-FFF2-40B4-BE49-F238E27FC236}">
                <a16:creationId xmlns:a16="http://schemas.microsoft.com/office/drawing/2014/main" id="{7502D829-5BF2-BCB3-2DD9-4200D103EB35}"/>
              </a:ext>
            </a:extLst>
          </p:cNvPr>
          <p:cNvSpPr txBox="1">
            <a:spLocks/>
          </p:cNvSpPr>
          <p:nvPr/>
        </p:nvSpPr>
        <p:spPr>
          <a:xfrm>
            <a:off x="731898" y="5809949"/>
            <a:ext cx="5280713"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Source: Northern Ireland Ambulance Service (NIAS)</a:t>
            </a:r>
          </a:p>
        </p:txBody>
      </p:sp>
      <p:sp>
        <p:nvSpPr>
          <p:cNvPr id="4" name="Text Placeholder 1">
            <a:extLst>
              <a:ext uri="{FF2B5EF4-FFF2-40B4-BE49-F238E27FC236}">
                <a16:creationId xmlns:a16="http://schemas.microsoft.com/office/drawing/2014/main" id="{A960F5C6-32E5-78EA-2293-2649F97A2D73}"/>
              </a:ext>
            </a:extLst>
          </p:cNvPr>
          <p:cNvSpPr txBox="1">
            <a:spLocks/>
          </p:cNvSpPr>
          <p:nvPr/>
        </p:nvSpPr>
        <p:spPr>
          <a:xfrm>
            <a:off x="671513" y="1510561"/>
            <a:ext cx="7847798" cy="432202"/>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400" dirty="0"/>
              <a:t>Ambulance Patient Handover within 15 minutes</a:t>
            </a:r>
          </a:p>
        </p:txBody>
      </p:sp>
      <p:sp>
        <p:nvSpPr>
          <p:cNvPr id="9" name="Text Placeholder 1">
            <a:extLst>
              <a:ext uri="{FF2B5EF4-FFF2-40B4-BE49-F238E27FC236}">
                <a16:creationId xmlns:a16="http://schemas.microsoft.com/office/drawing/2014/main" id="{2A5A6553-B34B-0C46-ADD1-D5598C1A98A3}"/>
              </a:ext>
            </a:extLst>
          </p:cNvPr>
          <p:cNvSpPr txBox="1">
            <a:spLocks/>
          </p:cNvSpPr>
          <p:nvPr/>
        </p:nvSpPr>
        <p:spPr>
          <a:xfrm>
            <a:off x="6598761" y="5018727"/>
            <a:ext cx="4119023" cy="25872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rgbClr val="0F3E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t>February 2026 – 5.4% within 15 minutes</a:t>
            </a:r>
          </a:p>
        </p:txBody>
      </p:sp>
      <p:graphicFrame>
        <p:nvGraphicFramePr>
          <p:cNvPr id="12" name="Chart 11">
            <a:extLst>
              <a:ext uri="{FF2B5EF4-FFF2-40B4-BE49-F238E27FC236}">
                <a16:creationId xmlns:a16="http://schemas.microsoft.com/office/drawing/2014/main" id="{00000000-0008-0000-1D00-000003000000}"/>
              </a:ext>
            </a:extLst>
          </p:cNvPr>
          <p:cNvGraphicFramePr>
            <a:graphicFrameLocks/>
          </p:cNvGraphicFramePr>
          <p:nvPr>
            <p:extLst>
              <p:ext uri="{D42A27DB-BD31-4B8C-83A1-F6EECF244321}">
                <p14:modId xmlns:p14="http://schemas.microsoft.com/office/powerpoint/2010/main" val="150462236"/>
              </p:ext>
            </p:extLst>
          </p:nvPr>
        </p:nvGraphicFramePr>
        <p:xfrm>
          <a:off x="731898" y="2354727"/>
          <a:ext cx="4572001" cy="266400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3" name="Chart 12">
            <a:extLst>
              <a:ext uri="{FF2B5EF4-FFF2-40B4-BE49-F238E27FC236}">
                <a16:creationId xmlns:a16="http://schemas.microsoft.com/office/drawing/2014/main" id="{00000000-0008-0000-1D00-000006000000}"/>
              </a:ext>
            </a:extLst>
          </p:cNvPr>
          <p:cNvGraphicFramePr>
            <a:graphicFrameLocks/>
          </p:cNvGraphicFramePr>
          <p:nvPr>
            <p:extLst>
              <p:ext uri="{D42A27DB-BD31-4B8C-83A1-F6EECF244321}">
                <p14:modId xmlns:p14="http://schemas.microsoft.com/office/powerpoint/2010/main" val="845591183"/>
              </p:ext>
            </p:extLst>
          </p:nvPr>
        </p:nvGraphicFramePr>
        <p:xfrm>
          <a:off x="6598761" y="2354727"/>
          <a:ext cx="4570943" cy="2664000"/>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301475057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owerPoint Template - Internal" id="{9DEF75C6-C6A6-4D2E-86DA-3E8CA84B5041}" vid="{135DE819-D551-451A-86C7-C8D63E090D68}"/>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PowerPoint Template - Internal</Template>
  <TotalTime>19981</TotalTime>
  <Words>5982</Words>
  <Application>Microsoft Office PowerPoint</Application>
  <PresentationFormat>Widescreen</PresentationFormat>
  <Paragraphs>693</Paragraphs>
  <Slides>45</Slides>
  <Notes>45</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45</vt:i4>
      </vt:variant>
    </vt:vector>
  </HeadingPairs>
  <TitlesOfParts>
    <vt:vector size="51" baseType="lpstr">
      <vt:lpstr>Aptos</vt:lpstr>
      <vt:lpstr>Arial</vt:lpstr>
      <vt:lpstr>Calibri</vt:lpstr>
      <vt:lpstr>Symbol</vt:lpstr>
      <vt:lpstr>Times New Roman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NHSCT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McAuley, Mary</dc:creator>
  <cp:lastModifiedBy>Steven Kennedy (NHSCT)</cp:lastModifiedBy>
  <cp:revision>442</cp:revision>
  <cp:lastPrinted>2025-12-16T09:51:38Z</cp:lastPrinted>
  <dcterms:created xsi:type="dcterms:W3CDTF">2025-04-04T07:33:11Z</dcterms:created>
  <dcterms:modified xsi:type="dcterms:W3CDTF">2026-03-19T15:47:29Z</dcterms:modified>
</cp:coreProperties>
</file>