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notesSlides/notesSlide10.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12.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notesSlides/notesSlide13.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notesSlides/notesSlide14.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notesSlides/notesSlide15.xml" ContentType="application/vnd.openxmlformats-officedocument.presentationml.notesSlide+xml"/>
  <Override PartName="/ppt/charts/chart21.xml" ContentType="application/vnd.openxmlformats-officedocument.drawingml.chart+xml"/>
  <Override PartName="/ppt/charts/chart22.xml" ContentType="application/vnd.openxmlformats-officedocument.drawingml.chart+xml"/>
  <Override PartName="/ppt/notesSlides/notesSlide16.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notesSlides/notesSlide17.xml" ContentType="application/vnd.openxmlformats-officedocument.presentationml.notesSlide+xml"/>
  <Override PartName="/ppt/charts/chart25.xml" ContentType="application/vnd.openxmlformats-officedocument.drawingml.chart+xml"/>
  <Override PartName="/ppt/charts/chart26.xml" ContentType="application/vnd.openxmlformats-officedocument.drawingml.chart+xml"/>
  <Override PartName="/ppt/notesSlides/notesSlide18.xml" ContentType="application/vnd.openxmlformats-officedocument.presentationml.notesSlide+xml"/>
  <Override PartName="/ppt/charts/chart27.xml" ContentType="application/vnd.openxmlformats-officedocument.drawingml.chart+xml"/>
  <Override PartName="/ppt/charts/chart28.xml" ContentType="application/vnd.openxmlformats-officedocument.drawingml.chart+xml"/>
  <Override PartName="/ppt/notesSlides/notesSlide19.xml" ContentType="application/vnd.openxmlformats-officedocument.presentationml.notesSlide+xml"/>
  <Override PartName="/ppt/charts/chart29.xml" ContentType="application/vnd.openxmlformats-officedocument.drawingml.chart+xml"/>
  <Override PartName="/ppt/charts/chart30.xml" ContentType="application/vnd.openxmlformats-officedocument.drawingml.chart+xml"/>
  <Override PartName="/ppt/notesSlides/notesSlide20.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3.xml" ContentType="application/vnd.openxmlformats-officedocument.drawingml.chart+xml"/>
  <Override PartName="/ppt/charts/chart34.xml" ContentType="application/vnd.openxmlformats-officedocument.drawingml.chart+xml"/>
  <Override PartName="/ppt/notesSlides/notesSlide23.xml" ContentType="application/vnd.openxmlformats-officedocument.presentationml.notesSlide+xml"/>
  <Override PartName="/ppt/charts/chart35.xml" ContentType="application/vnd.openxmlformats-officedocument.drawingml.chart+xml"/>
  <Override PartName="/ppt/charts/chart36.xml" ContentType="application/vnd.openxmlformats-officedocument.drawingml.chart+xml"/>
  <Override PartName="/ppt/notesSlides/notesSlide24.xml" ContentType="application/vnd.openxmlformats-officedocument.presentationml.notesSlide+xml"/>
  <Override PartName="/ppt/charts/chart37.xml" ContentType="application/vnd.openxmlformats-officedocument.drawingml.chart+xml"/>
  <Override PartName="/ppt/notesSlides/notesSlide25.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notesSlides/notesSlide26.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notesSlides/notesSlide27.xml" ContentType="application/vnd.openxmlformats-officedocument.presentationml.notesSlide+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notesSlides/notesSlide28.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notesSlides/notesSlide29.xml" ContentType="application/vnd.openxmlformats-officedocument.presentationml.notesSlide+xml"/>
  <Override PartName="/ppt/charts/chart48.xml" ContentType="application/vnd.openxmlformats-officedocument.drawingml.chart+xml"/>
  <Override PartName="/ppt/charts/chart49.xml" ContentType="application/vnd.openxmlformats-officedocument.drawingml.chart+xml"/>
  <Override PartName="/ppt/notesSlides/notesSlide30.xml" ContentType="application/vnd.openxmlformats-officedocument.presentationml.notesSlide+xml"/>
  <Override PartName="/ppt/charts/chart50.xml" ContentType="application/vnd.openxmlformats-officedocument.drawingml.chart+xml"/>
  <Override PartName="/ppt/notesSlides/notesSlide31.xml" ContentType="application/vnd.openxmlformats-officedocument.presentationml.notesSlide+xml"/>
  <Override PartName="/ppt/charts/chart51.xml" ContentType="application/vnd.openxmlformats-officedocument.drawingml.chart+xml"/>
  <Override PartName="/ppt/charts/chart52.xml" ContentType="application/vnd.openxmlformats-officedocument.drawingml.chart+xml"/>
  <Override PartName="/ppt/notesSlides/notesSlide32.xml" ContentType="application/vnd.openxmlformats-officedocument.presentationml.notesSlide+xml"/>
  <Override PartName="/ppt/charts/chart53.xml" ContentType="application/vnd.openxmlformats-officedocument.drawingml.chart+xml"/>
  <Override PartName="/ppt/charts/chart54.xml" ContentType="application/vnd.openxmlformats-officedocument.drawingml.chart+xml"/>
  <Override PartName="/ppt/notesSlides/notesSlide33.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notesSlides/notesSlide34.xml" ContentType="application/vnd.openxmlformats-officedocument.presentationml.notesSlide+xml"/>
  <Override PartName="/ppt/charts/chart57.xml" ContentType="application/vnd.openxmlformats-officedocument.drawingml.chart+xml"/>
  <Override PartName="/ppt/charts/chart58.xml" ContentType="application/vnd.openxmlformats-officedocument.drawingml.chart+xml"/>
  <Override PartName="/ppt/notesSlides/notesSlide35.xml" ContentType="application/vnd.openxmlformats-officedocument.presentationml.notesSlide+xml"/>
  <Override PartName="/ppt/charts/chart59.xml" ContentType="application/vnd.openxmlformats-officedocument.drawingml.chart+xml"/>
  <Override PartName="/ppt/charts/chart60.xml" ContentType="application/vnd.openxmlformats-officedocument.drawingml.chart+xml"/>
  <Override PartName="/ppt/notesSlides/notesSlide36.xml" ContentType="application/vnd.openxmlformats-officedocument.presentationml.notesSlide+xml"/>
  <Override PartName="/ppt/charts/chart61.xml" ContentType="application/vnd.openxmlformats-officedocument.drawingml.chart+xml"/>
  <Override PartName="/ppt/charts/chart62.xml" ContentType="application/vnd.openxmlformats-officedocument.drawingml.chart+xml"/>
  <Override PartName="/ppt/notesSlides/notesSlide37.xml" ContentType="application/vnd.openxmlformats-officedocument.presentationml.notesSlide+xml"/>
  <Override PartName="/ppt/charts/chart63.xml" ContentType="application/vnd.openxmlformats-officedocument.drawingml.chart+xml"/>
  <Override PartName="/ppt/charts/chart64.xml" ContentType="application/vnd.openxmlformats-officedocument.drawingml.chart+xml"/>
  <Override PartName="/ppt/notesSlides/notesSlide38.xml" ContentType="application/vnd.openxmlformats-officedocument.presentationml.notesSlide+xml"/>
  <Override PartName="/ppt/charts/chart65.xml" ContentType="application/vnd.openxmlformats-officedocument.drawingml.chart+xml"/>
  <Override PartName="/ppt/charts/chart66.xml" ContentType="application/vnd.openxmlformats-officedocument.drawingml.chart+xml"/>
  <Override PartName="/ppt/notesSlides/notesSlide39.xml" ContentType="application/vnd.openxmlformats-officedocument.presentationml.notesSlide+xml"/>
  <Override PartName="/ppt/charts/chart67.xml" ContentType="application/vnd.openxmlformats-officedocument.drawingml.chart+xml"/>
  <Override PartName="/ppt/notesSlides/notesSlide40.xml" ContentType="application/vnd.openxmlformats-officedocument.presentationml.notesSlide+xml"/>
  <Override PartName="/ppt/charts/chart68.xml" ContentType="application/vnd.openxmlformats-officedocument.drawingml.chart+xml"/>
  <Override PartName="/ppt/notesSlides/notesSlide41.xml" ContentType="application/vnd.openxmlformats-officedocument.presentationml.notesSlide+xml"/>
  <Override PartName="/ppt/charts/chart69.xml" ContentType="application/vnd.openxmlformats-officedocument.drawingml.chart+xml"/>
  <Override PartName="/ppt/charts/chart70.xml" ContentType="application/vnd.openxmlformats-officedocument.drawingml.chart+xml"/>
  <Override PartName="/ppt/notesSlides/notesSlide42.xml" ContentType="application/vnd.openxmlformats-officedocument.presentationml.notesSlide+xml"/>
  <Override PartName="/ppt/charts/chart71.xml" ContentType="application/vnd.openxmlformats-officedocument.drawingml.chart+xml"/>
  <Override PartName="/ppt/notesSlides/notesSlide43.xml" ContentType="application/vnd.openxmlformats-officedocument.presentationml.notesSlide+xml"/>
  <Override PartName="/ppt/charts/chart72.xml" ContentType="application/vnd.openxmlformats-officedocument.drawingml.chart+xml"/>
  <Override PartName="/ppt/charts/chart73.xml" ContentType="application/vnd.openxmlformats-officedocument.drawingml.chart+xml"/>
  <Override PartName="/ppt/notesSlides/notesSlide44.xml" ContentType="application/vnd.openxmlformats-officedocument.presentationml.notesSlide+xml"/>
  <Override PartName="/ppt/charts/chart74.xml" ContentType="application/vnd.openxmlformats-officedocument.drawingml.chart+xml"/>
  <Override PartName="/ppt/notesSlides/notesSlide45.xml" ContentType="application/vnd.openxmlformats-officedocument.presentationml.notesSlide+xml"/>
  <Override PartName="/ppt/charts/chart75.xml" ContentType="application/vnd.openxmlformats-officedocument.drawingml.chart+xml"/>
  <Override PartName="/ppt/notesSlides/notesSlide46.xml" ContentType="application/vnd.openxmlformats-officedocument.presentationml.notesSlide+xml"/>
  <Override PartName="/ppt/charts/chart76.xml" ContentType="application/vnd.openxmlformats-officedocument.drawingml.chart+xml"/>
  <Override PartName="/ppt/charts/chart7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86" r:id="rId6"/>
    <p:sldId id="269" r:id="rId7"/>
    <p:sldId id="261" r:id="rId8"/>
    <p:sldId id="262" r:id="rId9"/>
    <p:sldId id="263" r:id="rId10"/>
    <p:sldId id="271" r:id="rId11"/>
    <p:sldId id="264" r:id="rId12"/>
    <p:sldId id="272" r:id="rId13"/>
    <p:sldId id="265" r:id="rId14"/>
    <p:sldId id="266" r:id="rId15"/>
    <p:sldId id="267" r:id="rId16"/>
    <p:sldId id="268" r:id="rId17"/>
    <p:sldId id="302" r:id="rId18"/>
    <p:sldId id="270" r:id="rId19"/>
    <p:sldId id="303" r:id="rId20"/>
    <p:sldId id="273" r:id="rId21"/>
    <p:sldId id="306" r:id="rId22"/>
    <p:sldId id="285" r:id="rId23"/>
    <p:sldId id="274" r:id="rId24"/>
    <p:sldId id="275" r:id="rId25"/>
    <p:sldId id="276" r:id="rId26"/>
    <p:sldId id="288" r:id="rId27"/>
    <p:sldId id="309" r:id="rId28"/>
    <p:sldId id="277" r:id="rId29"/>
    <p:sldId id="278" r:id="rId30"/>
    <p:sldId id="280" r:id="rId31"/>
    <p:sldId id="281" r:id="rId32"/>
    <p:sldId id="304" r:id="rId33"/>
    <p:sldId id="305" r:id="rId34"/>
    <p:sldId id="282" r:id="rId35"/>
    <p:sldId id="283" r:id="rId36"/>
    <p:sldId id="289" r:id="rId37"/>
    <p:sldId id="290" r:id="rId38"/>
    <p:sldId id="291" r:id="rId39"/>
    <p:sldId id="307" r:id="rId40"/>
    <p:sldId id="308" r:id="rId41"/>
    <p:sldId id="292" r:id="rId42"/>
    <p:sldId id="293" r:id="rId43"/>
    <p:sldId id="294" r:id="rId44"/>
    <p:sldId id="297" r:id="rId45"/>
    <p:sldId id="298" r:id="rId46"/>
    <p:sldId id="299" r:id="rId47"/>
  </p:sldIdLst>
  <p:sldSz cx="12192000" cy="6858000"/>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88257" autoAdjust="0"/>
  </p:normalViewPr>
  <p:slideViewPr>
    <p:cSldViewPr snapToGrid="0" showGuides="1">
      <p:cViewPr varScale="1">
        <p:scale>
          <a:sx n="97" d="100"/>
          <a:sy n="97" d="100"/>
        </p:scale>
        <p:origin x="1056" y="96"/>
      </p:cViewPr>
      <p:guideLst>
        <p:guide orient="horz" pos="2160"/>
        <p:guide pos="3840"/>
      </p:guideLst>
    </p:cSldViewPr>
  </p:slideViewPr>
  <p:outlineViewPr>
    <p:cViewPr>
      <p:scale>
        <a:sx n="33" d="100"/>
        <a:sy n="33" d="100"/>
      </p:scale>
      <p:origin x="0" y="-1758"/>
    </p:cViewPr>
  </p:outlineViewPr>
  <p:notesTextViewPr>
    <p:cViewPr>
      <p:scale>
        <a:sx n="1" d="1"/>
        <a:sy n="1" d="1"/>
      </p:scale>
      <p:origin x="0" y="0"/>
    </p:cViewPr>
  </p:notesTextViewPr>
  <p:notesViewPr>
    <p:cSldViewPr snapToGrid="0">
      <p:cViewPr varScale="1">
        <p:scale>
          <a:sx n="112" d="100"/>
          <a:sy n="112" d="100"/>
        </p:scale>
        <p:origin x="222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2.xlsx" TargetMode="External"/></Relationships>
</file>

<file path=ppt/charts/_rels/chart5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5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6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 Id="rId2" Type="http://schemas.microsoft.com/office/2011/relationships/chartColorStyle" Target="colors3.xml"/><Relationship Id="rId1" Type="http://schemas.microsoft.com/office/2011/relationships/chartStyle" Target="style3.xml"/></Relationships>
</file>

<file path=ppt/charts/_rels/chart7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Breast'!$E$79:$E$102</c:f>
              <c:numCache>
                <c:formatCode>0.00%</c:formatCode>
                <c:ptCount val="24"/>
                <c:pt idx="0">
                  <c:v>0.31019999999999998</c:v>
                </c:pt>
                <c:pt idx="1">
                  <c:v>0.13350000000000001</c:v>
                </c:pt>
                <c:pt idx="2">
                  <c:v>9.9099999999999994E-2</c:v>
                </c:pt>
                <c:pt idx="3">
                  <c:v>0.10829999999999999</c:v>
                </c:pt>
                <c:pt idx="4">
                  <c:v>5.8799999999999998E-2</c:v>
                </c:pt>
                <c:pt idx="5">
                  <c:v>7.4999999999999997E-2</c:v>
                </c:pt>
                <c:pt idx="6">
                  <c:v>6.3899999999999998E-2</c:v>
                </c:pt>
                <c:pt idx="7">
                  <c:v>4.2299999999999997E-2</c:v>
                </c:pt>
                <c:pt idx="8">
                  <c:v>7.0599999999999996E-2</c:v>
                </c:pt>
                <c:pt idx="9">
                  <c:v>7.0099999999999996E-2</c:v>
                </c:pt>
                <c:pt idx="10">
                  <c:v>8.8499999999999995E-2</c:v>
                </c:pt>
                <c:pt idx="11">
                  <c:v>8.8700000000000001E-2</c:v>
                </c:pt>
                <c:pt idx="12">
                  <c:v>6.9900000000000004E-2</c:v>
                </c:pt>
              </c:numCache>
            </c:numRef>
          </c:val>
          <c:smooth val="0"/>
          <c:extLst>
            <c:ext xmlns:c16="http://schemas.microsoft.com/office/drawing/2014/chart" uri="{C3380CC4-5D6E-409C-BE32-E72D297353CC}">
              <c16:uniqueId val="{00000000-EA87-4C5F-95DA-4EC3C1061256}"/>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Breast'!$G$79:$G$102</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EA87-4C5F-95DA-4EC3C1061256}"/>
            </c:ext>
          </c:extLst>
        </c:ser>
        <c:ser>
          <c:idx val="0"/>
          <c:order val="2"/>
          <c:tx>
            <c:strRef>
              <c:f>'Cancer 14 Day Breast'!$D$6</c:f>
              <c:strCache>
                <c:ptCount val="1"/>
                <c:pt idx="0">
                  <c:v>Mean</c:v>
                </c:pt>
              </c:strCache>
            </c:strRef>
          </c:tx>
          <c:spPr>
            <a:ln w="15875">
              <a:solidFill>
                <a:schemeClr val="tx1"/>
              </a:solidFill>
            </a:ln>
          </c:spPr>
          <c:marker>
            <c:symbol val="none"/>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Breast'!$D$79:$D$102</c:f>
              <c:numCache>
                <c:formatCode>0%</c:formatCode>
                <c:ptCount val="24"/>
                <c:pt idx="0">
                  <c:v>9.837692307692307E-2</c:v>
                </c:pt>
                <c:pt idx="1">
                  <c:v>9.837692307692307E-2</c:v>
                </c:pt>
                <c:pt idx="2">
                  <c:v>9.837692307692307E-2</c:v>
                </c:pt>
                <c:pt idx="3">
                  <c:v>9.837692307692307E-2</c:v>
                </c:pt>
                <c:pt idx="4">
                  <c:v>9.837692307692307E-2</c:v>
                </c:pt>
                <c:pt idx="5">
                  <c:v>9.837692307692307E-2</c:v>
                </c:pt>
                <c:pt idx="6">
                  <c:v>9.837692307692307E-2</c:v>
                </c:pt>
                <c:pt idx="7">
                  <c:v>9.837692307692307E-2</c:v>
                </c:pt>
                <c:pt idx="8">
                  <c:v>9.837692307692307E-2</c:v>
                </c:pt>
                <c:pt idx="9">
                  <c:v>9.837692307692307E-2</c:v>
                </c:pt>
                <c:pt idx="10">
                  <c:v>9.837692307692307E-2</c:v>
                </c:pt>
                <c:pt idx="11">
                  <c:v>9.837692307692307E-2</c:v>
                </c:pt>
                <c:pt idx="12">
                  <c:v>9.837692307692307E-2</c:v>
                </c:pt>
                <c:pt idx="13">
                  <c:v>9.837692307692307E-2</c:v>
                </c:pt>
                <c:pt idx="14">
                  <c:v>9.837692307692307E-2</c:v>
                </c:pt>
                <c:pt idx="15">
                  <c:v>9.837692307692307E-2</c:v>
                </c:pt>
                <c:pt idx="16">
                  <c:v>9.837692307692307E-2</c:v>
                </c:pt>
                <c:pt idx="17">
                  <c:v>9.837692307692307E-2</c:v>
                </c:pt>
                <c:pt idx="18">
                  <c:v>9.837692307692307E-2</c:v>
                </c:pt>
                <c:pt idx="19">
                  <c:v>9.837692307692307E-2</c:v>
                </c:pt>
                <c:pt idx="20">
                  <c:v>9.837692307692307E-2</c:v>
                </c:pt>
                <c:pt idx="21">
                  <c:v>9.837692307692307E-2</c:v>
                </c:pt>
                <c:pt idx="22">
                  <c:v>9.837692307692307E-2</c:v>
                </c:pt>
                <c:pt idx="23">
                  <c:v>9.837692307692307E-2</c:v>
                </c:pt>
              </c:numCache>
            </c:numRef>
          </c:val>
          <c:smooth val="0"/>
          <c:extLst>
            <c:ext xmlns:c16="http://schemas.microsoft.com/office/drawing/2014/chart" uri="{C3380CC4-5D6E-409C-BE32-E72D297353CC}">
              <c16:uniqueId val="{00000002-EA87-4C5F-95DA-4EC3C1061256}"/>
            </c:ext>
          </c:extLst>
        </c:ser>
        <c:ser>
          <c:idx val="2"/>
          <c:order val="3"/>
          <c:tx>
            <c:strRef>
              <c:f>'Cancer 14 Day Breast'!$F$6</c:f>
              <c:strCache>
                <c:ptCount val="1"/>
                <c:pt idx="0">
                  <c:v>LPL</c:v>
                </c:pt>
              </c:strCache>
            </c:strRef>
          </c:tx>
          <c:spPr>
            <a:ln w="15875">
              <a:solidFill>
                <a:schemeClr val="tx1"/>
              </a:solidFill>
              <a:prstDash val="lgDash"/>
            </a:ln>
          </c:spPr>
          <c:marker>
            <c:symbol val="none"/>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Breast'!$F$79:$F$102</c:f>
              <c:numCache>
                <c:formatCode>0%</c:formatCode>
                <c:ptCount val="24"/>
                <c:pt idx="0">
                  <c:v>1.3057423076923064E-2</c:v>
                </c:pt>
                <c:pt idx="1">
                  <c:v>1.3057423076923064E-2</c:v>
                </c:pt>
                <c:pt idx="2">
                  <c:v>1.3057423076923064E-2</c:v>
                </c:pt>
                <c:pt idx="3">
                  <c:v>1.3057423076923064E-2</c:v>
                </c:pt>
                <c:pt idx="4">
                  <c:v>1.3057423076923064E-2</c:v>
                </c:pt>
                <c:pt idx="5">
                  <c:v>1.3057423076923064E-2</c:v>
                </c:pt>
                <c:pt idx="6">
                  <c:v>1.3057423076923064E-2</c:v>
                </c:pt>
                <c:pt idx="7">
                  <c:v>1.3057423076923064E-2</c:v>
                </c:pt>
                <c:pt idx="8">
                  <c:v>1.3057423076923064E-2</c:v>
                </c:pt>
                <c:pt idx="9">
                  <c:v>1.3057423076923064E-2</c:v>
                </c:pt>
                <c:pt idx="10">
                  <c:v>1.3057423076923064E-2</c:v>
                </c:pt>
                <c:pt idx="11">
                  <c:v>1.3057423076923064E-2</c:v>
                </c:pt>
                <c:pt idx="12">
                  <c:v>1.3057423076923064E-2</c:v>
                </c:pt>
                <c:pt idx="13">
                  <c:v>1.3057423076923064E-2</c:v>
                </c:pt>
                <c:pt idx="14">
                  <c:v>1.3057423076923064E-2</c:v>
                </c:pt>
                <c:pt idx="15">
                  <c:v>1.3057423076923064E-2</c:v>
                </c:pt>
                <c:pt idx="16">
                  <c:v>1.3057423076923064E-2</c:v>
                </c:pt>
                <c:pt idx="17">
                  <c:v>1.3057423076923064E-2</c:v>
                </c:pt>
                <c:pt idx="18">
                  <c:v>1.3057423076923064E-2</c:v>
                </c:pt>
                <c:pt idx="19">
                  <c:v>1.3057423076923064E-2</c:v>
                </c:pt>
                <c:pt idx="20">
                  <c:v>1.3057423076923064E-2</c:v>
                </c:pt>
                <c:pt idx="21">
                  <c:v>1.3057423076923064E-2</c:v>
                </c:pt>
                <c:pt idx="22">
                  <c:v>1.3057423076923064E-2</c:v>
                </c:pt>
                <c:pt idx="23">
                  <c:v>1.3057423076923064E-2</c:v>
                </c:pt>
              </c:numCache>
            </c:numRef>
          </c:val>
          <c:smooth val="0"/>
          <c:extLst>
            <c:ext xmlns:c16="http://schemas.microsoft.com/office/drawing/2014/chart" uri="{C3380CC4-5D6E-409C-BE32-E72D297353CC}">
              <c16:uniqueId val="{00000003-EA87-4C5F-95DA-4EC3C1061256}"/>
            </c:ext>
          </c:extLst>
        </c:ser>
        <c:ser>
          <c:idx val="4"/>
          <c:order val="4"/>
          <c:tx>
            <c:strRef>
              <c:f>'Cancer 14 Day Breast'!$C$6</c:f>
              <c:strCache>
                <c:ptCount val="1"/>
                <c:pt idx="0">
                  <c:v>UPL</c:v>
                </c:pt>
              </c:strCache>
            </c:strRef>
          </c:tx>
          <c:spPr>
            <a:ln w="15875">
              <a:solidFill>
                <a:schemeClr val="tx1"/>
              </a:solidFill>
              <a:prstDash val="lgDash"/>
            </a:ln>
          </c:spPr>
          <c:marker>
            <c:symbol val="none"/>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Breast'!$C$79:$C$102</c:f>
              <c:numCache>
                <c:formatCode>0%</c:formatCode>
                <c:ptCount val="24"/>
                <c:pt idx="0">
                  <c:v>0.18369642307692308</c:v>
                </c:pt>
                <c:pt idx="1">
                  <c:v>0.18369642307692308</c:v>
                </c:pt>
                <c:pt idx="2">
                  <c:v>0.18369642307692308</c:v>
                </c:pt>
                <c:pt idx="3">
                  <c:v>0.18369642307692308</c:v>
                </c:pt>
                <c:pt idx="4">
                  <c:v>0.18369642307692308</c:v>
                </c:pt>
                <c:pt idx="5">
                  <c:v>0.18369642307692308</c:v>
                </c:pt>
                <c:pt idx="6">
                  <c:v>0.18369642307692308</c:v>
                </c:pt>
                <c:pt idx="7">
                  <c:v>0.18369642307692308</c:v>
                </c:pt>
                <c:pt idx="8">
                  <c:v>0.18369642307692308</c:v>
                </c:pt>
                <c:pt idx="9">
                  <c:v>0.18369642307692308</c:v>
                </c:pt>
                <c:pt idx="10">
                  <c:v>0.18369642307692308</c:v>
                </c:pt>
                <c:pt idx="11">
                  <c:v>0.18369642307692308</c:v>
                </c:pt>
                <c:pt idx="12">
                  <c:v>0.18369642307692308</c:v>
                </c:pt>
                <c:pt idx="13">
                  <c:v>0.18369642307692308</c:v>
                </c:pt>
                <c:pt idx="14">
                  <c:v>0.18369642307692308</c:v>
                </c:pt>
                <c:pt idx="15">
                  <c:v>0.18369642307692308</c:v>
                </c:pt>
                <c:pt idx="16">
                  <c:v>0.18369642307692308</c:v>
                </c:pt>
                <c:pt idx="17">
                  <c:v>0.18369642307692308</c:v>
                </c:pt>
                <c:pt idx="18">
                  <c:v>0.18369642307692308</c:v>
                </c:pt>
                <c:pt idx="19">
                  <c:v>0.18369642307692308</c:v>
                </c:pt>
                <c:pt idx="20">
                  <c:v>0.18369642307692308</c:v>
                </c:pt>
                <c:pt idx="21">
                  <c:v>0.18369642307692308</c:v>
                </c:pt>
                <c:pt idx="22">
                  <c:v>0.18369642307692308</c:v>
                </c:pt>
                <c:pt idx="23">
                  <c:v>0.18369642307692308</c:v>
                </c:pt>
              </c:numCache>
            </c:numRef>
          </c:val>
          <c:smooth val="0"/>
          <c:extLst>
            <c:ext xmlns:c16="http://schemas.microsoft.com/office/drawing/2014/chart" uri="{C3380CC4-5D6E-409C-BE32-E72D297353CC}">
              <c16:uniqueId val="{00000004-EA87-4C5F-95DA-4EC3C1061256}"/>
            </c:ext>
          </c:extLst>
        </c:ser>
        <c:ser>
          <c:idx val="5"/>
          <c:order val="5"/>
          <c:tx>
            <c:strRef>
              <c:f>'Cancer 14 Day Breast'!$I$6</c:f>
              <c:strCache>
                <c:ptCount val="1"/>
                <c:pt idx="0">
                  <c:v>SCL</c:v>
                </c:pt>
              </c:strCache>
            </c:strRef>
          </c:tx>
          <c:spPr>
            <a:ln>
              <a:noFill/>
            </a:ln>
          </c:spPr>
          <c:marker>
            <c:symbol val="circle"/>
            <c:size val="6"/>
            <c:spPr>
              <a:solidFill>
                <a:srgbClr val="FF6600"/>
              </a:solidFill>
              <a:ln>
                <a:noFill/>
              </a:ln>
            </c:spPr>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Breast'!$I$79:$I$102</c:f>
              <c:numCache>
                <c:formatCode>0%</c:formatCode>
                <c:ptCount val="24"/>
                <c:pt idx="0">
                  <c:v>#N/A</c:v>
                </c:pt>
                <c:pt idx="1">
                  <c:v>#N/A</c:v>
                </c:pt>
                <c:pt idx="2">
                  <c:v>#N/A</c:v>
                </c:pt>
                <c:pt idx="3">
                  <c:v>#N/A</c:v>
                </c:pt>
                <c:pt idx="4" formatCode="0.00%">
                  <c:v>5.8799999999999998E-2</c:v>
                </c:pt>
                <c:pt idx="5" formatCode="0.00%">
                  <c:v>7.4999999999999997E-2</c:v>
                </c:pt>
                <c:pt idx="6" formatCode="0.00%">
                  <c:v>6.3899999999999998E-2</c:v>
                </c:pt>
                <c:pt idx="7" formatCode="0.00%">
                  <c:v>4.2299999999999997E-2</c:v>
                </c:pt>
                <c:pt idx="8" formatCode="0.00%">
                  <c:v>7.0599999999999996E-2</c:v>
                </c:pt>
                <c:pt idx="9" formatCode="0.00%">
                  <c:v>7.0099999999999996E-2</c:v>
                </c:pt>
                <c:pt idx="10" formatCode="0.00%">
                  <c:v>8.8499999999999995E-2</c:v>
                </c:pt>
                <c:pt idx="11" formatCode="0.00%">
                  <c:v>8.8700000000000001E-2</c:v>
                </c:pt>
                <c:pt idx="12" formatCode="0.00%">
                  <c:v>6.9900000000000004E-2</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A87-4C5F-95DA-4EC3C1061256}"/>
            </c:ext>
          </c:extLst>
        </c:ser>
        <c:ser>
          <c:idx val="6"/>
          <c:order val="6"/>
          <c:tx>
            <c:strRef>
              <c:f>'Cancer 14 Day Breast'!$J$6</c:f>
              <c:strCache>
                <c:ptCount val="1"/>
                <c:pt idx="0">
                  <c:v>SCH</c:v>
                </c:pt>
              </c:strCache>
            </c:strRef>
          </c:tx>
          <c:spPr>
            <a:ln>
              <a:noFill/>
            </a:ln>
          </c:spPr>
          <c:marker>
            <c:symbol val="circle"/>
            <c:size val="6"/>
            <c:spPr>
              <a:solidFill>
                <a:srgbClr val="5B9BD5"/>
              </a:solidFill>
              <a:ln>
                <a:noFill/>
              </a:ln>
            </c:spPr>
          </c:marker>
          <c:cat>
            <c:numRef>
              <c:f>'Cancer 14 Day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Breast'!$J$79:$J$102</c:f>
              <c:numCache>
                <c:formatCode>0%</c:formatCode>
                <c:ptCount val="24"/>
                <c:pt idx="0">
                  <c:v>0.31019999999999998</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A87-4C5F-95DA-4EC3C1061256}"/>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majorUnit val="1"/>
        <c:major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13065036735136334"/>
          <c:y val="0.81724254489217818"/>
          <c:w val="0.73445352707771727"/>
          <c:h val="0.16461811361617226"/>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&lt;15'!$F$79:$F$102</c:f>
              <c:numCache>
                <c:formatCode>0%</c:formatCode>
                <c:ptCount val="24"/>
                <c:pt idx="0">
                  <c:v>3.5820944049821543E-2</c:v>
                </c:pt>
                <c:pt idx="1">
                  <c:v>3.5820944049821543E-2</c:v>
                </c:pt>
                <c:pt idx="2">
                  <c:v>3.5820944049821543E-2</c:v>
                </c:pt>
                <c:pt idx="3">
                  <c:v>3.5820944049821543E-2</c:v>
                </c:pt>
                <c:pt idx="4">
                  <c:v>3.5820944049821543E-2</c:v>
                </c:pt>
                <c:pt idx="5">
                  <c:v>3.5820944049821543E-2</c:v>
                </c:pt>
                <c:pt idx="6">
                  <c:v>3.5820944049821543E-2</c:v>
                </c:pt>
                <c:pt idx="7">
                  <c:v>3.5820944049821543E-2</c:v>
                </c:pt>
                <c:pt idx="8">
                  <c:v>3.5820944049821543E-2</c:v>
                </c:pt>
                <c:pt idx="9">
                  <c:v>3.5820944049821543E-2</c:v>
                </c:pt>
                <c:pt idx="10">
                  <c:v>3.5820944049821543E-2</c:v>
                </c:pt>
                <c:pt idx="11">
                  <c:v>3.5820944049821543E-2</c:v>
                </c:pt>
                <c:pt idx="12">
                  <c:v>3.5820944049821543E-2</c:v>
                </c:pt>
                <c:pt idx="13">
                  <c:v>3.5820944049821543E-2</c:v>
                </c:pt>
                <c:pt idx="14">
                  <c:v>3.5820944049821543E-2</c:v>
                </c:pt>
                <c:pt idx="15">
                  <c:v>3.5820944049821543E-2</c:v>
                </c:pt>
                <c:pt idx="16">
                  <c:v>3.5820944049821543E-2</c:v>
                </c:pt>
                <c:pt idx="17">
                  <c:v>3.5820944049821543E-2</c:v>
                </c:pt>
                <c:pt idx="18">
                  <c:v>3.5820944049821543E-2</c:v>
                </c:pt>
                <c:pt idx="19">
                  <c:v>3.5820944049821543E-2</c:v>
                </c:pt>
                <c:pt idx="20">
                  <c:v>3.5820944049821543E-2</c:v>
                </c:pt>
                <c:pt idx="21">
                  <c:v>3.5820944049821543E-2</c:v>
                </c:pt>
                <c:pt idx="22">
                  <c:v>3.5820944049821543E-2</c:v>
                </c:pt>
                <c:pt idx="23">
                  <c:v>3.5820944049821543E-2</c:v>
                </c:pt>
              </c:numCache>
            </c:numRef>
          </c:val>
          <c:smooth val="0"/>
          <c:extLst>
            <c:ext xmlns:c16="http://schemas.microsoft.com/office/drawing/2014/chart" uri="{C3380CC4-5D6E-409C-BE32-E72D297353CC}">
              <c16:uniqueId val="{00000000-05E2-41C3-9449-34BD6853CBE3}"/>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&lt;15'!$E$79:$E$102</c:f>
              <c:numCache>
                <c:formatCode>0.0%</c:formatCode>
                <c:ptCount val="24"/>
                <c:pt idx="0">
                  <c:v>6.4078866296980896E-2</c:v>
                </c:pt>
                <c:pt idx="1">
                  <c:v>5.7057057057057055E-2</c:v>
                </c:pt>
                <c:pt idx="2">
                  <c:v>6.3411540900443875E-2</c:v>
                </c:pt>
                <c:pt idx="3">
                  <c:v>7.0520965692503171E-2</c:v>
                </c:pt>
                <c:pt idx="4">
                  <c:v>6.8066157760814247E-2</c:v>
                </c:pt>
                <c:pt idx="5">
                  <c:v>5.3756030323914544E-2</c:v>
                </c:pt>
                <c:pt idx="6">
                  <c:v>5.9850374064837904E-2</c:v>
                </c:pt>
                <c:pt idx="7">
                  <c:v>5.8201058201058198E-2</c:v>
                </c:pt>
                <c:pt idx="8">
                  <c:v>7.0291777188328908E-2</c:v>
                </c:pt>
                <c:pt idx="9">
                  <c:v>0.04</c:v>
                </c:pt>
                <c:pt idx="10">
                  <c:v>5.1999999999999998E-2</c:v>
                </c:pt>
                <c:pt idx="11">
                  <c:v>6.8000000000000005E-2</c:v>
                </c:pt>
                <c:pt idx="12">
                  <c:v>7.9000000000000001E-2</c:v>
                </c:pt>
              </c:numCache>
            </c:numRef>
          </c:val>
          <c:smooth val="0"/>
          <c:extLst>
            <c:ext xmlns:c16="http://schemas.microsoft.com/office/drawing/2014/chart" uri="{C3380CC4-5D6E-409C-BE32-E72D297353CC}">
              <c16:uniqueId val="{00000001-05E2-41C3-9449-34BD6853CBE3}"/>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&lt;15'!$D$79:$D$102</c:f>
              <c:numCache>
                <c:formatCode>0%</c:formatCode>
                <c:ptCount val="24"/>
                <c:pt idx="0">
                  <c:v>6.1864140575841449E-2</c:v>
                </c:pt>
                <c:pt idx="1">
                  <c:v>6.1864140575841449E-2</c:v>
                </c:pt>
                <c:pt idx="2">
                  <c:v>6.1864140575841449E-2</c:v>
                </c:pt>
                <c:pt idx="3">
                  <c:v>6.1864140575841449E-2</c:v>
                </c:pt>
                <c:pt idx="4">
                  <c:v>6.1864140575841449E-2</c:v>
                </c:pt>
                <c:pt idx="5">
                  <c:v>6.1864140575841449E-2</c:v>
                </c:pt>
                <c:pt idx="6">
                  <c:v>6.1864140575841449E-2</c:v>
                </c:pt>
                <c:pt idx="7">
                  <c:v>6.1864140575841449E-2</c:v>
                </c:pt>
                <c:pt idx="8">
                  <c:v>6.1864140575841449E-2</c:v>
                </c:pt>
                <c:pt idx="9">
                  <c:v>6.1864140575841449E-2</c:v>
                </c:pt>
                <c:pt idx="10">
                  <c:v>6.1864140575841449E-2</c:v>
                </c:pt>
                <c:pt idx="11">
                  <c:v>6.1864140575841449E-2</c:v>
                </c:pt>
                <c:pt idx="12">
                  <c:v>6.1864140575841449E-2</c:v>
                </c:pt>
                <c:pt idx="13">
                  <c:v>6.1864140575841449E-2</c:v>
                </c:pt>
                <c:pt idx="14">
                  <c:v>6.1864140575841449E-2</c:v>
                </c:pt>
                <c:pt idx="15">
                  <c:v>6.1864140575841449E-2</c:v>
                </c:pt>
                <c:pt idx="16">
                  <c:v>6.1864140575841449E-2</c:v>
                </c:pt>
                <c:pt idx="17">
                  <c:v>6.1864140575841449E-2</c:v>
                </c:pt>
                <c:pt idx="18">
                  <c:v>6.1864140575841449E-2</c:v>
                </c:pt>
                <c:pt idx="19">
                  <c:v>6.1864140575841449E-2</c:v>
                </c:pt>
                <c:pt idx="20">
                  <c:v>6.1864140575841449E-2</c:v>
                </c:pt>
                <c:pt idx="21">
                  <c:v>6.1864140575841449E-2</c:v>
                </c:pt>
                <c:pt idx="22">
                  <c:v>6.1864140575841449E-2</c:v>
                </c:pt>
                <c:pt idx="23">
                  <c:v>6.1864140575841449E-2</c:v>
                </c:pt>
              </c:numCache>
            </c:numRef>
          </c:val>
          <c:smooth val="0"/>
          <c:extLst>
            <c:ext xmlns:c16="http://schemas.microsoft.com/office/drawing/2014/chart" uri="{C3380CC4-5D6E-409C-BE32-E72D297353CC}">
              <c16:uniqueId val="{00000002-05E2-41C3-9449-34BD6853CBE3}"/>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&lt;15'!$C$79:$C$102</c:f>
              <c:numCache>
                <c:formatCode>0%</c:formatCode>
                <c:ptCount val="24"/>
                <c:pt idx="0">
                  <c:v>8.7907337101861355E-2</c:v>
                </c:pt>
                <c:pt idx="1">
                  <c:v>8.7907337101861355E-2</c:v>
                </c:pt>
                <c:pt idx="2">
                  <c:v>8.7907337101861355E-2</c:v>
                </c:pt>
                <c:pt idx="3">
                  <c:v>8.7907337101861355E-2</c:v>
                </c:pt>
                <c:pt idx="4">
                  <c:v>8.7907337101861355E-2</c:v>
                </c:pt>
                <c:pt idx="5">
                  <c:v>8.7907337101861355E-2</c:v>
                </c:pt>
                <c:pt idx="6">
                  <c:v>8.7907337101861355E-2</c:v>
                </c:pt>
                <c:pt idx="7">
                  <c:v>8.7907337101861355E-2</c:v>
                </c:pt>
                <c:pt idx="8">
                  <c:v>8.7907337101861355E-2</c:v>
                </c:pt>
                <c:pt idx="9">
                  <c:v>8.7907337101861355E-2</c:v>
                </c:pt>
                <c:pt idx="10">
                  <c:v>8.7907337101861355E-2</c:v>
                </c:pt>
                <c:pt idx="11">
                  <c:v>8.7907337101861355E-2</c:v>
                </c:pt>
                <c:pt idx="12">
                  <c:v>8.7907337101861355E-2</c:v>
                </c:pt>
                <c:pt idx="13">
                  <c:v>8.7907337101861355E-2</c:v>
                </c:pt>
                <c:pt idx="14">
                  <c:v>8.7907337101861355E-2</c:v>
                </c:pt>
                <c:pt idx="15">
                  <c:v>8.7907337101861355E-2</c:v>
                </c:pt>
                <c:pt idx="16">
                  <c:v>8.7907337101861355E-2</c:v>
                </c:pt>
                <c:pt idx="17">
                  <c:v>8.7907337101861355E-2</c:v>
                </c:pt>
                <c:pt idx="18">
                  <c:v>8.7907337101861355E-2</c:v>
                </c:pt>
                <c:pt idx="19">
                  <c:v>8.7907337101861355E-2</c:v>
                </c:pt>
                <c:pt idx="20">
                  <c:v>8.7907337101861355E-2</c:v>
                </c:pt>
                <c:pt idx="21">
                  <c:v>8.7907337101861355E-2</c:v>
                </c:pt>
                <c:pt idx="22">
                  <c:v>8.7907337101861355E-2</c:v>
                </c:pt>
                <c:pt idx="23">
                  <c:v>8.7907337101861355E-2</c:v>
                </c:pt>
              </c:numCache>
            </c:numRef>
          </c:val>
          <c:smooth val="0"/>
          <c:extLst>
            <c:ext xmlns:c16="http://schemas.microsoft.com/office/drawing/2014/chart" uri="{C3380CC4-5D6E-409C-BE32-E72D297353CC}">
              <c16:uniqueId val="{00000003-05E2-41C3-9449-34BD6853CBE3}"/>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&lt;15'!$I$79:$I$102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05E2-41C3-9449-34BD6853CBE3}"/>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&lt;15'!$J$79:$J$102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05E2-41C3-9449-34BD6853CBE3}"/>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665266841644797"/>
          <c:y val="5.5313680786720845E-2"/>
        </c:manualLayout>
      </c:layout>
      <c:overlay val="0"/>
      <c:spPr>
        <a:noFill/>
        <a:ln>
          <a:noFill/>
        </a:ln>
        <a:effectLst/>
      </c:spPr>
    </c:title>
    <c:autoTitleDeleted val="0"/>
    <c:plotArea>
      <c:layout>
        <c:manualLayout>
          <c:layoutTarget val="inner"/>
          <c:xMode val="edge"/>
          <c:yMode val="edge"/>
          <c:x val="9.7122703412073491E-2"/>
          <c:y val="0.11713513078284006"/>
          <c:w val="0.85074518810148736"/>
          <c:h val="0.59505303634238915"/>
        </c:manualLayout>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&lt;60'!$F$79:$F$102</c:f>
              <c:numCache>
                <c:formatCode>0%</c:formatCode>
                <c:ptCount val="24"/>
                <c:pt idx="0">
                  <c:v>0.53364638885814952</c:v>
                </c:pt>
                <c:pt idx="1">
                  <c:v>0.53364638885814952</c:v>
                </c:pt>
                <c:pt idx="2">
                  <c:v>0.53364638885814952</c:v>
                </c:pt>
                <c:pt idx="3">
                  <c:v>0.53364638885814952</c:v>
                </c:pt>
                <c:pt idx="4">
                  <c:v>0.53364638885814952</c:v>
                </c:pt>
                <c:pt idx="5">
                  <c:v>0.53364638885814952</c:v>
                </c:pt>
                <c:pt idx="6">
                  <c:v>0.53364638885814952</c:v>
                </c:pt>
                <c:pt idx="7">
                  <c:v>0.53364638885814952</c:v>
                </c:pt>
                <c:pt idx="8">
                  <c:v>0.53364638885814952</c:v>
                </c:pt>
                <c:pt idx="9">
                  <c:v>0.53364638885814952</c:v>
                </c:pt>
                <c:pt idx="10">
                  <c:v>0.53364638885814952</c:v>
                </c:pt>
                <c:pt idx="11">
                  <c:v>0.53364638885814952</c:v>
                </c:pt>
                <c:pt idx="12">
                  <c:v>0.53364638885814952</c:v>
                </c:pt>
                <c:pt idx="13">
                  <c:v>0.53364638885814952</c:v>
                </c:pt>
                <c:pt idx="14">
                  <c:v>0.53364638885814952</c:v>
                </c:pt>
                <c:pt idx="15">
                  <c:v>0.53364638885814952</c:v>
                </c:pt>
                <c:pt idx="16">
                  <c:v>0.53364638885814952</c:v>
                </c:pt>
                <c:pt idx="17">
                  <c:v>0.53364638885814952</c:v>
                </c:pt>
                <c:pt idx="18">
                  <c:v>0.53364638885814952</c:v>
                </c:pt>
                <c:pt idx="19">
                  <c:v>0.53364638885814952</c:v>
                </c:pt>
                <c:pt idx="20">
                  <c:v>0.53364638885814952</c:v>
                </c:pt>
                <c:pt idx="21">
                  <c:v>0.53364638885814952</c:v>
                </c:pt>
                <c:pt idx="22">
                  <c:v>0.53364638885814952</c:v>
                </c:pt>
                <c:pt idx="23">
                  <c:v>0.53364638885814952</c:v>
                </c:pt>
              </c:numCache>
            </c:numRef>
          </c:val>
          <c:smooth val="0"/>
          <c:extLst>
            <c:ext xmlns:c16="http://schemas.microsoft.com/office/drawing/2014/chart" uri="{C3380CC4-5D6E-409C-BE32-E72D297353CC}">
              <c16:uniqueId val="{00000000-DCF1-4F71-BB8F-CA71BE8FA330}"/>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&lt;60'!$E$79:$E$102</c:f>
              <c:numCache>
                <c:formatCode>0%</c:formatCode>
                <c:ptCount val="24"/>
                <c:pt idx="0">
                  <c:v>0.76155268022181144</c:v>
                </c:pt>
                <c:pt idx="1">
                  <c:v>0.76216216216216215</c:v>
                </c:pt>
                <c:pt idx="2">
                  <c:v>0.7425491439441978</c:v>
                </c:pt>
                <c:pt idx="3">
                  <c:v>0.71664548919949178</c:v>
                </c:pt>
                <c:pt idx="4">
                  <c:v>0.69656488549618323</c:v>
                </c:pt>
                <c:pt idx="5">
                  <c:v>0.6044107512060648</c:v>
                </c:pt>
                <c:pt idx="6">
                  <c:v>0.57294264339152123</c:v>
                </c:pt>
                <c:pt idx="7">
                  <c:v>0.64021164021164023</c:v>
                </c:pt>
                <c:pt idx="8">
                  <c:v>0.60543766578249336</c:v>
                </c:pt>
                <c:pt idx="9">
                  <c:v>0.497</c:v>
                </c:pt>
                <c:pt idx="10">
                  <c:v>0.70099999999999996</c:v>
                </c:pt>
                <c:pt idx="11">
                  <c:v>0.68</c:v>
                </c:pt>
                <c:pt idx="12">
                  <c:v>0.69699999999999995</c:v>
                </c:pt>
              </c:numCache>
            </c:numRef>
          </c:val>
          <c:smooth val="0"/>
          <c:extLst>
            <c:ext xmlns:c16="http://schemas.microsoft.com/office/drawing/2014/chart" uri="{C3380CC4-5D6E-409C-BE32-E72D297353CC}">
              <c16:uniqueId val="{00000001-DCF1-4F71-BB8F-CA71BE8FA330}"/>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&lt;60'!$D$79:$D$102</c:f>
              <c:numCache>
                <c:formatCode>0%</c:formatCode>
                <c:ptCount val="24"/>
                <c:pt idx="0">
                  <c:v>0.66749823550888965</c:v>
                </c:pt>
                <c:pt idx="1">
                  <c:v>0.66749823550888965</c:v>
                </c:pt>
                <c:pt idx="2">
                  <c:v>0.66749823550888965</c:v>
                </c:pt>
                <c:pt idx="3">
                  <c:v>0.66749823550888965</c:v>
                </c:pt>
                <c:pt idx="4">
                  <c:v>0.66749823550888965</c:v>
                </c:pt>
                <c:pt idx="5">
                  <c:v>0.66749823550888965</c:v>
                </c:pt>
                <c:pt idx="6">
                  <c:v>0.66749823550888965</c:v>
                </c:pt>
                <c:pt idx="7">
                  <c:v>0.66749823550888965</c:v>
                </c:pt>
                <c:pt idx="8">
                  <c:v>0.66749823550888965</c:v>
                </c:pt>
                <c:pt idx="9">
                  <c:v>0.66749823550888965</c:v>
                </c:pt>
                <c:pt idx="10">
                  <c:v>0.66749823550888965</c:v>
                </c:pt>
                <c:pt idx="11">
                  <c:v>0.66749823550888965</c:v>
                </c:pt>
                <c:pt idx="12">
                  <c:v>0.66749823550888965</c:v>
                </c:pt>
                <c:pt idx="13">
                  <c:v>0.66749823550888965</c:v>
                </c:pt>
                <c:pt idx="14">
                  <c:v>0.66749823550888965</c:v>
                </c:pt>
                <c:pt idx="15">
                  <c:v>0.66749823550888965</c:v>
                </c:pt>
                <c:pt idx="16">
                  <c:v>0.66749823550888965</c:v>
                </c:pt>
                <c:pt idx="17">
                  <c:v>0.66749823550888965</c:v>
                </c:pt>
                <c:pt idx="18">
                  <c:v>0.66749823550888965</c:v>
                </c:pt>
                <c:pt idx="19">
                  <c:v>0.66749823550888965</c:v>
                </c:pt>
                <c:pt idx="20">
                  <c:v>0.66749823550888965</c:v>
                </c:pt>
                <c:pt idx="21">
                  <c:v>0.66749823550888965</c:v>
                </c:pt>
                <c:pt idx="22">
                  <c:v>0.66749823550888965</c:v>
                </c:pt>
                <c:pt idx="23">
                  <c:v>0.66749823550888965</c:v>
                </c:pt>
              </c:numCache>
            </c:numRef>
          </c:val>
          <c:smooth val="0"/>
          <c:extLst>
            <c:ext xmlns:c16="http://schemas.microsoft.com/office/drawing/2014/chart" uri="{C3380CC4-5D6E-409C-BE32-E72D297353CC}">
              <c16:uniqueId val="{00000002-DCF1-4F71-BB8F-CA71BE8FA330}"/>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&lt;60'!$C$79:$C$102</c:f>
              <c:numCache>
                <c:formatCode>0%</c:formatCode>
                <c:ptCount val="24"/>
                <c:pt idx="0">
                  <c:v>0.80135008215962977</c:v>
                </c:pt>
                <c:pt idx="1">
                  <c:v>0.80135008215962977</c:v>
                </c:pt>
                <c:pt idx="2">
                  <c:v>0.80135008215962977</c:v>
                </c:pt>
                <c:pt idx="3">
                  <c:v>0.80135008215962977</c:v>
                </c:pt>
                <c:pt idx="4">
                  <c:v>0.80135008215962977</c:v>
                </c:pt>
                <c:pt idx="5">
                  <c:v>0.80135008215962977</c:v>
                </c:pt>
                <c:pt idx="6">
                  <c:v>0.80135008215962977</c:v>
                </c:pt>
                <c:pt idx="7">
                  <c:v>0.80135008215962977</c:v>
                </c:pt>
                <c:pt idx="8">
                  <c:v>0.80135008215962977</c:v>
                </c:pt>
                <c:pt idx="9">
                  <c:v>0.80135008215962977</c:v>
                </c:pt>
                <c:pt idx="10">
                  <c:v>0.80135008215962977</c:v>
                </c:pt>
                <c:pt idx="11">
                  <c:v>0.80135008215962977</c:v>
                </c:pt>
                <c:pt idx="12">
                  <c:v>0.80135008215962977</c:v>
                </c:pt>
                <c:pt idx="13">
                  <c:v>0.80135008215962977</c:v>
                </c:pt>
                <c:pt idx="14">
                  <c:v>0.80135008215962977</c:v>
                </c:pt>
                <c:pt idx="15">
                  <c:v>0.80135008215962977</c:v>
                </c:pt>
                <c:pt idx="16">
                  <c:v>0.80135008215962977</c:v>
                </c:pt>
                <c:pt idx="17">
                  <c:v>0.80135008215962977</c:v>
                </c:pt>
                <c:pt idx="18">
                  <c:v>0.80135008215962977</c:v>
                </c:pt>
                <c:pt idx="19">
                  <c:v>0.80135008215962977</c:v>
                </c:pt>
                <c:pt idx="20">
                  <c:v>0.80135008215962977</c:v>
                </c:pt>
                <c:pt idx="21">
                  <c:v>0.80135008215962977</c:v>
                </c:pt>
                <c:pt idx="22">
                  <c:v>0.80135008215962977</c:v>
                </c:pt>
                <c:pt idx="23">
                  <c:v>0.80135008215962977</c:v>
                </c:pt>
              </c:numCache>
            </c:numRef>
          </c:val>
          <c:smooth val="0"/>
          <c:extLst>
            <c:ext xmlns:c16="http://schemas.microsoft.com/office/drawing/2014/chart" uri="{C3380CC4-5D6E-409C-BE32-E72D297353CC}">
              <c16:uniqueId val="{00000003-DCF1-4F71-BB8F-CA71BE8FA330}"/>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&lt;60'!$I$79:$I$102</c:f>
              <c:numCache>
                <c:formatCode>0%</c:formatCode>
                <c:ptCount val="24"/>
                <c:pt idx="0">
                  <c:v>#N/A</c:v>
                </c:pt>
                <c:pt idx="1">
                  <c:v>#N/A</c:v>
                </c:pt>
                <c:pt idx="2">
                  <c:v>#N/A</c:v>
                </c:pt>
                <c:pt idx="3">
                  <c:v>#N/A</c:v>
                </c:pt>
                <c:pt idx="4">
                  <c:v>#N/A</c:v>
                </c:pt>
                <c:pt idx="5">
                  <c:v>#N/A</c:v>
                </c:pt>
                <c:pt idx="6">
                  <c:v>#N/A</c:v>
                </c:pt>
                <c:pt idx="7">
                  <c:v>#N/A</c:v>
                </c:pt>
                <c:pt idx="8">
                  <c:v>#N/A</c:v>
                </c:pt>
                <c:pt idx="9">
                  <c:v>0.497</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DCF1-4F71-BB8F-CA71BE8FA330}"/>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DCF1-4F71-BB8F-CA71BE8FA330}"/>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4649103340635903"/>
          <c:y val="4.1506452534470238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&lt;60'!$F$109</c:f>
              <c:strCache>
                <c:ptCount val="1"/>
                <c:pt idx="0">
                  <c:v>LPL</c:v>
                </c:pt>
              </c:strCache>
            </c:strRef>
          </c:tx>
          <c:spPr>
            <a:ln w="15875" cap="rnd">
              <a:solidFill>
                <a:schemeClr val="tx1"/>
              </a:solidFill>
              <a:prstDash val="lgDash"/>
              <a:round/>
            </a:ln>
            <a:effectLst/>
          </c:spPr>
          <c:marker>
            <c:symbol val="none"/>
          </c:marker>
          <c:cat>
            <c:numRef>
              <c:f>'NIAS Handover &lt;60'!$B$182:$B$194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&lt;60'!$F$182:$F$205</c:f>
              <c:numCache>
                <c:formatCode>0%</c:formatCode>
                <c:ptCount val="24"/>
                <c:pt idx="0">
                  <c:v>0.48377570055625047</c:v>
                </c:pt>
                <c:pt idx="1">
                  <c:v>0.48377570055625047</c:v>
                </c:pt>
                <c:pt idx="2">
                  <c:v>0.48377570055625047</c:v>
                </c:pt>
                <c:pt idx="3">
                  <c:v>0.48377570055625047</c:v>
                </c:pt>
                <c:pt idx="4">
                  <c:v>0.48377570055625047</c:v>
                </c:pt>
                <c:pt idx="5">
                  <c:v>0.48377570055625047</c:v>
                </c:pt>
                <c:pt idx="6">
                  <c:v>0.48377570055625047</c:v>
                </c:pt>
                <c:pt idx="7">
                  <c:v>0.48377570055625047</c:v>
                </c:pt>
                <c:pt idx="8">
                  <c:v>0.48377570055625047</c:v>
                </c:pt>
                <c:pt idx="9">
                  <c:v>0.48377570055625047</c:v>
                </c:pt>
                <c:pt idx="10">
                  <c:v>0.48377570055625047</c:v>
                </c:pt>
                <c:pt idx="11">
                  <c:v>0.48377570055625047</c:v>
                </c:pt>
                <c:pt idx="12">
                  <c:v>0.48377570055625047</c:v>
                </c:pt>
                <c:pt idx="13">
                  <c:v>0.48377570055625047</c:v>
                </c:pt>
                <c:pt idx="14">
                  <c:v>0.48377570055625047</c:v>
                </c:pt>
                <c:pt idx="15">
                  <c:v>0.48377570055625047</c:v>
                </c:pt>
                <c:pt idx="16">
                  <c:v>0.48377570055625047</c:v>
                </c:pt>
                <c:pt idx="17">
                  <c:v>0.48377570055625047</c:v>
                </c:pt>
                <c:pt idx="18">
                  <c:v>0.48377570055625047</c:v>
                </c:pt>
                <c:pt idx="19">
                  <c:v>0.48377570055625047</c:v>
                </c:pt>
                <c:pt idx="20">
                  <c:v>0.48377570055625047</c:v>
                </c:pt>
                <c:pt idx="21">
                  <c:v>0.48377570055625047</c:v>
                </c:pt>
                <c:pt idx="22">
                  <c:v>0.48377570055625047</c:v>
                </c:pt>
                <c:pt idx="23">
                  <c:v>0.48377570055625047</c:v>
                </c:pt>
              </c:numCache>
            </c:numRef>
          </c:val>
          <c:smooth val="0"/>
          <c:extLst>
            <c:ext xmlns:c16="http://schemas.microsoft.com/office/drawing/2014/chart" uri="{C3380CC4-5D6E-409C-BE32-E72D297353CC}">
              <c16:uniqueId val="{00000000-CE2E-4B22-B97C-97BA69A7D140}"/>
            </c:ext>
          </c:extLst>
        </c:ser>
        <c:ser>
          <c:idx val="1"/>
          <c:order val="1"/>
          <c:tx>
            <c:strRef>
              <c:f>'NIAS Handover &lt;60'!$E$109</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0"/>
            <c:marker>
              <c:symbol val="circle"/>
              <c:size val="6"/>
            </c:marker>
            <c:bubble3D val="0"/>
            <c:extLst>
              <c:ext xmlns:c16="http://schemas.microsoft.com/office/drawing/2014/chart" uri="{C3380CC4-5D6E-409C-BE32-E72D297353CC}">
                <c16:uniqueId val="{00000001-CE2E-4B22-B97C-97BA69A7D140}"/>
              </c:ext>
            </c:extLst>
          </c:dPt>
          <c:dPt>
            <c:idx val="15"/>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2-CE2E-4B22-B97C-97BA69A7D140}"/>
              </c:ext>
            </c:extLst>
          </c:dPt>
          <c:dPt>
            <c:idx val="16"/>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3-CE2E-4B22-B97C-97BA69A7D140}"/>
              </c:ext>
            </c:extLst>
          </c:dPt>
          <c:cat>
            <c:numRef>
              <c:f>'NIAS Handover &lt;60'!$B$182:$B$194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&lt;60'!$E$182:$E$205</c:f>
              <c:numCache>
                <c:formatCode>0%</c:formatCode>
                <c:ptCount val="24"/>
                <c:pt idx="0">
                  <c:v>0.52464788732394363</c:v>
                </c:pt>
                <c:pt idx="1">
                  <c:v>0.57843137254901966</c:v>
                </c:pt>
                <c:pt idx="2">
                  <c:v>0.65494137353433834</c:v>
                </c:pt>
                <c:pt idx="3">
                  <c:v>0.63793103448275867</c:v>
                </c:pt>
                <c:pt idx="4">
                  <c:v>0.6339144215530903</c:v>
                </c:pt>
                <c:pt idx="5">
                  <c:v>0.59296482412060303</c:v>
                </c:pt>
                <c:pt idx="6">
                  <c:v>0.6255639097744361</c:v>
                </c:pt>
                <c:pt idx="7">
                  <c:v>0.64795918367346939</c:v>
                </c:pt>
                <c:pt idx="8">
                  <c:v>0.52901023890784982</c:v>
                </c:pt>
                <c:pt idx="9">
                  <c:v>0.51800000000000002</c:v>
                </c:pt>
                <c:pt idx="10">
                  <c:v>0.64</c:v>
                </c:pt>
                <c:pt idx="11">
                  <c:v>0.61099999999999999</c:v>
                </c:pt>
                <c:pt idx="12">
                  <c:v>0.60299999999999998</c:v>
                </c:pt>
              </c:numCache>
            </c:numRef>
          </c:val>
          <c:smooth val="0"/>
          <c:extLst>
            <c:ext xmlns:c16="http://schemas.microsoft.com/office/drawing/2014/chart" uri="{C3380CC4-5D6E-409C-BE32-E72D297353CC}">
              <c16:uniqueId val="{00000004-CE2E-4B22-B97C-97BA69A7D140}"/>
            </c:ext>
          </c:extLst>
        </c:ser>
        <c:ser>
          <c:idx val="4"/>
          <c:order val="2"/>
          <c:tx>
            <c:strRef>
              <c:f>'NIAS Handover &lt;60'!$D$109</c:f>
              <c:strCache>
                <c:ptCount val="1"/>
                <c:pt idx="0">
                  <c:v>Mean</c:v>
                </c:pt>
              </c:strCache>
            </c:strRef>
          </c:tx>
          <c:spPr>
            <a:ln w="15875" cap="rnd">
              <a:solidFill>
                <a:schemeClr val="tx1"/>
              </a:solidFill>
              <a:round/>
            </a:ln>
            <a:effectLst/>
          </c:spPr>
          <c:marker>
            <c:symbol val="none"/>
          </c:marker>
          <c:cat>
            <c:numRef>
              <c:f>'NIAS Handover &lt;60'!$B$182:$B$194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&lt;60'!$D$182:$D$205</c:f>
              <c:numCache>
                <c:formatCode>0%</c:formatCode>
                <c:ptCount val="24"/>
                <c:pt idx="0">
                  <c:v>0.59979724968611603</c:v>
                </c:pt>
                <c:pt idx="1">
                  <c:v>0.59979724968611603</c:v>
                </c:pt>
                <c:pt idx="2">
                  <c:v>0.59979724968611603</c:v>
                </c:pt>
                <c:pt idx="3">
                  <c:v>0.59979724968611603</c:v>
                </c:pt>
                <c:pt idx="4">
                  <c:v>0.59979724968611603</c:v>
                </c:pt>
                <c:pt idx="5">
                  <c:v>0.59979724968611603</c:v>
                </c:pt>
                <c:pt idx="6">
                  <c:v>0.59979724968611603</c:v>
                </c:pt>
                <c:pt idx="7">
                  <c:v>0.59979724968611603</c:v>
                </c:pt>
                <c:pt idx="8">
                  <c:v>0.59979724968611603</c:v>
                </c:pt>
                <c:pt idx="9">
                  <c:v>0.59979724968611603</c:v>
                </c:pt>
                <c:pt idx="10">
                  <c:v>0.59979724968611603</c:v>
                </c:pt>
                <c:pt idx="11">
                  <c:v>0.59979724968611603</c:v>
                </c:pt>
                <c:pt idx="12">
                  <c:v>0.59979724968611603</c:v>
                </c:pt>
                <c:pt idx="13">
                  <c:v>0.59979724968611603</c:v>
                </c:pt>
                <c:pt idx="14">
                  <c:v>0.59979724968611603</c:v>
                </c:pt>
                <c:pt idx="15">
                  <c:v>0.59979724968611603</c:v>
                </c:pt>
                <c:pt idx="16">
                  <c:v>0.59979724968611603</c:v>
                </c:pt>
                <c:pt idx="17">
                  <c:v>0.59979724968611603</c:v>
                </c:pt>
                <c:pt idx="18">
                  <c:v>0.59979724968611603</c:v>
                </c:pt>
                <c:pt idx="19">
                  <c:v>0.59979724968611603</c:v>
                </c:pt>
                <c:pt idx="20">
                  <c:v>0.59979724968611603</c:v>
                </c:pt>
                <c:pt idx="21">
                  <c:v>0.59979724968611603</c:v>
                </c:pt>
                <c:pt idx="22">
                  <c:v>0.59979724968611603</c:v>
                </c:pt>
                <c:pt idx="23">
                  <c:v>0.59979724968611603</c:v>
                </c:pt>
              </c:numCache>
            </c:numRef>
          </c:val>
          <c:smooth val="0"/>
          <c:extLst>
            <c:ext xmlns:c16="http://schemas.microsoft.com/office/drawing/2014/chart" uri="{C3380CC4-5D6E-409C-BE32-E72D297353CC}">
              <c16:uniqueId val="{00000005-CE2E-4B22-B97C-97BA69A7D140}"/>
            </c:ext>
          </c:extLst>
        </c:ser>
        <c:ser>
          <c:idx val="5"/>
          <c:order val="3"/>
          <c:tx>
            <c:strRef>
              <c:f>'NIAS Handover &lt;60'!$C$109</c:f>
              <c:strCache>
                <c:ptCount val="1"/>
                <c:pt idx="0">
                  <c:v>UPL</c:v>
                </c:pt>
              </c:strCache>
            </c:strRef>
          </c:tx>
          <c:spPr>
            <a:ln w="15875" cap="rnd">
              <a:solidFill>
                <a:schemeClr val="tx1"/>
              </a:solidFill>
              <a:prstDash val="lgDash"/>
              <a:round/>
            </a:ln>
            <a:effectLst/>
          </c:spPr>
          <c:marker>
            <c:symbol val="none"/>
          </c:marker>
          <c:dPt>
            <c:idx val="15"/>
            <c:bubble3D val="0"/>
            <c:extLst>
              <c:ext xmlns:c16="http://schemas.microsoft.com/office/drawing/2014/chart" uri="{C3380CC4-5D6E-409C-BE32-E72D297353CC}">
                <c16:uniqueId val="{00000006-CE2E-4B22-B97C-97BA69A7D140}"/>
              </c:ext>
            </c:extLst>
          </c:dPt>
          <c:dPt>
            <c:idx val="16"/>
            <c:bubble3D val="0"/>
            <c:extLst>
              <c:ext xmlns:c16="http://schemas.microsoft.com/office/drawing/2014/chart" uri="{C3380CC4-5D6E-409C-BE32-E72D297353CC}">
                <c16:uniqueId val="{00000007-CE2E-4B22-B97C-97BA69A7D140}"/>
              </c:ext>
            </c:extLst>
          </c:dPt>
          <c:cat>
            <c:numRef>
              <c:f>'NIAS Handover &lt;60'!$B$182:$B$194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&lt;60'!$C$182:$C$205</c:f>
              <c:numCache>
                <c:formatCode>0%</c:formatCode>
                <c:ptCount val="24"/>
                <c:pt idx="0">
                  <c:v>0.71581879881598165</c:v>
                </c:pt>
                <c:pt idx="1">
                  <c:v>0.71581879881598165</c:v>
                </c:pt>
                <c:pt idx="2">
                  <c:v>0.71581879881598165</c:v>
                </c:pt>
                <c:pt idx="3">
                  <c:v>0.71581879881598165</c:v>
                </c:pt>
                <c:pt idx="4">
                  <c:v>0.71581879881598165</c:v>
                </c:pt>
                <c:pt idx="5">
                  <c:v>0.71581879881598165</c:v>
                </c:pt>
                <c:pt idx="6">
                  <c:v>0.71581879881598165</c:v>
                </c:pt>
                <c:pt idx="7">
                  <c:v>0.71581879881598165</c:v>
                </c:pt>
                <c:pt idx="8">
                  <c:v>0.71581879881598165</c:v>
                </c:pt>
                <c:pt idx="9">
                  <c:v>0.71581879881598165</c:v>
                </c:pt>
                <c:pt idx="10">
                  <c:v>0.71581879881598165</c:v>
                </c:pt>
                <c:pt idx="11">
                  <c:v>0.71581879881598165</c:v>
                </c:pt>
                <c:pt idx="12">
                  <c:v>0.71581879881598165</c:v>
                </c:pt>
                <c:pt idx="13">
                  <c:v>0.71581879881598165</c:v>
                </c:pt>
                <c:pt idx="14">
                  <c:v>0.71581879881598165</c:v>
                </c:pt>
                <c:pt idx="15">
                  <c:v>0.71581879881598165</c:v>
                </c:pt>
                <c:pt idx="16">
                  <c:v>0.71581879881598165</c:v>
                </c:pt>
                <c:pt idx="17">
                  <c:v>0.71581879881598165</c:v>
                </c:pt>
                <c:pt idx="18">
                  <c:v>0.71581879881598165</c:v>
                </c:pt>
                <c:pt idx="19">
                  <c:v>0.71581879881598165</c:v>
                </c:pt>
                <c:pt idx="20">
                  <c:v>0.71581879881598165</c:v>
                </c:pt>
                <c:pt idx="21">
                  <c:v>0.71581879881598165</c:v>
                </c:pt>
                <c:pt idx="22">
                  <c:v>0.71581879881598165</c:v>
                </c:pt>
                <c:pt idx="23">
                  <c:v>0.71581879881598165</c:v>
                </c:pt>
              </c:numCache>
            </c:numRef>
          </c:val>
          <c:smooth val="0"/>
          <c:extLst>
            <c:ext xmlns:c16="http://schemas.microsoft.com/office/drawing/2014/chart" uri="{C3380CC4-5D6E-409C-BE32-E72D297353CC}">
              <c16:uniqueId val="{00000008-CE2E-4B22-B97C-97BA69A7D140}"/>
            </c:ext>
          </c:extLst>
        </c:ser>
        <c:ser>
          <c:idx val="2"/>
          <c:order val="4"/>
          <c:tx>
            <c:strRef>
              <c:f>'NIAS Handover &lt;60'!$I$109</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CE2E-4B22-B97C-97BA69A7D140}"/>
            </c:ext>
          </c:extLst>
        </c:ser>
        <c:ser>
          <c:idx val="6"/>
          <c:order val="5"/>
          <c:tx>
            <c:strRef>
              <c:f>'NIAS Handover &lt;60'!$J$109</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&lt;60'!$J$182:$J$205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CE2E-4B22-B97C-97BA69A7D140}"/>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&gt;2Hours'!$F$79:$F$102</c:f>
              <c:numCache>
                <c:formatCode>0</c:formatCode>
                <c:ptCount val="24"/>
                <c:pt idx="0">
                  <c:v>129.51384615384617</c:v>
                </c:pt>
                <c:pt idx="1">
                  <c:v>129.51384615384617</c:v>
                </c:pt>
                <c:pt idx="2">
                  <c:v>129.51384615384617</c:v>
                </c:pt>
                <c:pt idx="3">
                  <c:v>129.51384615384617</c:v>
                </c:pt>
                <c:pt idx="4">
                  <c:v>129.51384615384617</c:v>
                </c:pt>
                <c:pt idx="5">
                  <c:v>129.51384615384617</c:v>
                </c:pt>
                <c:pt idx="6">
                  <c:v>129.51384615384617</c:v>
                </c:pt>
                <c:pt idx="7">
                  <c:v>129.51384615384617</c:v>
                </c:pt>
                <c:pt idx="8">
                  <c:v>129.51384615384617</c:v>
                </c:pt>
                <c:pt idx="9">
                  <c:v>129.51384615384617</c:v>
                </c:pt>
                <c:pt idx="10">
                  <c:v>129.51384615384617</c:v>
                </c:pt>
                <c:pt idx="11">
                  <c:v>129.51384615384617</c:v>
                </c:pt>
                <c:pt idx="12">
                  <c:v>129.51384615384617</c:v>
                </c:pt>
                <c:pt idx="13">
                  <c:v>129.51384615384617</c:v>
                </c:pt>
                <c:pt idx="14">
                  <c:v>129.51384615384617</c:v>
                </c:pt>
                <c:pt idx="15">
                  <c:v>129.51384615384617</c:v>
                </c:pt>
                <c:pt idx="16">
                  <c:v>129.51384615384617</c:v>
                </c:pt>
                <c:pt idx="17">
                  <c:v>129.51384615384617</c:v>
                </c:pt>
                <c:pt idx="18">
                  <c:v>129.51384615384617</c:v>
                </c:pt>
                <c:pt idx="19">
                  <c:v>129.51384615384617</c:v>
                </c:pt>
                <c:pt idx="20">
                  <c:v>129.51384615384617</c:v>
                </c:pt>
                <c:pt idx="21">
                  <c:v>129.51384615384617</c:v>
                </c:pt>
                <c:pt idx="22">
                  <c:v>129.51384615384617</c:v>
                </c:pt>
                <c:pt idx="23">
                  <c:v>129.51384615384617</c:v>
                </c:pt>
              </c:numCache>
            </c:numRef>
          </c:val>
          <c:smooth val="0"/>
          <c:extLst>
            <c:ext xmlns:c16="http://schemas.microsoft.com/office/drawing/2014/chart" uri="{C3380CC4-5D6E-409C-BE32-E72D297353CC}">
              <c16:uniqueId val="{00000000-8B31-49B0-9C08-954EDAA4C1E9}"/>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&gt;2Hours'!$E$79:$E$102</c:f>
              <c:numCache>
                <c:formatCode>0</c:formatCode>
                <c:ptCount val="24"/>
                <c:pt idx="0">
                  <c:v>204</c:v>
                </c:pt>
                <c:pt idx="1">
                  <c:v>207</c:v>
                </c:pt>
                <c:pt idx="2">
                  <c:v>202</c:v>
                </c:pt>
                <c:pt idx="3">
                  <c:v>252</c:v>
                </c:pt>
                <c:pt idx="4">
                  <c:v>265</c:v>
                </c:pt>
                <c:pt idx="5">
                  <c:v>360</c:v>
                </c:pt>
                <c:pt idx="6">
                  <c:v>457</c:v>
                </c:pt>
                <c:pt idx="7">
                  <c:v>333</c:v>
                </c:pt>
                <c:pt idx="8">
                  <c:v>436</c:v>
                </c:pt>
                <c:pt idx="9">
                  <c:v>465</c:v>
                </c:pt>
                <c:pt idx="10">
                  <c:v>233</c:v>
                </c:pt>
                <c:pt idx="11">
                  <c:v>286</c:v>
                </c:pt>
                <c:pt idx="12">
                  <c:v>250</c:v>
                </c:pt>
              </c:numCache>
            </c:numRef>
          </c:val>
          <c:smooth val="0"/>
          <c:extLst>
            <c:ext xmlns:c16="http://schemas.microsoft.com/office/drawing/2014/chart" uri="{C3380CC4-5D6E-409C-BE32-E72D297353CC}">
              <c16:uniqueId val="{00000001-8B31-49B0-9C08-954EDAA4C1E9}"/>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B31-49B0-9C08-954EDAA4C1E9}"/>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&gt;2Hours'!$D$79:$D$102</c:f>
              <c:numCache>
                <c:formatCode>0</c:formatCode>
                <c:ptCount val="24"/>
                <c:pt idx="0">
                  <c:v>303.84615384615387</c:v>
                </c:pt>
                <c:pt idx="1">
                  <c:v>303.84615384615387</c:v>
                </c:pt>
                <c:pt idx="2">
                  <c:v>303.84615384615387</c:v>
                </c:pt>
                <c:pt idx="3">
                  <c:v>303.84615384615387</c:v>
                </c:pt>
                <c:pt idx="4">
                  <c:v>303.84615384615387</c:v>
                </c:pt>
                <c:pt idx="5">
                  <c:v>303.84615384615387</c:v>
                </c:pt>
                <c:pt idx="6">
                  <c:v>303.84615384615387</c:v>
                </c:pt>
                <c:pt idx="7">
                  <c:v>303.84615384615387</c:v>
                </c:pt>
                <c:pt idx="8">
                  <c:v>303.84615384615387</c:v>
                </c:pt>
                <c:pt idx="9">
                  <c:v>303.84615384615387</c:v>
                </c:pt>
                <c:pt idx="10">
                  <c:v>303.84615384615387</c:v>
                </c:pt>
                <c:pt idx="11">
                  <c:v>303.84615384615387</c:v>
                </c:pt>
                <c:pt idx="12">
                  <c:v>303.84615384615387</c:v>
                </c:pt>
                <c:pt idx="13">
                  <c:v>303.84615384615387</c:v>
                </c:pt>
                <c:pt idx="14">
                  <c:v>303.84615384615387</c:v>
                </c:pt>
                <c:pt idx="15">
                  <c:v>303.84615384615387</c:v>
                </c:pt>
                <c:pt idx="16">
                  <c:v>303.84615384615387</c:v>
                </c:pt>
                <c:pt idx="17">
                  <c:v>303.84615384615387</c:v>
                </c:pt>
                <c:pt idx="18">
                  <c:v>303.84615384615387</c:v>
                </c:pt>
                <c:pt idx="19">
                  <c:v>303.84615384615387</c:v>
                </c:pt>
                <c:pt idx="20">
                  <c:v>303.84615384615387</c:v>
                </c:pt>
                <c:pt idx="21">
                  <c:v>303.84615384615387</c:v>
                </c:pt>
                <c:pt idx="22">
                  <c:v>303.84615384615387</c:v>
                </c:pt>
                <c:pt idx="23">
                  <c:v>303.84615384615387</c:v>
                </c:pt>
              </c:numCache>
            </c:numRef>
          </c:val>
          <c:smooth val="0"/>
          <c:extLst>
            <c:ext xmlns:c16="http://schemas.microsoft.com/office/drawing/2014/chart" uri="{C3380CC4-5D6E-409C-BE32-E72D297353CC}">
              <c16:uniqueId val="{00000003-8B31-49B0-9C08-954EDAA4C1E9}"/>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&gt;2Hours'!$C$79:$C$102</c:f>
              <c:numCache>
                <c:formatCode>0</c:formatCode>
                <c:ptCount val="24"/>
                <c:pt idx="0">
                  <c:v>478.17846153846153</c:v>
                </c:pt>
                <c:pt idx="1">
                  <c:v>478.17846153846153</c:v>
                </c:pt>
                <c:pt idx="2">
                  <c:v>478.17846153846153</c:v>
                </c:pt>
                <c:pt idx="3">
                  <c:v>478.17846153846153</c:v>
                </c:pt>
                <c:pt idx="4">
                  <c:v>478.17846153846153</c:v>
                </c:pt>
                <c:pt idx="5">
                  <c:v>478.17846153846153</c:v>
                </c:pt>
                <c:pt idx="6">
                  <c:v>478.17846153846153</c:v>
                </c:pt>
                <c:pt idx="7">
                  <c:v>478.17846153846153</c:v>
                </c:pt>
                <c:pt idx="8">
                  <c:v>478.17846153846153</c:v>
                </c:pt>
                <c:pt idx="9">
                  <c:v>478.17846153846153</c:v>
                </c:pt>
                <c:pt idx="10">
                  <c:v>478.17846153846153</c:v>
                </c:pt>
                <c:pt idx="11">
                  <c:v>478.17846153846153</c:v>
                </c:pt>
                <c:pt idx="12">
                  <c:v>478.17846153846153</c:v>
                </c:pt>
                <c:pt idx="13">
                  <c:v>478.17846153846153</c:v>
                </c:pt>
                <c:pt idx="14">
                  <c:v>478.17846153846153</c:v>
                </c:pt>
                <c:pt idx="15">
                  <c:v>478.17846153846153</c:v>
                </c:pt>
                <c:pt idx="16">
                  <c:v>478.17846153846153</c:v>
                </c:pt>
                <c:pt idx="17">
                  <c:v>478.17846153846153</c:v>
                </c:pt>
                <c:pt idx="18">
                  <c:v>478.17846153846153</c:v>
                </c:pt>
                <c:pt idx="19">
                  <c:v>478.17846153846153</c:v>
                </c:pt>
                <c:pt idx="20">
                  <c:v>478.17846153846153</c:v>
                </c:pt>
                <c:pt idx="21">
                  <c:v>478.17846153846153</c:v>
                </c:pt>
                <c:pt idx="22">
                  <c:v>478.17846153846153</c:v>
                </c:pt>
                <c:pt idx="23">
                  <c:v>478.17846153846153</c:v>
                </c:pt>
              </c:numCache>
            </c:numRef>
          </c:val>
          <c:smooth val="0"/>
          <c:extLst>
            <c:ext xmlns:c16="http://schemas.microsoft.com/office/drawing/2014/chart" uri="{C3380CC4-5D6E-409C-BE32-E72D297353CC}">
              <c16:uniqueId val="{00000004-8B31-49B0-9C08-954EDAA4C1E9}"/>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B31-49B0-9C08-954EDAA4C1E9}"/>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B31-49B0-9C08-954EDAA4C1E9}"/>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&gt;2Hours'!$F$110</c:f>
              <c:strCache>
                <c:ptCount val="1"/>
                <c:pt idx="0">
                  <c:v>LPL</c:v>
                </c:pt>
              </c:strCache>
            </c:strRef>
          </c:tx>
          <c:spPr>
            <a:ln w="15875" cap="rnd">
              <a:solidFill>
                <a:schemeClr val="tx1"/>
              </a:solidFill>
              <a:prstDash val="lgDash"/>
              <a:round/>
            </a:ln>
            <a:effectLst/>
          </c:spPr>
          <c:marker>
            <c:symbol val="none"/>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&gt;2Hours'!$F$183:$F$206</c:f>
              <c:numCache>
                <c:formatCode>0</c:formatCode>
                <c:ptCount val="24"/>
                <c:pt idx="0">
                  <c:v>52.818461538461534</c:v>
                </c:pt>
                <c:pt idx="1">
                  <c:v>52.818461538461534</c:v>
                </c:pt>
                <c:pt idx="2">
                  <c:v>52.818461538461534</c:v>
                </c:pt>
                <c:pt idx="3">
                  <c:v>52.818461538461534</c:v>
                </c:pt>
                <c:pt idx="4">
                  <c:v>52.818461538461534</c:v>
                </c:pt>
                <c:pt idx="5">
                  <c:v>52.818461538461534</c:v>
                </c:pt>
                <c:pt idx="6">
                  <c:v>52.818461538461534</c:v>
                </c:pt>
                <c:pt idx="7">
                  <c:v>52.818461538461534</c:v>
                </c:pt>
                <c:pt idx="8">
                  <c:v>52.818461538461534</c:v>
                </c:pt>
                <c:pt idx="9">
                  <c:v>52.818461538461534</c:v>
                </c:pt>
                <c:pt idx="10">
                  <c:v>52.818461538461534</c:v>
                </c:pt>
                <c:pt idx="11">
                  <c:v>52.818461538461534</c:v>
                </c:pt>
                <c:pt idx="12">
                  <c:v>52.818461538461534</c:v>
                </c:pt>
                <c:pt idx="13">
                  <c:v>52.818461538461534</c:v>
                </c:pt>
                <c:pt idx="14">
                  <c:v>52.818461538461534</c:v>
                </c:pt>
                <c:pt idx="15">
                  <c:v>52.818461538461534</c:v>
                </c:pt>
                <c:pt idx="16">
                  <c:v>52.818461538461534</c:v>
                </c:pt>
                <c:pt idx="17">
                  <c:v>52.818461538461534</c:v>
                </c:pt>
                <c:pt idx="18">
                  <c:v>52.818461538461534</c:v>
                </c:pt>
                <c:pt idx="19">
                  <c:v>52.818461538461534</c:v>
                </c:pt>
                <c:pt idx="20">
                  <c:v>52.818461538461534</c:v>
                </c:pt>
                <c:pt idx="21">
                  <c:v>52.818461538461534</c:v>
                </c:pt>
                <c:pt idx="22">
                  <c:v>52.818461538461534</c:v>
                </c:pt>
                <c:pt idx="23">
                  <c:v>52.818461538461534</c:v>
                </c:pt>
              </c:numCache>
            </c:numRef>
          </c:val>
          <c:smooth val="0"/>
          <c:extLst>
            <c:ext xmlns:c16="http://schemas.microsoft.com/office/drawing/2014/chart" uri="{C3380CC4-5D6E-409C-BE32-E72D297353CC}">
              <c16:uniqueId val="{00000000-8F21-4BD5-B86D-C700662AA44E}"/>
            </c:ext>
          </c:extLst>
        </c:ser>
        <c:ser>
          <c:idx val="1"/>
          <c:order val="1"/>
          <c:tx>
            <c:strRef>
              <c:f>'NIAS Handover &gt;2Hours'!$E$110</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&gt;2Hours'!$E$183:$E$206</c:f>
              <c:numCache>
                <c:formatCode>0</c:formatCode>
                <c:ptCount val="24"/>
                <c:pt idx="0">
                  <c:v>145</c:v>
                </c:pt>
                <c:pt idx="1">
                  <c:v>121</c:v>
                </c:pt>
                <c:pt idx="2">
                  <c:v>87</c:v>
                </c:pt>
                <c:pt idx="3">
                  <c:v>105</c:v>
                </c:pt>
                <c:pt idx="4">
                  <c:v>100</c:v>
                </c:pt>
                <c:pt idx="5">
                  <c:v>122</c:v>
                </c:pt>
                <c:pt idx="6">
                  <c:v>106</c:v>
                </c:pt>
                <c:pt idx="7">
                  <c:v>85</c:v>
                </c:pt>
                <c:pt idx="8">
                  <c:v>150</c:v>
                </c:pt>
                <c:pt idx="9">
                  <c:v>147</c:v>
                </c:pt>
                <c:pt idx="10">
                  <c:v>94</c:v>
                </c:pt>
                <c:pt idx="11">
                  <c:v>112</c:v>
                </c:pt>
                <c:pt idx="12">
                  <c:v>100</c:v>
                </c:pt>
              </c:numCache>
            </c:numRef>
          </c:val>
          <c:smooth val="0"/>
          <c:extLst>
            <c:ext xmlns:c16="http://schemas.microsoft.com/office/drawing/2014/chart" uri="{C3380CC4-5D6E-409C-BE32-E72D297353CC}">
              <c16:uniqueId val="{00000001-8F21-4BD5-B86D-C700662AA44E}"/>
            </c:ext>
          </c:extLst>
        </c:ser>
        <c:ser>
          <c:idx val="3"/>
          <c:order val="2"/>
          <c:tx>
            <c:strRef>
              <c:f>'NIAS Handover &gt;2Hours'!$G$110</c:f>
              <c:strCache>
                <c:ptCount val="1"/>
                <c:pt idx="0">
                  <c:v>Target</c:v>
                </c:pt>
              </c:strCache>
            </c:strRef>
          </c:tx>
          <c:spPr>
            <a:ln w="19050" cap="rnd">
              <a:solidFill>
                <a:srgbClr val="FF0000"/>
              </a:solidFill>
              <a:prstDash val="dash"/>
              <a:round/>
            </a:ln>
            <a:effectLst/>
          </c:spPr>
          <c:marker>
            <c:symbol val="none"/>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&gt;2Hours'!$G$183:$G$206</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F21-4BD5-B86D-C700662AA44E}"/>
            </c:ext>
          </c:extLst>
        </c:ser>
        <c:ser>
          <c:idx val="4"/>
          <c:order val="3"/>
          <c:tx>
            <c:strRef>
              <c:f>'NIAS Handover &gt;2Hours'!$D$110</c:f>
              <c:strCache>
                <c:ptCount val="1"/>
                <c:pt idx="0">
                  <c:v>Mean</c:v>
                </c:pt>
              </c:strCache>
            </c:strRef>
          </c:tx>
          <c:spPr>
            <a:ln w="15875" cap="rnd">
              <a:solidFill>
                <a:schemeClr val="tx1"/>
              </a:solidFill>
              <a:round/>
            </a:ln>
            <a:effectLst/>
          </c:spPr>
          <c:marker>
            <c:symbol val="none"/>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&gt;2Hours'!$D$183:$D$206</c:f>
              <c:numCache>
                <c:formatCode>0</c:formatCode>
                <c:ptCount val="24"/>
                <c:pt idx="0">
                  <c:v>113.38461538461539</c:v>
                </c:pt>
                <c:pt idx="1">
                  <c:v>113.38461538461539</c:v>
                </c:pt>
                <c:pt idx="2">
                  <c:v>113.38461538461539</c:v>
                </c:pt>
                <c:pt idx="3">
                  <c:v>113.38461538461539</c:v>
                </c:pt>
                <c:pt idx="4">
                  <c:v>113.38461538461539</c:v>
                </c:pt>
                <c:pt idx="5">
                  <c:v>113.38461538461539</c:v>
                </c:pt>
                <c:pt idx="6">
                  <c:v>113.38461538461539</c:v>
                </c:pt>
                <c:pt idx="7">
                  <c:v>113.38461538461539</c:v>
                </c:pt>
                <c:pt idx="8">
                  <c:v>113.38461538461539</c:v>
                </c:pt>
                <c:pt idx="9">
                  <c:v>113.38461538461539</c:v>
                </c:pt>
                <c:pt idx="10">
                  <c:v>113.38461538461539</c:v>
                </c:pt>
                <c:pt idx="11">
                  <c:v>113.38461538461539</c:v>
                </c:pt>
                <c:pt idx="12">
                  <c:v>113.38461538461539</c:v>
                </c:pt>
                <c:pt idx="13">
                  <c:v>113.38461538461539</c:v>
                </c:pt>
                <c:pt idx="14">
                  <c:v>113.38461538461539</c:v>
                </c:pt>
                <c:pt idx="15">
                  <c:v>113.38461538461539</c:v>
                </c:pt>
                <c:pt idx="16">
                  <c:v>113.38461538461539</c:v>
                </c:pt>
                <c:pt idx="17">
                  <c:v>113.38461538461539</c:v>
                </c:pt>
                <c:pt idx="18">
                  <c:v>113.38461538461539</c:v>
                </c:pt>
                <c:pt idx="19">
                  <c:v>113.38461538461539</c:v>
                </c:pt>
                <c:pt idx="20">
                  <c:v>113.38461538461539</c:v>
                </c:pt>
                <c:pt idx="21">
                  <c:v>113.38461538461539</c:v>
                </c:pt>
                <c:pt idx="22">
                  <c:v>113.38461538461539</c:v>
                </c:pt>
                <c:pt idx="23">
                  <c:v>113.38461538461539</c:v>
                </c:pt>
              </c:numCache>
            </c:numRef>
          </c:val>
          <c:smooth val="0"/>
          <c:extLst>
            <c:ext xmlns:c16="http://schemas.microsoft.com/office/drawing/2014/chart" uri="{C3380CC4-5D6E-409C-BE32-E72D297353CC}">
              <c16:uniqueId val="{00000003-8F21-4BD5-B86D-C700662AA44E}"/>
            </c:ext>
          </c:extLst>
        </c:ser>
        <c:ser>
          <c:idx val="5"/>
          <c:order val="4"/>
          <c:tx>
            <c:strRef>
              <c:f>'NIAS Handover &gt;2Hours'!$C$110</c:f>
              <c:strCache>
                <c:ptCount val="1"/>
                <c:pt idx="0">
                  <c:v>UPL</c:v>
                </c:pt>
              </c:strCache>
            </c:strRef>
          </c:tx>
          <c:spPr>
            <a:ln w="15875" cap="rnd">
              <a:solidFill>
                <a:schemeClr val="tx1"/>
              </a:solidFill>
              <a:prstDash val="lgDash"/>
              <a:round/>
            </a:ln>
            <a:effectLst/>
          </c:spPr>
          <c:marker>
            <c:symbol val="none"/>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&gt;2Hours'!$C$183:$C$206</c:f>
              <c:numCache>
                <c:formatCode>0</c:formatCode>
                <c:ptCount val="24"/>
                <c:pt idx="0">
                  <c:v>173.95076923076925</c:v>
                </c:pt>
                <c:pt idx="1">
                  <c:v>173.95076923076925</c:v>
                </c:pt>
                <c:pt idx="2">
                  <c:v>173.95076923076925</c:v>
                </c:pt>
                <c:pt idx="3">
                  <c:v>173.95076923076925</c:v>
                </c:pt>
                <c:pt idx="4">
                  <c:v>173.95076923076925</c:v>
                </c:pt>
                <c:pt idx="5">
                  <c:v>173.95076923076925</c:v>
                </c:pt>
                <c:pt idx="6">
                  <c:v>173.95076923076925</c:v>
                </c:pt>
                <c:pt idx="7">
                  <c:v>173.95076923076925</c:v>
                </c:pt>
                <c:pt idx="8">
                  <c:v>173.95076923076925</c:v>
                </c:pt>
                <c:pt idx="9">
                  <c:v>173.95076923076925</c:v>
                </c:pt>
                <c:pt idx="10">
                  <c:v>173.95076923076925</c:v>
                </c:pt>
                <c:pt idx="11">
                  <c:v>173.95076923076925</c:v>
                </c:pt>
                <c:pt idx="12">
                  <c:v>173.95076923076925</c:v>
                </c:pt>
                <c:pt idx="13">
                  <c:v>173.95076923076925</c:v>
                </c:pt>
                <c:pt idx="14">
                  <c:v>173.95076923076925</c:v>
                </c:pt>
                <c:pt idx="15">
                  <c:v>173.95076923076925</c:v>
                </c:pt>
                <c:pt idx="16">
                  <c:v>173.95076923076925</c:v>
                </c:pt>
                <c:pt idx="17">
                  <c:v>173.95076923076925</c:v>
                </c:pt>
                <c:pt idx="18">
                  <c:v>173.95076923076925</c:v>
                </c:pt>
                <c:pt idx="19">
                  <c:v>173.95076923076925</c:v>
                </c:pt>
                <c:pt idx="20">
                  <c:v>173.95076923076925</c:v>
                </c:pt>
                <c:pt idx="21">
                  <c:v>173.95076923076925</c:v>
                </c:pt>
                <c:pt idx="22">
                  <c:v>173.95076923076925</c:v>
                </c:pt>
                <c:pt idx="23">
                  <c:v>173.95076923076925</c:v>
                </c:pt>
              </c:numCache>
            </c:numRef>
          </c:val>
          <c:smooth val="0"/>
          <c:extLst>
            <c:ext xmlns:c16="http://schemas.microsoft.com/office/drawing/2014/chart" uri="{C3380CC4-5D6E-409C-BE32-E72D297353CC}">
              <c16:uniqueId val="{00000004-8F21-4BD5-B86D-C700662AA44E}"/>
            </c:ext>
          </c:extLst>
        </c:ser>
        <c:ser>
          <c:idx val="2"/>
          <c:order val="5"/>
          <c:tx>
            <c:strRef>
              <c:f>'NIAS Handover &gt;2Hours'!$I$110</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&gt;2Hours'!$I$183:$I$206</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F21-4BD5-B86D-C700662AA44E}"/>
            </c:ext>
          </c:extLst>
        </c:ser>
        <c:ser>
          <c:idx val="6"/>
          <c:order val="6"/>
          <c:tx>
            <c:strRef>
              <c:f>'NIAS Handover &gt;2Hours'!$J$110</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&gt;2Hours'!$B$183:$B$195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'NIAS Handover &gt;2Hours'!$J$183:$J$206</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F21-4BD5-B86D-C700662AA44E}"/>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majorUnit val="4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3"/>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Delays'!$F$79:$F$102</c:f>
              <c:numCache>
                <c:formatCode>0</c:formatCode>
                <c:ptCount val="24"/>
                <c:pt idx="0">
                  <c:v>48.546153846153842</c:v>
                </c:pt>
                <c:pt idx="1">
                  <c:v>48.546153846153842</c:v>
                </c:pt>
                <c:pt idx="2">
                  <c:v>48.546153846153842</c:v>
                </c:pt>
                <c:pt idx="3">
                  <c:v>48.546153846153842</c:v>
                </c:pt>
                <c:pt idx="4">
                  <c:v>48.546153846153842</c:v>
                </c:pt>
                <c:pt idx="5">
                  <c:v>48.546153846153842</c:v>
                </c:pt>
                <c:pt idx="6">
                  <c:v>48.546153846153842</c:v>
                </c:pt>
                <c:pt idx="7">
                  <c:v>48.546153846153842</c:v>
                </c:pt>
                <c:pt idx="8">
                  <c:v>48.546153846153842</c:v>
                </c:pt>
                <c:pt idx="9">
                  <c:v>48.546153846153842</c:v>
                </c:pt>
                <c:pt idx="10">
                  <c:v>48.546153846153842</c:v>
                </c:pt>
                <c:pt idx="11">
                  <c:v>48.546153846153842</c:v>
                </c:pt>
                <c:pt idx="12">
                  <c:v>48.546153846153842</c:v>
                </c:pt>
                <c:pt idx="13">
                  <c:v>48.546153846153842</c:v>
                </c:pt>
                <c:pt idx="14">
                  <c:v>48.546153846153842</c:v>
                </c:pt>
                <c:pt idx="15">
                  <c:v>48.546153846153842</c:v>
                </c:pt>
                <c:pt idx="16">
                  <c:v>48.546153846153842</c:v>
                </c:pt>
                <c:pt idx="17">
                  <c:v>48.546153846153842</c:v>
                </c:pt>
                <c:pt idx="18">
                  <c:v>48.546153846153842</c:v>
                </c:pt>
                <c:pt idx="19">
                  <c:v>48.546153846153842</c:v>
                </c:pt>
                <c:pt idx="20">
                  <c:v>48.546153846153842</c:v>
                </c:pt>
                <c:pt idx="21">
                  <c:v>48.546153846153842</c:v>
                </c:pt>
                <c:pt idx="22">
                  <c:v>48.546153846153842</c:v>
                </c:pt>
                <c:pt idx="23">
                  <c:v>48.546153846153842</c:v>
                </c:pt>
              </c:numCache>
            </c:numRef>
          </c:val>
          <c:smooth val="0"/>
          <c:extLst>
            <c:ext xmlns:c16="http://schemas.microsoft.com/office/drawing/2014/chart" uri="{C3380CC4-5D6E-409C-BE32-E72D297353CC}">
              <c16:uniqueId val="{00000000-39B6-4743-8C25-B86934F6A2C9}"/>
            </c:ext>
          </c:extLst>
        </c:ser>
        <c:ser>
          <c:idx val="7"/>
          <c:order val="1"/>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75000"/>
                </a:schemeClr>
              </a:solidFill>
              <a:ln>
                <a:noFill/>
              </a:ln>
            </c:spPr>
          </c:marker>
          <c:cat>
            <c:numRef>
              <c:f>'Avg Ambulance Delays'!$B$79:$B$91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Delays'!$E$79:$E$102</c:f>
              <c:numCache>
                <c:formatCode>0</c:formatCode>
                <c:ptCount val="24"/>
                <c:pt idx="0">
                  <c:v>76</c:v>
                </c:pt>
                <c:pt idx="1">
                  <c:v>62</c:v>
                </c:pt>
                <c:pt idx="2">
                  <c:v>67</c:v>
                </c:pt>
                <c:pt idx="3">
                  <c:v>69</c:v>
                </c:pt>
                <c:pt idx="4">
                  <c:v>71</c:v>
                </c:pt>
                <c:pt idx="5">
                  <c:v>90</c:v>
                </c:pt>
                <c:pt idx="6">
                  <c:v>98</c:v>
                </c:pt>
                <c:pt idx="7">
                  <c:v>89</c:v>
                </c:pt>
                <c:pt idx="8">
                  <c:v>104</c:v>
                </c:pt>
                <c:pt idx="9">
                  <c:v>125</c:v>
                </c:pt>
                <c:pt idx="10">
                  <c:v>71</c:v>
                </c:pt>
                <c:pt idx="11">
                  <c:v>74</c:v>
                </c:pt>
                <c:pt idx="12">
                  <c:v>74</c:v>
                </c:pt>
              </c:numCache>
            </c:numRef>
          </c:val>
          <c:smooth val="0"/>
          <c:extLst>
            <c:ext xmlns:c16="http://schemas.microsoft.com/office/drawing/2014/chart" uri="{C3380CC4-5D6E-409C-BE32-E72D297353CC}">
              <c16:uniqueId val="{00000001-39B6-4743-8C25-B86934F6A2C9}"/>
            </c:ext>
          </c:extLst>
        </c:ser>
        <c:ser>
          <c:idx val="8"/>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Delays'!$D$79:$D$102</c:f>
              <c:numCache>
                <c:formatCode>0</c:formatCode>
                <c:ptCount val="24"/>
                <c:pt idx="0">
                  <c:v>82.307692307692307</c:v>
                </c:pt>
                <c:pt idx="1">
                  <c:v>82.307692307692307</c:v>
                </c:pt>
                <c:pt idx="2">
                  <c:v>82.307692307692307</c:v>
                </c:pt>
                <c:pt idx="3">
                  <c:v>82.307692307692307</c:v>
                </c:pt>
                <c:pt idx="4">
                  <c:v>82.307692307692307</c:v>
                </c:pt>
                <c:pt idx="5">
                  <c:v>82.307692307692307</c:v>
                </c:pt>
                <c:pt idx="6">
                  <c:v>82.307692307692307</c:v>
                </c:pt>
                <c:pt idx="7">
                  <c:v>82.307692307692307</c:v>
                </c:pt>
                <c:pt idx="8">
                  <c:v>82.307692307692307</c:v>
                </c:pt>
                <c:pt idx="9">
                  <c:v>82.307692307692307</c:v>
                </c:pt>
                <c:pt idx="10">
                  <c:v>82.307692307692307</c:v>
                </c:pt>
                <c:pt idx="11">
                  <c:v>82.307692307692307</c:v>
                </c:pt>
                <c:pt idx="12">
                  <c:v>82.307692307692307</c:v>
                </c:pt>
                <c:pt idx="13">
                  <c:v>82.307692307692307</c:v>
                </c:pt>
                <c:pt idx="14">
                  <c:v>82.307692307692307</c:v>
                </c:pt>
                <c:pt idx="15">
                  <c:v>82.307692307692307</c:v>
                </c:pt>
                <c:pt idx="16">
                  <c:v>82.307692307692307</c:v>
                </c:pt>
                <c:pt idx="17">
                  <c:v>82.307692307692307</c:v>
                </c:pt>
                <c:pt idx="18">
                  <c:v>82.307692307692307</c:v>
                </c:pt>
                <c:pt idx="19">
                  <c:v>82.307692307692307</c:v>
                </c:pt>
                <c:pt idx="20">
                  <c:v>82.307692307692307</c:v>
                </c:pt>
                <c:pt idx="21">
                  <c:v>82.307692307692307</c:v>
                </c:pt>
                <c:pt idx="22">
                  <c:v>82.307692307692307</c:v>
                </c:pt>
                <c:pt idx="23">
                  <c:v>82.307692307692307</c:v>
                </c:pt>
              </c:numCache>
            </c:numRef>
          </c:val>
          <c:smooth val="0"/>
          <c:extLst>
            <c:ext xmlns:c16="http://schemas.microsoft.com/office/drawing/2014/chart" uri="{C3380CC4-5D6E-409C-BE32-E72D297353CC}">
              <c16:uniqueId val="{00000002-39B6-4743-8C25-B86934F6A2C9}"/>
            </c:ext>
          </c:extLst>
        </c:ser>
        <c:ser>
          <c:idx val="9"/>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Delays'!$C$79:$C$102</c:f>
              <c:numCache>
                <c:formatCode>0</c:formatCode>
                <c:ptCount val="24"/>
                <c:pt idx="0">
                  <c:v>116.06923076923077</c:v>
                </c:pt>
                <c:pt idx="1">
                  <c:v>116.06923076923077</c:v>
                </c:pt>
                <c:pt idx="2">
                  <c:v>116.06923076923077</c:v>
                </c:pt>
                <c:pt idx="3">
                  <c:v>116.06923076923077</c:v>
                </c:pt>
                <c:pt idx="4">
                  <c:v>116.06923076923077</c:v>
                </c:pt>
                <c:pt idx="5">
                  <c:v>116.06923076923077</c:v>
                </c:pt>
                <c:pt idx="6">
                  <c:v>116.06923076923077</c:v>
                </c:pt>
                <c:pt idx="7">
                  <c:v>116.06923076923077</c:v>
                </c:pt>
                <c:pt idx="8">
                  <c:v>116.06923076923077</c:v>
                </c:pt>
                <c:pt idx="9">
                  <c:v>116.06923076923077</c:v>
                </c:pt>
                <c:pt idx="10">
                  <c:v>116.06923076923077</c:v>
                </c:pt>
                <c:pt idx="11">
                  <c:v>116.06923076923077</c:v>
                </c:pt>
                <c:pt idx="12">
                  <c:v>116.06923076923077</c:v>
                </c:pt>
                <c:pt idx="13">
                  <c:v>116.06923076923077</c:v>
                </c:pt>
                <c:pt idx="14">
                  <c:v>116.06923076923077</c:v>
                </c:pt>
                <c:pt idx="15">
                  <c:v>116.06923076923077</c:v>
                </c:pt>
                <c:pt idx="16">
                  <c:v>116.06923076923077</c:v>
                </c:pt>
                <c:pt idx="17">
                  <c:v>116.06923076923077</c:v>
                </c:pt>
                <c:pt idx="18">
                  <c:v>116.06923076923077</c:v>
                </c:pt>
                <c:pt idx="19">
                  <c:v>116.06923076923077</c:v>
                </c:pt>
                <c:pt idx="20">
                  <c:v>116.06923076923077</c:v>
                </c:pt>
                <c:pt idx="21">
                  <c:v>116.06923076923077</c:v>
                </c:pt>
                <c:pt idx="22">
                  <c:v>116.06923076923077</c:v>
                </c:pt>
                <c:pt idx="23">
                  <c:v>116.06923076923077</c:v>
                </c:pt>
              </c:numCache>
            </c:numRef>
          </c:val>
          <c:smooth val="0"/>
          <c:extLst>
            <c:ext xmlns:c16="http://schemas.microsoft.com/office/drawing/2014/chart" uri="{C3380CC4-5D6E-409C-BE32-E72D297353CC}">
              <c16:uniqueId val="{00000003-39B6-4743-8C25-B86934F6A2C9}"/>
            </c:ext>
          </c:extLst>
        </c:ser>
        <c:ser>
          <c:idx val="0"/>
          <c:order val="4"/>
          <c:tx>
            <c:strRef>
              <c:f>'Avg Ambulance Delays'!$I$6</c:f>
              <c:strCache>
                <c:ptCount val="1"/>
                <c:pt idx="0">
                  <c:v>SCL</c:v>
                </c:pt>
              </c:strCache>
            </c:strRef>
          </c:tx>
          <c:spPr>
            <a:ln>
              <a:noFill/>
            </a:ln>
          </c:spPr>
          <c:marker>
            <c:symbol val="circle"/>
            <c:size val="7"/>
            <c:spPr>
              <a:solidFill>
                <a:schemeClr val="tx2">
                  <a:lumMod val="60000"/>
                  <a:lumOff val="40000"/>
                </a:schemeClr>
              </a:solidFill>
              <a:ln>
                <a:noFill/>
              </a:ln>
            </c:spPr>
          </c:marker>
          <c:cat>
            <c:numRef>
              <c:f>'Avg Ambulance Delays'!$B$79:$B$91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39B6-4743-8C25-B86934F6A2C9}"/>
            </c:ext>
          </c:extLst>
        </c:ser>
        <c:ser>
          <c:idx val="11"/>
          <c:order val="5"/>
          <c:tx>
            <c:strRef>
              <c:f>'Avg Ambulance Delays'!$J$6</c:f>
              <c:strCache>
                <c:ptCount val="1"/>
                <c:pt idx="0">
                  <c:v>SCH</c:v>
                </c:pt>
              </c:strCache>
            </c:strRef>
          </c:tx>
          <c:spPr>
            <a:ln>
              <a:noFill/>
            </a:ln>
          </c:spPr>
          <c:marker>
            <c:symbol val="circle"/>
            <c:size val="6"/>
            <c:spPr>
              <a:solidFill>
                <a:srgbClr val="FF6600"/>
              </a:solidFill>
              <a:ln>
                <a:noFill/>
              </a:ln>
            </c:spPr>
          </c:marker>
          <c:cat>
            <c:numRef>
              <c:f>'Avg Ambulance Delays'!$B$79:$B$91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Delays'!$J$79:$J$102</c:f>
              <c:numCache>
                <c:formatCode>0</c:formatCode>
                <c:ptCount val="24"/>
                <c:pt idx="0">
                  <c:v>#N/A</c:v>
                </c:pt>
                <c:pt idx="1">
                  <c:v>#N/A</c:v>
                </c:pt>
                <c:pt idx="2">
                  <c:v>#N/A</c:v>
                </c:pt>
                <c:pt idx="3">
                  <c:v>#N/A</c:v>
                </c:pt>
                <c:pt idx="4">
                  <c:v>#N/A</c:v>
                </c:pt>
                <c:pt idx="5">
                  <c:v>#N/A</c:v>
                </c:pt>
                <c:pt idx="6">
                  <c:v>#N/A</c:v>
                </c:pt>
                <c:pt idx="7">
                  <c:v>#N/A</c:v>
                </c:pt>
                <c:pt idx="8">
                  <c:v>#N/A</c:v>
                </c:pt>
                <c:pt idx="9">
                  <c:v>125</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9B6-4743-8C25-B86934F6A2C9}"/>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6337860892388441"/>
          <c:h val="0.14603871874091887"/>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Delays'!$F$109</c:f>
              <c:strCache>
                <c:ptCount val="1"/>
                <c:pt idx="0">
                  <c:v>LPL</c:v>
                </c:pt>
              </c:strCache>
            </c:strRef>
          </c:tx>
          <c:spPr>
            <a:ln w="15875" cap="rnd">
              <a:solidFill>
                <a:schemeClr val="tx1"/>
              </a:solidFill>
              <a:prstDash val="lgDash"/>
              <a:round/>
            </a:ln>
            <a:effectLst/>
          </c:spPr>
          <c:marker>
            <c:symbol val="none"/>
          </c:marker>
          <c:cat>
            <c:numRef>
              <c:f>'Avg Ambulance Delays'!$B$182:$B$194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Delays'!$F$182:$F$205</c:f>
              <c:numCache>
                <c:formatCode>0</c:formatCode>
                <c:ptCount val="24"/>
                <c:pt idx="0">
                  <c:v>51.263076923076916</c:v>
                </c:pt>
                <c:pt idx="1">
                  <c:v>51.263076923076916</c:v>
                </c:pt>
                <c:pt idx="2">
                  <c:v>51.263076923076916</c:v>
                </c:pt>
                <c:pt idx="3">
                  <c:v>51.263076923076916</c:v>
                </c:pt>
                <c:pt idx="4">
                  <c:v>51.263076923076916</c:v>
                </c:pt>
                <c:pt idx="5">
                  <c:v>51.263076923076916</c:v>
                </c:pt>
                <c:pt idx="6">
                  <c:v>51.263076923076916</c:v>
                </c:pt>
                <c:pt idx="7">
                  <c:v>51.263076923076916</c:v>
                </c:pt>
                <c:pt idx="8">
                  <c:v>51.263076923076916</c:v>
                </c:pt>
                <c:pt idx="9">
                  <c:v>51.263076923076916</c:v>
                </c:pt>
                <c:pt idx="10">
                  <c:v>51.263076923076916</c:v>
                </c:pt>
                <c:pt idx="11">
                  <c:v>51.263076923076916</c:v>
                </c:pt>
                <c:pt idx="12">
                  <c:v>51.263076923076916</c:v>
                </c:pt>
                <c:pt idx="13">
                  <c:v>51.263076923076916</c:v>
                </c:pt>
                <c:pt idx="14">
                  <c:v>51.263076923076916</c:v>
                </c:pt>
                <c:pt idx="15">
                  <c:v>51.263076923076916</c:v>
                </c:pt>
                <c:pt idx="16">
                  <c:v>51.263076923076916</c:v>
                </c:pt>
                <c:pt idx="17">
                  <c:v>51.263076923076916</c:v>
                </c:pt>
                <c:pt idx="18">
                  <c:v>51.263076923076916</c:v>
                </c:pt>
                <c:pt idx="19">
                  <c:v>51.263076923076916</c:v>
                </c:pt>
                <c:pt idx="20">
                  <c:v>51.263076923076916</c:v>
                </c:pt>
                <c:pt idx="21">
                  <c:v>51.263076923076916</c:v>
                </c:pt>
                <c:pt idx="22">
                  <c:v>51.263076923076916</c:v>
                </c:pt>
                <c:pt idx="23">
                  <c:v>51.263076923076916</c:v>
                </c:pt>
              </c:numCache>
            </c:numRef>
          </c:val>
          <c:smooth val="0"/>
          <c:extLst>
            <c:ext xmlns:c16="http://schemas.microsoft.com/office/drawing/2014/chart" uri="{C3380CC4-5D6E-409C-BE32-E72D297353CC}">
              <c16:uniqueId val="{00000000-8B51-4630-9F26-51044D5F87AC}"/>
            </c:ext>
          </c:extLst>
        </c:ser>
        <c:ser>
          <c:idx val="1"/>
          <c:order val="1"/>
          <c:tx>
            <c:strRef>
              <c:f>'Avg Ambulance Delays'!$E$109</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Delays'!$E$182:$E$205</c:f>
              <c:numCache>
                <c:formatCode>0</c:formatCode>
                <c:ptCount val="24"/>
                <c:pt idx="0">
                  <c:v>118</c:v>
                </c:pt>
                <c:pt idx="1">
                  <c:v>82</c:v>
                </c:pt>
                <c:pt idx="2">
                  <c:v>68</c:v>
                </c:pt>
                <c:pt idx="3">
                  <c:v>72</c:v>
                </c:pt>
                <c:pt idx="4">
                  <c:v>74</c:v>
                </c:pt>
                <c:pt idx="5">
                  <c:v>85</c:v>
                </c:pt>
                <c:pt idx="6">
                  <c:v>77</c:v>
                </c:pt>
                <c:pt idx="7">
                  <c:v>70</c:v>
                </c:pt>
                <c:pt idx="8">
                  <c:v>99</c:v>
                </c:pt>
                <c:pt idx="9">
                  <c:v>111</c:v>
                </c:pt>
                <c:pt idx="10">
                  <c:v>82</c:v>
                </c:pt>
                <c:pt idx="11">
                  <c:v>80</c:v>
                </c:pt>
                <c:pt idx="12">
                  <c:v>82</c:v>
                </c:pt>
              </c:numCache>
            </c:numRef>
          </c:val>
          <c:smooth val="0"/>
          <c:extLst>
            <c:ext xmlns:c16="http://schemas.microsoft.com/office/drawing/2014/chart" uri="{C3380CC4-5D6E-409C-BE32-E72D297353CC}">
              <c16:uniqueId val="{00000001-8B51-4630-9F26-51044D5F87AC}"/>
            </c:ext>
          </c:extLst>
        </c:ser>
        <c:ser>
          <c:idx val="4"/>
          <c:order val="2"/>
          <c:tx>
            <c:strRef>
              <c:f>'Avg Ambulance Delays'!$D$109</c:f>
              <c:strCache>
                <c:ptCount val="1"/>
                <c:pt idx="0">
                  <c:v>Mean</c:v>
                </c:pt>
              </c:strCache>
            </c:strRef>
          </c:tx>
          <c:spPr>
            <a:ln w="15875" cap="rnd">
              <a:solidFill>
                <a:schemeClr val="tx1"/>
              </a:solidFill>
              <a:round/>
            </a:ln>
            <a:effectLst/>
          </c:spPr>
          <c:marker>
            <c:symbol val="none"/>
          </c:marker>
          <c:cat>
            <c:numRef>
              <c:f>'Avg Ambulance Delays'!$B$182:$B$194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Delays'!$D$182:$D$205</c:f>
              <c:numCache>
                <c:formatCode>0</c:formatCode>
                <c:ptCount val="24"/>
                <c:pt idx="0">
                  <c:v>84.615384615384613</c:v>
                </c:pt>
                <c:pt idx="1">
                  <c:v>84.615384615384613</c:v>
                </c:pt>
                <c:pt idx="2">
                  <c:v>84.615384615384613</c:v>
                </c:pt>
                <c:pt idx="3">
                  <c:v>84.615384615384613</c:v>
                </c:pt>
                <c:pt idx="4">
                  <c:v>84.615384615384613</c:v>
                </c:pt>
                <c:pt idx="5">
                  <c:v>84.615384615384613</c:v>
                </c:pt>
                <c:pt idx="6">
                  <c:v>84.615384615384613</c:v>
                </c:pt>
                <c:pt idx="7">
                  <c:v>84.615384615384613</c:v>
                </c:pt>
                <c:pt idx="8">
                  <c:v>84.615384615384613</c:v>
                </c:pt>
                <c:pt idx="9">
                  <c:v>84.615384615384613</c:v>
                </c:pt>
                <c:pt idx="10">
                  <c:v>84.615384615384613</c:v>
                </c:pt>
                <c:pt idx="11">
                  <c:v>84.615384615384613</c:v>
                </c:pt>
                <c:pt idx="12">
                  <c:v>84.615384615384613</c:v>
                </c:pt>
                <c:pt idx="13">
                  <c:v>84.615384615384613</c:v>
                </c:pt>
                <c:pt idx="14">
                  <c:v>84.615384615384613</c:v>
                </c:pt>
                <c:pt idx="15">
                  <c:v>84.615384615384613</c:v>
                </c:pt>
                <c:pt idx="16">
                  <c:v>84.615384615384613</c:v>
                </c:pt>
                <c:pt idx="17">
                  <c:v>84.615384615384613</c:v>
                </c:pt>
                <c:pt idx="18">
                  <c:v>84.615384615384613</c:v>
                </c:pt>
                <c:pt idx="19">
                  <c:v>84.615384615384613</c:v>
                </c:pt>
                <c:pt idx="20">
                  <c:v>84.615384615384613</c:v>
                </c:pt>
                <c:pt idx="21">
                  <c:v>84.615384615384613</c:v>
                </c:pt>
                <c:pt idx="22">
                  <c:v>84.615384615384613</c:v>
                </c:pt>
                <c:pt idx="23">
                  <c:v>84.615384615384613</c:v>
                </c:pt>
              </c:numCache>
            </c:numRef>
          </c:val>
          <c:smooth val="0"/>
          <c:extLst>
            <c:ext xmlns:c16="http://schemas.microsoft.com/office/drawing/2014/chart" uri="{C3380CC4-5D6E-409C-BE32-E72D297353CC}">
              <c16:uniqueId val="{00000002-8B51-4630-9F26-51044D5F87AC}"/>
            </c:ext>
          </c:extLst>
        </c:ser>
        <c:ser>
          <c:idx val="5"/>
          <c:order val="3"/>
          <c:tx>
            <c:strRef>
              <c:f>'Avg Ambulance Delays'!$C$109</c:f>
              <c:strCache>
                <c:ptCount val="1"/>
                <c:pt idx="0">
                  <c:v>UPL</c:v>
                </c:pt>
              </c:strCache>
            </c:strRef>
          </c:tx>
          <c:spPr>
            <a:ln w="15875" cap="rnd">
              <a:solidFill>
                <a:schemeClr val="tx1"/>
              </a:solidFill>
              <a:prstDash val="lgDash"/>
              <a:round/>
            </a:ln>
            <a:effectLst/>
          </c:spPr>
          <c:marker>
            <c:symbol val="none"/>
          </c:marker>
          <c:cat>
            <c:numRef>
              <c:f>'Avg Ambulance Delays'!$B$182:$B$194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Delays'!$C$182:$C$205</c:f>
              <c:numCache>
                <c:formatCode>0</c:formatCode>
                <c:ptCount val="24"/>
                <c:pt idx="0">
                  <c:v>117.96769230769232</c:v>
                </c:pt>
                <c:pt idx="1">
                  <c:v>117.96769230769232</c:v>
                </c:pt>
                <c:pt idx="2">
                  <c:v>117.96769230769232</c:v>
                </c:pt>
                <c:pt idx="3">
                  <c:v>117.96769230769232</c:v>
                </c:pt>
                <c:pt idx="4">
                  <c:v>117.96769230769232</c:v>
                </c:pt>
                <c:pt idx="5">
                  <c:v>117.96769230769232</c:v>
                </c:pt>
                <c:pt idx="6">
                  <c:v>117.96769230769232</c:v>
                </c:pt>
                <c:pt idx="7">
                  <c:v>117.96769230769232</c:v>
                </c:pt>
                <c:pt idx="8">
                  <c:v>117.96769230769232</c:v>
                </c:pt>
                <c:pt idx="9">
                  <c:v>117.96769230769232</c:v>
                </c:pt>
                <c:pt idx="10">
                  <c:v>117.96769230769232</c:v>
                </c:pt>
                <c:pt idx="11">
                  <c:v>117.96769230769232</c:v>
                </c:pt>
                <c:pt idx="12">
                  <c:v>117.96769230769232</c:v>
                </c:pt>
                <c:pt idx="13">
                  <c:v>117.96769230769232</c:v>
                </c:pt>
                <c:pt idx="14">
                  <c:v>117.96769230769232</c:v>
                </c:pt>
                <c:pt idx="15">
                  <c:v>117.96769230769232</c:v>
                </c:pt>
                <c:pt idx="16">
                  <c:v>117.96769230769232</c:v>
                </c:pt>
                <c:pt idx="17">
                  <c:v>117.96769230769232</c:v>
                </c:pt>
                <c:pt idx="18">
                  <c:v>117.96769230769232</c:v>
                </c:pt>
                <c:pt idx="19">
                  <c:v>117.96769230769232</c:v>
                </c:pt>
                <c:pt idx="20">
                  <c:v>117.96769230769232</c:v>
                </c:pt>
                <c:pt idx="21">
                  <c:v>117.96769230769232</c:v>
                </c:pt>
                <c:pt idx="22">
                  <c:v>117.96769230769232</c:v>
                </c:pt>
                <c:pt idx="23">
                  <c:v>117.96769230769232</c:v>
                </c:pt>
              </c:numCache>
            </c:numRef>
          </c:val>
          <c:smooth val="0"/>
          <c:extLst>
            <c:ext xmlns:c16="http://schemas.microsoft.com/office/drawing/2014/chart" uri="{C3380CC4-5D6E-409C-BE32-E72D297353CC}">
              <c16:uniqueId val="{00000003-8B51-4630-9F26-51044D5F87AC}"/>
            </c:ext>
          </c:extLst>
        </c:ser>
        <c:ser>
          <c:idx val="2"/>
          <c:order val="4"/>
          <c:tx>
            <c:strRef>
              <c:f>'Avg Ambulance Delays'!$I$109</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8B51-4630-9F26-51044D5F87AC}"/>
            </c:ext>
          </c:extLst>
        </c:ser>
        <c:ser>
          <c:idx val="6"/>
          <c:order val="5"/>
          <c:tx>
            <c:strRef>
              <c:f>'Avg Ambulance Delays'!$J$109</c:f>
              <c:strCache>
                <c:ptCount val="1"/>
                <c:pt idx="0">
                  <c:v>SCH</c:v>
                </c:pt>
              </c:strCache>
            </c:strRef>
          </c:tx>
          <c:spPr>
            <a:ln>
              <a:noFill/>
            </a:ln>
          </c:spPr>
          <c:marker>
            <c:symbol val="circle"/>
            <c:size val="6"/>
            <c:spPr>
              <a:solidFill>
                <a:srgbClr val="FF6600"/>
              </a:solidFill>
              <a:ln>
                <a:noFill/>
              </a:ln>
            </c:spPr>
          </c:marker>
          <c:cat>
            <c:numRef>
              <c:f>'Avg Ambulance Delays'!$B$182:$B$194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Ambulance Delays'!$J$182:$J$205</c:f>
              <c:numCache>
                <c:formatCode>0</c:formatCode>
                <c:ptCount val="24"/>
                <c:pt idx="0">
                  <c:v>118</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B51-4630-9F26-51044D5F87AC}"/>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8109</c:v>
                </c:pt>
                <c:pt idx="1">
                  <c:v>8307</c:v>
                </c:pt>
                <c:pt idx="2">
                  <c:v>7998</c:v>
                </c:pt>
                <c:pt idx="3">
                  <c:v>7748</c:v>
                </c:pt>
                <c:pt idx="4">
                  <c:v>7908</c:v>
                </c:pt>
                <c:pt idx="5">
                  <c:v>7872</c:v>
                </c:pt>
                <c:pt idx="6">
                  <c:v>7923</c:v>
                </c:pt>
                <c:pt idx="7">
                  <c:v>7778</c:v>
                </c:pt>
                <c:pt idx="8">
                  <c:v>7589</c:v>
                </c:pt>
                <c:pt idx="9">
                  <c:v>7780</c:v>
                </c:pt>
                <c:pt idx="10">
                  <c:v>7171</c:v>
                </c:pt>
                <c:pt idx="11">
                  <c:v>8170</c:v>
                </c:pt>
              </c:numCache>
            </c:numRef>
          </c:val>
          <c:smooth val="0"/>
          <c:extLst>
            <c:ext xmlns:c16="http://schemas.microsoft.com/office/drawing/2014/chart" uri="{C3380CC4-5D6E-409C-BE32-E72D297353CC}">
              <c16:uniqueId val="{00000000-3124-44D5-88AC-79443C992DC5}"/>
            </c:ext>
          </c:extLst>
        </c:ser>
        <c:ser>
          <c:idx val="2"/>
          <c:order val="1"/>
          <c:tx>
            <c:strRef>
              <c:f>'ED attendances'!$D$6</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General</c:formatCode>
                <c:ptCount val="12"/>
                <c:pt idx="0" formatCode="#,##0">
                  <c:v>7937</c:v>
                </c:pt>
              </c:numCache>
            </c:numRef>
          </c:val>
          <c:smooth val="0"/>
          <c:extLst>
            <c:ext xmlns:c16="http://schemas.microsoft.com/office/drawing/2014/chart" uri="{C3380CC4-5D6E-409C-BE32-E72D297353CC}">
              <c16:uniqueId val="{00000001-3124-44D5-88AC-79443C992DC5}"/>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4373</c:v>
                </c:pt>
                <c:pt idx="1">
                  <c:v>4509</c:v>
                </c:pt>
                <c:pt idx="2">
                  <c:v>4239</c:v>
                </c:pt>
                <c:pt idx="3">
                  <c:v>4415</c:v>
                </c:pt>
                <c:pt idx="4">
                  <c:v>4500</c:v>
                </c:pt>
                <c:pt idx="5">
                  <c:v>4273</c:v>
                </c:pt>
                <c:pt idx="6">
                  <c:v>4342</c:v>
                </c:pt>
                <c:pt idx="7">
                  <c:v>4257</c:v>
                </c:pt>
                <c:pt idx="8">
                  <c:v>4047</c:v>
                </c:pt>
                <c:pt idx="9">
                  <c:v>4209</c:v>
                </c:pt>
                <c:pt idx="10">
                  <c:v>3928</c:v>
                </c:pt>
                <c:pt idx="11">
                  <c:v>4580</c:v>
                </c:pt>
              </c:numCache>
            </c:numRef>
          </c:val>
          <c:smooth val="0"/>
          <c:extLst>
            <c:ext xmlns:c16="http://schemas.microsoft.com/office/drawing/2014/chart" uri="{C3380CC4-5D6E-409C-BE32-E72D297353CC}">
              <c16:uniqueId val="{00000000-3734-4086-A89D-6688299C5D65}"/>
            </c:ext>
          </c:extLst>
        </c:ser>
        <c:ser>
          <c:idx val="2"/>
          <c:order val="1"/>
          <c:tx>
            <c:strRef>
              <c:f>'ED attendances'!$D$22</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General</c:formatCode>
                <c:ptCount val="12"/>
                <c:pt idx="0" formatCode="#,##0">
                  <c:v>4540</c:v>
                </c:pt>
              </c:numCache>
            </c:numRef>
          </c:val>
          <c:smooth val="0"/>
          <c:extLst>
            <c:ext xmlns:c16="http://schemas.microsoft.com/office/drawing/2014/chart" uri="{C3380CC4-5D6E-409C-BE32-E72D297353CC}">
              <c16:uniqueId val="{00000001-3734-4086-A89D-6688299C5D65}"/>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1470</c:v>
                </c:pt>
                <c:pt idx="1">
                  <c:v>1483</c:v>
                </c:pt>
                <c:pt idx="2">
                  <c:v>1455</c:v>
                </c:pt>
                <c:pt idx="3">
                  <c:v>1451</c:v>
                </c:pt>
                <c:pt idx="4">
                  <c:v>1479</c:v>
                </c:pt>
                <c:pt idx="5">
                  <c:v>1390</c:v>
                </c:pt>
                <c:pt idx="6">
                  <c:v>1407</c:v>
                </c:pt>
                <c:pt idx="7">
                  <c:v>1388</c:v>
                </c:pt>
                <c:pt idx="8">
                  <c:v>1418</c:v>
                </c:pt>
                <c:pt idx="9">
                  <c:v>1498</c:v>
                </c:pt>
                <c:pt idx="10">
                  <c:v>1316</c:v>
                </c:pt>
                <c:pt idx="11">
                  <c:v>1445</c:v>
                </c:pt>
              </c:numCache>
            </c:numRef>
          </c:val>
          <c:smooth val="0"/>
          <c:extLst>
            <c:ext xmlns:c16="http://schemas.microsoft.com/office/drawing/2014/chart" uri="{C3380CC4-5D6E-409C-BE32-E72D297353CC}">
              <c16:uniqueId val="{00000000-1DED-43F4-8FB9-230F318743F2}"/>
            </c:ext>
          </c:extLst>
        </c:ser>
        <c:ser>
          <c:idx val="2"/>
          <c:order val="1"/>
          <c:tx>
            <c:strRef>
              <c:f>'Over-75 ED attendances'!$D$6</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General</c:formatCode>
                <c:ptCount val="12"/>
                <c:pt idx="0" formatCode="#,##0">
                  <c:v>1450</c:v>
                </c:pt>
              </c:numCache>
            </c:numRef>
          </c:val>
          <c:smooth val="0"/>
          <c:extLst>
            <c:ext xmlns:c16="http://schemas.microsoft.com/office/drawing/2014/chart" uri="{C3380CC4-5D6E-409C-BE32-E72D297353CC}">
              <c16:uniqueId val="{00000001-1DED-43F4-8FB9-230F318743F2}"/>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Non-breast seen within 14 days</a:t>
            </a:r>
            <a:endParaRPr lang="en-GB" sz="1100">
              <a:effectLst/>
            </a:endParaRPr>
          </a:p>
        </c:rich>
      </c:tx>
      <c:layout>
        <c:manualLayout>
          <c:xMode val="edge"/>
          <c:yMode val="edge"/>
          <c:x val="0.29439857711923478"/>
          <c:y val="3.2863841148189764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51726389810808648"/>
        </c:manualLayout>
      </c:layout>
      <c:lineChart>
        <c:grouping val="standard"/>
        <c:varyColors val="0"/>
        <c:ser>
          <c:idx val="1"/>
          <c:order val="0"/>
          <c:tx>
            <c:strRef>
              <c:f>'Cancer 14 Day Non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Breast'!$E$79:$E$102</c:f>
              <c:numCache>
                <c:formatCode>0.00%</c:formatCode>
                <c:ptCount val="24"/>
                <c:pt idx="0">
                  <c:v>0.21479999999999999</c:v>
                </c:pt>
                <c:pt idx="1">
                  <c:v>0.1883</c:v>
                </c:pt>
                <c:pt idx="2">
                  <c:v>0.22520000000000001</c:v>
                </c:pt>
                <c:pt idx="3">
                  <c:v>0.20930000000000001</c:v>
                </c:pt>
                <c:pt idx="4">
                  <c:v>0.2203</c:v>
                </c:pt>
                <c:pt idx="5">
                  <c:v>0.19819999999999999</c:v>
                </c:pt>
                <c:pt idx="6">
                  <c:v>0.24060000000000001</c:v>
                </c:pt>
                <c:pt idx="7">
                  <c:v>0.2233</c:v>
                </c:pt>
                <c:pt idx="8">
                  <c:v>0.24890000000000001</c:v>
                </c:pt>
                <c:pt idx="9">
                  <c:v>0.24099999999999999</c:v>
                </c:pt>
                <c:pt idx="10">
                  <c:v>0.32350000000000001</c:v>
                </c:pt>
                <c:pt idx="11">
                  <c:v>0.255</c:v>
                </c:pt>
                <c:pt idx="12">
                  <c:v>0.1477</c:v>
                </c:pt>
              </c:numCache>
            </c:numRef>
          </c:val>
          <c:smooth val="0"/>
          <c:extLst>
            <c:ext xmlns:c16="http://schemas.microsoft.com/office/drawing/2014/chart" uri="{C3380CC4-5D6E-409C-BE32-E72D297353CC}">
              <c16:uniqueId val="{00000000-17E5-471E-AD0F-EE91C64B6688}"/>
            </c:ext>
          </c:extLst>
        </c:ser>
        <c:ser>
          <c:idx val="0"/>
          <c:order val="1"/>
          <c:tx>
            <c:strRef>
              <c:f>'Cancer 14 Day Non Breast'!$D$6</c:f>
              <c:strCache>
                <c:ptCount val="1"/>
                <c:pt idx="0">
                  <c:v>Mean</c:v>
                </c:pt>
              </c:strCache>
            </c:strRef>
          </c:tx>
          <c:spPr>
            <a:ln w="15875">
              <a:solidFill>
                <a:schemeClr val="tx1"/>
              </a:solidFill>
            </a:ln>
          </c:spPr>
          <c:marker>
            <c:symbol val="none"/>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Breast'!$D$79:$D$102</c:f>
              <c:numCache>
                <c:formatCode>0%</c:formatCode>
                <c:ptCount val="24"/>
                <c:pt idx="0">
                  <c:v>0.22585384615384616</c:v>
                </c:pt>
                <c:pt idx="1">
                  <c:v>0.22585384615384616</c:v>
                </c:pt>
                <c:pt idx="2">
                  <c:v>0.22585384615384616</c:v>
                </c:pt>
                <c:pt idx="3">
                  <c:v>0.22585384615384616</c:v>
                </c:pt>
                <c:pt idx="4">
                  <c:v>0.22585384615384616</c:v>
                </c:pt>
                <c:pt idx="5">
                  <c:v>0.22585384615384616</c:v>
                </c:pt>
                <c:pt idx="6">
                  <c:v>0.22585384615384616</c:v>
                </c:pt>
                <c:pt idx="7">
                  <c:v>0.22585384615384616</c:v>
                </c:pt>
                <c:pt idx="8">
                  <c:v>0.22585384615384616</c:v>
                </c:pt>
                <c:pt idx="9">
                  <c:v>0.22585384615384616</c:v>
                </c:pt>
                <c:pt idx="10">
                  <c:v>0.22585384615384616</c:v>
                </c:pt>
                <c:pt idx="11">
                  <c:v>0.22585384615384616</c:v>
                </c:pt>
                <c:pt idx="12">
                  <c:v>0.22585384615384616</c:v>
                </c:pt>
                <c:pt idx="13">
                  <c:v>0.22585384615384616</c:v>
                </c:pt>
                <c:pt idx="14">
                  <c:v>0.22585384615384616</c:v>
                </c:pt>
                <c:pt idx="15">
                  <c:v>0.22585384615384616</c:v>
                </c:pt>
                <c:pt idx="16">
                  <c:v>0.22585384615384616</c:v>
                </c:pt>
                <c:pt idx="17">
                  <c:v>0.22585384615384616</c:v>
                </c:pt>
                <c:pt idx="18">
                  <c:v>0.22585384615384616</c:v>
                </c:pt>
                <c:pt idx="19">
                  <c:v>0.22585384615384616</c:v>
                </c:pt>
                <c:pt idx="20">
                  <c:v>0.22585384615384616</c:v>
                </c:pt>
                <c:pt idx="21">
                  <c:v>0.22585384615384616</c:v>
                </c:pt>
                <c:pt idx="22">
                  <c:v>0.22585384615384616</c:v>
                </c:pt>
                <c:pt idx="23">
                  <c:v>0.22585384615384616</c:v>
                </c:pt>
              </c:numCache>
            </c:numRef>
          </c:val>
          <c:smooth val="0"/>
          <c:extLst>
            <c:ext xmlns:c16="http://schemas.microsoft.com/office/drawing/2014/chart" uri="{C3380CC4-5D6E-409C-BE32-E72D297353CC}">
              <c16:uniqueId val="{00000001-17E5-471E-AD0F-EE91C64B6688}"/>
            </c:ext>
          </c:extLst>
        </c:ser>
        <c:ser>
          <c:idx val="2"/>
          <c:order val="2"/>
          <c:tx>
            <c:strRef>
              <c:f>'Cancer 14 Day Non Breast'!$G$6</c:f>
              <c:strCache>
                <c:ptCount val="1"/>
                <c:pt idx="0">
                  <c:v>Target</c:v>
                </c:pt>
              </c:strCache>
            </c:strRef>
          </c:tx>
          <c:spPr>
            <a:ln w="19050">
              <a:solidFill>
                <a:srgbClr val="FF0000"/>
              </a:solidFill>
              <a:prstDash val="dash"/>
            </a:ln>
          </c:spPr>
          <c:marker>
            <c:symbol val="none"/>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Breast'!$G$79:$G$102</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2-17E5-471E-AD0F-EE91C64B6688}"/>
            </c:ext>
          </c:extLst>
        </c:ser>
        <c:ser>
          <c:idx val="3"/>
          <c:order val="3"/>
          <c:tx>
            <c:strRef>
              <c:f>'Cancer 14 Day Non Breast'!$F$6</c:f>
              <c:strCache>
                <c:ptCount val="1"/>
                <c:pt idx="0">
                  <c:v>LPL</c:v>
                </c:pt>
              </c:strCache>
            </c:strRef>
          </c:tx>
          <c:spPr>
            <a:ln w="15875">
              <a:solidFill>
                <a:schemeClr val="tx1"/>
              </a:solidFill>
              <a:prstDash val="lgDash"/>
            </a:ln>
          </c:spPr>
          <c:marker>
            <c:symbol val="none"/>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Breast'!$F$79:$F$102</c:f>
              <c:numCache>
                <c:formatCode>0%</c:formatCode>
                <c:ptCount val="24"/>
                <c:pt idx="0">
                  <c:v>0.12302267948717946</c:v>
                </c:pt>
                <c:pt idx="1">
                  <c:v>0.12302267948717946</c:v>
                </c:pt>
                <c:pt idx="2">
                  <c:v>0.12302267948717946</c:v>
                </c:pt>
                <c:pt idx="3">
                  <c:v>0.12302267948717946</c:v>
                </c:pt>
                <c:pt idx="4">
                  <c:v>0.12302267948717946</c:v>
                </c:pt>
                <c:pt idx="5">
                  <c:v>0.12302267948717946</c:v>
                </c:pt>
                <c:pt idx="6">
                  <c:v>0.12302267948717946</c:v>
                </c:pt>
                <c:pt idx="7">
                  <c:v>0.12302267948717946</c:v>
                </c:pt>
                <c:pt idx="8">
                  <c:v>0.12302267948717946</c:v>
                </c:pt>
                <c:pt idx="9">
                  <c:v>0.12302267948717946</c:v>
                </c:pt>
                <c:pt idx="10">
                  <c:v>0.12302267948717946</c:v>
                </c:pt>
                <c:pt idx="11">
                  <c:v>0.12302267948717946</c:v>
                </c:pt>
                <c:pt idx="12">
                  <c:v>0.12302267948717946</c:v>
                </c:pt>
                <c:pt idx="13">
                  <c:v>0.12302267948717946</c:v>
                </c:pt>
                <c:pt idx="14">
                  <c:v>0.12302267948717946</c:v>
                </c:pt>
                <c:pt idx="15">
                  <c:v>0.12302267948717946</c:v>
                </c:pt>
                <c:pt idx="16">
                  <c:v>0.12302267948717946</c:v>
                </c:pt>
                <c:pt idx="17">
                  <c:v>0.12302267948717946</c:v>
                </c:pt>
                <c:pt idx="18">
                  <c:v>0.12302267948717946</c:v>
                </c:pt>
                <c:pt idx="19">
                  <c:v>0.12302267948717946</c:v>
                </c:pt>
                <c:pt idx="20">
                  <c:v>0.12302267948717946</c:v>
                </c:pt>
                <c:pt idx="21">
                  <c:v>0.12302267948717946</c:v>
                </c:pt>
                <c:pt idx="22">
                  <c:v>0.12302267948717946</c:v>
                </c:pt>
                <c:pt idx="23">
                  <c:v>0.12302267948717946</c:v>
                </c:pt>
              </c:numCache>
            </c:numRef>
          </c:val>
          <c:smooth val="0"/>
          <c:extLst>
            <c:ext xmlns:c16="http://schemas.microsoft.com/office/drawing/2014/chart" uri="{C3380CC4-5D6E-409C-BE32-E72D297353CC}">
              <c16:uniqueId val="{00000003-17E5-471E-AD0F-EE91C64B6688}"/>
            </c:ext>
          </c:extLst>
        </c:ser>
        <c:ser>
          <c:idx val="4"/>
          <c:order val="4"/>
          <c:tx>
            <c:strRef>
              <c:f>'Cancer 14 Day Non Breast'!$C$6</c:f>
              <c:strCache>
                <c:ptCount val="1"/>
                <c:pt idx="0">
                  <c:v>UPL</c:v>
                </c:pt>
              </c:strCache>
            </c:strRef>
          </c:tx>
          <c:spPr>
            <a:ln w="15875">
              <a:solidFill>
                <a:schemeClr val="tx1"/>
              </a:solidFill>
              <a:prstDash val="lgDash"/>
            </a:ln>
          </c:spPr>
          <c:marker>
            <c:symbol val="none"/>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Breast'!$C$79:$C$102</c:f>
              <c:numCache>
                <c:formatCode>0%</c:formatCode>
                <c:ptCount val="24"/>
                <c:pt idx="0">
                  <c:v>0.32868501282051288</c:v>
                </c:pt>
                <c:pt idx="1">
                  <c:v>0.32868501282051288</c:v>
                </c:pt>
                <c:pt idx="2">
                  <c:v>0.32868501282051288</c:v>
                </c:pt>
                <c:pt idx="3">
                  <c:v>0.32868501282051288</c:v>
                </c:pt>
                <c:pt idx="4">
                  <c:v>0.32868501282051288</c:v>
                </c:pt>
                <c:pt idx="5">
                  <c:v>0.32868501282051288</c:v>
                </c:pt>
                <c:pt idx="6">
                  <c:v>0.32868501282051288</c:v>
                </c:pt>
                <c:pt idx="7">
                  <c:v>0.32868501282051288</c:v>
                </c:pt>
                <c:pt idx="8">
                  <c:v>0.32868501282051288</c:v>
                </c:pt>
                <c:pt idx="9">
                  <c:v>0.32868501282051288</c:v>
                </c:pt>
                <c:pt idx="10">
                  <c:v>0.32868501282051288</c:v>
                </c:pt>
                <c:pt idx="11">
                  <c:v>0.32868501282051288</c:v>
                </c:pt>
                <c:pt idx="12">
                  <c:v>0.32868501282051288</c:v>
                </c:pt>
                <c:pt idx="13">
                  <c:v>0.32868501282051288</c:v>
                </c:pt>
                <c:pt idx="14">
                  <c:v>0.32868501282051288</c:v>
                </c:pt>
                <c:pt idx="15">
                  <c:v>0.32868501282051288</c:v>
                </c:pt>
                <c:pt idx="16">
                  <c:v>0.32868501282051288</c:v>
                </c:pt>
                <c:pt idx="17">
                  <c:v>0.32868501282051288</c:v>
                </c:pt>
                <c:pt idx="18">
                  <c:v>0.32868501282051288</c:v>
                </c:pt>
                <c:pt idx="19">
                  <c:v>0.32868501282051288</c:v>
                </c:pt>
                <c:pt idx="20">
                  <c:v>0.32868501282051288</c:v>
                </c:pt>
                <c:pt idx="21">
                  <c:v>0.32868501282051288</c:v>
                </c:pt>
                <c:pt idx="22">
                  <c:v>0.32868501282051288</c:v>
                </c:pt>
                <c:pt idx="23">
                  <c:v>0.32868501282051288</c:v>
                </c:pt>
              </c:numCache>
            </c:numRef>
          </c:val>
          <c:smooth val="0"/>
          <c:extLst>
            <c:ext xmlns:c16="http://schemas.microsoft.com/office/drawing/2014/chart" uri="{C3380CC4-5D6E-409C-BE32-E72D297353CC}">
              <c16:uniqueId val="{00000004-17E5-471E-AD0F-EE91C64B6688}"/>
            </c:ext>
          </c:extLst>
        </c:ser>
        <c:ser>
          <c:idx val="5"/>
          <c:order val="5"/>
          <c:tx>
            <c:strRef>
              <c:f>'Cancer 14 Day Non Breast'!$I$6</c:f>
              <c:strCache>
                <c:ptCount val="1"/>
                <c:pt idx="0">
                  <c:v>SCL</c:v>
                </c:pt>
              </c:strCache>
            </c:strRef>
          </c:tx>
          <c:spPr>
            <a:ln>
              <a:noFill/>
            </a:ln>
          </c:spPr>
          <c:marker>
            <c:symbol val="circle"/>
            <c:size val="7"/>
            <c:spPr>
              <a:solidFill>
                <a:srgbClr val="FF6600"/>
              </a:solidFill>
              <a:ln>
                <a:noFill/>
              </a:ln>
            </c:spPr>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7E5-471E-AD0F-EE91C64B6688}"/>
            </c:ext>
          </c:extLst>
        </c:ser>
        <c:ser>
          <c:idx val="6"/>
          <c:order val="6"/>
          <c:tx>
            <c:strRef>
              <c:f>'Cancer 14 Day Non Breast'!$J$6</c:f>
              <c:strCache>
                <c:ptCount val="1"/>
                <c:pt idx="0">
                  <c:v>SCH</c:v>
                </c:pt>
              </c:strCache>
            </c:strRef>
          </c:tx>
          <c:spPr>
            <a:ln>
              <a:noFill/>
            </a:ln>
          </c:spPr>
          <c:marker>
            <c:symbol val="circle"/>
            <c:size val="7"/>
            <c:spPr>
              <a:solidFill>
                <a:srgbClr val="0099CC"/>
              </a:solidFill>
              <a:ln>
                <a:noFill/>
              </a:ln>
            </c:spPr>
          </c:marker>
          <c:cat>
            <c:numRef>
              <c:f>'Cancer 14 Day Non Breast'!$B$79:$B$91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14 Day Non Breast'!$J$79:$J$102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7E5-471E-AD0F-EE91C64B6688}"/>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majorUnit val="1"/>
        <c:major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solidFill>
          <a:schemeClr val="bg1"/>
        </a:solidFill>
        <a:ln>
          <a:noFill/>
        </a:ln>
        <a:effectLst/>
      </c:spPr>
    </c:plotArea>
    <c:legend>
      <c:legendPos val="b"/>
      <c:layout>
        <c:manualLayout>
          <c:xMode val="edge"/>
          <c:yMode val="edge"/>
          <c:x val="9.0949914821407574E-2"/>
          <c:y val="0.8730998194298476"/>
          <c:w val="0.8484195100745141"/>
          <c:h val="0.1269003020787404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overlay val="0"/>
      <c:spPr>
        <a:noFill/>
        <a:ln>
          <a:noFill/>
        </a:ln>
        <a:effectLst/>
      </c:spPr>
    </c:title>
    <c:autoTitleDeleted val="0"/>
    <c:plotArea>
      <c:layout/>
      <c:lineChart>
        <c:grouping val="standard"/>
        <c:varyColors val="0"/>
        <c:ser>
          <c:idx val="1"/>
          <c:order val="0"/>
          <c:tx>
            <c:strRef>
              <c:f>'Over-75 ED attendances'!$C$22</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c:v>742</c:v>
                </c:pt>
                <c:pt idx="1">
                  <c:v>776</c:v>
                </c:pt>
                <c:pt idx="2">
                  <c:v>716</c:v>
                </c:pt>
                <c:pt idx="3">
                  <c:v>799</c:v>
                </c:pt>
                <c:pt idx="4">
                  <c:v>729</c:v>
                </c:pt>
                <c:pt idx="5">
                  <c:v>754</c:v>
                </c:pt>
                <c:pt idx="6">
                  <c:v>784</c:v>
                </c:pt>
                <c:pt idx="7">
                  <c:v>753</c:v>
                </c:pt>
                <c:pt idx="8">
                  <c:v>787</c:v>
                </c:pt>
                <c:pt idx="9">
                  <c:v>799</c:v>
                </c:pt>
                <c:pt idx="10">
                  <c:v>744</c:v>
                </c:pt>
                <c:pt idx="11">
                  <c:v>809</c:v>
                </c:pt>
              </c:numCache>
            </c:numRef>
          </c:val>
          <c:smooth val="0"/>
          <c:extLst>
            <c:ext xmlns:c16="http://schemas.microsoft.com/office/drawing/2014/chart" uri="{C3380CC4-5D6E-409C-BE32-E72D297353CC}">
              <c16:uniqueId val="{00000000-34D7-4023-882F-1B7CC1A1EA9F}"/>
            </c:ext>
          </c:extLst>
        </c:ser>
        <c:ser>
          <c:idx val="2"/>
          <c:order val="1"/>
          <c:tx>
            <c:strRef>
              <c:f>'Over-75 ED attendances'!$D$22</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768</c:v>
                </c:pt>
              </c:numCache>
            </c:numRef>
          </c:val>
          <c:smooth val="0"/>
          <c:extLst>
            <c:ext xmlns:c16="http://schemas.microsoft.com/office/drawing/2014/chart" uri="{C3380CC4-5D6E-409C-BE32-E72D297353CC}">
              <c16:uniqueId val="{00000001-34D7-4023-882F-1B7CC1A1EA9F}"/>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hr'!$F$79:$F$102</c:f>
              <c:numCache>
                <c:formatCode>0%</c:formatCode>
                <c:ptCount val="24"/>
                <c:pt idx="0">
                  <c:v>0.2838695384615384</c:v>
                </c:pt>
                <c:pt idx="1">
                  <c:v>0.2838695384615384</c:v>
                </c:pt>
                <c:pt idx="2">
                  <c:v>0.2838695384615384</c:v>
                </c:pt>
                <c:pt idx="3">
                  <c:v>0.2838695384615384</c:v>
                </c:pt>
                <c:pt idx="4">
                  <c:v>0.2838695384615384</c:v>
                </c:pt>
                <c:pt idx="5">
                  <c:v>0.2838695384615384</c:v>
                </c:pt>
                <c:pt idx="6">
                  <c:v>0.2838695384615384</c:v>
                </c:pt>
                <c:pt idx="7">
                  <c:v>0.2838695384615384</c:v>
                </c:pt>
                <c:pt idx="8">
                  <c:v>0.2838695384615384</c:v>
                </c:pt>
                <c:pt idx="9">
                  <c:v>0.2838695384615384</c:v>
                </c:pt>
                <c:pt idx="10">
                  <c:v>0.2838695384615384</c:v>
                </c:pt>
                <c:pt idx="11">
                  <c:v>0.2838695384615384</c:v>
                </c:pt>
                <c:pt idx="12">
                  <c:v>0.2838695384615384</c:v>
                </c:pt>
                <c:pt idx="13">
                  <c:v>0.2838695384615384</c:v>
                </c:pt>
                <c:pt idx="14">
                  <c:v>0.2838695384615384</c:v>
                </c:pt>
                <c:pt idx="15">
                  <c:v>0.2838695384615384</c:v>
                </c:pt>
                <c:pt idx="16">
                  <c:v>0.2838695384615384</c:v>
                </c:pt>
                <c:pt idx="17">
                  <c:v>0.2838695384615384</c:v>
                </c:pt>
                <c:pt idx="18">
                  <c:v>0.2838695384615384</c:v>
                </c:pt>
                <c:pt idx="19">
                  <c:v>0.2838695384615384</c:v>
                </c:pt>
                <c:pt idx="20">
                  <c:v>0.2838695384615384</c:v>
                </c:pt>
                <c:pt idx="21">
                  <c:v>0.2838695384615384</c:v>
                </c:pt>
                <c:pt idx="22">
                  <c:v>0.2838695384615384</c:v>
                </c:pt>
                <c:pt idx="23">
                  <c:v>0.2838695384615384</c:v>
                </c:pt>
              </c:numCache>
            </c:numRef>
          </c:val>
          <c:smooth val="0"/>
          <c:extLst>
            <c:ext xmlns:c16="http://schemas.microsoft.com/office/drawing/2014/chart" uri="{C3380CC4-5D6E-409C-BE32-E72D297353CC}">
              <c16:uniqueId val="{00000000-4C69-4577-8849-124C18CEA408}"/>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4C69-4577-8849-124C18CEA408}"/>
              </c:ext>
            </c:extLst>
          </c:dPt>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hr'!$E$79:$E$102</c:f>
              <c:numCache>
                <c:formatCode>0.0%</c:formatCode>
                <c:ptCount val="24"/>
                <c:pt idx="0">
                  <c:v>0.33200000000000002</c:v>
                </c:pt>
                <c:pt idx="1">
                  <c:v>0.32700000000000001</c:v>
                </c:pt>
                <c:pt idx="2">
                  <c:v>0.32600000000000001</c:v>
                </c:pt>
                <c:pt idx="3">
                  <c:v>0.36799999999999999</c:v>
                </c:pt>
                <c:pt idx="4">
                  <c:v>0.35599999999999998</c:v>
                </c:pt>
                <c:pt idx="5">
                  <c:v>0.33600000000000002</c:v>
                </c:pt>
                <c:pt idx="6">
                  <c:v>0.32700000000000001</c:v>
                </c:pt>
                <c:pt idx="7">
                  <c:v>0.32500000000000001</c:v>
                </c:pt>
                <c:pt idx="8">
                  <c:v>0.33100000000000002</c:v>
                </c:pt>
                <c:pt idx="9">
                  <c:v>0.28799999999999998</c:v>
                </c:pt>
                <c:pt idx="10">
                  <c:v>0.28599999999999998</c:v>
                </c:pt>
                <c:pt idx="11">
                  <c:v>0.30399999999999999</c:v>
                </c:pt>
                <c:pt idx="12">
                  <c:v>0.30459999999999998</c:v>
                </c:pt>
              </c:numCache>
            </c:numRef>
          </c:val>
          <c:smooth val="0"/>
          <c:extLst>
            <c:ext xmlns:c16="http://schemas.microsoft.com/office/drawing/2014/chart" uri="{C3380CC4-5D6E-409C-BE32-E72D297353CC}">
              <c16:uniqueId val="{00000002-4C69-4577-8849-124C18CEA408}"/>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hr'!$G$79:$G$102</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4C69-4577-8849-124C18CEA408}"/>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hr'!$D$79:$D$102</c:f>
              <c:numCache>
                <c:formatCode>0%</c:formatCode>
                <c:ptCount val="24"/>
                <c:pt idx="0">
                  <c:v>0.32389230769230765</c:v>
                </c:pt>
                <c:pt idx="1">
                  <c:v>0.32389230769230765</c:v>
                </c:pt>
                <c:pt idx="2">
                  <c:v>0.32389230769230765</c:v>
                </c:pt>
                <c:pt idx="3">
                  <c:v>0.32389230769230765</c:v>
                </c:pt>
                <c:pt idx="4">
                  <c:v>0.32389230769230765</c:v>
                </c:pt>
                <c:pt idx="5">
                  <c:v>0.32389230769230765</c:v>
                </c:pt>
                <c:pt idx="6">
                  <c:v>0.32389230769230765</c:v>
                </c:pt>
                <c:pt idx="7">
                  <c:v>0.32389230769230765</c:v>
                </c:pt>
                <c:pt idx="8">
                  <c:v>0.32389230769230765</c:v>
                </c:pt>
                <c:pt idx="9">
                  <c:v>0.32389230769230765</c:v>
                </c:pt>
                <c:pt idx="10">
                  <c:v>0.32389230769230765</c:v>
                </c:pt>
                <c:pt idx="11">
                  <c:v>0.32389230769230765</c:v>
                </c:pt>
                <c:pt idx="12">
                  <c:v>0.32389230769230765</c:v>
                </c:pt>
                <c:pt idx="13">
                  <c:v>0.32389230769230765</c:v>
                </c:pt>
                <c:pt idx="14">
                  <c:v>0.32389230769230765</c:v>
                </c:pt>
                <c:pt idx="15">
                  <c:v>0.32389230769230765</c:v>
                </c:pt>
                <c:pt idx="16">
                  <c:v>0.32389230769230765</c:v>
                </c:pt>
                <c:pt idx="17">
                  <c:v>0.32389230769230765</c:v>
                </c:pt>
                <c:pt idx="18">
                  <c:v>0.32389230769230765</c:v>
                </c:pt>
                <c:pt idx="19">
                  <c:v>0.32389230769230765</c:v>
                </c:pt>
                <c:pt idx="20">
                  <c:v>0.32389230769230765</c:v>
                </c:pt>
                <c:pt idx="21">
                  <c:v>0.32389230769230765</c:v>
                </c:pt>
                <c:pt idx="22">
                  <c:v>0.32389230769230765</c:v>
                </c:pt>
                <c:pt idx="23">
                  <c:v>0.32389230769230765</c:v>
                </c:pt>
              </c:numCache>
            </c:numRef>
          </c:val>
          <c:smooth val="0"/>
          <c:extLst>
            <c:ext xmlns:c16="http://schemas.microsoft.com/office/drawing/2014/chart" uri="{C3380CC4-5D6E-409C-BE32-E72D297353CC}">
              <c16:uniqueId val="{00000004-4C69-4577-8849-124C18CEA408}"/>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hr'!$C$79:$C$102</c:f>
              <c:numCache>
                <c:formatCode>0%</c:formatCode>
                <c:ptCount val="24"/>
                <c:pt idx="0">
                  <c:v>0.3639150769230769</c:v>
                </c:pt>
                <c:pt idx="1">
                  <c:v>0.3639150769230769</c:v>
                </c:pt>
                <c:pt idx="2">
                  <c:v>0.3639150769230769</c:v>
                </c:pt>
                <c:pt idx="3">
                  <c:v>0.3639150769230769</c:v>
                </c:pt>
                <c:pt idx="4">
                  <c:v>0.3639150769230769</c:v>
                </c:pt>
                <c:pt idx="5">
                  <c:v>0.3639150769230769</c:v>
                </c:pt>
                <c:pt idx="6">
                  <c:v>0.3639150769230769</c:v>
                </c:pt>
                <c:pt idx="7">
                  <c:v>0.3639150769230769</c:v>
                </c:pt>
                <c:pt idx="8">
                  <c:v>0.3639150769230769</c:v>
                </c:pt>
                <c:pt idx="9">
                  <c:v>0.3639150769230769</c:v>
                </c:pt>
                <c:pt idx="10">
                  <c:v>0.3639150769230769</c:v>
                </c:pt>
                <c:pt idx="11">
                  <c:v>0.3639150769230769</c:v>
                </c:pt>
                <c:pt idx="12">
                  <c:v>0.3639150769230769</c:v>
                </c:pt>
                <c:pt idx="13">
                  <c:v>0.3639150769230769</c:v>
                </c:pt>
                <c:pt idx="14">
                  <c:v>0.3639150769230769</c:v>
                </c:pt>
                <c:pt idx="15">
                  <c:v>0.3639150769230769</c:v>
                </c:pt>
                <c:pt idx="16">
                  <c:v>0.3639150769230769</c:v>
                </c:pt>
                <c:pt idx="17">
                  <c:v>0.3639150769230769</c:v>
                </c:pt>
                <c:pt idx="18">
                  <c:v>0.3639150769230769</c:v>
                </c:pt>
                <c:pt idx="19">
                  <c:v>0.3639150769230769</c:v>
                </c:pt>
                <c:pt idx="20">
                  <c:v>0.3639150769230769</c:v>
                </c:pt>
                <c:pt idx="21">
                  <c:v>0.3639150769230769</c:v>
                </c:pt>
                <c:pt idx="22">
                  <c:v>0.3639150769230769</c:v>
                </c:pt>
                <c:pt idx="23">
                  <c:v>0.3639150769230769</c:v>
                </c:pt>
              </c:numCache>
            </c:numRef>
          </c:val>
          <c:smooth val="0"/>
          <c:extLst>
            <c:ext xmlns:c16="http://schemas.microsoft.com/office/drawing/2014/chart" uri="{C3380CC4-5D6E-409C-BE32-E72D297353CC}">
              <c16:uniqueId val="{00000005-4C69-4577-8849-124C18CEA408}"/>
            </c:ext>
          </c:extLst>
        </c:ser>
        <c:ser>
          <c:idx val="2"/>
          <c:order val="5"/>
          <c:tx>
            <c:strRef>
              <c:f>'4 hr'!$I$6</c:f>
              <c:strCache>
                <c:ptCount val="1"/>
                <c:pt idx="0">
                  <c:v>SCL</c:v>
                </c:pt>
              </c:strCache>
            </c:strRef>
          </c:tx>
          <c:spPr>
            <a:ln>
              <a:noFill/>
            </a:ln>
          </c:spPr>
          <c:marker>
            <c:symbol val="circle"/>
            <c:size val="6"/>
            <c:spPr>
              <a:solidFill>
                <a:srgbClr val="FF6600"/>
              </a:solidFill>
              <a:ln>
                <a:solidFill>
                  <a:srgbClr val="ED7D31"/>
                </a:solidFill>
              </a:ln>
            </c:spPr>
          </c:marker>
          <c:dPt>
            <c:idx val="24"/>
            <c:marker>
              <c:spPr>
                <a:solidFill>
                  <a:srgbClr val="FF6600"/>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4C69-4577-8849-124C18CEA408}"/>
              </c:ext>
            </c:extLst>
          </c:dPt>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hr'!$I$79:$I$102</c:f>
              <c:numCache>
                <c:formatCode>0%</c:formatCode>
                <c:ptCount val="24"/>
                <c:pt idx="0">
                  <c:v>#N/A</c:v>
                </c:pt>
                <c:pt idx="1">
                  <c:v>#N/A</c:v>
                </c:pt>
                <c:pt idx="2">
                  <c:v>#N/A</c:v>
                </c:pt>
                <c:pt idx="3">
                  <c:v>#N/A</c:v>
                </c:pt>
                <c:pt idx="4">
                  <c:v>#N/A</c:v>
                </c:pt>
                <c:pt idx="5">
                  <c:v>#N/A</c:v>
                </c:pt>
                <c:pt idx="6">
                  <c:v>#N/A</c:v>
                </c:pt>
                <c:pt idx="7">
                  <c:v>#N/A</c:v>
                </c:pt>
                <c:pt idx="8">
                  <c:v>#N/A</c:v>
                </c:pt>
                <c:pt idx="9" formatCode="0.0%">
                  <c:v>0.28799999999999998</c:v>
                </c:pt>
                <c:pt idx="10" formatCode="0.0%">
                  <c:v>0.28599999999999998</c:v>
                </c:pt>
                <c:pt idx="11" formatCode="0.0%">
                  <c:v>0.30399999999999999</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4C69-4577-8849-124C18CEA408}"/>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hr'!$J$79:$J$102</c:f>
              <c:numCache>
                <c:formatCode>0%</c:formatCode>
                <c:ptCount val="24"/>
                <c:pt idx="0">
                  <c:v>#N/A</c:v>
                </c:pt>
                <c:pt idx="1">
                  <c:v>#N/A</c:v>
                </c:pt>
                <c:pt idx="2">
                  <c:v>#N/A</c:v>
                </c:pt>
                <c:pt idx="3">
                  <c:v>0.36799999999999999</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4C69-4577-8849-124C18CEA408}"/>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1"/>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hr'!$F$109</c:f>
              <c:strCache>
                <c:ptCount val="1"/>
                <c:pt idx="0">
                  <c:v>LPL</c:v>
                </c:pt>
              </c:strCache>
            </c:strRef>
          </c:tx>
          <c:spPr>
            <a:ln w="15875" cap="rnd">
              <a:solidFill>
                <a:schemeClr val="tx1"/>
              </a:solidFill>
              <a:prstDash val="lgDash"/>
              <a:round/>
            </a:ln>
            <a:effectLst/>
          </c:spPr>
          <c:marker>
            <c:symbol val="none"/>
          </c:marker>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hr'!$F$182:$F$205</c:f>
              <c:numCache>
                <c:formatCode>0%</c:formatCode>
                <c:ptCount val="24"/>
                <c:pt idx="0">
                  <c:v>0.41739292307692311</c:v>
                </c:pt>
                <c:pt idx="1">
                  <c:v>0.41739292307692311</c:v>
                </c:pt>
                <c:pt idx="2">
                  <c:v>0.41739292307692311</c:v>
                </c:pt>
                <c:pt idx="3">
                  <c:v>0.41739292307692311</c:v>
                </c:pt>
                <c:pt idx="4">
                  <c:v>0.41739292307692311</c:v>
                </c:pt>
                <c:pt idx="5">
                  <c:v>0.41739292307692311</c:v>
                </c:pt>
                <c:pt idx="6">
                  <c:v>0.41739292307692311</c:v>
                </c:pt>
                <c:pt idx="7">
                  <c:v>0.41739292307692311</c:v>
                </c:pt>
                <c:pt idx="8">
                  <c:v>0.41739292307692311</c:v>
                </c:pt>
                <c:pt idx="9">
                  <c:v>0.41739292307692311</c:v>
                </c:pt>
                <c:pt idx="10">
                  <c:v>0.41739292307692311</c:v>
                </c:pt>
                <c:pt idx="11">
                  <c:v>0.41739292307692311</c:v>
                </c:pt>
                <c:pt idx="12">
                  <c:v>0.41739292307692311</c:v>
                </c:pt>
                <c:pt idx="13">
                  <c:v>0.41739292307692311</c:v>
                </c:pt>
                <c:pt idx="14">
                  <c:v>0.41739292307692311</c:v>
                </c:pt>
                <c:pt idx="15">
                  <c:v>0.41739292307692311</c:v>
                </c:pt>
                <c:pt idx="16">
                  <c:v>0.41739292307692311</c:v>
                </c:pt>
                <c:pt idx="17">
                  <c:v>0.41739292307692311</c:v>
                </c:pt>
                <c:pt idx="18">
                  <c:v>0.41739292307692311</c:v>
                </c:pt>
                <c:pt idx="19">
                  <c:v>0.41739292307692311</c:v>
                </c:pt>
                <c:pt idx="20">
                  <c:v>0.41739292307692311</c:v>
                </c:pt>
                <c:pt idx="21">
                  <c:v>0.41739292307692311</c:v>
                </c:pt>
                <c:pt idx="22">
                  <c:v>0.41739292307692311</c:v>
                </c:pt>
                <c:pt idx="23">
                  <c:v>0.41739292307692311</c:v>
                </c:pt>
              </c:numCache>
            </c:numRef>
          </c:val>
          <c:smooth val="0"/>
          <c:extLst>
            <c:ext xmlns:c16="http://schemas.microsoft.com/office/drawing/2014/chart" uri="{C3380CC4-5D6E-409C-BE32-E72D297353CC}">
              <c16:uniqueId val="{00000000-E953-4CD8-8841-CE14C7212EBA}"/>
            </c:ext>
          </c:extLst>
        </c:ser>
        <c:ser>
          <c:idx val="1"/>
          <c:order val="1"/>
          <c:tx>
            <c:strRef>
              <c:f>'4 hr'!$E$109</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bubble3D val="0"/>
            <c:extLst>
              <c:ext xmlns:c16="http://schemas.microsoft.com/office/drawing/2014/chart" uri="{C3380CC4-5D6E-409C-BE32-E72D297353CC}">
                <c16:uniqueId val="{00000001-E953-4CD8-8841-CE14C7212EBA}"/>
              </c:ext>
            </c:extLst>
          </c:dPt>
          <c:dPt>
            <c:idx val="15"/>
            <c:bubble3D val="0"/>
            <c:extLst>
              <c:ext xmlns:c16="http://schemas.microsoft.com/office/drawing/2014/chart" uri="{C3380CC4-5D6E-409C-BE32-E72D297353CC}">
                <c16:uniqueId val="{00000002-E953-4CD8-8841-CE14C7212EBA}"/>
              </c:ext>
            </c:extLst>
          </c:dPt>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hr'!$E$182:$E$205</c:f>
              <c:numCache>
                <c:formatCode>0.0%</c:formatCode>
                <c:ptCount val="24"/>
                <c:pt idx="0">
                  <c:v>0.47299999999999998</c:v>
                </c:pt>
                <c:pt idx="1">
                  <c:v>0.44900000000000001</c:v>
                </c:pt>
                <c:pt idx="2">
                  <c:v>0.44600000000000001</c:v>
                </c:pt>
                <c:pt idx="3">
                  <c:v>0.45100000000000001</c:v>
                </c:pt>
                <c:pt idx="4">
                  <c:v>0.48199999999999998</c:v>
                </c:pt>
                <c:pt idx="5">
                  <c:v>0.49399999999999999</c:v>
                </c:pt>
                <c:pt idx="6">
                  <c:v>0.49199999999999999</c:v>
                </c:pt>
                <c:pt idx="7">
                  <c:v>0.45900000000000002</c:v>
                </c:pt>
                <c:pt idx="8">
                  <c:v>0.45400000000000001</c:v>
                </c:pt>
                <c:pt idx="9">
                  <c:v>0.41399999999999998</c:v>
                </c:pt>
                <c:pt idx="10">
                  <c:v>0.45300000000000001</c:v>
                </c:pt>
                <c:pt idx="11">
                  <c:v>0.46500000000000002</c:v>
                </c:pt>
                <c:pt idx="12">
                  <c:v>0.46920000000000001</c:v>
                </c:pt>
              </c:numCache>
            </c:numRef>
          </c:val>
          <c:smooth val="0"/>
          <c:extLst>
            <c:ext xmlns:c16="http://schemas.microsoft.com/office/drawing/2014/chart" uri="{C3380CC4-5D6E-409C-BE32-E72D297353CC}">
              <c16:uniqueId val="{00000003-E953-4CD8-8841-CE14C7212EBA}"/>
            </c:ext>
          </c:extLst>
        </c:ser>
        <c:ser>
          <c:idx val="3"/>
          <c:order val="2"/>
          <c:tx>
            <c:strRef>
              <c:f>'4 hr'!$G$109</c:f>
              <c:strCache>
                <c:ptCount val="1"/>
                <c:pt idx="0">
                  <c:v>Target</c:v>
                </c:pt>
              </c:strCache>
            </c:strRef>
          </c:tx>
          <c:spPr>
            <a:ln w="19050" cap="rnd">
              <a:solidFill>
                <a:srgbClr val="FF0000"/>
              </a:solidFill>
              <a:prstDash val="dash"/>
              <a:round/>
            </a:ln>
            <a:effectLst/>
          </c:spPr>
          <c:marker>
            <c:symbol val="none"/>
          </c:marker>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hr'!$G$182:$G$205</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E953-4CD8-8841-CE14C7212EBA}"/>
            </c:ext>
          </c:extLst>
        </c:ser>
        <c:ser>
          <c:idx val="4"/>
          <c:order val="3"/>
          <c:tx>
            <c:strRef>
              <c:f>'4 hr'!$D$109</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E953-4CD8-8841-CE14C7212EBA}"/>
              </c:ext>
            </c:extLst>
          </c:dPt>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hr'!$D$182:$D$205</c:f>
              <c:numCache>
                <c:formatCode>0%</c:formatCode>
                <c:ptCount val="24"/>
                <c:pt idx="0">
                  <c:v>0.46163076923076923</c:v>
                </c:pt>
                <c:pt idx="1">
                  <c:v>0.46163076923076923</c:v>
                </c:pt>
                <c:pt idx="2">
                  <c:v>0.46163076923076923</c:v>
                </c:pt>
                <c:pt idx="3">
                  <c:v>0.46163076923076923</c:v>
                </c:pt>
                <c:pt idx="4">
                  <c:v>0.46163076923076923</c:v>
                </c:pt>
                <c:pt idx="5">
                  <c:v>0.46163076923076923</c:v>
                </c:pt>
                <c:pt idx="6">
                  <c:v>0.46163076923076923</c:v>
                </c:pt>
                <c:pt idx="7">
                  <c:v>0.46163076923076923</c:v>
                </c:pt>
                <c:pt idx="8">
                  <c:v>0.46163076923076923</c:v>
                </c:pt>
                <c:pt idx="9">
                  <c:v>0.46163076923076923</c:v>
                </c:pt>
                <c:pt idx="10">
                  <c:v>0.46163076923076923</c:v>
                </c:pt>
                <c:pt idx="11">
                  <c:v>0.46163076923076923</c:v>
                </c:pt>
                <c:pt idx="12">
                  <c:v>0.46163076923076923</c:v>
                </c:pt>
                <c:pt idx="13">
                  <c:v>0.46163076923076923</c:v>
                </c:pt>
                <c:pt idx="14">
                  <c:v>0.46163076923076923</c:v>
                </c:pt>
                <c:pt idx="15">
                  <c:v>0.46163076923076923</c:v>
                </c:pt>
                <c:pt idx="16">
                  <c:v>0.46163076923076923</c:v>
                </c:pt>
                <c:pt idx="17">
                  <c:v>0.46163076923076923</c:v>
                </c:pt>
                <c:pt idx="18">
                  <c:v>0.46163076923076923</c:v>
                </c:pt>
                <c:pt idx="19">
                  <c:v>0.46163076923076923</c:v>
                </c:pt>
                <c:pt idx="20">
                  <c:v>0.46163076923076923</c:v>
                </c:pt>
                <c:pt idx="21">
                  <c:v>0.46163076923076923</c:v>
                </c:pt>
                <c:pt idx="22">
                  <c:v>0.46163076923076923</c:v>
                </c:pt>
                <c:pt idx="23">
                  <c:v>0.46163076923076923</c:v>
                </c:pt>
              </c:numCache>
            </c:numRef>
          </c:val>
          <c:smooth val="0"/>
          <c:extLst>
            <c:ext xmlns:c16="http://schemas.microsoft.com/office/drawing/2014/chart" uri="{C3380CC4-5D6E-409C-BE32-E72D297353CC}">
              <c16:uniqueId val="{00000006-E953-4CD8-8841-CE14C7212EBA}"/>
            </c:ext>
          </c:extLst>
        </c:ser>
        <c:ser>
          <c:idx val="5"/>
          <c:order val="4"/>
          <c:tx>
            <c:strRef>
              <c:f>'4 hr'!$C$109</c:f>
              <c:strCache>
                <c:ptCount val="1"/>
                <c:pt idx="0">
                  <c:v>UPL</c:v>
                </c:pt>
              </c:strCache>
            </c:strRef>
          </c:tx>
          <c:spPr>
            <a:ln w="15875" cap="rnd">
              <a:solidFill>
                <a:schemeClr val="tx1"/>
              </a:solidFill>
              <a:prstDash val="lgDash"/>
              <a:round/>
            </a:ln>
            <a:effectLst/>
          </c:spPr>
          <c:marker>
            <c:symbol val="none"/>
          </c:marker>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hr'!$C$182:$C$205</c:f>
              <c:numCache>
                <c:formatCode>0%</c:formatCode>
                <c:ptCount val="24"/>
                <c:pt idx="0">
                  <c:v>0.50586861538461536</c:v>
                </c:pt>
                <c:pt idx="1">
                  <c:v>0.50586861538461536</c:v>
                </c:pt>
                <c:pt idx="2">
                  <c:v>0.50586861538461536</c:v>
                </c:pt>
                <c:pt idx="3">
                  <c:v>0.50586861538461536</c:v>
                </c:pt>
                <c:pt idx="4">
                  <c:v>0.50586861538461536</c:v>
                </c:pt>
                <c:pt idx="5">
                  <c:v>0.50586861538461536</c:v>
                </c:pt>
                <c:pt idx="6">
                  <c:v>0.50586861538461536</c:v>
                </c:pt>
                <c:pt idx="7">
                  <c:v>0.50586861538461536</c:v>
                </c:pt>
                <c:pt idx="8">
                  <c:v>0.50586861538461536</c:v>
                </c:pt>
                <c:pt idx="9">
                  <c:v>0.50586861538461536</c:v>
                </c:pt>
                <c:pt idx="10">
                  <c:v>0.50586861538461536</c:v>
                </c:pt>
                <c:pt idx="11">
                  <c:v>0.50586861538461536</c:v>
                </c:pt>
                <c:pt idx="12">
                  <c:v>0.50586861538461536</c:v>
                </c:pt>
                <c:pt idx="13">
                  <c:v>0.50586861538461536</c:v>
                </c:pt>
                <c:pt idx="14">
                  <c:v>0.50586861538461536</c:v>
                </c:pt>
                <c:pt idx="15">
                  <c:v>0.50586861538461536</c:v>
                </c:pt>
                <c:pt idx="16">
                  <c:v>0.50586861538461536</c:v>
                </c:pt>
                <c:pt idx="17">
                  <c:v>0.50586861538461536</c:v>
                </c:pt>
                <c:pt idx="18">
                  <c:v>0.50586861538461536</c:v>
                </c:pt>
                <c:pt idx="19">
                  <c:v>0.50586861538461536</c:v>
                </c:pt>
                <c:pt idx="20">
                  <c:v>0.50586861538461536</c:v>
                </c:pt>
                <c:pt idx="21">
                  <c:v>0.50586861538461536</c:v>
                </c:pt>
                <c:pt idx="22">
                  <c:v>0.50586861538461536</c:v>
                </c:pt>
                <c:pt idx="23">
                  <c:v>0.50586861538461536</c:v>
                </c:pt>
              </c:numCache>
            </c:numRef>
          </c:val>
          <c:smooth val="0"/>
          <c:extLst>
            <c:ext xmlns:c16="http://schemas.microsoft.com/office/drawing/2014/chart" uri="{C3380CC4-5D6E-409C-BE32-E72D297353CC}">
              <c16:uniqueId val="{00000007-E953-4CD8-8841-CE14C7212EBA}"/>
            </c:ext>
          </c:extLst>
        </c:ser>
        <c:ser>
          <c:idx val="2"/>
          <c:order val="5"/>
          <c:tx>
            <c:strRef>
              <c:f>'4 hr'!$I$109</c:f>
              <c:strCache>
                <c:ptCount val="1"/>
                <c:pt idx="0">
                  <c:v>SCL</c:v>
                </c:pt>
              </c:strCache>
            </c:strRef>
          </c:tx>
          <c:spPr>
            <a:ln>
              <a:noFill/>
            </a:ln>
          </c:spPr>
          <c:marker>
            <c:symbol val="circle"/>
            <c:size val="6"/>
            <c:spPr>
              <a:solidFill>
                <a:srgbClr val="FF6600"/>
              </a:solidFill>
              <a:ln>
                <a:solidFill>
                  <a:srgbClr val="ED7D31"/>
                </a:solidFill>
              </a:ln>
            </c:spPr>
          </c:marker>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hr'!$I$182:$I$205</c:f>
              <c:numCache>
                <c:formatCode>0%</c:formatCode>
                <c:ptCount val="24"/>
                <c:pt idx="0">
                  <c:v>#N/A</c:v>
                </c:pt>
                <c:pt idx="1">
                  <c:v>#N/A</c:v>
                </c:pt>
                <c:pt idx="2">
                  <c:v>#N/A</c:v>
                </c:pt>
                <c:pt idx="3">
                  <c:v>#N/A</c:v>
                </c:pt>
                <c:pt idx="4">
                  <c:v>#N/A</c:v>
                </c:pt>
                <c:pt idx="5">
                  <c:v>#N/A</c:v>
                </c:pt>
                <c:pt idx="6">
                  <c:v>#N/A</c:v>
                </c:pt>
                <c:pt idx="7">
                  <c:v>#N/A</c:v>
                </c:pt>
                <c:pt idx="8">
                  <c:v>#N/A</c:v>
                </c:pt>
                <c:pt idx="9">
                  <c:v>0.41399999999999998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E953-4CD8-8841-CE14C7212EBA}"/>
            </c:ext>
          </c:extLst>
        </c:ser>
        <c:ser>
          <c:idx val="6"/>
          <c:order val="6"/>
          <c:tx>
            <c:strRef>
              <c:f>'4 hr'!$J$109</c:f>
              <c:strCache>
                <c:ptCount val="1"/>
                <c:pt idx="0">
                  <c:v>SCH</c:v>
                </c:pt>
              </c:strCache>
            </c:strRef>
          </c:tx>
          <c:spPr>
            <a:ln>
              <a:noFill/>
            </a:ln>
          </c:spPr>
          <c:marker>
            <c:symbol val="circle"/>
            <c:size val="6"/>
            <c:spPr>
              <a:solidFill>
                <a:srgbClr val="5B9BD5"/>
              </a:solidFill>
              <a:ln>
                <a:solidFill>
                  <a:srgbClr val="5B9BD5"/>
                </a:solidFill>
              </a:ln>
            </c:spPr>
          </c:marker>
          <c:cat>
            <c:numRef>
              <c:f>'4 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'4 hr'!$J$182:$J$205</c:f>
              <c:numCache>
                <c:formatCode>0%</c:formatCode>
                <c:ptCount val="24"/>
                <c:pt idx="0">
                  <c:v>#N/A</c:v>
                </c:pt>
                <c:pt idx="1">
                  <c:v>#N/A</c:v>
                </c:pt>
                <c:pt idx="2">
                  <c:v>#N/A</c:v>
                </c:pt>
                <c:pt idx="3">
                  <c:v>#N/A</c:v>
                </c:pt>
                <c:pt idx="4" formatCode="0.0%">
                  <c:v>0.48199999999999998</c:v>
                </c:pt>
                <c:pt idx="5" formatCode="0.0%">
                  <c:v>0.49399999999999999</c:v>
                </c:pt>
                <c:pt idx="6" formatCode="0.0%">
                  <c:v>0.49199999999999999</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E953-4CD8-8841-CE14C7212EBA}"/>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1"/>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'12hr'!$F$79:$F$102</c:f>
              <c:numCache>
                <c:formatCode>0</c:formatCode>
                <c:ptCount val="24"/>
                <c:pt idx="0">
                  <c:v>1151.1999999999998</c:v>
                </c:pt>
                <c:pt idx="1">
                  <c:v>1151.1999999999998</c:v>
                </c:pt>
                <c:pt idx="2">
                  <c:v>1151.1999999999998</c:v>
                </c:pt>
                <c:pt idx="3">
                  <c:v>1151.1999999999998</c:v>
                </c:pt>
                <c:pt idx="4">
                  <c:v>1151.1999999999998</c:v>
                </c:pt>
                <c:pt idx="5">
                  <c:v>1151.1999999999998</c:v>
                </c:pt>
                <c:pt idx="6">
                  <c:v>1151.1999999999998</c:v>
                </c:pt>
                <c:pt idx="7">
                  <c:v>1151.1999999999998</c:v>
                </c:pt>
                <c:pt idx="8">
                  <c:v>1151.1999999999998</c:v>
                </c:pt>
                <c:pt idx="9">
                  <c:v>1151.1999999999998</c:v>
                </c:pt>
                <c:pt idx="10">
                  <c:v>1151.1999999999998</c:v>
                </c:pt>
                <c:pt idx="11">
                  <c:v>1151.1999999999998</c:v>
                </c:pt>
                <c:pt idx="12">
                  <c:v>1151.1999999999998</c:v>
                </c:pt>
                <c:pt idx="13">
                  <c:v>1151.1999999999998</c:v>
                </c:pt>
                <c:pt idx="14">
                  <c:v>1151.1999999999998</c:v>
                </c:pt>
                <c:pt idx="15">
                  <c:v>1151.1999999999998</c:v>
                </c:pt>
                <c:pt idx="16">
                  <c:v>1151.1999999999998</c:v>
                </c:pt>
                <c:pt idx="17">
                  <c:v>1151.1999999999998</c:v>
                </c:pt>
                <c:pt idx="18">
                  <c:v>1151.1999999999998</c:v>
                </c:pt>
                <c:pt idx="19">
                  <c:v>1151.1999999999998</c:v>
                </c:pt>
                <c:pt idx="20">
                  <c:v>1151.1999999999998</c:v>
                </c:pt>
                <c:pt idx="21">
                  <c:v>1151.1999999999998</c:v>
                </c:pt>
                <c:pt idx="22">
                  <c:v>1151.1999999999998</c:v>
                </c:pt>
                <c:pt idx="23">
                  <c:v>1151.1999999999998</c:v>
                </c:pt>
              </c:numCache>
            </c:numRef>
          </c:val>
          <c:smooth val="0"/>
          <c:extLst>
            <c:ext xmlns:c16="http://schemas.microsoft.com/office/drawing/2014/chart" uri="{C3380CC4-5D6E-409C-BE32-E72D297353CC}">
              <c16:uniqueId val="{00000000-C5D7-4E29-B3A6-CA3E1A4B7B79}"/>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'12hr'!$E$79:$E$102</c:f>
              <c:numCache>
                <c:formatCode>0</c:formatCode>
                <c:ptCount val="24"/>
                <c:pt idx="0">
                  <c:v>1655</c:v>
                </c:pt>
                <c:pt idx="1">
                  <c:v>1439</c:v>
                </c:pt>
                <c:pt idx="2">
                  <c:v>1598</c:v>
                </c:pt>
                <c:pt idx="3">
                  <c:v>1274</c:v>
                </c:pt>
                <c:pt idx="4">
                  <c:v>1453</c:v>
                </c:pt>
                <c:pt idx="5">
                  <c:v>1546</c:v>
                </c:pt>
                <c:pt idx="6">
                  <c:v>1844</c:v>
                </c:pt>
                <c:pt idx="7">
                  <c:v>1616</c:v>
                </c:pt>
                <c:pt idx="8">
                  <c:v>1538</c:v>
                </c:pt>
                <c:pt idx="9">
                  <c:v>1729</c:v>
                </c:pt>
                <c:pt idx="10">
                  <c:v>1647</c:v>
                </c:pt>
                <c:pt idx="11">
                  <c:v>1759</c:v>
                </c:pt>
                <c:pt idx="12">
                  <c:v>1959</c:v>
                </c:pt>
              </c:numCache>
            </c:numRef>
          </c:val>
          <c:smooth val="0"/>
          <c:extLst>
            <c:ext xmlns:c16="http://schemas.microsoft.com/office/drawing/2014/chart" uri="{C3380CC4-5D6E-409C-BE32-E72D297353CC}">
              <c16:uniqueId val="{00000001-C5D7-4E29-B3A6-CA3E1A4B7B79}"/>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C5D7-4E29-B3A6-CA3E1A4B7B79}"/>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'12hr'!$D$79:$D$102</c:f>
              <c:numCache>
                <c:formatCode>0</c:formatCode>
                <c:ptCount val="24"/>
                <c:pt idx="0">
                  <c:v>1619.7692307692307</c:v>
                </c:pt>
                <c:pt idx="1">
                  <c:v>1619.7692307692307</c:v>
                </c:pt>
                <c:pt idx="2">
                  <c:v>1619.7692307692307</c:v>
                </c:pt>
                <c:pt idx="3">
                  <c:v>1619.7692307692307</c:v>
                </c:pt>
                <c:pt idx="4">
                  <c:v>1619.7692307692307</c:v>
                </c:pt>
                <c:pt idx="5">
                  <c:v>1619.7692307692307</c:v>
                </c:pt>
                <c:pt idx="6">
                  <c:v>1619.7692307692307</c:v>
                </c:pt>
                <c:pt idx="7">
                  <c:v>1619.7692307692307</c:v>
                </c:pt>
                <c:pt idx="8">
                  <c:v>1619.7692307692307</c:v>
                </c:pt>
                <c:pt idx="9">
                  <c:v>1619.7692307692307</c:v>
                </c:pt>
                <c:pt idx="10">
                  <c:v>1619.7692307692307</c:v>
                </c:pt>
                <c:pt idx="11">
                  <c:v>1619.7692307692307</c:v>
                </c:pt>
                <c:pt idx="12">
                  <c:v>1619.7692307692307</c:v>
                </c:pt>
                <c:pt idx="13">
                  <c:v>1619.7692307692307</c:v>
                </c:pt>
                <c:pt idx="14">
                  <c:v>1619.7692307692307</c:v>
                </c:pt>
                <c:pt idx="15">
                  <c:v>1619.7692307692307</c:v>
                </c:pt>
                <c:pt idx="16">
                  <c:v>1619.7692307692307</c:v>
                </c:pt>
                <c:pt idx="17">
                  <c:v>1619.7692307692307</c:v>
                </c:pt>
                <c:pt idx="18">
                  <c:v>1619.7692307692307</c:v>
                </c:pt>
                <c:pt idx="19">
                  <c:v>1619.7692307692307</c:v>
                </c:pt>
                <c:pt idx="20">
                  <c:v>1619.7692307692307</c:v>
                </c:pt>
                <c:pt idx="21">
                  <c:v>1619.7692307692307</c:v>
                </c:pt>
                <c:pt idx="22">
                  <c:v>1619.7692307692307</c:v>
                </c:pt>
                <c:pt idx="23">
                  <c:v>1619.7692307692307</c:v>
                </c:pt>
              </c:numCache>
            </c:numRef>
          </c:val>
          <c:smooth val="0"/>
          <c:extLst>
            <c:ext xmlns:c16="http://schemas.microsoft.com/office/drawing/2014/chart" uri="{C3380CC4-5D6E-409C-BE32-E72D297353CC}">
              <c16:uniqueId val="{00000003-C5D7-4E29-B3A6-CA3E1A4B7B79}"/>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'12hr'!$C$79:$C$102</c:f>
              <c:numCache>
                <c:formatCode>0</c:formatCode>
                <c:ptCount val="24"/>
                <c:pt idx="0">
                  <c:v>2088.3384615384616</c:v>
                </c:pt>
                <c:pt idx="1">
                  <c:v>2088.3384615384616</c:v>
                </c:pt>
                <c:pt idx="2">
                  <c:v>2088.3384615384616</c:v>
                </c:pt>
                <c:pt idx="3">
                  <c:v>2088.3384615384616</c:v>
                </c:pt>
                <c:pt idx="4">
                  <c:v>2088.3384615384616</c:v>
                </c:pt>
                <c:pt idx="5">
                  <c:v>2088.3384615384616</c:v>
                </c:pt>
                <c:pt idx="6">
                  <c:v>2088.3384615384616</c:v>
                </c:pt>
                <c:pt idx="7">
                  <c:v>2088.3384615384616</c:v>
                </c:pt>
                <c:pt idx="8">
                  <c:v>2088.3384615384616</c:v>
                </c:pt>
                <c:pt idx="9">
                  <c:v>2088.3384615384616</c:v>
                </c:pt>
                <c:pt idx="10">
                  <c:v>2088.3384615384616</c:v>
                </c:pt>
                <c:pt idx="11">
                  <c:v>2088.3384615384616</c:v>
                </c:pt>
                <c:pt idx="12">
                  <c:v>2088.3384615384616</c:v>
                </c:pt>
                <c:pt idx="13">
                  <c:v>2088.3384615384616</c:v>
                </c:pt>
                <c:pt idx="14">
                  <c:v>2088.3384615384616</c:v>
                </c:pt>
                <c:pt idx="15">
                  <c:v>2088.3384615384616</c:v>
                </c:pt>
                <c:pt idx="16">
                  <c:v>2088.3384615384616</c:v>
                </c:pt>
                <c:pt idx="17">
                  <c:v>2088.3384615384616</c:v>
                </c:pt>
                <c:pt idx="18">
                  <c:v>2088.3384615384616</c:v>
                </c:pt>
                <c:pt idx="19">
                  <c:v>2088.3384615384616</c:v>
                </c:pt>
                <c:pt idx="20">
                  <c:v>2088.3384615384616</c:v>
                </c:pt>
                <c:pt idx="21">
                  <c:v>2088.3384615384616</c:v>
                </c:pt>
                <c:pt idx="22">
                  <c:v>2088.3384615384616</c:v>
                </c:pt>
                <c:pt idx="23">
                  <c:v>2088.3384615384616</c:v>
                </c:pt>
              </c:numCache>
            </c:numRef>
          </c:val>
          <c:smooth val="0"/>
          <c:extLst>
            <c:ext xmlns:c16="http://schemas.microsoft.com/office/drawing/2014/chart" uri="{C3380CC4-5D6E-409C-BE32-E72D297353CC}">
              <c16:uniqueId val="{00000004-C5D7-4E29-B3A6-CA3E1A4B7B79}"/>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5D7-4E29-B3A6-CA3E1A4B7B79}"/>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5D7-4E29-B3A6-CA3E1A4B7B79}"/>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532230971128608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'12hr'!$F$109</c:f>
              <c:strCache>
                <c:ptCount val="1"/>
                <c:pt idx="0">
                  <c:v>LPL</c:v>
                </c:pt>
              </c:strCache>
            </c:strRef>
          </c:tx>
          <c:spPr>
            <a:ln w="15875" cap="rnd">
              <a:solidFill>
                <a:schemeClr val="tx1"/>
              </a:solidFill>
              <a:prstDash val="lgDash"/>
              <a:round/>
            </a:ln>
            <a:effectLst/>
          </c:spPr>
          <c:marker>
            <c:symbol val="none"/>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'12hr'!$F$182:$F$205</c:f>
              <c:numCache>
                <c:formatCode>0</c:formatCode>
                <c:ptCount val="24"/>
                <c:pt idx="0">
                  <c:v>531.58307692307687</c:v>
                </c:pt>
                <c:pt idx="1">
                  <c:v>531.58307692307687</c:v>
                </c:pt>
                <c:pt idx="2">
                  <c:v>531.58307692307687</c:v>
                </c:pt>
                <c:pt idx="3">
                  <c:v>531.58307692307687</c:v>
                </c:pt>
                <c:pt idx="4">
                  <c:v>531.58307692307687</c:v>
                </c:pt>
                <c:pt idx="5">
                  <c:v>531.58307692307687</c:v>
                </c:pt>
                <c:pt idx="6">
                  <c:v>531.58307692307687</c:v>
                </c:pt>
                <c:pt idx="7">
                  <c:v>531.58307692307687</c:v>
                </c:pt>
                <c:pt idx="8">
                  <c:v>531.58307692307687</c:v>
                </c:pt>
                <c:pt idx="9">
                  <c:v>531.58307692307687</c:v>
                </c:pt>
                <c:pt idx="10">
                  <c:v>531.58307692307687</c:v>
                </c:pt>
                <c:pt idx="11">
                  <c:v>531.58307692307687</c:v>
                </c:pt>
                <c:pt idx="12">
                  <c:v>531.58307692307687</c:v>
                </c:pt>
                <c:pt idx="13">
                  <c:v>531.58307692307687</c:v>
                </c:pt>
                <c:pt idx="14">
                  <c:v>531.58307692307687</c:v>
                </c:pt>
                <c:pt idx="15">
                  <c:v>531.58307692307687</c:v>
                </c:pt>
                <c:pt idx="16">
                  <c:v>531.58307692307687</c:v>
                </c:pt>
                <c:pt idx="17">
                  <c:v>531.58307692307687</c:v>
                </c:pt>
                <c:pt idx="18">
                  <c:v>531.58307692307687</c:v>
                </c:pt>
                <c:pt idx="19">
                  <c:v>531.58307692307687</c:v>
                </c:pt>
                <c:pt idx="20">
                  <c:v>531.58307692307687</c:v>
                </c:pt>
                <c:pt idx="21">
                  <c:v>531.58307692307687</c:v>
                </c:pt>
                <c:pt idx="22">
                  <c:v>531.58307692307687</c:v>
                </c:pt>
                <c:pt idx="23">
                  <c:v>531.58307692307687</c:v>
                </c:pt>
              </c:numCache>
            </c:numRef>
          </c:val>
          <c:smooth val="0"/>
          <c:extLst>
            <c:ext xmlns:c16="http://schemas.microsoft.com/office/drawing/2014/chart" uri="{C3380CC4-5D6E-409C-BE32-E72D297353CC}">
              <c16:uniqueId val="{00000000-4C32-4F6A-B362-34E0219B1384}"/>
            </c:ext>
          </c:extLst>
        </c:ser>
        <c:ser>
          <c:idx val="1"/>
          <c:order val="1"/>
          <c:tx>
            <c:strRef>
              <c:f>'12hr'!$E$109</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'12hr'!$E$182:$E$205</c:f>
              <c:numCache>
                <c:formatCode>0</c:formatCode>
                <c:ptCount val="24"/>
                <c:pt idx="0">
                  <c:v>636</c:v>
                </c:pt>
                <c:pt idx="1">
                  <c:v>672</c:v>
                </c:pt>
                <c:pt idx="2">
                  <c:v>600</c:v>
                </c:pt>
                <c:pt idx="3">
                  <c:v>646</c:v>
                </c:pt>
                <c:pt idx="4">
                  <c:v>611</c:v>
                </c:pt>
                <c:pt idx="5">
                  <c:v>602</c:v>
                </c:pt>
                <c:pt idx="6">
                  <c:v>636</c:v>
                </c:pt>
                <c:pt idx="7">
                  <c:v>612</c:v>
                </c:pt>
                <c:pt idx="8">
                  <c:v>643</c:v>
                </c:pt>
                <c:pt idx="9">
                  <c:v>687</c:v>
                </c:pt>
                <c:pt idx="10">
                  <c:v>615</c:v>
                </c:pt>
                <c:pt idx="11">
                  <c:v>684</c:v>
                </c:pt>
                <c:pt idx="12">
                  <c:v>695</c:v>
                </c:pt>
              </c:numCache>
            </c:numRef>
          </c:val>
          <c:smooth val="0"/>
          <c:extLst>
            <c:ext xmlns:c16="http://schemas.microsoft.com/office/drawing/2014/chart" uri="{C3380CC4-5D6E-409C-BE32-E72D297353CC}">
              <c16:uniqueId val="{00000001-4C32-4F6A-B362-34E0219B1384}"/>
            </c:ext>
          </c:extLst>
        </c:ser>
        <c:ser>
          <c:idx val="3"/>
          <c:order val="2"/>
          <c:tx>
            <c:strRef>
              <c:f>'12hr'!$G$109</c:f>
              <c:strCache>
                <c:ptCount val="1"/>
                <c:pt idx="0">
                  <c:v>Target</c:v>
                </c:pt>
              </c:strCache>
            </c:strRef>
          </c:tx>
          <c:spPr>
            <a:ln w="19050" cap="rnd">
              <a:solidFill>
                <a:srgbClr val="FF0000"/>
              </a:solidFill>
              <a:prstDash val="dash"/>
              <a:round/>
            </a:ln>
            <a:effectLst/>
          </c:spPr>
          <c:marker>
            <c:symbol val="none"/>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'12hr'!$G$182:$G$205</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4C32-4F6A-B362-34E0219B1384}"/>
            </c:ext>
          </c:extLst>
        </c:ser>
        <c:ser>
          <c:idx val="4"/>
          <c:order val="3"/>
          <c:tx>
            <c:strRef>
              <c:f>'12hr'!$D$109</c:f>
              <c:strCache>
                <c:ptCount val="1"/>
                <c:pt idx="0">
                  <c:v>Mean</c:v>
                </c:pt>
              </c:strCache>
            </c:strRef>
          </c:tx>
          <c:spPr>
            <a:ln w="15875" cap="rnd">
              <a:solidFill>
                <a:schemeClr val="tx1"/>
              </a:solidFill>
              <a:round/>
            </a:ln>
            <a:effectLst/>
          </c:spPr>
          <c:marker>
            <c:symbol val="none"/>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'12hr'!$D$182:$D$205</c:f>
              <c:numCache>
                <c:formatCode>0</c:formatCode>
                <c:ptCount val="24"/>
                <c:pt idx="0">
                  <c:v>641.46153846153845</c:v>
                </c:pt>
                <c:pt idx="1">
                  <c:v>641.46153846153845</c:v>
                </c:pt>
                <c:pt idx="2">
                  <c:v>641.46153846153845</c:v>
                </c:pt>
                <c:pt idx="3">
                  <c:v>641.46153846153845</c:v>
                </c:pt>
                <c:pt idx="4">
                  <c:v>641.46153846153845</c:v>
                </c:pt>
                <c:pt idx="5">
                  <c:v>641.46153846153845</c:v>
                </c:pt>
                <c:pt idx="6">
                  <c:v>641.46153846153845</c:v>
                </c:pt>
                <c:pt idx="7">
                  <c:v>641.46153846153845</c:v>
                </c:pt>
                <c:pt idx="8">
                  <c:v>641.46153846153845</c:v>
                </c:pt>
                <c:pt idx="9">
                  <c:v>641.46153846153845</c:v>
                </c:pt>
                <c:pt idx="10">
                  <c:v>641.46153846153845</c:v>
                </c:pt>
                <c:pt idx="11">
                  <c:v>641.46153846153845</c:v>
                </c:pt>
                <c:pt idx="12">
                  <c:v>641.46153846153845</c:v>
                </c:pt>
                <c:pt idx="13">
                  <c:v>641.46153846153845</c:v>
                </c:pt>
                <c:pt idx="14">
                  <c:v>641.46153846153845</c:v>
                </c:pt>
                <c:pt idx="15">
                  <c:v>641.46153846153845</c:v>
                </c:pt>
                <c:pt idx="16">
                  <c:v>641.46153846153845</c:v>
                </c:pt>
                <c:pt idx="17">
                  <c:v>641.46153846153845</c:v>
                </c:pt>
                <c:pt idx="18">
                  <c:v>641.46153846153845</c:v>
                </c:pt>
                <c:pt idx="19">
                  <c:v>641.46153846153845</c:v>
                </c:pt>
                <c:pt idx="20">
                  <c:v>641.46153846153845</c:v>
                </c:pt>
                <c:pt idx="21">
                  <c:v>641.46153846153845</c:v>
                </c:pt>
                <c:pt idx="22">
                  <c:v>641.46153846153845</c:v>
                </c:pt>
                <c:pt idx="23">
                  <c:v>641.46153846153845</c:v>
                </c:pt>
              </c:numCache>
            </c:numRef>
          </c:val>
          <c:smooth val="0"/>
          <c:extLst>
            <c:ext xmlns:c16="http://schemas.microsoft.com/office/drawing/2014/chart" uri="{C3380CC4-5D6E-409C-BE32-E72D297353CC}">
              <c16:uniqueId val="{00000003-4C32-4F6A-B362-34E0219B1384}"/>
            </c:ext>
          </c:extLst>
        </c:ser>
        <c:ser>
          <c:idx val="5"/>
          <c:order val="4"/>
          <c:tx>
            <c:strRef>
              <c:f>'12hr'!$C$109</c:f>
              <c:strCache>
                <c:ptCount val="1"/>
                <c:pt idx="0">
                  <c:v>UPL</c:v>
                </c:pt>
              </c:strCache>
            </c:strRef>
          </c:tx>
          <c:spPr>
            <a:ln w="15875" cap="rnd">
              <a:solidFill>
                <a:schemeClr val="tx1"/>
              </a:solidFill>
              <a:prstDash val="lgDash"/>
              <a:round/>
            </a:ln>
            <a:effectLst/>
          </c:spPr>
          <c:marker>
            <c:symbol val="none"/>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'12hr'!$C$182:$C$205</c:f>
              <c:numCache>
                <c:formatCode>0</c:formatCode>
                <c:ptCount val="24"/>
                <c:pt idx="0">
                  <c:v>751.34</c:v>
                </c:pt>
                <c:pt idx="1">
                  <c:v>751.34</c:v>
                </c:pt>
                <c:pt idx="2">
                  <c:v>751.34</c:v>
                </c:pt>
                <c:pt idx="3">
                  <c:v>751.34</c:v>
                </c:pt>
                <c:pt idx="4">
                  <c:v>751.34</c:v>
                </c:pt>
                <c:pt idx="5">
                  <c:v>751.34</c:v>
                </c:pt>
                <c:pt idx="6">
                  <c:v>751.34</c:v>
                </c:pt>
                <c:pt idx="7">
                  <c:v>751.34</c:v>
                </c:pt>
                <c:pt idx="8">
                  <c:v>751.34</c:v>
                </c:pt>
                <c:pt idx="9">
                  <c:v>751.34</c:v>
                </c:pt>
                <c:pt idx="10">
                  <c:v>751.34</c:v>
                </c:pt>
                <c:pt idx="11">
                  <c:v>751.34</c:v>
                </c:pt>
                <c:pt idx="12">
                  <c:v>751.34</c:v>
                </c:pt>
                <c:pt idx="13">
                  <c:v>751.34</c:v>
                </c:pt>
                <c:pt idx="14">
                  <c:v>751.34</c:v>
                </c:pt>
                <c:pt idx="15">
                  <c:v>751.34</c:v>
                </c:pt>
                <c:pt idx="16">
                  <c:v>751.34</c:v>
                </c:pt>
                <c:pt idx="17">
                  <c:v>751.34</c:v>
                </c:pt>
                <c:pt idx="18">
                  <c:v>751.34</c:v>
                </c:pt>
                <c:pt idx="19">
                  <c:v>751.34</c:v>
                </c:pt>
                <c:pt idx="20">
                  <c:v>751.34</c:v>
                </c:pt>
                <c:pt idx="21">
                  <c:v>751.34</c:v>
                </c:pt>
                <c:pt idx="22">
                  <c:v>751.34</c:v>
                </c:pt>
                <c:pt idx="23">
                  <c:v>751.34</c:v>
                </c:pt>
              </c:numCache>
            </c:numRef>
          </c:val>
          <c:smooth val="0"/>
          <c:extLst>
            <c:ext xmlns:c16="http://schemas.microsoft.com/office/drawing/2014/chart" uri="{C3380CC4-5D6E-409C-BE32-E72D297353CC}">
              <c16:uniqueId val="{00000004-4C32-4F6A-B362-34E0219B1384}"/>
            </c:ext>
          </c:extLst>
        </c:ser>
        <c:ser>
          <c:idx val="2"/>
          <c:order val="5"/>
          <c:tx>
            <c:strRef>
              <c:f>'12hr'!$I$109</c:f>
              <c:strCache>
                <c:ptCount val="1"/>
                <c:pt idx="0">
                  <c:v>SCL</c:v>
                </c:pt>
              </c:strCache>
            </c:strRef>
          </c:tx>
          <c:spPr>
            <a:ln>
              <a:noFill/>
            </a:ln>
          </c:spPr>
          <c:marker>
            <c:symbol val="circle"/>
            <c:size val="7"/>
            <c:spPr>
              <a:solidFill>
                <a:srgbClr val="5B9BD5"/>
              </a:solidFill>
              <a:ln>
                <a:solidFill>
                  <a:srgbClr val="5B9BD5"/>
                </a:solidFill>
              </a:ln>
            </c:spPr>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C32-4F6A-B362-34E0219B1384}"/>
            </c:ext>
          </c:extLst>
        </c:ser>
        <c:ser>
          <c:idx val="6"/>
          <c:order val="6"/>
          <c:tx>
            <c:strRef>
              <c:f>'12hr'!$J$109</c:f>
              <c:strCache>
                <c:ptCount val="1"/>
                <c:pt idx="0">
                  <c:v>SCH</c:v>
                </c:pt>
              </c:strCache>
            </c:strRef>
          </c:tx>
          <c:spPr>
            <a:ln>
              <a:noFill/>
            </a:ln>
          </c:spPr>
          <c:marker>
            <c:symbol val="circle"/>
            <c:size val="7"/>
            <c:spPr>
              <a:solidFill>
                <a:srgbClr val="ED7D31"/>
              </a:solidFill>
              <a:ln>
                <a:solidFill>
                  <a:srgbClr val="ED7D31"/>
                </a:solidFill>
              </a:ln>
            </c:spPr>
          </c:marker>
          <c:cat>
            <c:numRef>
              <c:f>'12hr'!$B$182:$B$194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'12hr'!$J$182:$J$205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4C32-4F6A-B362-34E0219B1384}"/>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1"/>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2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4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'Amb arrivals'!$G$8:$G$19</c:f>
            </c:numRef>
          </c:val>
          <c:extLst>
            <c:ext xmlns:c16="http://schemas.microsoft.com/office/drawing/2014/chart" uri="{C3380CC4-5D6E-409C-BE32-E72D297353CC}">
              <c16:uniqueId val="{00000000-FD76-4921-BFD0-2B5640222A0C}"/>
            </c:ext>
          </c:extLst>
        </c:ser>
        <c:ser>
          <c:idx val="2"/>
          <c:order val="1"/>
          <c:tx>
            <c:strRef>
              <c:f>'Regional ED'!$C$7</c:f>
              <c:strCache>
                <c:ptCount val="1"/>
                <c:pt idx="0">
                  <c:v>Mar-25</c:v>
                </c:pt>
              </c:strCache>
            </c:strRef>
          </c:tx>
          <c:spPr>
            <a:solidFill>
              <a:srgbClr val="92278F"/>
            </a:solidFill>
            <a:ln w="19050" cap="rnd">
              <a:noFill/>
              <a:prstDash val="solid"/>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ED'!$C$8:$C$18</c:f>
              <c:numCache>
                <c:formatCode>0.0%</c:formatCode>
                <c:ptCount val="11"/>
                <c:pt idx="0">
                  <c:v>0.35599999999999998</c:v>
                </c:pt>
                <c:pt idx="1">
                  <c:v>0.17</c:v>
                </c:pt>
                <c:pt idx="2">
                  <c:v>0.61099999999999999</c:v>
                </c:pt>
                <c:pt idx="3">
                  <c:v>0.29699999999999999</c:v>
                </c:pt>
                <c:pt idx="4">
                  <c:v>0.47899999999999998</c:v>
                </c:pt>
                <c:pt idx="5">
                  <c:v>0.19</c:v>
                </c:pt>
                <c:pt idx="6">
                  <c:v>0.379</c:v>
                </c:pt>
                <c:pt idx="7">
                  <c:v>0.442</c:v>
                </c:pt>
                <c:pt idx="8">
                  <c:v>0.28499999999999998</c:v>
                </c:pt>
                <c:pt idx="9">
                  <c:v>0.46800000000000003</c:v>
                </c:pt>
                <c:pt idx="10">
                  <c:v>0.34100000000000003</c:v>
                </c:pt>
              </c:numCache>
            </c:numRef>
          </c:val>
          <c:extLst>
            <c:ext xmlns:c16="http://schemas.microsoft.com/office/drawing/2014/chart" uri="{C3380CC4-5D6E-409C-BE32-E72D297353CC}">
              <c16:uniqueId val="{00000001-FD76-4921-BFD0-2B5640222A0C}"/>
            </c:ext>
          </c:extLst>
        </c:ser>
        <c:ser>
          <c:idx val="3"/>
          <c:order val="2"/>
          <c:tx>
            <c:strRef>
              <c:f>'Regional ED'!$D$7</c:f>
              <c:strCache>
                <c:ptCount val="1"/>
                <c:pt idx="0">
                  <c:v>Mar-26</c:v>
                </c:pt>
              </c:strCache>
            </c:strRef>
          </c:tx>
          <c:spPr>
            <a:solidFill>
              <a:srgbClr val="00B5CC"/>
            </a:solidFill>
            <a:ln>
              <a:noFill/>
            </a:ln>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ED'!$D$8:$D$18</c:f>
              <c:numCache>
                <c:formatCode>0.0%</c:formatCode>
                <c:ptCount val="11"/>
                <c:pt idx="0">
                  <c:v>0.312</c:v>
                </c:pt>
                <c:pt idx="1">
                  <c:v>0.152</c:v>
                </c:pt>
                <c:pt idx="2">
                  <c:v>0.57199999999999995</c:v>
                </c:pt>
                <c:pt idx="3">
                  <c:v>0.30399999999999999</c:v>
                </c:pt>
                <c:pt idx="4">
                  <c:v>0.46500000000000002</c:v>
                </c:pt>
                <c:pt idx="5">
                  <c:v>0.16200000000000001</c:v>
                </c:pt>
                <c:pt idx="6">
                  <c:v>0.30399999999999999</c:v>
                </c:pt>
                <c:pt idx="7">
                  <c:v>0.379</c:v>
                </c:pt>
                <c:pt idx="8">
                  <c:v>0.245</c:v>
                </c:pt>
                <c:pt idx="9">
                  <c:v>0.376</c:v>
                </c:pt>
                <c:pt idx="10">
                  <c:v>0.308</c:v>
                </c:pt>
              </c:numCache>
            </c:numRef>
          </c:val>
          <c:extLst>
            <c:ext xmlns:c16="http://schemas.microsoft.com/office/drawing/2014/chart" uri="{C3380CC4-5D6E-409C-BE32-E72D297353CC}">
              <c16:uniqueId val="{00000002-FD76-4921-BFD0-2B5640222A0C}"/>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12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'Amb arrivals'!$G$8:$G$19</c:f>
            </c:numRef>
          </c:val>
          <c:extLst>
            <c:ext xmlns:c16="http://schemas.microsoft.com/office/drawing/2014/chart" uri="{C3380CC4-5D6E-409C-BE32-E72D297353CC}">
              <c16:uniqueId val="{00000000-0878-4CD6-8178-AC159C6D64C4}"/>
            </c:ext>
          </c:extLst>
        </c:ser>
        <c:ser>
          <c:idx val="2"/>
          <c:order val="1"/>
          <c:tx>
            <c:strRef>
              <c:f>'Regional ED'!$C$7</c:f>
              <c:strCache>
                <c:ptCount val="1"/>
                <c:pt idx="0">
                  <c:v>Mar-25</c:v>
                </c:pt>
              </c:strCache>
            </c:strRef>
          </c:tx>
          <c:spPr>
            <a:solidFill>
              <a:srgbClr val="92278F"/>
            </a:solidFill>
            <a:ln w="19050" cap="rnd">
              <a:noFill/>
              <a:prstDash val="solid"/>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ED'!$C$30:$C$39</c:f>
              <c:numCache>
                <c:formatCode>0</c:formatCode>
                <c:ptCount val="10"/>
                <c:pt idx="0">
                  <c:v>585</c:v>
                </c:pt>
                <c:pt idx="1">
                  <c:v>1824</c:v>
                </c:pt>
                <c:pt idx="2">
                  <c:v>40</c:v>
                </c:pt>
                <c:pt idx="3">
                  <c:v>1785</c:v>
                </c:pt>
                <c:pt idx="4">
                  <c:v>582</c:v>
                </c:pt>
                <c:pt idx="5">
                  <c:v>2042</c:v>
                </c:pt>
                <c:pt idx="6">
                  <c:v>1723</c:v>
                </c:pt>
                <c:pt idx="7">
                  <c:v>587</c:v>
                </c:pt>
                <c:pt idx="8">
                  <c:v>1173</c:v>
                </c:pt>
                <c:pt idx="9">
                  <c:v>543</c:v>
                </c:pt>
              </c:numCache>
            </c:numRef>
          </c:val>
          <c:extLst>
            <c:ext xmlns:c16="http://schemas.microsoft.com/office/drawing/2014/chart" uri="{C3380CC4-5D6E-409C-BE32-E72D297353CC}">
              <c16:uniqueId val="{00000001-0878-4CD6-8178-AC159C6D64C4}"/>
            </c:ext>
          </c:extLst>
        </c:ser>
        <c:ser>
          <c:idx val="3"/>
          <c:order val="2"/>
          <c:tx>
            <c:strRef>
              <c:f>'Regional ED'!$D$7</c:f>
              <c:strCache>
                <c:ptCount val="1"/>
                <c:pt idx="0">
                  <c:v>Mar-26</c:v>
                </c:pt>
              </c:strCache>
            </c:strRef>
          </c:tx>
          <c:spPr>
            <a:solidFill>
              <a:srgbClr val="00B5CC"/>
            </a:solidFill>
            <a:ln>
              <a:noFill/>
            </a:ln>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ED'!$D$30:$D$39</c:f>
              <c:numCache>
                <c:formatCode>0</c:formatCode>
                <c:ptCount val="10"/>
                <c:pt idx="0">
                  <c:v>542</c:v>
                </c:pt>
                <c:pt idx="1">
                  <c:v>2221</c:v>
                </c:pt>
                <c:pt idx="2">
                  <c:v>34</c:v>
                </c:pt>
                <c:pt idx="3">
                  <c:v>1759</c:v>
                </c:pt>
                <c:pt idx="4">
                  <c:v>684</c:v>
                </c:pt>
                <c:pt idx="5">
                  <c:v>2345</c:v>
                </c:pt>
                <c:pt idx="6">
                  <c:v>2013</c:v>
                </c:pt>
                <c:pt idx="7">
                  <c:v>860</c:v>
                </c:pt>
                <c:pt idx="8">
                  <c:v>1211</c:v>
                </c:pt>
                <c:pt idx="9">
                  <c:v>699</c:v>
                </c:pt>
              </c:numCache>
            </c:numRef>
          </c:val>
          <c:extLst>
            <c:ext xmlns:c16="http://schemas.microsoft.com/office/drawing/2014/chart" uri="{C3380CC4-5D6E-409C-BE32-E72D297353CC}">
              <c16:uniqueId val="{00000002-0878-4CD6-8178-AC159C6D64C4}"/>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'ED Left before Seen'!$B$9:$B$21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9FAC-4F29-A93C-024132588B8A}"/>
            </c:ext>
          </c:extLst>
        </c:ser>
        <c:ser>
          <c:idx val="1"/>
          <c:order val="1"/>
          <c:tx>
            <c:strRef>
              <c:f>'ED Left before Seen'!$C$8</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numRef>
              <c:f>'ED Left before Seen'!$B$9:$B$21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'ED Left before Seen'!$C$9:$C$32</c:f>
              <c:numCache>
                <c:formatCode>0.0%</c:formatCode>
                <c:ptCount val="24"/>
                <c:pt idx="0">
                  <c:v>7.5999999999999998E-2</c:v>
                </c:pt>
                <c:pt idx="1">
                  <c:v>6.5000000000000002E-2</c:v>
                </c:pt>
                <c:pt idx="2">
                  <c:v>6.3E-2</c:v>
                </c:pt>
                <c:pt idx="3">
                  <c:v>6.3E-2</c:v>
                </c:pt>
                <c:pt idx="4">
                  <c:v>6.2E-2</c:v>
                </c:pt>
                <c:pt idx="5">
                  <c:v>5.6000000000000001E-2</c:v>
                </c:pt>
                <c:pt idx="6">
                  <c:v>6.0999999999999999E-2</c:v>
                </c:pt>
                <c:pt idx="7">
                  <c:v>0.08</c:v>
                </c:pt>
                <c:pt idx="8">
                  <c:v>9.0999999999999998E-2</c:v>
                </c:pt>
                <c:pt idx="9">
                  <c:v>5.3999999999999999E-2</c:v>
                </c:pt>
                <c:pt idx="10">
                  <c:v>7.5999999999999998E-2</c:v>
                </c:pt>
                <c:pt idx="11">
                  <c:v>7.1999999999999995E-2</c:v>
                </c:pt>
                <c:pt idx="12">
                  <c:v>7.0000000000000007E-2</c:v>
                </c:pt>
              </c:numCache>
            </c:numRef>
          </c:val>
          <c:smooth val="0"/>
          <c:extLst>
            <c:ext xmlns:c16="http://schemas.microsoft.com/office/drawing/2014/chart" uri="{C3380CC4-5D6E-409C-BE32-E72D297353CC}">
              <c16:uniqueId val="{00000001-9FAC-4F29-A93C-024132588B8A}"/>
            </c:ext>
          </c:extLst>
        </c:ser>
        <c:ser>
          <c:idx val="2"/>
          <c:order val="2"/>
          <c:tx>
            <c:strRef>
              <c:f>'ED Left before Seen'!$D$8</c:f>
              <c:strCache>
                <c:ptCount val="1"/>
                <c:pt idx="0">
                  <c:v>Target</c:v>
                </c:pt>
              </c:strCache>
            </c:strRef>
          </c:tx>
          <c:spPr>
            <a:ln w="19050" cap="rnd">
              <a:solidFill>
                <a:srgbClr val="FF0000"/>
              </a:solidFill>
              <a:prstDash val="dash"/>
              <a:round/>
            </a:ln>
            <a:effectLst/>
          </c:spPr>
          <c:marker>
            <c:symbol val="none"/>
          </c:marker>
          <c:cat>
            <c:numRef>
              <c:f>'ED Left before Seen'!$B$9:$B$21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'ED Left before Seen'!$D$9:$D$32</c:f>
              <c:numCache>
                <c:formatCode>0.0%</c:formatCode>
                <c:ptCount val="24"/>
                <c:pt idx="0">
                  <c:v>6.6000000000000003E-2</c:v>
                </c:pt>
                <c:pt idx="1">
                  <c:v>5.5E-2</c:v>
                </c:pt>
                <c:pt idx="2">
                  <c:v>5.2999999999999999E-2</c:v>
                </c:pt>
                <c:pt idx="3">
                  <c:v>5.2999999999999999E-2</c:v>
                </c:pt>
                <c:pt idx="4">
                  <c:v>5.1999999999999998E-2</c:v>
                </c:pt>
                <c:pt idx="5">
                  <c:v>4.5999999999999999E-2</c:v>
                </c:pt>
                <c:pt idx="6">
                  <c:v>5.0999999999999997E-2</c:v>
                </c:pt>
                <c:pt idx="7">
                  <c:v>7.0000000000000007E-2</c:v>
                </c:pt>
                <c:pt idx="8">
                  <c:v>8.1000000000000003E-2</c:v>
                </c:pt>
                <c:pt idx="9">
                  <c:v>4.3999999999999997E-2</c:v>
                </c:pt>
                <c:pt idx="10">
                  <c:v>6.6000000000000003E-2</c:v>
                </c:pt>
                <c:pt idx="11">
                  <c:v>6.2E-2</c:v>
                </c:pt>
                <c:pt idx="12">
                  <c:v>0.06</c:v>
                </c:pt>
              </c:numCache>
            </c:numRef>
          </c:val>
          <c:smooth val="0"/>
          <c:extLst>
            <c:ext xmlns:c16="http://schemas.microsoft.com/office/drawing/2014/chart" uri="{C3380CC4-5D6E-409C-BE32-E72D297353CC}">
              <c16:uniqueId val="{00000002-9FAC-4F29-A93C-024132588B8A}"/>
            </c:ext>
          </c:extLst>
        </c:ser>
        <c:ser>
          <c:idx val="3"/>
          <c:order val="3"/>
          <c:tx>
            <c:strRef>
              <c:f>'ED Left before Seen'!$E$8</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numRef>
              <c:f>'ED Left before Seen'!$B$9:$B$21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'ED Left before Seen'!$E$9:$E$32</c:f>
              <c:numCache>
                <c:formatCode>0.0%</c:formatCode>
                <c:ptCount val="24"/>
                <c:pt idx="0">
                  <c:v>7.0000000000000007E-2</c:v>
                </c:pt>
                <c:pt idx="1">
                  <c:v>5.1999999999999998E-2</c:v>
                </c:pt>
                <c:pt idx="2">
                  <c:v>5.8999999999999997E-2</c:v>
                </c:pt>
                <c:pt idx="5">
                  <c:v>4.2999999999999997E-2</c:v>
                </c:pt>
                <c:pt idx="6">
                  <c:v>5.5E-2</c:v>
                </c:pt>
                <c:pt idx="7">
                  <c:v>5.7000000000000002E-2</c:v>
                </c:pt>
                <c:pt idx="8">
                  <c:v>4.3999999999999997E-2</c:v>
                </c:pt>
                <c:pt idx="9">
                  <c:v>4.9000000000000002E-2</c:v>
                </c:pt>
                <c:pt idx="10">
                  <c:v>5.3999999999999999E-2</c:v>
                </c:pt>
                <c:pt idx="11">
                  <c:v>6.2E-2</c:v>
                </c:pt>
                <c:pt idx="12">
                  <c:v>7.0999999999999994E-2</c:v>
                </c:pt>
              </c:numCache>
            </c:numRef>
          </c:val>
          <c:smooth val="0"/>
          <c:extLst>
            <c:ext xmlns:c16="http://schemas.microsoft.com/office/drawing/2014/chart" uri="{C3380CC4-5D6E-409C-BE32-E72D297353CC}">
              <c16:uniqueId val="{00000003-9FAC-4F29-A93C-024132588B8A}"/>
            </c:ext>
          </c:extLst>
        </c:ser>
        <c:dLbls>
          <c:showLegendKey val="0"/>
          <c:showVal val="0"/>
          <c:showCatName val="0"/>
          <c:showSerName val="0"/>
          <c:showPercent val="0"/>
          <c:showBubbleSize val="0"/>
        </c:dLbls>
        <c:marker val="1"/>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(Causeway)</a:t>
            </a:r>
            <a:endParaRPr lang="en-GB" sz="1100"/>
          </a:p>
        </c:rich>
      </c:tx>
      <c:layout>
        <c:manualLayout>
          <c:xMode val="edge"/>
          <c:yMode val="edge"/>
          <c:x val="0.26827083732957946"/>
          <c:y val="4.1522491349480967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'ED Left before Seen'!$B$37:$B$49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945F-4F6A-93F8-2CABB5B73BFF}"/>
            </c:ext>
          </c:extLst>
        </c:ser>
        <c:ser>
          <c:idx val="1"/>
          <c:order val="1"/>
          <c:tx>
            <c:strRef>
              <c:f>'ED Left before Seen'!$C$36</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numRef>
              <c:f>'ED Left before Seen'!$B$37:$B$49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'ED Left before Seen'!$C$37:$C$60</c:f>
              <c:numCache>
                <c:formatCode>0.0%</c:formatCode>
                <c:ptCount val="24"/>
                <c:pt idx="0">
                  <c:v>6.8000000000000005E-2</c:v>
                </c:pt>
                <c:pt idx="1">
                  <c:v>7.4999999999999997E-2</c:v>
                </c:pt>
                <c:pt idx="2">
                  <c:v>6.8000000000000005E-2</c:v>
                </c:pt>
                <c:pt idx="3">
                  <c:v>7.4999999999999997E-2</c:v>
                </c:pt>
                <c:pt idx="4">
                  <c:v>5.6000000000000001E-2</c:v>
                </c:pt>
                <c:pt idx="5">
                  <c:v>6.7000000000000004E-2</c:v>
                </c:pt>
                <c:pt idx="6">
                  <c:v>5.8999999999999997E-2</c:v>
                </c:pt>
                <c:pt idx="7">
                  <c:v>4.3999999999999997E-2</c:v>
                </c:pt>
                <c:pt idx="8">
                  <c:v>5.6000000000000001E-2</c:v>
                </c:pt>
                <c:pt idx="9">
                  <c:v>3.4000000000000002E-2</c:v>
                </c:pt>
                <c:pt idx="10">
                  <c:v>3.2000000000000001E-2</c:v>
                </c:pt>
                <c:pt idx="11">
                  <c:v>4.2999999999999997E-2</c:v>
                </c:pt>
                <c:pt idx="12">
                  <c:v>6.4000000000000001E-2</c:v>
                </c:pt>
              </c:numCache>
            </c:numRef>
          </c:val>
          <c:smooth val="0"/>
          <c:extLst>
            <c:ext xmlns:c16="http://schemas.microsoft.com/office/drawing/2014/chart" uri="{C3380CC4-5D6E-409C-BE32-E72D297353CC}">
              <c16:uniqueId val="{00000001-945F-4F6A-93F8-2CABB5B73BFF}"/>
            </c:ext>
          </c:extLst>
        </c:ser>
        <c:ser>
          <c:idx val="2"/>
          <c:order val="2"/>
          <c:tx>
            <c:strRef>
              <c:f>'ED Left before Seen'!$D$36</c:f>
              <c:strCache>
                <c:ptCount val="1"/>
                <c:pt idx="0">
                  <c:v>Target</c:v>
                </c:pt>
              </c:strCache>
            </c:strRef>
          </c:tx>
          <c:spPr>
            <a:ln w="19050" cap="rnd">
              <a:solidFill>
                <a:srgbClr val="FF0000"/>
              </a:solidFill>
              <a:prstDash val="dash"/>
              <a:round/>
            </a:ln>
            <a:effectLst/>
          </c:spPr>
          <c:marker>
            <c:symbol val="none"/>
          </c:marker>
          <c:cat>
            <c:numRef>
              <c:f>'ED Left before Seen'!$B$37:$B$49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'ED Left before Seen'!$D$37:$D$60</c:f>
              <c:numCache>
                <c:formatCode>0.0%</c:formatCode>
                <c:ptCount val="24"/>
                <c:pt idx="0">
                  <c:v>5.8000000000000003E-2</c:v>
                </c:pt>
                <c:pt idx="1">
                  <c:v>6.5000000000000002E-2</c:v>
                </c:pt>
                <c:pt idx="2">
                  <c:v>5.8000000000000003E-2</c:v>
                </c:pt>
                <c:pt idx="3">
                  <c:v>6.5000000000000002E-2</c:v>
                </c:pt>
                <c:pt idx="4">
                  <c:v>4.5999999999999999E-2</c:v>
                </c:pt>
                <c:pt idx="5">
                  <c:v>5.7000000000000002E-2</c:v>
                </c:pt>
                <c:pt idx="6">
                  <c:v>4.9000000000000002E-2</c:v>
                </c:pt>
                <c:pt idx="7">
                  <c:v>3.4000000000000002E-2</c:v>
                </c:pt>
                <c:pt idx="8">
                  <c:v>4.5999999999999999E-2</c:v>
                </c:pt>
                <c:pt idx="9">
                  <c:v>2.4E-2</c:v>
                </c:pt>
                <c:pt idx="10">
                  <c:v>2.1999999999999999E-2</c:v>
                </c:pt>
                <c:pt idx="11">
                  <c:v>3.3000000000000002E-2</c:v>
                </c:pt>
                <c:pt idx="12">
                  <c:v>5.3999999999999999E-2</c:v>
                </c:pt>
              </c:numCache>
            </c:numRef>
          </c:val>
          <c:smooth val="0"/>
          <c:extLst>
            <c:ext xmlns:c16="http://schemas.microsoft.com/office/drawing/2014/chart" uri="{C3380CC4-5D6E-409C-BE32-E72D297353CC}">
              <c16:uniqueId val="{00000002-945F-4F6A-93F8-2CABB5B73BFF}"/>
            </c:ext>
          </c:extLst>
        </c:ser>
        <c:ser>
          <c:idx val="3"/>
          <c:order val="3"/>
          <c:tx>
            <c:strRef>
              <c:f>'ED Left before Seen'!$E$36</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numRef>
              <c:f>'ED Left before Seen'!$B$37:$B$49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'ED Left before Seen'!$E$37:$E$60</c:f>
              <c:numCache>
                <c:formatCode>0.0%</c:formatCode>
                <c:ptCount val="24"/>
                <c:pt idx="0">
                  <c:v>6.4000000000000001E-2</c:v>
                </c:pt>
                <c:pt idx="1">
                  <c:v>6.3E-2</c:v>
                </c:pt>
                <c:pt idx="2">
                  <c:v>5.5E-2</c:v>
                </c:pt>
                <c:pt idx="5">
                  <c:v>2.3E-2</c:v>
                </c:pt>
                <c:pt idx="6">
                  <c:v>2.1999999999999999E-2</c:v>
                </c:pt>
                <c:pt idx="7">
                  <c:v>2.5999999999999999E-2</c:v>
                </c:pt>
                <c:pt idx="8">
                  <c:v>2.3E-2</c:v>
                </c:pt>
                <c:pt idx="9">
                  <c:v>2.4E-2</c:v>
                </c:pt>
                <c:pt idx="10">
                  <c:v>2.5999999999999999E-2</c:v>
                </c:pt>
                <c:pt idx="11">
                  <c:v>3.3000000000000002E-2</c:v>
                </c:pt>
                <c:pt idx="12">
                  <c:v>4.8000000000000001E-2</c:v>
                </c:pt>
              </c:numCache>
            </c:numRef>
          </c:val>
          <c:smooth val="0"/>
          <c:extLst>
            <c:ext xmlns:c16="http://schemas.microsoft.com/office/drawing/2014/chart" uri="{C3380CC4-5D6E-409C-BE32-E72D297353CC}">
              <c16:uniqueId val="{00000003-945F-4F6A-93F8-2CABB5B73BFF}"/>
            </c:ext>
          </c:extLst>
        </c:ser>
        <c:dLbls>
          <c:showLegendKey val="0"/>
          <c:showVal val="0"/>
          <c:showCatName val="0"/>
          <c:showSerName val="0"/>
          <c:showPercent val="0"/>
          <c:showBubbleSize val="0"/>
        </c:dLbls>
        <c:marker val="1"/>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Stroke!$F$79:$F$102</c:f>
              <c:numCache>
                <c:formatCode>0%</c:formatCode>
                <c:ptCount val="24"/>
                <c:pt idx="0">
                  <c:v>-3.2020000000000007E-2</c:v>
                </c:pt>
                <c:pt idx="1">
                  <c:v>-3.2020000000000007E-2</c:v>
                </c:pt>
                <c:pt idx="2">
                  <c:v>-3.2020000000000007E-2</c:v>
                </c:pt>
                <c:pt idx="3">
                  <c:v>-3.2020000000000007E-2</c:v>
                </c:pt>
                <c:pt idx="4">
                  <c:v>-3.2020000000000007E-2</c:v>
                </c:pt>
                <c:pt idx="5">
                  <c:v>-3.2020000000000007E-2</c:v>
                </c:pt>
                <c:pt idx="6">
                  <c:v>-3.2020000000000007E-2</c:v>
                </c:pt>
                <c:pt idx="7">
                  <c:v>-3.2020000000000007E-2</c:v>
                </c:pt>
                <c:pt idx="8">
                  <c:v>-3.2020000000000007E-2</c:v>
                </c:pt>
                <c:pt idx="9">
                  <c:v>-3.2020000000000007E-2</c:v>
                </c:pt>
                <c:pt idx="10">
                  <c:v>-3.2020000000000007E-2</c:v>
                </c:pt>
                <c:pt idx="11">
                  <c:v>-3.2020000000000007E-2</c:v>
                </c:pt>
                <c:pt idx="12">
                  <c:v>-3.2020000000000007E-2</c:v>
                </c:pt>
                <c:pt idx="13">
                  <c:v>-3.2020000000000007E-2</c:v>
                </c:pt>
                <c:pt idx="14">
                  <c:v>-3.2020000000000007E-2</c:v>
                </c:pt>
                <c:pt idx="15">
                  <c:v>-3.2020000000000007E-2</c:v>
                </c:pt>
                <c:pt idx="16">
                  <c:v>-3.2020000000000007E-2</c:v>
                </c:pt>
                <c:pt idx="17">
                  <c:v>-3.2020000000000007E-2</c:v>
                </c:pt>
                <c:pt idx="18">
                  <c:v>-3.2020000000000007E-2</c:v>
                </c:pt>
                <c:pt idx="19">
                  <c:v>-3.2020000000000007E-2</c:v>
                </c:pt>
                <c:pt idx="20">
                  <c:v>-3.2020000000000007E-2</c:v>
                </c:pt>
                <c:pt idx="21">
                  <c:v>-3.2020000000000007E-2</c:v>
                </c:pt>
                <c:pt idx="22">
                  <c:v>-3.2020000000000007E-2</c:v>
                </c:pt>
                <c:pt idx="23">
                  <c:v>-3.2020000000000007E-2</c:v>
                </c:pt>
              </c:numCache>
            </c:numRef>
          </c:val>
          <c:smooth val="0"/>
          <c:extLst>
            <c:ext xmlns:c16="http://schemas.microsoft.com/office/drawing/2014/chart" uri="{C3380CC4-5D6E-409C-BE32-E72D297353CC}">
              <c16:uniqueId val="{00000000-EDC9-4F5F-802D-88E26B45636B}"/>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Stroke!$E$79:$E$102</c:f>
              <c:numCache>
                <c:formatCode>0%</c:formatCode>
                <c:ptCount val="24"/>
                <c:pt idx="0">
                  <c:v>0.2</c:v>
                </c:pt>
                <c:pt idx="1">
                  <c:v>0.125</c:v>
                </c:pt>
                <c:pt idx="2">
                  <c:v>0.105</c:v>
                </c:pt>
                <c:pt idx="3">
                  <c:v>0.13500000000000001</c:v>
                </c:pt>
                <c:pt idx="4">
                  <c:v>0.23300000000000001</c:v>
                </c:pt>
                <c:pt idx="5">
                  <c:v>0.11899999999999999</c:v>
                </c:pt>
                <c:pt idx="6">
                  <c:v>0.111</c:v>
                </c:pt>
                <c:pt idx="7">
                  <c:v>0.14599999999999999</c:v>
                </c:pt>
                <c:pt idx="8">
                  <c:v>8.7999999999999995E-2</c:v>
                </c:pt>
                <c:pt idx="9">
                  <c:v>2.4E-2</c:v>
                </c:pt>
                <c:pt idx="10">
                  <c:v>3.5999999999999997E-2</c:v>
                </c:pt>
                <c:pt idx="11">
                  <c:v>0.158</c:v>
                </c:pt>
                <c:pt idx="12">
                  <c:v>0.128</c:v>
                </c:pt>
              </c:numCache>
            </c:numRef>
          </c:val>
          <c:smooth val="0"/>
          <c:extLst>
            <c:ext xmlns:c16="http://schemas.microsoft.com/office/drawing/2014/chart" uri="{C3380CC4-5D6E-409C-BE32-E72D297353CC}">
              <c16:uniqueId val="{00000001-EDC9-4F5F-802D-88E26B45636B}"/>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Stroke!$G$79:$G$102</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EDC9-4F5F-802D-88E26B45636B}"/>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Stroke!$D$79:$D$102</c:f>
              <c:numCache>
                <c:formatCode>0%</c:formatCode>
                <c:ptCount val="24"/>
                <c:pt idx="0">
                  <c:v>0.1236923076923077</c:v>
                </c:pt>
                <c:pt idx="1">
                  <c:v>0.1236923076923077</c:v>
                </c:pt>
                <c:pt idx="2">
                  <c:v>0.1236923076923077</c:v>
                </c:pt>
                <c:pt idx="3">
                  <c:v>0.1236923076923077</c:v>
                </c:pt>
                <c:pt idx="4">
                  <c:v>0.1236923076923077</c:v>
                </c:pt>
                <c:pt idx="5">
                  <c:v>0.1236923076923077</c:v>
                </c:pt>
                <c:pt idx="6">
                  <c:v>0.1236923076923077</c:v>
                </c:pt>
                <c:pt idx="7">
                  <c:v>0.1236923076923077</c:v>
                </c:pt>
                <c:pt idx="8">
                  <c:v>0.1236923076923077</c:v>
                </c:pt>
                <c:pt idx="9">
                  <c:v>0.1236923076923077</c:v>
                </c:pt>
                <c:pt idx="10">
                  <c:v>0.1236923076923077</c:v>
                </c:pt>
                <c:pt idx="11">
                  <c:v>0.1236923076923077</c:v>
                </c:pt>
                <c:pt idx="12">
                  <c:v>0.1236923076923077</c:v>
                </c:pt>
                <c:pt idx="13">
                  <c:v>0.1236923076923077</c:v>
                </c:pt>
                <c:pt idx="14">
                  <c:v>0.1236923076923077</c:v>
                </c:pt>
                <c:pt idx="15">
                  <c:v>0.1236923076923077</c:v>
                </c:pt>
                <c:pt idx="16">
                  <c:v>0.1236923076923077</c:v>
                </c:pt>
                <c:pt idx="17">
                  <c:v>0.1236923076923077</c:v>
                </c:pt>
                <c:pt idx="18">
                  <c:v>0.1236923076923077</c:v>
                </c:pt>
                <c:pt idx="19">
                  <c:v>0.1236923076923077</c:v>
                </c:pt>
                <c:pt idx="20">
                  <c:v>0.1236923076923077</c:v>
                </c:pt>
                <c:pt idx="21">
                  <c:v>0.1236923076923077</c:v>
                </c:pt>
                <c:pt idx="22">
                  <c:v>0.1236923076923077</c:v>
                </c:pt>
                <c:pt idx="23">
                  <c:v>0.1236923076923077</c:v>
                </c:pt>
              </c:numCache>
            </c:numRef>
          </c:val>
          <c:smooth val="0"/>
          <c:extLst>
            <c:ext xmlns:c16="http://schemas.microsoft.com/office/drawing/2014/chart" uri="{C3380CC4-5D6E-409C-BE32-E72D297353CC}">
              <c16:uniqueId val="{00000003-EDC9-4F5F-802D-88E26B45636B}"/>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Stroke!$C$79:$C$102</c:f>
              <c:numCache>
                <c:formatCode>0%</c:formatCode>
                <c:ptCount val="24"/>
                <c:pt idx="0">
                  <c:v>0.27940461538461542</c:v>
                </c:pt>
                <c:pt idx="1">
                  <c:v>0.27940461538461542</c:v>
                </c:pt>
                <c:pt idx="2">
                  <c:v>0.27940461538461542</c:v>
                </c:pt>
                <c:pt idx="3">
                  <c:v>0.27940461538461542</c:v>
                </c:pt>
                <c:pt idx="4">
                  <c:v>0.27940461538461542</c:v>
                </c:pt>
                <c:pt idx="5">
                  <c:v>0.27940461538461542</c:v>
                </c:pt>
                <c:pt idx="6">
                  <c:v>0.27940461538461542</c:v>
                </c:pt>
                <c:pt idx="7">
                  <c:v>0.27940461538461542</c:v>
                </c:pt>
                <c:pt idx="8">
                  <c:v>0.27940461538461542</c:v>
                </c:pt>
                <c:pt idx="9">
                  <c:v>0.27940461538461542</c:v>
                </c:pt>
                <c:pt idx="10">
                  <c:v>0.27940461538461542</c:v>
                </c:pt>
                <c:pt idx="11">
                  <c:v>0.27940461538461542</c:v>
                </c:pt>
                <c:pt idx="12">
                  <c:v>0.27940461538461542</c:v>
                </c:pt>
                <c:pt idx="13">
                  <c:v>0.27940461538461542</c:v>
                </c:pt>
                <c:pt idx="14">
                  <c:v>0.27940461538461542</c:v>
                </c:pt>
                <c:pt idx="15">
                  <c:v>0.27940461538461542</c:v>
                </c:pt>
                <c:pt idx="16">
                  <c:v>0.27940461538461542</c:v>
                </c:pt>
                <c:pt idx="17">
                  <c:v>0.27940461538461542</c:v>
                </c:pt>
                <c:pt idx="18">
                  <c:v>0.27940461538461542</c:v>
                </c:pt>
                <c:pt idx="19">
                  <c:v>0.27940461538461542</c:v>
                </c:pt>
                <c:pt idx="20">
                  <c:v>0.27940461538461542</c:v>
                </c:pt>
                <c:pt idx="21">
                  <c:v>0.27940461538461542</c:v>
                </c:pt>
                <c:pt idx="22">
                  <c:v>0.27940461538461542</c:v>
                </c:pt>
                <c:pt idx="23">
                  <c:v>0.27940461538461542</c:v>
                </c:pt>
              </c:numCache>
            </c:numRef>
          </c:val>
          <c:smooth val="0"/>
          <c:extLst>
            <c:ext xmlns:c16="http://schemas.microsoft.com/office/drawing/2014/chart" uri="{C3380CC4-5D6E-409C-BE32-E72D297353CC}">
              <c16:uniqueId val="{00000004-EDC9-4F5F-802D-88E26B45636B}"/>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DC9-4F5F-802D-88E26B45636B}"/>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DC9-4F5F-802D-88E26B45636B}"/>
            </c:ext>
          </c:extLst>
        </c:ser>
        <c:dLbls>
          <c:showLegendKey val="0"/>
          <c:showVal val="0"/>
          <c:showCatName val="0"/>
          <c:showSerName val="0"/>
          <c:showPercent val="0"/>
          <c:showBubbleSize val="0"/>
        </c:dLbls>
        <c:smooth val="0"/>
        <c:axId val="189147008"/>
        <c:axId val="189149184"/>
      </c:lineChart>
      <c:dateAx>
        <c:axId val="1891470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ajorUnit val="1"/>
        <c:major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latin typeface="Arial" panose="020B0604020202020204" pitchFamily="34" charset="0"/>
                <a:cs typeface="Arial" panose="020B0604020202020204" pitchFamily="34" charset="0"/>
              </a:rPr>
              <a:t>14-day</a:t>
            </a:r>
            <a:r>
              <a:rPr lang="en-US" sz="1100" baseline="0">
                <a:latin typeface="Arial" panose="020B0604020202020204" pitchFamily="34" charset="0"/>
                <a:cs typeface="Arial" panose="020B0604020202020204" pitchFamily="34" charset="0"/>
              </a:rPr>
              <a:t> Non Breast</a:t>
            </a:r>
            <a:r>
              <a:rPr lang="en-US" sz="1100">
                <a:latin typeface="Arial" panose="020B0604020202020204" pitchFamily="34" charset="0"/>
                <a:cs typeface="Arial" panose="020B0604020202020204" pitchFamily="34" charset="0"/>
              </a:rPr>
              <a:t> tumour site</a:t>
            </a:r>
            <a:r>
              <a:rPr lang="en-US" sz="1100" baseline="0">
                <a:latin typeface="Arial" panose="020B0604020202020204" pitchFamily="34" charset="0"/>
                <a:cs typeface="Arial" panose="020B0604020202020204" pitchFamily="34" charset="0"/>
              </a:rPr>
              <a:t> April 26</a:t>
            </a:r>
            <a:endParaRPr lang="en-US" sz="1100">
              <a:latin typeface="Arial" panose="020B0604020202020204" pitchFamily="34" charset="0"/>
              <a:cs typeface="Arial" panose="020B0604020202020204" pitchFamily="34" charset="0"/>
            </a:endParaRPr>
          </a:p>
        </c:rich>
      </c:tx>
      <c:layout>
        <c:manualLayout>
          <c:xMode val="edge"/>
          <c:yMode val="edge"/>
          <c:x val="0.28869733539001302"/>
          <c:y val="2.6817975643362687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8437288189053956"/>
          <c:y val="0.1820821698162913"/>
          <c:w val="0.60589346756058671"/>
          <c:h val="0.71011016419061057"/>
        </c:manualLayout>
      </c:layout>
      <c:barChart>
        <c:barDir val="bar"/>
        <c:grouping val="stacked"/>
        <c:varyColors val="0"/>
        <c:ser>
          <c:idx val="0"/>
          <c:order val="0"/>
          <c:tx>
            <c:strRef>
              <c:f>'14 Day Non Breast Tumour Site'!$BD$4</c:f>
              <c:strCache>
                <c:ptCount val="1"/>
                <c:pt idx="0">
                  <c:v>&lt;=14 days</c:v>
                </c:pt>
              </c:strCache>
            </c:strRef>
          </c:tx>
          <c:spPr>
            <a:solidFill>
              <a:srgbClr val="5B9BD5"/>
            </a:solidFill>
            <a:ln>
              <a:noFill/>
            </a:ln>
            <a:effectLst/>
          </c:spPr>
          <c:invertIfNegative val="0"/>
          <c:cat>
            <c:strRef>
              <c:f>'14 Day Non Breast Tumour Site'!$B$5:$B$23</c:f>
              <c:strCache>
                <c:ptCount val="10"/>
                <c:pt idx="0">
                  <c:v>03 Suspected lung cancer</c:v>
                </c:pt>
                <c:pt idx="1">
                  <c:v>04 Suspected haematological malignancies excluding acute leukaemia</c:v>
                </c:pt>
                <c:pt idx="2">
                  <c:v>06 Suspected upper gastrointestinal cancers</c:v>
                </c:pt>
                <c:pt idx="3">
                  <c:v>07 Suspected lower gastrointestinal cancers</c:v>
                </c:pt>
                <c:pt idx="4">
                  <c:v>08 Suspected skin cancers</c:v>
                </c:pt>
                <c:pt idx="5">
                  <c:v>09 Suspected gynaecological cancers</c:v>
                </c:pt>
                <c:pt idx="6">
                  <c:v>10 Suspected brain or central nervous system tumours</c:v>
                </c:pt>
                <c:pt idx="7">
                  <c:v>13 Suspected head and neck cancers</c:v>
                </c:pt>
                <c:pt idx="8">
                  <c:v>14 Suspected sarcomas</c:v>
                </c:pt>
                <c:pt idx="9">
                  <c:v>18 Other suspected cancer (not listed)</c:v>
                </c:pt>
              </c:strCache>
            </c:strRef>
          </c:cat>
          <c:val>
            <c:numRef>
              <c:f>'14 Day Non Breast Tumour Site'!$BD$5:$BD$23</c:f>
              <c:numCache>
                <c:formatCode>0.0;\(0.0\)</c:formatCode>
                <c:ptCount val="10"/>
                <c:pt idx="0">
                  <c:v>7</c:v>
                </c:pt>
                <c:pt idx="1">
                  <c:v>11</c:v>
                </c:pt>
                <c:pt idx="2">
                  <c:v>44</c:v>
                </c:pt>
                <c:pt idx="3">
                  <c:v>23</c:v>
                </c:pt>
                <c:pt idx="4">
                  <c:v>35</c:v>
                </c:pt>
                <c:pt idx="5">
                  <c:v>10</c:v>
                </c:pt>
                <c:pt idx="6">
                  <c:v>3</c:v>
                </c:pt>
                <c:pt idx="7">
                  <c:v>19</c:v>
                </c:pt>
                <c:pt idx="8">
                  <c:v>0</c:v>
                </c:pt>
                <c:pt idx="9">
                  <c:v>22</c:v>
                </c:pt>
              </c:numCache>
            </c:numRef>
          </c:val>
          <c:extLst>
            <c:ext xmlns:c16="http://schemas.microsoft.com/office/drawing/2014/chart" uri="{C3380CC4-5D6E-409C-BE32-E72D297353CC}">
              <c16:uniqueId val="{00000000-3B82-4239-BF84-790B8621CBEC}"/>
            </c:ext>
          </c:extLst>
        </c:ser>
        <c:ser>
          <c:idx val="1"/>
          <c:order val="1"/>
          <c:tx>
            <c:strRef>
              <c:f>'14 Day Non Breast Tumour Site'!$BE$4</c:f>
              <c:strCache>
                <c:ptCount val="1"/>
                <c:pt idx="0">
                  <c:v>&gt;14</c:v>
                </c:pt>
              </c:strCache>
            </c:strRef>
          </c:tx>
          <c:spPr>
            <a:solidFill>
              <a:srgbClr val="ED7D31"/>
            </a:solidFill>
            <a:ln>
              <a:noFill/>
            </a:ln>
            <a:effectLst/>
          </c:spPr>
          <c:invertIfNegative val="0"/>
          <c:cat>
            <c:strRef>
              <c:f>'14 Day Non Breast Tumour Site'!$B$5:$B$23</c:f>
              <c:strCache>
                <c:ptCount val="10"/>
                <c:pt idx="0">
                  <c:v>03 Suspected lung cancer</c:v>
                </c:pt>
                <c:pt idx="1">
                  <c:v>04 Suspected haematological malignancies excluding acute leukaemia</c:v>
                </c:pt>
                <c:pt idx="2">
                  <c:v>06 Suspected upper gastrointestinal cancers</c:v>
                </c:pt>
                <c:pt idx="3">
                  <c:v>07 Suspected lower gastrointestinal cancers</c:v>
                </c:pt>
                <c:pt idx="4">
                  <c:v>08 Suspected skin cancers</c:v>
                </c:pt>
                <c:pt idx="5">
                  <c:v>09 Suspected gynaecological cancers</c:v>
                </c:pt>
                <c:pt idx="6">
                  <c:v>10 Suspected brain or central nervous system tumours</c:v>
                </c:pt>
                <c:pt idx="7">
                  <c:v>13 Suspected head and neck cancers</c:v>
                </c:pt>
                <c:pt idx="8">
                  <c:v>14 Suspected sarcomas</c:v>
                </c:pt>
                <c:pt idx="9">
                  <c:v>18 Other suspected cancer (not listed)</c:v>
                </c:pt>
              </c:strCache>
            </c:strRef>
          </c:cat>
          <c:val>
            <c:numRef>
              <c:f>'14 Day Non Breast Tumour Site'!$BE$5:$BE$23</c:f>
              <c:numCache>
                <c:formatCode>General</c:formatCode>
                <c:ptCount val="10"/>
                <c:pt idx="0">
                  <c:v>40</c:v>
                </c:pt>
                <c:pt idx="1">
                  <c:v>13</c:v>
                </c:pt>
                <c:pt idx="2">
                  <c:v>121</c:v>
                </c:pt>
                <c:pt idx="3">
                  <c:v>304</c:v>
                </c:pt>
                <c:pt idx="4">
                  <c:v>191</c:v>
                </c:pt>
                <c:pt idx="5">
                  <c:v>150</c:v>
                </c:pt>
                <c:pt idx="6">
                  <c:v>1</c:v>
                </c:pt>
                <c:pt idx="7">
                  <c:v>162</c:v>
                </c:pt>
                <c:pt idx="8">
                  <c:v>3</c:v>
                </c:pt>
                <c:pt idx="9">
                  <c:v>21</c:v>
                </c:pt>
              </c:numCache>
            </c:numRef>
          </c:val>
          <c:extLst>
            <c:ext xmlns:c16="http://schemas.microsoft.com/office/drawing/2014/chart" uri="{C3380CC4-5D6E-409C-BE32-E72D297353CC}">
              <c16:uniqueId val="{00000001-3B82-4239-BF84-790B8621CBEC}"/>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669479312433428"/>
          <c:y val="0.92254896928228725"/>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Stroke!$F$109</c:f>
              <c:strCache>
                <c:ptCount val="1"/>
                <c:pt idx="0">
                  <c:v>LPL</c:v>
                </c:pt>
              </c:strCache>
            </c:strRef>
          </c:tx>
          <c:spPr>
            <a:ln w="15875" cap="rnd">
              <a:solidFill>
                <a:schemeClr val="tx1"/>
              </a:solidFill>
              <a:prstDash val="lgDash"/>
              <a:round/>
            </a:ln>
            <a:effectLst/>
          </c:spPr>
          <c:marker>
            <c:symbol val="none"/>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Stroke!$F$182:$F$205</c:f>
              <c:numCache>
                <c:formatCode>0%</c:formatCode>
                <c:ptCount val="24"/>
                <c:pt idx="0">
                  <c:v>-6.8123076923076953E-2</c:v>
                </c:pt>
                <c:pt idx="1">
                  <c:v>-6.8123076923076953E-2</c:v>
                </c:pt>
                <c:pt idx="2">
                  <c:v>-6.8123076923076953E-2</c:v>
                </c:pt>
                <c:pt idx="3">
                  <c:v>-6.8123076923076953E-2</c:v>
                </c:pt>
                <c:pt idx="4">
                  <c:v>-6.8123076923076953E-2</c:v>
                </c:pt>
                <c:pt idx="5">
                  <c:v>-6.8123076923076953E-2</c:v>
                </c:pt>
                <c:pt idx="6">
                  <c:v>-6.8123076923076953E-2</c:v>
                </c:pt>
                <c:pt idx="7">
                  <c:v>-6.8123076923076953E-2</c:v>
                </c:pt>
                <c:pt idx="8">
                  <c:v>-6.8123076923076953E-2</c:v>
                </c:pt>
                <c:pt idx="9">
                  <c:v>-6.8123076923076953E-2</c:v>
                </c:pt>
                <c:pt idx="10">
                  <c:v>-6.8123076923076953E-2</c:v>
                </c:pt>
                <c:pt idx="11">
                  <c:v>-6.8123076923076953E-2</c:v>
                </c:pt>
                <c:pt idx="12">
                  <c:v>-6.8123076923076953E-2</c:v>
                </c:pt>
                <c:pt idx="13">
                  <c:v>-6.8123076923076953E-2</c:v>
                </c:pt>
                <c:pt idx="14">
                  <c:v>-6.8123076923076953E-2</c:v>
                </c:pt>
                <c:pt idx="15">
                  <c:v>-6.8123076923076953E-2</c:v>
                </c:pt>
                <c:pt idx="16">
                  <c:v>-6.8123076923076953E-2</c:v>
                </c:pt>
                <c:pt idx="17">
                  <c:v>-6.8123076923076953E-2</c:v>
                </c:pt>
                <c:pt idx="18">
                  <c:v>-6.8123076923076953E-2</c:v>
                </c:pt>
                <c:pt idx="19">
                  <c:v>-6.8123076923076953E-2</c:v>
                </c:pt>
                <c:pt idx="20">
                  <c:v>-6.8123076923076953E-2</c:v>
                </c:pt>
                <c:pt idx="21">
                  <c:v>-6.8123076923076953E-2</c:v>
                </c:pt>
                <c:pt idx="22">
                  <c:v>-6.8123076923076953E-2</c:v>
                </c:pt>
                <c:pt idx="23">
                  <c:v>-6.8123076923076953E-2</c:v>
                </c:pt>
              </c:numCache>
            </c:numRef>
          </c:val>
          <c:smooth val="0"/>
          <c:extLst>
            <c:ext xmlns:c16="http://schemas.microsoft.com/office/drawing/2014/chart" uri="{C3380CC4-5D6E-409C-BE32-E72D297353CC}">
              <c16:uniqueId val="{00000000-E76D-4701-BDDB-508925216BA0}"/>
            </c:ext>
          </c:extLst>
        </c:ser>
        <c:ser>
          <c:idx val="1"/>
          <c:order val="1"/>
          <c:tx>
            <c:strRef>
              <c:f>Stroke!$E$109</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Stroke!$E$182:$E$205</c:f>
              <c:numCache>
                <c:formatCode>0%</c:formatCode>
                <c:ptCount val="24"/>
                <c:pt idx="0">
                  <c:v>0.125</c:v>
                </c:pt>
                <c:pt idx="1">
                  <c:v>0.27800000000000002</c:v>
                </c:pt>
                <c:pt idx="2">
                  <c:v>0.12</c:v>
                </c:pt>
                <c:pt idx="3">
                  <c:v>6.3E-2</c:v>
                </c:pt>
                <c:pt idx="4">
                  <c:v>0.14299999999999999</c:v>
                </c:pt>
                <c:pt idx="5">
                  <c:v>9.0999999999999998E-2</c:v>
                </c:pt>
                <c:pt idx="6">
                  <c:v>0.1</c:v>
                </c:pt>
                <c:pt idx="7">
                  <c:v>0.05</c:v>
                </c:pt>
                <c:pt idx="8">
                  <c:v>0.1</c:v>
                </c:pt>
                <c:pt idx="9">
                  <c:v>0.25</c:v>
                </c:pt>
                <c:pt idx="10">
                  <c:v>0.154</c:v>
                </c:pt>
                <c:pt idx="11">
                  <c:v>0.32</c:v>
                </c:pt>
                <c:pt idx="12">
                  <c:v>0.27300000000000002</c:v>
                </c:pt>
              </c:numCache>
            </c:numRef>
          </c:val>
          <c:smooth val="0"/>
          <c:extLst>
            <c:ext xmlns:c16="http://schemas.microsoft.com/office/drawing/2014/chart" uri="{C3380CC4-5D6E-409C-BE32-E72D297353CC}">
              <c16:uniqueId val="{00000001-E76D-4701-BDDB-508925216BA0}"/>
            </c:ext>
          </c:extLst>
        </c:ser>
        <c:ser>
          <c:idx val="3"/>
          <c:order val="2"/>
          <c:tx>
            <c:strRef>
              <c:f>Stroke!$G$109</c:f>
              <c:strCache>
                <c:ptCount val="1"/>
                <c:pt idx="0">
                  <c:v>Target</c:v>
                </c:pt>
              </c:strCache>
            </c:strRef>
          </c:tx>
          <c:spPr>
            <a:ln w="19050" cap="rnd">
              <a:solidFill>
                <a:srgbClr val="FF0000"/>
              </a:solidFill>
              <a:prstDash val="dash"/>
              <a:round/>
            </a:ln>
            <a:effectLst/>
          </c:spPr>
          <c:marker>
            <c:symbol val="none"/>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Stroke!$G$182:$G$205</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E76D-4701-BDDB-508925216BA0}"/>
            </c:ext>
          </c:extLst>
        </c:ser>
        <c:ser>
          <c:idx val="4"/>
          <c:order val="3"/>
          <c:tx>
            <c:strRef>
              <c:f>Stroke!$D$109</c:f>
              <c:strCache>
                <c:ptCount val="1"/>
                <c:pt idx="0">
                  <c:v>Mean</c:v>
                </c:pt>
              </c:strCache>
            </c:strRef>
          </c:tx>
          <c:spPr>
            <a:ln w="15875" cap="rnd">
              <a:solidFill>
                <a:schemeClr val="tx1"/>
              </a:solidFill>
              <a:round/>
            </a:ln>
            <a:effectLst/>
          </c:spPr>
          <c:marker>
            <c:symbol val="none"/>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Stroke!$D$182:$D$205</c:f>
              <c:numCache>
                <c:formatCode>0%</c:formatCode>
                <c:ptCount val="24"/>
                <c:pt idx="0">
                  <c:v>0.159</c:v>
                </c:pt>
                <c:pt idx="1">
                  <c:v>0.159</c:v>
                </c:pt>
                <c:pt idx="2">
                  <c:v>0.159</c:v>
                </c:pt>
                <c:pt idx="3">
                  <c:v>0.159</c:v>
                </c:pt>
                <c:pt idx="4">
                  <c:v>0.159</c:v>
                </c:pt>
                <c:pt idx="5">
                  <c:v>0.159</c:v>
                </c:pt>
                <c:pt idx="6">
                  <c:v>0.159</c:v>
                </c:pt>
                <c:pt idx="7">
                  <c:v>0.159</c:v>
                </c:pt>
                <c:pt idx="8">
                  <c:v>0.159</c:v>
                </c:pt>
                <c:pt idx="9">
                  <c:v>0.159</c:v>
                </c:pt>
                <c:pt idx="10">
                  <c:v>0.159</c:v>
                </c:pt>
                <c:pt idx="11">
                  <c:v>0.159</c:v>
                </c:pt>
                <c:pt idx="12">
                  <c:v>0.159</c:v>
                </c:pt>
                <c:pt idx="13">
                  <c:v>0.159</c:v>
                </c:pt>
                <c:pt idx="14">
                  <c:v>0.159</c:v>
                </c:pt>
                <c:pt idx="15">
                  <c:v>0.159</c:v>
                </c:pt>
                <c:pt idx="16">
                  <c:v>0.159</c:v>
                </c:pt>
                <c:pt idx="17">
                  <c:v>0.159</c:v>
                </c:pt>
                <c:pt idx="18">
                  <c:v>0.159</c:v>
                </c:pt>
                <c:pt idx="19">
                  <c:v>0.159</c:v>
                </c:pt>
                <c:pt idx="20">
                  <c:v>0.159</c:v>
                </c:pt>
                <c:pt idx="21">
                  <c:v>0.159</c:v>
                </c:pt>
                <c:pt idx="22">
                  <c:v>0.159</c:v>
                </c:pt>
                <c:pt idx="23">
                  <c:v>0.159</c:v>
                </c:pt>
              </c:numCache>
            </c:numRef>
          </c:val>
          <c:smooth val="0"/>
          <c:extLst>
            <c:ext xmlns:c16="http://schemas.microsoft.com/office/drawing/2014/chart" uri="{C3380CC4-5D6E-409C-BE32-E72D297353CC}">
              <c16:uniqueId val="{00000003-E76D-4701-BDDB-508925216BA0}"/>
            </c:ext>
          </c:extLst>
        </c:ser>
        <c:ser>
          <c:idx val="5"/>
          <c:order val="4"/>
          <c:tx>
            <c:strRef>
              <c:f>Stroke!$C$109</c:f>
              <c:strCache>
                <c:ptCount val="1"/>
                <c:pt idx="0">
                  <c:v>UPL</c:v>
                </c:pt>
              </c:strCache>
            </c:strRef>
          </c:tx>
          <c:spPr>
            <a:ln w="15875" cap="rnd">
              <a:solidFill>
                <a:schemeClr val="tx1"/>
              </a:solidFill>
              <a:prstDash val="lgDash"/>
              <a:round/>
            </a:ln>
            <a:effectLst/>
          </c:spPr>
          <c:marker>
            <c:symbol val="none"/>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Stroke!$C$182:$C$205</c:f>
              <c:numCache>
                <c:formatCode>0%</c:formatCode>
                <c:ptCount val="24"/>
                <c:pt idx="0">
                  <c:v>0.38612307692307696</c:v>
                </c:pt>
                <c:pt idx="1">
                  <c:v>0.38612307692307696</c:v>
                </c:pt>
                <c:pt idx="2">
                  <c:v>0.38612307692307696</c:v>
                </c:pt>
                <c:pt idx="3">
                  <c:v>0.38612307692307696</c:v>
                </c:pt>
                <c:pt idx="4">
                  <c:v>0.38612307692307696</c:v>
                </c:pt>
                <c:pt idx="5">
                  <c:v>0.38612307692307696</c:v>
                </c:pt>
                <c:pt idx="6">
                  <c:v>0.38612307692307696</c:v>
                </c:pt>
                <c:pt idx="7">
                  <c:v>0.38612307692307696</c:v>
                </c:pt>
                <c:pt idx="8">
                  <c:v>0.38612307692307696</c:v>
                </c:pt>
                <c:pt idx="9">
                  <c:v>0.38612307692307696</c:v>
                </c:pt>
                <c:pt idx="10">
                  <c:v>0.38612307692307696</c:v>
                </c:pt>
                <c:pt idx="11">
                  <c:v>0.38612307692307696</c:v>
                </c:pt>
                <c:pt idx="12">
                  <c:v>0.38612307692307696</c:v>
                </c:pt>
                <c:pt idx="13">
                  <c:v>0.38612307692307696</c:v>
                </c:pt>
                <c:pt idx="14">
                  <c:v>0.38612307692307696</c:v>
                </c:pt>
                <c:pt idx="15">
                  <c:v>0.38612307692307696</c:v>
                </c:pt>
                <c:pt idx="16">
                  <c:v>0.38612307692307696</c:v>
                </c:pt>
                <c:pt idx="17">
                  <c:v>0.38612307692307696</c:v>
                </c:pt>
                <c:pt idx="18">
                  <c:v>0.38612307692307696</c:v>
                </c:pt>
                <c:pt idx="19">
                  <c:v>0.38612307692307696</c:v>
                </c:pt>
                <c:pt idx="20">
                  <c:v>0.38612307692307696</c:v>
                </c:pt>
                <c:pt idx="21">
                  <c:v>0.38612307692307696</c:v>
                </c:pt>
                <c:pt idx="22">
                  <c:v>0.38612307692307696</c:v>
                </c:pt>
                <c:pt idx="23">
                  <c:v>0.38612307692307696</c:v>
                </c:pt>
              </c:numCache>
            </c:numRef>
          </c:val>
          <c:smooth val="0"/>
          <c:extLst>
            <c:ext xmlns:c16="http://schemas.microsoft.com/office/drawing/2014/chart" uri="{C3380CC4-5D6E-409C-BE32-E72D297353CC}">
              <c16:uniqueId val="{00000004-E76D-4701-BDDB-508925216BA0}"/>
            </c:ext>
          </c:extLst>
        </c:ser>
        <c:ser>
          <c:idx val="2"/>
          <c:order val="5"/>
          <c:tx>
            <c:strRef>
              <c:f>Stroke!$I$109</c:f>
              <c:strCache>
                <c:ptCount val="1"/>
                <c:pt idx="0">
                  <c:v>SCL</c:v>
                </c:pt>
              </c:strCache>
            </c:strRef>
          </c:tx>
          <c:spPr>
            <a:ln>
              <a:noFill/>
            </a:ln>
          </c:spPr>
          <c:marker>
            <c:symbol val="circle"/>
            <c:size val="7"/>
            <c:spPr>
              <a:solidFill>
                <a:srgbClr val="ED7D31"/>
              </a:solidFill>
              <a:ln>
                <a:solidFill>
                  <a:srgbClr val="ED7D31"/>
                </a:solidFill>
              </a:ln>
            </c:spPr>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76D-4701-BDDB-508925216BA0}"/>
            </c:ext>
          </c:extLst>
        </c:ser>
        <c:ser>
          <c:idx val="6"/>
          <c:order val="6"/>
          <c:tx>
            <c:strRef>
              <c:f>Stroke!$J$109</c:f>
              <c:strCache>
                <c:ptCount val="1"/>
                <c:pt idx="0">
                  <c:v>SCH</c:v>
                </c:pt>
              </c:strCache>
            </c:strRef>
          </c:tx>
          <c:spPr>
            <a:ln>
              <a:noFill/>
            </a:ln>
          </c:spPr>
          <c:marker>
            <c:symbol val="circle"/>
            <c:size val="7"/>
            <c:spPr>
              <a:solidFill>
                <a:srgbClr val="5B9BD5"/>
              </a:solidFill>
              <a:ln>
                <a:solidFill>
                  <a:srgbClr val="5B9BD5"/>
                </a:solidFill>
              </a:ln>
            </c:spPr>
          </c:marker>
          <c:cat>
            <c:numRef>
              <c:f>Stroke!$B$182:$B$194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Stroke!$J$182:$J$205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76D-4701-BDDB-508925216BA0}"/>
            </c:ext>
          </c:extLst>
        </c:ser>
        <c:dLbls>
          <c:showLegendKey val="0"/>
          <c:showVal val="0"/>
          <c:showCatName val="0"/>
          <c:showSerName val="0"/>
          <c:showPercent val="0"/>
          <c:showBubbleSize val="0"/>
        </c:dLbls>
        <c:smooth val="0"/>
        <c:axId val="189189504"/>
        <c:axId val="189199872"/>
      </c:lineChart>
      <c:dateAx>
        <c:axId val="1891895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1"/>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layout>
        <c:manualLayout>
          <c:xMode val="edge"/>
          <c:yMode val="edge"/>
          <c:x val="0.39477077865266841"/>
          <c:y val="4.5977011494252873E-2"/>
        </c:manualLayout>
      </c:layout>
      <c:overlay val="0"/>
      <c:spPr>
        <a:noFill/>
        <a:ln>
          <a:noFill/>
        </a:ln>
        <a:effectLst/>
      </c:spPr>
    </c:title>
    <c:autoTitleDeleted val="0"/>
    <c:plotArea>
      <c:layout/>
      <c:lineChart>
        <c:grouping val="standard"/>
        <c:varyColors val="0"/>
        <c:ser>
          <c:idx val="1"/>
          <c:order val="0"/>
          <c:tx>
            <c:strRef>
              <c:f>'OP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'OP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Activity'!$C$7:$C$18</c:f>
              <c:numCache>
                <c:formatCode>General</c:formatCode>
                <c:ptCount val="12"/>
                <c:pt idx="0">
                  <c:v>4351</c:v>
                </c:pt>
                <c:pt idx="1">
                  <c:v>4651</c:v>
                </c:pt>
                <c:pt idx="2">
                  <c:v>4724</c:v>
                </c:pt>
                <c:pt idx="3">
                  <c:v>4347</c:v>
                </c:pt>
                <c:pt idx="4">
                  <c:v>3870</c:v>
                </c:pt>
                <c:pt idx="5">
                  <c:v>5134</c:v>
                </c:pt>
                <c:pt idx="6">
                  <c:v>5135</c:v>
                </c:pt>
                <c:pt idx="7">
                  <c:v>4984</c:v>
                </c:pt>
                <c:pt idx="8">
                  <c:v>4309</c:v>
                </c:pt>
                <c:pt idx="9">
                  <c:v>4923</c:v>
                </c:pt>
                <c:pt idx="10">
                  <c:v>4632</c:v>
                </c:pt>
                <c:pt idx="11">
                  <c:v>4544</c:v>
                </c:pt>
              </c:numCache>
            </c:numRef>
          </c:val>
          <c:smooth val="0"/>
          <c:extLst>
            <c:ext xmlns:c16="http://schemas.microsoft.com/office/drawing/2014/chart" uri="{C3380CC4-5D6E-409C-BE32-E72D297353CC}">
              <c16:uniqueId val="{00000000-9A02-4F9A-AAD8-BB7EC4A52CD7}"/>
            </c:ext>
          </c:extLst>
        </c:ser>
        <c:ser>
          <c:idx val="0"/>
          <c:order val="1"/>
          <c:tx>
            <c:strRef>
              <c:f>'OP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'OP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Activity'!$D$7:$D$18</c:f>
              <c:numCache>
                <c:formatCode>General</c:formatCode>
                <c:ptCount val="12"/>
                <c:pt idx="0">
                  <c:v>4799</c:v>
                </c:pt>
              </c:numCache>
            </c:numRef>
          </c:val>
          <c:smooth val="0"/>
          <c:extLst>
            <c:ext xmlns:c16="http://schemas.microsoft.com/office/drawing/2014/chart" uri="{C3380CC4-5D6E-409C-BE32-E72D297353CC}">
              <c16:uniqueId val="{00000001-9A02-4F9A-AAD8-BB7EC4A52CD7}"/>
            </c:ext>
          </c:extLst>
        </c:ser>
        <c:dLbls>
          <c:showLegendKey val="0"/>
          <c:showVal val="0"/>
          <c:showCatName val="0"/>
          <c:showSerName val="0"/>
          <c:showPercent val="0"/>
          <c:showBubbleSize val="0"/>
        </c:dLbls>
        <c:marker val="1"/>
        <c:smooth val="0"/>
        <c:axId val="166374400"/>
        <c:axId val="166384384"/>
      </c:lineChart>
      <c:catAx>
        <c:axId val="16637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Algn val="ctr"/>
        <c:lblOffset val="100"/>
        <c:noMultiLvlLbl val="1"/>
      </c:cat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29542475940507434"/>
          <c:y val="0.89409680111825107"/>
          <c:w val="0.36556692913385824"/>
          <c:h val="8.620749992457840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831933508311461"/>
          <c:y val="5.185185185185185E-2"/>
        </c:manualLayout>
      </c:layout>
      <c:overlay val="0"/>
      <c:spPr>
        <a:noFill/>
        <a:ln>
          <a:noFill/>
        </a:ln>
        <a:effectLst/>
      </c:spPr>
    </c:title>
    <c:autoTitleDeleted val="0"/>
    <c:plotArea>
      <c:layout/>
      <c:lineChart>
        <c:grouping val="standard"/>
        <c:varyColors val="0"/>
        <c:ser>
          <c:idx val="1"/>
          <c:order val="0"/>
          <c:tx>
            <c:strRef>
              <c:f>'OP Activity'!$C$25</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'OP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Activity'!$C$26:$C$37</c:f>
              <c:numCache>
                <c:formatCode>General</c:formatCode>
                <c:ptCount val="12"/>
                <c:pt idx="0">
                  <c:v>9553</c:v>
                </c:pt>
                <c:pt idx="1">
                  <c:v>9463</c:v>
                </c:pt>
                <c:pt idx="2">
                  <c:v>9984</c:v>
                </c:pt>
                <c:pt idx="3">
                  <c:v>9426</c:v>
                </c:pt>
                <c:pt idx="4">
                  <c:v>8520</c:v>
                </c:pt>
                <c:pt idx="5">
                  <c:v>10932</c:v>
                </c:pt>
                <c:pt idx="6">
                  <c:v>10959</c:v>
                </c:pt>
                <c:pt idx="7">
                  <c:v>9963</c:v>
                </c:pt>
                <c:pt idx="8">
                  <c:v>9511</c:v>
                </c:pt>
                <c:pt idx="9">
                  <c:v>10414</c:v>
                </c:pt>
                <c:pt idx="10">
                  <c:v>9657</c:v>
                </c:pt>
                <c:pt idx="11">
                  <c:v>10083</c:v>
                </c:pt>
              </c:numCache>
            </c:numRef>
          </c:val>
          <c:smooth val="0"/>
          <c:extLst>
            <c:ext xmlns:c16="http://schemas.microsoft.com/office/drawing/2014/chart" uri="{C3380CC4-5D6E-409C-BE32-E72D297353CC}">
              <c16:uniqueId val="{00000000-DD77-4C39-BD7F-9F2855B1917A}"/>
            </c:ext>
          </c:extLst>
        </c:ser>
        <c:ser>
          <c:idx val="0"/>
          <c:order val="1"/>
          <c:tx>
            <c:strRef>
              <c:f>'OP Activity'!$D$25</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'OP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Activity'!$D$26:$D$37</c:f>
              <c:numCache>
                <c:formatCode>General</c:formatCode>
                <c:ptCount val="12"/>
                <c:pt idx="0">
                  <c:v>10224</c:v>
                </c:pt>
              </c:numCache>
            </c:numRef>
          </c:val>
          <c:smooth val="0"/>
          <c:extLst>
            <c:ext xmlns:c16="http://schemas.microsoft.com/office/drawing/2014/chart" uri="{C3380CC4-5D6E-409C-BE32-E72D297353CC}">
              <c16:uniqueId val="{00000001-DD77-4C39-BD7F-9F2855B1917A}"/>
            </c:ext>
          </c:extLst>
        </c:ser>
        <c:dLbls>
          <c:showLegendKey val="0"/>
          <c:showVal val="0"/>
          <c:showCatName val="0"/>
          <c:showSerName val="0"/>
          <c:showPercent val="0"/>
          <c:showBubbleSize val="0"/>
        </c:dLbls>
        <c:marker val="1"/>
        <c:smooth val="0"/>
        <c:axId val="166374400"/>
        <c:axId val="166384384"/>
      </c:lineChart>
      <c:catAx>
        <c:axId val="16637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Algn val="ctr"/>
        <c:lblOffset val="100"/>
        <c:noMultiLvlLbl val="1"/>
      </c:cat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3944947506561679"/>
          <c:y val="0.89691299698648785"/>
          <c:w val="0.36556692913385824"/>
          <c:h val="8.3333916593759119E-2"/>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layout>
        <c:manualLayout>
          <c:xMode val="edge"/>
          <c:yMode val="edge"/>
          <c:x val="0.23353460925953834"/>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DNAs!$B$9:$B$21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C6E3-4B72-A6C3-16B6A0125F2C}"/>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numRef>
              <c:f>DNAs!$B$9:$B$21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DNAs!$C$9:$C$32</c:f>
              <c:numCache>
                <c:formatCode>0.0%</c:formatCode>
                <c:ptCount val="24"/>
                <c:pt idx="0">
                  <c:v>0.05</c:v>
                </c:pt>
                <c:pt idx="1">
                  <c:v>0.05</c:v>
                </c:pt>
                <c:pt idx="2">
                  <c:v>0.05</c:v>
                </c:pt>
                <c:pt idx="3">
                  <c:v>0.05</c:v>
                </c:pt>
                <c:pt idx="4">
                  <c:v>0.05</c:v>
                </c:pt>
                <c:pt idx="5">
                  <c:v>0.05</c:v>
                </c:pt>
                <c:pt idx="6">
                  <c:v>0.05</c:v>
                </c:pt>
                <c:pt idx="7">
                  <c:v>0.05</c:v>
                </c:pt>
                <c:pt idx="8">
                  <c:v>0.05</c:v>
                </c:pt>
                <c:pt idx="9">
                  <c:v>0.05</c:v>
                </c:pt>
                <c:pt idx="10">
                  <c:v>0.05</c:v>
                </c:pt>
                <c:pt idx="11">
                  <c:v>0.05</c:v>
                </c:pt>
                <c:pt idx="12">
                  <c:v>0.05</c:v>
                </c:pt>
                <c:pt idx="13">
                  <c:v>0.05</c:v>
                </c:pt>
                <c:pt idx="14">
                  <c:v>0.05</c:v>
                </c:pt>
                <c:pt idx="15">
                  <c:v>0.05</c:v>
                </c:pt>
                <c:pt idx="16">
                  <c:v>0.05</c:v>
                </c:pt>
                <c:pt idx="17">
                  <c:v>0.05</c:v>
                </c:pt>
                <c:pt idx="18">
                  <c:v>0.05</c:v>
                </c:pt>
                <c:pt idx="19">
                  <c:v>0.05</c:v>
                </c:pt>
                <c:pt idx="20">
                  <c:v>0.05</c:v>
                </c:pt>
                <c:pt idx="21">
                  <c:v>0.05</c:v>
                </c:pt>
                <c:pt idx="22">
                  <c:v>0.05</c:v>
                </c:pt>
                <c:pt idx="23">
                  <c:v>0.05</c:v>
                </c:pt>
              </c:numCache>
            </c:numRef>
          </c:val>
          <c:smooth val="0"/>
          <c:extLst>
            <c:ext xmlns:c16="http://schemas.microsoft.com/office/drawing/2014/chart" uri="{C3380CC4-5D6E-409C-BE32-E72D297353CC}">
              <c16:uniqueId val="{00000001-C6E3-4B72-A6C3-16B6A0125F2C}"/>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DNAs!$B$9:$B$21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DNAs!$D$9:$D$32</c:f>
              <c:numCache>
                <c:formatCode>0.00%</c:formatCode>
                <c:ptCount val="24"/>
                <c:pt idx="0">
                  <c:v>8.3400000000000002E-2</c:v>
                </c:pt>
                <c:pt idx="1">
                  <c:v>7.6899999999999996E-2</c:v>
                </c:pt>
                <c:pt idx="2">
                  <c:v>6.83E-2</c:v>
                </c:pt>
                <c:pt idx="3">
                  <c:v>7.1400000000000005E-2</c:v>
                </c:pt>
                <c:pt idx="4">
                  <c:v>6.2700000000000006E-2</c:v>
                </c:pt>
                <c:pt idx="5">
                  <c:v>5.9799999999999999E-2</c:v>
                </c:pt>
                <c:pt idx="6">
                  <c:v>6.0199999999999997E-2</c:v>
                </c:pt>
                <c:pt idx="7">
                  <c:v>6.0199999999999997E-2</c:v>
                </c:pt>
                <c:pt idx="8">
                  <c:v>6.93E-2</c:v>
                </c:pt>
                <c:pt idx="9">
                  <c:v>8.2400000000000001E-2</c:v>
                </c:pt>
                <c:pt idx="10">
                  <c:v>6.5500000000000003E-2</c:v>
                </c:pt>
                <c:pt idx="11">
                  <c:v>6.0299999999999999E-2</c:v>
                </c:pt>
                <c:pt idx="12">
                  <c:v>5.8700000000000002E-2</c:v>
                </c:pt>
              </c:numCache>
            </c:numRef>
          </c:val>
          <c:smooth val="0"/>
          <c:extLst>
            <c:ext xmlns:c16="http://schemas.microsoft.com/office/drawing/2014/chart" uri="{C3380CC4-5D6E-409C-BE32-E72D297353CC}">
              <c16:uniqueId val="{00000002-C6E3-4B72-A6C3-16B6A0125F2C}"/>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layout>
        <c:manualLayout>
          <c:xMode val="edge"/>
          <c:yMode val="edge"/>
          <c:x val="0.209569380920687"/>
          <c:y val="3.7267080745341616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DNAs!$B$38:$B$50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7956-4263-BFD4-F66ED24E1B67}"/>
            </c:ext>
          </c:extLst>
        </c:ser>
        <c:ser>
          <c:idx val="2"/>
          <c:order val="1"/>
          <c:tx>
            <c:strRef>
              <c:f>DNAs!$C$37</c:f>
              <c:strCache>
                <c:ptCount val="1"/>
                <c:pt idx="0">
                  <c:v>Target</c:v>
                </c:pt>
              </c:strCache>
            </c:strRef>
          </c:tx>
          <c:spPr>
            <a:ln w="19050" cap="rnd">
              <a:solidFill>
                <a:srgbClr val="FF0000"/>
              </a:solidFill>
              <a:prstDash val="dash"/>
              <a:round/>
            </a:ln>
            <a:effectLst/>
          </c:spPr>
          <c:marker>
            <c:symbol val="none"/>
          </c:marker>
          <c:cat>
            <c:numRef>
              <c:f>DNAs!$B$38:$B$50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DNAs!$C$38:$C$61</c:f>
              <c:numCache>
                <c:formatCode>0.0%</c:formatCode>
                <c:ptCount val="24"/>
                <c:pt idx="0">
                  <c:v>0.08</c:v>
                </c:pt>
                <c:pt idx="1">
                  <c:v>0.08</c:v>
                </c:pt>
                <c:pt idx="2">
                  <c:v>0.08</c:v>
                </c:pt>
                <c:pt idx="3">
                  <c:v>0.08</c:v>
                </c:pt>
                <c:pt idx="4">
                  <c:v>0.08</c:v>
                </c:pt>
                <c:pt idx="5">
                  <c:v>0.08</c:v>
                </c:pt>
                <c:pt idx="6">
                  <c:v>0.08</c:v>
                </c:pt>
                <c:pt idx="7">
                  <c:v>0.08</c:v>
                </c:pt>
                <c:pt idx="8">
                  <c:v>0.08</c:v>
                </c:pt>
                <c:pt idx="9">
                  <c:v>0.08</c:v>
                </c:pt>
                <c:pt idx="10">
                  <c:v>0.08</c:v>
                </c:pt>
                <c:pt idx="11">
                  <c:v>0.08</c:v>
                </c:pt>
                <c:pt idx="12">
                  <c:v>0.08</c:v>
                </c:pt>
                <c:pt idx="13">
                  <c:v>0.08</c:v>
                </c:pt>
                <c:pt idx="14">
                  <c:v>0.08</c:v>
                </c:pt>
                <c:pt idx="15">
                  <c:v>0.08</c:v>
                </c:pt>
                <c:pt idx="16">
                  <c:v>0.08</c:v>
                </c:pt>
                <c:pt idx="17">
                  <c:v>0.08</c:v>
                </c:pt>
                <c:pt idx="18">
                  <c:v>0.08</c:v>
                </c:pt>
                <c:pt idx="19">
                  <c:v>0.08</c:v>
                </c:pt>
                <c:pt idx="20">
                  <c:v>0.08</c:v>
                </c:pt>
                <c:pt idx="21">
                  <c:v>0.08</c:v>
                </c:pt>
                <c:pt idx="22">
                  <c:v>0.08</c:v>
                </c:pt>
                <c:pt idx="23">
                  <c:v>0.08</c:v>
                </c:pt>
              </c:numCache>
            </c:numRef>
          </c:val>
          <c:smooth val="0"/>
          <c:extLst>
            <c:ext xmlns:c16="http://schemas.microsoft.com/office/drawing/2014/chart" uri="{C3380CC4-5D6E-409C-BE32-E72D297353CC}">
              <c16:uniqueId val="{00000001-7956-4263-BFD4-F66ED24E1B67}"/>
            </c:ext>
          </c:extLst>
        </c:ser>
        <c:ser>
          <c:idx val="3"/>
          <c:order val="2"/>
          <c:tx>
            <c:strRef>
              <c:f>DNAs!$D$37</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DNAs!$B$38:$B$50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DNAs!$D$38:$D$61</c:f>
              <c:numCache>
                <c:formatCode>0.00%</c:formatCode>
                <c:ptCount val="24"/>
                <c:pt idx="0">
                  <c:v>8.1500000000000003E-2</c:v>
                </c:pt>
                <c:pt idx="1">
                  <c:v>8.0100000000000005E-2</c:v>
                </c:pt>
                <c:pt idx="2">
                  <c:v>7.5200000000000003E-2</c:v>
                </c:pt>
                <c:pt idx="3">
                  <c:v>6.8400000000000002E-2</c:v>
                </c:pt>
                <c:pt idx="4">
                  <c:v>7.0300000000000001E-2</c:v>
                </c:pt>
                <c:pt idx="5">
                  <c:v>6.6199999999999995E-2</c:v>
                </c:pt>
                <c:pt idx="6">
                  <c:v>6.9000000000000006E-2</c:v>
                </c:pt>
                <c:pt idx="7">
                  <c:v>7.0199999999999999E-2</c:v>
                </c:pt>
                <c:pt idx="8">
                  <c:v>7.0599999999999996E-2</c:v>
                </c:pt>
                <c:pt idx="9">
                  <c:v>7.6100000000000001E-2</c:v>
                </c:pt>
                <c:pt idx="10">
                  <c:v>5.9499999999999997E-2</c:v>
                </c:pt>
                <c:pt idx="11">
                  <c:v>6.4799999999999996E-2</c:v>
                </c:pt>
                <c:pt idx="12">
                  <c:v>6.6199999999999995E-2</c:v>
                </c:pt>
              </c:numCache>
            </c:numRef>
          </c:val>
          <c:smooth val="0"/>
          <c:extLst>
            <c:ext xmlns:c16="http://schemas.microsoft.com/office/drawing/2014/chart" uri="{C3380CC4-5D6E-409C-BE32-E72D297353CC}">
              <c16:uniqueId val="{00000002-7956-4263-BFD4-F66ED24E1B67}"/>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9wk'!$E$79:$E$102</c:f>
              <c:numCache>
                <c:formatCode>0.00%</c:formatCode>
                <c:ptCount val="24"/>
                <c:pt idx="0">
                  <c:v>0.15049999999999999</c:v>
                </c:pt>
                <c:pt idx="1">
                  <c:v>0.14269999999999999</c:v>
                </c:pt>
                <c:pt idx="2">
                  <c:v>0.1439</c:v>
                </c:pt>
                <c:pt idx="3">
                  <c:v>0.14380000000000001</c:v>
                </c:pt>
                <c:pt idx="4">
                  <c:v>0.12770000000000001</c:v>
                </c:pt>
                <c:pt idx="5">
                  <c:v>0.1331</c:v>
                </c:pt>
                <c:pt idx="6">
                  <c:v>0.1348</c:v>
                </c:pt>
                <c:pt idx="7">
                  <c:v>0.12989999999999999</c:v>
                </c:pt>
                <c:pt idx="8">
                  <c:v>0.1212</c:v>
                </c:pt>
                <c:pt idx="9">
                  <c:v>0.1187</c:v>
                </c:pt>
                <c:pt idx="10">
                  <c:v>0.13159999999999999</c:v>
                </c:pt>
                <c:pt idx="11">
                  <c:v>0.14199999999999999</c:v>
                </c:pt>
                <c:pt idx="12">
                  <c:v>0.14369999999999999</c:v>
                </c:pt>
              </c:numCache>
            </c:numRef>
          </c:val>
          <c:smooth val="0"/>
          <c:extLst>
            <c:ext xmlns:c16="http://schemas.microsoft.com/office/drawing/2014/chart" uri="{C3380CC4-5D6E-409C-BE32-E72D297353CC}">
              <c16:uniqueId val="{00000000-E44D-487B-A6E9-D94A9DB3D9C5}"/>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9wk'!$G$79:$G$102</c:f>
              <c:numCache>
                <c:formatCode>0%</c:formatCode>
                <c:ptCount val="24"/>
                <c:pt idx="0">
                  <c:v>0.5</c:v>
                </c:pt>
                <c:pt idx="1">
                  <c:v>0.5</c:v>
                </c:pt>
                <c:pt idx="2">
                  <c:v>0.5</c:v>
                </c:pt>
                <c:pt idx="3">
                  <c:v>0.5</c:v>
                </c:pt>
                <c:pt idx="4">
                  <c:v>0.5</c:v>
                </c:pt>
                <c:pt idx="5">
                  <c:v>0.5</c:v>
                </c:pt>
                <c:pt idx="6">
                  <c:v>0.5</c:v>
                </c:pt>
                <c:pt idx="7">
                  <c:v>0.5</c:v>
                </c:pt>
                <c:pt idx="8">
                  <c:v>0.5</c:v>
                </c:pt>
                <c:pt idx="9">
                  <c:v>0.5</c:v>
                </c:pt>
                <c:pt idx="10">
                  <c:v>0.5</c:v>
                </c:pt>
                <c:pt idx="11">
                  <c:v>0.5</c:v>
                </c:pt>
                <c:pt idx="12">
                  <c:v>0.5</c:v>
                </c:pt>
                <c:pt idx="13">
                  <c:v>0.5</c:v>
                </c:pt>
                <c:pt idx="14">
                  <c:v>0.5</c:v>
                </c:pt>
                <c:pt idx="15">
                  <c:v>0.5</c:v>
                </c:pt>
                <c:pt idx="16">
                  <c:v>0.5</c:v>
                </c:pt>
                <c:pt idx="17">
                  <c:v>0.5</c:v>
                </c:pt>
                <c:pt idx="18">
                  <c:v>0.5</c:v>
                </c:pt>
                <c:pt idx="19">
                  <c:v>0.5</c:v>
                </c:pt>
                <c:pt idx="20">
                  <c:v>0.5</c:v>
                </c:pt>
                <c:pt idx="21">
                  <c:v>0.5</c:v>
                </c:pt>
                <c:pt idx="22">
                  <c:v>0.5</c:v>
                </c:pt>
                <c:pt idx="23">
                  <c:v>0.5</c:v>
                </c:pt>
              </c:numCache>
            </c:numRef>
          </c:val>
          <c:smooth val="0"/>
          <c:extLst>
            <c:ext xmlns:c16="http://schemas.microsoft.com/office/drawing/2014/chart" uri="{C3380CC4-5D6E-409C-BE32-E72D297353CC}">
              <c16:uniqueId val="{00000001-E44D-487B-A6E9-D94A9DB3D9C5}"/>
            </c:ext>
          </c:extLst>
        </c:ser>
        <c:ser>
          <c:idx val="0"/>
          <c:order val="2"/>
          <c:tx>
            <c:strRef>
              <c:f>'OP 9wk'!$F$6</c:f>
              <c:strCache>
                <c:ptCount val="1"/>
                <c:pt idx="0">
                  <c:v>LPL</c:v>
                </c:pt>
              </c:strCache>
            </c:strRef>
          </c:tx>
          <c:spPr>
            <a:ln w="15875">
              <a:solidFill>
                <a:schemeClr val="tx1"/>
              </a:solidFill>
              <a:prstDash val="lgDash"/>
            </a:ln>
          </c:spPr>
          <c:marker>
            <c:symbol val="none"/>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9wk'!$F$79:$F$102</c:f>
              <c:numCache>
                <c:formatCode>0%</c:formatCode>
                <c:ptCount val="24"/>
                <c:pt idx="0">
                  <c:v>0.11869892307692306</c:v>
                </c:pt>
                <c:pt idx="1">
                  <c:v>0.11869892307692306</c:v>
                </c:pt>
                <c:pt idx="2">
                  <c:v>0.11869892307692306</c:v>
                </c:pt>
                <c:pt idx="3">
                  <c:v>0.11869892307692306</c:v>
                </c:pt>
                <c:pt idx="4">
                  <c:v>0.11869892307692306</c:v>
                </c:pt>
                <c:pt idx="5">
                  <c:v>0.11869892307692306</c:v>
                </c:pt>
                <c:pt idx="6">
                  <c:v>0.11869892307692306</c:v>
                </c:pt>
                <c:pt idx="7">
                  <c:v>0.11869892307692306</c:v>
                </c:pt>
                <c:pt idx="8">
                  <c:v>0.11869892307692306</c:v>
                </c:pt>
                <c:pt idx="9">
                  <c:v>0.11869892307692306</c:v>
                </c:pt>
                <c:pt idx="10">
                  <c:v>0.11869892307692306</c:v>
                </c:pt>
                <c:pt idx="11">
                  <c:v>0.11869892307692306</c:v>
                </c:pt>
                <c:pt idx="12">
                  <c:v>0.11869892307692306</c:v>
                </c:pt>
                <c:pt idx="13">
                  <c:v>0.11869892307692306</c:v>
                </c:pt>
                <c:pt idx="14">
                  <c:v>0.11869892307692306</c:v>
                </c:pt>
                <c:pt idx="15">
                  <c:v>0.11869892307692306</c:v>
                </c:pt>
                <c:pt idx="16">
                  <c:v>0.11869892307692306</c:v>
                </c:pt>
                <c:pt idx="17">
                  <c:v>0.11869892307692306</c:v>
                </c:pt>
                <c:pt idx="18">
                  <c:v>0.11869892307692306</c:v>
                </c:pt>
                <c:pt idx="19">
                  <c:v>0.11869892307692306</c:v>
                </c:pt>
                <c:pt idx="20">
                  <c:v>0.11869892307692306</c:v>
                </c:pt>
                <c:pt idx="21">
                  <c:v>0.11869892307692306</c:v>
                </c:pt>
                <c:pt idx="22">
                  <c:v>0.11869892307692306</c:v>
                </c:pt>
                <c:pt idx="23">
                  <c:v>0.11869892307692306</c:v>
                </c:pt>
              </c:numCache>
            </c:numRef>
          </c:val>
          <c:smooth val="0"/>
          <c:extLst>
            <c:ext xmlns:c16="http://schemas.microsoft.com/office/drawing/2014/chart" uri="{C3380CC4-5D6E-409C-BE32-E72D297353CC}">
              <c16:uniqueId val="{00000002-E44D-487B-A6E9-D94A9DB3D9C5}"/>
            </c:ext>
          </c:extLst>
        </c:ser>
        <c:ser>
          <c:idx val="2"/>
          <c:order val="3"/>
          <c:tx>
            <c:strRef>
              <c:f>'OP 9wk'!$D$6</c:f>
              <c:strCache>
                <c:ptCount val="1"/>
                <c:pt idx="0">
                  <c:v>Mean</c:v>
                </c:pt>
              </c:strCache>
            </c:strRef>
          </c:tx>
          <c:spPr>
            <a:ln w="15875">
              <a:solidFill>
                <a:schemeClr val="tx1"/>
              </a:solidFill>
            </a:ln>
          </c:spPr>
          <c:marker>
            <c:symbol val="none"/>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9wk'!$D$79:$D$102</c:f>
              <c:numCache>
                <c:formatCode>0%</c:formatCode>
                <c:ptCount val="24"/>
                <c:pt idx="0">
                  <c:v>0.13566153846153844</c:v>
                </c:pt>
                <c:pt idx="1">
                  <c:v>0.13566153846153844</c:v>
                </c:pt>
                <c:pt idx="2">
                  <c:v>0.13566153846153844</c:v>
                </c:pt>
                <c:pt idx="3">
                  <c:v>0.13566153846153844</c:v>
                </c:pt>
                <c:pt idx="4">
                  <c:v>0.13566153846153844</c:v>
                </c:pt>
                <c:pt idx="5">
                  <c:v>0.13566153846153844</c:v>
                </c:pt>
                <c:pt idx="6">
                  <c:v>0.13566153846153844</c:v>
                </c:pt>
                <c:pt idx="7">
                  <c:v>0.13566153846153844</c:v>
                </c:pt>
                <c:pt idx="8">
                  <c:v>0.13566153846153844</c:v>
                </c:pt>
                <c:pt idx="9">
                  <c:v>0.13566153846153844</c:v>
                </c:pt>
                <c:pt idx="10">
                  <c:v>0.13566153846153844</c:v>
                </c:pt>
                <c:pt idx="11">
                  <c:v>0.13566153846153844</c:v>
                </c:pt>
                <c:pt idx="12">
                  <c:v>0.13566153846153844</c:v>
                </c:pt>
                <c:pt idx="13">
                  <c:v>0.13566153846153844</c:v>
                </c:pt>
                <c:pt idx="14">
                  <c:v>0.13566153846153844</c:v>
                </c:pt>
                <c:pt idx="15">
                  <c:v>0.13566153846153844</c:v>
                </c:pt>
                <c:pt idx="16">
                  <c:v>0.13566153846153844</c:v>
                </c:pt>
                <c:pt idx="17">
                  <c:v>0.13566153846153844</c:v>
                </c:pt>
                <c:pt idx="18">
                  <c:v>0.13566153846153844</c:v>
                </c:pt>
                <c:pt idx="19">
                  <c:v>0.13566153846153844</c:v>
                </c:pt>
                <c:pt idx="20">
                  <c:v>0.13566153846153844</c:v>
                </c:pt>
                <c:pt idx="21">
                  <c:v>0.13566153846153844</c:v>
                </c:pt>
                <c:pt idx="22">
                  <c:v>0.13566153846153844</c:v>
                </c:pt>
                <c:pt idx="23">
                  <c:v>0.13566153846153844</c:v>
                </c:pt>
              </c:numCache>
            </c:numRef>
          </c:val>
          <c:smooth val="0"/>
          <c:extLst>
            <c:ext xmlns:c16="http://schemas.microsoft.com/office/drawing/2014/chart" uri="{C3380CC4-5D6E-409C-BE32-E72D297353CC}">
              <c16:uniqueId val="{00000003-E44D-487B-A6E9-D94A9DB3D9C5}"/>
            </c:ext>
          </c:extLst>
        </c:ser>
        <c:ser>
          <c:idx val="4"/>
          <c:order val="4"/>
          <c:tx>
            <c:strRef>
              <c:f>'OP 9wk'!$C$6</c:f>
              <c:strCache>
                <c:ptCount val="1"/>
                <c:pt idx="0">
                  <c:v>UPL</c:v>
                </c:pt>
              </c:strCache>
            </c:strRef>
          </c:tx>
          <c:spPr>
            <a:ln w="15875">
              <a:solidFill>
                <a:schemeClr val="tx1"/>
              </a:solidFill>
              <a:prstDash val="lgDash"/>
            </a:ln>
          </c:spPr>
          <c:marker>
            <c:symbol val="none"/>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9wk'!$C$79:$C$102</c:f>
              <c:numCache>
                <c:formatCode>0%</c:formatCode>
                <c:ptCount val="24"/>
                <c:pt idx="0">
                  <c:v>0.15262415384615383</c:v>
                </c:pt>
                <c:pt idx="1">
                  <c:v>0.15262415384615383</c:v>
                </c:pt>
                <c:pt idx="2">
                  <c:v>0.15262415384615383</c:v>
                </c:pt>
                <c:pt idx="3">
                  <c:v>0.15262415384615383</c:v>
                </c:pt>
                <c:pt idx="4">
                  <c:v>0.15262415384615383</c:v>
                </c:pt>
                <c:pt idx="5">
                  <c:v>0.15262415384615383</c:v>
                </c:pt>
                <c:pt idx="6">
                  <c:v>0.15262415384615383</c:v>
                </c:pt>
                <c:pt idx="7">
                  <c:v>0.15262415384615383</c:v>
                </c:pt>
                <c:pt idx="8">
                  <c:v>0.15262415384615383</c:v>
                </c:pt>
                <c:pt idx="9">
                  <c:v>0.15262415384615383</c:v>
                </c:pt>
                <c:pt idx="10">
                  <c:v>0.15262415384615383</c:v>
                </c:pt>
                <c:pt idx="11">
                  <c:v>0.15262415384615383</c:v>
                </c:pt>
                <c:pt idx="12">
                  <c:v>0.15262415384615383</c:v>
                </c:pt>
                <c:pt idx="13">
                  <c:v>0.15262415384615383</c:v>
                </c:pt>
                <c:pt idx="14">
                  <c:v>0.15262415384615383</c:v>
                </c:pt>
                <c:pt idx="15">
                  <c:v>0.15262415384615383</c:v>
                </c:pt>
                <c:pt idx="16">
                  <c:v>0.15262415384615383</c:v>
                </c:pt>
                <c:pt idx="17">
                  <c:v>0.15262415384615383</c:v>
                </c:pt>
                <c:pt idx="18">
                  <c:v>0.15262415384615383</c:v>
                </c:pt>
                <c:pt idx="19">
                  <c:v>0.15262415384615383</c:v>
                </c:pt>
                <c:pt idx="20">
                  <c:v>0.15262415384615383</c:v>
                </c:pt>
                <c:pt idx="21">
                  <c:v>0.15262415384615383</c:v>
                </c:pt>
                <c:pt idx="22">
                  <c:v>0.15262415384615383</c:v>
                </c:pt>
                <c:pt idx="23">
                  <c:v>0.15262415384615383</c:v>
                </c:pt>
              </c:numCache>
            </c:numRef>
          </c:val>
          <c:smooth val="0"/>
          <c:extLst>
            <c:ext xmlns:c16="http://schemas.microsoft.com/office/drawing/2014/chart" uri="{C3380CC4-5D6E-409C-BE32-E72D297353CC}">
              <c16:uniqueId val="{00000004-E44D-487B-A6E9-D94A9DB3D9C5}"/>
            </c:ext>
          </c:extLst>
        </c:ser>
        <c:ser>
          <c:idx val="5"/>
          <c:order val="5"/>
          <c:tx>
            <c:strRef>
              <c:f>'OP 9wk'!$I$6</c:f>
              <c:strCache>
                <c:ptCount val="1"/>
                <c:pt idx="0">
                  <c:v>SCL</c:v>
                </c:pt>
              </c:strCache>
            </c:strRef>
          </c:tx>
          <c:spPr>
            <a:ln>
              <a:noFill/>
            </a:ln>
          </c:spPr>
          <c:marker>
            <c:symbol val="circle"/>
            <c:size val="6"/>
            <c:spPr>
              <a:solidFill>
                <a:srgbClr val="FF6600"/>
              </a:solidFill>
              <a:ln>
                <a:noFill/>
              </a:ln>
            </c:spPr>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9wk'!$I$79:$I$102</c:f>
              <c:numCache>
                <c:formatCode>0%</c:formatCode>
                <c:ptCount val="24"/>
                <c:pt idx="0">
                  <c:v>#N/A</c:v>
                </c:pt>
                <c:pt idx="1">
                  <c:v>#N/A</c:v>
                </c:pt>
                <c:pt idx="2">
                  <c:v>#N/A</c:v>
                </c:pt>
                <c:pt idx="3">
                  <c:v>#N/A</c:v>
                </c:pt>
                <c:pt idx="4">
                  <c:v>#N/A</c:v>
                </c:pt>
                <c:pt idx="5">
                  <c:v>#N/A</c:v>
                </c:pt>
                <c:pt idx="6">
                  <c:v>#N/A</c:v>
                </c:pt>
                <c:pt idx="7" formatCode="0.00%">
                  <c:v>0.12989999999999999</c:v>
                </c:pt>
                <c:pt idx="8" formatCode="0.00%">
                  <c:v>0.1212</c:v>
                </c:pt>
                <c:pt idx="9" formatCode="0.00%">
                  <c:v>0.1187</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44D-487B-A6E9-D94A9DB3D9C5}"/>
            </c:ext>
          </c:extLst>
        </c:ser>
        <c:ser>
          <c:idx val="6"/>
          <c:order val="6"/>
          <c:tx>
            <c:strRef>
              <c:f>'OP 9wk'!$J$6</c:f>
              <c:strCache>
                <c:ptCount val="1"/>
                <c:pt idx="0">
                  <c:v>SCH</c:v>
                </c:pt>
              </c:strCache>
            </c:strRef>
          </c:tx>
          <c:spPr>
            <a:ln>
              <a:noFill/>
            </a:ln>
          </c:spPr>
          <c:marker>
            <c:symbol val="circle"/>
            <c:size val="7"/>
            <c:spPr>
              <a:solidFill>
                <a:srgbClr val="5B9BD5"/>
              </a:solidFill>
              <a:ln>
                <a:noFill/>
              </a:ln>
            </c:spPr>
          </c:marker>
          <c:cat>
            <c:numRef>
              <c:f>'OP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9wk'!$J$79:$J$102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44D-487B-A6E9-D94A9DB3D9C5}"/>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sz="1000"/>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79482251546"/>
          <c:y val="0.11797963150334236"/>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52wk'!$E$79:$E$102</c:f>
              <c:numCache>
                <c:formatCode>0</c:formatCode>
                <c:ptCount val="24"/>
                <c:pt idx="0">
                  <c:v>42860</c:v>
                </c:pt>
                <c:pt idx="1">
                  <c:v>43944</c:v>
                </c:pt>
                <c:pt idx="2">
                  <c:v>45006</c:v>
                </c:pt>
                <c:pt idx="3">
                  <c:v>46249</c:v>
                </c:pt>
                <c:pt idx="4">
                  <c:v>47285</c:v>
                </c:pt>
                <c:pt idx="5">
                  <c:v>48665</c:v>
                </c:pt>
                <c:pt idx="6">
                  <c:v>49617</c:v>
                </c:pt>
                <c:pt idx="7">
                  <c:v>48946</c:v>
                </c:pt>
                <c:pt idx="8">
                  <c:v>48349</c:v>
                </c:pt>
                <c:pt idx="9">
                  <c:v>47487</c:v>
                </c:pt>
                <c:pt idx="10">
                  <c:v>47077</c:v>
                </c:pt>
                <c:pt idx="11">
                  <c:v>45481</c:v>
                </c:pt>
                <c:pt idx="12">
                  <c:v>44463</c:v>
                </c:pt>
              </c:numCache>
            </c:numRef>
          </c:val>
          <c:smooth val="0"/>
          <c:extLst>
            <c:ext xmlns:c16="http://schemas.microsoft.com/office/drawing/2014/chart" uri="{C3380CC4-5D6E-409C-BE32-E72D297353CC}">
              <c16:uniqueId val="{00000000-7158-4101-9A0C-BFB2FA27B182}"/>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7158-4101-9A0C-BFB2FA27B182}"/>
            </c:ext>
          </c:extLst>
        </c:ser>
        <c:ser>
          <c:idx val="0"/>
          <c:order val="2"/>
          <c:tx>
            <c:strRef>
              <c:f>'OP 52wk'!$F$6</c:f>
              <c:strCache>
                <c:ptCount val="1"/>
                <c:pt idx="0">
                  <c:v>LPL</c:v>
                </c:pt>
              </c:strCache>
            </c:strRef>
          </c:tx>
          <c:spPr>
            <a:ln w="15875">
              <a:solidFill>
                <a:schemeClr val="tx1"/>
              </a:solidFill>
              <a:prstDash val="lgDash"/>
            </a:ln>
          </c:spPr>
          <c:marker>
            <c:symbol val="none"/>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52wk'!$F$79:$F$102</c:f>
              <c:numCache>
                <c:formatCode>0</c:formatCode>
                <c:ptCount val="24"/>
                <c:pt idx="0">
                  <c:v>43931.189871794872</c:v>
                </c:pt>
                <c:pt idx="1">
                  <c:v>43931.189871794872</c:v>
                </c:pt>
                <c:pt idx="2">
                  <c:v>43931.189871794872</c:v>
                </c:pt>
                <c:pt idx="3">
                  <c:v>43931.189871794872</c:v>
                </c:pt>
                <c:pt idx="4">
                  <c:v>43931.189871794872</c:v>
                </c:pt>
                <c:pt idx="5">
                  <c:v>43931.189871794872</c:v>
                </c:pt>
                <c:pt idx="6">
                  <c:v>43931.189871794872</c:v>
                </c:pt>
                <c:pt idx="7">
                  <c:v>43931.189871794872</c:v>
                </c:pt>
                <c:pt idx="8">
                  <c:v>43931.189871794872</c:v>
                </c:pt>
                <c:pt idx="9">
                  <c:v>43931.189871794872</c:v>
                </c:pt>
                <c:pt idx="10">
                  <c:v>43931.189871794872</c:v>
                </c:pt>
                <c:pt idx="11">
                  <c:v>43931.189871794872</c:v>
                </c:pt>
                <c:pt idx="12">
                  <c:v>43931.189871794872</c:v>
                </c:pt>
                <c:pt idx="13">
                  <c:v>43931.189871794872</c:v>
                </c:pt>
                <c:pt idx="14">
                  <c:v>43931.189871794872</c:v>
                </c:pt>
                <c:pt idx="15">
                  <c:v>43931.189871794872</c:v>
                </c:pt>
                <c:pt idx="16">
                  <c:v>43931.189871794872</c:v>
                </c:pt>
                <c:pt idx="17">
                  <c:v>43931.189871794872</c:v>
                </c:pt>
                <c:pt idx="18">
                  <c:v>43931.189871794872</c:v>
                </c:pt>
                <c:pt idx="19">
                  <c:v>43931.189871794872</c:v>
                </c:pt>
                <c:pt idx="20">
                  <c:v>43931.189871794872</c:v>
                </c:pt>
                <c:pt idx="21">
                  <c:v>43931.189871794872</c:v>
                </c:pt>
                <c:pt idx="22">
                  <c:v>43931.189871794872</c:v>
                </c:pt>
                <c:pt idx="23">
                  <c:v>43931.189871794872</c:v>
                </c:pt>
              </c:numCache>
            </c:numRef>
          </c:val>
          <c:smooth val="0"/>
          <c:extLst>
            <c:ext xmlns:c16="http://schemas.microsoft.com/office/drawing/2014/chart" uri="{C3380CC4-5D6E-409C-BE32-E72D297353CC}">
              <c16:uniqueId val="{00000002-7158-4101-9A0C-BFB2FA27B182}"/>
            </c:ext>
          </c:extLst>
        </c:ser>
        <c:ser>
          <c:idx val="2"/>
          <c:order val="3"/>
          <c:tx>
            <c:strRef>
              <c:f>'OP 52wk'!$D$6</c:f>
              <c:strCache>
                <c:ptCount val="1"/>
                <c:pt idx="0">
                  <c:v>Mean</c:v>
                </c:pt>
              </c:strCache>
            </c:strRef>
          </c:tx>
          <c:spPr>
            <a:ln w="15875">
              <a:solidFill>
                <a:schemeClr val="tx1"/>
              </a:solidFill>
            </a:ln>
          </c:spPr>
          <c:marker>
            <c:symbol val="none"/>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52wk'!$D$79:$D$102</c:f>
              <c:numCache>
                <c:formatCode>0</c:formatCode>
                <c:ptCount val="24"/>
                <c:pt idx="0">
                  <c:v>46571.461538461539</c:v>
                </c:pt>
                <c:pt idx="1">
                  <c:v>46571.461538461539</c:v>
                </c:pt>
                <c:pt idx="2">
                  <c:v>46571.461538461539</c:v>
                </c:pt>
                <c:pt idx="3">
                  <c:v>46571.461538461539</c:v>
                </c:pt>
                <c:pt idx="4">
                  <c:v>46571.461538461539</c:v>
                </c:pt>
                <c:pt idx="5">
                  <c:v>46571.461538461539</c:v>
                </c:pt>
                <c:pt idx="6">
                  <c:v>46571.461538461539</c:v>
                </c:pt>
                <c:pt idx="7">
                  <c:v>46571.461538461539</c:v>
                </c:pt>
                <c:pt idx="8">
                  <c:v>46571.461538461539</c:v>
                </c:pt>
                <c:pt idx="9">
                  <c:v>46571.461538461539</c:v>
                </c:pt>
                <c:pt idx="10">
                  <c:v>46571.461538461539</c:v>
                </c:pt>
                <c:pt idx="11">
                  <c:v>46571.461538461539</c:v>
                </c:pt>
                <c:pt idx="12">
                  <c:v>46571.461538461539</c:v>
                </c:pt>
                <c:pt idx="13">
                  <c:v>46571.461538461539</c:v>
                </c:pt>
                <c:pt idx="14">
                  <c:v>46571.461538461539</c:v>
                </c:pt>
                <c:pt idx="15">
                  <c:v>46571.461538461539</c:v>
                </c:pt>
                <c:pt idx="16">
                  <c:v>46571.461538461539</c:v>
                </c:pt>
                <c:pt idx="17">
                  <c:v>46571.461538461539</c:v>
                </c:pt>
                <c:pt idx="18">
                  <c:v>46571.461538461539</c:v>
                </c:pt>
                <c:pt idx="19">
                  <c:v>46571.461538461539</c:v>
                </c:pt>
                <c:pt idx="20">
                  <c:v>46571.461538461539</c:v>
                </c:pt>
                <c:pt idx="21">
                  <c:v>46571.461538461539</c:v>
                </c:pt>
                <c:pt idx="22">
                  <c:v>46571.461538461539</c:v>
                </c:pt>
                <c:pt idx="23">
                  <c:v>46571.461538461539</c:v>
                </c:pt>
              </c:numCache>
            </c:numRef>
          </c:val>
          <c:smooth val="0"/>
          <c:extLst>
            <c:ext xmlns:c16="http://schemas.microsoft.com/office/drawing/2014/chart" uri="{C3380CC4-5D6E-409C-BE32-E72D297353CC}">
              <c16:uniqueId val="{00000003-7158-4101-9A0C-BFB2FA27B182}"/>
            </c:ext>
          </c:extLst>
        </c:ser>
        <c:ser>
          <c:idx val="4"/>
          <c:order val="4"/>
          <c:tx>
            <c:strRef>
              <c:f>'OP 52wk'!$C$6</c:f>
              <c:strCache>
                <c:ptCount val="1"/>
                <c:pt idx="0">
                  <c:v>UPL</c:v>
                </c:pt>
              </c:strCache>
            </c:strRef>
          </c:tx>
          <c:spPr>
            <a:ln w="15875">
              <a:solidFill>
                <a:schemeClr val="tx1"/>
              </a:solidFill>
              <a:prstDash val="lgDash"/>
            </a:ln>
          </c:spPr>
          <c:marker>
            <c:symbol val="none"/>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52wk'!$C$79:$C$102</c:f>
              <c:numCache>
                <c:formatCode>0</c:formatCode>
                <c:ptCount val="24"/>
                <c:pt idx="0">
                  <c:v>49211.733205128206</c:v>
                </c:pt>
                <c:pt idx="1">
                  <c:v>49211.733205128206</c:v>
                </c:pt>
                <c:pt idx="2">
                  <c:v>49211.733205128206</c:v>
                </c:pt>
                <c:pt idx="3">
                  <c:v>49211.733205128206</c:v>
                </c:pt>
                <c:pt idx="4">
                  <c:v>49211.733205128206</c:v>
                </c:pt>
                <c:pt idx="5">
                  <c:v>49211.733205128206</c:v>
                </c:pt>
                <c:pt idx="6">
                  <c:v>49211.733205128206</c:v>
                </c:pt>
                <c:pt idx="7">
                  <c:v>49211.733205128206</c:v>
                </c:pt>
                <c:pt idx="8">
                  <c:v>49211.733205128206</c:v>
                </c:pt>
                <c:pt idx="9">
                  <c:v>49211.733205128206</c:v>
                </c:pt>
                <c:pt idx="10">
                  <c:v>49211.733205128206</c:v>
                </c:pt>
                <c:pt idx="11">
                  <c:v>49211.733205128206</c:v>
                </c:pt>
                <c:pt idx="12">
                  <c:v>49211.733205128206</c:v>
                </c:pt>
                <c:pt idx="13">
                  <c:v>49211.733205128206</c:v>
                </c:pt>
                <c:pt idx="14">
                  <c:v>49211.733205128206</c:v>
                </c:pt>
                <c:pt idx="15">
                  <c:v>49211.733205128206</c:v>
                </c:pt>
                <c:pt idx="16">
                  <c:v>49211.733205128206</c:v>
                </c:pt>
                <c:pt idx="17">
                  <c:v>49211.733205128206</c:v>
                </c:pt>
                <c:pt idx="18">
                  <c:v>49211.733205128206</c:v>
                </c:pt>
                <c:pt idx="19">
                  <c:v>49211.733205128206</c:v>
                </c:pt>
                <c:pt idx="20">
                  <c:v>49211.733205128206</c:v>
                </c:pt>
                <c:pt idx="21">
                  <c:v>49211.733205128206</c:v>
                </c:pt>
                <c:pt idx="22">
                  <c:v>49211.733205128206</c:v>
                </c:pt>
                <c:pt idx="23">
                  <c:v>49211.733205128206</c:v>
                </c:pt>
              </c:numCache>
            </c:numRef>
          </c:val>
          <c:smooth val="0"/>
          <c:extLst>
            <c:ext xmlns:c16="http://schemas.microsoft.com/office/drawing/2014/chart" uri="{C3380CC4-5D6E-409C-BE32-E72D297353CC}">
              <c16:uniqueId val="{00000004-7158-4101-9A0C-BFB2FA27B182}"/>
            </c:ext>
          </c:extLst>
        </c:ser>
        <c:ser>
          <c:idx val="5"/>
          <c:order val="5"/>
          <c:tx>
            <c:strRef>
              <c:f>'OP 52wk'!$I$6</c:f>
              <c:strCache>
                <c:ptCount val="1"/>
                <c:pt idx="0">
                  <c:v>SCL</c:v>
                </c:pt>
              </c:strCache>
            </c:strRef>
          </c:tx>
          <c:spPr>
            <a:ln>
              <a:noFill/>
            </a:ln>
          </c:spPr>
          <c:marker>
            <c:symbol val="circle"/>
            <c:size val="6"/>
            <c:spPr>
              <a:solidFill>
                <a:srgbClr val="5B9BD5"/>
              </a:solidFill>
              <a:ln>
                <a:noFill/>
              </a:ln>
            </c:spPr>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52wk'!$I$79:$I$102</c:f>
              <c:numCache>
                <c:formatCode>0</c:formatCode>
                <c:ptCount val="24"/>
                <c:pt idx="0">
                  <c:v>42860</c:v>
                </c:pt>
                <c:pt idx="1">
                  <c:v>#N/A</c:v>
                </c:pt>
                <c:pt idx="2">
                  <c:v>#N/A</c:v>
                </c:pt>
                <c:pt idx="3">
                  <c:v>#N/A</c:v>
                </c:pt>
                <c:pt idx="4">
                  <c:v>#N/A</c:v>
                </c:pt>
                <c:pt idx="5">
                  <c:v>#N/A</c:v>
                </c:pt>
                <c:pt idx="6">
                  <c:v>#N/A</c:v>
                </c:pt>
                <c:pt idx="7">
                  <c:v>#N/A</c:v>
                </c:pt>
                <c:pt idx="8">
                  <c:v>#N/A</c:v>
                </c:pt>
                <c:pt idx="9">
                  <c:v>#N/A</c:v>
                </c:pt>
                <c:pt idx="10">
                  <c:v>47077</c:v>
                </c:pt>
                <c:pt idx="11">
                  <c:v>45481</c:v>
                </c:pt>
                <c:pt idx="12">
                  <c:v>44463</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158-4101-9A0C-BFB2FA27B182}"/>
            </c:ext>
          </c:extLst>
        </c:ser>
        <c:ser>
          <c:idx val="6"/>
          <c:order val="6"/>
          <c:tx>
            <c:strRef>
              <c:f>'OP 52wk'!$J$6</c:f>
              <c:strCache>
                <c:ptCount val="1"/>
                <c:pt idx="0">
                  <c:v>SCH</c:v>
                </c:pt>
              </c:strCache>
            </c:strRef>
          </c:tx>
          <c:spPr>
            <a:ln>
              <a:noFill/>
            </a:ln>
          </c:spPr>
          <c:marker>
            <c:symbol val="circle"/>
            <c:size val="6"/>
            <c:spPr>
              <a:solidFill>
                <a:srgbClr val="FF6600"/>
              </a:solidFill>
              <a:ln>
                <a:noFill/>
              </a:ln>
            </c:spPr>
          </c:marker>
          <c:cat>
            <c:numRef>
              <c:f>'OP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'OP 52wk'!$J$79:$J$102</c:f>
              <c:numCache>
                <c:formatCode>0</c:formatCode>
                <c:ptCount val="24"/>
                <c:pt idx="0">
                  <c:v>#N/A</c:v>
                </c:pt>
                <c:pt idx="1">
                  <c:v>#N/A</c:v>
                </c:pt>
                <c:pt idx="2">
                  <c:v>#N/A</c:v>
                </c:pt>
                <c:pt idx="3">
                  <c:v>#N/A</c:v>
                </c:pt>
                <c:pt idx="4">
                  <c:v>#N/A</c:v>
                </c:pt>
                <c:pt idx="5">
                  <c:v>#N/A</c:v>
                </c:pt>
                <c:pt idx="6">
                  <c:v>49617</c:v>
                </c:pt>
                <c:pt idx="7">
                  <c:v>48946</c:v>
                </c:pt>
                <c:pt idx="8">
                  <c:v>48349</c:v>
                </c:pt>
                <c:pt idx="9">
                  <c:v>47487</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158-4101-9A0C-BFB2FA27B182}"/>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9.3053944687057771E-2"/>
          <c:y val="0.83470320691861821"/>
          <c:w val="0.8459021604189092"/>
          <c:h val="0.15926099564168011"/>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'IPDC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'IPDC Activity'!$C$7:$C$18</c:f>
              <c:numCache>
                <c:formatCode>General</c:formatCode>
                <c:ptCount val="12"/>
                <c:pt idx="0">
                  <c:v>847</c:v>
                </c:pt>
                <c:pt idx="1">
                  <c:v>865</c:v>
                </c:pt>
                <c:pt idx="2">
                  <c:v>798</c:v>
                </c:pt>
                <c:pt idx="3">
                  <c:v>786</c:v>
                </c:pt>
                <c:pt idx="4">
                  <c:v>718</c:v>
                </c:pt>
                <c:pt idx="5">
                  <c:v>878</c:v>
                </c:pt>
                <c:pt idx="6">
                  <c:v>968</c:v>
                </c:pt>
                <c:pt idx="7">
                  <c:v>948</c:v>
                </c:pt>
                <c:pt idx="8">
                  <c:v>949</c:v>
                </c:pt>
                <c:pt idx="9">
                  <c:v>983</c:v>
                </c:pt>
                <c:pt idx="10">
                  <c:v>935</c:v>
                </c:pt>
                <c:pt idx="11">
                  <c:v>944</c:v>
                </c:pt>
              </c:numCache>
            </c:numRef>
          </c:val>
          <c:smooth val="0"/>
          <c:extLst>
            <c:ext xmlns:c16="http://schemas.microsoft.com/office/drawing/2014/chart" uri="{C3380CC4-5D6E-409C-BE32-E72D297353CC}">
              <c16:uniqueId val="{00000000-7058-4364-A4C7-A18B61DF831E}"/>
            </c:ext>
          </c:extLst>
        </c:ser>
        <c:ser>
          <c:idx val="0"/>
          <c:order val="1"/>
          <c:tx>
            <c:strRef>
              <c:f>'IPDC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'IPDC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'IPDC Activity'!$D$7:$D$18</c:f>
              <c:numCache>
                <c:formatCode>General</c:formatCode>
                <c:ptCount val="12"/>
                <c:pt idx="0">
                  <c:v>850</c:v>
                </c:pt>
              </c:numCache>
            </c:numRef>
          </c:val>
          <c:smooth val="0"/>
          <c:extLst>
            <c:ext xmlns:c16="http://schemas.microsoft.com/office/drawing/2014/chart" uri="{C3380CC4-5D6E-409C-BE32-E72D297353CC}">
              <c16:uniqueId val="{00000001-7058-4364-A4C7-A18B61DF831E}"/>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13wk'!$E$79:$E$102</c:f>
              <c:numCache>
                <c:formatCode>0.00%</c:formatCode>
                <c:ptCount val="24"/>
                <c:pt idx="0">
                  <c:v>0.3523</c:v>
                </c:pt>
                <c:pt idx="1">
                  <c:v>0.3407</c:v>
                </c:pt>
                <c:pt idx="2">
                  <c:v>0.34670000000000001</c:v>
                </c:pt>
                <c:pt idx="3">
                  <c:v>0.33850000000000002</c:v>
                </c:pt>
                <c:pt idx="4">
                  <c:v>0.33679999999999999</c:v>
                </c:pt>
                <c:pt idx="5">
                  <c:v>0.36370000000000002</c:v>
                </c:pt>
                <c:pt idx="6">
                  <c:v>0.40429999999999999</c:v>
                </c:pt>
                <c:pt idx="7">
                  <c:v>0.44219999999999998</c:v>
                </c:pt>
                <c:pt idx="8">
                  <c:v>0.45290000000000002</c:v>
                </c:pt>
                <c:pt idx="9">
                  <c:v>0.44169999999999998</c:v>
                </c:pt>
                <c:pt idx="10">
                  <c:v>0.46260000000000001</c:v>
                </c:pt>
                <c:pt idx="11">
                  <c:v>0.4738</c:v>
                </c:pt>
                <c:pt idx="12">
                  <c:v>0.49530000000000002</c:v>
                </c:pt>
              </c:numCache>
            </c:numRef>
          </c:val>
          <c:smooth val="0"/>
          <c:extLst>
            <c:ext xmlns:c16="http://schemas.microsoft.com/office/drawing/2014/chart" uri="{C3380CC4-5D6E-409C-BE32-E72D297353CC}">
              <c16:uniqueId val="{00000000-EBA7-4A31-BFD0-D2CFCC23F126}"/>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13wk'!$G$79:$G$102</c:f>
              <c:numCache>
                <c:formatCode>0%</c:formatCode>
                <c:ptCount val="24"/>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pt idx="12">
                  <c:v>0.55000000000000004</c:v>
                </c:pt>
                <c:pt idx="13">
                  <c:v>0.55000000000000004</c:v>
                </c:pt>
                <c:pt idx="14">
                  <c:v>0.55000000000000004</c:v>
                </c:pt>
                <c:pt idx="15">
                  <c:v>0.55000000000000004</c:v>
                </c:pt>
                <c:pt idx="16">
                  <c:v>0.55000000000000004</c:v>
                </c:pt>
                <c:pt idx="17">
                  <c:v>0.55000000000000004</c:v>
                </c:pt>
                <c:pt idx="18">
                  <c:v>0.55000000000000004</c:v>
                </c:pt>
                <c:pt idx="19">
                  <c:v>0.55000000000000004</c:v>
                </c:pt>
                <c:pt idx="20">
                  <c:v>0.55000000000000004</c:v>
                </c:pt>
                <c:pt idx="21">
                  <c:v>0.55000000000000004</c:v>
                </c:pt>
                <c:pt idx="22">
                  <c:v>0.55000000000000004</c:v>
                </c:pt>
                <c:pt idx="23">
                  <c:v>0.55000000000000004</c:v>
                </c:pt>
              </c:numCache>
            </c:numRef>
          </c:val>
          <c:smooth val="0"/>
          <c:extLst>
            <c:ext xmlns:c16="http://schemas.microsoft.com/office/drawing/2014/chart" uri="{C3380CC4-5D6E-409C-BE32-E72D297353CC}">
              <c16:uniqueId val="{00000001-EBA7-4A31-BFD0-D2CFCC23F126}"/>
            </c:ext>
          </c:extLst>
        </c:ser>
        <c:ser>
          <c:idx val="0"/>
          <c:order val="2"/>
          <c:tx>
            <c:strRef>
              <c:f>'IP 13wk'!$F$6</c:f>
              <c:strCache>
                <c:ptCount val="1"/>
                <c:pt idx="0">
                  <c:v>LPL</c:v>
                </c:pt>
              </c:strCache>
            </c:strRef>
          </c:tx>
          <c:spPr>
            <a:ln w="15875">
              <a:solidFill>
                <a:schemeClr val="tx1"/>
              </a:solidFill>
              <a:prstDash val="lgDash"/>
            </a:ln>
          </c:spPr>
          <c:marker>
            <c:symbol val="none"/>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13wk'!$F$79:$F$102</c:f>
              <c:numCache>
                <c:formatCode>0%</c:formatCode>
                <c:ptCount val="24"/>
                <c:pt idx="0">
                  <c:v>0.35776620512820512</c:v>
                </c:pt>
                <c:pt idx="1">
                  <c:v>0.35776620512820512</c:v>
                </c:pt>
                <c:pt idx="2">
                  <c:v>0.35776620512820512</c:v>
                </c:pt>
                <c:pt idx="3">
                  <c:v>0.35776620512820512</c:v>
                </c:pt>
                <c:pt idx="4">
                  <c:v>0.35776620512820512</c:v>
                </c:pt>
                <c:pt idx="5">
                  <c:v>0.35776620512820512</c:v>
                </c:pt>
                <c:pt idx="6">
                  <c:v>0.35776620512820512</c:v>
                </c:pt>
                <c:pt idx="7">
                  <c:v>0.35776620512820512</c:v>
                </c:pt>
                <c:pt idx="8">
                  <c:v>0.35776620512820512</c:v>
                </c:pt>
                <c:pt idx="9">
                  <c:v>0.35776620512820512</c:v>
                </c:pt>
                <c:pt idx="10">
                  <c:v>0.35776620512820512</c:v>
                </c:pt>
                <c:pt idx="11">
                  <c:v>0.35776620512820512</c:v>
                </c:pt>
                <c:pt idx="12">
                  <c:v>0.35776620512820512</c:v>
                </c:pt>
                <c:pt idx="13">
                  <c:v>0.35776620512820512</c:v>
                </c:pt>
                <c:pt idx="14">
                  <c:v>0.35776620512820512</c:v>
                </c:pt>
                <c:pt idx="15">
                  <c:v>0.35776620512820512</c:v>
                </c:pt>
                <c:pt idx="16">
                  <c:v>0.35776620512820512</c:v>
                </c:pt>
                <c:pt idx="17">
                  <c:v>0.35776620512820512</c:v>
                </c:pt>
                <c:pt idx="18">
                  <c:v>0.35776620512820512</c:v>
                </c:pt>
                <c:pt idx="19">
                  <c:v>0.35776620512820512</c:v>
                </c:pt>
                <c:pt idx="20">
                  <c:v>0.35776620512820512</c:v>
                </c:pt>
                <c:pt idx="21">
                  <c:v>0.35776620512820512</c:v>
                </c:pt>
                <c:pt idx="22">
                  <c:v>0.35776620512820512</c:v>
                </c:pt>
                <c:pt idx="23">
                  <c:v>0.35776620512820512</c:v>
                </c:pt>
              </c:numCache>
            </c:numRef>
          </c:val>
          <c:smooth val="0"/>
          <c:extLst>
            <c:ext xmlns:c16="http://schemas.microsoft.com/office/drawing/2014/chart" uri="{C3380CC4-5D6E-409C-BE32-E72D297353CC}">
              <c16:uniqueId val="{00000002-EBA7-4A31-BFD0-D2CFCC23F126}"/>
            </c:ext>
          </c:extLst>
        </c:ser>
        <c:ser>
          <c:idx val="2"/>
          <c:order val="3"/>
          <c:tx>
            <c:strRef>
              <c:f>'IP 13wk'!$D$6</c:f>
              <c:strCache>
                <c:ptCount val="1"/>
                <c:pt idx="0">
                  <c:v>Mean</c:v>
                </c:pt>
              </c:strCache>
            </c:strRef>
          </c:tx>
          <c:spPr>
            <a:ln w="15875">
              <a:solidFill>
                <a:schemeClr val="tx1"/>
              </a:solidFill>
            </a:ln>
          </c:spPr>
          <c:marker>
            <c:symbol val="none"/>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13wk'!$D$79:$D$102</c:f>
              <c:numCache>
                <c:formatCode>0%</c:formatCode>
                <c:ptCount val="24"/>
                <c:pt idx="0">
                  <c:v>0.40396153846153848</c:v>
                </c:pt>
                <c:pt idx="1">
                  <c:v>0.40396153846153848</c:v>
                </c:pt>
                <c:pt idx="2">
                  <c:v>0.40396153846153848</c:v>
                </c:pt>
                <c:pt idx="3">
                  <c:v>0.40396153846153848</c:v>
                </c:pt>
                <c:pt idx="4">
                  <c:v>0.40396153846153848</c:v>
                </c:pt>
                <c:pt idx="5">
                  <c:v>0.40396153846153848</c:v>
                </c:pt>
                <c:pt idx="6">
                  <c:v>0.40396153846153848</c:v>
                </c:pt>
                <c:pt idx="7">
                  <c:v>0.40396153846153848</c:v>
                </c:pt>
                <c:pt idx="8">
                  <c:v>0.40396153846153848</c:v>
                </c:pt>
                <c:pt idx="9">
                  <c:v>0.40396153846153848</c:v>
                </c:pt>
                <c:pt idx="10">
                  <c:v>0.40396153846153848</c:v>
                </c:pt>
                <c:pt idx="11">
                  <c:v>0.40396153846153848</c:v>
                </c:pt>
                <c:pt idx="12">
                  <c:v>0.40396153846153848</c:v>
                </c:pt>
                <c:pt idx="13">
                  <c:v>0.40396153846153848</c:v>
                </c:pt>
                <c:pt idx="14">
                  <c:v>0.40396153846153848</c:v>
                </c:pt>
                <c:pt idx="15">
                  <c:v>0.40396153846153848</c:v>
                </c:pt>
                <c:pt idx="16">
                  <c:v>0.40396153846153848</c:v>
                </c:pt>
                <c:pt idx="17">
                  <c:v>0.40396153846153848</c:v>
                </c:pt>
                <c:pt idx="18">
                  <c:v>0.40396153846153848</c:v>
                </c:pt>
                <c:pt idx="19">
                  <c:v>0.40396153846153848</c:v>
                </c:pt>
                <c:pt idx="20">
                  <c:v>0.40396153846153848</c:v>
                </c:pt>
                <c:pt idx="21">
                  <c:v>0.40396153846153848</c:v>
                </c:pt>
                <c:pt idx="22">
                  <c:v>0.40396153846153848</c:v>
                </c:pt>
                <c:pt idx="23">
                  <c:v>0.40396153846153848</c:v>
                </c:pt>
              </c:numCache>
            </c:numRef>
          </c:val>
          <c:smooth val="0"/>
          <c:extLst>
            <c:ext xmlns:c16="http://schemas.microsoft.com/office/drawing/2014/chart" uri="{C3380CC4-5D6E-409C-BE32-E72D297353CC}">
              <c16:uniqueId val="{00000003-EBA7-4A31-BFD0-D2CFCC23F126}"/>
            </c:ext>
          </c:extLst>
        </c:ser>
        <c:ser>
          <c:idx val="4"/>
          <c:order val="4"/>
          <c:tx>
            <c:strRef>
              <c:f>'IP 13wk'!$C$6</c:f>
              <c:strCache>
                <c:ptCount val="1"/>
                <c:pt idx="0">
                  <c:v>UPL</c:v>
                </c:pt>
              </c:strCache>
            </c:strRef>
          </c:tx>
          <c:spPr>
            <a:ln w="15875">
              <a:solidFill>
                <a:schemeClr val="tx1"/>
              </a:solidFill>
              <a:prstDash val="lgDash"/>
            </a:ln>
          </c:spPr>
          <c:marker>
            <c:symbol val="none"/>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13wk'!$C$79:$C$102</c:f>
              <c:numCache>
                <c:formatCode>0%</c:formatCode>
                <c:ptCount val="24"/>
                <c:pt idx="0">
                  <c:v>0.45015687179487185</c:v>
                </c:pt>
                <c:pt idx="1">
                  <c:v>0.45015687179487185</c:v>
                </c:pt>
                <c:pt idx="2">
                  <c:v>0.45015687179487185</c:v>
                </c:pt>
                <c:pt idx="3">
                  <c:v>0.45015687179487185</c:v>
                </c:pt>
                <c:pt idx="4">
                  <c:v>0.45015687179487185</c:v>
                </c:pt>
                <c:pt idx="5">
                  <c:v>0.45015687179487185</c:v>
                </c:pt>
                <c:pt idx="6">
                  <c:v>0.45015687179487185</c:v>
                </c:pt>
                <c:pt idx="7">
                  <c:v>0.45015687179487185</c:v>
                </c:pt>
                <c:pt idx="8">
                  <c:v>0.45015687179487185</c:v>
                </c:pt>
                <c:pt idx="9">
                  <c:v>0.45015687179487185</c:v>
                </c:pt>
                <c:pt idx="10">
                  <c:v>0.45015687179487185</c:v>
                </c:pt>
                <c:pt idx="11">
                  <c:v>0.45015687179487185</c:v>
                </c:pt>
                <c:pt idx="12">
                  <c:v>0.45015687179487185</c:v>
                </c:pt>
                <c:pt idx="13">
                  <c:v>0.45015687179487185</c:v>
                </c:pt>
                <c:pt idx="14">
                  <c:v>0.45015687179487185</c:v>
                </c:pt>
                <c:pt idx="15">
                  <c:v>0.45015687179487185</c:v>
                </c:pt>
                <c:pt idx="16">
                  <c:v>0.45015687179487185</c:v>
                </c:pt>
                <c:pt idx="17">
                  <c:v>0.45015687179487185</c:v>
                </c:pt>
                <c:pt idx="18">
                  <c:v>0.45015687179487185</c:v>
                </c:pt>
                <c:pt idx="19">
                  <c:v>0.45015687179487185</c:v>
                </c:pt>
                <c:pt idx="20">
                  <c:v>0.45015687179487185</c:v>
                </c:pt>
                <c:pt idx="21">
                  <c:v>0.45015687179487185</c:v>
                </c:pt>
                <c:pt idx="22">
                  <c:v>0.45015687179487185</c:v>
                </c:pt>
                <c:pt idx="23">
                  <c:v>0.45015687179487185</c:v>
                </c:pt>
              </c:numCache>
            </c:numRef>
          </c:val>
          <c:smooth val="0"/>
          <c:extLst>
            <c:ext xmlns:c16="http://schemas.microsoft.com/office/drawing/2014/chart" uri="{C3380CC4-5D6E-409C-BE32-E72D297353CC}">
              <c16:uniqueId val="{00000004-EBA7-4A31-BFD0-D2CFCC23F126}"/>
            </c:ext>
          </c:extLst>
        </c:ser>
        <c:ser>
          <c:idx val="5"/>
          <c:order val="5"/>
          <c:tx>
            <c:strRef>
              <c:f>'IP 13wk'!$I$6</c:f>
              <c:strCache>
                <c:ptCount val="1"/>
                <c:pt idx="0">
                  <c:v>SCL</c:v>
                </c:pt>
              </c:strCache>
            </c:strRef>
          </c:tx>
          <c:spPr>
            <a:ln>
              <a:noFill/>
            </a:ln>
          </c:spPr>
          <c:marker>
            <c:symbol val="circle"/>
            <c:size val="6"/>
            <c:spPr>
              <a:solidFill>
                <a:srgbClr val="FF6600"/>
              </a:solidFill>
              <a:ln>
                <a:noFill/>
              </a:ln>
            </c:spPr>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13wk'!$I$79:$I$102</c:f>
              <c:numCache>
                <c:formatCode>0%</c:formatCode>
                <c:ptCount val="24"/>
                <c:pt idx="0">
                  <c:v>0.3523</c:v>
                </c:pt>
                <c:pt idx="1">
                  <c:v>0.3407</c:v>
                </c:pt>
                <c:pt idx="2">
                  <c:v>0.34670000000000001</c:v>
                </c:pt>
                <c:pt idx="3">
                  <c:v>0.33850000000000002</c:v>
                </c:pt>
                <c:pt idx="4">
                  <c:v>0.33679999999999999</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BA7-4A31-BFD0-D2CFCC23F126}"/>
            </c:ext>
          </c:extLst>
        </c:ser>
        <c:ser>
          <c:idx val="6"/>
          <c:order val="6"/>
          <c:tx>
            <c:strRef>
              <c:f>'IP 13wk'!$J$6</c:f>
              <c:strCache>
                <c:ptCount val="1"/>
                <c:pt idx="0">
                  <c:v>SCH</c:v>
                </c:pt>
              </c:strCache>
            </c:strRef>
          </c:tx>
          <c:spPr>
            <a:ln>
              <a:noFill/>
            </a:ln>
          </c:spPr>
          <c:marker>
            <c:symbol val="circle"/>
            <c:size val="6"/>
            <c:spPr>
              <a:solidFill>
                <a:srgbClr val="5B9BD5"/>
              </a:solidFill>
              <a:ln>
                <a:noFill/>
              </a:ln>
            </c:spPr>
          </c:marker>
          <c:cat>
            <c:numRef>
              <c:f>'IP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13wk'!$J$79:$J$102</c:f>
              <c:numCache>
                <c:formatCode>0%</c:formatCode>
                <c:ptCount val="24"/>
                <c:pt idx="0" formatCode="0.0%">
                  <c:v>#N/A</c:v>
                </c:pt>
                <c:pt idx="1">
                  <c:v>#N/A</c:v>
                </c:pt>
                <c:pt idx="2" formatCode="0.0%">
                  <c:v>#N/A</c:v>
                </c:pt>
                <c:pt idx="3">
                  <c:v>#N/A</c:v>
                </c:pt>
                <c:pt idx="4">
                  <c:v>#N/A</c:v>
                </c:pt>
                <c:pt idx="5">
                  <c:v>#N/A</c:v>
                </c:pt>
                <c:pt idx="6">
                  <c:v>#N/A</c:v>
                </c:pt>
                <c:pt idx="7">
                  <c:v>#N/A</c:v>
                </c:pt>
                <c:pt idx="8">
                  <c:v>0.45290000000000002</c:v>
                </c:pt>
                <c:pt idx="9">
                  <c:v>#N/A</c:v>
                </c:pt>
                <c:pt idx="10">
                  <c:v>0.46260000000000001</c:v>
                </c:pt>
                <c:pt idx="11">
                  <c:v>0.4738</c:v>
                </c:pt>
                <c:pt idx="12">
                  <c:v>0.49530000000000002</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BA7-4A31-BFD0-D2CFCC23F126}"/>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layout>
        <c:manualLayout>
          <c:xMode val="edge"/>
          <c:yMode val="edge"/>
          <c:x val="8.7804899387576546E-2"/>
          <c:y val="0.81245581078828655"/>
          <c:w val="0.85216797900262453"/>
          <c:h val="0.15987316357171208"/>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manualLayout>
          <c:layoutTarget val="inner"/>
          <c:xMode val="edge"/>
          <c:yMode val="edge"/>
          <c:x val="0.10926156840298154"/>
          <c:y val="0.10865013377955569"/>
          <c:w val="0.83825922172807921"/>
          <c:h val="0.57541119860017498"/>
        </c:manualLayout>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52wk'!$E$79:$E$102</c:f>
              <c:numCache>
                <c:formatCode>0</c:formatCode>
                <c:ptCount val="24"/>
                <c:pt idx="0">
                  <c:v>4284</c:v>
                </c:pt>
                <c:pt idx="1">
                  <c:v>4169</c:v>
                </c:pt>
                <c:pt idx="2">
                  <c:v>4140</c:v>
                </c:pt>
                <c:pt idx="3">
                  <c:v>4111</c:v>
                </c:pt>
                <c:pt idx="4">
                  <c:v>3994</c:v>
                </c:pt>
                <c:pt idx="5">
                  <c:v>3627</c:v>
                </c:pt>
                <c:pt idx="6">
                  <c:v>3146</c:v>
                </c:pt>
                <c:pt idx="7">
                  <c:v>2795</c:v>
                </c:pt>
                <c:pt idx="8">
                  <c:v>2577</c:v>
                </c:pt>
                <c:pt idx="9">
                  <c:v>2319</c:v>
                </c:pt>
                <c:pt idx="10">
                  <c:v>2052</c:v>
                </c:pt>
                <c:pt idx="11">
                  <c:v>1874</c:v>
                </c:pt>
                <c:pt idx="12">
                  <c:v>1685</c:v>
                </c:pt>
              </c:numCache>
            </c:numRef>
          </c:val>
          <c:smooth val="0"/>
          <c:extLst>
            <c:ext xmlns:c16="http://schemas.microsoft.com/office/drawing/2014/chart" uri="{C3380CC4-5D6E-409C-BE32-E72D297353CC}">
              <c16:uniqueId val="{00000000-40FC-4105-9F68-5DCA9FCC86B4}"/>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40FC-4105-9F68-5DCA9FCC86B4}"/>
            </c:ext>
          </c:extLst>
        </c:ser>
        <c:ser>
          <c:idx val="0"/>
          <c:order val="2"/>
          <c:tx>
            <c:strRef>
              <c:f>'IP 52wk'!$F$6</c:f>
              <c:strCache>
                <c:ptCount val="1"/>
                <c:pt idx="0">
                  <c:v>LPL</c:v>
                </c:pt>
              </c:strCache>
            </c:strRef>
          </c:tx>
          <c:spPr>
            <a:ln w="15875">
              <a:solidFill>
                <a:schemeClr val="tx1"/>
              </a:solidFill>
              <a:prstDash val="lgDash"/>
            </a:ln>
          </c:spPr>
          <c:marker>
            <c:symbol val="none"/>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52wk'!$F$79:$F$102</c:f>
              <c:numCache>
                <c:formatCode>0</c:formatCode>
                <c:ptCount val="24"/>
                <c:pt idx="0">
                  <c:v>2560.2729487179486</c:v>
                </c:pt>
                <c:pt idx="1">
                  <c:v>2560.2729487179486</c:v>
                </c:pt>
                <c:pt idx="2">
                  <c:v>2560.2729487179486</c:v>
                </c:pt>
                <c:pt idx="3">
                  <c:v>2560.2729487179486</c:v>
                </c:pt>
                <c:pt idx="4">
                  <c:v>2560.2729487179486</c:v>
                </c:pt>
                <c:pt idx="5">
                  <c:v>2560.2729487179486</c:v>
                </c:pt>
                <c:pt idx="6">
                  <c:v>2560.2729487179486</c:v>
                </c:pt>
                <c:pt idx="7">
                  <c:v>2560.2729487179486</c:v>
                </c:pt>
                <c:pt idx="8">
                  <c:v>2560.2729487179486</c:v>
                </c:pt>
                <c:pt idx="9">
                  <c:v>2560.2729487179486</c:v>
                </c:pt>
                <c:pt idx="10">
                  <c:v>2560.2729487179486</c:v>
                </c:pt>
                <c:pt idx="11">
                  <c:v>2560.2729487179486</c:v>
                </c:pt>
                <c:pt idx="12">
                  <c:v>2560.2729487179486</c:v>
                </c:pt>
                <c:pt idx="13">
                  <c:v>2560.2729487179486</c:v>
                </c:pt>
                <c:pt idx="14">
                  <c:v>2560.2729487179486</c:v>
                </c:pt>
                <c:pt idx="15">
                  <c:v>2560.2729487179486</c:v>
                </c:pt>
                <c:pt idx="16">
                  <c:v>2560.2729487179486</c:v>
                </c:pt>
                <c:pt idx="17">
                  <c:v>2560.2729487179486</c:v>
                </c:pt>
                <c:pt idx="18">
                  <c:v>2560.2729487179486</c:v>
                </c:pt>
                <c:pt idx="19">
                  <c:v>2560.2729487179486</c:v>
                </c:pt>
                <c:pt idx="20">
                  <c:v>2560.2729487179486</c:v>
                </c:pt>
                <c:pt idx="21">
                  <c:v>2560.2729487179486</c:v>
                </c:pt>
                <c:pt idx="22">
                  <c:v>2560.2729487179486</c:v>
                </c:pt>
                <c:pt idx="23">
                  <c:v>2560.2729487179486</c:v>
                </c:pt>
              </c:numCache>
            </c:numRef>
          </c:val>
          <c:smooth val="0"/>
          <c:extLst>
            <c:ext xmlns:c16="http://schemas.microsoft.com/office/drawing/2014/chart" uri="{C3380CC4-5D6E-409C-BE32-E72D297353CC}">
              <c16:uniqueId val="{00000002-40FC-4105-9F68-5DCA9FCC86B4}"/>
            </c:ext>
          </c:extLst>
        </c:ser>
        <c:ser>
          <c:idx val="2"/>
          <c:order val="3"/>
          <c:tx>
            <c:strRef>
              <c:f>'IP 52wk'!$D$6</c:f>
              <c:strCache>
                <c:ptCount val="1"/>
                <c:pt idx="0">
                  <c:v>Mean</c:v>
                </c:pt>
              </c:strCache>
            </c:strRef>
          </c:tx>
          <c:spPr>
            <a:ln w="15875">
              <a:solidFill>
                <a:schemeClr val="tx1"/>
              </a:solidFill>
            </a:ln>
          </c:spPr>
          <c:marker>
            <c:symbol val="none"/>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52wk'!$D$79:$D$102</c:f>
              <c:numCache>
                <c:formatCode>0</c:formatCode>
                <c:ptCount val="24"/>
                <c:pt idx="0">
                  <c:v>3136.3846153846152</c:v>
                </c:pt>
                <c:pt idx="1">
                  <c:v>3136.3846153846152</c:v>
                </c:pt>
                <c:pt idx="2">
                  <c:v>3136.3846153846152</c:v>
                </c:pt>
                <c:pt idx="3">
                  <c:v>3136.3846153846152</c:v>
                </c:pt>
                <c:pt idx="4">
                  <c:v>3136.3846153846152</c:v>
                </c:pt>
                <c:pt idx="5">
                  <c:v>3136.3846153846152</c:v>
                </c:pt>
                <c:pt idx="6">
                  <c:v>3136.3846153846152</c:v>
                </c:pt>
                <c:pt idx="7">
                  <c:v>3136.3846153846152</c:v>
                </c:pt>
                <c:pt idx="8">
                  <c:v>3136.3846153846152</c:v>
                </c:pt>
                <c:pt idx="9">
                  <c:v>3136.3846153846152</c:v>
                </c:pt>
                <c:pt idx="10">
                  <c:v>3136.3846153846152</c:v>
                </c:pt>
                <c:pt idx="11">
                  <c:v>3136.3846153846152</c:v>
                </c:pt>
                <c:pt idx="12">
                  <c:v>3136.3846153846152</c:v>
                </c:pt>
                <c:pt idx="13">
                  <c:v>3136.3846153846152</c:v>
                </c:pt>
                <c:pt idx="14">
                  <c:v>3136.3846153846152</c:v>
                </c:pt>
                <c:pt idx="15">
                  <c:v>3136.3846153846152</c:v>
                </c:pt>
                <c:pt idx="16">
                  <c:v>3136.3846153846152</c:v>
                </c:pt>
                <c:pt idx="17">
                  <c:v>3136.3846153846152</c:v>
                </c:pt>
                <c:pt idx="18">
                  <c:v>3136.3846153846152</c:v>
                </c:pt>
                <c:pt idx="19">
                  <c:v>3136.3846153846152</c:v>
                </c:pt>
                <c:pt idx="20">
                  <c:v>3136.3846153846152</c:v>
                </c:pt>
                <c:pt idx="21">
                  <c:v>3136.3846153846152</c:v>
                </c:pt>
                <c:pt idx="22">
                  <c:v>3136.3846153846152</c:v>
                </c:pt>
                <c:pt idx="23">
                  <c:v>3136.3846153846152</c:v>
                </c:pt>
              </c:numCache>
            </c:numRef>
          </c:val>
          <c:smooth val="0"/>
          <c:extLst>
            <c:ext xmlns:c16="http://schemas.microsoft.com/office/drawing/2014/chart" uri="{C3380CC4-5D6E-409C-BE32-E72D297353CC}">
              <c16:uniqueId val="{00000003-40FC-4105-9F68-5DCA9FCC86B4}"/>
            </c:ext>
          </c:extLst>
        </c:ser>
        <c:ser>
          <c:idx val="4"/>
          <c:order val="4"/>
          <c:tx>
            <c:strRef>
              <c:f>'IP 52wk'!$C$6</c:f>
              <c:strCache>
                <c:ptCount val="1"/>
                <c:pt idx="0">
                  <c:v>UPL</c:v>
                </c:pt>
              </c:strCache>
            </c:strRef>
          </c:tx>
          <c:spPr>
            <a:ln w="15875">
              <a:solidFill>
                <a:schemeClr val="tx1"/>
              </a:solidFill>
              <a:prstDash val="lgDash"/>
            </a:ln>
          </c:spPr>
          <c:marker>
            <c:symbol val="none"/>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52wk'!$C$79:$C$102</c:f>
              <c:numCache>
                <c:formatCode>0</c:formatCode>
                <c:ptCount val="24"/>
                <c:pt idx="0">
                  <c:v>3712.4962820512819</c:v>
                </c:pt>
                <c:pt idx="1">
                  <c:v>3712.4962820512819</c:v>
                </c:pt>
                <c:pt idx="2">
                  <c:v>3712.4962820512819</c:v>
                </c:pt>
                <c:pt idx="3">
                  <c:v>3712.4962820512819</c:v>
                </c:pt>
                <c:pt idx="4">
                  <c:v>3712.4962820512819</c:v>
                </c:pt>
                <c:pt idx="5">
                  <c:v>3712.4962820512819</c:v>
                </c:pt>
                <c:pt idx="6">
                  <c:v>3712.4962820512819</c:v>
                </c:pt>
                <c:pt idx="7">
                  <c:v>3712.4962820512819</c:v>
                </c:pt>
                <c:pt idx="8">
                  <c:v>3712.4962820512819</c:v>
                </c:pt>
                <c:pt idx="9">
                  <c:v>3712.4962820512819</c:v>
                </c:pt>
                <c:pt idx="10">
                  <c:v>3712.4962820512819</c:v>
                </c:pt>
                <c:pt idx="11">
                  <c:v>3712.4962820512819</c:v>
                </c:pt>
                <c:pt idx="12">
                  <c:v>3712.4962820512819</c:v>
                </c:pt>
                <c:pt idx="13">
                  <c:v>3712.4962820512819</c:v>
                </c:pt>
                <c:pt idx="14">
                  <c:v>3712.4962820512819</c:v>
                </c:pt>
                <c:pt idx="15">
                  <c:v>3712.4962820512819</c:v>
                </c:pt>
                <c:pt idx="16">
                  <c:v>3712.4962820512819</c:v>
                </c:pt>
                <c:pt idx="17">
                  <c:v>3712.4962820512819</c:v>
                </c:pt>
                <c:pt idx="18">
                  <c:v>3712.4962820512819</c:v>
                </c:pt>
                <c:pt idx="19">
                  <c:v>3712.4962820512819</c:v>
                </c:pt>
                <c:pt idx="20">
                  <c:v>3712.4962820512819</c:v>
                </c:pt>
                <c:pt idx="21">
                  <c:v>3712.4962820512819</c:v>
                </c:pt>
                <c:pt idx="22">
                  <c:v>3712.4962820512819</c:v>
                </c:pt>
                <c:pt idx="23">
                  <c:v>3712.4962820512819</c:v>
                </c:pt>
              </c:numCache>
            </c:numRef>
          </c:val>
          <c:smooth val="0"/>
          <c:extLst>
            <c:ext xmlns:c16="http://schemas.microsoft.com/office/drawing/2014/chart" uri="{C3380CC4-5D6E-409C-BE32-E72D297353CC}">
              <c16:uniqueId val="{00000004-40FC-4105-9F68-5DCA9FCC86B4}"/>
            </c:ext>
          </c:extLst>
        </c:ser>
        <c:ser>
          <c:idx val="5"/>
          <c:order val="5"/>
          <c:tx>
            <c:strRef>
              <c:f>'IP 52wk'!$I$6</c:f>
              <c:strCache>
                <c:ptCount val="1"/>
                <c:pt idx="0">
                  <c:v>SCL</c:v>
                </c:pt>
              </c:strCache>
            </c:strRef>
          </c:tx>
          <c:spPr>
            <a:ln>
              <a:noFill/>
            </a:ln>
          </c:spPr>
          <c:marker>
            <c:symbol val="circle"/>
            <c:size val="6"/>
            <c:spPr>
              <a:solidFill>
                <a:srgbClr val="5B9BD5"/>
              </a:solidFill>
              <a:ln>
                <a:noFill/>
              </a:ln>
            </c:spPr>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52wk'!$I$79:$I$102</c:f>
              <c:numCache>
                <c:formatCode>0</c:formatCode>
                <c:ptCount val="24"/>
                <c:pt idx="0">
                  <c:v>#N/A</c:v>
                </c:pt>
                <c:pt idx="1">
                  <c:v>#N/A</c:v>
                </c:pt>
                <c:pt idx="2">
                  <c:v>#N/A</c:v>
                </c:pt>
                <c:pt idx="3">
                  <c:v>#N/A</c:v>
                </c:pt>
                <c:pt idx="4">
                  <c:v>#N/A</c:v>
                </c:pt>
                <c:pt idx="5">
                  <c:v>#N/A</c:v>
                </c:pt>
                <c:pt idx="6">
                  <c:v>#N/A</c:v>
                </c:pt>
                <c:pt idx="7">
                  <c:v>#N/A</c:v>
                </c:pt>
                <c:pt idx="8">
                  <c:v>#N/A</c:v>
                </c:pt>
                <c:pt idx="9">
                  <c:v>2319</c:v>
                </c:pt>
                <c:pt idx="10">
                  <c:v>2052</c:v>
                </c:pt>
                <c:pt idx="11">
                  <c:v>1874</c:v>
                </c:pt>
                <c:pt idx="12">
                  <c:v>1685</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0FC-4105-9F68-5DCA9FCC86B4}"/>
            </c:ext>
          </c:extLst>
        </c:ser>
        <c:ser>
          <c:idx val="6"/>
          <c:order val="6"/>
          <c:tx>
            <c:strRef>
              <c:f>'IP 52wk'!$J$6</c:f>
              <c:strCache>
                <c:ptCount val="1"/>
                <c:pt idx="0">
                  <c:v>SCH</c:v>
                </c:pt>
              </c:strCache>
            </c:strRef>
          </c:tx>
          <c:spPr>
            <a:ln>
              <a:noFill/>
            </a:ln>
          </c:spPr>
          <c:marker>
            <c:symbol val="circle"/>
            <c:size val="6"/>
            <c:spPr>
              <a:solidFill>
                <a:srgbClr val="FF6600"/>
              </a:solidFill>
              <a:ln>
                <a:noFill/>
              </a:ln>
            </c:spPr>
          </c:marker>
          <c:cat>
            <c:numRef>
              <c:f>'IP 52wk'!$B$79:$B$91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'IP 52wk'!$J$79:$J$102</c:f>
              <c:numCache>
                <c:formatCode>0</c:formatCode>
                <c:ptCount val="24"/>
                <c:pt idx="0">
                  <c:v>4284</c:v>
                </c:pt>
                <c:pt idx="1">
                  <c:v>4169</c:v>
                </c:pt>
                <c:pt idx="2">
                  <c:v>4140</c:v>
                </c:pt>
                <c:pt idx="3">
                  <c:v>4111</c:v>
                </c:pt>
                <c:pt idx="4">
                  <c:v>3994</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40FC-4105-9F68-5DCA9FCC86B4}"/>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layout>
        <c:manualLayout>
          <c:xMode val="edge"/>
          <c:yMode val="edge"/>
          <c:x val="7.3915994331584786E-2"/>
          <c:y val="0.85396240227991738"/>
          <c:w val="0.89105667299722813"/>
          <c:h val="0.11836658212844581"/>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April 25 -</a:t>
            </a:r>
            <a:r>
              <a:rPr lang="en-US" baseline="0"/>
              <a:t> March 2026</a:t>
            </a:r>
            <a:endParaRPr lang="en-US"/>
          </a:p>
        </c:rich>
      </c:tx>
      <c:layout>
        <c:manualLayout>
          <c:xMode val="edge"/>
          <c:yMode val="edge"/>
          <c:x val="0.21822812657233742"/>
          <c:y val="4.7162578488029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7105211107"/>
          <c:y val="0.22633007023330759"/>
          <c:w val="0.49466814425974537"/>
          <c:h val="0.63636396287775576"/>
        </c:manualLayout>
      </c:layout>
      <c:barChart>
        <c:barDir val="bar"/>
        <c:grouping val="stacked"/>
        <c:varyColors val="0"/>
        <c:ser>
          <c:idx val="0"/>
          <c:order val="0"/>
          <c:tx>
            <c:strRef>
              <c:f>'31 Day Tumour Site'!$AZ$4</c:f>
              <c:strCache>
                <c:ptCount val="1"/>
                <c:pt idx="0">
                  <c:v>&lt;=31 days</c:v>
                </c:pt>
              </c:strCache>
            </c:strRef>
          </c:tx>
          <c:spPr>
            <a:solidFill>
              <a:srgbClr val="5B9BD5"/>
            </a:solidFill>
            <a:ln>
              <a:noFill/>
            </a:ln>
            <a:effectLst/>
          </c:spPr>
          <c:invertIfNegative val="0"/>
          <c:cat>
            <c:strRef>
              <c:f>'31 Day Tumour Site'!$B$5:$B$24</c:f>
              <c:strCache>
                <c:ptCount val="12"/>
                <c:pt idx="0">
                  <c:v>Acute Leukaemia</c:v>
                </c:pt>
                <c:pt idx="1">
                  <c:v>Breast</c:v>
                </c:pt>
                <c:pt idx="2">
                  <c:v>Gynae</c:v>
                </c:pt>
                <c:pt idx="3">
                  <c:v>Haematological malignancies (exc Acute Leukaemia)</c:v>
                </c:pt>
                <c:pt idx="4">
                  <c:v>Head/Neck</c:v>
                </c:pt>
                <c:pt idx="5">
                  <c:v>Hepatobiliary and Pancreatic</c:v>
                </c:pt>
                <c:pt idx="6">
                  <c:v>Lower Gastrointestinal</c:v>
                </c:pt>
                <c:pt idx="7">
                  <c:v>Lung</c:v>
                </c:pt>
                <c:pt idx="8">
                  <c:v>Other</c:v>
                </c:pt>
                <c:pt idx="9">
                  <c:v>Skin</c:v>
                </c:pt>
                <c:pt idx="10">
                  <c:v>Thyroid</c:v>
                </c:pt>
                <c:pt idx="11">
                  <c:v>Upper Gastrointestinal</c:v>
                </c:pt>
              </c:strCache>
            </c:strRef>
          </c:cat>
          <c:val>
            <c:numRef>
              <c:f>'31 Day Tumour Site'!$AZ$5:$AZ$24</c:f>
              <c:numCache>
                <c:formatCode>0.0;\(0.0\)</c:formatCode>
                <c:ptCount val="12"/>
                <c:pt idx="0">
                  <c:v>12</c:v>
                </c:pt>
                <c:pt idx="1">
                  <c:v>273</c:v>
                </c:pt>
                <c:pt idx="2">
                  <c:v>55</c:v>
                </c:pt>
                <c:pt idx="3">
                  <c:v>165</c:v>
                </c:pt>
                <c:pt idx="4">
                  <c:v>16</c:v>
                </c:pt>
                <c:pt idx="5">
                  <c:v>30</c:v>
                </c:pt>
                <c:pt idx="6">
                  <c:v>194</c:v>
                </c:pt>
                <c:pt idx="7">
                  <c:v>82</c:v>
                </c:pt>
                <c:pt idx="8">
                  <c:v>27</c:v>
                </c:pt>
                <c:pt idx="9">
                  <c:v>267</c:v>
                </c:pt>
                <c:pt idx="10">
                  <c:v>10</c:v>
                </c:pt>
                <c:pt idx="11">
                  <c:v>42</c:v>
                </c:pt>
              </c:numCache>
            </c:numRef>
          </c:val>
          <c:extLst>
            <c:ext xmlns:c16="http://schemas.microsoft.com/office/drawing/2014/chart" uri="{C3380CC4-5D6E-409C-BE32-E72D297353CC}">
              <c16:uniqueId val="{00000000-BF14-4AA3-9114-7BF73EBB4378}"/>
            </c:ext>
          </c:extLst>
        </c:ser>
        <c:ser>
          <c:idx val="1"/>
          <c:order val="1"/>
          <c:tx>
            <c:strRef>
              <c:f>'31 Day Tumour Site'!$BA$4</c:f>
              <c:strCache>
                <c:ptCount val="1"/>
                <c:pt idx="0">
                  <c:v>&gt;31</c:v>
                </c:pt>
              </c:strCache>
            </c:strRef>
          </c:tx>
          <c:spPr>
            <a:solidFill>
              <a:srgbClr val="FF6600"/>
            </a:solidFill>
            <a:ln>
              <a:noFill/>
            </a:ln>
            <a:effectLst/>
          </c:spPr>
          <c:invertIfNegative val="0"/>
          <c:cat>
            <c:strRef>
              <c:f>'31 Day Tumour Site'!$B$5:$B$24</c:f>
              <c:strCache>
                <c:ptCount val="12"/>
                <c:pt idx="0">
                  <c:v>Acute Leukaemia</c:v>
                </c:pt>
                <c:pt idx="1">
                  <c:v>Breast</c:v>
                </c:pt>
                <c:pt idx="2">
                  <c:v>Gynae</c:v>
                </c:pt>
                <c:pt idx="3">
                  <c:v>Haematological malignancies (exc Acute Leukaemia)</c:v>
                </c:pt>
                <c:pt idx="4">
                  <c:v>Head/Neck</c:v>
                </c:pt>
                <c:pt idx="5">
                  <c:v>Hepatobiliary and Pancreatic</c:v>
                </c:pt>
                <c:pt idx="6">
                  <c:v>Lower Gastrointestinal</c:v>
                </c:pt>
                <c:pt idx="7">
                  <c:v>Lung</c:v>
                </c:pt>
                <c:pt idx="8">
                  <c:v>Other</c:v>
                </c:pt>
                <c:pt idx="9">
                  <c:v>Skin</c:v>
                </c:pt>
                <c:pt idx="10">
                  <c:v>Thyroid</c:v>
                </c:pt>
                <c:pt idx="11">
                  <c:v>Upper Gastrointestinal</c:v>
                </c:pt>
              </c:strCache>
            </c:strRef>
          </c:cat>
          <c:val>
            <c:numRef>
              <c:f>'31 Day Tumour Site'!$BA$5:$BA$24</c:f>
              <c:numCache>
                <c:formatCode>0.0</c:formatCode>
                <c:ptCount val="12"/>
                <c:pt idx="0">
                  <c:v>0</c:v>
                </c:pt>
                <c:pt idx="1">
                  <c:v>35</c:v>
                </c:pt>
                <c:pt idx="2">
                  <c:v>9</c:v>
                </c:pt>
                <c:pt idx="3">
                  <c:v>0</c:v>
                </c:pt>
                <c:pt idx="4">
                  <c:v>0</c:v>
                </c:pt>
                <c:pt idx="5">
                  <c:v>0</c:v>
                </c:pt>
                <c:pt idx="6">
                  <c:v>42</c:v>
                </c:pt>
                <c:pt idx="7">
                  <c:v>0</c:v>
                </c:pt>
                <c:pt idx="8">
                  <c:v>5</c:v>
                </c:pt>
                <c:pt idx="9">
                  <c:v>3</c:v>
                </c:pt>
                <c:pt idx="10">
                  <c:v>0</c:v>
                </c:pt>
                <c:pt idx="11">
                  <c:v>1</c:v>
                </c:pt>
              </c:numCache>
            </c:numRef>
          </c:val>
          <c:extLst>
            <c:ext xmlns:c16="http://schemas.microsoft.com/office/drawing/2014/chart" uri="{C3380CC4-5D6E-409C-BE32-E72D297353CC}">
              <c16:uniqueId val="{00000001-BF14-4AA3-9114-7BF73EBB4378}"/>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32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40"/>
      </c:valAx>
      <c:spPr>
        <a:noFill/>
        <a:ln>
          <a:noFill/>
        </a:ln>
        <a:effectLst/>
      </c:spPr>
    </c:plotArea>
    <c:legend>
      <c:legendPos val="b"/>
      <c:layout>
        <c:manualLayout>
          <c:xMode val="edge"/>
          <c:yMode val="edge"/>
          <c:x val="0.40016955726580494"/>
          <c:y val="0.89305050209500081"/>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5090268619391058"/>
        </c:manualLayout>
      </c:layout>
      <c:lineChart>
        <c:grouping val="standard"/>
        <c:varyColors val="0"/>
        <c:ser>
          <c:idx val="2"/>
          <c:order val="0"/>
          <c:tx>
            <c:strRef>
              <c:f>'Avg LOS'!$C$8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LOS'!$D$6:$P$6</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LOS'!$D$8:$AA$8</c:f>
              <c:numCache>
                <c:formatCode>General</c:formatCode>
                <c:ptCount val="24"/>
                <c:pt idx="0">
                  <c:v>3.39</c:v>
                </c:pt>
                <c:pt idx="1">
                  <c:v>3.55</c:v>
                </c:pt>
                <c:pt idx="2">
                  <c:v>3.63</c:v>
                </c:pt>
                <c:pt idx="3">
                  <c:v>3.08</c:v>
                </c:pt>
                <c:pt idx="4">
                  <c:v>3.03</c:v>
                </c:pt>
                <c:pt idx="5">
                  <c:v>3.16</c:v>
                </c:pt>
                <c:pt idx="6">
                  <c:v>3.31</c:v>
                </c:pt>
                <c:pt idx="7" formatCode="0.00">
                  <c:v>2.77</c:v>
                </c:pt>
                <c:pt idx="8">
                  <c:v>3.96</c:v>
                </c:pt>
                <c:pt idx="9">
                  <c:v>2.54</c:v>
                </c:pt>
                <c:pt idx="10">
                  <c:v>3.24</c:v>
                </c:pt>
                <c:pt idx="11">
                  <c:v>3.54</c:v>
                </c:pt>
                <c:pt idx="12">
                  <c:v>2.94</c:v>
                </c:pt>
              </c:numCache>
            </c:numRef>
          </c:val>
          <c:smooth val="0"/>
          <c:extLst>
            <c:ext xmlns:c16="http://schemas.microsoft.com/office/drawing/2014/chart" uri="{C3380CC4-5D6E-409C-BE32-E72D297353CC}">
              <c16:uniqueId val="{00000000-DE3F-4F95-B873-E308DA3A953B}"/>
            </c:ext>
          </c:extLst>
        </c:ser>
        <c:ser>
          <c:idx val="3"/>
          <c:order val="1"/>
          <c:tx>
            <c:strRef>
              <c:f>'Avg LOS'!$C$7</c:f>
              <c:strCache>
                <c:ptCount val="1"/>
                <c:pt idx="0">
                  <c:v>Peer</c:v>
                </c:pt>
              </c:strCache>
            </c:strRef>
          </c:tx>
          <c:spPr>
            <a:ln w="15875">
              <a:solidFill>
                <a:srgbClr val="FF0000"/>
              </a:solidFill>
              <a:prstDash val="dash"/>
            </a:ln>
          </c:spPr>
          <c:marker>
            <c:symbol val="none"/>
          </c:marker>
          <c:cat>
            <c:numRef>
              <c:f>'Avg LOS'!$D$6:$P$6</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LOS'!$D$7:$AA$7</c:f>
              <c:numCache>
                <c:formatCode>0.00</c:formatCode>
                <c:ptCount val="24"/>
                <c:pt idx="0">
                  <c:v>4.3</c:v>
                </c:pt>
                <c:pt idx="1">
                  <c:v>4.3</c:v>
                </c:pt>
                <c:pt idx="2">
                  <c:v>4.3</c:v>
                </c:pt>
                <c:pt idx="3">
                  <c:v>4.3</c:v>
                </c:pt>
                <c:pt idx="4">
                  <c:v>4.3</c:v>
                </c:pt>
                <c:pt idx="5">
                  <c:v>4.3</c:v>
                </c:pt>
                <c:pt idx="6">
                  <c:v>4.3</c:v>
                </c:pt>
                <c:pt idx="7">
                  <c:v>4.3</c:v>
                </c:pt>
                <c:pt idx="8">
                  <c:v>4.3</c:v>
                </c:pt>
                <c:pt idx="9">
                  <c:v>4.3</c:v>
                </c:pt>
                <c:pt idx="10">
                  <c:v>4.3</c:v>
                </c:pt>
                <c:pt idx="11">
                  <c:v>4.3</c:v>
                </c:pt>
                <c:pt idx="12">
                  <c:v>4</c:v>
                </c:pt>
              </c:numCache>
            </c:numRef>
          </c:val>
          <c:smooth val="0"/>
          <c:extLst>
            <c:ext xmlns:c16="http://schemas.microsoft.com/office/drawing/2014/chart" uri="{C3380CC4-5D6E-409C-BE32-E72D297353CC}">
              <c16:uniqueId val="{00000001-DE3F-4F95-B873-E308DA3A953B}"/>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0.21115767017012463"/>
          <c:y val="0.90624775400036894"/>
          <c:w val="0.55990123368282041"/>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Haematology LOS</a:t>
            </a:r>
          </a:p>
        </c:rich>
      </c:tx>
      <c:layout>
        <c:manualLayout>
          <c:xMode val="edge"/>
          <c:yMode val="edge"/>
          <c:x val="0.34825549908872483"/>
          <c:y val="3.088697397034932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58646035456550194"/>
        </c:manualLayout>
      </c:layout>
      <c:lineChart>
        <c:grouping val="standard"/>
        <c:varyColors val="0"/>
        <c:ser>
          <c:idx val="1"/>
          <c:order val="0"/>
          <c:tx>
            <c:strRef>
              <c:f>'Avg LOS'!$C$12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LOS'!$D$6:$P$6</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LOS'!$D$12:$AA$12</c:f>
              <c:numCache>
                <c:formatCode>0.00</c:formatCode>
                <c:ptCount val="24"/>
                <c:pt idx="0">
                  <c:v>5.33</c:v>
                </c:pt>
                <c:pt idx="1">
                  <c:v>8.6</c:v>
                </c:pt>
                <c:pt idx="2" formatCode="General">
                  <c:v>12.31</c:v>
                </c:pt>
                <c:pt idx="3" formatCode="General">
                  <c:v>10.08</c:v>
                </c:pt>
                <c:pt idx="4">
                  <c:v>6.25</c:v>
                </c:pt>
                <c:pt idx="5" formatCode="General">
                  <c:v>18.29</c:v>
                </c:pt>
                <c:pt idx="6">
                  <c:v>14</c:v>
                </c:pt>
                <c:pt idx="7" formatCode="General">
                  <c:v>12.29</c:v>
                </c:pt>
                <c:pt idx="8" formatCode="General">
                  <c:v>10.43</c:v>
                </c:pt>
                <c:pt idx="9" formatCode="General">
                  <c:v>6.67</c:v>
                </c:pt>
                <c:pt idx="10" formatCode="General">
                  <c:v>11.22</c:v>
                </c:pt>
                <c:pt idx="11" formatCode="General">
                  <c:v>8.09</c:v>
                </c:pt>
                <c:pt idx="12">
                  <c:v>7.5</c:v>
                </c:pt>
              </c:numCache>
            </c:numRef>
          </c:val>
          <c:smooth val="0"/>
          <c:extLst>
            <c:ext xmlns:c16="http://schemas.microsoft.com/office/drawing/2014/chart" uri="{C3380CC4-5D6E-409C-BE32-E72D297353CC}">
              <c16:uniqueId val="{00000000-480F-4284-B853-C1CD31785200}"/>
            </c:ext>
          </c:extLst>
        </c:ser>
        <c:ser>
          <c:idx val="0"/>
          <c:order val="1"/>
          <c:tx>
            <c:strRef>
              <c:f>'Avg LOS'!$C$11</c:f>
              <c:strCache>
                <c:ptCount val="1"/>
                <c:pt idx="0">
                  <c:v>Peer</c:v>
                </c:pt>
              </c:strCache>
            </c:strRef>
          </c:tx>
          <c:spPr>
            <a:ln w="15875">
              <a:solidFill>
                <a:srgbClr val="FF0000"/>
              </a:solidFill>
              <a:prstDash val="dash"/>
            </a:ln>
          </c:spPr>
          <c:marker>
            <c:symbol val="none"/>
          </c:marker>
          <c:cat>
            <c:numRef>
              <c:f>'Avg LOS'!$D$6:$P$6</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LOS'!$D$11:$AA$11</c:f>
              <c:numCache>
                <c:formatCode>0.00</c:formatCode>
                <c:ptCount val="24"/>
                <c:pt idx="0">
                  <c:v>10.199999999999999</c:v>
                </c:pt>
                <c:pt idx="1">
                  <c:v>10.199999999999999</c:v>
                </c:pt>
                <c:pt idx="2">
                  <c:v>10.199999999999999</c:v>
                </c:pt>
                <c:pt idx="3">
                  <c:v>10.199999999999999</c:v>
                </c:pt>
                <c:pt idx="4">
                  <c:v>10.199999999999999</c:v>
                </c:pt>
                <c:pt idx="5">
                  <c:v>10.199999999999999</c:v>
                </c:pt>
                <c:pt idx="6">
                  <c:v>10.199999999999999</c:v>
                </c:pt>
                <c:pt idx="7">
                  <c:v>10.199999999999999</c:v>
                </c:pt>
                <c:pt idx="8">
                  <c:v>10.199999999999999</c:v>
                </c:pt>
                <c:pt idx="9">
                  <c:v>10.199999999999999</c:v>
                </c:pt>
                <c:pt idx="10">
                  <c:v>10.199999999999999</c:v>
                </c:pt>
                <c:pt idx="11">
                  <c:v>10.199999999999999</c:v>
                </c:pt>
                <c:pt idx="12">
                  <c:v>10</c:v>
                </c:pt>
              </c:numCache>
            </c:numRef>
          </c:val>
          <c:smooth val="0"/>
          <c:extLst>
            <c:ext xmlns:c16="http://schemas.microsoft.com/office/drawing/2014/chart" uri="{C3380CC4-5D6E-409C-BE32-E72D297353CC}">
              <c16:uniqueId val="{00000001-480F-4284-B853-C1CD31785200}"/>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
      </c:valAx>
      <c:spPr>
        <a:noFill/>
        <a:ln>
          <a:noFill/>
        </a:ln>
        <a:effectLst/>
      </c:spPr>
    </c:plotArea>
    <c:legend>
      <c:legendPos val="b"/>
      <c:layout>
        <c:manualLayout>
          <c:xMode val="edge"/>
          <c:yMode val="edge"/>
          <c:x val="0.24051209137231166"/>
          <c:y val="0.90335603055042002"/>
          <c:w val="0.55091655670445339"/>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'Avg LOS'!$C$10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LOS'!$D$6:$P$6</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LOS'!$D$10:$AA$10</c:f>
              <c:numCache>
                <c:formatCode>0.00</c:formatCode>
                <c:ptCount val="24"/>
                <c:pt idx="0" formatCode="General">
                  <c:v>2.1800000000000002</c:v>
                </c:pt>
                <c:pt idx="1">
                  <c:v>2.5499999999999998</c:v>
                </c:pt>
                <c:pt idx="2" formatCode="General">
                  <c:v>2.2200000000000002</c:v>
                </c:pt>
                <c:pt idx="3">
                  <c:v>2.2999999999999998</c:v>
                </c:pt>
                <c:pt idx="4" formatCode="General">
                  <c:v>2.35</c:v>
                </c:pt>
                <c:pt idx="5">
                  <c:v>2.2999999999999998</c:v>
                </c:pt>
                <c:pt idx="6">
                  <c:v>2.2000000000000002</c:v>
                </c:pt>
                <c:pt idx="7" formatCode="General">
                  <c:v>2.5299999999999998</c:v>
                </c:pt>
                <c:pt idx="8" formatCode="General">
                  <c:v>2.37</c:v>
                </c:pt>
                <c:pt idx="9" formatCode="General">
                  <c:v>2.44</c:v>
                </c:pt>
                <c:pt idx="10" formatCode="General">
                  <c:v>1.81</c:v>
                </c:pt>
                <c:pt idx="11" formatCode="General">
                  <c:v>2.5499999999999998</c:v>
                </c:pt>
                <c:pt idx="12" formatCode="General">
                  <c:v>2.33</c:v>
                </c:pt>
              </c:numCache>
            </c:numRef>
          </c:val>
          <c:smooth val="0"/>
          <c:extLst>
            <c:ext xmlns:c16="http://schemas.microsoft.com/office/drawing/2014/chart" uri="{C3380CC4-5D6E-409C-BE32-E72D297353CC}">
              <c16:uniqueId val="{00000000-8E08-4286-BC80-B84EC126BDE3}"/>
            </c:ext>
          </c:extLst>
        </c:ser>
        <c:ser>
          <c:idx val="3"/>
          <c:order val="1"/>
          <c:tx>
            <c:strRef>
              <c:f>'Avg LOS'!$C$9</c:f>
              <c:strCache>
                <c:ptCount val="1"/>
                <c:pt idx="0">
                  <c:v>Peer</c:v>
                </c:pt>
              </c:strCache>
            </c:strRef>
          </c:tx>
          <c:spPr>
            <a:ln w="15875">
              <a:solidFill>
                <a:srgbClr val="FF0000"/>
              </a:solidFill>
              <a:prstDash val="dash"/>
            </a:ln>
          </c:spPr>
          <c:marker>
            <c:symbol val="none"/>
          </c:marker>
          <c:cat>
            <c:numRef>
              <c:f>'Avg LOS'!$D$6:$P$6</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'Avg LOS'!$D$9:$AA$9</c:f>
              <c:numCache>
                <c:formatCode>General</c:formatCode>
                <c:ptCount val="24"/>
                <c:pt idx="0">
                  <c:v>1.91</c:v>
                </c:pt>
                <c:pt idx="1">
                  <c:v>1.91</c:v>
                </c:pt>
                <c:pt idx="2">
                  <c:v>1.91</c:v>
                </c:pt>
                <c:pt idx="3">
                  <c:v>1.91</c:v>
                </c:pt>
                <c:pt idx="4">
                  <c:v>1.91</c:v>
                </c:pt>
                <c:pt idx="5">
                  <c:v>1.91</c:v>
                </c:pt>
                <c:pt idx="6">
                  <c:v>1.91</c:v>
                </c:pt>
                <c:pt idx="7">
                  <c:v>1.91</c:v>
                </c:pt>
                <c:pt idx="8">
                  <c:v>1.91</c:v>
                </c:pt>
                <c:pt idx="9">
                  <c:v>1.91</c:v>
                </c:pt>
                <c:pt idx="10">
                  <c:v>1.91</c:v>
                </c:pt>
                <c:pt idx="11">
                  <c:v>1.91</c:v>
                </c:pt>
                <c:pt idx="12" formatCode="0.00">
                  <c:v>1.91</c:v>
                </c:pt>
              </c:numCache>
            </c:numRef>
          </c:val>
          <c:smooth val="0"/>
          <c:extLst>
            <c:ext xmlns:c16="http://schemas.microsoft.com/office/drawing/2014/chart" uri="{C3380CC4-5D6E-409C-BE32-E72D297353CC}">
              <c16:uniqueId val="{00000001-8E08-4286-BC80-B84EC126BDE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0.23980034103655659"/>
          <c:y val="0.89594173653116471"/>
          <c:w val="0.51330109638055255"/>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a:t>
            </a:r>
          </a:p>
        </c:rich>
      </c:tx>
      <c:layout>
        <c:manualLayout>
          <c:xMode val="edge"/>
          <c:yMode val="edge"/>
          <c:x val="0.36346796044433838"/>
          <c:y val="2.7777777777777776E-2"/>
        </c:manualLayout>
      </c:layout>
      <c:overlay val="0"/>
      <c:spPr>
        <a:noFill/>
        <a:ln>
          <a:noFill/>
        </a:ln>
        <a:effectLst/>
      </c:spPr>
    </c:title>
    <c:autoTitleDeleted val="0"/>
    <c:plotArea>
      <c:layout>
        <c:manualLayout>
          <c:layoutTarget val="inner"/>
          <c:xMode val="edge"/>
          <c:yMode val="edge"/>
          <c:x val="0.10613709450244184"/>
          <c:y val="0.14087962962962963"/>
          <c:w val="0.85983444013376431"/>
          <c:h val="0.59489173228346459"/>
        </c:manualLayout>
      </c:layout>
      <c:lineChart>
        <c:grouping val="standard"/>
        <c:varyColors val="0"/>
        <c:ser>
          <c:idx val="2"/>
          <c:order val="0"/>
          <c:tx>
            <c:strRef>
              <c:f>'Adm on day of Surg'!$C$8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'Adm on day of Surg'!$D$6:$L$6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'Adm on day of Surg'!$D$8:$AA$8</c:f>
              <c:numCache>
                <c:formatCode>0.00%</c:formatCode>
                <c:ptCount val="24"/>
                <c:pt idx="0">
                  <c:v>0.81820000000000004</c:v>
                </c:pt>
                <c:pt idx="1">
                  <c:v>0.78220000000000001</c:v>
                </c:pt>
                <c:pt idx="2">
                  <c:v>0.8105</c:v>
                </c:pt>
                <c:pt idx="3">
                  <c:v>0.83120000000000005</c:v>
                </c:pt>
                <c:pt idx="4">
                  <c:v>0.82930000000000004</c:v>
                </c:pt>
                <c:pt idx="5">
                  <c:v>0.82950000000000002</c:v>
                </c:pt>
                <c:pt idx="6">
                  <c:v>0.876</c:v>
                </c:pt>
                <c:pt idx="7">
                  <c:v>0.85229999999999995</c:v>
                </c:pt>
                <c:pt idx="8">
                  <c:v>0.8125</c:v>
                </c:pt>
              </c:numCache>
            </c:numRef>
          </c:val>
          <c:smooth val="0"/>
          <c:extLst>
            <c:ext xmlns:c16="http://schemas.microsoft.com/office/drawing/2014/chart" uri="{C3380CC4-5D6E-409C-BE32-E72D297353CC}">
              <c16:uniqueId val="{00000000-DBA6-4465-86F8-B4449D4AF0BD}"/>
            </c:ext>
          </c:extLst>
        </c:ser>
        <c:ser>
          <c:idx val="3"/>
          <c:order val="1"/>
          <c:tx>
            <c:strRef>
              <c:f>'Adm on day of Surg'!$C$7</c:f>
              <c:strCache>
                <c:ptCount val="1"/>
                <c:pt idx="0">
                  <c:v>Peer</c:v>
                </c:pt>
              </c:strCache>
            </c:strRef>
          </c:tx>
          <c:spPr>
            <a:ln w="15875">
              <a:solidFill>
                <a:srgbClr val="FF0000"/>
              </a:solidFill>
              <a:prstDash val="dash"/>
            </a:ln>
          </c:spPr>
          <c:marker>
            <c:symbol val="none"/>
          </c:marker>
          <c:cat>
            <c:numRef>
              <c:f>'Adm on day of Surg'!$D$6:$L$6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'Adm on day of Surg'!$D$7:$AA$7</c:f>
              <c:numCache>
                <c:formatCode>0.00%</c:formatCode>
                <c:ptCount val="24"/>
                <c:pt idx="0">
                  <c:v>0.89529999999999998</c:v>
                </c:pt>
                <c:pt idx="1">
                  <c:v>0.89529999999999998</c:v>
                </c:pt>
                <c:pt idx="2">
                  <c:v>0.89529999999999998</c:v>
                </c:pt>
                <c:pt idx="3">
                  <c:v>0.89529999999999998</c:v>
                </c:pt>
                <c:pt idx="4">
                  <c:v>0.89529999999999998</c:v>
                </c:pt>
                <c:pt idx="5">
                  <c:v>0.89529999999999998</c:v>
                </c:pt>
                <c:pt idx="6">
                  <c:v>0.89529999999999998</c:v>
                </c:pt>
                <c:pt idx="7">
                  <c:v>0.89529999999999998</c:v>
                </c:pt>
                <c:pt idx="8">
                  <c:v>0.89529999999999998</c:v>
                </c:pt>
                <c:pt idx="9">
                  <c:v>0.89529999999999998</c:v>
                </c:pt>
                <c:pt idx="10">
                  <c:v>0.89529999999999998</c:v>
                </c:pt>
                <c:pt idx="11">
                  <c:v>0.89529999999999998</c:v>
                </c:pt>
                <c:pt idx="12">
                  <c:v>0.89529999999999998</c:v>
                </c:pt>
                <c:pt idx="13">
                  <c:v>0.89529999999999998</c:v>
                </c:pt>
                <c:pt idx="14">
                  <c:v>0.89529999999999998</c:v>
                </c:pt>
                <c:pt idx="15">
                  <c:v>0.89529999999999998</c:v>
                </c:pt>
                <c:pt idx="16">
                  <c:v>0.89529999999999998</c:v>
                </c:pt>
                <c:pt idx="17">
                  <c:v>0.89529999999999998</c:v>
                </c:pt>
                <c:pt idx="18">
                  <c:v>0.89529999999999998</c:v>
                </c:pt>
                <c:pt idx="19">
                  <c:v>0.89529999999999998</c:v>
                </c:pt>
                <c:pt idx="20">
                  <c:v>0.89529999999999998</c:v>
                </c:pt>
                <c:pt idx="21">
                  <c:v>0.89529999999999998</c:v>
                </c:pt>
                <c:pt idx="22">
                  <c:v>0.89529999999999998</c:v>
                </c:pt>
                <c:pt idx="23">
                  <c:v>0.89529999999999998</c:v>
                </c:pt>
              </c:numCache>
            </c:numRef>
          </c:val>
          <c:smooth val="0"/>
          <c:extLst>
            <c:ext xmlns:c16="http://schemas.microsoft.com/office/drawing/2014/chart" uri="{C3380CC4-5D6E-409C-BE32-E72D297353CC}">
              <c16:uniqueId val="{00000001-DBA6-4465-86F8-B4449D4AF0BD}"/>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19746584072672302"/>
          <c:y val="0.9172450337592416"/>
          <c:w val="0.54839418643892879"/>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a:t>
            </a:r>
          </a:p>
        </c:rich>
      </c:tx>
      <c:layout>
        <c:manualLayout>
          <c:xMode val="edge"/>
          <c:yMode val="edge"/>
          <c:x val="0.37111188906360487"/>
          <c:y val="2.5631097055399499E-2"/>
        </c:manualLayout>
      </c:layout>
      <c:overlay val="0"/>
      <c:spPr>
        <a:noFill/>
        <a:ln>
          <a:noFill/>
        </a:ln>
        <a:effectLst/>
      </c:spPr>
    </c:title>
    <c:autoTitleDeleted val="0"/>
    <c:plotArea>
      <c:layout>
        <c:manualLayout>
          <c:layoutTarget val="inner"/>
          <c:xMode val="edge"/>
          <c:yMode val="edge"/>
          <c:x val="0.12308049230533841"/>
          <c:y val="0.12699074074074074"/>
          <c:w val="0.84232824735341394"/>
          <c:h val="0.61341025080198308"/>
        </c:manualLayout>
      </c:layout>
      <c:lineChart>
        <c:grouping val="standard"/>
        <c:varyColors val="0"/>
        <c:ser>
          <c:idx val="1"/>
          <c:order val="0"/>
          <c:tx>
            <c:strRef>
              <c:f>'Adm on day of Surg'!$C$12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'Adm on day of Surg'!$D$6:$L$6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'Adm on day of Surg'!$D$12:$AA$12</c:f>
              <c:numCache>
                <c:formatCode>0.00%</c:formatCode>
                <c:ptCount val="24"/>
                <c:pt idx="0">
                  <c:v>0.4</c:v>
                </c:pt>
                <c:pt idx="1">
                  <c:v>0.3649</c:v>
                </c:pt>
                <c:pt idx="2">
                  <c:v>0.33329999999999999</c:v>
                </c:pt>
                <c:pt idx="3">
                  <c:v>0.39579999999999999</c:v>
                </c:pt>
                <c:pt idx="4">
                  <c:v>0.2414</c:v>
                </c:pt>
                <c:pt idx="5">
                  <c:v>0.3871</c:v>
                </c:pt>
                <c:pt idx="6">
                  <c:v>0.42620000000000002</c:v>
                </c:pt>
                <c:pt idx="7">
                  <c:v>0.53490000000000004</c:v>
                </c:pt>
                <c:pt idx="8">
                  <c:v>0.5968</c:v>
                </c:pt>
              </c:numCache>
            </c:numRef>
          </c:val>
          <c:smooth val="0"/>
          <c:extLst>
            <c:ext xmlns:c16="http://schemas.microsoft.com/office/drawing/2014/chart" uri="{C3380CC4-5D6E-409C-BE32-E72D297353CC}">
              <c16:uniqueId val="{00000000-472B-4DCD-B68A-B51EEDF8F085}"/>
            </c:ext>
          </c:extLst>
        </c:ser>
        <c:ser>
          <c:idx val="0"/>
          <c:order val="1"/>
          <c:tx>
            <c:strRef>
              <c:f>'Adm on day of Surg'!$C$11</c:f>
              <c:strCache>
                <c:ptCount val="1"/>
                <c:pt idx="0">
                  <c:v>Peer</c:v>
                </c:pt>
              </c:strCache>
            </c:strRef>
          </c:tx>
          <c:spPr>
            <a:ln w="15875">
              <a:solidFill>
                <a:srgbClr val="FF0000"/>
              </a:solidFill>
              <a:prstDash val="dash"/>
            </a:ln>
          </c:spPr>
          <c:marker>
            <c:symbol val="none"/>
          </c:marker>
          <c:cat>
            <c:numRef>
              <c:f>'Adm on day of Surg'!$D$6:$L$6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'Adm on day of Surg'!$D$11:$AA$11</c:f>
              <c:numCache>
                <c:formatCode>0.00%</c:formatCode>
                <c:ptCount val="24"/>
                <c:pt idx="0">
                  <c:v>0.96850000000000003</c:v>
                </c:pt>
                <c:pt idx="1">
                  <c:v>0.96850000000000003</c:v>
                </c:pt>
                <c:pt idx="2">
                  <c:v>0.96850000000000003</c:v>
                </c:pt>
                <c:pt idx="3">
                  <c:v>0.96850000000000003</c:v>
                </c:pt>
                <c:pt idx="4">
                  <c:v>0.96850000000000003</c:v>
                </c:pt>
                <c:pt idx="5">
                  <c:v>0.96850000000000003</c:v>
                </c:pt>
                <c:pt idx="6">
                  <c:v>0.96850000000000003</c:v>
                </c:pt>
                <c:pt idx="7">
                  <c:v>0.96850000000000003</c:v>
                </c:pt>
                <c:pt idx="8">
                  <c:v>0.96850000000000003</c:v>
                </c:pt>
                <c:pt idx="9">
                  <c:v>0.96850000000000003</c:v>
                </c:pt>
                <c:pt idx="10">
                  <c:v>0.96850000000000003</c:v>
                </c:pt>
                <c:pt idx="11">
                  <c:v>0.96850000000000003</c:v>
                </c:pt>
                <c:pt idx="12">
                  <c:v>0.96850000000000003</c:v>
                </c:pt>
                <c:pt idx="13">
                  <c:v>0.96850000000000003</c:v>
                </c:pt>
                <c:pt idx="14">
                  <c:v>0.96850000000000003</c:v>
                </c:pt>
                <c:pt idx="15">
                  <c:v>0.96850000000000003</c:v>
                </c:pt>
                <c:pt idx="16">
                  <c:v>0.96850000000000003</c:v>
                </c:pt>
                <c:pt idx="17">
                  <c:v>0.96850000000000003</c:v>
                </c:pt>
                <c:pt idx="18">
                  <c:v>0.96850000000000003</c:v>
                </c:pt>
                <c:pt idx="19">
                  <c:v>0.96850000000000003</c:v>
                </c:pt>
                <c:pt idx="20">
                  <c:v>0.96850000000000003</c:v>
                </c:pt>
                <c:pt idx="21">
                  <c:v>0.96850000000000003</c:v>
                </c:pt>
                <c:pt idx="22">
                  <c:v>0.96850000000000003</c:v>
                </c:pt>
                <c:pt idx="23">
                  <c:v>0.96850000000000003</c:v>
                </c:pt>
              </c:numCache>
            </c:numRef>
          </c:val>
          <c:smooth val="0"/>
          <c:extLst>
            <c:ext xmlns:c16="http://schemas.microsoft.com/office/drawing/2014/chart" uri="{C3380CC4-5D6E-409C-BE32-E72D297353CC}">
              <c16:uniqueId val="{00000001-472B-4DCD-B68A-B51EEDF8F085}"/>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25883255570421654"/>
          <c:y val="0.9033558058235428"/>
          <c:w val="0.4788146997542243"/>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ENT</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'Adm on day of Surg'!$C$10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'Adm on day of Surg'!$D$6:$L$6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'Adm on day of Surg'!$D$10:$AA$10</c:f>
              <c:numCache>
                <c:formatCode>0.00%</c:formatCode>
                <c:ptCount val="24"/>
                <c:pt idx="0">
                  <c:v>1</c:v>
                </c:pt>
                <c:pt idx="1">
                  <c:v>1</c:v>
                </c:pt>
                <c:pt idx="2">
                  <c:v>0.95240000000000002</c:v>
                </c:pt>
                <c:pt idx="3">
                  <c:v>1</c:v>
                </c:pt>
                <c:pt idx="4">
                  <c:v>1</c:v>
                </c:pt>
                <c:pt idx="5">
                  <c:v>1</c:v>
                </c:pt>
                <c:pt idx="6">
                  <c:v>1</c:v>
                </c:pt>
                <c:pt idx="7">
                  <c:v>1</c:v>
                </c:pt>
                <c:pt idx="8">
                  <c:v>1</c:v>
                </c:pt>
              </c:numCache>
            </c:numRef>
          </c:val>
          <c:smooth val="0"/>
          <c:extLst>
            <c:ext xmlns:c16="http://schemas.microsoft.com/office/drawing/2014/chart" uri="{C3380CC4-5D6E-409C-BE32-E72D297353CC}">
              <c16:uniqueId val="{00000000-5B75-4BB1-A4E6-B9D0BF04F668}"/>
            </c:ext>
          </c:extLst>
        </c:ser>
        <c:ser>
          <c:idx val="3"/>
          <c:order val="1"/>
          <c:tx>
            <c:strRef>
              <c:f>'Adm on day of Surg'!$C$9</c:f>
              <c:strCache>
                <c:ptCount val="1"/>
                <c:pt idx="0">
                  <c:v>Peer</c:v>
                </c:pt>
              </c:strCache>
            </c:strRef>
          </c:tx>
          <c:spPr>
            <a:ln w="15875">
              <a:solidFill>
                <a:srgbClr val="FF0000"/>
              </a:solidFill>
              <a:prstDash val="dash"/>
            </a:ln>
          </c:spPr>
          <c:marker>
            <c:symbol val="none"/>
          </c:marker>
          <c:cat>
            <c:numRef>
              <c:f>'Adm on day of Surg'!$D$6:$L$6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'Adm on day of Surg'!$D$9:$AA$9</c:f>
              <c:numCache>
                <c:formatCode>0.00%</c:formatCode>
                <c:ptCount val="24"/>
                <c:pt idx="0">
                  <c:v>0.96050000000000002</c:v>
                </c:pt>
                <c:pt idx="1">
                  <c:v>0.96050000000000002</c:v>
                </c:pt>
                <c:pt idx="2">
                  <c:v>0.96050000000000002</c:v>
                </c:pt>
                <c:pt idx="3">
                  <c:v>0.96050000000000002</c:v>
                </c:pt>
                <c:pt idx="4">
                  <c:v>0.96050000000000002</c:v>
                </c:pt>
                <c:pt idx="5">
                  <c:v>0.96050000000000002</c:v>
                </c:pt>
                <c:pt idx="6">
                  <c:v>0.96050000000000002</c:v>
                </c:pt>
                <c:pt idx="7">
                  <c:v>0.96050000000000002</c:v>
                </c:pt>
                <c:pt idx="8">
                  <c:v>0.96050000000000002</c:v>
                </c:pt>
                <c:pt idx="9">
                  <c:v>0.96050000000000002</c:v>
                </c:pt>
                <c:pt idx="10">
                  <c:v>0.96050000000000002</c:v>
                </c:pt>
                <c:pt idx="11">
                  <c:v>0.96050000000000002</c:v>
                </c:pt>
                <c:pt idx="12">
                  <c:v>0.96050000000000002</c:v>
                </c:pt>
                <c:pt idx="13">
                  <c:v>0.96050000000000002</c:v>
                </c:pt>
                <c:pt idx="14">
                  <c:v>0.96050000000000002</c:v>
                </c:pt>
                <c:pt idx="15">
                  <c:v>0.96050000000000002</c:v>
                </c:pt>
                <c:pt idx="16">
                  <c:v>0.96050000000000002</c:v>
                </c:pt>
                <c:pt idx="17">
                  <c:v>0.96050000000000002</c:v>
                </c:pt>
                <c:pt idx="18">
                  <c:v>0.96050000000000002</c:v>
                </c:pt>
                <c:pt idx="19">
                  <c:v>0.96050000000000002</c:v>
                </c:pt>
                <c:pt idx="20">
                  <c:v>0.96050000000000002</c:v>
                </c:pt>
                <c:pt idx="21">
                  <c:v>0.96050000000000002</c:v>
                </c:pt>
                <c:pt idx="22">
                  <c:v>0.96050000000000002</c:v>
                </c:pt>
                <c:pt idx="23">
                  <c:v>0.96050000000000002</c:v>
                </c:pt>
              </c:numCache>
            </c:numRef>
          </c:val>
          <c:smooth val="0"/>
          <c:extLst>
            <c:ext xmlns:c16="http://schemas.microsoft.com/office/drawing/2014/chart" uri="{C3380CC4-5D6E-409C-BE32-E72D297353CC}">
              <c16:uniqueId val="{00000001-5B75-4BB1-A4E6-B9D0BF04F668}"/>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21235857918526199"/>
          <c:y val="0.9172450337592416"/>
          <c:w val="0.52952038674402213"/>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&lt; 9 weeks</a:t>
            </a:r>
            <a:endParaRPr lang="en-GB" sz="1100">
              <a:effectLst/>
            </a:endParaRPr>
          </a:p>
        </c:rich>
      </c:tx>
      <c:layout>
        <c:manualLayout>
          <c:xMode val="edge"/>
          <c:yMode val="edge"/>
          <c:x val="0.21129151109109556"/>
          <c:y val="4.1698707838300257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9wk'!$E$79:$E$102</c:f>
              <c:numCache>
                <c:formatCode>0.00%</c:formatCode>
                <c:ptCount val="24"/>
                <c:pt idx="0">
                  <c:v>0.41389999999999999</c:v>
                </c:pt>
                <c:pt idx="1">
                  <c:v>0.42959999999999998</c:v>
                </c:pt>
                <c:pt idx="2">
                  <c:v>0.40439999999999998</c:v>
                </c:pt>
                <c:pt idx="3">
                  <c:v>0.4027</c:v>
                </c:pt>
                <c:pt idx="4">
                  <c:v>0.374</c:v>
                </c:pt>
                <c:pt idx="5">
                  <c:v>0.38340000000000002</c:v>
                </c:pt>
                <c:pt idx="6">
                  <c:v>0.38790000000000002</c:v>
                </c:pt>
                <c:pt idx="7">
                  <c:v>0.37730000000000002</c:v>
                </c:pt>
                <c:pt idx="8">
                  <c:v>0.34939999999999999</c:v>
                </c:pt>
                <c:pt idx="9">
                  <c:v>0.37990000000000002</c:v>
                </c:pt>
                <c:pt idx="10">
                  <c:v>0.46800000000000003</c:v>
                </c:pt>
                <c:pt idx="11">
                  <c:v>0.48580000000000001</c:v>
                </c:pt>
                <c:pt idx="12">
                  <c:v>0.50549999999999995</c:v>
                </c:pt>
              </c:numCache>
            </c:numRef>
          </c:val>
          <c:smooth val="0"/>
          <c:extLst>
            <c:ext xmlns:c16="http://schemas.microsoft.com/office/drawing/2014/chart" uri="{C3380CC4-5D6E-409C-BE32-E72D297353CC}">
              <c16:uniqueId val="{00000000-A9AF-486B-923E-18E2ED438E30}"/>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9wk'!$G$79:$G$102</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1-A9AF-486B-923E-18E2ED438E30}"/>
            </c:ext>
          </c:extLst>
        </c:ser>
        <c:ser>
          <c:idx val="0"/>
          <c:order val="2"/>
          <c:tx>
            <c:strRef>
              <c:f>'Diag IMG 9wk'!$F$6</c:f>
              <c:strCache>
                <c:ptCount val="1"/>
                <c:pt idx="0">
                  <c:v>LPL</c:v>
                </c:pt>
              </c:strCache>
            </c:strRef>
          </c:tx>
          <c:spPr>
            <a:ln w="15875">
              <a:solidFill>
                <a:schemeClr val="tx1"/>
              </a:solidFill>
              <a:prstDash val="lgDash"/>
            </a:ln>
          </c:spPr>
          <c:marker>
            <c:symbol val="none"/>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9wk'!$F$79:$F$102</c:f>
              <c:numCache>
                <c:formatCode>0%</c:formatCode>
                <c:ptCount val="24"/>
                <c:pt idx="0">
                  <c:v>0.35042382051282056</c:v>
                </c:pt>
                <c:pt idx="1">
                  <c:v>0.35042382051282056</c:v>
                </c:pt>
                <c:pt idx="2">
                  <c:v>0.35042382051282056</c:v>
                </c:pt>
                <c:pt idx="3">
                  <c:v>0.35042382051282056</c:v>
                </c:pt>
                <c:pt idx="4">
                  <c:v>0.35042382051282056</c:v>
                </c:pt>
                <c:pt idx="5">
                  <c:v>0.35042382051282056</c:v>
                </c:pt>
                <c:pt idx="6">
                  <c:v>0.35042382051282056</c:v>
                </c:pt>
                <c:pt idx="7">
                  <c:v>0.35042382051282056</c:v>
                </c:pt>
                <c:pt idx="8">
                  <c:v>0.35042382051282056</c:v>
                </c:pt>
                <c:pt idx="9">
                  <c:v>0.35042382051282056</c:v>
                </c:pt>
                <c:pt idx="10">
                  <c:v>0.35042382051282056</c:v>
                </c:pt>
                <c:pt idx="11">
                  <c:v>0.35042382051282056</c:v>
                </c:pt>
                <c:pt idx="12">
                  <c:v>0.35042382051282056</c:v>
                </c:pt>
                <c:pt idx="13">
                  <c:v>0.35042382051282056</c:v>
                </c:pt>
                <c:pt idx="14">
                  <c:v>0.35042382051282056</c:v>
                </c:pt>
                <c:pt idx="15">
                  <c:v>0.35042382051282056</c:v>
                </c:pt>
                <c:pt idx="16">
                  <c:v>0.35042382051282056</c:v>
                </c:pt>
                <c:pt idx="17">
                  <c:v>0.35042382051282056</c:v>
                </c:pt>
                <c:pt idx="18">
                  <c:v>0.35042382051282056</c:v>
                </c:pt>
                <c:pt idx="19">
                  <c:v>0.35042382051282056</c:v>
                </c:pt>
                <c:pt idx="20">
                  <c:v>0.35042382051282056</c:v>
                </c:pt>
                <c:pt idx="21">
                  <c:v>0.35042382051282056</c:v>
                </c:pt>
                <c:pt idx="22">
                  <c:v>0.35042382051282056</c:v>
                </c:pt>
                <c:pt idx="23">
                  <c:v>0.35042382051282056</c:v>
                </c:pt>
              </c:numCache>
            </c:numRef>
          </c:val>
          <c:smooth val="0"/>
          <c:extLst>
            <c:ext xmlns:c16="http://schemas.microsoft.com/office/drawing/2014/chart" uri="{C3380CC4-5D6E-409C-BE32-E72D297353CC}">
              <c16:uniqueId val="{00000002-A9AF-486B-923E-18E2ED438E30}"/>
            </c:ext>
          </c:extLst>
        </c:ser>
        <c:ser>
          <c:idx val="2"/>
          <c:order val="3"/>
          <c:tx>
            <c:strRef>
              <c:f>'Diag IMG 9wk'!$D$6</c:f>
              <c:strCache>
                <c:ptCount val="1"/>
                <c:pt idx="0">
                  <c:v>Mean</c:v>
                </c:pt>
              </c:strCache>
            </c:strRef>
          </c:tx>
          <c:spPr>
            <a:ln w="15875">
              <a:solidFill>
                <a:schemeClr val="tx1"/>
              </a:solidFill>
            </a:ln>
          </c:spPr>
          <c:marker>
            <c:symbol val="none"/>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9wk'!$D$79:$D$102</c:f>
              <c:numCache>
                <c:formatCode>0%</c:formatCode>
                <c:ptCount val="24"/>
                <c:pt idx="0">
                  <c:v>0.41244615384615391</c:v>
                </c:pt>
                <c:pt idx="1">
                  <c:v>0.41244615384615391</c:v>
                </c:pt>
                <c:pt idx="2">
                  <c:v>0.41244615384615391</c:v>
                </c:pt>
                <c:pt idx="3">
                  <c:v>0.41244615384615391</c:v>
                </c:pt>
                <c:pt idx="4">
                  <c:v>0.41244615384615391</c:v>
                </c:pt>
                <c:pt idx="5">
                  <c:v>0.41244615384615391</c:v>
                </c:pt>
                <c:pt idx="6">
                  <c:v>0.41244615384615391</c:v>
                </c:pt>
                <c:pt idx="7">
                  <c:v>0.41244615384615391</c:v>
                </c:pt>
                <c:pt idx="8">
                  <c:v>0.41244615384615391</c:v>
                </c:pt>
                <c:pt idx="9">
                  <c:v>0.41244615384615391</c:v>
                </c:pt>
                <c:pt idx="10">
                  <c:v>0.41244615384615391</c:v>
                </c:pt>
                <c:pt idx="11">
                  <c:v>0.41244615384615391</c:v>
                </c:pt>
                <c:pt idx="12">
                  <c:v>0.41244615384615391</c:v>
                </c:pt>
                <c:pt idx="13">
                  <c:v>0.41244615384615391</c:v>
                </c:pt>
                <c:pt idx="14">
                  <c:v>0.41244615384615391</c:v>
                </c:pt>
                <c:pt idx="15">
                  <c:v>0.41244615384615391</c:v>
                </c:pt>
                <c:pt idx="16">
                  <c:v>0.41244615384615391</c:v>
                </c:pt>
                <c:pt idx="17">
                  <c:v>0.41244615384615391</c:v>
                </c:pt>
                <c:pt idx="18">
                  <c:v>0.41244615384615391</c:v>
                </c:pt>
                <c:pt idx="19">
                  <c:v>0.41244615384615391</c:v>
                </c:pt>
                <c:pt idx="20">
                  <c:v>0.41244615384615391</c:v>
                </c:pt>
                <c:pt idx="21">
                  <c:v>0.41244615384615391</c:v>
                </c:pt>
                <c:pt idx="22">
                  <c:v>0.41244615384615391</c:v>
                </c:pt>
                <c:pt idx="23">
                  <c:v>0.41244615384615391</c:v>
                </c:pt>
              </c:numCache>
            </c:numRef>
          </c:val>
          <c:smooth val="0"/>
          <c:extLst>
            <c:ext xmlns:c16="http://schemas.microsoft.com/office/drawing/2014/chart" uri="{C3380CC4-5D6E-409C-BE32-E72D297353CC}">
              <c16:uniqueId val="{00000003-A9AF-486B-923E-18E2ED438E30}"/>
            </c:ext>
          </c:extLst>
        </c:ser>
        <c:ser>
          <c:idx val="4"/>
          <c:order val="4"/>
          <c:tx>
            <c:strRef>
              <c:f>'Diag IMG 9wk'!$C$6</c:f>
              <c:strCache>
                <c:ptCount val="1"/>
                <c:pt idx="0">
                  <c:v>UPL</c:v>
                </c:pt>
              </c:strCache>
            </c:strRef>
          </c:tx>
          <c:spPr>
            <a:ln w="15875">
              <a:solidFill>
                <a:schemeClr val="tx1"/>
              </a:solidFill>
              <a:prstDash val="lgDash"/>
            </a:ln>
          </c:spPr>
          <c:marker>
            <c:symbol val="none"/>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9wk'!$C$79:$C$102</c:f>
              <c:numCache>
                <c:formatCode>0%</c:formatCode>
                <c:ptCount val="24"/>
                <c:pt idx="0">
                  <c:v>0.47446848717948725</c:v>
                </c:pt>
                <c:pt idx="1">
                  <c:v>0.47446848717948725</c:v>
                </c:pt>
                <c:pt idx="2">
                  <c:v>0.47446848717948725</c:v>
                </c:pt>
                <c:pt idx="3">
                  <c:v>0.47446848717948725</c:v>
                </c:pt>
                <c:pt idx="4">
                  <c:v>0.47446848717948725</c:v>
                </c:pt>
                <c:pt idx="5">
                  <c:v>0.47446848717948725</c:v>
                </c:pt>
                <c:pt idx="6">
                  <c:v>0.47446848717948725</c:v>
                </c:pt>
                <c:pt idx="7">
                  <c:v>0.47446848717948725</c:v>
                </c:pt>
                <c:pt idx="8">
                  <c:v>0.47446848717948725</c:v>
                </c:pt>
                <c:pt idx="9">
                  <c:v>0.47446848717948725</c:v>
                </c:pt>
                <c:pt idx="10">
                  <c:v>0.47446848717948725</c:v>
                </c:pt>
                <c:pt idx="11">
                  <c:v>0.47446848717948725</c:v>
                </c:pt>
                <c:pt idx="12">
                  <c:v>0.47446848717948725</c:v>
                </c:pt>
                <c:pt idx="13">
                  <c:v>0.47446848717948725</c:v>
                </c:pt>
                <c:pt idx="14">
                  <c:v>0.47446848717948725</c:v>
                </c:pt>
                <c:pt idx="15">
                  <c:v>0.47446848717948725</c:v>
                </c:pt>
                <c:pt idx="16">
                  <c:v>0.47446848717948725</c:v>
                </c:pt>
                <c:pt idx="17">
                  <c:v>0.47446848717948725</c:v>
                </c:pt>
                <c:pt idx="18">
                  <c:v>0.47446848717948725</c:v>
                </c:pt>
                <c:pt idx="19">
                  <c:v>0.47446848717948725</c:v>
                </c:pt>
                <c:pt idx="20">
                  <c:v>0.47446848717948725</c:v>
                </c:pt>
                <c:pt idx="21">
                  <c:v>0.47446848717948725</c:v>
                </c:pt>
                <c:pt idx="22">
                  <c:v>0.47446848717948725</c:v>
                </c:pt>
                <c:pt idx="23">
                  <c:v>0.47446848717948725</c:v>
                </c:pt>
              </c:numCache>
            </c:numRef>
          </c:val>
          <c:smooth val="0"/>
          <c:extLst>
            <c:ext xmlns:c16="http://schemas.microsoft.com/office/drawing/2014/chart" uri="{C3380CC4-5D6E-409C-BE32-E72D297353CC}">
              <c16:uniqueId val="{00000004-A9AF-486B-923E-18E2ED438E30}"/>
            </c:ext>
          </c:extLst>
        </c:ser>
        <c:ser>
          <c:idx val="5"/>
          <c:order val="5"/>
          <c:tx>
            <c:strRef>
              <c:f>'Diag IMG 9wk'!$I$6</c:f>
              <c:strCache>
                <c:ptCount val="1"/>
                <c:pt idx="0">
                  <c:v>SCL</c:v>
                </c:pt>
              </c:strCache>
            </c:strRef>
          </c:tx>
          <c:spPr>
            <a:ln>
              <a:noFill/>
            </a:ln>
          </c:spPr>
          <c:marker>
            <c:symbol val="circle"/>
            <c:size val="6"/>
            <c:spPr>
              <a:solidFill>
                <a:srgbClr val="FF6600"/>
              </a:solidFill>
              <a:ln>
                <a:noFill/>
              </a:ln>
            </c:spPr>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9wk'!$I$79:$I$102</c:f>
              <c:numCache>
                <c:formatCode>0%</c:formatCode>
                <c:ptCount val="24"/>
                <c:pt idx="0">
                  <c:v>#N/A</c:v>
                </c:pt>
                <c:pt idx="1">
                  <c:v>#N/A</c:v>
                </c:pt>
                <c:pt idx="2">
                  <c:v>#N/A</c:v>
                </c:pt>
                <c:pt idx="3">
                  <c:v>#N/A</c:v>
                </c:pt>
                <c:pt idx="4">
                  <c:v>#N/A</c:v>
                </c:pt>
                <c:pt idx="5">
                  <c:v>#N/A</c:v>
                </c:pt>
                <c:pt idx="6">
                  <c:v>#N/A</c:v>
                </c:pt>
                <c:pt idx="7">
                  <c:v>#N/A</c:v>
                </c:pt>
                <c:pt idx="8">
                  <c:v>0.34939999999999999</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9AF-486B-923E-18E2ED438E30}"/>
            </c:ext>
          </c:extLst>
        </c:ser>
        <c:ser>
          <c:idx val="6"/>
          <c:order val="6"/>
          <c:tx>
            <c:strRef>
              <c:f>'Diag IMG 9wk'!$J$6</c:f>
              <c:strCache>
                <c:ptCount val="1"/>
                <c:pt idx="0">
                  <c:v>SCH</c:v>
                </c:pt>
              </c:strCache>
            </c:strRef>
          </c:tx>
          <c:spPr>
            <a:ln>
              <a:noFill/>
            </a:ln>
          </c:spPr>
          <c:marker>
            <c:symbol val="circle"/>
            <c:size val="6"/>
            <c:spPr>
              <a:solidFill>
                <a:srgbClr val="5B9BD5"/>
              </a:solidFill>
              <a:ln>
                <a:noFill/>
              </a:ln>
            </c:spPr>
          </c:marker>
          <c:cat>
            <c:numRef>
              <c:f>'Diag IMG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9wk'!$J$79:$J$102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0.48580000000000001</c:v>
                </c:pt>
                <c:pt idx="12">
                  <c:v>0.50549999999999995</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9AF-486B-923E-18E2ED438E30}"/>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26wk'!$E$79:$E$102</c:f>
              <c:numCache>
                <c:formatCode>0</c:formatCode>
                <c:ptCount val="24"/>
                <c:pt idx="0">
                  <c:v>13135</c:v>
                </c:pt>
                <c:pt idx="1">
                  <c:v>13711</c:v>
                </c:pt>
                <c:pt idx="2">
                  <c:v>14043</c:v>
                </c:pt>
                <c:pt idx="3">
                  <c:v>15010</c:v>
                </c:pt>
                <c:pt idx="4">
                  <c:v>16534</c:v>
                </c:pt>
                <c:pt idx="5">
                  <c:v>16701</c:v>
                </c:pt>
                <c:pt idx="6">
                  <c:v>16453</c:v>
                </c:pt>
                <c:pt idx="7">
                  <c:v>15821</c:v>
                </c:pt>
                <c:pt idx="8">
                  <c:v>15430</c:v>
                </c:pt>
                <c:pt idx="9">
                  <c:v>13194</c:v>
                </c:pt>
                <c:pt idx="10">
                  <c:v>9976</c:v>
                </c:pt>
                <c:pt idx="11">
                  <c:v>8385</c:v>
                </c:pt>
                <c:pt idx="12">
                  <c:v>6798</c:v>
                </c:pt>
              </c:numCache>
            </c:numRef>
          </c:val>
          <c:smooth val="0"/>
          <c:extLst>
            <c:ext xmlns:c16="http://schemas.microsoft.com/office/drawing/2014/chart" uri="{C3380CC4-5D6E-409C-BE32-E72D297353CC}">
              <c16:uniqueId val="{00000000-132E-4FDD-99EE-DFD299643535}"/>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132E-4FDD-99EE-DFD299643535}"/>
            </c:ext>
          </c:extLst>
        </c:ser>
        <c:ser>
          <c:idx val="0"/>
          <c:order val="2"/>
          <c:tx>
            <c:strRef>
              <c:f>'Diag IMG 26wk'!$F$6</c:f>
              <c:strCache>
                <c:ptCount val="1"/>
                <c:pt idx="0">
                  <c:v>LPL</c:v>
                </c:pt>
              </c:strCache>
            </c:strRef>
          </c:tx>
          <c:spPr>
            <a:ln w="15875">
              <a:solidFill>
                <a:schemeClr val="tx1"/>
              </a:solidFill>
              <a:prstDash val="lgDash"/>
            </a:ln>
          </c:spPr>
          <c:marker>
            <c:symbol val="none"/>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26wk'!$F$79:$F$102</c:f>
              <c:numCache>
                <c:formatCode>0</c:formatCode>
                <c:ptCount val="24"/>
                <c:pt idx="0">
                  <c:v>10490.602435897435</c:v>
                </c:pt>
                <c:pt idx="1">
                  <c:v>10490.602435897435</c:v>
                </c:pt>
                <c:pt idx="2">
                  <c:v>10490.602435897435</c:v>
                </c:pt>
                <c:pt idx="3">
                  <c:v>10490.602435897435</c:v>
                </c:pt>
                <c:pt idx="4">
                  <c:v>10490.602435897435</c:v>
                </c:pt>
                <c:pt idx="5">
                  <c:v>10490.602435897435</c:v>
                </c:pt>
                <c:pt idx="6">
                  <c:v>10490.602435897435</c:v>
                </c:pt>
                <c:pt idx="7">
                  <c:v>10490.602435897435</c:v>
                </c:pt>
                <c:pt idx="8">
                  <c:v>10490.602435897435</c:v>
                </c:pt>
                <c:pt idx="9">
                  <c:v>10490.602435897435</c:v>
                </c:pt>
                <c:pt idx="10">
                  <c:v>10490.602435897435</c:v>
                </c:pt>
                <c:pt idx="11">
                  <c:v>10490.602435897435</c:v>
                </c:pt>
                <c:pt idx="12">
                  <c:v>10490.602435897435</c:v>
                </c:pt>
                <c:pt idx="13">
                  <c:v>10490.602435897435</c:v>
                </c:pt>
                <c:pt idx="14">
                  <c:v>10490.602435897435</c:v>
                </c:pt>
                <c:pt idx="15">
                  <c:v>10490.602435897435</c:v>
                </c:pt>
                <c:pt idx="16">
                  <c:v>10490.602435897435</c:v>
                </c:pt>
                <c:pt idx="17">
                  <c:v>10490.602435897435</c:v>
                </c:pt>
                <c:pt idx="18">
                  <c:v>10490.602435897435</c:v>
                </c:pt>
                <c:pt idx="19">
                  <c:v>10490.602435897435</c:v>
                </c:pt>
                <c:pt idx="20">
                  <c:v>10490.602435897435</c:v>
                </c:pt>
                <c:pt idx="21">
                  <c:v>10490.602435897435</c:v>
                </c:pt>
                <c:pt idx="22">
                  <c:v>10490.602435897435</c:v>
                </c:pt>
                <c:pt idx="23">
                  <c:v>10490.602435897435</c:v>
                </c:pt>
              </c:numCache>
            </c:numRef>
          </c:val>
          <c:smooth val="0"/>
          <c:extLst>
            <c:ext xmlns:c16="http://schemas.microsoft.com/office/drawing/2014/chart" uri="{C3380CC4-5D6E-409C-BE32-E72D297353CC}">
              <c16:uniqueId val="{00000002-132E-4FDD-99EE-DFD299643535}"/>
            </c:ext>
          </c:extLst>
        </c:ser>
        <c:ser>
          <c:idx val="2"/>
          <c:order val="3"/>
          <c:tx>
            <c:strRef>
              <c:f>'Diag IMG 26wk'!$D$6</c:f>
              <c:strCache>
                <c:ptCount val="1"/>
                <c:pt idx="0">
                  <c:v>Mean</c:v>
                </c:pt>
              </c:strCache>
            </c:strRef>
          </c:tx>
          <c:spPr>
            <a:ln w="15875">
              <a:solidFill>
                <a:schemeClr val="tx1"/>
              </a:solidFill>
            </a:ln>
          </c:spPr>
          <c:marker>
            <c:symbol val="none"/>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26wk'!$D$79:$D$102</c:f>
              <c:numCache>
                <c:formatCode>0</c:formatCode>
                <c:ptCount val="24"/>
                <c:pt idx="0">
                  <c:v>13476.23076923077</c:v>
                </c:pt>
                <c:pt idx="1">
                  <c:v>13476.23076923077</c:v>
                </c:pt>
                <c:pt idx="2">
                  <c:v>13476.23076923077</c:v>
                </c:pt>
                <c:pt idx="3">
                  <c:v>13476.23076923077</c:v>
                </c:pt>
                <c:pt idx="4">
                  <c:v>13476.23076923077</c:v>
                </c:pt>
                <c:pt idx="5">
                  <c:v>13476.23076923077</c:v>
                </c:pt>
                <c:pt idx="6">
                  <c:v>13476.23076923077</c:v>
                </c:pt>
                <c:pt idx="7">
                  <c:v>13476.23076923077</c:v>
                </c:pt>
                <c:pt idx="8">
                  <c:v>13476.23076923077</c:v>
                </c:pt>
                <c:pt idx="9">
                  <c:v>13476.23076923077</c:v>
                </c:pt>
                <c:pt idx="10">
                  <c:v>13476.23076923077</c:v>
                </c:pt>
                <c:pt idx="11">
                  <c:v>13476.23076923077</c:v>
                </c:pt>
                <c:pt idx="12">
                  <c:v>13476.23076923077</c:v>
                </c:pt>
                <c:pt idx="13">
                  <c:v>13476.23076923077</c:v>
                </c:pt>
                <c:pt idx="14">
                  <c:v>13476.23076923077</c:v>
                </c:pt>
                <c:pt idx="15">
                  <c:v>13476.23076923077</c:v>
                </c:pt>
                <c:pt idx="16">
                  <c:v>13476.23076923077</c:v>
                </c:pt>
                <c:pt idx="17">
                  <c:v>13476.23076923077</c:v>
                </c:pt>
                <c:pt idx="18">
                  <c:v>13476.23076923077</c:v>
                </c:pt>
                <c:pt idx="19">
                  <c:v>13476.23076923077</c:v>
                </c:pt>
                <c:pt idx="20">
                  <c:v>13476.23076923077</c:v>
                </c:pt>
                <c:pt idx="21">
                  <c:v>13476.23076923077</c:v>
                </c:pt>
                <c:pt idx="22">
                  <c:v>13476.23076923077</c:v>
                </c:pt>
                <c:pt idx="23">
                  <c:v>13476.23076923077</c:v>
                </c:pt>
              </c:numCache>
            </c:numRef>
          </c:val>
          <c:smooth val="0"/>
          <c:extLst>
            <c:ext xmlns:c16="http://schemas.microsoft.com/office/drawing/2014/chart" uri="{C3380CC4-5D6E-409C-BE32-E72D297353CC}">
              <c16:uniqueId val="{00000003-132E-4FDD-99EE-DFD299643535}"/>
            </c:ext>
          </c:extLst>
        </c:ser>
        <c:ser>
          <c:idx val="4"/>
          <c:order val="4"/>
          <c:tx>
            <c:strRef>
              <c:f>'Diag IMG 26wk'!$C$6</c:f>
              <c:strCache>
                <c:ptCount val="1"/>
                <c:pt idx="0">
                  <c:v>UPL</c:v>
                </c:pt>
              </c:strCache>
            </c:strRef>
          </c:tx>
          <c:spPr>
            <a:ln w="15875">
              <a:solidFill>
                <a:schemeClr val="tx1"/>
              </a:solidFill>
              <a:prstDash val="lgDash"/>
            </a:ln>
          </c:spPr>
          <c:marker>
            <c:symbol val="none"/>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26wk'!$C$79:$C$102</c:f>
              <c:numCache>
                <c:formatCode>0</c:formatCode>
                <c:ptCount val="24"/>
                <c:pt idx="0">
                  <c:v>16461.859102564104</c:v>
                </c:pt>
                <c:pt idx="1">
                  <c:v>16461.859102564104</c:v>
                </c:pt>
                <c:pt idx="2">
                  <c:v>16461.859102564104</c:v>
                </c:pt>
                <c:pt idx="3">
                  <c:v>16461.859102564104</c:v>
                </c:pt>
                <c:pt idx="4">
                  <c:v>16461.859102564104</c:v>
                </c:pt>
                <c:pt idx="5">
                  <c:v>16461.859102564104</c:v>
                </c:pt>
                <c:pt idx="6">
                  <c:v>16461.859102564104</c:v>
                </c:pt>
                <c:pt idx="7">
                  <c:v>16461.859102564104</c:v>
                </c:pt>
                <c:pt idx="8">
                  <c:v>16461.859102564104</c:v>
                </c:pt>
                <c:pt idx="9">
                  <c:v>16461.859102564104</c:v>
                </c:pt>
                <c:pt idx="10">
                  <c:v>16461.859102564104</c:v>
                </c:pt>
                <c:pt idx="11">
                  <c:v>16461.859102564104</c:v>
                </c:pt>
                <c:pt idx="12">
                  <c:v>16461.859102564104</c:v>
                </c:pt>
                <c:pt idx="13">
                  <c:v>16461.859102564104</c:v>
                </c:pt>
                <c:pt idx="14">
                  <c:v>16461.859102564104</c:v>
                </c:pt>
                <c:pt idx="15">
                  <c:v>16461.859102564104</c:v>
                </c:pt>
                <c:pt idx="16">
                  <c:v>16461.859102564104</c:v>
                </c:pt>
                <c:pt idx="17">
                  <c:v>16461.859102564104</c:v>
                </c:pt>
                <c:pt idx="18">
                  <c:v>16461.859102564104</c:v>
                </c:pt>
                <c:pt idx="19">
                  <c:v>16461.859102564104</c:v>
                </c:pt>
                <c:pt idx="20">
                  <c:v>16461.859102564104</c:v>
                </c:pt>
                <c:pt idx="21">
                  <c:v>16461.859102564104</c:v>
                </c:pt>
                <c:pt idx="22">
                  <c:v>16461.859102564104</c:v>
                </c:pt>
                <c:pt idx="23">
                  <c:v>16461.859102564104</c:v>
                </c:pt>
              </c:numCache>
            </c:numRef>
          </c:val>
          <c:smooth val="0"/>
          <c:extLst>
            <c:ext xmlns:c16="http://schemas.microsoft.com/office/drawing/2014/chart" uri="{C3380CC4-5D6E-409C-BE32-E72D297353CC}">
              <c16:uniqueId val="{00000004-132E-4FDD-99EE-DFD299643535}"/>
            </c:ext>
          </c:extLst>
        </c:ser>
        <c:ser>
          <c:idx val="5"/>
          <c:order val="5"/>
          <c:tx>
            <c:strRef>
              <c:f>'Diag IMG 26wk'!$I$6</c:f>
              <c:strCache>
                <c:ptCount val="1"/>
                <c:pt idx="0">
                  <c:v>SCL</c:v>
                </c:pt>
              </c:strCache>
            </c:strRef>
          </c:tx>
          <c:spPr>
            <a:ln>
              <a:noFill/>
            </a:ln>
          </c:spPr>
          <c:marker>
            <c:symbol val="circle"/>
            <c:size val="6"/>
            <c:spPr>
              <a:solidFill>
                <a:srgbClr val="5B9BD5"/>
              </a:solidFill>
              <a:ln>
                <a:noFill/>
              </a:ln>
            </c:spPr>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26wk'!$I$79:$I$102</c:f>
              <c:numCache>
                <c:formatCode>0</c:formatCode>
                <c:ptCount val="24"/>
                <c:pt idx="0">
                  <c:v>#N/A</c:v>
                </c:pt>
                <c:pt idx="1">
                  <c:v>#N/A</c:v>
                </c:pt>
                <c:pt idx="2">
                  <c:v>#N/A</c:v>
                </c:pt>
                <c:pt idx="3">
                  <c:v>#N/A</c:v>
                </c:pt>
                <c:pt idx="4">
                  <c:v>#N/A</c:v>
                </c:pt>
                <c:pt idx="5">
                  <c:v>#N/A</c:v>
                </c:pt>
                <c:pt idx="6">
                  <c:v>#N/A</c:v>
                </c:pt>
                <c:pt idx="7">
                  <c:v>#N/A</c:v>
                </c:pt>
                <c:pt idx="8">
                  <c:v>#N/A</c:v>
                </c:pt>
                <c:pt idx="9">
                  <c:v>#N/A</c:v>
                </c:pt>
                <c:pt idx="10">
                  <c:v>9976</c:v>
                </c:pt>
                <c:pt idx="11">
                  <c:v>8385</c:v>
                </c:pt>
                <c:pt idx="12">
                  <c:v>6798</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32E-4FDD-99EE-DFD299643535}"/>
            </c:ext>
          </c:extLst>
        </c:ser>
        <c:ser>
          <c:idx val="6"/>
          <c:order val="6"/>
          <c:tx>
            <c:strRef>
              <c:f>'Diag IMG 26wk'!$J$6</c:f>
              <c:strCache>
                <c:ptCount val="1"/>
                <c:pt idx="0">
                  <c:v>SCH</c:v>
                </c:pt>
              </c:strCache>
            </c:strRef>
          </c:tx>
          <c:spPr>
            <a:ln>
              <a:noFill/>
            </a:ln>
          </c:spPr>
          <c:marker>
            <c:symbol val="circle"/>
            <c:size val="6"/>
            <c:spPr>
              <a:solidFill>
                <a:srgbClr val="FF6600"/>
              </a:solidFill>
              <a:ln>
                <a:noFill/>
              </a:ln>
            </c:spPr>
          </c:marker>
          <c:cat>
            <c:numRef>
              <c:f>'Diag IMG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IMG 26wk'!$J$79:$J$102</c:f>
              <c:numCache>
                <c:formatCode>0</c:formatCode>
                <c:ptCount val="24"/>
                <c:pt idx="0">
                  <c:v>#N/A</c:v>
                </c:pt>
                <c:pt idx="1">
                  <c:v>#N/A</c:v>
                </c:pt>
                <c:pt idx="2">
                  <c:v>#N/A</c:v>
                </c:pt>
                <c:pt idx="3">
                  <c:v>#N/A</c:v>
                </c:pt>
                <c:pt idx="4">
                  <c:v>16534</c:v>
                </c:pt>
                <c:pt idx="5">
                  <c:v>16701</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32E-4FDD-99EE-DFD299643535}"/>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9wk'!$E$79:$E$102</c:f>
              <c:numCache>
                <c:formatCode>0.00%</c:formatCode>
                <c:ptCount val="24"/>
                <c:pt idx="0">
                  <c:v>0.38469999999999999</c:v>
                </c:pt>
                <c:pt idx="1">
                  <c:v>0.34899999999999998</c:v>
                </c:pt>
                <c:pt idx="2">
                  <c:v>0.3715</c:v>
                </c:pt>
                <c:pt idx="3">
                  <c:v>0.36380000000000001</c:v>
                </c:pt>
                <c:pt idx="4">
                  <c:v>0.33090000000000003</c:v>
                </c:pt>
                <c:pt idx="5">
                  <c:v>0.36070000000000002</c:v>
                </c:pt>
                <c:pt idx="6">
                  <c:v>0.36080000000000001</c:v>
                </c:pt>
                <c:pt idx="7">
                  <c:v>0.3543</c:v>
                </c:pt>
                <c:pt idx="8">
                  <c:v>0.32900000000000001</c:v>
                </c:pt>
                <c:pt idx="9">
                  <c:v>0.32419999999999999</c:v>
                </c:pt>
                <c:pt idx="10">
                  <c:v>0.3533</c:v>
                </c:pt>
                <c:pt idx="11">
                  <c:v>0.36549999999999999</c:v>
                </c:pt>
                <c:pt idx="12">
                  <c:v>0.33610000000000001</c:v>
                </c:pt>
              </c:numCache>
            </c:numRef>
          </c:val>
          <c:smooth val="0"/>
          <c:extLst>
            <c:ext xmlns:c16="http://schemas.microsoft.com/office/drawing/2014/chart" uri="{C3380CC4-5D6E-409C-BE32-E72D297353CC}">
              <c16:uniqueId val="{00000000-1299-4E06-ACB0-15BAD2FFF60F}"/>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9wk'!$G$79:$G$102</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1-1299-4E06-ACB0-15BAD2FFF60F}"/>
            </c:ext>
          </c:extLst>
        </c:ser>
        <c:ser>
          <c:idx val="0"/>
          <c:order val="2"/>
          <c:tx>
            <c:strRef>
              <c:f>'Diag PHYS 9wk'!$F$6</c:f>
              <c:strCache>
                <c:ptCount val="1"/>
                <c:pt idx="0">
                  <c:v>LPL</c:v>
                </c:pt>
              </c:strCache>
            </c:strRef>
          </c:tx>
          <c:spPr>
            <a:ln w="15875">
              <a:solidFill>
                <a:schemeClr val="tx1"/>
              </a:solidFill>
              <a:prstDash val="lgDash"/>
            </a:ln>
          </c:spPr>
          <c:marker>
            <c:symbol val="none"/>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9wk'!$F$79:$F$102</c:f>
              <c:numCache>
                <c:formatCode>0%</c:formatCode>
                <c:ptCount val="24"/>
                <c:pt idx="0">
                  <c:v>0.3002866666666667</c:v>
                </c:pt>
                <c:pt idx="1">
                  <c:v>0.3002866666666667</c:v>
                </c:pt>
                <c:pt idx="2">
                  <c:v>0.3002866666666667</c:v>
                </c:pt>
                <c:pt idx="3">
                  <c:v>0.3002866666666667</c:v>
                </c:pt>
                <c:pt idx="4">
                  <c:v>0.3002866666666667</c:v>
                </c:pt>
                <c:pt idx="5">
                  <c:v>0.3002866666666667</c:v>
                </c:pt>
                <c:pt idx="6">
                  <c:v>0.3002866666666667</c:v>
                </c:pt>
                <c:pt idx="7">
                  <c:v>0.3002866666666667</c:v>
                </c:pt>
                <c:pt idx="8">
                  <c:v>0.3002866666666667</c:v>
                </c:pt>
                <c:pt idx="9">
                  <c:v>0.3002866666666667</c:v>
                </c:pt>
                <c:pt idx="10">
                  <c:v>0.3002866666666667</c:v>
                </c:pt>
                <c:pt idx="11">
                  <c:v>0.3002866666666667</c:v>
                </c:pt>
                <c:pt idx="12">
                  <c:v>0.3002866666666667</c:v>
                </c:pt>
                <c:pt idx="13">
                  <c:v>0.3002866666666667</c:v>
                </c:pt>
                <c:pt idx="14">
                  <c:v>0.3002866666666667</c:v>
                </c:pt>
                <c:pt idx="15">
                  <c:v>0.3002866666666667</c:v>
                </c:pt>
                <c:pt idx="16">
                  <c:v>0.3002866666666667</c:v>
                </c:pt>
                <c:pt idx="17">
                  <c:v>0.3002866666666667</c:v>
                </c:pt>
                <c:pt idx="18">
                  <c:v>0.3002866666666667</c:v>
                </c:pt>
                <c:pt idx="19">
                  <c:v>0.3002866666666667</c:v>
                </c:pt>
                <c:pt idx="20">
                  <c:v>0.3002866666666667</c:v>
                </c:pt>
                <c:pt idx="21">
                  <c:v>0.3002866666666667</c:v>
                </c:pt>
                <c:pt idx="22">
                  <c:v>0.3002866666666667</c:v>
                </c:pt>
                <c:pt idx="23">
                  <c:v>0.3002866666666667</c:v>
                </c:pt>
              </c:numCache>
            </c:numRef>
          </c:val>
          <c:smooth val="0"/>
          <c:extLst>
            <c:ext xmlns:c16="http://schemas.microsoft.com/office/drawing/2014/chart" uri="{C3380CC4-5D6E-409C-BE32-E72D297353CC}">
              <c16:uniqueId val="{00000002-1299-4E06-ACB0-15BAD2FFF60F}"/>
            </c:ext>
          </c:extLst>
        </c:ser>
        <c:ser>
          <c:idx val="2"/>
          <c:order val="3"/>
          <c:tx>
            <c:strRef>
              <c:f>'Diag PHYS 9wk'!$D$6</c:f>
              <c:strCache>
                <c:ptCount val="1"/>
                <c:pt idx="0">
                  <c:v>Mean</c:v>
                </c:pt>
              </c:strCache>
            </c:strRef>
          </c:tx>
          <c:spPr>
            <a:ln w="15875">
              <a:solidFill>
                <a:schemeClr val="tx1"/>
              </a:solidFill>
            </a:ln>
          </c:spPr>
          <c:marker>
            <c:symbol val="none"/>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9wk'!$D$79:$D$102</c:f>
              <c:numCache>
                <c:formatCode>0%</c:formatCode>
                <c:ptCount val="24"/>
                <c:pt idx="0">
                  <c:v>0.35260000000000002</c:v>
                </c:pt>
                <c:pt idx="1">
                  <c:v>0.35260000000000002</c:v>
                </c:pt>
                <c:pt idx="2">
                  <c:v>0.35260000000000002</c:v>
                </c:pt>
                <c:pt idx="3">
                  <c:v>0.35260000000000002</c:v>
                </c:pt>
                <c:pt idx="4">
                  <c:v>0.35260000000000002</c:v>
                </c:pt>
                <c:pt idx="5">
                  <c:v>0.35260000000000002</c:v>
                </c:pt>
                <c:pt idx="6">
                  <c:v>0.35260000000000002</c:v>
                </c:pt>
                <c:pt idx="7">
                  <c:v>0.35260000000000002</c:v>
                </c:pt>
                <c:pt idx="8">
                  <c:v>0.35260000000000002</c:v>
                </c:pt>
                <c:pt idx="9">
                  <c:v>0.35260000000000002</c:v>
                </c:pt>
                <c:pt idx="10">
                  <c:v>0.35260000000000002</c:v>
                </c:pt>
                <c:pt idx="11">
                  <c:v>0.35260000000000002</c:v>
                </c:pt>
                <c:pt idx="12">
                  <c:v>0.35260000000000002</c:v>
                </c:pt>
                <c:pt idx="13">
                  <c:v>0.35260000000000002</c:v>
                </c:pt>
                <c:pt idx="14">
                  <c:v>0.35260000000000002</c:v>
                </c:pt>
                <c:pt idx="15">
                  <c:v>0.35260000000000002</c:v>
                </c:pt>
                <c:pt idx="16">
                  <c:v>0.35260000000000002</c:v>
                </c:pt>
                <c:pt idx="17">
                  <c:v>0.35260000000000002</c:v>
                </c:pt>
                <c:pt idx="18">
                  <c:v>0.35260000000000002</c:v>
                </c:pt>
                <c:pt idx="19">
                  <c:v>0.35260000000000002</c:v>
                </c:pt>
                <c:pt idx="20">
                  <c:v>0.35260000000000002</c:v>
                </c:pt>
                <c:pt idx="21">
                  <c:v>0.35260000000000002</c:v>
                </c:pt>
                <c:pt idx="22">
                  <c:v>0.35260000000000002</c:v>
                </c:pt>
                <c:pt idx="23">
                  <c:v>0.35260000000000002</c:v>
                </c:pt>
              </c:numCache>
            </c:numRef>
          </c:val>
          <c:smooth val="0"/>
          <c:extLst>
            <c:ext xmlns:c16="http://schemas.microsoft.com/office/drawing/2014/chart" uri="{C3380CC4-5D6E-409C-BE32-E72D297353CC}">
              <c16:uniqueId val="{00000003-1299-4E06-ACB0-15BAD2FFF60F}"/>
            </c:ext>
          </c:extLst>
        </c:ser>
        <c:ser>
          <c:idx val="4"/>
          <c:order val="4"/>
          <c:tx>
            <c:strRef>
              <c:f>'Diag PHYS 9wk'!$C$6</c:f>
              <c:strCache>
                <c:ptCount val="1"/>
                <c:pt idx="0">
                  <c:v>UPL</c:v>
                </c:pt>
              </c:strCache>
            </c:strRef>
          </c:tx>
          <c:spPr>
            <a:ln w="15875">
              <a:solidFill>
                <a:schemeClr val="tx1"/>
              </a:solidFill>
              <a:prstDash val="lgDash"/>
            </a:ln>
          </c:spPr>
          <c:marker>
            <c:symbol val="none"/>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9wk'!$C$79:$C$102</c:f>
              <c:numCache>
                <c:formatCode>0%</c:formatCode>
                <c:ptCount val="24"/>
                <c:pt idx="0">
                  <c:v>0.40491333333333335</c:v>
                </c:pt>
                <c:pt idx="1">
                  <c:v>0.40491333333333335</c:v>
                </c:pt>
                <c:pt idx="2">
                  <c:v>0.40491333333333335</c:v>
                </c:pt>
                <c:pt idx="3">
                  <c:v>0.40491333333333335</c:v>
                </c:pt>
                <c:pt idx="4">
                  <c:v>0.40491333333333335</c:v>
                </c:pt>
                <c:pt idx="5">
                  <c:v>0.40491333333333335</c:v>
                </c:pt>
                <c:pt idx="6">
                  <c:v>0.40491333333333335</c:v>
                </c:pt>
                <c:pt idx="7">
                  <c:v>0.40491333333333335</c:v>
                </c:pt>
                <c:pt idx="8">
                  <c:v>0.40491333333333335</c:v>
                </c:pt>
                <c:pt idx="9">
                  <c:v>0.40491333333333335</c:v>
                </c:pt>
                <c:pt idx="10">
                  <c:v>0.40491333333333335</c:v>
                </c:pt>
                <c:pt idx="11">
                  <c:v>0.40491333333333335</c:v>
                </c:pt>
                <c:pt idx="12">
                  <c:v>0.40491333333333335</c:v>
                </c:pt>
                <c:pt idx="13">
                  <c:v>0.40491333333333335</c:v>
                </c:pt>
                <c:pt idx="14">
                  <c:v>0.40491333333333335</c:v>
                </c:pt>
                <c:pt idx="15">
                  <c:v>0.40491333333333335</c:v>
                </c:pt>
                <c:pt idx="16">
                  <c:v>0.40491333333333335</c:v>
                </c:pt>
                <c:pt idx="17">
                  <c:v>0.40491333333333335</c:v>
                </c:pt>
                <c:pt idx="18">
                  <c:v>0.40491333333333335</c:v>
                </c:pt>
                <c:pt idx="19">
                  <c:v>0.40491333333333335</c:v>
                </c:pt>
                <c:pt idx="20">
                  <c:v>0.40491333333333335</c:v>
                </c:pt>
                <c:pt idx="21">
                  <c:v>0.40491333333333335</c:v>
                </c:pt>
                <c:pt idx="22">
                  <c:v>0.40491333333333335</c:v>
                </c:pt>
                <c:pt idx="23">
                  <c:v>0.40491333333333335</c:v>
                </c:pt>
              </c:numCache>
            </c:numRef>
          </c:val>
          <c:smooth val="0"/>
          <c:extLst>
            <c:ext xmlns:c16="http://schemas.microsoft.com/office/drawing/2014/chart" uri="{C3380CC4-5D6E-409C-BE32-E72D297353CC}">
              <c16:uniqueId val="{00000004-1299-4E06-ACB0-15BAD2FFF60F}"/>
            </c:ext>
          </c:extLst>
        </c:ser>
        <c:ser>
          <c:idx val="5"/>
          <c:order val="5"/>
          <c:tx>
            <c:strRef>
              <c:f>'Diag PHYS 9wk'!$I$6</c:f>
              <c:strCache>
                <c:ptCount val="1"/>
                <c:pt idx="0">
                  <c:v>SCL</c:v>
                </c:pt>
              </c:strCache>
            </c:strRef>
          </c:tx>
          <c:spPr>
            <a:ln>
              <a:noFill/>
            </a:ln>
          </c:spPr>
          <c:marker>
            <c:symbol val="circle"/>
            <c:size val="6"/>
            <c:spPr>
              <a:solidFill>
                <a:srgbClr val="FF6600"/>
              </a:solidFill>
              <a:ln>
                <a:noFill/>
              </a:ln>
            </c:spPr>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299-4E06-ACB0-15BAD2FFF60F}"/>
            </c:ext>
          </c:extLst>
        </c:ser>
        <c:ser>
          <c:idx val="6"/>
          <c:order val="6"/>
          <c:tx>
            <c:strRef>
              <c:f>'Diag PHYS 9wk'!$J$6</c:f>
              <c:strCache>
                <c:ptCount val="1"/>
                <c:pt idx="0">
                  <c:v>SCH</c:v>
                </c:pt>
              </c:strCache>
            </c:strRef>
          </c:tx>
          <c:spPr>
            <a:ln>
              <a:noFill/>
            </a:ln>
          </c:spPr>
          <c:marker>
            <c:symbol val="circle"/>
            <c:size val="6"/>
            <c:spPr>
              <a:solidFill>
                <a:srgbClr val="5B9BD5"/>
              </a:solidFill>
              <a:ln>
                <a:noFill/>
              </a:ln>
            </c:spPr>
          </c:marker>
          <c:cat>
            <c:numRef>
              <c:f>'Diag PHYS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9wk'!$J$79:$J$102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299-4E06-ACB0-15BAD2FFF60F}"/>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26wk'!$E$79:$E$102</c:f>
              <c:numCache>
                <c:formatCode>0</c:formatCode>
                <c:ptCount val="24"/>
                <c:pt idx="0">
                  <c:v>5581</c:v>
                </c:pt>
                <c:pt idx="1">
                  <c:v>5693</c:v>
                </c:pt>
                <c:pt idx="2">
                  <c:v>5427</c:v>
                </c:pt>
                <c:pt idx="3">
                  <c:v>5368</c:v>
                </c:pt>
                <c:pt idx="4">
                  <c:v>5467</c:v>
                </c:pt>
                <c:pt idx="5">
                  <c:v>5636</c:v>
                </c:pt>
                <c:pt idx="6">
                  <c:v>5687</c:v>
                </c:pt>
                <c:pt idx="7">
                  <c:v>5549</c:v>
                </c:pt>
                <c:pt idx="8">
                  <c:v>5621</c:v>
                </c:pt>
                <c:pt idx="9">
                  <c:v>5730</c:v>
                </c:pt>
                <c:pt idx="10">
                  <c:v>5828</c:v>
                </c:pt>
                <c:pt idx="11">
                  <c:v>5858</c:v>
                </c:pt>
                <c:pt idx="12">
                  <c:v>6197</c:v>
                </c:pt>
              </c:numCache>
            </c:numRef>
          </c:val>
          <c:smooth val="0"/>
          <c:extLst>
            <c:ext xmlns:c16="http://schemas.microsoft.com/office/drawing/2014/chart" uri="{C3380CC4-5D6E-409C-BE32-E72D297353CC}">
              <c16:uniqueId val="{00000000-2799-40B5-8D0A-93AAB575137A}"/>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2799-40B5-8D0A-93AAB575137A}"/>
            </c:ext>
          </c:extLst>
        </c:ser>
        <c:ser>
          <c:idx val="0"/>
          <c:order val="2"/>
          <c:tx>
            <c:strRef>
              <c:f>'Diag PHYS 26wk'!$F$6</c:f>
              <c:strCache>
                <c:ptCount val="1"/>
                <c:pt idx="0">
                  <c:v>LPL</c:v>
                </c:pt>
              </c:strCache>
            </c:strRef>
          </c:tx>
          <c:spPr>
            <a:ln w="15875">
              <a:solidFill>
                <a:schemeClr val="tx1"/>
              </a:solidFill>
              <a:prstDash val="lgDash"/>
            </a:ln>
          </c:spPr>
          <c:marker>
            <c:symbol val="none"/>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26wk'!$F$79:$F$102</c:f>
              <c:numCache>
                <c:formatCode>0</c:formatCode>
                <c:ptCount val="24"/>
                <c:pt idx="0">
                  <c:v>5322.9592307692301</c:v>
                </c:pt>
                <c:pt idx="1">
                  <c:v>5322.9592307692301</c:v>
                </c:pt>
                <c:pt idx="2">
                  <c:v>5322.9592307692301</c:v>
                </c:pt>
                <c:pt idx="3">
                  <c:v>5322.9592307692301</c:v>
                </c:pt>
                <c:pt idx="4">
                  <c:v>5322.9592307692301</c:v>
                </c:pt>
                <c:pt idx="5">
                  <c:v>5322.9592307692301</c:v>
                </c:pt>
                <c:pt idx="6">
                  <c:v>5322.9592307692301</c:v>
                </c:pt>
                <c:pt idx="7">
                  <c:v>5322.9592307692301</c:v>
                </c:pt>
                <c:pt idx="8">
                  <c:v>5322.9592307692301</c:v>
                </c:pt>
                <c:pt idx="9">
                  <c:v>5322.9592307692301</c:v>
                </c:pt>
                <c:pt idx="10">
                  <c:v>5322.9592307692301</c:v>
                </c:pt>
                <c:pt idx="11">
                  <c:v>5322.9592307692301</c:v>
                </c:pt>
                <c:pt idx="12">
                  <c:v>5322.9592307692301</c:v>
                </c:pt>
                <c:pt idx="13">
                  <c:v>5322.9592307692301</c:v>
                </c:pt>
                <c:pt idx="14">
                  <c:v>5322.9592307692301</c:v>
                </c:pt>
                <c:pt idx="15">
                  <c:v>5322.9592307692301</c:v>
                </c:pt>
                <c:pt idx="16">
                  <c:v>5322.9592307692301</c:v>
                </c:pt>
                <c:pt idx="17">
                  <c:v>5322.9592307692301</c:v>
                </c:pt>
                <c:pt idx="18">
                  <c:v>5322.9592307692301</c:v>
                </c:pt>
                <c:pt idx="19">
                  <c:v>5322.9592307692301</c:v>
                </c:pt>
                <c:pt idx="20">
                  <c:v>5322.9592307692301</c:v>
                </c:pt>
                <c:pt idx="21">
                  <c:v>5322.9592307692301</c:v>
                </c:pt>
                <c:pt idx="22">
                  <c:v>5322.9592307692301</c:v>
                </c:pt>
                <c:pt idx="23">
                  <c:v>5322.9592307692301</c:v>
                </c:pt>
              </c:numCache>
            </c:numRef>
          </c:val>
          <c:smooth val="0"/>
          <c:extLst>
            <c:ext xmlns:c16="http://schemas.microsoft.com/office/drawing/2014/chart" uri="{C3380CC4-5D6E-409C-BE32-E72D297353CC}">
              <c16:uniqueId val="{00000002-2799-40B5-8D0A-93AAB575137A}"/>
            </c:ext>
          </c:extLst>
        </c:ser>
        <c:ser>
          <c:idx val="2"/>
          <c:order val="3"/>
          <c:tx>
            <c:strRef>
              <c:f>'Diag PHYS 26wk'!$D$6</c:f>
              <c:strCache>
                <c:ptCount val="1"/>
                <c:pt idx="0">
                  <c:v>Mean</c:v>
                </c:pt>
              </c:strCache>
            </c:strRef>
          </c:tx>
          <c:spPr>
            <a:ln w="15875">
              <a:solidFill>
                <a:schemeClr val="tx1"/>
              </a:solidFill>
            </a:ln>
          </c:spPr>
          <c:marker>
            <c:symbol val="none"/>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26wk'!$D$79:$D$102</c:f>
              <c:numCache>
                <c:formatCode>0</c:formatCode>
                <c:ptCount val="24"/>
                <c:pt idx="0">
                  <c:v>5664.7692307692305</c:v>
                </c:pt>
                <c:pt idx="1">
                  <c:v>5664.7692307692305</c:v>
                </c:pt>
                <c:pt idx="2">
                  <c:v>5664.7692307692305</c:v>
                </c:pt>
                <c:pt idx="3">
                  <c:v>5664.7692307692305</c:v>
                </c:pt>
                <c:pt idx="4">
                  <c:v>5664.7692307692305</c:v>
                </c:pt>
                <c:pt idx="5">
                  <c:v>5664.7692307692305</c:v>
                </c:pt>
                <c:pt idx="6">
                  <c:v>5664.7692307692305</c:v>
                </c:pt>
                <c:pt idx="7">
                  <c:v>5664.7692307692305</c:v>
                </c:pt>
                <c:pt idx="8">
                  <c:v>5664.7692307692305</c:v>
                </c:pt>
                <c:pt idx="9">
                  <c:v>5664.7692307692305</c:v>
                </c:pt>
                <c:pt idx="10">
                  <c:v>5664.7692307692305</c:v>
                </c:pt>
                <c:pt idx="11">
                  <c:v>5664.7692307692305</c:v>
                </c:pt>
                <c:pt idx="12">
                  <c:v>5664.7692307692305</c:v>
                </c:pt>
                <c:pt idx="13">
                  <c:v>5664.7692307692305</c:v>
                </c:pt>
                <c:pt idx="14">
                  <c:v>5664.7692307692305</c:v>
                </c:pt>
                <c:pt idx="15">
                  <c:v>5664.7692307692305</c:v>
                </c:pt>
                <c:pt idx="16">
                  <c:v>5664.7692307692305</c:v>
                </c:pt>
                <c:pt idx="17">
                  <c:v>5664.7692307692305</c:v>
                </c:pt>
                <c:pt idx="18">
                  <c:v>5664.7692307692305</c:v>
                </c:pt>
                <c:pt idx="19">
                  <c:v>5664.7692307692305</c:v>
                </c:pt>
                <c:pt idx="20">
                  <c:v>5664.7692307692305</c:v>
                </c:pt>
                <c:pt idx="21">
                  <c:v>5664.7692307692305</c:v>
                </c:pt>
                <c:pt idx="22">
                  <c:v>5664.7692307692305</c:v>
                </c:pt>
                <c:pt idx="23">
                  <c:v>5664.7692307692305</c:v>
                </c:pt>
              </c:numCache>
            </c:numRef>
          </c:val>
          <c:smooth val="0"/>
          <c:extLst>
            <c:ext xmlns:c16="http://schemas.microsoft.com/office/drawing/2014/chart" uri="{C3380CC4-5D6E-409C-BE32-E72D297353CC}">
              <c16:uniqueId val="{00000003-2799-40B5-8D0A-93AAB575137A}"/>
            </c:ext>
          </c:extLst>
        </c:ser>
        <c:ser>
          <c:idx val="4"/>
          <c:order val="4"/>
          <c:tx>
            <c:strRef>
              <c:f>'Diag PHYS 26wk'!$C$6</c:f>
              <c:strCache>
                <c:ptCount val="1"/>
                <c:pt idx="0">
                  <c:v>UPL</c:v>
                </c:pt>
              </c:strCache>
            </c:strRef>
          </c:tx>
          <c:spPr>
            <a:ln w="15875">
              <a:solidFill>
                <a:schemeClr val="tx1"/>
              </a:solidFill>
              <a:prstDash val="lgDash"/>
            </a:ln>
          </c:spPr>
          <c:marker>
            <c:symbol val="none"/>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26wk'!$C$79:$C$102</c:f>
              <c:numCache>
                <c:formatCode>0</c:formatCode>
                <c:ptCount val="24"/>
                <c:pt idx="0">
                  <c:v>6006.5792307692309</c:v>
                </c:pt>
                <c:pt idx="1">
                  <c:v>6006.5792307692309</c:v>
                </c:pt>
                <c:pt idx="2">
                  <c:v>6006.5792307692309</c:v>
                </c:pt>
                <c:pt idx="3">
                  <c:v>6006.5792307692309</c:v>
                </c:pt>
                <c:pt idx="4">
                  <c:v>6006.5792307692309</c:v>
                </c:pt>
                <c:pt idx="5">
                  <c:v>6006.5792307692309</c:v>
                </c:pt>
                <c:pt idx="6">
                  <c:v>6006.5792307692309</c:v>
                </c:pt>
                <c:pt idx="7">
                  <c:v>6006.5792307692309</c:v>
                </c:pt>
                <c:pt idx="8">
                  <c:v>6006.5792307692309</c:v>
                </c:pt>
                <c:pt idx="9">
                  <c:v>6006.5792307692309</c:v>
                </c:pt>
                <c:pt idx="10">
                  <c:v>6006.5792307692309</c:v>
                </c:pt>
                <c:pt idx="11">
                  <c:v>6006.5792307692309</c:v>
                </c:pt>
                <c:pt idx="12">
                  <c:v>6006.5792307692309</c:v>
                </c:pt>
                <c:pt idx="13">
                  <c:v>6006.5792307692309</c:v>
                </c:pt>
                <c:pt idx="14">
                  <c:v>6006.5792307692309</c:v>
                </c:pt>
                <c:pt idx="15">
                  <c:v>6006.5792307692309</c:v>
                </c:pt>
                <c:pt idx="16">
                  <c:v>6006.5792307692309</c:v>
                </c:pt>
                <c:pt idx="17">
                  <c:v>6006.5792307692309</c:v>
                </c:pt>
                <c:pt idx="18">
                  <c:v>6006.5792307692309</c:v>
                </c:pt>
                <c:pt idx="19">
                  <c:v>6006.5792307692309</c:v>
                </c:pt>
                <c:pt idx="20">
                  <c:v>6006.5792307692309</c:v>
                </c:pt>
                <c:pt idx="21">
                  <c:v>6006.5792307692309</c:v>
                </c:pt>
                <c:pt idx="22">
                  <c:v>6006.5792307692309</c:v>
                </c:pt>
                <c:pt idx="23">
                  <c:v>6006.5792307692309</c:v>
                </c:pt>
              </c:numCache>
            </c:numRef>
          </c:val>
          <c:smooth val="0"/>
          <c:extLst>
            <c:ext xmlns:c16="http://schemas.microsoft.com/office/drawing/2014/chart" uri="{C3380CC4-5D6E-409C-BE32-E72D297353CC}">
              <c16:uniqueId val="{00000004-2799-40B5-8D0A-93AAB575137A}"/>
            </c:ext>
          </c:extLst>
        </c:ser>
        <c:ser>
          <c:idx val="5"/>
          <c:order val="5"/>
          <c:tx>
            <c:strRef>
              <c:f>'Diag PHYS 26wk'!$I$6</c:f>
              <c:strCache>
                <c:ptCount val="1"/>
                <c:pt idx="0">
                  <c:v>SCL</c:v>
                </c:pt>
              </c:strCache>
            </c:strRef>
          </c:tx>
          <c:spPr>
            <a:ln>
              <a:noFill/>
            </a:ln>
          </c:spPr>
          <c:marker>
            <c:symbol val="circle"/>
            <c:size val="6"/>
            <c:spPr>
              <a:solidFill>
                <a:srgbClr val="5B9BD5"/>
              </a:solidFill>
              <a:ln>
                <a:noFill/>
              </a:ln>
            </c:spPr>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26wk'!$I$79:$I$102</c:f>
              <c:numCache>
                <c:formatCode>0</c:formatCode>
                <c:ptCount val="24"/>
                <c:pt idx="0">
                  <c:v>#N/A</c:v>
                </c:pt>
                <c:pt idx="1">
                  <c:v>#N/A</c:v>
                </c:pt>
                <c:pt idx="2">
                  <c:v>5427</c:v>
                </c:pt>
                <c:pt idx="3">
                  <c:v>5368</c:v>
                </c:pt>
                <c:pt idx="4">
                  <c:v>5467</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799-40B5-8D0A-93AAB575137A}"/>
            </c:ext>
          </c:extLst>
        </c:ser>
        <c:ser>
          <c:idx val="6"/>
          <c:order val="6"/>
          <c:tx>
            <c:strRef>
              <c:f>'Diag PHYS 26wk'!$J$6</c:f>
              <c:strCache>
                <c:ptCount val="1"/>
                <c:pt idx="0">
                  <c:v>SCH</c:v>
                </c:pt>
              </c:strCache>
            </c:strRef>
          </c:tx>
          <c:spPr>
            <a:ln>
              <a:noFill/>
            </a:ln>
          </c:spPr>
          <c:marker>
            <c:symbol val="circle"/>
            <c:size val="6"/>
            <c:spPr>
              <a:solidFill>
                <a:srgbClr val="FF6600"/>
              </a:solidFill>
              <a:ln>
                <a:noFill/>
              </a:ln>
            </c:spPr>
          </c:marker>
          <c:cat>
            <c:numRef>
              <c:f>'Diag PHYS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'Diag PHYS 26wk'!$J$79:$J$102</c:f>
              <c:numCache>
                <c:formatCode>0</c:formatCode>
                <c:ptCount val="24"/>
                <c:pt idx="0">
                  <c:v>#N/A</c:v>
                </c:pt>
                <c:pt idx="1">
                  <c:v>#N/A</c:v>
                </c:pt>
                <c:pt idx="2">
                  <c:v>#N/A</c:v>
                </c:pt>
                <c:pt idx="3">
                  <c:v>#N/A</c:v>
                </c:pt>
                <c:pt idx="4">
                  <c:v>#N/A</c:v>
                </c:pt>
                <c:pt idx="5">
                  <c:v>#N/A</c:v>
                </c:pt>
                <c:pt idx="6">
                  <c:v>#N/A</c:v>
                </c:pt>
                <c:pt idx="7">
                  <c:v>#N/A</c:v>
                </c:pt>
                <c:pt idx="8">
                  <c:v>#N/A</c:v>
                </c:pt>
                <c:pt idx="9">
                  <c:v>5730</c:v>
                </c:pt>
                <c:pt idx="10">
                  <c:v>5828</c:v>
                </c:pt>
                <c:pt idx="11">
                  <c:v>5858</c:v>
                </c:pt>
                <c:pt idx="12">
                  <c:v>6197</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799-40B5-8D0A-93AAB575137A}"/>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0842151390386674"/>
          <c:y val="0.15126696832579187"/>
          <c:w val="0.83471145190004203"/>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Day'!$F$67:$F$90</c:f>
              <c:numCache>
                <c:formatCode>0%</c:formatCode>
                <c:ptCount val="24"/>
                <c:pt idx="0">
                  <c:v>0.77653019841269821</c:v>
                </c:pt>
                <c:pt idx="1">
                  <c:v>0.77653019841269821</c:v>
                </c:pt>
                <c:pt idx="2">
                  <c:v>0.77653019841269821</c:v>
                </c:pt>
                <c:pt idx="3">
                  <c:v>0.77653019841269821</c:v>
                </c:pt>
                <c:pt idx="4">
                  <c:v>0.77653019841269821</c:v>
                </c:pt>
                <c:pt idx="5">
                  <c:v>0.77653019841269821</c:v>
                </c:pt>
                <c:pt idx="6">
                  <c:v>0.77653019841269821</c:v>
                </c:pt>
                <c:pt idx="7">
                  <c:v>0.77653019841269821</c:v>
                </c:pt>
                <c:pt idx="8">
                  <c:v>0.77653019841269821</c:v>
                </c:pt>
                <c:pt idx="9">
                  <c:v>0.77653019841269821</c:v>
                </c:pt>
                <c:pt idx="10">
                  <c:v>0.77653019841269821</c:v>
                </c:pt>
                <c:pt idx="11">
                  <c:v>0.77653019841269821</c:v>
                </c:pt>
                <c:pt idx="12">
                  <c:v>0.77653019841269821</c:v>
                </c:pt>
                <c:pt idx="13">
                  <c:v>0.77653019841269821</c:v>
                </c:pt>
                <c:pt idx="14">
                  <c:v>0.77653019841269821</c:v>
                </c:pt>
                <c:pt idx="15">
                  <c:v>0.77653019841269821</c:v>
                </c:pt>
                <c:pt idx="16">
                  <c:v>0.77653019841269821</c:v>
                </c:pt>
                <c:pt idx="17">
                  <c:v>0.77653019841269821</c:v>
                </c:pt>
                <c:pt idx="18">
                  <c:v>0.77653019841269821</c:v>
                </c:pt>
                <c:pt idx="19">
                  <c:v>0.77653019841269821</c:v>
                </c:pt>
                <c:pt idx="20">
                  <c:v>0.77653019841269821</c:v>
                </c:pt>
                <c:pt idx="21">
                  <c:v>0.77653019841269821</c:v>
                </c:pt>
                <c:pt idx="22">
                  <c:v>0.77653019841269821</c:v>
                </c:pt>
                <c:pt idx="23">
                  <c:v>0.77653019841269821</c:v>
                </c:pt>
              </c:numCache>
            </c:numRef>
          </c:val>
          <c:smooth val="0"/>
          <c:extLst xmlns:c15="http://schemas.microsoft.com/office/drawing/2012/chart">
            <c:ext xmlns:c16="http://schemas.microsoft.com/office/drawing/2014/chart" uri="{C3380CC4-5D6E-409C-BE32-E72D297353CC}">
              <c16:uniqueId val="{00000000-4BCA-4249-8C80-C32F05CF759C}"/>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Day'!$E$67:$E$90</c:f>
              <c:numCache>
                <c:formatCode>0.00%</c:formatCode>
                <c:ptCount val="24"/>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0.92230000000000001</c:v>
                </c:pt>
                <c:pt idx="13">
                  <c:v>0.96689999999999998</c:v>
                </c:pt>
                <c:pt idx="14">
                  <c:v>0.94389999999999996</c:v>
                </c:pt>
                <c:pt idx="15">
                  <c:v>0.93330000000000002</c:v>
                </c:pt>
                <c:pt idx="16">
                  <c:v>0.95879999999999999</c:v>
                </c:pt>
                <c:pt idx="17">
                  <c:v>0.95799999999999996</c:v>
                </c:pt>
                <c:pt idx="18">
                  <c:v>0.95830000000000004</c:v>
                </c:pt>
                <c:pt idx="19">
                  <c:v>0.93459999999999999</c:v>
                </c:pt>
                <c:pt idx="20">
                  <c:v>0.95920000000000005</c:v>
                </c:pt>
                <c:pt idx="21">
                  <c:v>0.77</c:v>
                </c:pt>
                <c:pt idx="22">
                  <c:v>0.85580000000000001</c:v>
                </c:pt>
                <c:pt idx="23">
                  <c:v>0.92520000000000002</c:v>
                </c:pt>
              </c:numCache>
            </c:numRef>
          </c:val>
          <c:smooth val="0"/>
          <c:extLst>
            <c:ext xmlns:c16="http://schemas.microsoft.com/office/drawing/2014/chart" uri="{C3380CC4-5D6E-409C-BE32-E72D297353CC}">
              <c16:uniqueId val="{00000001-4BCA-4249-8C80-C32F05CF759C}"/>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Day'!$G$67:$G$90</c:f>
              <c:numCache>
                <c:formatCode>0%</c:formatCode>
                <c:ptCount val="24"/>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pt idx="15">
                  <c:v>0.98</c:v>
                </c:pt>
                <c:pt idx="16">
                  <c:v>0.98</c:v>
                </c:pt>
                <c:pt idx="17">
                  <c:v>0.98</c:v>
                </c:pt>
                <c:pt idx="18">
                  <c:v>0.98</c:v>
                </c:pt>
                <c:pt idx="19">
                  <c:v>0.98</c:v>
                </c:pt>
                <c:pt idx="20">
                  <c:v>0.98</c:v>
                </c:pt>
                <c:pt idx="21">
                  <c:v>0.98</c:v>
                </c:pt>
                <c:pt idx="22">
                  <c:v>0.98</c:v>
                </c:pt>
                <c:pt idx="23">
                  <c:v>0.98</c:v>
                </c:pt>
              </c:numCache>
            </c:numRef>
          </c:val>
          <c:smooth val="0"/>
          <c:extLst>
            <c:ext xmlns:c16="http://schemas.microsoft.com/office/drawing/2014/chart" uri="{C3380CC4-5D6E-409C-BE32-E72D297353CC}">
              <c16:uniqueId val="{00000002-4BCA-4249-8C80-C32F05CF759C}"/>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Day'!$D$67:$D$90</c:f>
              <c:numCache>
                <c:formatCode>0%</c:formatCode>
                <c:ptCount val="24"/>
                <c:pt idx="0">
                  <c:v>0.90520201465201444</c:v>
                </c:pt>
                <c:pt idx="1">
                  <c:v>0.90520201465201444</c:v>
                </c:pt>
                <c:pt idx="2">
                  <c:v>0.90520201465201444</c:v>
                </c:pt>
                <c:pt idx="3">
                  <c:v>0.90520201465201444</c:v>
                </c:pt>
                <c:pt idx="4">
                  <c:v>0.90520201465201444</c:v>
                </c:pt>
                <c:pt idx="5">
                  <c:v>0.90520201465201444</c:v>
                </c:pt>
                <c:pt idx="6">
                  <c:v>0.90520201465201444</c:v>
                </c:pt>
                <c:pt idx="7">
                  <c:v>0.90520201465201444</c:v>
                </c:pt>
                <c:pt idx="8">
                  <c:v>0.90520201465201444</c:v>
                </c:pt>
                <c:pt idx="9">
                  <c:v>0.90520201465201444</c:v>
                </c:pt>
                <c:pt idx="10">
                  <c:v>0.90520201465201444</c:v>
                </c:pt>
                <c:pt idx="11">
                  <c:v>0.90520201465201444</c:v>
                </c:pt>
                <c:pt idx="12">
                  <c:v>0.90520201465201444</c:v>
                </c:pt>
                <c:pt idx="13">
                  <c:v>0.90520201465201444</c:v>
                </c:pt>
                <c:pt idx="14">
                  <c:v>0.90520201465201444</c:v>
                </c:pt>
                <c:pt idx="15">
                  <c:v>0.90520201465201444</c:v>
                </c:pt>
                <c:pt idx="16">
                  <c:v>0.90520201465201444</c:v>
                </c:pt>
                <c:pt idx="17">
                  <c:v>0.90520201465201444</c:v>
                </c:pt>
                <c:pt idx="18">
                  <c:v>0.90520201465201444</c:v>
                </c:pt>
                <c:pt idx="19">
                  <c:v>0.90520201465201444</c:v>
                </c:pt>
                <c:pt idx="20">
                  <c:v>0.90520201465201444</c:v>
                </c:pt>
                <c:pt idx="21">
                  <c:v>0.90520201465201444</c:v>
                </c:pt>
                <c:pt idx="22">
                  <c:v>0.90520201465201444</c:v>
                </c:pt>
                <c:pt idx="23">
                  <c:v>0.90520201465201444</c:v>
                </c:pt>
              </c:numCache>
            </c:numRef>
          </c:val>
          <c:smooth val="0"/>
          <c:extLst xmlns:c15="http://schemas.microsoft.com/office/drawing/2012/chart">
            <c:ext xmlns:c16="http://schemas.microsoft.com/office/drawing/2014/chart" uri="{C3380CC4-5D6E-409C-BE32-E72D297353CC}">
              <c16:uniqueId val="{00000003-4BCA-4249-8C80-C32F05CF759C}"/>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Day'!$C$67:$C$90</c:f>
              <c:numCache>
                <c:formatCode>0%</c:formatCode>
                <c:ptCount val="24"/>
                <c:pt idx="0">
                  <c:v>1.0338738308913307</c:v>
                </c:pt>
                <c:pt idx="1">
                  <c:v>1.0338738308913307</c:v>
                </c:pt>
                <c:pt idx="2">
                  <c:v>1.0338738308913307</c:v>
                </c:pt>
                <c:pt idx="3">
                  <c:v>1.0338738308913307</c:v>
                </c:pt>
                <c:pt idx="4">
                  <c:v>1.0338738308913307</c:v>
                </c:pt>
                <c:pt idx="5">
                  <c:v>1.0338738308913307</c:v>
                </c:pt>
                <c:pt idx="6">
                  <c:v>1.0338738308913307</c:v>
                </c:pt>
                <c:pt idx="7">
                  <c:v>1.0338738308913307</c:v>
                </c:pt>
                <c:pt idx="8">
                  <c:v>1.0338738308913307</c:v>
                </c:pt>
                <c:pt idx="9">
                  <c:v>1.0338738308913307</c:v>
                </c:pt>
                <c:pt idx="10">
                  <c:v>1.0338738308913307</c:v>
                </c:pt>
                <c:pt idx="11">
                  <c:v>1.0338738308913307</c:v>
                </c:pt>
                <c:pt idx="12">
                  <c:v>1.0338738308913307</c:v>
                </c:pt>
                <c:pt idx="13">
                  <c:v>1.0338738308913307</c:v>
                </c:pt>
                <c:pt idx="14">
                  <c:v>1.0338738308913307</c:v>
                </c:pt>
                <c:pt idx="15">
                  <c:v>1.0338738308913307</c:v>
                </c:pt>
                <c:pt idx="16">
                  <c:v>1.0338738308913307</c:v>
                </c:pt>
                <c:pt idx="17">
                  <c:v>1.0338738308913307</c:v>
                </c:pt>
                <c:pt idx="18">
                  <c:v>1.0338738308913307</c:v>
                </c:pt>
                <c:pt idx="19">
                  <c:v>1.0338738308913307</c:v>
                </c:pt>
                <c:pt idx="20">
                  <c:v>1.0338738308913307</c:v>
                </c:pt>
                <c:pt idx="21">
                  <c:v>1.0338738308913307</c:v>
                </c:pt>
                <c:pt idx="22">
                  <c:v>1.0338738308913307</c:v>
                </c:pt>
                <c:pt idx="23">
                  <c:v>1.0338738308913307</c:v>
                </c:pt>
              </c:numCache>
            </c:numRef>
          </c:val>
          <c:smooth val="0"/>
          <c:extLst xmlns:c15="http://schemas.microsoft.com/office/drawing/2012/chart">
            <c:ext xmlns:c16="http://schemas.microsoft.com/office/drawing/2014/chart" uri="{C3380CC4-5D6E-409C-BE32-E72D297353CC}">
              <c16:uniqueId val="{00000004-4BCA-4249-8C80-C32F05CF759C}"/>
            </c:ext>
          </c:extLst>
        </c:ser>
        <c:ser>
          <c:idx val="2"/>
          <c:order val="5"/>
          <c:tx>
            <c:strRef>
              <c:f>'Cancer 31 Day'!$I$6</c:f>
              <c:strCache>
                <c:ptCount val="1"/>
                <c:pt idx="0">
                  <c:v>SCL</c:v>
                </c:pt>
              </c:strCache>
              <c:extLst xmlns:c15="http://schemas.microsoft.com/office/drawing/2012/chart"/>
            </c:strRef>
          </c:tx>
          <c:spPr>
            <a:ln>
              <a:noFill/>
            </a:ln>
          </c:spPr>
          <c:marker>
            <c:symbol val="circle"/>
            <c:size val="6"/>
            <c:spPr>
              <a:solidFill>
                <a:srgbClr val="FF6600"/>
              </a:solidFill>
              <a:ln>
                <a:noFill/>
              </a:ln>
            </c:spPr>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0.77</c:v>
                </c:pt>
                <c:pt idx="22">
                  <c:v>#N/A</c:v>
                </c:pt>
                <c:pt idx="23">
                  <c:v>#N/A</c:v>
                </c:pt>
              </c:numCache>
            </c:numRef>
          </c:val>
          <c:smooth val="0"/>
          <c:extLst xmlns:c15="http://schemas.microsoft.com/office/drawing/2012/chart">
            <c:ext xmlns:c16="http://schemas.microsoft.com/office/drawing/2014/chart" uri="{C3380CC4-5D6E-409C-BE32-E72D297353CC}">
              <c16:uniqueId val="{00000005-4BCA-4249-8C80-C32F05CF759C}"/>
            </c:ext>
          </c:extLst>
        </c:ser>
        <c:ser>
          <c:idx val="6"/>
          <c:order val="6"/>
          <c:tx>
            <c:strRef>
              <c:f>'Cancer 31 Day'!$J$6</c:f>
              <c:strCache>
                <c:ptCount val="1"/>
                <c:pt idx="0">
                  <c:v>SCH</c:v>
                </c:pt>
              </c:strCache>
              <c:extLst xmlns:c15="http://schemas.microsoft.com/office/drawing/2012/chart"/>
            </c:strRef>
          </c:tx>
          <c:spPr>
            <a:ln>
              <a:noFill/>
            </a:ln>
          </c:spPr>
          <c:marker>
            <c:symbol val="circle"/>
            <c:size val="6"/>
            <c:spPr>
              <a:solidFill>
                <a:srgbClr val="5B9BD5"/>
              </a:solidFill>
              <a:ln>
                <a:noFill/>
              </a:ln>
            </c:spPr>
          </c:marker>
          <c:cat>
            <c:numRef>
              <c:f>'Cancer 31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31 Day'!$J$67:$J$90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formatCode="0.00%">
                  <c:v>0.92230000000000001</c:v>
                </c:pt>
                <c:pt idx="13" formatCode="0.00%">
                  <c:v>0.96689999999999998</c:v>
                </c:pt>
                <c:pt idx="14" formatCode="0.00%">
                  <c:v>0.94389999999999996</c:v>
                </c:pt>
                <c:pt idx="15" formatCode="0.00%">
                  <c:v>0.93330000000000002</c:v>
                </c:pt>
                <c:pt idx="16" formatCode="0.00%">
                  <c:v>0.95879999999999999</c:v>
                </c:pt>
                <c:pt idx="17" formatCode="0.00%">
                  <c:v>0.95799999999999996</c:v>
                </c:pt>
                <c:pt idx="18" formatCode="0.00%">
                  <c:v>0.95830000000000004</c:v>
                </c:pt>
                <c:pt idx="19" formatCode="0.00%">
                  <c:v>0.93459999999999999</c:v>
                </c:pt>
                <c:pt idx="20" formatCode="0.00%">
                  <c:v>0.95920000000000005</c:v>
                </c:pt>
                <c:pt idx="21">
                  <c:v>#N/A</c:v>
                </c:pt>
                <c:pt idx="22">
                  <c:v>#N/A</c:v>
                </c:pt>
                <c:pt idx="23">
                  <c:v>#N/A</c:v>
                </c:pt>
              </c:numCache>
            </c:numRef>
          </c:val>
          <c:smooth val="0"/>
          <c:extLst xmlns:c15="http://schemas.microsoft.com/office/drawing/2012/chart">
            <c:ext xmlns:c16="http://schemas.microsoft.com/office/drawing/2014/chart" uri="{C3380CC4-5D6E-409C-BE32-E72D297353CC}">
              <c16:uniqueId val="{00000006-4BCA-4249-8C80-C32F05CF759C}"/>
            </c:ext>
          </c:extLst>
        </c:ser>
        <c:dLbls>
          <c:showLegendKey val="0"/>
          <c:showVal val="0"/>
          <c:showCatName val="0"/>
          <c:showSerName val="0"/>
          <c:showPercent val="0"/>
          <c:showBubbleSize val="0"/>
        </c:dLbls>
        <c:smooth val="0"/>
        <c:axId val="176899200"/>
        <c:axId val="176901120"/>
        <c:extLst/>
      </c:lineChart>
      <c:dateAx>
        <c:axId val="176899200"/>
        <c:scaling>
          <c:orientation val="minMax"/>
          <c:max val="46082"/>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layout>
        <c:manualLayout>
          <c:xMode val="edge"/>
          <c:yMode val="edge"/>
          <c:x val="5.0000038464526858E-2"/>
          <c:y val="0.85408683803970387"/>
          <c:w val="0.89999992307094623"/>
          <c:h val="7.741518571817195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'Endos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'Endos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'Endos Activity'!$C$7:$C$18</c:f>
              <c:numCache>
                <c:formatCode>General</c:formatCode>
                <c:ptCount val="12"/>
                <c:pt idx="0">
                  <c:v>940</c:v>
                </c:pt>
                <c:pt idx="1">
                  <c:v>987</c:v>
                </c:pt>
                <c:pt idx="2">
                  <c:v>959</c:v>
                </c:pt>
                <c:pt idx="3">
                  <c:v>926</c:v>
                </c:pt>
                <c:pt idx="4">
                  <c:v>731</c:v>
                </c:pt>
                <c:pt idx="5">
                  <c:v>985</c:v>
                </c:pt>
                <c:pt idx="6">
                  <c:v>1117</c:v>
                </c:pt>
                <c:pt idx="7">
                  <c:v>996</c:v>
                </c:pt>
                <c:pt idx="8">
                  <c:v>874</c:v>
                </c:pt>
                <c:pt idx="9">
                  <c:v>1112</c:v>
                </c:pt>
                <c:pt idx="10">
                  <c:v>881</c:v>
                </c:pt>
                <c:pt idx="11">
                  <c:v>903</c:v>
                </c:pt>
              </c:numCache>
            </c:numRef>
          </c:val>
          <c:smooth val="0"/>
          <c:extLst>
            <c:ext xmlns:c16="http://schemas.microsoft.com/office/drawing/2014/chart" uri="{C3380CC4-5D6E-409C-BE32-E72D297353CC}">
              <c16:uniqueId val="{00000000-D71D-45FB-92B6-8C84160971D4}"/>
            </c:ext>
          </c:extLst>
        </c:ser>
        <c:ser>
          <c:idx val="0"/>
          <c:order val="1"/>
          <c:tx>
            <c:strRef>
              <c:f>'Endos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'Endos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'Endos Activity'!$D$7:$D$18</c:f>
              <c:numCache>
                <c:formatCode>General</c:formatCode>
                <c:ptCount val="12"/>
                <c:pt idx="0">
                  <c:v>823</c:v>
                </c:pt>
              </c:numCache>
            </c:numRef>
          </c:val>
          <c:smooth val="0"/>
          <c:extLst>
            <c:ext xmlns:c16="http://schemas.microsoft.com/office/drawing/2014/chart" uri="{C3380CC4-5D6E-409C-BE32-E72D297353CC}">
              <c16:uniqueId val="{00000001-D71D-45FB-92B6-8C84160971D4}"/>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9wk'!$E$79:$E$102</c:f>
              <c:numCache>
                <c:formatCode>0.00%</c:formatCode>
                <c:ptCount val="24"/>
                <c:pt idx="0">
                  <c:v>0.41299999999999998</c:v>
                </c:pt>
                <c:pt idx="1">
                  <c:v>0.40360000000000001</c:v>
                </c:pt>
                <c:pt idx="2">
                  <c:v>0.41120000000000001</c:v>
                </c:pt>
                <c:pt idx="3">
                  <c:v>0.40189999999999998</c:v>
                </c:pt>
                <c:pt idx="4">
                  <c:v>0.38900000000000001</c:v>
                </c:pt>
                <c:pt idx="5">
                  <c:v>0.47139999999999999</c:v>
                </c:pt>
                <c:pt idx="6">
                  <c:v>0.56799999999999995</c:v>
                </c:pt>
                <c:pt idx="7">
                  <c:v>0.62909999999999999</c:v>
                </c:pt>
                <c:pt idx="8">
                  <c:v>0.64019999999999999</c:v>
                </c:pt>
                <c:pt idx="9">
                  <c:v>0.59589999999999999</c:v>
                </c:pt>
                <c:pt idx="10">
                  <c:v>0.62829999999999997</c:v>
                </c:pt>
                <c:pt idx="11">
                  <c:v>0.65</c:v>
                </c:pt>
                <c:pt idx="12">
                  <c:v>0.69969999999999999</c:v>
                </c:pt>
              </c:numCache>
            </c:numRef>
          </c:val>
          <c:smooth val="0"/>
          <c:extLst>
            <c:ext xmlns:c16="http://schemas.microsoft.com/office/drawing/2014/chart" uri="{C3380CC4-5D6E-409C-BE32-E72D297353CC}">
              <c16:uniqueId val="{00000000-B37E-4ED7-80B0-90A24AE139D3}"/>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9wk'!$G$79:$G$102</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1-B37E-4ED7-80B0-90A24AE139D3}"/>
            </c:ext>
          </c:extLst>
        </c:ser>
        <c:ser>
          <c:idx val="0"/>
          <c:order val="2"/>
          <c:tx>
            <c:strRef>
              <c:f>'Endo 9wk'!$F$6</c:f>
              <c:strCache>
                <c:ptCount val="1"/>
                <c:pt idx="0">
                  <c:v>LPL</c:v>
                </c:pt>
              </c:strCache>
            </c:strRef>
          </c:tx>
          <c:spPr>
            <a:ln w="15875">
              <a:solidFill>
                <a:schemeClr val="tx1"/>
              </a:solidFill>
              <a:prstDash val="lgDash"/>
            </a:ln>
          </c:spPr>
          <c:marker>
            <c:symbol val="none"/>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9wk'!$F$79:$F$102</c:f>
              <c:numCache>
                <c:formatCode>0%</c:formatCode>
                <c:ptCount val="24"/>
                <c:pt idx="0">
                  <c:v>0.43366839743589758</c:v>
                </c:pt>
                <c:pt idx="1">
                  <c:v>0.43366839743589758</c:v>
                </c:pt>
                <c:pt idx="2">
                  <c:v>0.43366839743589758</c:v>
                </c:pt>
                <c:pt idx="3">
                  <c:v>0.43366839743589758</c:v>
                </c:pt>
                <c:pt idx="4">
                  <c:v>0.43366839743589758</c:v>
                </c:pt>
                <c:pt idx="5">
                  <c:v>0.43366839743589758</c:v>
                </c:pt>
                <c:pt idx="6">
                  <c:v>0.43366839743589758</c:v>
                </c:pt>
                <c:pt idx="7">
                  <c:v>0.43366839743589758</c:v>
                </c:pt>
                <c:pt idx="8">
                  <c:v>0.43366839743589758</c:v>
                </c:pt>
                <c:pt idx="9">
                  <c:v>0.43366839743589758</c:v>
                </c:pt>
                <c:pt idx="10">
                  <c:v>0.43366839743589758</c:v>
                </c:pt>
                <c:pt idx="11">
                  <c:v>0.43366839743589758</c:v>
                </c:pt>
                <c:pt idx="12">
                  <c:v>0.43366839743589758</c:v>
                </c:pt>
                <c:pt idx="13">
                  <c:v>0.43366839743589758</c:v>
                </c:pt>
                <c:pt idx="14">
                  <c:v>0.43366839743589758</c:v>
                </c:pt>
                <c:pt idx="15">
                  <c:v>0.43366839743589758</c:v>
                </c:pt>
                <c:pt idx="16">
                  <c:v>0.43366839743589758</c:v>
                </c:pt>
                <c:pt idx="17">
                  <c:v>0.43366839743589758</c:v>
                </c:pt>
                <c:pt idx="18">
                  <c:v>0.43366839743589758</c:v>
                </c:pt>
                <c:pt idx="19">
                  <c:v>0.43366839743589758</c:v>
                </c:pt>
                <c:pt idx="20">
                  <c:v>0.43366839743589758</c:v>
                </c:pt>
                <c:pt idx="21">
                  <c:v>0.43366839743589758</c:v>
                </c:pt>
                <c:pt idx="22">
                  <c:v>0.43366839743589758</c:v>
                </c:pt>
                <c:pt idx="23">
                  <c:v>0.43366839743589758</c:v>
                </c:pt>
              </c:numCache>
            </c:numRef>
          </c:val>
          <c:smooth val="0"/>
          <c:extLst>
            <c:ext xmlns:c16="http://schemas.microsoft.com/office/drawing/2014/chart" uri="{C3380CC4-5D6E-409C-BE32-E72D297353CC}">
              <c16:uniqueId val="{00000002-B37E-4ED7-80B0-90A24AE139D3}"/>
            </c:ext>
          </c:extLst>
        </c:ser>
        <c:ser>
          <c:idx val="2"/>
          <c:order val="3"/>
          <c:tx>
            <c:strRef>
              <c:f>'Endo 9wk'!$D$6</c:f>
              <c:strCache>
                <c:ptCount val="1"/>
                <c:pt idx="0">
                  <c:v>Mean</c:v>
                </c:pt>
              </c:strCache>
            </c:strRef>
          </c:tx>
          <c:spPr>
            <a:ln w="15875">
              <a:solidFill>
                <a:schemeClr val="tx1"/>
              </a:solidFill>
            </a:ln>
          </c:spPr>
          <c:marker>
            <c:symbol val="none"/>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9wk'!$D$79:$D$102</c:f>
              <c:numCache>
                <c:formatCode>0%</c:formatCode>
                <c:ptCount val="24"/>
                <c:pt idx="0">
                  <c:v>0.53086923076923087</c:v>
                </c:pt>
                <c:pt idx="1">
                  <c:v>0.53086923076923087</c:v>
                </c:pt>
                <c:pt idx="2">
                  <c:v>0.53086923076923087</c:v>
                </c:pt>
                <c:pt idx="3">
                  <c:v>0.53086923076923087</c:v>
                </c:pt>
                <c:pt idx="4">
                  <c:v>0.53086923076923087</c:v>
                </c:pt>
                <c:pt idx="5">
                  <c:v>0.53086923076923087</c:v>
                </c:pt>
                <c:pt idx="6">
                  <c:v>0.53086923076923087</c:v>
                </c:pt>
                <c:pt idx="7">
                  <c:v>0.53086923076923087</c:v>
                </c:pt>
                <c:pt idx="8">
                  <c:v>0.53086923076923087</c:v>
                </c:pt>
                <c:pt idx="9">
                  <c:v>0.53086923076923087</c:v>
                </c:pt>
                <c:pt idx="10">
                  <c:v>0.53086923076923087</c:v>
                </c:pt>
                <c:pt idx="11">
                  <c:v>0.53086923076923087</c:v>
                </c:pt>
                <c:pt idx="12">
                  <c:v>0.53086923076923087</c:v>
                </c:pt>
                <c:pt idx="13">
                  <c:v>0.53086923076923087</c:v>
                </c:pt>
                <c:pt idx="14">
                  <c:v>0.53086923076923087</c:v>
                </c:pt>
                <c:pt idx="15">
                  <c:v>0.53086923076923087</c:v>
                </c:pt>
                <c:pt idx="16">
                  <c:v>0.53086923076923087</c:v>
                </c:pt>
                <c:pt idx="17">
                  <c:v>0.53086923076923087</c:v>
                </c:pt>
                <c:pt idx="18">
                  <c:v>0.53086923076923087</c:v>
                </c:pt>
                <c:pt idx="19">
                  <c:v>0.53086923076923087</c:v>
                </c:pt>
                <c:pt idx="20">
                  <c:v>0.53086923076923087</c:v>
                </c:pt>
                <c:pt idx="21">
                  <c:v>0.53086923076923087</c:v>
                </c:pt>
                <c:pt idx="22">
                  <c:v>0.53086923076923087</c:v>
                </c:pt>
                <c:pt idx="23">
                  <c:v>0.53086923076923087</c:v>
                </c:pt>
              </c:numCache>
            </c:numRef>
          </c:val>
          <c:smooth val="0"/>
          <c:extLst>
            <c:ext xmlns:c16="http://schemas.microsoft.com/office/drawing/2014/chart" uri="{C3380CC4-5D6E-409C-BE32-E72D297353CC}">
              <c16:uniqueId val="{00000003-B37E-4ED7-80B0-90A24AE139D3}"/>
            </c:ext>
          </c:extLst>
        </c:ser>
        <c:ser>
          <c:idx val="4"/>
          <c:order val="4"/>
          <c:tx>
            <c:strRef>
              <c:f>'Endo 9wk'!$C$6</c:f>
              <c:strCache>
                <c:ptCount val="1"/>
                <c:pt idx="0">
                  <c:v>UPL</c:v>
                </c:pt>
              </c:strCache>
            </c:strRef>
          </c:tx>
          <c:spPr>
            <a:ln w="15875">
              <a:solidFill>
                <a:schemeClr val="tx1"/>
              </a:solidFill>
              <a:prstDash val="lgDash"/>
            </a:ln>
          </c:spPr>
          <c:marker>
            <c:symbol val="none"/>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9wk'!$C$79:$C$102</c:f>
              <c:numCache>
                <c:formatCode>0%</c:formatCode>
                <c:ptCount val="24"/>
                <c:pt idx="0">
                  <c:v>0.62807006410256416</c:v>
                </c:pt>
                <c:pt idx="1">
                  <c:v>0.62807006410256416</c:v>
                </c:pt>
                <c:pt idx="2">
                  <c:v>0.62807006410256416</c:v>
                </c:pt>
                <c:pt idx="3">
                  <c:v>0.62807006410256416</c:v>
                </c:pt>
                <c:pt idx="4">
                  <c:v>0.62807006410256416</c:v>
                </c:pt>
                <c:pt idx="5">
                  <c:v>0.62807006410256416</c:v>
                </c:pt>
                <c:pt idx="6">
                  <c:v>0.62807006410256416</c:v>
                </c:pt>
                <c:pt idx="7">
                  <c:v>0.62807006410256416</c:v>
                </c:pt>
                <c:pt idx="8">
                  <c:v>0.62807006410256416</c:v>
                </c:pt>
                <c:pt idx="9">
                  <c:v>0.62807006410256416</c:v>
                </c:pt>
                <c:pt idx="10">
                  <c:v>0.62807006410256416</c:v>
                </c:pt>
                <c:pt idx="11">
                  <c:v>0.62807006410256416</c:v>
                </c:pt>
                <c:pt idx="12">
                  <c:v>0.62807006410256416</c:v>
                </c:pt>
                <c:pt idx="13">
                  <c:v>0.62807006410256416</c:v>
                </c:pt>
                <c:pt idx="14">
                  <c:v>0.62807006410256416</c:v>
                </c:pt>
                <c:pt idx="15">
                  <c:v>0.62807006410256416</c:v>
                </c:pt>
                <c:pt idx="16">
                  <c:v>0.62807006410256416</c:v>
                </c:pt>
                <c:pt idx="17">
                  <c:v>0.62807006410256416</c:v>
                </c:pt>
                <c:pt idx="18">
                  <c:v>0.62807006410256416</c:v>
                </c:pt>
                <c:pt idx="19">
                  <c:v>0.62807006410256416</c:v>
                </c:pt>
                <c:pt idx="20">
                  <c:v>0.62807006410256416</c:v>
                </c:pt>
                <c:pt idx="21">
                  <c:v>0.62807006410256416</c:v>
                </c:pt>
                <c:pt idx="22">
                  <c:v>0.62807006410256416</c:v>
                </c:pt>
                <c:pt idx="23">
                  <c:v>0.62807006410256416</c:v>
                </c:pt>
              </c:numCache>
            </c:numRef>
          </c:val>
          <c:smooth val="0"/>
          <c:extLst>
            <c:ext xmlns:c16="http://schemas.microsoft.com/office/drawing/2014/chart" uri="{C3380CC4-5D6E-409C-BE32-E72D297353CC}">
              <c16:uniqueId val="{00000004-B37E-4ED7-80B0-90A24AE139D3}"/>
            </c:ext>
          </c:extLst>
        </c:ser>
        <c:ser>
          <c:idx val="5"/>
          <c:order val="5"/>
          <c:tx>
            <c:strRef>
              <c:f>'Endo 9wk'!$I$6</c:f>
              <c:strCache>
                <c:ptCount val="1"/>
                <c:pt idx="0">
                  <c:v>SCL</c:v>
                </c:pt>
              </c:strCache>
            </c:strRef>
          </c:tx>
          <c:spPr>
            <a:ln>
              <a:noFill/>
            </a:ln>
          </c:spPr>
          <c:marker>
            <c:symbol val="circle"/>
            <c:size val="6"/>
            <c:spPr>
              <a:solidFill>
                <a:srgbClr val="FF6600"/>
              </a:solidFill>
              <a:ln>
                <a:noFill/>
              </a:ln>
            </c:spPr>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9wk'!$I$79:$I$102</c:f>
              <c:numCache>
                <c:formatCode>0%</c:formatCode>
                <c:ptCount val="24"/>
                <c:pt idx="0">
                  <c:v>0.41299999999999998</c:v>
                </c:pt>
                <c:pt idx="1">
                  <c:v>0.40360000000000001</c:v>
                </c:pt>
                <c:pt idx="2">
                  <c:v>0.41120000000000001</c:v>
                </c:pt>
                <c:pt idx="3">
                  <c:v>0.40189999999999998</c:v>
                </c:pt>
                <c:pt idx="4">
                  <c:v>0.38900000000000001</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B37E-4ED7-80B0-90A24AE139D3}"/>
            </c:ext>
          </c:extLst>
        </c:ser>
        <c:ser>
          <c:idx val="6"/>
          <c:order val="6"/>
          <c:tx>
            <c:strRef>
              <c:f>'Endo 9wk'!$J$6</c:f>
              <c:strCache>
                <c:ptCount val="1"/>
                <c:pt idx="0">
                  <c:v>SCH</c:v>
                </c:pt>
              </c:strCache>
            </c:strRef>
          </c:tx>
          <c:spPr>
            <a:ln>
              <a:noFill/>
            </a:ln>
          </c:spPr>
          <c:marker>
            <c:symbol val="circle"/>
            <c:size val="6"/>
            <c:spPr>
              <a:solidFill>
                <a:srgbClr val="5B9BD5"/>
              </a:solidFill>
              <a:ln>
                <a:noFill/>
              </a:ln>
            </c:spPr>
          </c:marker>
          <c:cat>
            <c:numRef>
              <c:f>'Endo 9wk'!$B$79:$B$91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9wk'!$J$79:$J$102</c:f>
              <c:numCache>
                <c:formatCode>0%</c:formatCode>
                <c:ptCount val="24"/>
                <c:pt idx="0">
                  <c:v>#N/A</c:v>
                </c:pt>
                <c:pt idx="1">
                  <c:v>#N/A</c:v>
                </c:pt>
                <c:pt idx="2">
                  <c:v>#N/A</c:v>
                </c:pt>
                <c:pt idx="3">
                  <c:v>#N/A</c:v>
                </c:pt>
                <c:pt idx="4">
                  <c:v>#N/A</c:v>
                </c:pt>
                <c:pt idx="5">
                  <c:v>#N/A</c:v>
                </c:pt>
                <c:pt idx="6">
                  <c:v>#N/A</c:v>
                </c:pt>
                <c:pt idx="7">
                  <c:v>0.62909999999999999</c:v>
                </c:pt>
                <c:pt idx="8">
                  <c:v>0.64019999999999999</c:v>
                </c:pt>
                <c:pt idx="9">
                  <c:v>#N/A</c:v>
                </c:pt>
                <c:pt idx="10">
                  <c:v>0.62829999999999997</c:v>
                </c:pt>
                <c:pt idx="11">
                  <c:v>0.65</c:v>
                </c:pt>
                <c:pt idx="12">
                  <c:v>0.69969999999999999</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B37E-4ED7-80B0-90A24AE139D3}"/>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26wk'!$E$79:$E$102</c:f>
              <c:numCache>
                <c:formatCode>0</c:formatCode>
                <c:ptCount val="24"/>
                <c:pt idx="0">
                  <c:v>1673</c:v>
                </c:pt>
                <c:pt idx="1">
                  <c:v>1653</c:v>
                </c:pt>
                <c:pt idx="2">
                  <c:v>1575</c:v>
                </c:pt>
                <c:pt idx="3">
                  <c:v>1574</c:v>
                </c:pt>
                <c:pt idx="4">
                  <c:v>1550</c:v>
                </c:pt>
                <c:pt idx="5">
                  <c:v>1248</c:v>
                </c:pt>
                <c:pt idx="6">
                  <c:v>855</c:v>
                </c:pt>
                <c:pt idx="7">
                  <c:v>655</c:v>
                </c:pt>
                <c:pt idx="8">
                  <c:v>570</c:v>
                </c:pt>
                <c:pt idx="9">
                  <c:v>524</c:v>
                </c:pt>
                <c:pt idx="10">
                  <c:v>438</c:v>
                </c:pt>
                <c:pt idx="11">
                  <c:v>364</c:v>
                </c:pt>
                <c:pt idx="12">
                  <c:v>282</c:v>
                </c:pt>
              </c:numCache>
            </c:numRef>
          </c:val>
          <c:smooth val="0"/>
          <c:extLst>
            <c:ext xmlns:c16="http://schemas.microsoft.com/office/drawing/2014/chart" uri="{C3380CC4-5D6E-409C-BE32-E72D297353CC}">
              <c16:uniqueId val="{00000000-5E22-4377-B642-35BCB2D0F68E}"/>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5E22-4377-B642-35BCB2D0F68E}"/>
            </c:ext>
          </c:extLst>
        </c:ser>
        <c:ser>
          <c:idx val="0"/>
          <c:order val="2"/>
          <c:tx>
            <c:strRef>
              <c:f>'Endo 26wk'!$F$6</c:f>
              <c:strCache>
                <c:ptCount val="1"/>
                <c:pt idx="0">
                  <c:v>LPL</c:v>
                </c:pt>
              </c:strCache>
            </c:strRef>
          </c:tx>
          <c:spPr>
            <a:ln w="15875">
              <a:solidFill>
                <a:schemeClr val="tx1"/>
              </a:solidFill>
              <a:prstDash val="lgDash"/>
            </a:ln>
          </c:spPr>
          <c:marker>
            <c:symbol val="none"/>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26wk'!$F$79:$F$102</c:f>
              <c:numCache>
                <c:formatCode>0</c:formatCode>
                <c:ptCount val="24"/>
                <c:pt idx="0">
                  <c:v>688.66166666666663</c:v>
                </c:pt>
                <c:pt idx="1">
                  <c:v>688.66166666666663</c:v>
                </c:pt>
                <c:pt idx="2">
                  <c:v>688.66166666666663</c:v>
                </c:pt>
                <c:pt idx="3">
                  <c:v>688.66166666666663</c:v>
                </c:pt>
                <c:pt idx="4">
                  <c:v>688.66166666666663</c:v>
                </c:pt>
                <c:pt idx="5">
                  <c:v>688.66166666666663</c:v>
                </c:pt>
                <c:pt idx="6">
                  <c:v>688.66166666666663</c:v>
                </c:pt>
                <c:pt idx="7">
                  <c:v>688.66166666666663</c:v>
                </c:pt>
                <c:pt idx="8">
                  <c:v>688.66166666666663</c:v>
                </c:pt>
                <c:pt idx="9">
                  <c:v>688.66166666666663</c:v>
                </c:pt>
                <c:pt idx="10">
                  <c:v>688.66166666666663</c:v>
                </c:pt>
                <c:pt idx="11">
                  <c:v>688.66166666666663</c:v>
                </c:pt>
                <c:pt idx="12">
                  <c:v>688.66166666666663</c:v>
                </c:pt>
                <c:pt idx="13">
                  <c:v>688.66166666666663</c:v>
                </c:pt>
                <c:pt idx="14">
                  <c:v>688.66166666666663</c:v>
                </c:pt>
                <c:pt idx="15">
                  <c:v>688.66166666666663</c:v>
                </c:pt>
                <c:pt idx="16">
                  <c:v>688.66166666666663</c:v>
                </c:pt>
                <c:pt idx="17">
                  <c:v>688.66166666666663</c:v>
                </c:pt>
                <c:pt idx="18">
                  <c:v>688.66166666666663</c:v>
                </c:pt>
                <c:pt idx="19">
                  <c:v>688.66166666666663</c:v>
                </c:pt>
                <c:pt idx="20">
                  <c:v>688.66166666666663</c:v>
                </c:pt>
                <c:pt idx="21">
                  <c:v>688.66166666666663</c:v>
                </c:pt>
                <c:pt idx="22">
                  <c:v>688.66166666666663</c:v>
                </c:pt>
                <c:pt idx="23">
                  <c:v>688.66166666666663</c:v>
                </c:pt>
              </c:numCache>
            </c:numRef>
          </c:val>
          <c:smooth val="0"/>
          <c:extLst>
            <c:ext xmlns:c16="http://schemas.microsoft.com/office/drawing/2014/chart" uri="{C3380CC4-5D6E-409C-BE32-E72D297353CC}">
              <c16:uniqueId val="{00000002-5E22-4377-B642-35BCB2D0F68E}"/>
            </c:ext>
          </c:extLst>
        </c:ser>
        <c:ser>
          <c:idx val="2"/>
          <c:order val="3"/>
          <c:tx>
            <c:strRef>
              <c:f>'Endo 26wk'!$D$6</c:f>
              <c:strCache>
                <c:ptCount val="1"/>
                <c:pt idx="0">
                  <c:v>Mean</c:v>
                </c:pt>
              </c:strCache>
            </c:strRef>
          </c:tx>
          <c:spPr>
            <a:ln w="15875">
              <a:solidFill>
                <a:schemeClr val="tx1"/>
              </a:solidFill>
            </a:ln>
          </c:spPr>
          <c:marker>
            <c:symbol val="none"/>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26wk'!$D$79:$D$102</c:f>
              <c:numCache>
                <c:formatCode>0</c:formatCode>
                <c:ptCount val="24"/>
                <c:pt idx="0">
                  <c:v>997</c:v>
                </c:pt>
                <c:pt idx="1">
                  <c:v>997</c:v>
                </c:pt>
                <c:pt idx="2">
                  <c:v>997</c:v>
                </c:pt>
                <c:pt idx="3">
                  <c:v>997</c:v>
                </c:pt>
                <c:pt idx="4">
                  <c:v>997</c:v>
                </c:pt>
                <c:pt idx="5">
                  <c:v>997</c:v>
                </c:pt>
                <c:pt idx="6">
                  <c:v>997</c:v>
                </c:pt>
                <c:pt idx="7">
                  <c:v>997</c:v>
                </c:pt>
                <c:pt idx="8">
                  <c:v>997</c:v>
                </c:pt>
                <c:pt idx="9">
                  <c:v>997</c:v>
                </c:pt>
                <c:pt idx="10">
                  <c:v>997</c:v>
                </c:pt>
                <c:pt idx="11">
                  <c:v>997</c:v>
                </c:pt>
                <c:pt idx="12">
                  <c:v>997</c:v>
                </c:pt>
                <c:pt idx="13">
                  <c:v>997</c:v>
                </c:pt>
                <c:pt idx="14">
                  <c:v>997</c:v>
                </c:pt>
                <c:pt idx="15">
                  <c:v>997</c:v>
                </c:pt>
                <c:pt idx="16">
                  <c:v>997</c:v>
                </c:pt>
                <c:pt idx="17">
                  <c:v>997</c:v>
                </c:pt>
                <c:pt idx="18">
                  <c:v>997</c:v>
                </c:pt>
                <c:pt idx="19">
                  <c:v>997</c:v>
                </c:pt>
                <c:pt idx="20">
                  <c:v>997</c:v>
                </c:pt>
                <c:pt idx="21">
                  <c:v>997</c:v>
                </c:pt>
                <c:pt idx="22">
                  <c:v>997</c:v>
                </c:pt>
                <c:pt idx="23">
                  <c:v>997</c:v>
                </c:pt>
              </c:numCache>
            </c:numRef>
          </c:val>
          <c:smooth val="0"/>
          <c:extLst>
            <c:ext xmlns:c16="http://schemas.microsoft.com/office/drawing/2014/chart" uri="{C3380CC4-5D6E-409C-BE32-E72D297353CC}">
              <c16:uniqueId val="{00000003-5E22-4377-B642-35BCB2D0F68E}"/>
            </c:ext>
          </c:extLst>
        </c:ser>
        <c:ser>
          <c:idx val="4"/>
          <c:order val="4"/>
          <c:tx>
            <c:strRef>
              <c:f>'Endo 26wk'!$C$6</c:f>
              <c:strCache>
                <c:ptCount val="1"/>
                <c:pt idx="0">
                  <c:v>UPL</c:v>
                </c:pt>
              </c:strCache>
            </c:strRef>
          </c:tx>
          <c:spPr>
            <a:ln w="15875">
              <a:solidFill>
                <a:schemeClr val="tx1"/>
              </a:solidFill>
              <a:prstDash val="lgDash"/>
            </a:ln>
          </c:spPr>
          <c:marker>
            <c:symbol val="none"/>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26wk'!$C$79:$C$102</c:f>
              <c:numCache>
                <c:formatCode>0</c:formatCode>
                <c:ptCount val="24"/>
                <c:pt idx="0">
                  <c:v>1305.3383333333334</c:v>
                </c:pt>
                <c:pt idx="1">
                  <c:v>1305.3383333333334</c:v>
                </c:pt>
                <c:pt idx="2">
                  <c:v>1305.3383333333334</c:v>
                </c:pt>
                <c:pt idx="3">
                  <c:v>1305.3383333333334</c:v>
                </c:pt>
                <c:pt idx="4">
                  <c:v>1305.3383333333334</c:v>
                </c:pt>
                <c:pt idx="5">
                  <c:v>1305.3383333333334</c:v>
                </c:pt>
                <c:pt idx="6">
                  <c:v>1305.3383333333334</c:v>
                </c:pt>
                <c:pt idx="7">
                  <c:v>1305.3383333333334</c:v>
                </c:pt>
                <c:pt idx="8">
                  <c:v>1305.3383333333334</c:v>
                </c:pt>
                <c:pt idx="9">
                  <c:v>1305.3383333333334</c:v>
                </c:pt>
                <c:pt idx="10">
                  <c:v>1305.3383333333334</c:v>
                </c:pt>
                <c:pt idx="11">
                  <c:v>1305.3383333333334</c:v>
                </c:pt>
                <c:pt idx="12">
                  <c:v>1305.3383333333334</c:v>
                </c:pt>
                <c:pt idx="13">
                  <c:v>1305.3383333333334</c:v>
                </c:pt>
                <c:pt idx="14">
                  <c:v>1305.3383333333334</c:v>
                </c:pt>
                <c:pt idx="15">
                  <c:v>1305.3383333333334</c:v>
                </c:pt>
                <c:pt idx="16">
                  <c:v>1305.3383333333334</c:v>
                </c:pt>
                <c:pt idx="17">
                  <c:v>1305.3383333333334</c:v>
                </c:pt>
                <c:pt idx="18">
                  <c:v>1305.3383333333334</c:v>
                </c:pt>
                <c:pt idx="19">
                  <c:v>1305.3383333333334</c:v>
                </c:pt>
                <c:pt idx="20">
                  <c:v>1305.3383333333334</c:v>
                </c:pt>
                <c:pt idx="21">
                  <c:v>1305.3383333333334</c:v>
                </c:pt>
                <c:pt idx="22">
                  <c:v>1305.3383333333334</c:v>
                </c:pt>
                <c:pt idx="23">
                  <c:v>1305.3383333333334</c:v>
                </c:pt>
              </c:numCache>
            </c:numRef>
          </c:val>
          <c:smooth val="0"/>
          <c:extLst>
            <c:ext xmlns:c16="http://schemas.microsoft.com/office/drawing/2014/chart" uri="{C3380CC4-5D6E-409C-BE32-E72D297353CC}">
              <c16:uniqueId val="{00000004-5E22-4377-B642-35BCB2D0F68E}"/>
            </c:ext>
          </c:extLst>
        </c:ser>
        <c:ser>
          <c:idx val="5"/>
          <c:order val="5"/>
          <c:tx>
            <c:strRef>
              <c:f>'Endo 26wk'!$I$6</c:f>
              <c:strCache>
                <c:ptCount val="1"/>
                <c:pt idx="0">
                  <c:v>SCL</c:v>
                </c:pt>
              </c:strCache>
            </c:strRef>
          </c:tx>
          <c:spPr>
            <a:ln>
              <a:noFill/>
            </a:ln>
          </c:spPr>
          <c:marker>
            <c:symbol val="circle"/>
            <c:size val="6"/>
            <c:spPr>
              <a:solidFill>
                <a:srgbClr val="5B9BD5"/>
              </a:solidFill>
              <a:ln>
                <a:noFill/>
              </a:ln>
            </c:spPr>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26wk'!$I$79:$I$102</c:f>
              <c:numCache>
                <c:formatCode>0</c:formatCode>
                <c:ptCount val="24"/>
                <c:pt idx="0">
                  <c:v>#N/A</c:v>
                </c:pt>
                <c:pt idx="1">
                  <c:v>#N/A</c:v>
                </c:pt>
                <c:pt idx="2">
                  <c:v>#N/A</c:v>
                </c:pt>
                <c:pt idx="3">
                  <c:v>#N/A</c:v>
                </c:pt>
                <c:pt idx="4">
                  <c:v>#N/A</c:v>
                </c:pt>
                <c:pt idx="5">
                  <c:v>#N/A</c:v>
                </c:pt>
                <c:pt idx="6">
                  <c:v>#N/A</c:v>
                </c:pt>
                <c:pt idx="7">
                  <c:v>655</c:v>
                </c:pt>
                <c:pt idx="8">
                  <c:v>570</c:v>
                </c:pt>
                <c:pt idx="9">
                  <c:v>524</c:v>
                </c:pt>
                <c:pt idx="10">
                  <c:v>438</c:v>
                </c:pt>
                <c:pt idx="11">
                  <c:v>364</c:v>
                </c:pt>
                <c:pt idx="12">
                  <c:v>282</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5E22-4377-B642-35BCB2D0F68E}"/>
            </c:ext>
          </c:extLst>
        </c:ser>
        <c:ser>
          <c:idx val="6"/>
          <c:order val="6"/>
          <c:tx>
            <c:strRef>
              <c:f>'Endo 26wk'!$J$6</c:f>
              <c:strCache>
                <c:ptCount val="1"/>
                <c:pt idx="0">
                  <c:v>SCH</c:v>
                </c:pt>
              </c:strCache>
            </c:strRef>
          </c:tx>
          <c:spPr>
            <a:ln>
              <a:noFill/>
            </a:ln>
          </c:spPr>
          <c:marker>
            <c:symbol val="circle"/>
            <c:size val="6"/>
            <c:spPr>
              <a:solidFill>
                <a:srgbClr val="FF6600"/>
              </a:solidFill>
              <a:ln>
                <a:noFill/>
              </a:ln>
            </c:spPr>
          </c:marker>
          <c:cat>
            <c:numRef>
              <c:f>'Endo 26wk'!$B$79:$B$91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'Endo 26wk'!$J$79:$J$102</c:f>
              <c:numCache>
                <c:formatCode>0</c:formatCode>
                <c:ptCount val="24"/>
                <c:pt idx="0">
                  <c:v>1673</c:v>
                </c:pt>
                <c:pt idx="1">
                  <c:v>1653</c:v>
                </c:pt>
                <c:pt idx="2">
                  <c:v>1575</c:v>
                </c:pt>
                <c:pt idx="3">
                  <c:v>1574</c:v>
                </c:pt>
                <c:pt idx="4">
                  <c:v>1550</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5E22-4377-B642-35BCB2D0F68E}"/>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DNA / CND Rate for Main &amp; DPU Theatres</a:t>
            </a:r>
            <a:endParaRPr lang="en-US" sz="1100"/>
          </a:p>
        </c:rich>
      </c:tx>
      <c:layout>
        <c:manualLayout>
          <c:xMode val="edge"/>
          <c:yMode val="edge"/>
          <c:x val="0.24072905527757116"/>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Theatres!$B$8:$B$19</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'Amb arrivals'!$G$8:$G$19</c:f>
            </c:numRef>
          </c:val>
          <c:smooth val="0"/>
          <c:extLst>
            <c:ext xmlns:c16="http://schemas.microsoft.com/office/drawing/2014/chart" uri="{C3380CC4-5D6E-409C-BE32-E72D297353CC}">
              <c16:uniqueId val="{00000000-8E83-4682-A0CE-28436A4E7F04}"/>
            </c:ext>
          </c:extLst>
        </c:ser>
        <c:ser>
          <c:idx val="2"/>
          <c:order val="1"/>
          <c:tx>
            <c:strRef>
              <c:f>Theatres!$C$6</c:f>
              <c:strCache>
                <c:ptCount val="1"/>
                <c:pt idx="0">
                  <c:v>Target</c:v>
                </c:pt>
              </c:strCache>
            </c:strRef>
          </c:tx>
          <c:spPr>
            <a:ln w="19050" cap="rnd">
              <a:solidFill>
                <a:srgbClr val="FF0000"/>
              </a:solidFill>
              <a:prstDash val="dash"/>
              <a:round/>
            </a:ln>
            <a:effectLst/>
          </c:spPr>
          <c:marker>
            <c:symbol val="none"/>
          </c:marker>
          <c:cat>
            <c:numRef>
              <c:f>Theatres!$B$8:$B$19</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Theatres!$C$8:$C$31</c:f>
              <c:numCache>
                <c:formatCode>0.0%</c:formatCode>
                <c:ptCount val="24"/>
                <c:pt idx="0">
                  <c:v>0.05</c:v>
                </c:pt>
                <c:pt idx="1">
                  <c:v>0.05</c:v>
                </c:pt>
                <c:pt idx="2">
                  <c:v>0.05</c:v>
                </c:pt>
                <c:pt idx="3">
                  <c:v>0.05</c:v>
                </c:pt>
                <c:pt idx="4">
                  <c:v>0.05</c:v>
                </c:pt>
                <c:pt idx="5">
                  <c:v>0.05</c:v>
                </c:pt>
                <c:pt idx="6">
                  <c:v>0.05</c:v>
                </c:pt>
                <c:pt idx="7">
                  <c:v>0.05</c:v>
                </c:pt>
                <c:pt idx="8">
                  <c:v>0.05</c:v>
                </c:pt>
                <c:pt idx="9">
                  <c:v>0.05</c:v>
                </c:pt>
                <c:pt idx="10">
                  <c:v>0.05</c:v>
                </c:pt>
                <c:pt idx="11">
                  <c:v>0.05</c:v>
                </c:pt>
                <c:pt idx="12">
                  <c:v>0.05</c:v>
                </c:pt>
                <c:pt idx="13">
                  <c:v>0.05</c:v>
                </c:pt>
                <c:pt idx="14">
                  <c:v>0.05</c:v>
                </c:pt>
                <c:pt idx="15">
                  <c:v>0.05</c:v>
                </c:pt>
                <c:pt idx="16">
                  <c:v>0.05</c:v>
                </c:pt>
                <c:pt idx="17">
                  <c:v>0.05</c:v>
                </c:pt>
                <c:pt idx="18">
                  <c:v>0.05</c:v>
                </c:pt>
                <c:pt idx="19">
                  <c:v>0.05</c:v>
                </c:pt>
                <c:pt idx="20">
                  <c:v>0.05</c:v>
                </c:pt>
                <c:pt idx="21">
                  <c:v>0.05</c:v>
                </c:pt>
                <c:pt idx="22">
                  <c:v>0.05</c:v>
                </c:pt>
                <c:pt idx="23">
                  <c:v>0.05</c:v>
                </c:pt>
              </c:numCache>
            </c:numRef>
          </c:val>
          <c:smooth val="0"/>
          <c:extLst>
            <c:ext xmlns:c16="http://schemas.microsoft.com/office/drawing/2014/chart" uri="{C3380CC4-5D6E-409C-BE32-E72D297353CC}">
              <c16:uniqueId val="{00000001-8E83-4682-A0CE-28436A4E7F04}"/>
            </c:ext>
          </c:extLst>
        </c:ser>
        <c:ser>
          <c:idx val="3"/>
          <c:order val="2"/>
          <c:tx>
            <c:strRef>
              <c:f>Theatres!$D$6</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numRef>
              <c:f>Theatres!$B$8:$B$19</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Theatres!$D$8:$D$31</c:f>
              <c:numCache>
                <c:formatCode>0.00%</c:formatCode>
                <c:ptCount val="24"/>
                <c:pt idx="0">
                  <c:v>9.8799999999999999E-2</c:v>
                </c:pt>
                <c:pt idx="1">
                  <c:v>0.1152</c:v>
                </c:pt>
                <c:pt idx="2">
                  <c:v>0.10979999999999999</c:v>
                </c:pt>
                <c:pt idx="3">
                  <c:v>0.1205</c:v>
                </c:pt>
                <c:pt idx="4">
                  <c:v>0.1028</c:v>
                </c:pt>
                <c:pt idx="5">
                  <c:v>9.6500000000000002E-2</c:v>
                </c:pt>
                <c:pt idx="6">
                  <c:v>0.1022</c:v>
                </c:pt>
                <c:pt idx="7">
                  <c:v>0.1115</c:v>
                </c:pt>
                <c:pt idx="8">
                  <c:v>0.1168</c:v>
                </c:pt>
                <c:pt idx="9">
                  <c:v>0.1111</c:v>
                </c:pt>
                <c:pt idx="10">
                  <c:v>0.12709999999999999</c:v>
                </c:pt>
                <c:pt idx="11">
                  <c:v>7.0199999999999999E-2</c:v>
                </c:pt>
              </c:numCache>
            </c:numRef>
          </c:val>
          <c:smooth val="0"/>
          <c:extLst>
            <c:ext xmlns:c16="http://schemas.microsoft.com/office/drawing/2014/chart" uri="{C3380CC4-5D6E-409C-BE32-E72D297353CC}">
              <c16:uniqueId val="{00000002-8E83-4682-A0CE-28436A4E7F04}"/>
            </c:ext>
          </c:extLst>
        </c:ser>
        <c:ser>
          <c:idx val="1"/>
          <c:order val="3"/>
          <c:tx>
            <c:strRef>
              <c:f>Theatres!$E$6</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numRef>
              <c:f>Theatres!$B$8:$B$19</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Theatres!$E$8:$E$31</c:f>
              <c:numCache>
                <c:formatCode>0.00%</c:formatCode>
                <c:ptCount val="24"/>
                <c:pt idx="0">
                  <c:v>9.7600000000000006E-2</c:v>
                </c:pt>
                <c:pt idx="1">
                  <c:v>0.10150000000000001</c:v>
                </c:pt>
                <c:pt idx="2">
                  <c:v>7.7799999999999994E-2</c:v>
                </c:pt>
                <c:pt idx="3">
                  <c:v>7.8100000000000003E-2</c:v>
                </c:pt>
                <c:pt idx="4">
                  <c:v>8.7499999999999994E-2</c:v>
                </c:pt>
                <c:pt idx="5">
                  <c:v>0.10340000000000001</c:v>
                </c:pt>
                <c:pt idx="6">
                  <c:v>8.2100000000000006E-2</c:v>
                </c:pt>
                <c:pt idx="7">
                  <c:v>9.6699999999999994E-2</c:v>
                </c:pt>
                <c:pt idx="8">
                  <c:v>9.9599999999999994E-2</c:v>
                </c:pt>
                <c:pt idx="9">
                  <c:v>8.3799999999999999E-2</c:v>
                </c:pt>
                <c:pt idx="10">
                  <c:v>9.7900000000000001E-2</c:v>
                </c:pt>
                <c:pt idx="11">
                  <c:v>8.2500000000000004E-2</c:v>
                </c:pt>
              </c:numCache>
            </c:numRef>
          </c:val>
          <c:smooth val="0"/>
          <c:extLst>
            <c:ext xmlns:c16="http://schemas.microsoft.com/office/drawing/2014/chart" uri="{C3380CC4-5D6E-409C-BE32-E72D297353CC}">
              <c16:uniqueId val="{00000003-8E83-4682-A0CE-28436A4E7F04}"/>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Run Time Rate for Main, DPU &amp; Endoscopy Theatres</a:t>
            </a:r>
            <a:endParaRPr lang="en-US" sz="1100"/>
          </a:p>
        </c:rich>
      </c:tx>
      <c:layout>
        <c:manualLayout>
          <c:xMode val="edge"/>
          <c:yMode val="edge"/>
          <c:x val="0.179617930800072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Theatres!$B$41:$B$52</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'Amb arrivals'!$G$8:$G$19</c:f>
            </c:numRef>
          </c:val>
          <c:smooth val="0"/>
          <c:extLst>
            <c:ext xmlns:c16="http://schemas.microsoft.com/office/drawing/2014/chart" uri="{C3380CC4-5D6E-409C-BE32-E72D297353CC}">
              <c16:uniqueId val="{00000000-7123-4F04-8106-8A81B8728AE9}"/>
            </c:ext>
          </c:extLst>
        </c:ser>
        <c:ser>
          <c:idx val="2"/>
          <c:order val="1"/>
          <c:tx>
            <c:strRef>
              <c:f>Theatres!$C$39</c:f>
              <c:strCache>
                <c:ptCount val="1"/>
                <c:pt idx="0">
                  <c:v>Target</c:v>
                </c:pt>
              </c:strCache>
            </c:strRef>
          </c:tx>
          <c:spPr>
            <a:ln w="19050" cap="rnd">
              <a:solidFill>
                <a:srgbClr val="FF0000"/>
              </a:solidFill>
              <a:prstDash val="dash"/>
              <a:round/>
            </a:ln>
            <a:effectLst/>
          </c:spPr>
          <c:marker>
            <c:symbol val="none"/>
          </c:marker>
          <c:cat>
            <c:numRef>
              <c:f>Theatres!$B$41:$B$52</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Theatres!$C$41:$C$64</c:f>
              <c:numCache>
                <c:formatCode>0.0%</c:formatCode>
                <c:ptCount val="24"/>
                <c:pt idx="0">
                  <c:v>0.9</c:v>
                </c:pt>
                <c:pt idx="1">
                  <c:v>0.9</c:v>
                </c:pt>
                <c:pt idx="2">
                  <c:v>0.9</c:v>
                </c:pt>
                <c:pt idx="3">
                  <c:v>0.9</c:v>
                </c:pt>
                <c:pt idx="4">
                  <c:v>0.9</c:v>
                </c:pt>
                <c:pt idx="5">
                  <c:v>0.9</c:v>
                </c:pt>
                <c:pt idx="6">
                  <c:v>0.9</c:v>
                </c:pt>
                <c:pt idx="7">
                  <c:v>0.9</c:v>
                </c:pt>
                <c:pt idx="8">
                  <c:v>0.9</c:v>
                </c:pt>
                <c:pt idx="9">
                  <c:v>0.9</c:v>
                </c:pt>
                <c:pt idx="10">
                  <c:v>0.9</c:v>
                </c:pt>
                <c:pt idx="11">
                  <c:v>0.9</c:v>
                </c:pt>
                <c:pt idx="12">
                  <c:v>0.9</c:v>
                </c:pt>
                <c:pt idx="13">
                  <c:v>0.9</c:v>
                </c:pt>
                <c:pt idx="14">
                  <c:v>0.9</c:v>
                </c:pt>
                <c:pt idx="15">
                  <c:v>0.9</c:v>
                </c:pt>
                <c:pt idx="16">
                  <c:v>0.9</c:v>
                </c:pt>
                <c:pt idx="17">
                  <c:v>0.9</c:v>
                </c:pt>
                <c:pt idx="18">
                  <c:v>0.9</c:v>
                </c:pt>
                <c:pt idx="19">
                  <c:v>0.9</c:v>
                </c:pt>
                <c:pt idx="20">
                  <c:v>0.9</c:v>
                </c:pt>
                <c:pt idx="21">
                  <c:v>0.9</c:v>
                </c:pt>
                <c:pt idx="22">
                  <c:v>0.9</c:v>
                </c:pt>
                <c:pt idx="23">
                  <c:v>0.9</c:v>
                </c:pt>
              </c:numCache>
            </c:numRef>
          </c:val>
          <c:smooth val="0"/>
          <c:extLst>
            <c:ext xmlns:c16="http://schemas.microsoft.com/office/drawing/2014/chart" uri="{C3380CC4-5D6E-409C-BE32-E72D297353CC}">
              <c16:uniqueId val="{00000001-7123-4F04-8106-8A81B8728AE9}"/>
            </c:ext>
          </c:extLst>
        </c:ser>
        <c:ser>
          <c:idx val="3"/>
          <c:order val="2"/>
          <c:tx>
            <c:strRef>
              <c:f>Theatres!$D$39</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numRef>
              <c:f>Theatres!$B$41:$B$52</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Theatres!$D$41:$D$64</c:f>
              <c:numCache>
                <c:formatCode>0.00%</c:formatCode>
                <c:ptCount val="24"/>
                <c:pt idx="0">
                  <c:v>0.99119999999999997</c:v>
                </c:pt>
                <c:pt idx="1">
                  <c:v>0.96099999999999997</c:v>
                </c:pt>
                <c:pt idx="2">
                  <c:v>1.0399</c:v>
                </c:pt>
                <c:pt idx="3">
                  <c:v>0.9496</c:v>
                </c:pt>
                <c:pt idx="4">
                  <c:v>0.96689999999999998</c:v>
                </c:pt>
                <c:pt idx="5">
                  <c:v>1.0286999999999999</c:v>
                </c:pt>
                <c:pt idx="6">
                  <c:v>1.0269999999999999</c:v>
                </c:pt>
                <c:pt idx="7">
                  <c:v>1.0494000000000001</c:v>
                </c:pt>
                <c:pt idx="8">
                  <c:v>0.98419999999999996</c:v>
                </c:pt>
                <c:pt idx="9">
                  <c:v>0.98499999999999999</c:v>
                </c:pt>
                <c:pt idx="10">
                  <c:v>0.99080000000000001</c:v>
                </c:pt>
                <c:pt idx="11">
                  <c:v>0.94110000000000005</c:v>
                </c:pt>
              </c:numCache>
            </c:numRef>
          </c:val>
          <c:smooth val="0"/>
          <c:extLst>
            <c:ext xmlns:c16="http://schemas.microsoft.com/office/drawing/2014/chart" uri="{C3380CC4-5D6E-409C-BE32-E72D297353CC}">
              <c16:uniqueId val="{00000002-7123-4F04-8106-8A81B8728AE9}"/>
            </c:ext>
          </c:extLst>
        </c:ser>
        <c:ser>
          <c:idx val="1"/>
          <c:order val="3"/>
          <c:tx>
            <c:strRef>
              <c:f>Theatres!$E$39</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numRef>
              <c:f>Theatres!$B$41:$B$52</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Theatres!$E$41:$E$64</c:f>
              <c:numCache>
                <c:formatCode>0.00%</c:formatCode>
                <c:ptCount val="24"/>
                <c:pt idx="0">
                  <c:v>0.86739999999999995</c:v>
                </c:pt>
                <c:pt idx="1">
                  <c:v>0.76180000000000003</c:v>
                </c:pt>
                <c:pt idx="2">
                  <c:v>0.80559999999999998</c:v>
                </c:pt>
                <c:pt idx="3">
                  <c:v>0.76629999999999998</c:v>
                </c:pt>
                <c:pt idx="4">
                  <c:v>0.78210000000000002</c:v>
                </c:pt>
                <c:pt idx="5">
                  <c:v>0.78600000000000003</c:v>
                </c:pt>
                <c:pt idx="6">
                  <c:v>0.80210000000000004</c:v>
                </c:pt>
                <c:pt idx="7">
                  <c:v>0.84940000000000004</c:v>
                </c:pt>
                <c:pt idx="8">
                  <c:v>0.77780000000000005</c:v>
                </c:pt>
                <c:pt idx="9">
                  <c:v>0.78220000000000001</c:v>
                </c:pt>
                <c:pt idx="10">
                  <c:v>0.83809999999999996</c:v>
                </c:pt>
                <c:pt idx="11">
                  <c:v>0.86599999999999999</c:v>
                </c:pt>
              </c:numCache>
            </c:numRef>
          </c:val>
          <c:smooth val="0"/>
          <c:extLst>
            <c:ext xmlns:c16="http://schemas.microsoft.com/office/drawing/2014/chart" uri="{C3380CC4-5D6E-409C-BE32-E72D297353CC}">
              <c16:uniqueId val="{00000003-7123-4F04-8106-8A81B8728AE9}"/>
            </c:ext>
          </c:extLst>
        </c:ser>
        <c:ser>
          <c:idx val="4"/>
          <c:order val="4"/>
          <c:tx>
            <c:strRef>
              <c:f>Theatres!$F$39</c:f>
              <c:strCache>
                <c:ptCount val="1"/>
                <c:pt idx="0">
                  <c:v>Endoscopy</c:v>
                </c:pt>
              </c:strCache>
            </c:strRef>
          </c:tx>
          <c:spPr>
            <a:ln>
              <a:solidFill>
                <a:srgbClr val="EC008C"/>
              </a:solidFill>
            </a:ln>
          </c:spPr>
          <c:marker>
            <c:symbol val="diamond"/>
            <c:size val="5"/>
            <c:spPr>
              <a:solidFill>
                <a:srgbClr val="EC008C"/>
              </a:solidFill>
              <a:ln>
                <a:solidFill>
                  <a:srgbClr val="EC008C"/>
                </a:solidFill>
              </a:ln>
            </c:spPr>
          </c:marker>
          <c:cat>
            <c:numRef>
              <c:f>Theatres!$B$41:$B$52</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Theatres!$F$41:$F$64</c:f>
              <c:numCache>
                <c:formatCode>0.00%</c:formatCode>
                <c:ptCount val="24"/>
                <c:pt idx="0">
                  <c:v>1.1843999999999999</c:v>
                </c:pt>
                <c:pt idx="1">
                  <c:v>1.1146</c:v>
                </c:pt>
                <c:pt idx="2">
                  <c:v>1.3975</c:v>
                </c:pt>
                <c:pt idx="3">
                  <c:v>1.1109</c:v>
                </c:pt>
                <c:pt idx="4">
                  <c:v>1.121</c:v>
                </c:pt>
                <c:pt idx="5">
                  <c:v>1.1890000000000001</c:v>
                </c:pt>
                <c:pt idx="6">
                  <c:v>1.0731999999999999</c:v>
                </c:pt>
                <c:pt idx="7">
                  <c:v>1.0840000000000001</c:v>
                </c:pt>
                <c:pt idx="8">
                  <c:v>1.0429999999999999</c:v>
                </c:pt>
                <c:pt idx="9">
                  <c:v>1.0613999999999999</c:v>
                </c:pt>
                <c:pt idx="10">
                  <c:v>1.0628</c:v>
                </c:pt>
                <c:pt idx="11">
                  <c:v>1.0602</c:v>
                </c:pt>
              </c:numCache>
            </c:numRef>
          </c:val>
          <c:smooth val="0"/>
          <c:extLst>
            <c:ext xmlns:c16="http://schemas.microsoft.com/office/drawing/2014/chart" uri="{C3380CC4-5D6E-409C-BE32-E72D297353CC}">
              <c16:uniqueId val="{00000004-7123-4F04-8106-8A81B8728AE9}"/>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ax val="1.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0.30000000000000004"/>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Main Theatres</a:t>
            </a:r>
            <a:endParaRPr lang="en-US" sz="1100"/>
          </a:p>
        </c:rich>
      </c:tx>
      <c:layout>
        <c:manualLayout>
          <c:xMode val="edge"/>
          <c:yMode val="edge"/>
          <c:x val="0.34072907714984191"/>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Theatres!$B$72:$B$83</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'Amb arrivals'!$G$8:$G$19</c:f>
            </c:numRef>
          </c:val>
          <c:smooth val="0"/>
          <c:extLst>
            <c:ext xmlns:c16="http://schemas.microsoft.com/office/drawing/2014/chart" uri="{C3380CC4-5D6E-409C-BE32-E72D297353CC}">
              <c16:uniqueId val="{00000000-9D85-4858-9B13-A2D64CF17C1A}"/>
            </c:ext>
          </c:extLst>
        </c:ser>
        <c:ser>
          <c:idx val="2"/>
          <c:order val="1"/>
          <c:tx>
            <c:strRef>
              <c:f>Theatres!$C$70</c:f>
              <c:strCache>
                <c:ptCount val="1"/>
                <c:pt idx="0">
                  <c:v>Target</c:v>
                </c:pt>
              </c:strCache>
            </c:strRef>
          </c:tx>
          <c:spPr>
            <a:ln w="19050" cap="rnd">
              <a:solidFill>
                <a:srgbClr val="FF0000"/>
              </a:solidFill>
              <a:prstDash val="dash"/>
              <a:round/>
            </a:ln>
            <a:effectLst/>
          </c:spPr>
          <c:marker>
            <c:symbol val="none"/>
          </c:marker>
          <c:cat>
            <c:numRef>
              <c:f>Theatres!$B$72:$B$83</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Theatres!$C$72:$C$95</c:f>
              <c:numCache>
                <c:formatCode>0.0%</c:formatCode>
                <c:ptCount val="24"/>
                <c:pt idx="0">
                  <c:v>0.85</c:v>
                </c:pt>
                <c:pt idx="1">
                  <c:v>0.85</c:v>
                </c:pt>
                <c:pt idx="2">
                  <c:v>0.85</c:v>
                </c:pt>
                <c:pt idx="3">
                  <c:v>0.85</c:v>
                </c:pt>
                <c:pt idx="4">
                  <c:v>0.85</c:v>
                </c:pt>
                <c:pt idx="5">
                  <c:v>0.85</c:v>
                </c:pt>
                <c:pt idx="6">
                  <c:v>0.85</c:v>
                </c:pt>
                <c:pt idx="7">
                  <c:v>0.85</c:v>
                </c:pt>
                <c:pt idx="8">
                  <c:v>0.85</c:v>
                </c:pt>
                <c:pt idx="9">
                  <c:v>0.85</c:v>
                </c:pt>
                <c:pt idx="10">
                  <c:v>0.85</c:v>
                </c:pt>
                <c:pt idx="11">
                  <c:v>0.85</c:v>
                </c:pt>
                <c:pt idx="12">
                  <c:v>0.85</c:v>
                </c:pt>
                <c:pt idx="13">
                  <c:v>0.85</c:v>
                </c:pt>
                <c:pt idx="14">
                  <c:v>0.85</c:v>
                </c:pt>
                <c:pt idx="15">
                  <c:v>0.85</c:v>
                </c:pt>
                <c:pt idx="16">
                  <c:v>0.85</c:v>
                </c:pt>
                <c:pt idx="17">
                  <c:v>0.85</c:v>
                </c:pt>
                <c:pt idx="18">
                  <c:v>0.85</c:v>
                </c:pt>
                <c:pt idx="19">
                  <c:v>0.85</c:v>
                </c:pt>
                <c:pt idx="20">
                  <c:v>0.85</c:v>
                </c:pt>
                <c:pt idx="21">
                  <c:v>0.85</c:v>
                </c:pt>
                <c:pt idx="22">
                  <c:v>0.85</c:v>
                </c:pt>
                <c:pt idx="23">
                  <c:v>0.85</c:v>
                </c:pt>
              </c:numCache>
            </c:numRef>
          </c:val>
          <c:smooth val="0"/>
          <c:extLst>
            <c:ext xmlns:c16="http://schemas.microsoft.com/office/drawing/2014/chart" uri="{C3380CC4-5D6E-409C-BE32-E72D297353CC}">
              <c16:uniqueId val="{00000001-9D85-4858-9B13-A2D64CF17C1A}"/>
            </c:ext>
          </c:extLst>
        </c:ser>
        <c:ser>
          <c:idx val="3"/>
          <c:order val="2"/>
          <c:tx>
            <c:strRef>
              <c:f>Theatres!$D$70</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numRef>
              <c:f>Theatres!$B$72:$B$83</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Theatres!$D$72:$D$95</c:f>
              <c:numCache>
                <c:formatCode>0.00%</c:formatCode>
                <c:ptCount val="24"/>
                <c:pt idx="0">
                  <c:v>0.88980000000000004</c:v>
                </c:pt>
                <c:pt idx="1">
                  <c:v>0.86919999999999997</c:v>
                </c:pt>
                <c:pt idx="2">
                  <c:v>0.88919999999999999</c:v>
                </c:pt>
                <c:pt idx="3">
                  <c:v>0.86550000000000005</c:v>
                </c:pt>
                <c:pt idx="4">
                  <c:v>0.88690000000000002</c:v>
                </c:pt>
                <c:pt idx="5">
                  <c:v>0.93400000000000005</c:v>
                </c:pt>
                <c:pt idx="6">
                  <c:v>0.92749999999999999</c:v>
                </c:pt>
                <c:pt idx="7">
                  <c:v>0.96360000000000001</c:v>
                </c:pt>
                <c:pt idx="8">
                  <c:v>0.88600000000000001</c:v>
                </c:pt>
                <c:pt idx="9">
                  <c:v>0.90300000000000002</c:v>
                </c:pt>
                <c:pt idx="10">
                  <c:v>0.89239999999999997</c:v>
                </c:pt>
                <c:pt idx="11">
                  <c:v>0.86240000000000006</c:v>
                </c:pt>
              </c:numCache>
            </c:numRef>
          </c:val>
          <c:smooth val="0"/>
          <c:extLst>
            <c:ext xmlns:c16="http://schemas.microsoft.com/office/drawing/2014/chart" uri="{C3380CC4-5D6E-409C-BE32-E72D297353CC}">
              <c16:uniqueId val="{00000002-9D85-4858-9B13-A2D64CF17C1A}"/>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DPU Theatres</a:t>
            </a:r>
            <a:endParaRPr lang="en-US" sz="1100"/>
          </a:p>
        </c:rich>
      </c:tx>
      <c:layout>
        <c:manualLayout>
          <c:xMode val="edge"/>
          <c:yMode val="edge"/>
          <c:x val="0.332395741993819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Theatres!$B$103:$B$114</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'Amb arrivals'!$G$8:$G$19</c:f>
            </c:numRef>
          </c:val>
          <c:smooth val="0"/>
          <c:extLst>
            <c:ext xmlns:c16="http://schemas.microsoft.com/office/drawing/2014/chart" uri="{C3380CC4-5D6E-409C-BE32-E72D297353CC}">
              <c16:uniqueId val="{00000000-29F9-4A31-A49B-9872AB91AFB1}"/>
            </c:ext>
          </c:extLst>
        </c:ser>
        <c:ser>
          <c:idx val="2"/>
          <c:order val="1"/>
          <c:tx>
            <c:strRef>
              <c:f>Theatres!$C$101</c:f>
              <c:strCache>
                <c:ptCount val="1"/>
                <c:pt idx="0">
                  <c:v>Target</c:v>
                </c:pt>
              </c:strCache>
            </c:strRef>
          </c:tx>
          <c:spPr>
            <a:ln w="19050" cap="rnd">
              <a:solidFill>
                <a:srgbClr val="FF0000"/>
              </a:solidFill>
              <a:prstDash val="dash"/>
              <a:round/>
            </a:ln>
            <a:effectLst/>
          </c:spPr>
          <c:marker>
            <c:symbol val="none"/>
          </c:marker>
          <c:cat>
            <c:numRef>
              <c:f>Theatres!$B$103:$B$114</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Theatres!$C$103:$C$126</c:f>
              <c:numCache>
                <c:formatCode>0.0%</c:formatCode>
                <c:ptCount val="24"/>
                <c:pt idx="0">
                  <c:v>0.8</c:v>
                </c:pt>
                <c:pt idx="1">
                  <c:v>0.8</c:v>
                </c:pt>
                <c:pt idx="2">
                  <c:v>0.8</c:v>
                </c:pt>
                <c:pt idx="3">
                  <c:v>0.8</c:v>
                </c:pt>
                <c:pt idx="4">
                  <c:v>0.8</c:v>
                </c:pt>
                <c:pt idx="5">
                  <c:v>0.8</c:v>
                </c:pt>
                <c:pt idx="6">
                  <c:v>0.8</c:v>
                </c:pt>
                <c:pt idx="7">
                  <c:v>0.8</c:v>
                </c:pt>
                <c:pt idx="8">
                  <c:v>0.8</c:v>
                </c:pt>
                <c:pt idx="9">
                  <c:v>0.8</c:v>
                </c:pt>
                <c:pt idx="10">
                  <c:v>0.8</c:v>
                </c:pt>
                <c:pt idx="11">
                  <c:v>0.8</c:v>
                </c:pt>
                <c:pt idx="12">
                  <c:v>0.8</c:v>
                </c:pt>
                <c:pt idx="13">
                  <c:v>0.8</c:v>
                </c:pt>
                <c:pt idx="14">
                  <c:v>0.8</c:v>
                </c:pt>
                <c:pt idx="15">
                  <c:v>0.8</c:v>
                </c:pt>
                <c:pt idx="16">
                  <c:v>0.8</c:v>
                </c:pt>
                <c:pt idx="17">
                  <c:v>0.8</c:v>
                </c:pt>
                <c:pt idx="18">
                  <c:v>0.8</c:v>
                </c:pt>
                <c:pt idx="19">
                  <c:v>0.8</c:v>
                </c:pt>
                <c:pt idx="20">
                  <c:v>0.8</c:v>
                </c:pt>
                <c:pt idx="21">
                  <c:v>0.8</c:v>
                </c:pt>
                <c:pt idx="22">
                  <c:v>0.8</c:v>
                </c:pt>
                <c:pt idx="23">
                  <c:v>0.8</c:v>
                </c:pt>
              </c:numCache>
            </c:numRef>
          </c:val>
          <c:smooth val="0"/>
          <c:extLst>
            <c:ext xmlns:c16="http://schemas.microsoft.com/office/drawing/2014/chart" uri="{C3380CC4-5D6E-409C-BE32-E72D297353CC}">
              <c16:uniqueId val="{00000001-29F9-4A31-A49B-9872AB91AFB1}"/>
            </c:ext>
          </c:extLst>
        </c:ser>
        <c:ser>
          <c:idx val="1"/>
          <c:order val="2"/>
          <c:tx>
            <c:strRef>
              <c:f>Theatres!$D$101</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numRef>
              <c:f>Theatres!$B$103:$B$114</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Theatres!$D$103:$D$126</c:f>
              <c:numCache>
                <c:formatCode>0.00%</c:formatCode>
                <c:ptCount val="24"/>
                <c:pt idx="0">
                  <c:v>0.66830000000000001</c:v>
                </c:pt>
                <c:pt idx="1">
                  <c:v>0.57099999999999995</c:v>
                </c:pt>
                <c:pt idx="2">
                  <c:v>0.58309999999999995</c:v>
                </c:pt>
                <c:pt idx="3">
                  <c:v>0.5726</c:v>
                </c:pt>
                <c:pt idx="4">
                  <c:v>0.5665</c:v>
                </c:pt>
                <c:pt idx="5">
                  <c:v>0.5887</c:v>
                </c:pt>
                <c:pt idx="6">
                  <c:v>0.62039999999999995</c:v>
                </c:pt>
                <c:pt idx="7">
                  <c:v>0.66490000000000005</c:v>
                </c:pt>
                <c:pt idx="8">
                  <c:v>0.58450000000000002</c:v>
                </c:pt>
                <c:pt idx="9">
                  <c:v>0.60289999999999999</c:v>
                </c:pt>
                <c:pt idx="10">
                  <c:v>0.64410000000000001</c:v>
                </c:pt>
                <c:pt idx="11">
                  <c:v>0.64029999999999998</c:v>
                </c:pt>
              </c:numCache>
            </c:numRef>
          </c:val>
          <c:smooth val="0"/>
          <c:extLst>
            <c:ext xmlns:c16="http://schemas.microsoft.com/office/drawing/2014/chart" uri="{C3380CC4-5D6E-409C-BE32-E72D297353CC}">
              <c16:uniqueId val="{00000002-29F9-4A31-A49B-9872AB91AFB1}"/>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0415099154272378"/>
        </c:manualLayout>
      </c:layout>
      <c:lineChart>
        <c:grouping val="standard"/>
        <c:varyColors val="0"/>
        <c:ser>
          <c:idx val="1"/>
          <c:order val="0"/>
          <c:tx>
            <c:strRef>
              <c:f>'AHP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'AHP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Activity'!$C$7:$C$18</c:f>
              <c:numCache>
                <c:formatCode>General</c:formatCode>
                <c:ptCount val="12"/>
                <c:pt idx="0">
                  <c:v>4625</c:v>
                </c:pt>
                <c:pt idx="1">
                  <c:v>4746</c:v>
                </c:pt>
                <c:pt idx="2">
                  <c:v>4888</c:v>
                </c:pt>
                <c:pt idx="3">
                  <c:v>4831</c:v>
                </c:pt>
                <c:pt idx="4">
                  <c:v>4023</c:v>
                </c:pt>
                <c:pt idx="5">
                  <c:v>5208</c:v>
                </c:pt>
                <c:pt idx="6">
                  <c:v>5241</c:v>
                </c:pt>
                <c:pt idx="7">
                  <c:v>5018</c:v>
                </c:pt>
                <c:pt idx="8">
                  <c:v>4259</c:v>
                </c:pt>
                <c:pt idx="9">
                  <c:v>5142</c:v>
                </c:pt>
                <c:pt idx="10">
                  <c:v>4819</c:v>
                </c:pt>
                <c:pt idx="11">
                  <c:v>4746</c:v>
                </c:pt>
              </c:numCache>
            </c:numRef>
          </c:val>
          <c:smooth val="0"/>
          <c:extLst>
            <c:ext xmlns:c16="http://schemas.microsoft.com/office/drawing/2014/chart" uri="{C3380CC4-5D6E-409C-BE32-E72D297353CC}">
              <c16:uniqueId val="{00000000-32D4-49FC-9570-5D509AC87457}"/>
            </c:ext>
          </c:extLst>
        </c:ser>
        <c:ser>
          <c:idx val="0"/>
          <c:order val="1"/>
          <c:tx>
            <c:strRef>
              <c:f>'AHP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'AHP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Activity'!$D$7:$D$18</c:f>
              <c:numCache>
                <c:formatCode>General</c:formatCode>
                <c:ptCount val="12"/>
                <c:pt idx="0">
                  <c:v>4783</c:v>
                </c:pt>
              </c:numCache>
            </c:numRef>
          </c:val>
          <c:smooth val="0"/>
          <c:extLst>
            <c:ext xmlns:c16="http://schemas.microsoft.com/office/drawing/2014/chart" uri="{C3380CC4-5D6E-409C-BE32-E72D297353CC}">
              <c16:uniqueId val="{00000001-32D4-49FC-9570-5D509AC87457}"/>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0.33629155730533689"/>
          <c:y val="0.90798556430446198"/>
          <c:w val="0.36556692913385824"/>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1413648293963255"/>
          <c:y val="0.15013888888888888"/>
          <c:w val="0.86364129483814533"/>
          <c:h val="0.63192876932050157"/>
        </c:manualLayout>
      </c:layout>
      <c:lineChart>
        <c:grouping val="standard"/>
        <c:varyColors val="0"/>
        <c:ser>
          <c:idx val="1"/>
          <c:order val="0"/>
          <c:tx>
            <c:strRef>
              <c:f>'AHP Activity'!$C$25</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'AHP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Activity'!$C$26:$C$37</c:f>
              <c:numCache>
                <c:formatCode>General</c:formatCode>
                <c:ptCount val="12"/>
                <c:pt idx="0">
                  <c:v>14894</c:v>
                </c:pt>
                <c:pt idx="1">
                  <c:v>16103</c:v>
                </c:pt>
                <c:pt idx="2">
                  <c:v>15299</c:v>
                </c:pt>
                <c:pt idx="3">
                  <c:v>13998</c:v>
                </c:pt>
                <c:pt idx="4">
                  <c:v>12767</c:v>
                </c:pt>
                <c:pt idx="5">
                  <c:v>16504</c:v>
                </c:pt>
                <c:pt idx="6">
                  <c:v>16456</c:v>
                </c:pt>
                <c:pt idx="7">
                  <c:v>15258</c:v>
                </c:pt>
                <c:pt idx="8">
                  <c:v>13352</c:v>
                </c:pt>
                <c:pt idx="9">
                  <c:v>15979</c:v>
                </c:pt>
                <c:pt idx="10">
                  <c:v>15058</c:v>
                </c:pt>
                <c:pt idx="11">
                  <c:v>15544</c:v>
                </c:pt>
              </c:numCache>
            </c:numRef>
          </c:val>
          <c:smooth val="0"/>
          <c:extLst>
            <c:ext xmlns:c16="http://schemas.microsoft.com/office/drawing/2014/chart" uri="{C3380CC4-5D6E-409C-BE32-E72D297353CC}">
              <c16:uniqueId val="{00000000-3103-44AD-AFB4-55664FD5FB8B}"/>
            </c:ext>
          </c:extLst>
        </c:ser>
        <c:ser>
          <c:idx val="0"/>
          <c:order val="1"/>
          <c:tx>
            <c:strRef>
              <c:f>'AHP Activity'!$D$25</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'AHP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Activity'!$D$26:$D$37</c:f>
              <c:numCache>
                <c:formatCode>General</c:formatCode>
                <c:ptCount val="12"/>
                <c:pt idx="0">
                  <c:v>15389</c:v>
                </c:pt>
              </c:numCache>
            </c:numRef>
          </c:val>
          <c:smooth val="0"/>
          <c:extLst>
            <c:ext xmlns:c16="http://schemas.microsoft.com/office/drawing/2014/chart" uri="{C3380CC4-5D6E-409C-BE32-E72D297353CC}">
              <c16:uniqueId val="{00000001-3103-44AD-AFB4-55664FD5FB8B}"/>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&lt; 13 weeks</a:t>
            </a:r>
            <a:endParaRPr lang="en-GB" sz="1100">
              <a:effectLst/>
            </a:endParaRPr>
          </a:p>
        </c:rich>
      </c:tx>
      <c:layout>
        <c:manualLayout>
          <c:xMode val="edge"/>
          <c:yMode val="edge"/>
          <c:x val="0.30360411198600173"/>
          <c:y val="4.6118333781296046E-2"/>
        </c:manualLayout>
      </c:layout>
      <c:overlay val="0"/>
      <c:spPr>
        <a:noFill/>
        <a:ln>
          <a:noFill/>
        </a:ln>
        <a:effectLst/>
      </c:spPr>
    </c:title>
    <c:autoTitleDeleted val="0"/>
    <c:plotArea>
      <c:layout/>
      <c:lineChart>
        <c:grouping val="standard"/>
        <c:varyColors val="0"/>
        <c:ser>
          <c:idx val="1"/>
          <c:order val="0"/>
          <c:tx>
            <c:strRef>
              <c:f>'AHP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13wk%'!$E$79:$E$102</c:f>
              <c:numCache>
                <c:formatCode>0.00%</c:formatCode>
                <c:ptCount val="24"/>
                <c:pt idx="0">
                  <c:v>0.42509999999999998</c:v>
                </c:pt>
                <c:pt idx="1">
                  <c:v>0.41830000000000001</c:v>
                </c:pt>
                <c:pt idx="2">
                  <c:v>0.42359999999999998</c:v>
                </c:pt>
                <c:pt idx="3">
                  <c:v>0.42149999999999999</c:v>
                </c:pt>
                <c:pt idx="4">
                  <c:v>0.40579999999999999</c:v>
                </c:pt>
                <c:pt idx="5">
                  <c:v>0.40400000000000003</c:v>
                </c:pt>
                <c:pt idx="6">
                  <c:v>0.40810000000000002</c:v>
                </c:pt>
                <c:pt idx="7">
                  <c:v>0.41139999999999999</c:v>
                </c:pt>
                <c:pt idx="8">
                  <c:v>0.38729999999999998</c:v>
                </c:pt>
                <c:pt idx="9">
                  <c:v>0.38100000000000001</c:v>
                </c:pt>
                <c:pt idx="10">
                  <c:v>0.39140000000000003</c:v>
                </c:pt>
                <c:pt idx="11">
                  <c:v>0.42209999999999998</c:v>
                </c:pt>
                <c:pt idx="12">
                  <c:v>0.42609999999999998</c:v>
                </c:pt>
              </c:numCache>
            </c:numRef>
          </c:val>
          <c:smooth val="0"/>
          <c:extLst>
            <c:ext xmlns:c16="http://schemas.microsoft.com/office/drawing/2014/chart" uri="{C3380CC4-5D6E-409C-BE32-E72D297353CC}">
              <c16:uniqueId val="{00000000-F89D-44E8-84D6-072A6105C64F}"/>
            </c:ext>
          </c:extLst>
        </c:ser>
        <c:ser>
          <c:idx val="0"/>
          <c:order val="1"/>
          <c:tx>
            <c:strRef>
              <c:f>'AHP 13wk%'!$G$6</c:f>
              <c:strCache>
                <c:ptCount val="1"/>
                <c:pt idx="0">
                  <c:v>Target</c:v>
                </c:pt>
              </c:strCache>
            </c:strRef>
          </c:tx>
          <c:spPr>
            <a:ln w="28575">
              <a:solidFill>
                <a:srgbClr val="FF0000"/>
              </a:solidFill>
              <a:prstDash val="dash"/>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13wk%'!$G$79:$G$102</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F89D-44E8-84D6-072A6105C64F}"/>
            </c:ext>
          </c:extLst>
        </c:ser>
        <c:ser>
          <c:idx val="2"/>
          <c:order val="2"/>
          <c:tx>
            <c:strRef>
              <c:f>'AHP 13wk%'!$F$6</c:f>
              <c:strCache>
                <c:ptCount val="1"/>
                <c:pt idx="0">
                  <c:v>LPL</c:v>
                </c:pt>
              </c:strCache>
            </c:strRef>
          </c:tx>
          <c:spPr>
            <a:ln w="15875">
              <a:solidFill>
                <a:schemeClr val="tx1"/>
              </a:solidFill>
              <a:prstDash val="lgDash"/>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13wk%'!$F$79:$F$102</c:f>
              <c:numCache>
                <c:formatCode>0%</c:formatCode>
                <c:ptCount val="24"/>
                <c:pt idx="0">
                  <c:v>0.35247923076923082</c:v>
                </c:pt>
                <c:pt idx="1">
                  <c:v>0.35247923076923082</c:v>
                </c:pt>
                <c:pt idx="2">
                  <c:v>0.35247923076923082</c:v>
                </c:pt>
                <c:pt idx="3">
                  <c:v>0.35247923076923082</c:v>
                </c:pt>
                <c:pt idx="4">
                  <c:v>0.35247923076923082</c:v>
                </c:pt>
                <c:pt idx="5">
                  <c:v>0.35247923076923082</c:v>
                </c:pt>
                <c:pt idx="6">
                  <c:v>0.35247923076923082</c:v>
                </c:pt>
                <c:pt idx="7">
                  <c:v>0.35247923076923082</c:v>
                </c:pt>
                <c:pt idx="8">
                  <c:v>0.35247923076923082</c:v>
                </c:pt>
                <c:pt idx="9">
                  <c:v>0.35247923076923082</c:v>
                </c:pt>
                <c:pt idx="10">
                  <c:v>0.35247923076923082</c:v>
                </c:pt>
                <c:pt idx="11">
                  <c:v>0.35247923076923082</c:v>
                </c:pt>
                <c:pt idx="12">
                  <c:v>0.35247923076923082</c:v>
                </c:pt>
                <c:pt idx="13">
                  <c:v>0.35247923076923082</c:v>
                </c:pt>
                <c:pt idx="14">
                  <c:v>0.35247923076923082</c:v>
                </c:pt>
                <c:pt idx="15">
                  <c:v>0.35247923076923082</c:v>
                </c:pt>
                <c:pt idx="16">
                  <c:v>0.35247923076923082</c:v>
                </c:pt>
                <c:pt idx="17">
                  <c:v>0.35247923076923082</c:v>
                </c:pt>
                <c:pt idx="18">
                  <c:v>0.35247923076923082</c:v>
                </c:pt>
                <c:pt idx="19">
                  <c:v>0.35247923076923082</c:v>
                </c:pt>
                <c:pt idx="20">
                  <c:v>0.35247923076923082</c:v>
                </c:pt>
                <c:pt idx="21">
                  <c:v>0.35247923076923082</c:v>
                </c:pt>
                <c:pt idx="22">
                  <c:v>0.35247923076923082</c:v>
                </c:pt>
                <c:pt idx="23">
                  <c:v>0.35247923076923082</c:v>
                </c:pt>
              </c:numCache>
            </c:numRef>
          </c:val>
          <c:smooth val="0"/>
          <c:extLst>
            <c:ext xmlns:c16="http://schemas.microsoft.com/office/drawing/2014/chart" uri="{C3380CC4-5D6E-409C-BE32-E72D297353CC}">
              <c16:uniqueId val="{00000002-F89D-44E8-84D6-072A6105C64F}"/>
            </c:ext>
          </c:extLst>
        </c:ser>
        <c:ser>
          <c:idx val="3"/>
          <c:order val="3"/>
          <c:tx>
            <c:strRef>
              <c:f>'AHP 13wk%'!$D$6</c:f>
              <c:strCache>
                <c:ptCount val="1"/>
                <c:pt idx="0">
                  <c:v>Mean</c:v>
                </c:pt>
              </c:strCache>
            </c:strRef>
          </c:tx>
          <c:spPr>
            <a:ln w="15875">
              <a:solidFill>
                <a:schemeClr val="tx1"/>
              </a:solidFill>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13wk%'!$D$79:$D$102</c:f>
              <c:numCache>
                <c:formatCode>0%</c:formatCode>
                <c:ptCount val="24"/>
                <c:pt idx="0">
                  <c:v>0.40966923076923079</c:v>
                </c:pt>
                <c:pt idx="1">
                  <c:v>0.40966923076923079</c:v>
                </c:pt>
                <c:pt idx="2">
                  <c:v>0.40966923076923079</c:v>
                </c:pt>
                <c:pt idx="3">
                  <c:v>0.40966923076923079</c:v>
                </c:pt>
                <c:pt idx="4">
                  <c:v>0.40966923076923079</c:v>
                </c:pt>
                <c:pt idx="5">
                  <c:v>0.40966923076923079</c:v>
                </c:pt>
                <c:pt idx="6">
                  <c:v>0.40966923076923079</c:v>
                </c:pt>
                <c:pt idx="7">
                  <c:v>0.40966923076923079</c:v>
                </c:pt>
                <c:pt idx="8">
                  <c:v>0.40966923076923079</c:v>
                </c:pt>
                <c:pt idx="9">
                  <c:v>0.40966923076923079</c:v>
                </c:pt>
                <c:pt idx="10">
                  <c:v>0.40966923076923079</c:v>
                </c:pt>
                <c:pt idx="11">
                  <c:v>0.40966923076923079</c:v>
                </c:pt>
                <c:pt idx="12">
                  <c:v>0.40966923076923079</c:v>
                </c:pt>
                <c:pt idx="13">
                  <c:v>0.40966923076923079</c:v>
                </c:pt>
                <c:pt idx="14">
                  <c:v>0.40966923076923079</c:v>
                </c:pt>
                <c:pt idx="15">
                  <c:v>0.40966923076923079</c:v>
                </c:pt>
                <c:pt idx="16">
                  <c:v>0.40966923076923079</c:v>
                </c:pt>
                <c:pt idx="17">
                  <c:v>0.40966923076923079</c:v>
                </c:pt>
                <c:pt idx="18">
                  <c:v>0.40966923076923079</c:v>
                </c:pt>
                <c:pt idx="19">
                  <c:v>0.40966923076923079</c:v>
                </c:pt>
                <c:pt idx="20">
                  <c:v>0.40966923076923079</c:v>
                </c:pt>
                <c:pt idx="21">
                  <c:v>0.40966923076923079</c:v>
                </c:pt>
                <c:pt idx="22">
                  <c:v>0.40966923076923079</c:v>
                </c:pt>
                <c:pt idx="23">
                  <c:v>0.40966923076923079</c:v>
                </c:pt>
              </c:numCache>
            </c:numRef>
          </c:val>
          <c:smooth val="0"/>
          <c:extLst>
            <c:ext xmlns:c16="http://schemas.microsoft.com/office/drawing/2014/chart" uri="{C3380CC4-5D6E-409C-BE32-E72D297353CC}">
              <c16:uniqueId val="{00000003-F89D-44E8-84D6-072A6105C64F}"/>
            </c:ext>
          </c:extLst>
        </c:ser>
        <c:ser>
          <c:idx val="4"/>
          <c:order val="4"/>
          <c:tx>
            <c:strRef>
              <c:f>'AHP 13wk%'!$C$6</c:f>
              <c:strCache>
                <c:ptCount val="1"/>
                <c:pt idx="0">
                  <c:v>UPL</c:v>
                </c:pt>
              </c:strCache>
            </c:strRef>
          </c:tx>
          <c:spPr>
            <a:ln w="15875">
              <a:solidFill>
                <a:schemeClr val="tx1"/>
              </a:solidFill>
              <a:prstDash val="lgDash"/>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13wk%'!$C$79:$C$102</c:f>
              <c:numCache>
                <c:formatCode>0%</c:formatCode>
                <c:ptCount val="24"/>
                <c:pt idx="0">
                  <c:v>0.46685923076923075</c:v>
                </c:pt>
                <c:pt idx="1">
                  <c:v>0.46685923076923075</c:v>
                </c:pt>
                <c:pt idx="2">
                  <c:v>0.46685923076923075</c:v>
                </c:pt>
                <c:pt idx="3">
                  <c:v>0.46685923076923075</c:v>
                </c:pt>
                <c:pt idx="4">
                  <c:v>0.46685923076923075</c:v>
                </c:pt>
                <c:pt idx="5">
                  <c:v>0.46685923076923075</c:v>
                </c:pt>
                <c:pt idx="6">
                  <c:v>0.46685923076923075</c:v>
                </c:pt>
                <c:pt idx="7">
                  <c:v>0.46685923076923075</c:v>
                </c:pt>
                <c:pt idx="8">
                  <c:v>0.46685923076923075</c:v>
                </c:pt>
                <c:pt idx="9">
                  <c:v>0.46685923076923075</c:v>
                </c:pt>
                <c:pt idx="10">
                  <c:v>0.46685923076923075</c:v>
                </c:pt>
                <c:pt idx="11">
                  <c:v>0.46685923076923075</c:v>
                </c:pt>
                <c:pt idx="12">
                  <c:v>0.46685923076923075</c:v>
                </c:pt>
                <c:pt idx="13">
                  <c:v>0.46685923076923075</c:v>
                </c:pt>
                <c:pt idx="14">
                  <c:v>0.46685923076923075</c:v>
                </c:pt>
                <c:pt idx="15">
                  <c:v>0.46685923076923075</c:v>
                </c:pt>
                <c:pt idx="16">
                  <c:v>0.46685923076923075</c:v>
                </c:pt>
                <c:pt idx="17">
                  <c:v>0.46685923076923075</c:v>
                </c:pt>
                <c:pt idx="18">
                  <c:v>0.46685923076923075</c:v>
                </c:pt>
                <c:pt idx="19">
                  <c:v>0.46685923076923075</c:v>
                </c:pt>
                <c:pt idx="20">
                  <c:v>0.46685923076923075</c:v>
                </c:pt>
                <c:pt idx="21">
                  <c:v>0.46685923076923075</c:v>
                </c:pt>
                <c:pt idx="22">
                  <c:v>0.46685923076923075</c:v>
                </c:pt>
                <c:pt idx="23">
                  <c:v>0.46685923076923075</c:v>
                </c:pt>
              </c:numCache>
            </c:numRef>
          </c:val>
          <c:smooth val="0"/>
          <c:extLst>
            <c:ext xmlns:c16="http://schemas.microsoft.com/office/drawing/2014/chart" uri="{C3380CC4-5D6E-409C-BE32-E72D297353CC}">
              <c16:uniqueId val="{00000004-F89D-44E8-84D6-072A6105C64F}"/>
            </c:ext>
          </c:extLst>
        </c:ser>
        <c:ser>
          <c:idx val="5"/>
          <c:order val="5"/>
          <c:tx>
            <c:strRef>
              <c:f>'AHP 13wk%'!$I$6</c:f>
              <c:strCache>
                <c:ptCount val="1"/>
                <c:pt idx="0">
                  <c:v>SCL</c:v>
                </c:pt>
              </c:strCache>
            </c:strRef>
          </c:tx>
          <c:spPr>
            <a:ln>
              <a:noFill/>
            </a:ln>
          </c:spPr>
          <c:marker>
            <c:symbol val="circle"/>
            <c:size val="6"/>
            <c:spPr>
              <a:solidFill>
                <a:srgbClr val="FF6600"/>
              </a:solidFill>
              <a:ln>
                <a:noFill/>
              </a:ln>
            </c:spPr>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F89D-44E8-84D6-072A6105C64F}"/>
            </c:ext>
          </c:extLst>
        </c:ser>
        <c:ser>
          <c:idx val="6"/>
          <c:order val="6"/>
          <c:tx>
            <c:strRef>
              <c:f>'AHP 13wk%'!$J$6</c:f>
              <c:strCache>
                <c:ptCount val="1"/>
                <c:pt idx="0">
                  <c:v>SCH</c:v>
                </c:pt>
              </c:strCache>
            </c:strRef>
          </c:tx>
          <c:spPr>
            <a:ln>
              <a:noFill/>
            </a:ln>
          </c:spPr>
          <c:marker>
            <c:symbol val="circle"/>
            <c:size val="6"/>
            <c:spPr>
              <a:solidFill>
                <a:srgbClr val="5B9BD5"/>
              </a:solidFill>
              <a:ln>
                <a:noFill/>
              </a:ln>
            </c:spPr>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F89D-44E8-84D6-072A6105C64F}"/>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Day'!$F$67:$F$90</c:f>
              <c:numCache>
                <c:formatCode>0%</c:formatCode>
                <c:ptCount val="24"/>
                <c:pt idx="0">
                  <c:v>6.9096083333333225E-2</c:v>
                </c:pt>
                <c:pt idx="1">
                  <c:v>6.9096083333333225E-2</c:v>
                </c:pt>
                <c:pt idx="2">
                  <c:v>6.9096083333333225E-2</c:v>
                </c:pt>
                <c:pt idx="3">
                  <c:v>6.9096083333333225E-2</c:v>
                </c:pt>
                <c:pt idx="4">
                  <c:v>6.9096083333333225E-2</c:v>
                </c:pt>
                <c:pt idx="5">
                  <c:v>6.9096083333333225E-2</c:v>
                </c:pt>
                <c:pt idx="6">
                  <c:v>6.9096083333333225E-2</c:v>
                </c:pt>
                <c:pt idx="7">
                  <c:v>6.9096083333333225E-2</c:v>
                </c:pt>
                <c:pt idx="8">
                  <c:v>6.9096083333333225E-2</c:v>
                </c:pt>
                <c:pt idx="9">
                  <c:v>6.9096083333333225E-2</c:v>
                </c:pt>
                <c:pt idx="10">
                  <c:v>6.9096083333333225E-2</c:v>
                </c:pt>
                <c:pt idx="11">
                  <c:v>6.9096083333333225E-2</c:v>
                </c:pt>
                <c:pt idx="12">
                  <c:v>6.9096083333333225E-2</c:v>
                </c:pt>
                <c:pt idx="13">
                  <c:v>6.9096083333333225E-2</c:v>
                </c:pt>
                <c:pt idx="14">
                  <c:v>6.9096083333333225E-2</c:v>
                </c:pt>
                <c:pt idx="15">
                  <c:v>6.9096083333333225E-2</c:v>
                </c:pt>
                <c:pt idx="16">
                  <c:v>6.9096083333333225E-2</c:v>
                </c:pt>
                <c:pt idx="17">
                  <c:v>6.9096083333333225E-2</c:v>
                </c:pt>
                <c:pt idx="18">
                  <c:v>6.9096083333333225E-2</c:v>
                </c:pt>
                <c:pt idx="19">
                  <c:v>6.9096083333333225E-2</c:v>
                </c:pt>
                <c:pt idx="20">
                  <c:v>6.9096083333333225E-2</c:v>
                </c:pt>
                <c:pt idx="21">
                  <c:v>6.9096083333333225E-2</c:v>
                </c:pt>
                <c:pt idx="22">
                  <c:v>6.9096083333333225E-2</c:v>
                </c:pt>
                <c:pt idx="23">
                  <c:v>6.9096083333333225E-2</c:v>
                </c:pt>
              </c:numCache>
            </c:numRef>
          </c:val>
          <c:smooth val="0"/>
          <c:extLst xmlns:c15="http://schemas.microsoft.com/office/drawing/2012/chart">
            <c:ext xmlns:c16="http://schemas.microsoft.com/office/drawing/2014/chart" uri="{C3380CC4-5D6E-409C-BE32-E72D297353CC}">
              <c16:uniqueId val="{00000000-DE8D-465D-9BEE-B8FC20A66B8F}"/>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Day'!$E$43:$E$90</c:f>
              <c:numCache>
                <c:formatCode>0.00%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c:v>0.23400000000000001</c:v>
                </c:pt>
                <c:pt idx="9">
                  <c:v>0.21709999999999999</c:v>
                </c:pt>
                <c:pt idx="10">
                  <c:v>0.33679999999999999</c:v>
                </c:pt>
                <c:pt idx="11">
                  <c:v>0.34</c:v>
                </c:pt>
                <c:pt idx="12">
                  <c:v>0.36170000000000002</c:v>
                </c:pt>
                <c:pt idx="13">
                  <c:v>0.40600000000000003</c:v>
                </c:pt>
                <c:pt idx="14">
                  <c:v>0.25979999999999998</c:v>
                </c:pt>
                <c:pt idx="15">
                  <c:v>0.374</c:v>
                </c:pt>
                <c:pt idx="16">
                  <c:v>0.26919999999999999</c:v>
                </c:pt>
                <c:pt idx="17">
                  <c:v>0.26989999999999997</c:v>
                </c:pt>
                <c:pt idx="18">
                  <c:v>0.34810000000000002</c:v>
                </c:pt>
                <c:pt idx="19">
                  <c:v>0.38969999999999999</c:v>
                </c:pt>
                <c:pt idx="20">
                  <c:v>0.2286</c:v>
                </c:pt>
                <c:pt idx="21">
                  <c:v>0.21010000000000001</c:v>
                </c:pt>
                <c:pt idx="22">
                  <c:v>0.3</c:v>
                </c:pt>
                <c:pt idx="23">
                  <c:v>0.4783</c:v>
                </c:pt>
              </c:numCache>
            </c:numRef>
          </c:val>
          <c:smooth val="0"/>
          <c:extLst>
            <c:ext xmlns:c16="http://schemas.microsoft.com/office/drawing/2014/chart" uri="{C3380CC4-5D6E-409C-BE32-E72D297353CC}">
              <c16:uniqueId val="{00000001-DE8D-465D-9BEE-B8FC20A66B8F}"/>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DE8D-465D-9BEE-B8FC20A66B8F}"/>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Day'!$C$43:$C$90</c:f>
              <c:numCache>
                <c:formatCode>0%</c:formatCode>
                <c:ptCount val="24"/>
                <c:pt idx="0">
                  <c:v>0.54698724999999992</c:v>
                </c:pt>
                <c:pt idx="1">
                  <c:v>0.54698724999999992</c:v>
                </c:pt>
                <c:pt idx="2">
                  <c:v>0.54698724999999992</c:v>
                </c:pt>
                <c:pt idx="3">
                  <c:v>0.54698724999999992</c:v>
                </c:pt>
                <c:pt idx="4">
                  <c:v>0.54698724999999992</c:v>
                </c:pt>
                <c:pt idx="5">
                  <c:v>0.54698724999999992</c:v>
                </c:pt>
                <c:pt idx="6">
                  <c:v>0.54698724999999992</c:v>
                </c:pt>
                <c:pt idx="7">
                  <c:v>0.54698724999999992</c:v>
                </c:pt>
                <c:pt idx="8">
                  <c:v>0.54698724999999992</c:v>
                </c:pt>
                <c:pt idx="9">
                  <c:v>0.54698724999999992</c:v>
                </c:pt>
                <c:pt idx="10">
                  <c:v>0.54698724999999992</c:v>
                </c:pt>
                <c:pt idx="11">
                  <c:v>0.54698724999999992</c:v>
                </c:pt>
                <c:pt idx="12">
                  <c:v>0.54698724999999992</c:v>
                </c:pt>
                <c:pt idx="13">
                  <c:v>0.54698724999999992</c:v>
                </c:pt>
                <c:pt idx="14">
                  <c:v>0.54698724999999992</c:v>
                </c:pt>
                <c:pt idx="15">
                  <c:v>0.54698724999999992</c:v>
                </c:pt>
                <c:pt idx="16">
                  <c:v>0.54698724999999992</c:v>
                </c:pt>
                <c:pt idx="17">
                  <c:v>0.54698724999999992</c:v>
                </c:pt>
                <c:pt idx="18">
                  <c:v>0.54698724999999992</c:v>
                </c:pt>
                <c:pt idx="19">
                  <c:v>0.54698724999999992</c:v>
                </c:pt>
                <c:pt idx="20">
                  <c:v>0.54698724999999992</c:v>
                </c:pt>
                <c:pt idx="21">
                  <c:v>0.54698724999999992</c:v>
                </c:pt>
                <c:pt idx="22">
                  <c:v>0.54698724999999992</c:v>
                </c:pt>
                <c:pt idx="23">
                  <c:v>0.54698724999999992</c:v>
                </c:pt>
              </c:numCache>
            </c:numRef>
          </c:val>
          <c:smooth val="0"/>
          <c:extLst xmlns:c15="http://schemas.microsoft.com/office/drawing/2012/chart">
            <c:ext xmlns:c16="http://schemas.microsoft.com/office/drawing/2014/chart" uri="{C3380CC4-5D6E-409C-BE32-E72D297353CC}">
              <c16:uniqueId val="{00000003-DE8D-465D-9BEE-B8FC20A66B8F}"/>
            </c:ext>
          </c:extLst>
        </c:ser>
        <c:ser>
          <c:idx val="2"/>
          <c:order val="4"/>
          <c:tx>
            <c:strRef>
              <c:f>'Cancer 62 Day'!$I$6</c:f>
              <c:strCache>
                <c:ptCount val="1"/>
                <c:pt idx="0">
                  <c:v>SCL</c:v>
                </c:pt>
              </c:strCache>
              <c:extLst xmlns:c15="http://schemas.microsoft.com/office/drawing/2012/chart"/>
            </c:strRef>
          </c:tx>
          <c:spPr>
            <a:ln>
              <a:noFill/>
            </a:ln>
          </c:spPr>
          <c:marker>
            <c:symbol val="circle"/>
            <c:size val="6"/>
            <c:spPr>
              <a:solidFill>
                <a:srgbClr val="FF6600"/>
              </a:solidFill>
              <a:ln>
                <a:solidFill>
                  <a:srgbClr val="ED7D31"/>
                </a:solidFill>
              </a:ln>
            </c:spPr>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DE8D-465D-9BEE-B8FC20A66B8F}"/>
            </c:ext>
          </c:extLst>
        </c:ser>
        <c:ser>
          <c:idx val="6"/>
          <c:order val="5"/>
          <c:tx>
            <c:strRef>
              <c:f>'Cancer 62 Day'!$J$6</c:f>
              <c:strCache>
                <c:ptCount val="1"/>
                <c:pt idx="0">
                  <c:v>SCH</c:v>
                </c:pt>
              </c:strCache>
              <c:extLst xmlns:c15="http://schemas.microsoft.com/office/drawing/2012/chart"/>
            </c:strRef>
          </c:tx>
          <c:spPr>
            <a:ln>
              <a:noFill/>
            </a:ln>
          </c:spPr>
          <c:marker>
            <c:symbol val="circle"/>
            <c:size val="6"/>
            <c:spPr>
              <a:solidFill>
                <a:srgbClr val="5B9BD5"/>
              </a:solidFill>
              <a:ln>
                <a:solidFill>
                  <a:srgbClr val="5B9BD5"/>
                </a:solidFill>
              </a:ln>
            </c:spPr>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DE8D-465D-9BEE-B8FC20A66B8F}"/>
            </c:ext>
          </c:extLst>
        </c:ser>
        <c:ser>
          <c:idx val="4"/>
          <c:order val="6"/>
          <c:tx>
            <c:strRef>
              <c:f>'Cancer 62 Day'!$D$6</c:f>
              <c:strCache>
                <c:ptCount val="1"/>
                <c:pt idx="0">
                  <c:v>Mean</c:v>
                </c:pt>
              </c:strCache>
            </c:strRef>
          </c:tx>
          <c:spPr>
            <a:ln w="19050">
              <a:solidFill>
                <a:schemeClr val="tx1"/>
              </a:solidFill>
            </a:ln>
          </c:spPr>
          <c:marker>
            <c:symbol val="none"/>
          </c:marker>
          <c:cat>
            <c:numRef>
              <c:f>'Cancer 62 Day'!$B$67:$B$90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'Cancer 62 Day'!$D$67:$D$90</c:f>
              <c:numCache>
                <c:formatCode>0%</c:formatCode>
                <c:ptCount val="24"/>
                <c:pt idx="0">
                  <c:v>0.3080416666666666</c:v>
                </c:pt>
                <c:pt idx="1">
                  <c:v>0.3080416666666666</c:v>
                </c:pt>
                <c:pt idx="2">
                  <c:v>0.3080416666666666</c:v>
                </c:pt>
                <c:pt idx="3">
                  <c:v>0.3080416666666666</c:v>
                </c:pt>
                <c:pt idx="4">
                  <c:v>0.3080416666666666</c:v>
                </c:pt>
                <c:pt idx="5">
                  <c:v>0.3080416666666666</c:v>
                </c:pt>
                <c:pt idx="6">
                  <c:v>0.3080416666666666</c:v>
                </c:pt>
                <c:pt idx="7">
                  <c:v>0.3080416666666666</c:v>
                </c:pt>
                <c:pt idx="8">
                  <c:v>0.3080416666666666</c:v>
                </c:pt>
                <c:pt idx="9">
                  <c:v>0.3080416666666666</c:v>
                </c:pt>
                <c:pt idx="10">
                  <c:v>0.3080416666666666</c:v>
                </c:pt>
                <c:pt idx="11">
                  <c:v>0.3080416666666666</c:v>
                </c:pt>
                <c:pt idx="12">
                  <c:v>0.3080416666666666</c:v>
                </c:pt>
                <c:pt idx="13">
                  <c:v>0.3080416666666666</c:v>
                </c:pt>
                <c:pt idx="14">
                  <c:v>0.3080416666666666</c:v>
                </c:pt>
                <c:pt idx="15">
                  <c:v>0.3080416666666666</c:v>
                </c:pt>
                <c:pt idx="16">
                  <c:v>0.3080416666666666</c:v>
                </c:pt>
                <c:pt idx="17">
                  <c:v>0.3080416666666666</c:v>
                </c:pt>
                <c:pt idx="18">
                  <c:v>0.3080416666666666</c:v>
                </c:pt>
                <c:pt idx="19">
                  <c:v>0.3080416666666666</c:v>
                </c:pt>
                <c:pt idx="20">
                  <c:v>0.3080416666666666</c:v>
                </c:pt>
                <c:pt idx="21">
                  <c:v>0.3080416666666666</c:v>
                </c:pt>
                <c:pt idx="22">
                  <c:v>0.3080416666666666</c:v>
                </c:pt>
                <c:pt idx="23">
                  <c:v>0.3080416666666666</c:v>
                </c:pt>
              </c:numCache>
            </c:numRef>
          </c:val>
          <c:smooth val="0"/>
          <c:extLst>
            <c:ext xmlns:c16="http://schemas.microsoft.com/office/drawing/2014/chart" uri="{C3380CC4-5D6E-409C-BE32-E72D297353CC}">
              <c16:uniqueId val="{00000006-DE8D-465D-9BEE-B8FC20A66B8F}"/>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majorUnit val="2"/>
        <c:major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13wk'!$E$79:$E$102</c:f>
              <c:numCache>
                <c:formatCode>General</c:formatCode>
                <c:ptCount val="24"/>
                <c:pt idx="0">
                  <c:v>16957</c:v>
                </c:pt>
                <c:pt idx="1">
                  <c:v>17260</c:v>
                </c:pt>
                <c:pt idx="2">
                  <c:v>17426</c:v>
                </c:pt>
                <c:pt idx="3">
                  <c:v>17492</c:v>
                </c:pt>
                <c:pt idx="4">
                  <c:v>18282</c:v>
                </c:pt>
                <c:pt idx="5">
                  <c:v>18273</c:v>
                </c:pt>
                <c:pt idx="6">
                  <c:v>18063</c:v>
                </c:pt>
                <c:pt idx="7">
                  <c:v>17513</c:v>
                </c:pt>
                <c:pt idx="8">
                  <c:v>17939</c:v>
                </c:pt>
                <c:pt idx="9">
                  <c:v>18084</c:v>
                </c:pt>
                <c:pt idx="10">
                  <c:v>17623</c:v>
                </c:pt>
                <c:pt idx="11">
                  <c:v>16734</c:v>
                </c:pt>
                <c:pt idx="12">
                  <c:v>16902</c:v>
                </c:pt>
              </c:numCache>
            </c:numRef>
          </c:val>
          <c:smooth val="0"/>
          <c:extLst>
            <c:ext xmlns:c16="http://schemas.microsoft.com/office/drawing/2014/chart" uri="{C3380CC4-5D6E-409C-BE32-E72D297353CC}">
              <c16:uniqueId val="{00000000-9B73-4ABA-B9BC-411BD4F5379E}"/>
            </c:ext>
          </c:extLst>
        </c:ser>
        <c:ser>
          <c:idx val="3"/>
          <c:order val="1"/>
          <c:tx>
            <c:strRef>
              <c:f>'AHP 13wk'!$G$6</c:f>
              <c:strCache>
                <c:ptCount val="1"/>
                <c:pt idx="0">
                  <c:v>Target</c:v>
                </c:pt>
              </c:strCache>
            </c:strRef>
          </c:tx>
          <c:spPr>
            <a:ln w="25400" cap="rnd">
              <a:solidFill>
                <a:srgbClr val="FF0000"/>
              </a:solidFill>
              <a:prstDash val="dash"/>
              <a:round/>
            </a:ln>
            <a:effectLst/>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9B73-4ABA-B9BC-411BD4F5379E}"/>
            </c:ext>
          </c:extLst>
        </c:ser>
        <c:ser>
          <c:idx val="0"/>
          <c:order val="2"/>
          <c:tx>
            <c:strRef>
              <c:f>'AHP 13wk'!$F$6</c:f>
              <c:strCache>
                <c:ptCount val="1"/>
                <c:pt idx="0">
                  <c:v>LPL</c:v>
                </c:pt>
              </c:strCache>
            </c:strRef>
          </c:tx>
          <c:spPr>
            <a:ln w="15875">
              <a:solidFill>
                <a:schemeClr val="tx1"/>
              </a:solidFill>
              <a:prstDash val="lgDash"/>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13wk'!$F$79:$F$102</c:f>
              <c:numCache>
                <c:formatCode>0</c:formatCode>
                <c:ptCount val="24"/>
                <c:pt idx="0">
                  <c:v>16653.383717948716</c:v>
                </c:pt>
                <c:pt idx="1">
                  <c:v>16653.383717948716</c:v>
                </c:pt>
                <c:pt idx="2">
                  <c:v>16653.383717948716</c:v>
                </c:pt>
                <c:pt idx="3">
                  <c:v>16653.383717948716</c:v>
                </c:pt>
                <c:pt idx="4">
                  <c:v>16653.383717948716</c:v>
                </c:pt>
                <c:pt idx="5">
                  <c:v>16653.383717948716</c:v>
                </c:pt>
                <c:pt idx="6">
                  <c:v>16653.383717948716</c:v>
                </c:pt>
                <c:pt idx="7">
                  <c:v>16653.383717948716</c:v>
                </c:pt>
                <c:pt idx="8">
                  <c:v>16653.383717948716</c:v>
                </c:pt>
                <c:pt idx="9">
                  <c:v>16653.383717948716</c:v>
                </c:pt>
                <c:pt idx="10">
                  <c:v>16653.383717948716</c:v>
                </c:pt>
                <c:pt idx="11">
                  <c:v>16653.383717948716</c:v>
                </c:pt>
                <c:pt idx="12">
                  <c:v>16653.383717948716</c:v>
                </c:pt>
                <c:pt idx="13">
                  <c:v>16653.383717948716</c:v>
                </c:pt>
                <c:pt idx="14">
                  <c:v>16653.383717948716</c:v>
                </c:pt>
                <c:pt idx="15">
                  <c:v>16653.383717948716</c:v>
                </c:pt>
                <c:pt idx="16">
                  <c:v>16653.383717948716</c:v>
                </c:pt>
                <c:pt idx="17">
                  <c:v>16653.383717948716</c:v>
                </c:pt>
                <c:pt idx="18">
                  <c:v>16653.383717948716</c:v>
                </c:pt>
                <c:pt idx="19">
                  <c:v>16653.383717948716</c:v>
                </c:pt>
                <c:pt idx="20">
                  <c:v>16653.383717948716</c:v>
                </c:pt>
                <c:pt idx="21">
                  <c:v>16653.383717948716</c:v>
                </c:pt>
                <c:pt idx="22">
                  <c:v>16653.383717948716</c:v>
                </c:pt>
                <c:pt idx="23">
                  <c:v>16653.383717948716</c:v>
                </c:pt>
              </c:numCache>
            </c:numRef>
          </c:val>
          <c:smooth val="0"/>
          <c:extLst>
            <c:ext xmlns:c16="http://schemas.microsoft.com/office/drawing/2014/chart" uri="{C3380CC4-5D6E-409C-BE32-E72D297353CC}">
              <c16:uniqueId val="{00000002-9B73-4ABA-B9BC-411BD4F5379E}"/>
            </c:ext>
          </c:extLst>
        </c:ser>
        <c:ser>
          <c:idx val="2"/>
          <c:order val="3"/>
          <c:tx>
            <c:strRef>
              <c:f>'AHP 13wk'!$D$6</c:f>
              <c:strCache>
                <c:ptCount val="1"/>
                <c:pt idx="0">
                  <c:v>Mean</c:v>
                </c:pt>
              </c:strCache>
            </c:strRef>
          </c:tx>
          <c:spPr>
            <a:ln w="15875">
              <a:solidFill>
                <a:schemeClr val="tx1"/>
              </a:solidFill>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13wk'!$D$79:$D$102</c:f>
              <c:numCache>
                <c:formatCode>0</c:formatCode>
                <c:ptCount val="24"/>
                <c:pt idx="0">
                  <c:v>17580.615384615383</c:v>
                </c:pt>
                <c:pt idx="1">
                  <c:v>17580.615384615383</c:v>
                </c:pt>
                <c:pt idx="2">
                  <c:v>17580.615384615383</c:v>
                </c:pt>
                <c:pt idx="3">
                  <c:v>17580.615384615383</c:v>
                </c:pt>
                <c:pt idx="4">
                  <c:v>17580.615384615383</c:v>
                </c:pt>
                <c:pt idx="5">
                  <c:v>17580.615384615383</c:v>
                </c:pt>
                <c:pt idx="6">
                  <c:v>17580.615384615383</c:v>
                </c:pt>
                <c:pt idx="7">
                  <c:v>17580.615384615383</c:v>
                </c:pt>
                <c:pt idx="8">
                  <c:v>17580.615384615383</c:v>
                </c:pt>
                <c:pt idx="9">
                  <c:v>17580.615384615383</c:v>
                </c:pt>
                <c:pt idx="10">
                  <c:v>17580.615384615383</c:v>
                </c:pt>
                <c:pt idx="11">
                  <c:v>17580.615384615383</c:v>
                </c:pt>
                <c:pt idx="12">
                  <c:v>17580.615384615383</c:v>
                </c:pt>
                <c:pt idx="13">
                  <c:v>17580.615384615383</c:v>
                </c:pt>
                <c:pt idx="14">
                  <c:v>17580.615384615383</c:v>
                </c:pt>
                <c:pt idx="15">
                  <c:v>17580.615384615383</c:v>
                </c:pt>
                <c:pt idx="16">
                  <c:v>17580.615384615383</c:v>
                </c:pt>
                <c:pt idx="17">
                  <c:v>17580.615384615383</c:v>
                </c:pt>
                <c:pt idx="18">
                  <c:v>17580.615384615383</c:v>
                </c:pt>
                <c:pt idx="19">
                  <c:v>17580.615384615383</c:v>
                </c:pt>
                <c:pt idx="20">
                  <c:v>17580.615384615383</c:v>
                </c:pt>
                <c:pt idx="21">
                  <c:v>17580.615384615383</c:v>
                </c:pt>
                <c:pt idx="22">
                  <c:v>17580.615384615383</c:v>
                </c:pt>
                <c:pt idx="23">
                  <c:v>17580.615384615383</c:v>
                </c:pt>
              </c:numCache>
            </c:numRef>
          </c:val>
          <c:smooth val="0"/>
          <c:extLst>
            <c:ext xmlns:c16="http://schemas.microsoft.com/office/drawing/2014/chart" uri="{C3380CC4-5D6E-409C-BE32-E72D297353CC}">
              <c16:uniqueId val="{00000003-9B73-4ABA-B9BC-411BD4F5379E}"/>
            </c:ext>
          </c:extLst>
        </c:ser>
        <c:ser>
          <c:idx val="4"/>
          <c:order val="4"/>
          <c:tx>
            <c:strRef>
              <c:f>'AHP 13wk'!$C$6</c:f>
              <c:strCache>
                <c:ptCount val="1"/>
                <c:pt idx="0">
                  <c:v>UPL</c:v>
                </c:pt>
              </c:strCache>
            </c:strRef>
          </c:tx>
          <c:spPr>
            <a:ln w="15875">
              <a:solidFill>
                <a:schemeClr val="tx1"/>
              </a:solidFill>
              <a:prstDash val="lgDash"/>
            </a:ln>
          </c:spPr>
          <c:marker>
            <c:symbol val="none"/>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13wk'!$C$79:$C$102</c:f>
              <c:numCache>
                <c:formatCode>0</c:formatCode>
                <c:ptCount val="24"/>
                <c:pt idx="0">
                  <c:v>18507.84705128205</c:v>
                </c:pt>
                <c:pt idx="1">
                  <c:v>18507.84705128205</c:v>
                </c:pt>
                <c:pt idx="2">
                  <c:v>18507.84705128205</c:v>
                </c:pt>
                <c:pt idx="3">
                  <c:v>18507.84705128205</c:v>
                </c:pt>
                <c:pt idx="4">
                  <c:v>18507.84705128205</c:v>
                </c:pt>
                <c:pt idx="5">
                  <c:v>18507.84705128205</c:v>
                </c:pt>
                <c:pt idx="6">
                  <c:v>18507.84705128205</c:v>
                </c:pt>
                <c:pt idx="7">
                  <c:v>18507.84705128205</c:v>
                </c:pt>
                <c:pt idx="8">
                  <c:v>18507.84705128205</c:v>
                </c:pt>
                <c:pt idx="9">
                  <c:v>18507.84705128205</c:v>
                </c:pt>
                <c:pt idx="10">
                  <c:v>18507.84705128205</c:v>
                </c:pt>
                <c:pt idx="11">
                  <c:v>18507.84705128205</c:v>
                </c:pt>
                <c:pt idx="12">
                  <c:v>18507.84705128205</c:v>
                </c:pt>
                <c:pt idx="13">
                  <c:v>18507.84705128205</c:v>
                </c:pt>
                <c:pt idx="14">
                  <c:v>18507.84705128205</c:v>
                </c:pt>
                <c:pt idx="15">
                  <c:v>18507.84705128205</c:v>
                </c:pt>
                <c:pt idx="16">
                  <c:v>18507.84705128205</c:v>
                </c:pt>
                <c:pt idx="17">
                  <c:v>18507.84705128205</c:v>
                </c:pt>
                <c:pt idx="18">
                  <c:v>18507.84705128205</c:v>
                </c:pt>
                <c:pt idx="19">
                  <c:v>18507.84705128205</c:v>
                </c:pt>
                <c:pt idx="20">
                  <c:v>18507.84705128205</c:v>
                </c:pt>
                <c:pt idx="21">
                  <c:v>18507.84705128205</c:v>
                </c:pt>
                <c:pt idx="22">
                  <c:v>18507.84705128205</c:v>
                </c:pt>
                <c:pt idx="23">
                  <c:v>18507.84705128205</c:v>
                </c:pt>
              </c:numCache>
            </c:numRef>
          </c:val>
          <c:smooth val="0"/>
          <c:extLst>
            <c:ext xmlns:c16="http://schemas.microsoft.com/office/drawing/2014/chart" uri="{C3380CC4-5D6E-409C-BE32-E72D297353CC}">
              <c16:uniqueId val="{00000004-9B73-4ABA-B9BC-411BD4F5379E}"/>
            </c:ext>
          </c:extLst>
        </c:ser>
        <c:ser>
          <c:idx val="5"/>
          <c:order val="5"/>
          <c:tx>
            <c:strRef>
              <c:f>'AHP 13wk'!$I$6</c:f>
              <c:strCache>
                <c:ptCount val="1"/>
                <c:pt idx="0">
                  <c:v>SCL</c:v>
                </c:pt>
              </c:strCache>
            </c:strRef>
          </c:tx>
          <c:spPr>
            <a:ln>
              <a:noFill/>
            </a:ln>
          </c:spPr>
          <c:marker>
            <c:symbol val="circle"/>
            <c:size val="6"/>
            <c:spPr>
              <a:solidFill>
                <a:srgbClr val="5B9BD5"/>
              </a:solidFill>
              <a:ln>
                <a:noFill/>
              </a:ln>
            </c:spPr>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13wk'!$I$79:$I$102</c:f>
              <c:numCache>
                <c:formatCode>General</c:formatCode>
                <c:ptCount val="24"/>
                <c:pt idx="0">
                  <c:v>16957</c:v>
                </c:pt>
                <c:pt idx="1">
                  <c:v>17260</c:v>
                </c:pt>
                <c:pt idx="2">
                  <c:v>17426</c:v>
                </c:pt>
                <c:pt idx="3" formatCode="0">
                  <c:v>#N/A</c:v>
                </c:pt>
                <c:pt idx="4" formatCode="0">
                  <c:v>#N/A</c:v>
                </c:pt>
                <c:pt idx="5" formatCode="0">
                  <c:v>#N/A</c:v>
                </c:pt>
                <c:pt idx="6" formatCode="0">
                  <c:v>#N/A</c:v>
                </c:pt>
                <c:pt idx="7" formatCode="0">
                  <c:v>#N/A</c:v>
                </c:pt>
                <c:pt idx="8" formatCode="0">
                  <c:v>#N/A</c:v>
                </c:pt>
                <c:pt idx="9" formatCode="0">
                  <c:v>#N/A</c:v>
                </c:pt>
                <c:pt idx="10" formatCode="0">
                  <c:v>#N/A</c:v>
                </c:pt>
                <c:pt idx="11" formatCode="0">
                  <c:v>#N/A</c:v>
                </c:pt>
                <c:pt idx="12" formatCode="0">
                  <c:v>#N/A</c:v>
                </c:pt>
                <c:pt idx="13" formatCode="0">
                  <c:v>#N/A</c:v>
                </c:pt>
                <c:pt idx="14" formatCode="0">
                  <c:v>#N/A</c:v>
                </c:pt>
                <c:pt idx="15" formatCode="0">
                  <c:v>#N/A</c:v>
                </c:pt>
                <c:pt idx="16" formatCode="0">
                  <c:v>#N/A</c:v>
                </c:pt>
                <c:pt idx="17" formatCode="0">
                  <c:v>#N/A</c:v>
                </c:pt>
                <c:pt idx="18" formatCode="0">
                  <c:v>#N/A</c:v>
                </c:pt>
                <c:pt idx="19" formatCode="0">
                  <c:v>#N/A</c:v>
                </c:pt>
                <c:pt idx="20" formatCode="0">
                  <c:v>#N/A</c:v>
                </c:pt>
                <c:pt idx="21" formatCode="0">
                  <c:v>#N/A</c:v>
                </c:pt>
                <c:pt idx="22" formatCode="0">
                  <c:v>#N/A</c:v>
                </c:pt>
                <c:pt idx="23" formatCode="0">
                  <c:v>#N/A</c:v>
                </c:pt>
              </c:numCache>
            </c:numRef>
          </c:val>
          <c:smooth val="0"/>
          <c:extLst>
            <c:ext xmlns:c16="http://schemas.microsoft.com/office/drawing/2014/chart" uri="{C3380CC4-5D6E-409C-BE32-E72D297353CC}">
              <c16:uniqueId val="{00000005-9B73-4ABA-B9BC-411BD4F5379E}"/>
            </c:ext>
          </c:extLst>
        </c:ser>
        <c:ser>
          <c:idx val="6"/>
          <c:order val="6"/>
          <c:tx>
            <c:strRef>
              <c:f>'AHP 13wk'!$J$6</c:f>
              <c:strCache>
                <c:ptCount val="1"/>
                <c:pt idx="0">
                  <c:v>SCH</c:v>
                </c:pt>
              </c:strCache>
            </c:strRef>
          </c:tx>
          <c:spPr>
            <a:ln>
              <a:noFill/>
            </a:ln>
          </c:spPr>
          <c:marker>
            <c:symbol val="circle"/>
            <c:size val="6"/>
            <c:spPr>
              <a:solidFill>
                <a:srgbClr val="FF6600"/>
              </a:solidFill>
              <a:ln>
                <a:noFill/>
              </a:ln>
            </c:spPr>
          </c:marker>
          <c:cat>
            <c:numRef>
              <c:f>'AHP 13wk'!$B$79:$B$91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'AHP 13wk'!$J$79:$J$102</c:f>
              <c:numCache>
                <c:formatCode>0</c:formatCode>
                <c:ptCount val="24"/>
                <c:pt idx="0">
                  <c:v>#N/A</c:v>
                </c:pt>
                <c:pt idx="1">
                  <c:v>#N/A</c:v>
                </c:pt>
                <c:pt idx="2">
                  <c:v>#N/A</c:v>
                </c:pt>
                <c:pt idx="3">
                  <c:v>#N/A</c:v>
                </c:pt>
                <c:pt idx="4" formatCode="General">
                  <c:v>18282</c:v>
                </c:pt>
                <c:pt idx="5" formatCode="General">
                  <c:v>18273</c:v>
                </c:pt>
                <c:pt idx="6" formatCode="General">
                  <c:v>18063</c:v>
                </c:pt>
                <c:pt idx="7">
                  <c:v>#N/A</c:v>
                </c:pt>
                <c:pt idx="8" formatCode="General">
                  <c:v>17939</c:v>
                </c:pt>
                <c:pt idx="9" formatCode="General">
                  <c:v>18084</c:v>
                </c:pt>
                <c:pt idx="10" formatCode="General">
                  <c:v>17623</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B73-4ABA-B9BC-411BD4F5379E}"/>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0.10661165354330708"/>
          <c:y val="0.8392974452026648"/>
          <c:w val="0.81808125984251956"/>
          <c:h val="0.15926105325378287"/>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59866627108962467"/>
        </c:manualLayout>
      </c:layout>
      <c:lineChart>
        <c:grouping val="standard"/>
        <c:varyColors val="0"/>
        <c:ser>
          <c:idx val="1"/>
          <c:order val="0"/>
          <c:tx>
            <c:strRef>
              <c:f>'MH 9 wk%'!$E$6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wk%'!$B$12:$B$19</c:f>
              <c:numCache>
                <c:formatCode>mmm\-yy</c:formatCode>
                <c:ptCount val="8"/>
                <c:pt idx="0">
                  <c:v>45901</c:v>
                </c:pt>
                <c:pt idx="1">
                  <c:v>45931</c:v>
                </c:pt>
                <c:pt idx="2">
                  <c:v>45962</c:v>
                </c:pt>
                <c:pt idx="3">
                  <c:v>45992</c:v>
                </c:pt>
                <c:pt idx="4">
                  <c:v>46023</c:v>
                </c:pt>
                <c:pt idx="5">
                  <c:v>46054</c:v>
                </c:pt>
                <c:pt idx="6">
                  <c:v>46082</c:v>
                </c:pt>
                <c:pt idx="7">
                  <c:v>46113</c:v>
                </c:pt>
              </c:numCache>
            </c:numRef>
          </c:cat>
          <c:val>
            <c:numRef>
              <c:f>'MH 9 wk%'!$E$12:$E$30</c:f>
              <c:numCache>
                <c:formatCode>0.00%</c:formatCode>
                <c:ptCount val="19"/>
                <c:pt idx="0">
                  <c:v>0.93510000000000004</c:v>
                </c:pt>
                <c:pt idx="1">
                  <c:v>0.96360000000000001</c:v>
                </c:pt>
                <c:pt idx="2">
                  <c:v>0.94289999999999996</c:v>
                </c:pt>
                <c:pt idx="3">
                  <c:v>0.94299999999999995</c:v>
                </c:pt>
                <c:pt idx="4">
                  <c:v>0.95509999999999995</c:v>
                </c:pt>
                <c:pt idx="5">
                  <c:v>0.96560000000000001</c:v>
                </c:pt>
                <c:pt idx="6">
                  <c:v>0.95089999999999997</c:v>
                </c:pt>
                <c:pt idx="7">
                  <c:v>0.95950000000000002</c:v>
                </c:pt>
              </c:numCache>
            </c:numRef>
          </c:val>
          <c:smooth val="0"/>
          <c:extLst>
            <c:ext xmlns:c16="http://schemas.microsoft.com/office/drawing/2014/chart" uri="{C3380CC4-5D6E-409C-BE32-E72D297353CC}">
              <c16:uniqueId val="{00000000-EF16-4FEE-8126-E393E7780032}"/>
            </c:ext>
          </c:extLst>
        </c:ser>
        <c:ser>
          <c:idx val="3"/>
          <c:order val="1"/>
          <c:tx>
            <c:strRef>
              <c:f>'MH 9 wk%'!$G$6</c:f>
              <c:strCache>
                <c:ptCount val="1"/>
                <c:pt idx="0">
                  <c:v>Target</c:v>
                </c:pt>
              </c:strCache>
            </c:strRef>
          </c:tx>
          <c:spPr>
            <a:ln w="28575" cap="rnd">
              <a:solidFill>
                <a:srgbClr val="FF0000"/>
              </a:solidFill>
              <a:prstDash val="dash"/>
              <a:round/>
            </a:ln>
            <a:effectLst/>
          </c:spPr>
          <c:marker>
            <c:symbol val="none"/>
          </c:marker>
          <c:cat>
            <c:numRef>
              <c:f>'MH 9 wk%'!$B$12:$B$19</c:f>
              <c:numCache>
                <c:formatCode>mmm\-yy</c:formatCode>
                <c:ptCount val="8"/>
                <c:pt idx="0">
                  <c:v>45901</c:v>
                </c:pt>
                <c:pt idx="1">
                  <c:v>45931</c:v>
                </c:pt>
                <c:pt idx="2">
                  <c:v>45962</c:v>
                </c:pt>
                <c:pt idx="3">
                  <c:v>45992</c:v>
                </c:pt>
                <c:pt idx="4">
                  <c:v>46023</c:v>
                </c:pt>
                <c:pt idx="5">
                  <c:v>46054</c:v>
                </c:pt>
                <c:pt idx="6">
                  <c:v>46082</c:v>
                </c:pt>
                <c:pt idx="7">
                  <c:v>46113</c:v>
                </c:pt>
              </c:numCache>
            </c:numRef>
          </c:cat>
          <c:val>
            <c:numRef>
              <c:f>'MH 9 wk%'!$G$12:$G$30</c:f>
              <c:numCache>
                <c:formatCode>0%</c:formatCode>
                <c:ptCount val="1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numCache>
            </c:numRef>
          </c:val>
          <c:smooth val="0"/>
          <c:extLst>
            <c:ext xmlns:c16="http://schemas.microsoft.com/office/drawing/2014/chart" uri="{C3380CC4-5D6E-409C-BE32-E72D297353CC}">
              <c16:uniqueId val="{00000001-EF16-4FEE-8126-E393E7780032}"/>
            </c:ext>
          </c:extLst>
        </c:ser>
        <c:ser>
          <c:idx val="0"/>
          <c:order val="2"/>
          <c:tx>
            <c:strRef>
              <c:f>'MH 9 wk%'!$D$6</c:f>
              <c:strCache>
                <c:ptCount val="1"/>
                <c:pt idx="0">
                  <c:v>Mean</c:v>
                </c:pt>
              </c:strCache>
            </c:strRef>
          </c:tx>
          <c:spPr>
            <a:ln w="15875">
              <a:solidFill>
                <a:schemeClr val="tx1"/>
              </a:solidFill>
            </a:ln>
          </c:spPr>
          <c:marker>
            <c:symbol val="none"/>
          </c:marker>
          <c:cat>
            <c:numRef>
              <c:f>'MH 9 wk%'!$B$12:$B$19</c:f>
              <c:numCache>
                <c:formatCode>mmm\-yy</c:formatCode>
                <c:ptCount val="8"/>
                <c:pt idx="0">
                  <c:v>45901</c:v>
                </c:pt>
                <c:pt idx="1">
                  <c:v>45931</c:v>
                </c:pt>
                <c:pt idx="2">
                  <c:v>45962</c:v>
                </c:pt>
                <c:pt idx="3">
                  <c:v>45992</c:v>
                </c:pt>
                <c:pt idx="4">
                  <c:v>46023</c:v>
                </c:pt>
                <c:pt idx="5">
                  <c:v>46054</c:v>
                </c:pt>
                <c:pt idx="6">
                  <c:v>46082</c:v>
                </c:pt>
                <c:pt idx="7">
                  <c:v>46113</c:v>
                </c:pt>
              </c:numCache>
            </c:numRef>
          </c:cat>
          <c:val>
            <c:numRef>
              <c:f>'MH 9 wk%'!$D$12:$D$30</c:f>
              <c:numCache>
                <c:formatCode>0%</c:formatCode>
                <c:ptCount val="19"/>
                <c:pt idx="0">
                  <c:v>0.95196250000000004</c:v>
                </c:pt>
                <c:pt idx="1">
                  <c:v>0.95196250000000004</c:v>
                </c:pt>
                <c:pt idx="2">
                  <c:v>0.95196250000000004</c:v>
                </c:pt>
                <c:pt idx="3">
                  <c:v>0.95196250000000004</c:v>
                </c:pt>
                <c:pt idx="4">
                  <c:v>0.95196250000000004</c:v>
                </c:pt>
                <c:pt idx="5">
                  <c:v>0.95196250000000004</c:v>
                </c:pt>
                <c:pt idx="6">
                  <c:v>0.95196250000000004</c:v>
                </c:pt>
                <c:pt idx="7">
                  <c:v>0.95196250000000004</c:v>
                </c:pt>
                <c:pt idx="8">
                  <c:v>0.95196250000000004</c:v>
                </c:pt>
                <c:pt idx="9">
                  <c:v>0.95196250000000004</c:v>
                </c:pt>
                <c:pt idx="10">
                  <c:v>0.95196250000000004</c:v>
                </c:pt>
                <c:pt idx="11">
                  <c:v>0.95196250000000004</c:v>
                </c:pt>
                <c:pt idx="12">
                  <c:v>0.95196250000000004</c:v>
                </c:pt>
                <c:pt idx="13">
                  <c:v>0.95196250000000004</c:v>
                </c:pt>
                <c:pt idx="14">
                  <c:v>0.95196250000000004</c:v>
                </c:pt>
                <c:pt idx="15">
                  <c:v>0.95196250000000004</c:v>
                </c:pt>
                <c:pt idx="16">
                  <c:v>0.95196250000000004</c:v>
                </c:pt>
                <c:pt idx="17">
                  <c:v>0.95196250000000004</c:v>
                </c:pt>
                <c:pt idx="18">
                  <c:v>0.95196250000000004</c:v>
                </c:pt>
              </c:numCache>
            </c:numRef>
          </c:val>
          <c:smooth val="0"/>
          <c:extLst>
            <c:ext xmlns:c16="http://schemas.microsoft.com/office/drawing/2014/chart" uri="{C3380CC4-5D6E-409C-BE32-E72D297353CC}">
              <c16:uniqueId val="{00000002-EF16-4FEE-8126-E393E7780032}"/>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1"/>
      </c:valAx>
      <c:spPr>
        <a:noFill/>
        <a:ln>
          <a:noFill/>
        </a:ln>
        <a:effectLst/>
      </c:spPr>
    </c:plotArea>
    <c:legend>
      <c:legendPos val="b"/>
      <c:layout>
        <c:manualLayout>
          <c:xMode val="edge"/>
          <c:yMode val="edge"/>
          <c:x val="0.20492454068241467"/>
          <c:y val="0.8843215952172645"/>
          <c:w val="0.60705118110236223"/>
          <c:h val="8.3717191601049873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&gt; 9 weeks</a:t>
            </a:r>
            <a:endParaRPr lang="en-GB" sz="1100">
              <a:effectLst/>
            </a:endParaRPr>
          </a:p>
        </c:rich>
      </c:tx>
      <c:overlay val="0"/>
      <c:spPr>
        <a:noFill/>
        <a:ln>
          <a:noFill/>
        </a:ln>
        <a:effectLst/>
      </c:spPr>
    </c:title>
    <c:autoTitleDeleted val="0"/>
    <c:plotArea>
      <c:layout>
        <c:manualLayout>
          <c:layoutTarget val="inner"/>
          <c:xMode val="edge"/>
          <c:yMode val="edge"/>
          <c:x val="9.1580907353257357E-2"/>
          <c:y val="0.15358344243003913"/>
          <c:w val="0.84106477666999635"/>
          <c:h val="0.62919829385895576"/>
        </c:manualLayout>
      </c:layout>
      <c:lineChart>
        <c:grouping val="standard"/>
        <c:varyColors val="0"/>
        <c:ser>
          <c:idx val="1"/>
          <c:order val="0"/>
          <c:tx>
            <c:strRef>
              <c:f>'MH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'MH 9 wk'!$E$24:$E$42</c:f>
              <c:numCache>
                <c:formatCode>0</c:formatCode>
                <c:ptCount val="19"/>
                <c:pt idx="0">
                  <c:v>63</c:v>
                </c:pt>
                <c:pt idx="1">
                  <c:v>36</c:v>
                </c:pt>
                <c:pt idx="2">
                  <c:v>50</c:v>
                </c:pt>
                <c:pt idx="3">
                  <c:v>43</c:v>
                </c:pt>
                <c:pt idx="4">
                  <c:v>36</c:v>
                </c:pt>
                <c:pt idx="5">
                  <c:v>27</c:v>
                </c:pt>
                <c:pt idx="6">
                  <c:v>42</c:v>
                </c:pt>
                <c:pt idx="7">
                  <c:v>34</c:v>
                </c:pt>
              </c:numCache>
            </c:numRef>
          </c:val>
          <c:smooth val="0"/>
          <c:extLst>
            <c:ext xmlns:c16="http://schemas.microsoft.com/office/drawing/2014/chart" uri="{C3380CC4-5D6E-409C-BE32-E72D297353CC}">
              <c16:uniqueId val="{00000000-6580-4DA9-964E-1B6041280C05}"/>
            </c:ext>
          </c:extLst>
        </c:ser>
        <c:ser>
          <c:idx val="3"/>
          <c:order val="1"/>
          <c:tx>
            <c:strRef>
              <c:f>'MH 9 wk'!$G$6</c:f>
              <c:strCache>
                <c:ptCount val="1"/>
                <c:pt idx="0">
                  <c:v>Target</c:v>
                </c:pt>
              </c:strCache>
            </c:strRef>
          </c:tx>
          <c:spPr>
            <a:ln w="19050" cap="rnd">
              <a:solidFill>
                <a:srgbClr val="FF0000"/>
              </a:solidFill>
              <a:prstDash val="dash"/>
              <a:round/>
            </a:ln>
            <a:effectLst/>
          </c:spPr>
          <c:marker>
            <c:symbol val="none"/>
          </c:marker>
          <c:cat>
            <c:numRef>
              <c:f>'MH 9 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'MH 9 wk'!$G$24:$G$42</c:f>
              <c:numCache>
                <c:formatCode>0</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6580-4DA9-964E-1B6041280C05}"/>
            </c:ext>
          </c:extLst>
        </c:ser>
        <c:ser>
          <c:idx val="0"/>
          <c:order val="2"/>
          <c:tx>
            <c:strRef>
              <c:f>'MH 9 wk'!$D$6</c:f>
              <c:strCache>
                <c:ptCount val="1"/>
                <c:pt idx="0">
                  <c:v>Mean</c:v>
                </c:pt>
              </c:strCache>
            </c:strRef>
          </c:tx>
          <c:spPr>
            <a:ln w="15875">
              <a:solidFill>
                <a:schemeClr val="tx1"/>
              </a:solidFill>
            </a:ln>
          </c:spPr>
          <c:marker>
            <c:symbol val="none"/>
          </c:marker>
          <c:cat>
            <c:numRef>
              <c:f>'MH 9 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'MH 9 wk'!$D$24:$D$42</c:f>
              <c:numCache>
                <c:formatCode>0</c:formatCode>
                <c:ptCount val="19"/>
                <c:pt idx="0">
                  <c:v>41.375</c:v>
                </c:pt>
                <c:pt idx="1">
                  <c:v>41.375</c:v>
                </c:pt>
                <c:pt idx="2">
                  <c:v>41.375</c:v>
                </c:pt>
                <c:pt idx="3">
                  <c:v>41.375</c:v>
                </c:pt>
                <c:pt idx="4">
                  <c:v>41.375</c:v>
                </c:pt>
                <c:pt idx="5">
                  <c:v>41.375</c:v>
                </c:pt>
                <c:pt idx="6">
                  <c:v>41.375</c:v>
                </c:pt>
                <c:pt idx="7">
                  <c:v>41.375</c:v>
                </c:pt>
                <c:pt idx="8">
                  <c:v>41.375</c:v>
                </c:pt>
                <c:pt idx="9">
                  <c:v>41.375</c:v>
                </c:pt>
                <c:pt idx="10">
                  <c:v>41.375</c:v>
                </c:pt>
                <c:pt idx="11">
                  <c:v>41.375</c:v>
                </c:pt>
                <c:pt idx="12">
                  <c:v>41.375</c:v>
                </c:pt>
                <c:pt idx="13">
                  <c:v>41.375</c:v>
                </c:pt>
                <c:pt idx="14">
                  <c:v>41.375</c:v>
                </c:pt>
                <c:pt idx="15">
                  <c:v>41.375</c:v>
                </c:pt>
                <c:pt idx="16">
                  <c:v>41.375</c:v>
                </c:pt>
                <c:pt idx="17">
                  <c:v>41.375</c:v>
                </c:pt>
                <c:pt idx="18">
                  <c:v>41.375</c:v>
                </c:pt>
              </c:numCache>
            </c:numRef>
          </c:val>
          <c:smooth val="0"/>
          <c:extLst>
            <c:ext xmlns:c16="http://schemas.microsoft.com/office/drawing/2014/chart" uri="{C3380CC4-5D6E-409C-BE32-E72D297353CC}">
              <c16:uniqueId val="{00000002-6580-4DA9-964E-1B6041280C05}"/>
            </c:ext>
          </c:extLst>
        </c:ser>
        <c:dLbls>
          <c:showLegendKey val="0"/>
          <c:showVal val="0"/>
          <c:showCatName val="0"/>
          <c:showSerName val="0"/>
          <c:showPercent val="0"/>
          <c:showBubbleSize val="0"/>
        </c:dLbls>
        <c:marker val="1"/>
        <c:smooth val="0"/>
        <c:axId val="189521920"/>
        <c:axId val="189523840"/>
      </c:lineChart>
      <c:dateAx>
        <c:axId val="1895219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3840"/>
        <c:crosses val="autoZero"/>
        <c:auto val="1"/>
        <c:lblOffset val="100"/>
        <c:baseTimeUnit val="months"/>
        <c:majorUnit val="1"/>
        <c:majorTimeUnit val="months"/>
      </c:dateAx>
      <c:valAx>
        <c:axId val="18952384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1920"/>
        <c:crosses val="autoZero"/>
        <c:crossBetween val="midCat"/>
        <c:minorUnit val="20"/>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&lt; 7 days</a:t>
            </a:r>
            <a:endParaRPr lang="en-GB" sz="1100">
              <a:effectLst/>
            </a:endParaRPr>
          </a:p>
        </c:rich>
      </c:tx>
      <c:layout>
        <c:manualLayout>
          <c:xMode val="edge"/>
          <c:yMode val="edge"/>
          <c:x val="0.31409130699938304"/>
          <c:y val="3.9603960396039604E-2"/>
        </c:manualLayout>
      </c:layout>
      <c:overlay val="0"/>
      <c:spPr>
        <a:noFill/>
        <a:ln>
          <a:noFill/>
        </a:ln>
        <a:effectLst/>
      </c:spPr>
    </c:title>
    <c:autoTitleDeleted val="0"/>
    <c:plotArea>
      <c:layout/>
      <c:lineChart>
        <c:grouping val="standard"/>
        <c:varyColors val="0"/>
        <c:ser>
          <c:idx val="0"/>
          <c:order val="0"/>
          <c:tx>
            <c:strRef>
              <c:f>'MH Dis 7 Day'!$F$7</c:f>
              <c:strCache>
                <c:ptCount val="1"/>
                <c:pt idx="0">
                  <c:v>LPL</c:v>
                </c:pt>
              </c:strCache>
            </c:strRef>
          </c:tx>
          <c:spPr>
            <a:ln w="15875" cap="rnd">
              <a:solidFill>
                <a:schemeClr val="tx1"/>
              </a:solidFill>
              <a:prstDash val="lgDash"/>
              <a:round/>
            </a:ln>
            <a:effectLst/>
          </c:spPr>
          <c:marker>
            <c:symbol val="none"/>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Day'!$F$20:$F$43</c:f>
              <c:numCache>
                <c:formatCode>0%</c:formatCode>
                <c:ptCount val="24"/>
                <c:pt idx="0">
                  <c:v>0.73687128205128216</c:v>
                </c:pt>
                <c:pt idx="1">
                  <c:v>0.73687128205128216</c:v>
                </c:pt>
                <c:pt idx="2">
                  <c:v>0.73687128205128216</c:v>
                </c:pt>
                <c:pt idx="3">
                  <c:v>0.73687128205128216</c:v>
                </c:pt>
                <c:pt idx="4">
                  <c:v>0.73687128205128216</c:v>
                </c:pt>
                <c:pt idx="5">
                  <c:v>0.73687128205128216</c:v>
                </c:pt>
                <c:pt idx="6">
                  <c:v>0.73687128205128216</c:v>
                </c:pt>
                <c:pt idx="7">
                  <c:v>0.73687128205128216</c:v>
                </c:pt>
                <c:pt idx="8">
                  <c:v>0.73687128205128216</c:v>
                </c:pt>
                <c:pt idx="9">
                  <c:v>0.73687128205128216</c:v>
                </c:pt>
                <c:pt idx="10">
                  <c:v>0.73687128205128216</c:v>
                </c:pt>
                <c:pt idx="11">
                  <c:v>0.73687128205128216</c:v>
                </c:pt>
                <c:pt idx="12">
                  <c:v>0.73687128205128216</c:v>
                </c:pt>
                <c:pt idx="13">
                  <c:v>0.73687128205128216</c:v>
                </c:pt>
                <c:pt idx="14">
                  <c:v>0.73687128205128216</c:v>
                </c:pt>
                <c:pt idx="15">
                  <c:v>0.73687128205128216</c:v>
                </c:pt>
                <c:pt idx="16">
                  <c:v>0.73687128205128216</c:v>
                </c:pt>
                <c:pt idx="17">
                  <c:v>0.73687128205128216</c:v>
                </c:pt>
                <c:pt idx="18">
                  <c:v>0.73687128205128216</c:v>
                </c:pt>
                <c:pt idx="19">
                  <c:v>0.73687128205128216</c:v>
                </c:pt>
                <c:pt idx="20">
                  <c:v>0.73687128205128216</c:v>
                </c:pt>
                <c:pt idx="21">
                  <c:v>0.73687128205128216</c:v>
                </c:pt>
                <c:pt idx="22">
                  <c:v>0.73687128205128216</c:v>
                </c:pt>
                <c:pt idx="23">
                  <c:v>0.73687128205128216</c:v>
                </c:pt>
              </c:numCache>
            </c:numRef>
          </c:val>
          <c:smooth val="0"/>
          <c:extLst>
            <c:ext xmlns:c16="http://schemas.microsoft.com/office/drawing/2014/chart" uri="{C3380CC4-5D6E-409C-BE32-E72D297353CC}">
              <c16:uniqueId val="{00000000-645A-49B4-AD90-034B5AE8EAE5}"/>
            </c:ext>
          </c:extLst>
        </c:ser>
        <c:ser>
          <c:idx val="1"/>
          <c:order val="1"/>
          <c:tx>
            <c:strRef>
              <c:f>'MH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Day'!$E$20:$E$43</c:f>
              <c:numCache>
                <c:formatCode>0%</c:formatCode>
                <c:ptCount val="24"/>
                <c:pt idx="0">
                  <c:v>0.93</c:v>
                </c:pt>
                <c:pt idx="1">
                  <c:v>0.88</c:v>
                </c:pt>
                <c:pt idx="2">
                  <c:v>0.96</c:v>
                </c:pt>
                <c:pt idx="3">
                  <c:v>0.9</c:v>
                </c:pt>
                <c:pt idx="4">
                  <c:v>0.96699999999999997</c:v>
                </c:pt>
                <c:pt idx="5">
                  <c:v>0.94</c:v>
                </c:pt>
                <c:pt idx="6">
                  <c:v>0.8</c:v>
                </c:pt>
                <c:pt idx="7">
                  <c:v>0.92500000000000004</c:v>
                </c:pt>
                <c:pt idx="8">
                  <c:v>0.96</c:v>
                </c:pt>
                <c:pt idx="9">
                  <c:v>0.84</c:v>
                </c:pt>
                <c:pt idx="10">
                  <c:v>0.98</c:v>
                </c:pt>
                <c:pt idx="11">
                  <c:v>0.95</c:v>
                </c:pt>
                <c:pt idx="12">
                  <c:v>0.94499999999999995</c:v>
                </c:pt>
              </c:numCache>
            </c:numRef>
          </c:val>
          <c:smooth val="0"/>
          <c:extLst>
            <c:ext xmlns:c16="http://schemas.microsoft.com/office/drawing/2014/chart" uri="{C3380CC4-5D6E-409C-BE32-E72D297353CC}">
              <c16:uniqueId val="{00000001-645A-49B4-AD90-034B5AE8EAE5}"/>
            </c:ext>
          </c:extLst>
        </c:ser>
        <c:ser>
          <c:idx val="3"/>
          <c:order val="2"/>
          <c:tx>
            <c:strRef>
              <c:f>'MH Dis 7 Day'!$G$7</c:f>
              <c:strCache>
                <c:ptCount val="1"/>
                <c:pt idx="0">
                  <c:v>Target</c:v>
                </c:pt>
              </c:strCache>
            </c:strRef>
          </c:tx>
          <c:spPr>
            <a:ln w="19050" cap="rnd">
              <a:solidFill>
                <a:srgbClr val="FF0000"/>
              </a:solidFill>
              <a:prstDash val="dash"/>
              <a:round/>
            </a:ln>
            <a:effectLst/>
          </c:spPr>
          <c:marker>
            <c:symbol val="none"/>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Day'!$G$20:$G$43</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645A-49B4-AD90-034B5AE8EAE5}"/>
            </c:ext>
          </c:extLst>
        </c:ser>
        <c:ser>
          <c:idx val="4"/>
          <c:order val="3"/>
          <c:tx>
            <c:strRef>
              <c:f>'MH Dis 7 Day'!$D$7</c:f>
              <c:strCache>
                <c:ptCount val="1"/>
                <c:pt idx="0">
                  <c:v>Mean</c:v>
                </c:pt>
              </c:strCache>
            </c:strRef>
          </c:tx>
          <c:spPr>
            <a:ln w="15875" cap="rnd">
              <a:solidFill>
                <a:schemeClr val="tx1"/>
              </a:solidFill>
              <a:round/>
            </a:ln>
            <a:effectLst/>
          </c:spPr>
          <c:marker>
            <c:symbol val="none"/>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Day'!$D$20:$D$43</c:f>
              <c:numCache>
                <c:formatCode>0%</c:formatCode>
                <c:ptCount val="24"/>
                <c:pt idx="0">
                  <c:v>0.92130769230769238</c:v>
                </c:pt>
                <c:pt idx="1">
                  <c:v>0.92130769230769238</c:v>
                </c:pt>
                <c:pt idx="2">
                  <c:v>0.92130769230769238</c:v>
                </c:pt>
                <c:pt idx="3">
                  <c:v>0.92130769230769238</c:v>
                </c:pt>
                <c:pt idx="4">
                  <c:v>0.92130769230769238</c:v>
                </c:pt>
                <c:pt idx="5">
                  <c:v>0.92130769230769238</c:v>
                </c:pt>
                <c:pt idx="6">
                  <c:v>0.92130769230769238</c:v>
                </c:pt>
                <c:pt idx="7">
                  <c:v>0.92130769230769238</c:v>
                </c:pt>
                <c:pt idx="8">
                  <c:v>0.92130769230769238</c:v>
                </c:pt>
                <c:pt idx="9">
                  <c:v>0.92130769230769238</c:v>
                </c:pt>
                <c:pt idx="10">
                  <c:v>0.92130769230769238</c:v>
                </c:pt>
                <c:pt idx="11">
                  <c:v>0.92130769230769238</c:v>
                </c:pt>
                <c:pt idx="12">
                  <c:v>0.92130769230769238</c:v>
                </c:pt>
                <c:pt idx="13">
                  <c:v>0.92130769230769238</c:v>
                </c:pt>
                <c:pt idx="14">
                  <c:v>0.92130769230769238</c:v>
                </c:pt>
                <c:pt idx="15">
                  <c:v>0.92130769230769238</c:v>
                </c:pt>
                <c:pt idx="16">
                  <c:v>0.92130769230769238</c:v>
                </c:pt>
                <c:pt idx="17">
                  <c:v>0.92130769230769238</c:v>
                </c:pt>
                <c:pt idx="18">
                  <c:v>0.92130769230769238</c:v>
                </c:pt>
                <c:pt idx="19">
                  <c:v>0.92130769230769238</c:v>
                </c:pt>
                <c:pt idx="20">
                  <c:v>0.92130769230769238</c:v>
                </c:pt>
                <c:pt idx="21">
                  <c:v>0.92130769230769238</c:v>
                </c:pt>
                <c:pt idx="22">
                  <c:v>0.92130769230769238</c:v>
                </c:pt>
                <c:pt idx="23">
                  <c:v>0.92130769230769238</c:v>
                </c:pt>
              </c:numCache>
            </c:numRef>
          </c:val>
          <c:smooth val="0"/>
          <c:extLst>
            <c:ext xmlns:c16="http://schemas.microsoft.com/office/drawing/2014/chart" uri="{C3380CC4-5D6E-409C-BE32-E72D297353CC}">
              <c16:uniqueId val="{00000003-645A-49B4-AD90-034B5AE8EAE5}"/>
            </c:ext>
          </c:extLst>
        </c:ser>
        <c:ser>
          <c:idx val="5"/>
          <c:order val="4"/>
          <c:tx>
            <c:strRef>
              <c:f>'MH Dis 7 Day'!$C$7</c:f>
              <c:strCache>
                <c:ptCount val="1"/>
                <c:pt idx="0">
                  <c:v>UPL</c:v>
                </c:pt>
              </c:strCache>
            </c:strRef>
          </c:tx>
          <c:spPr>
            <a:ln w="15875" cap="rnd">
              <a:solidFill>
                <a:schemeClr val="tx1"/>
              </a:solidFill>
              <a:prstDash val="lgDash"/>
              <a:round/>
            </a:ln>
            <a:effectLst/>
          </c:spPr>
          <c:marker>
            <c:symbol val="none"/>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Day'!$C$20:$C$43</c:f>
              <c:numCache>
                <c:formatCode>0%</c:formatCode>
                <c:ptCount val="24"/>
                <c:pt idx="0">
                  <c:v>1.1057441025641026</c:v>
                </c:pt>
                <c:pt idx="1">
                  <c:v>1.1057441025641026</c:v>
                </c:pt>
                <c:pt idx="2">
                  <c:v>1.1057441025641026</c:v>
                </c:pt>
                <c:pt idx="3">
                  <c:v>1.1057441025641026</c:v>
                </c:pt>
                <c:pt idx="4">
                  <c:v>1.1057441025641026</c:v>
                </c:pt>
                <c:pt idx="5">
                  <c:v>1.1057441025641026</c:v>
                </c:pt>
                <c:pt idx="6">
                  <c:v>1.1057441025641026</c:v>
                </c:pt>
                <c:pt idx="7">
                  <c:v>1.1057441025641026</c:v>
                </c:pt>
                <c:pt idx="8">
                  <c:v>1.1057441025641026</c:v>
                </c:pt>
                <c:pt idx="9">
                  <c:v>1.1057441025641026</c:v>
                </c:pt>
                <c:pt idx="10">
                  <c:v>1.1057441025641026</c:v>
                </c:pt>
                <c:pt idx="11">
                  <c:v>1.1057441025641026</c:v>
                </c:pt>
                <c:pt idx="12">
                  <c:v>1.1057441025641026</c:v>
                </c:pt>
                <c:pt idx="13">
                  <c:v>1.1057441025641026</c:v>
                </c:pt>
                <c:pt idx="14">
                  <c:v>1.1057441025641026</c:v>
                </c:pt>
                <c:pt idx="15">
                  <c:v>1.1057441025641026</c:v>
                </c:pt>
                <c:pt idx="16">
                  <c:v>1.1057441025641026</c:v>
                </c:pt>
                <c:pt idx="17">
                  <c:v>1.1057441025641026</c:v>
                </c:pt>
                <c:pt idx="18">
                  <c:v>1.1057441025641026</c:v>
                </c:pt>
                <c:pt idx="19">
                  <c:v>1.1057441025641026</c:v>
                </c:pt>
                <c:pt idx="20">
                  <c:v>1.1057441025641026</c:v>
                </c:pt>
                <c:pt idx="21">
                  <c:v>1.1057441025641026</c:v>
                </c:pt>
                <c:pt idx="22">
                  <c:v>1.1057441025641026</c:v>
                </c:pt>
                <c:pt idx="23">
                  <c:v>1.1057441025641026</c:v>
                </c:pt>
              </c:numCache>
            </c:numRef>
          </c:val>
          <c:smooth val="0"/>
          <c:extLst>
            <c:ext xmlns:c16="http://schemas.microsoft.com/office/drawing/2014/chart" uri="{C3380CC4-5D6E-409C-BE32-E72D297353CC}">
              <c16:uniqueId val="{00000004-645A-49B4-AD90-034B5AE8EAE5}"/>
            </c:ext>
          </c:extLst>
        </c:ser>
        <c:ser>
          <c:idx val="2"/>
          <c:order val="5"/>
          <c:tx>
            <c:strRef>
              <c:f>'MH Dis 7 Day'!$I$7</c:f>
              <c:strCache>
                <c:ptCount val="1"/>
                <c:pt idx="0">
                  <c:v>SCL</c:v>
                </c:pt>
              </c:strCache>
            </c:strRef>
          </c:tx>
          <c:spPr>
            <a:ln>
              <a:noFill/>
            </a:ln>
          </c:spPr>
          <c:marker>
            <c:symbol val="circle"/>
            <c:size val="7"/>
            <c:spPr>
              <a:solidFill>
                <a:srgbClr val="ED7D31"/>
              </a:solidFill>
              <a:ln>
                <a:solidFill>
                  <a:srgbClr val="ED7D31"/>
                </a:solidFill>
              </a:ln>
            </c:spPr>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Day'!$I$20:$I$43</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45A-49B4-AD90-034B5AE8EAE5}"/>
            </c:ext>
          </c:extLst>
        </c:ser>
        <c:ser>
          <c:idx val="6"/>
          <c:order val="6"/>
          <c:tx>
            <c:strRef>
              <c:f>'MH Dis 7 Day'!$J$7</c:f>
              <c:strCache>
                <c:ptCount val="1"/>
                <c:pt idx="0">
                  <c:v>SCH</c:v>
                </c:pt>
              </c:strCache>
            </c:strRef>
          </c:tx>
          <c:spPr>
            <a:ln>
              <a:noFill/>
            </a:ln>
          </c:spPr>
          <c:marker>
            <c:symbol val="circle"/>
            <c:size val="7"/>
            <c:spPr>
              <a:solidFill>
                <a:srgbClr val="5B9BD5"/>
              </a:solidFill>
              <a:ln>
                <a:solidFill>
                  <a:srgbClr val="5B9BD5"/>
                </a:solidFill>
              </a:ln>
            </c:spPr>
          </c:marker>
          <c:cat>
            <c:numRef>
              <c:f>'MH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7 Day'!$J$20:$J$43</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45A-49B4-AD90-034B5AE8EAE5}"/>
            </c:ext>
          </c:extLst>
        </c:ser>
        <c:dLbls>
          <c:showLegendKey val="0"/>
          <c:showVal val="0"/>
          <c:showCatName val="0"/>
          <c:showSerName val="0"/>
          <c:showPercent val="0"/>
          <c:showBubbleSize val="0"/>
        </c:dLbls>
        <c:smooth val="0"/>
        <c:axId val="189127296"/>
        <c:axId val="189444864"/>
      </c:lineChart>
      <c:dateAx>
        <c:axId val="18912729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4864"/>
        <c:crosses val="autoZero"/>
        <c:auto val="1"/>
        <c:lblOffset val="100"/>
        <c:baseTimeUnit val="months"/>
      </c:dateAx>
      <c:valAx>
        <c:axId val="189444864"/>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27296"/>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&gt; 28 days</a:t>
            </a:r>
            <a:endParaRPr lang="en-GB" sz="1100">
              <a:effectLst/>
            </a:endParaRPr>
          </a:p>
        </c:rich>
      </c:tx>
      <c:layout>
        <c:manualLayout>
          <c:xMode val="edge"/>
          <c:yMode val="edge"/>
          <c:x val="0.2880207786526684"/>
          <c:y val="5.0730213673335918E-2"/>
        </c:manualLayout>
      </c:layout>
      <c:overlay val="0"/>
      <c:spPr>
        <a:noFill/>
        <a:ln>
          <a:noFill/>
        </a:ln>
        <a:effectLst/>
      </c:spPr>
    </c:title>
    <c:autoTitleDeleted val="0"/>
    <c:plotArea>
      <c:layout/>
      <c:lineChart>
        <c:grouping val="standard"/>
        <c:varyColors val="0"/>
        <c:ser>
          <c:idx val="0"/>
          <c:order val="0"/>
          <c:tx>
            <c:strRef>
              <c:f>'MH Dis 28 Day'!$F$6</c:f>
              <c:strCache>
                <c:ptCount val="1"/>
                <c:pt idx="0">
                  <c:v>LPL</c:v>
                </c:pt>
              </c:strCache>
            </c:strRef>
          </c:tx>
          <c:spPr>
            <a:ln w="15875" cap="rnd">
              <a:solidFill>
                <a:schemeClr val="tx1"/>
              </a:solidFill>
              <a:prstDash val="lgDash"/>
              <a:round/>
            </a:ln>
            <a:effectLst/>
          </c:spPr>
          <c:marker>
            <c:symbol val="none"/>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Day'!$F$19:$F$42</c:f>
              <c:numCache>
                <c:formatCode>0</c:formatCode>
                <c:ptCount val="24"/>
                <c:pt idx="0">
                  <c:v>-4.3661538461538463</c:v>
                </c:pt>
                <c:pt idx="1">
                  <c:v>-4.3661538461538463</c:v>
                </c:pt>
                <c:pt idx="2">
                  <c:v>-4.3661538461538463</c:v>
                </c:pt>
                <c:pt idx="3">
                  <c:v>-4.3661538461538463</c:v>
                </c:pt>
                <c:pt idx="4">
                  <c:v>-4.3661538461538463</c:v>
                </c:pt>
                <c:pt idx="5">
                  <c:v>-4.3661538461538463</c:v>
                </c:pt>
                <c:pt idx="6">
                  <c:v>-4.3661538461538463</c:v>
                </c:pt>
                <c:pt idx="7">
                  <c:v>-4.3661538461538463</c:v>
                </c:pt>
                <c:pt idx="8">
                  <c:v>-4.3661538461538463</c:v>
                </c:pt>
                <c:pt idx="9">
                  <c:v>-4.3661538461538463</c:v>
                </c:pt>
                <c:pt idx="10">
                  <c:v>-4.3661538461538463</c:v>
                </c:pt>
                <c:pt idx="11">
                  <c:v>-4.3661538461538463</c:v>
                </c:pt>
                <c:pt idx="12">
                  <c:v>-4.3661538461538463</c:v>
                </c:pt>
                <c:pt idx="13">
                  <c:v>-4.3661538461538463</c:v>
                </c:pt>
                <c:pt idx="14">
                  <c:v>-4.3661538461538463</c:v>
                </c:pt>
                <c:pt idx="15">
                  <c:v>-4.3661538461538463</c:v>
                </c:pt>
                <c:pt idx="16">
                  <c:v>-4.3661538461538463</c:v>
                </c:pt>
                <c:pt idx="17">
                  <c:v>-4.3661538461538463</c:v>
                </c:pt>
                <c:pt idx="18">
                  <c:v>-4.3661538461538463</c:v>
                </c:pt>
                <c:pt idx="19">
                  <c:v>-4.3661538461538463</c:v>
                </c:pt>
                <c:pt idx="20">
                  <c:v>-4.3661538461538463</c:v>
                </c:pt>
                <c:pt idx="21">
                  <c:v>-4.3661538461538463</c:v>
                </c:pt>
                <c:pt idx="22">
                  <c:v>-4.3661538461538463</c:v>
                </c:pt>
                <c:pt idx="23">
                  <c:v>-4.3661538461538463</c:v>
                </c:pt>
              </c:numCache>
            </c:numRef>
          </c:val>
          <c:smooth val="0"/>
          <c:extLst>
            <c:ext xmlns:c16="http://schemas.microsoft.com/office/drawing/2014/chart" uri="{C3380CC4-5D6E-409C-BE32-E72D297353CC}">
              <c16:uniqueId val="{00000000-2A89-42F1-BC8D-A33A6584EF31}"/>
            </c:ext>
          </c:extLst>
        </c:ser>
        <c:ser>
          <c:idx val="1"/>
          <c:order val="1"/>
          <c:tx>
            <c:strRef>
              <c:f>'MH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Day'!$E$19:$E$42</c:f>
              <c:numCache>
                <c:formatCode>0</c:formatCode>
                <c:ptCount val="24"/>
                <c:pt idx="0">
                  <c:v>3</c:v>
                </c:pt>
                <c:pt idx="1">
                  <c:v>3</c:v>
                </c:pt>
                <c:pt idx="2">
                  <c:v>2</c:v>
                </c:pt>
                <c:pt idx="3">
                  <c:v>4</c:v>
                </c:pt>
                <c:pt idx="4">
                  <c:v>2</c:v>
                </c:pt>
                <c:pt idx="5">
                  <c:v>3</c:v>
                </c:pt>
                <c:pt idx="6">
                  <c:v>7</c:v>
                </c:pt>
                <c:pt idx="7">
                  <c:v>4</c:v>
                </c:pt>
                <c:pt idx="8">
                  <c:v>0</c:v>
                </c:pt>
                <c:pt idx="9">
                  <c:v>8</c:v>
                </c:pt>
                <c:pt idx="10">
                  <c:v>1</c:v>
                </c:pt>
                <c:pt idx="11">
                  <c:v>2</c:v>
                </c:pt>
                <c:pt idx="12">
                  <c:v>0</c:v>
                </c:pt>
              </c:numCache>
            </c:numRef>
          </c:val>
          <c:smooth val="0"/>
          <c:extLst>
            <c:ext xmlns:c16="http://schemas.microsoft.com/office/drawing/2014/chart" uri="{C3380CC4-5D6E-409C-BE32-E72D297353CC}">
              <c16:uniqueId val="{00000001-2A89-42F1-BC8D-A33A6584EF31}"/>
            </c:ext>
          </c:extLst>
        </c:ser>
        <c:ser>
          <c:idx val="3"/>
          <c:order val="2"/>
          <c:tx>
            <c:strRef>
              <c:f>'MH Dis 28 Day'!$G$6</c:f>
              <c:strCache>
                <c:ptCount val="1"/>
                <c:pt idx="0">
                  <c:v>Target</c:v>
                </c:pt>
              </c:strCache>
            </c:strRef>
          </c:tx>
          <c:spPr>
            <a:ln w="19050" cap="rnd">
              <a:solidFill>
                <a:srgbClr val="FF0000"/>
              </a:solidFill>
              <a:prstDash val="dash"/>
              <a:round/>
            </a:ln>
            <a:effectLst/>
          </c:spPr>
          <c:marker>
            <c:symbol val="none"/>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Day'!$G$19:$G$42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2A89-42F1-BC8D-A33A6584EF31}"/>
            </c:ext>
          </c:extLst>
        </c:ser>
        <c:ser>
          <c:idx val="4"/>
          <c:order val="3"/>
          <c:tx>
            <c:strRef>
              <c:f>'MH Dis 28 Day'!$D$6</c:f>
              <c:strCache>
                <c:ptCount val="1"/>
                <c:pt idx="0">
                  <c:v>Mean</c:v>
                </c:pt>
              </c:strCache>
            </c:strRef>
          </c:tx>
          <c:spPr>
            <a:ln w="15875" cap="rnd">
              <a:solidFill>
                <a:schemeClr val="tx1"/>
              </a:solidFill>
              <a:round/>
            </a:ln>
            <a:effectLst/>
          </c:spPr>
          <c:marker>
            <c:symbol val="none"/>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Day'!$D$19:$D$42</c:f>
              <c:numCache>
                <c:formatCode>0</c:formatCode>
                <c:ptCount val="24"/>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numCache>
            </c:numRef>
          </c:val>
          <c:smooth val="0"/>
          <c:extLst>
            <c:ext xmlns:c16="http://schemas.microsoft.com/office/drawing/2014/chart" uri="{C3380CC4-5D6E-409C-BE32-E72D297353CC}">
              <c16:uniqueId val="{00000003-2A89-42F1-BC8D-A33A6584EF31}"/>
            </c:ext>
          </c:extLst>
        </c:ser>
        <c:ser>
          <c:idx val="5"/>
          <c:order val="4"/>
          <c:tx>
            <c:strRef>
              <c:f>'MH Dis 28 Day'!$C$6</c:f>
              <c:strCache>
                <c:ptCount val="1"/>
                <c:pt idx="0">
                  <c:v>UPL</c:v>
                </c:pt>
              </c:strCache>
            </c:strRef>
          </c:tx>
          <c:spPr>
            <a:ln w="15875" cap="rnd">
              <a:solidFill>
                <a:schemeClr val="tx1"/>
              </a:solidFill>
              <a:prstDash val="lgDash"/>
              <a:round/>
            </a:ln>
            <a:effectLst/>
          </c:spPr>
          <c:marker>
            <c:symbol val="none"/>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Day'!$C$19:$C$42</c:f>
              <c:numCache>
                <c:formatCode>0</c:formatCode>
                <c:ptCount val="24"/>
                <c:pt idx="0">
                  <c:v>10.366153846153846</c:v>
                </c:pt>
                <c:pt idx="1">
                  <c:v>10.366153846153846</c:v>
                </c:pt>
                <c:pt idx="2">
                  <c:v>10.366153846153846</c:v>
                </c:pt>
                <c:pt idx="3">
                  <c:v>10.366153846153846</c:v>
                </c:pt>
                <c:pt idx="4">
                  <c:v>10.366153846153846</c:v>
                </c:pt>
                <c:pt idx="5">
                  <c:v>10.366153846153846</c:v>
                </c:pt>
                <c:pt idx="6">
                  <c:v>10.366153846153846</c:v>
                </c:pt>
                <c:pt idx="7">
                  <c:v>10.366153846153846</c:v>
                </c:pt>
                <c:pt idx="8">
                  <c:v>10.366153846153846</c:v>
                </c:pt>
                <c:pt idx="9">
                  <c:v>10.366153846153846</c:v>
                </c:pt>
                <c:pt idx="10">
                  <c:v>10.366153846153846</c:v>
                </c:pt>
                <c:pt idx="11">
                  <c:v>10.366153846153846</c:v>
                </c:pt>
                <c:pt idx="12">
                  <c:v>10.366153846153846</c:v>
                </c:pt>
                <c:pt idx="13">
                  <c:v>10.366153846153846</c:v>
                </c:pt>
                <c:pt idx="14">
                  <c:v>10.366153846153846</c:v>
                </c:pt>
                <c:pt idx="15">
                  <c:v>10.366153846153846</c:v>
                </c:pt>
                <c:pt idx="16">
                  <c:v>10.366153846153846</c:v>
                </c:pt>
                <c:pt idx="17">
                  <c:v>10.366153846153846</c:v>
                </c:pt>
                <c:pt idx="18">
                  <c:v>10.366153846153846</c:v>
                </c:pt>
                <c:pt idx="19">
                  <c:v>10.366153846153846</c:v>
                </c:pt>
                <c:pt idx="20">
                  <c:v>10.366153846153846</c:v>
                </c:pt>
                <c:pt idx="21">
                  <c:v>10.366153846153846</c:v>
                </c:pt>
                <c:pt idx="22">
                  <c:v>10.366153846153846</c:v>
                </c:pt>
                <c:pt idx="23">
                  <c:v>10.366153846153846</c:v>
                </c:pt>
              </c:numCache>
            </c:numRef>
          </c:val>
          <c:smooth val="0"/>
          <c:extLst>
            <c:ext xmlns:c16="http://schemas.microsoft.com/office/drawing/2014/chart" uri="{C3380CC4-5D6E-409C-BE32-E72D297353CC}">
              <c16:uniqueId val="{00000004-2A89-42F1-BC8D-A33A6584EF31}"/>
            </c:ext>
          </c:extLst>
        </c:ser>
        <c:ser>
          <c:idx val="2"/>
          <c:order val="5"/>
          <c:tx>
            <c:strRef>
              <c:f>'MH Dis 28 Day'!$I$6</c:f>
              <c:strCache>
                <c:ptCount val="1"/>
                <c:pt idx="0">
                  <c:v>SCL</c:v>
                </c:pt>
              </c:strCache>
            </c:strRef>
          </c:tx>
          <c:spPr>
            <a:ln>
              <a:noFill/>
            </a:ln>
          </c:spPr>
          <c:marker>
            <c:symbol val="circle"/>
            <c:size val="7"/>
            <c:spPr>
              <a:solidFill>
                <a:srgbClr val="5B9BD5"/>
              </a:solidFill>
              <a:ln>
                <a:solidFill>
                  <a:srgbClr val="5B9BD5"/>
                </a:solidFill>
              </a:ln>
            </c:spPr>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Day'!$I$19:$I$42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A89-42F1-BC8D-A33A6584EF31}"/>
            </c:ext>
          </c:extLst>
        </c:ser>
        <c:ser>
          <c:idx val="6"/>
          <c:order val="6"/>
          <c:tx>
            <c:strRef>
              <c:f>'MH Dis 28 Day'!$J$6</c:f>
              <c:strCache>
                <c:ptCount val="1"/>
                <c:pt idx="0">
                  <c:v>SCH</c:v>
                </c:pt>
              </c:strCache>
            </c:strRef>
          </c:tx>
          <c:spPr>
            <a:ln>
              <a:noFill/>
            </a:ln>
          </c:spPr>
          <c:marker>
            <c:symbol val="circle"/>
            <c:size val="7"/>
            <c:spPr>
              <a:solidFill>
                <a:srgbClr val="ED7D31"/>
              </a:solidFill>
              <a:ln>
                <a:solidFill>
                  <a:srgbClr val="ED7D31"/>
                </a:solidFill>
              </a:ln>
            </c:spPr>
          </c:marker>
          <c:cat>
            <c:numRef>
              <c:f>'MH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'MH Dis 28 Day'!$J$19:$J$42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A89-42F1-BC8D-A33A6584EF31}"/>
            </c:ext>
          </c:extLst>
        </c:ser>
        <c:dLbls>
          <c:showLegendKey val="0"/>
          <c:showVal val="0"/>
          <c:showCatName val="0"/>
          <c:showSerName val="0"/>
          <c:showPercent val="0"/>
          <c:showBubbleSize val="0"/>
        </c:dLbls>
        <c:smooth val="0"/>
        <c:axId val="190374272"/>
        <c:axId val="190376192"/>
      </c:lineChart>
      <c:dateAx>
        <c:axId val="1903742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6192"/>
        <c:crosses val="autoZero"/>
        <c:auto val="1"/>
        <c:lblOffset val="100"/>
        <c:baseTimeUnit val="months"/>
      </c:dateAx>
      <c:valAx>
        <c:axId val="190376192"/>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4272"/>
        <c:crosses val="autoZero"/>
        <c:crossBetween val="midCat"/>
        <c:majorUnit val="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&lt; 7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7 day'!$F$7</c:f>
              <c:strCache>
                <c:ptCount val="1"/>
                <c:pt idx="0">
                  <c:v>LPL</c:v>
                </c:pt>
              </c:strCache>
            </c:strRef>
          </c:tx>
          <c:spPr>
            <a:ln w="15875" cap="rnd">
              <a:solidFill>
                <a:schemeClr val="tx1"/>
              </a:solidFill>
              <a:prstDash val="lgDash"/>
              <a:round/>
            </a:ln>
            <a:effectLst/>
          </c:spPr>
          <c:marker>
            <c:symbol val="none"/>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day'!$F$20:$F$43</c:f>
              <c:numCache>
                <c:formatCode>0%</c:formatCode>
                <c:ptCount val="24"/>
                <c:pt idx="0">
                  <c:v>2.7692307692307572E-2</c:v>
                </c:pt>
                <c:pt idx="1">
                  <c:v>2.7692307692307572E-2</c:v>
                </c:pt>
                <c:pt idx="2">
                  <c:v>2.7692307692307572E-2</c:v>
                </c:pt>
                <c:pt idx="3">
                  <c:v>2.7692307692307572E-2</c:v>
                </c:pt>
                <c:pt idx="4">
                  <c:v>2.7692307692307572E-2</c:v>
                </c:pt>
                <c:pt idx="5">
                  <c:v>2.7692307692307572E-2</c:v>
                </c:pt>
                <c:pt idx="6">
                  <c:v>2.7692307692307572E-2</c:v>
                </c:pt>
                <c:pt idx="7">
                  <c:v>2.7692307692307572E-2</c:v>
                </c:pt>
                <c:pt idx="8">
                  <c:v>2.7692307692307572E-2</c:v>
                </c:pt>
                <c:pt idx="9">
                  <c:v>2.7692307692307572E-2</c:v>
                </c:pt>
                <c:pt idx="10">
                  <c:v>2.7692307692307572E-2</c:v>
                </c:pt>
                <c:pt idx="11">
                  <c:v>2.7692307692307572E-2</c:v>
                </c:pt>
                <c:pt idx="12">
                  <c:v>2.7692307692307572E-2</c:v>
                </c:pt>
                <c:pt idx="13">
                  <c:v>2.7692307692307572E-2</c:v>
                </c:pt>
                <c:pt idx="14">
                  <c:v>2.7692307692307572E-2</c:v>
                </c:pt>
                <c:pt idx="15">
                  <c:v>2.7692307692307572E-2</c:v>
                </c:pt>
                <c:pt idx="16">
                  <c:v>2.7692307692307572E-2</c:v>
                </c:pt>
                <c:pt idx="17">
                  <c:v>2.7692307692307572E-2</c:v>
                </c:pt>
                <c:pt idx="18">
                  <c:v>2.7692307692307572E-2</c:v>
                </c:pt>
                <c:pt idx="19">
                  <c:v>2.7692307692307572E-2</c:v>
                </c:pt>
                <c:pt idx="20">
                  <c:v>2.7692307692307572E-2</c:v>
                </c:pt>
                <c:pt idx="21">
                  <c:v>2.7692307692307572E-2</c:v>
                </c:pt>
                <c:pt idx="22">
                  <c:v>2.7692307692307572E-2</c:v>
                </c:pt>
                <c:pt idx="23">
                  <c:v>2.7692307692307572E-2</c:v>
                </c:pt>
              </c:numCache>
            </c:numRef>
          </c:val>
          <c:smooth val="0"/>
          <c:extLst>
            <c:ext xmlns:c16="http://schemas.microsoft.com/office/drawing/2014/chart" uri="{C3380CC4-5D6E-409C-BE32-E72D297353CC}">
              <c16:uniqueId val="{00000000-1480-49CF-8BA0-39E617FD98B5}"/>
            </c:ext>
          </c:extLst>
        </c:ser>
        <c:ser>
          <c:idx val="1"/>
          <c:order val="1"/>
          <c:tx>
            <c:strRef>
              <c:f>'LD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day'!$E$20:$E$43</c:f>
              <c:numCache>
                <c:formatCode>0%</c:formatCode>
                <c:ptCount val="24"/>
                <c:pt idx="0">
                  <c:v>0</c:v>
                </c:pt>
                <c:pt idx="1">
                  <c:v>1</c:v>
                </c:pt>
                <c:pt idx="2">
                  <c:v>0</c:v>
                </c:pt>
                <c:pt idx="3">
                  <c:v>1</c:v>
                </c:pt>
                <c:pt idx="4">
                  <c:v>1</c:v>
                </c:pt>
                <c:pt idx="5">
                  <c:v>1</c:v>
                </c:pt>
                <c:pt idx="6">
                  <c:v>1</c:v>
                </c:pt>
                <c:pt idx="7">
                  <c:v>1</c:v>
                </c:pt>
                <c:pt idx="8">
                  <c:v>1</c:v>
                </c:pt>
                <c:pt idx="9">
                  <c:v>1</c:v>
                </c:pt>
                <c:pt idx="10">
                  <c:v>1</c:v>
                </c:pt>
                <c:pt idx="11">
                  <c:v>1</c:v>
                </c:pt>
                <c:pt idx="12">
                  <c:v>1</c:v>
                </c:pt>
              </c:numCache>
            </c:numRef>
          </c:val>
          <c:smooth val="0"/>
          <c:extLst>
            <c:ext xmlns:c16="http://schemas.microsoft.com/office/drawing/2014/chart" uri="{C3380CC4-5D6E-409C-BE32-E72D297353CC}">
              <c16:uniqueId val="{00000001-1480-49CF-8BA0-39E617FD98B5}"/>
            </c:ext>
          </c:extLst>
        </c:ser>
        <c:ser>
          <c:idx val="3"/>
          <c:order val="2"/>
          <c:tx>
            <c:strRef>
              <c:f>'LD Dis 7 day'!$G$7</c:f>
              <c:strCache>
                <c:ptCount val="1"/>
                <c:pt idx="0">
                  <c:v>Target</c:v>
                </c:pt>
              </c:strCache>
            </c:strRef>
          </c:tx>
          <c:spPr>
            <a:ln w="19050" cap="rnd">
              <a:solidFill>
                <a:srgbClr val="FF0000"/>
              </a:solidFill>
              <a:prstDash val="dash"/>
              <a:round/>
            </a:ln>
            <a:effectLst/>
          </c:spPr>
          <c:marker>
            <c:symbol val="none"/>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day'!$G$20:$G$43</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1480-49CF-8BA0-39E617FD98B5}"/>
            </c:ext>
          </c:extLst>
        </c:ser>
        <c:ser>
          <c:idx val="4"/>
          <c:order val="3"/>
          <c:tx>
            <c:strRef>
              <c:f>'LD Dis 7 day'!$D$7</c:f>
              <c:strCache>
                <c:ptCount val="1"/>
                <c:pt idx="0">
                  <c:v>Mean</c:v>
                </c:pt>
              </c:strCache>
            </c:strRef>
          </c:tx>
          <c:spPr>
            <a:ln w="15875" cap="rnd">
              <a:solidFill>
                <a:schemeClr val="tx1"/>
              </a:solidFill>
              <a:round/>
            </a:ln>
            <a:effectLst/>
          </c:spPr>
          <c:marker>
            <c:symbol val="none"/>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day'!$D$20:$D$43</c:f>
              <c:numCache>
                <c:formatCode>0%</c:formatCode>
                <c:ptCount val="24"/>
                <c:pt idx="0">
                  <c:v>0.84615384615384615</c:v>
                </c:pt>
                <c:pt idx="1">
                  <c:v>0.84615384615384615</c:v>
                </c:pt>
                <c:pt idx="2">
                  <c:v>0.84615384615384615</c:v>
                </c:pt>
                <c:pt idx="3">
                  <c:v>0.84615384615384615</c:v>
                </c:pt>
                <c:pt idx="4">
                  <c:v>0.84615384615384615</c:v>
                </c:pt>
                <c:pt idx="5">
                  <c:v>0.84615384615384615</c:v>
                </c:pt>
                <c:pt idx="6">
                  <c:v>0.84615384615384615</c:v>
                </c:pt>
                <c:pt idx="7">
                  <c:v>0.84615384615384615</c:v>
                </c:pt>
                <c:pt idx="8">
                  <c:v>0.84615384615384615</c:v>
                </c:pt>
                <c:pt idx="9">
                  <c:v>0.84615384615384615</c:v>
                </c:pt>
                <c:pt idx="10">
                  <c:v>0.84615384615384615</c:v>
                </c:pt>
                <c:pt idx="11">
                  <c:v>0.84615384615384615</c:v>
                </c:pt>
                <c:pt idx="12">
                  <c:v>0.84615384615384615</c:v>
                </c:pt>
                <c:pt idx="13">
                  <c:v>0.84615384615384615</c:v>
                </c:pt>
                <c:pt idx="14">
                  <c:v>0.84615384615384615</c:v>
                </c:pt>
                <c:pt idx="15">
                  <c:v>0.84615384615384615</c:v>
                </c:pt>
                <c:pt idx="16">
                  <c:v>0.84615384615384615</c:v>
                </c:pt>
                <c:pt idx="17">
                  <c:v>0.84615384615384615</c:v>
                </c:pt>
                <c:pt idx="18">
                  <c:v>0.84615384615384615</c:v>
                </c:pt>
                <c:pt idx="19">
                  <c:v>0.84615384615384615</c:v>
                </c:pt>
                <c:pt idx="20">
                  <c:v>0.84615384615384615</c:v>
                </c:pt>
                <c:pt idx="21">
                  <c:v>0.84615384615384615</c:v>
                </c:pt>
                <c:pt idx="22">
                  <c:v>0.84615384615384615</c:v>
                </c:pt>
                <c:pt idx="23">
                  <c:v>0.84615384615384615</c:v>
                </c:pt>
              </c:numCache>
            </c:numRef>
          </c:val>
          <c:smooth val="0"/>
          <c:extLst>
            <c:ext xmlns:c16="http://schemas.microsoft.com/office/drawing/2014/chart" uri="{C3380CC4-5D6E-409C-BE32-E72D297353CC}">
              <c16:uniqueId val="{00000003-1480-49CF-8BA0-39E617FD98B5}"/>
            </c:ext>
          </c:extLst>
        </c:ser>
        <c:ser>
          <c:idx val="5"/>
          <c:order val="4"/>
          <c:tx>
            <c:strRef>
              <c:f>'LD Dis 7 day'!$C$7</c:f>
              <c:strCache>
                <c:ptCount val="1"/>
                <c:pt idx="0">
                  <c:v>UPL</c:v>
                </c:pt>
              </c:strCache>
            </c:strRef>
          </c:tx>
          <c:spPr>
            <a:ln w="15875" cap="rnd">
              <a:solidFill>
                <a:schemeClr val="tx1"/>
              </a:solidFill>
              <a:prstDash val="lgDash"/>
              <a:round/>
            </a:ln>
            <a:effectLst/>
          </c:spPr>
          <c:marker>
            <c:symbol val="none"/>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day'!$C$20:$C$43</c:f>
              <c:numCache>
                <c:formatCode>0%</c:formatCode>
                <c:ptCount val="24"/>
                <c:pt idx="0">
                  <c:v>1.6646153846153848</c:v>
                </c:pt>
                <c:pt idx="1">
                  <c:v>1.6646153846153848</c:v>
                </c:pt>
                <c:pt idx="2">
                  <c:v>1.6646153846153848</c:v>
                </c:pt>
                <c:pt idx="3">
                  <c:v>1.6646153846153848</c:v>
                </c:pt>
                <c:pt idx="4">
                  <c:v>1.6646153846153848</c:v>
                </c:pt>
                <c:pt idx="5">
                  <c:v>1.6646153846153848</c:v>
                </c:pt>
                <c:pt idx="6">
                  <c:v>1.6646153846153848</c:v>
                </c:pt>
                <c:pt idx="7">
                  <c:v>1.6646153846153848</c:v>
                </c:pt>
                <c:pt idx="8">
                  <c:v>1.6646153846153848</c:v>
                </c:pt>
                <c:pt idx="9">
                  <c:v>1.6646153846153848</c:v>
                </c:pt>
                <c:pt idx="10">
                  <c:v>1.6646153846153848</c:v>
                </c:pt>
                <c:pt idx="11">
                  <c:v>1.6646153846153848</c:v>
                </c:pt>
                <c:pt idx="12">
                  <c:v>1.6646153846153848</c:v>
                </c:pt>
                <c:pt idx="13">
                  <c:v>1.6646153846153848</c:v>
                </c:pt>
                <c:pt idx="14">
                  <c:v>1.6646153846153848</c:v>
                </c:pt>
                <c:pt idx="15">
                  <c:v>1.6646153846153848</c:v>
                </c:pt>
                <c:pt idx="16">
                  <c:v>1.6646153846153848</c:v>
                </c:pt>
                <c:pt idx="17">
                  <c:v>1.6646153846153848</c:v>
                </c:pt>
                <c:pt idx="18">
                  <c:v>1.6646153846153848</c:v>
                </c:pt>
                <c:pt idx="19">
                  <c:v>1.6646153846153848</c:v>
                </c:pt>
                <c:pt idx="20">
                  <c:v>1.6646153846153848</c:v>
                </c:pt>
                <c:pt idx="21">
                  <c:v>1.6646153846153848</c:v>
                </c:pt>
                <c:pt idx="22">
                  <c:v>1.6646153846153848</c:v>
                </c:pt>
                <c:pt idx="23">
                  <c:v>1.6646153846153848</c:v>
                </c:pt>
              </c:numCache>
            </c:numRef>
          </c:val>
          <c:smooth val="0"/>
          <c:extLst>
            <c:ext xmlns:c16="http://schemas.microsoft.com/office/drawing/2014/chart" uri="{C3380CC4-5D6E-409C-BE32-E72D297353CC}">
              <c16:uniqueId val="{00000004-1480-49CF-8BA0-39E617FD98B5}"/>
            </c:ext>
          </c:extLst>
        </c:ser>
        <c:ser>
          <c:idx val="2"/>
          <c:order val="5"/>
          <c:tx>
            <c:strRef>
              <c:f>'LD Dis 7 day'!$I$7</c:f>
              <c:strCache>
                <c:ptCount val="1"/>
                <c:pt idx="0">
                  <c:v>SCL</c:v>
                </c:pt>
              </c:strCache>
            </c:strRef>
          </c:tx>
          <c:spPr>
            <a:ln>
              <a:noFill/>
            </a:ln>
          </c:spPr>
          <c:marker>
            <c:symbol val="circle"/>
            <c:size val="7"/>
            <c:spPr>
              <a:solidFill>
                <a:srgbClr val="ED7D31"/>
              </a:solidFill>
              <a:ln>
                <a:solidFill>
                  <a:srgbClr val="ED7D31"/>
                </a:solidFill>
              </a:ln>
            </c:spPr>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day'!$I$20:$I$43</c:f>
              <c:numCache>
                <c:formatCode>0%</c:formatCode>
                <c:ptCount val="24"/>
                <c:pt idx="0">
                  <c:v>0</c:v>
                </c:pt>
                <c:pt idx="1">
                  <c:v>#N/A</c:v>
                </c:pt>
                <c:pt idx="2">
                  <c:v>0</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480-49CF-8BA0-39E617FD98B5}"/>
            </c:ext>
          </c:extLst>
        </c:ser>
        <c:ser>
          <c:idx val="6"/>
          <c:order val="6"/>
          <c:tx>
            <c:strRef>
              <c:f>'LD Dis 7 day'!$J$7</c:f>
              <c:strCache>
                <c:ptCount val="1"/>
                <c:pt idx="0">
                  <c:v>SCH</c:v>
                </c:pt>
              </c:strCache>
            </c:strRef>
          </c:tx>
          <c:spPr>
            <a:ln>
              <a:noFill/>
            </a:ln>
          </c:spPr>
          <c:marker>
            <c:symbol val="circle"/>
            <c:size val="7"/>
            <c:spPr>
              <a:solidFill>
                <a:srgbClr val="5B9BD5"/>
              </a:solidFill>
              <a:ln>
                <a:solidFill>
                  <a:srgbClr val="5B9BD5"/>
                </a:solidFill>
              </a:ln>
            </c:spPr>
          </c:marker>
          <c:cat>
            <c:numRef>
              <c:f>'LD Dis 7 day'!$B$20:$B$32</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7 day'!$J$20:$J$43</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480-49CF-8BA0-39E617FD98B5}"/>
            </c:ext>
          </c:extLst>
        </c:ser>
        <c:dLbls>
          <c:showLegendKey val="0"/>
          <c:showVal val="0"/>
          <c:showCatName val="0"/>
          <c:showSerName val="0"/>
          <c:showPercent val="0"/>
          <c:showBubbleSize val="0"/>
        </c:dLbls>
        <c:smooth val="0"/>
        <c:axId val="190232832"/>
        <c:axId val="190239104"/>
      </c:lineChart>
      <c:dateAx>
        <c:axId val="190232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9104"/>
        <c:crosses val="autoZero"/>
        <c:auto val="1"/>
        <c:lblOffset val="100"/>
        <c:baseTimeUnit val="months"/>
      </c:dateAx>
      <c:valAx>
        <c:axId val="190239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&gt; 28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28 day'!$F$6</c:f>
              <c:strCache>
                <c:ptCount val="1"/>
                <c:pt idx="0">
                  <c:v>LPL</c:v>
                </c:pt>
              </c:strCache>
            </c:strRef>
          </c:tx>
          <c:spPr>
            <a:ln w="15875" cap="rnd">
              <a:solidFill>
                <a:schemeClr val="tx1"/>
              </a:solidFill>
              <a:prstDash val="lgDash"/>
              <a:round/>
            </a:ln>
            <a:effectLst/>
          </c:spPr>
          <c:marker>
            <c:symbol val="none"/>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day'!$F$19:$F$42</c:f>
              <c:numCache>
                <c:formatCode>0</c:formatCode>
                <c:ptCount val="24"/>
                <c:pt idx="0">
                  <c:v>-0.66461538461538472</c:v>
                </c:pt>
                <c:pt idx="1">
                  <c:v>-0.66461538461538472</c:v>
                </c:pt>
                <c:pt idx="2">
                  <c:v>-0.66461538461538472</c:v>
                </c:pt>
                <c:pt idx="3">
                  <c:v>-0.66461538461538472</c:v>
                </c:pt>
                <c:pt idx="4">
                  <c:v>-0.66461538461538472</c:v>
                </c:pt>
                <c:pt idx="5">
                  <c:v>-0.66461538461538472</c:v>
                </c:pt>
                <c:pt idx="6">
                  <c:v>-0.66461538461538472</c:v>
                </c:pt>
                <c:pt idx="7">
                  <c:v>-0.66461538461538472</c:v>
                </c:pt>
                <c:pt idx="8">
                  <c:v>-0.66461538461538472</c:v>
                </c:pt>
                <c:pt idx="9">
                  <c:v>-0.66461538461538472</c:v>
                </c:pt>
                <c:pt idx="10">
                  <c:v>-0.66461538461538472</c:v>
                </c:pt>
                <c:pt idx="11">
                  <c:v>-0.66461538461538472</c:v>
                </c:pt>
                <c:pt idx="12">
                  <c:v>-0.66461538461538472</c:v>
                </c:pt>
                <c:pt idx="13">
                  <c:v>-0.66461538461538472</c:v>
                </c:pt>
                <c:pt idx="14">
                  <c:v>-0.66461538461538472</c:v>
                </c:pt>
                <c:pt idx="15">
                  <c:v>-0.66461538461538472</c:v>
                </c:pt>
                <c:pt idx="16">
                  <c:v>-0.66461538461538472</c:v>
                </c:pt>
                <c:pt idx="17">
                  <c:v>-0.66461538461538472</c:v>
                </c:pt>
                <c:pt idx="18">
                  <c:v>-0.66461538461538472</c:v>
                </c:pt>
                <c:pt idx="19">
                  <c:v>-0.66461538461538472</c:v>
                </c:pt>
                <c:pt idx="20">
                  <c:v>-0.66461538461538472</c:v>
                </c:pt>
                <c:pt idx="21">
                  <c:v>-0.66461538461538472</c:v>
                </c:pt>
                <c:pt idx="22">
                  <c:v>-0.66461538461538472</c:v>
                </c:pt>
                <c:pt idx="23">
                  <c:v>-0.66461538461538472</c:v>
                </c:pt>
              </c:numCache>
            </c:numRef>
          </c:val>
          <c:smooth val="0"/>
          <c:extLst>
            <c:ext xmlns:c16="http://schemas.microsoft.com/office/drawing/2014/chart" uri="{C3380CC4-5D6E-409C-BE32-E72D297353CC}">
              <c16:uniqueId val="{00000000-304B-4A87-B819-EAF0F07D29BA}"/>
            </c:ext>
          </c:extLst>
        </c:ser>
        <c:ser>
          <c:idx val="1"/>
          <c:order val="1"/>
          <c:tx>
            <c:strRef>
              <c:f>'LD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day'!$E$19:$E$42</c:f>
              <c:numCache>
                <c:formatCode>0</c:formatCode>
                <c:ptCount val="24"/>
                <c:pt idx="0">
                  <c:v>1</c:v>
                </c:pt>
                <c:pt idx="1">
                  <c:v>0</c:v>
                </c:pt>
                <c:pt idx="2">
                  <c:v>1</c:v>
                </c:pt>
                <c:pt idx="3">
                  <c:v>0</c:v>
                </c:pt>
                <c:pt idx="4">
                  <c:v>0</c:v>
                </c:pt>
                <c:pt idx="5">
                  <c:v>0</c:v>
                </c:pt>
                <c:pt idx="6">
                  <c:v>0</c:v>
                </c:pt>
                <c:pt idx="7">
                  <c:v>0</c:v>
                </c:pt>
                <c:pt idx="8">
                  <c:v>0</c:v>
                </c:pt>
                <c:pt idx="9">
                  <c:v>0</c:v>
                </c:pt>
                <c:pt idx="10">
                  <c:v>0</c:v>
                </c:pt>
                <c:pt idx="11">
                  <c:v>0</c:v>
                </c:pt>
                <c:pt idx="12">
                  <c:v>0</c:v>
                </c:pt>
              </c:numCache>
            </c:numRef>
          </c:val>
          <c:smooth val="0"/>
          <c:extLst>
            <c:ext xmlns:c16="http://schemas.microsoft.com/office/drawing/2014/chart" uri="{C3380CC4-5D6E-409C-BE32-E72D297353CC}">
              <c16:uniqueId val="{00000001-304B-4A87-B819-EAF0F07D29BA}"/>
            </c:ext>
          </c:extLst>
        </c:ser>
        <c:ser>
          <c:idx val="3"/>
          <c:order val="2"/>
          <c:tx>
            <c:strRef>
              <c:f>'LD Dis 28 day'!$G$6</c:f>
              <c:strCache>
                <c:ptCount val="1"/>
                <c:pt idx="0">
                  <c:v>Target</c:v>
                </c:pt>
              </c:strCache>
            </c:strRef>
          </c:tx>
          <c:spPr>
            <a:ln w="19050" cap="rnd">
              <a:solidFill>
                <a:srgbClr val="FF0000"/>
              </a:solidFill>
              <a:prstDash val="dash"/>
              <a:round/>
            </a:ln>
            <a:effectLst/>
          </c:spPr>
          <c:marker>
            <c:symbol val="none"/>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day'!$G$19:$G$42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304B-4A87-B819-EAF0F07D29BA}"/>
            </c:ext>
          </c:extLst>
        </c:ser>
        <c:ser>
          <c:idx val="4"/>
          <c:order val="3"/>
          <c:tx>
            <c:strRef>
              <c:f>'LD Dis 28 day'!$D$6</c:f>
              <c:strCache>
                <c:ptCount val="1"/>
                <c:pt idx="0">
                  <c:v>Mean</c:v>
                </c:pt>
              </c:strCache>
            </c:strRef>
          </c:tx>
          <c:spPr>
            <a:ln w="15875" cap="rnd">
              <a:solidFill>
                <a:schemeClr val="tx1"/>
              </a:solidFill>
              <a:round/>
            </a:ln>
            <a:effectLst/>
          </c:spPr>
          <c:marker>
            <c:symbol val="none"/>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day'!$D$19:$D$42</c:f>
              <c:numCache>
                <c:formatCode>0</c:formatCode>
                <c:ptCount val="24"/>
                <c:pt idx="0">
                  <c:v>0.15384615384615385</c:v>
                </c:pt>
                <c:pt idx="1">
                  <c:v>0.15384615384615385</c:v>
                </c:pt>
                <c:pt idx="2">
                  <c:v>0.15384615384615385</c:v>
                </c:pt>
                <c:pt idx="3">
                  <c:v>0.15384615384615385</c:v>
                </c:pt>
                <c:pt idx="4">
                  <c:v>0.15384615384615385</c:v>
                </c:pt>
                <c:pt idx="5">
                  <c:v>0.15384615384615385</c:v>
                </c:pt>
                <c:pt idx="6">
                  <c:v>0.15384615384615385</c:v>
                </c:pt>
                <c:pt idx="7">
                  <c:v>0.15384615384615385</c:v>
                </c:pt>
                <c:pt idx="8">
                  <c:v>0.15384615384615385</c:v>
                </c:pt>
                <c:pt idx="9">
                  <c:v>0.15384615384615385</c:v>
                </c:pt>
                <c:pt idx="10">
                  <c:v>0.15384615384615385</c:v>
                </c:pt>
                <c:pt idx="11">
                  <c:v>0.15384615384615385</c:v>
                </c:pt>
                <c:pt idx="12">
                  <c:v>0.15384615384615385</c:v>
                </c:pt>
                <c:pt idx="13">
                  <c:v>0.15384615384615385</c:v>
                </c:pt>
                <c:pt idx="14">
                  <c:v>0.15384615384615385</c:v>
                </c:pt>
                <c:pt idx="15">
                  <c:v>0.15384615384615385</c:v>
                </c:pt>
                <c:pt idx="16">
                  <c:v>0.15384615384615385</c:v>
                </c:pt>
                <c:pt idx="17">
                  <c:v>0.15384615384615385</c:v>
                </c:pt>
                <c:pt idx="18">
                  <c:v>0.15384615384615385</c:v>
                </c:pt>
                <c:pt idx="19">
                  <c:v>0.15384615384615385</c:v>
                </c:pt>
                <c:pt idx="20">
                  <c:v>0.15384615384615385</c:v>
                </c:pt>
                <c:pt idx="21">
                  <c:v>0.15384615384615385</c:v>
                </c:pt>
                <c:pt idx="22">
                  <c:v>0.15384615384615385</c:v>
                </c:pt>
                <c:pt idx="23">
                  <c:v>0.15384615384615385</c:v>
                </c:pt>
              </c:numCache>
            </c:numRef>
          </c:val>
          <c:smooth val="0"/>
          <c:extLst>
            <c:ext xmlns:c16="http://schemas.microsoft.com/office/drawing/2014/chart" uri="{C3380CC4-5D6E-409C-BE32-E72D297353CC}">
              <c16:uniqueId val="{00000003-304B-4A87-B819-EAF0F07D29BA}"/>
            </c:ext>
          </c:extLst>
        </c:ser>
        <c:ser>
          <c:idx val="5"/>
          <c:order val="4"/>
          <c:tx>
            <c:strRef>
              <c:f>'LD Dis 28 day'!$C$6</c:f>
              <c:strCache>
                <c:ptCount val="1"/>
                <c:pt idx="0">
                  <c:v>UPL</c:v>
                </c:pt>
              </c:strCache>
            </c:strRef>
          </c:tx>
          <c:spPr>
            <a:ln w="15875" cap="rnd">
              <a:solidFill>
                <a:schemeClr val="tx1"/>
              </a:solidFill>
              <a:prstDash val="lgDash"/>
              <a:round/>
            </a:ln>
            <a:effectLst/>
          </c:spPr>
          <c:marker>
            <c:symbol val="none"/>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day'!$C$19:$C$42</c:f>
              <c:numCache>
                <c:formatCode>0</c:formatCode>
                <c:ptCount val="24"/>
                <c:pt idx="0">
                  <c:v>0.97230769230769243</c:v>
                </c:pt>
                <c:pt idx="1">
                  <c:v>0.97230769230769243</c:v>
                </c:pt>
                <c:pt idx="2">
                  <c:v>0.97230769230769243</c:v>
                </c:pt>
                <c:pt idx="3">
                  <c:v>0.97230769230769243</c:v>
                </c:pt>
                <c:pt idx="4">
                  <c:v>0.97230769230769243</c:v>
                </c:pt>
                <c:pt idx="5">
                  <c:v>0.97230769230769243</c:v>
                </c:pt>
                <c:pt idx="6">
                  <c:v>0.97230769230769243</c:v>
                </c:pt>
                <c:pt idx="7">
                  <c:v>0.97230769230769243</c:v>
                </c:pt>
                <c:pt idx="8">
                  <c:v>0.97230769230769243</c:v>
                </c:pt>
                <c:pt idx="9">
                  <c:v>0.97230769230769243</c:v>
                </c:pt>
                <c:pt idx="10">
                  <c:v>0.97230769230769243</c:v>
                </c:pt>
                <c:pt idx="11">
                  <c:v>0.97230769230769243</c:v>
                </c:pt>
                <c:pt idx="12">
                  <c:v>0.97230769230769243</c:v>
                </c:pt>
                <c:pt idx="13">
                  <c:v>0.97230769230769243</c:v>
                </c:pt>
                <c:pt idx="14">
                  <c:v>0.97230769230769243</c:v>
                </c:pt>
                <c:pt idx="15">
                  <c:v>0.97230769230769243</c:v>
                </c:pt>
                <c:pt idx="16">
                  <c:v>0.97230769230769243</c:v>
                </c:pt>
                <c:pt idx="17">
                  <c:v>0.97230769230769243</c:v>
                </c:pt>
                <c:pt idx="18">
                  <c:v>0.97230769230769243</c:v>
                </c:pt>
                <c:pt idx="19">
                  <c:v>0.97230769230769243</c:v>
                </c:pt>
                <c:pt idx="20">
                  <c:v>0.97230769230769243</c:v>
                </c:pt>
                <c:pt idx="21">
                  <c:v>0.97230769230769243</c:v>
                </c:pt>
                <c:pt idx="22">
                  <c:v>0.97230769230769243</c:v>
                </c:pt>
                <c:pt idx="23">
                  <c:v>0.97230769230769243</c:v>
                </c:pt>
              </c:numCache>
            </c:numRef>
          </c:val>
          <c:smooth val="0"/>
          <c:extLst>
            <c:ext xmlns:c16="http://schemas.microsoft.com/office/drawing/2014/chart" uri="{C3380CC4-5D6E-409C-BE32-E72D297353CC}">
              <c16:uniqueId val="{00000004-304B-4A87-B819-EAF0F07D29BA}"/>
            </c:ext>
          </c:extLst>
        </c:ser>
        <c:ser>
          <c:idx val="2"/>
          <c:order val="5"/>
          <c:tx>
            <c:strRef>
              <c:f>'LD Dis 28 day'!$I$6</c:f>
              <c:strCache>
                <c:ptCount val="1"/>
                <c:pt idx="0">
                  <c:v>SCL</c:v>
                </c:pt>
              </c:strCache>
            </c:strRef>
          </c:tx>
          <c:spPr>
            <a:ln>
              <a:noFill/>
            </a:ln>
          </c:spPr>
          <c:marker>
            <c:symbol val="circle"/>
            <c:size val="7"/>
            <c:spPr>
              <a:solidFill>
                <a:srgbClr val="5B9BD5"/>
              </a:solidFill>
              <a:ln>
                <a:solidFill>
                  <a:srgbClr val="5B9BD5"/>
                </a:solidFill>
              </a:ln>
            </c:spPr>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day'!$I$19:$I$42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04B-4A87-B819-EAF0F07D29BA}"/>
            </c:ext>
          </c:extLst>
        </c:ser>
        <c:ser>
          <c:idx val="6"/>
          <c:order val="6"/>
          <c:tx>
            <c:strRef>
              <c:f>'LD Dis 28 day'!$J$6</c:f>
              <c:strCache>
                <c:ptCount val="1"/>
                <c:pt idx="0">
                  <c:v>SCH</c:v>
                </c:pt>
              </c:strCache>
            </c:strRef>
          </c:tx>
          <c:spPr>
            <a:ln>
              <a:noFill/>
            </a:ln>
          </c:spPr>
          <c:marker>
            <c:symbol val="circle"/>
            <c:size val="7"/>
            <c:spPr>
              <a:solidFill>
                <a:srgbClr val="ED7D31"/>
              </a:solidFill>
              <a:ln>
                <a:solidFill>
                  <a:srgbClr val="ED7D31"/>
                </a:solidFill>
              </a:ln>
            </c:spPr>
          </c:marker>
          <c:cat>
            <c:numRef>
              <c:f>'LD Dis 28 day'!$B$19:$B$31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'LD Dis 28 day'!$J$19:$J$42</c:f>
              <c:numCache>
                <c:formatCode>0</c:formatCode>
                <c:ptCount val="24"/>
                <c:pt idx="0">
                  <c:v>1</c:v>
                </c:pt>
                <c:pt idx="1">
                  <c:v>#N/A</c:v>
                </c:pt>
                <c:pt idx="2">
                  <c:v>1</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304B-4A87-B819-EAF0F07D29BA}"/>
            </c:ext>
          </c:extLst>
        </c:ser>
        <c:dLbls>
          <c:showLegendKey val="0"/>
          <c:showVal val="0"/>
          <c:showCatName val="0"/>
          <c:showSerName val="0"/>
          <c:showPercent val="0"/>
          <c:showBubbleSize val="0"/>
        </c:dLbls>
        <c:smooth val="0"/>
        <c:axId val="190560128"/>
        <c:axId val="190574592"/>
      </c:lineChart>
      <c:dateAx>
        <c:axId val="19056012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592"/>
        <c:crosses val="autoZero"/>
        <c:auto val="1"/>
        <c:lblOffset val="100"/>
        <c:baseTimeUnit val="months"/>
        <c:majorUnit val="1"/>
        <c:majorTimeUnit val="months"/>
        <c:minorUnit val="1"/>
        <c:minorTimeUnit val="months"/>
      </c:dateAx>
      <c:valAx>
        <c:axId val="1905745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60128"/>
        <c:crosses val="autoZero"/>
        <c:crossBetween val="midCat"/>
        <c:majorUnit val="1"/>
        <c:minorUnit val="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Psychological Therapies Patients waiting &gt; 13 weeks</a:t>
            </a:r>
            <a:endParaRPr lang="en-GB" sz="1100">
              <a:effectLst/>
            </a:endParaRPr>
          </a:p>
        </c:rich>
      </c:tx>
      <c:layout>
        <c:manualLayout>
          <c:xMode val="edge"/>
          <c:yMode val="edge"/>
          <c:x val="0.17172218466268924"/>
          <c:y val="4.6153801631187763E-2"/>
        </c:manualLayout>
      </c:layout>
      <c:overlay val="0"/>
      <c:spPr>
        <a:noFill/>
        <a:ln>
          <a:noFill/>
        </a:ln>
        <a:effectLst/>
      </c:spPr>
    </c:title>
    <c:autoTitleDeleted val="0"/>
    <c:plotArea>
      <c:layout>
        <c:manualLayout>
          <c:layoutTarget val="inner"/>
          <c:xMode val="edge"/>
          <c:yMode val="edge"/>
          <c:x val="9.6238386649521737E-2"/>
          <c:y val="0.15358355354665537"/>
          <c:w val="0.8460739619260802"/>
          <c:h val="0.60529597213103192"/>
        </c:manualLayout>
      </c:layout>
      <c:lineChart>
        <c:grouping val="standard"/>
        <c:varyColors val="0"/>
        <c:ser>
          <c:idx val="1"/>
          <c:order val="0"/>
          <c:tx>
            <c:strRef>
              <c:f>'Psych 13 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'Psych 13 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'Psych 13 wk'!$E$24:$E$42</c:f>
              <c:numCache>
                <c:formatCode>0</c:formatCode>
                <c:ptCount val="19"/>
                <c:pt idx="0">
                  <c:v>840</c:v>
                </c:pt>
                <c:pt idx="1">
                  <c:v>612</c:v>
                </c:pt>
                <c:pt idx="2">
                  <c:v>569</c:v>
                </c:pt>
                <c:pt idx="3">
                  <c:v>565</c:v>
                </c:pt>
                <c:pt idx="4">
                  <c:v>566</c:v>
                </c:pt>
                <c:pt idx="5">
                  <c:v>561</c:v>
                </c:pt>
                <c:pt idx="6">
                  <c:v>560</c:v>
                </c:pt>
                <c:pt idx="7">
                  <c:v>530</c:v>
                </c:pt>
              </c:numCache>
            </c:numRef>
          </c:val>
          <c:smooth val="0"/>
          <c:extLst>
            <c:ext xmlns:c16="http://schemas.microsoft.com/office/drawing/2014/chart" uri="{C3380CC4-5D6E-409C-BE32-E72D297353CC}">
              <c16:uniqueId val="{00000000-21C6-474D-BD32-B9D29575A414}"/>
            </c:ext>
          </c:extLst>
        </c:ser>
        <c:ser>
          <c:idx val="3"/>
          <c:order val="1"/>
          <c:tx>
            <c:strRef>
              <c:f>'Psych 13 wk'!$G$6</c:f>
              <c:strCache>
                <c:ptCount val="1"/>
                <c:pt idx="0">
                  <c:v>Target</c:v>
                </c:pt>
              </c:strCache>
            </c:strRef>
          </c:tx>
          <c:spPr>
            <a:ln w="19050" cap="rnd">
              <a:solidFill>
                <a:srgbClr val="FF0000"/>
              </a:solidFill>
              <a:prstDash val="dash"/>
              <a:round/>
            </a:ln>
            <a:effectLst/>
          </c:spPr>
          <c:marker>
            <c:symbol val="none"/>
          </c:marker>
          <c:cat>
            <c:numRef>
              <c:f>'Psych 13 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'Psych 13 wk'!$G$24:$G$42</c:f>
              <c:numCache>
                <c:formatCode>0</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21C6-474D-BD32-B9D29575A414}"/>
            </c:ext>
          </c:extLst>
        </c:ser>
        <c:ser>
          <c:idx val="0"/>
          <c:order val="2"/>
          <c:tx>
            <c:strRef>
              <c:f>'Psych 13 wk'!$D$6</c:f>
              <c:strCache>
                <c:ptCount val="1"/>
                <c:pt idx="0">
                  <c:v>Mean</c:v>
                </c:pt>
              </c:strCache>
            </c:strRef>
          </c:tx>
          <c:spPr>
            <a:ln w="15875">
              <a:solidFill>
                <a:schemeClr val="tx1"/>
              </a:solidFill>
            </a:ln>
          </c:spPr>
          <c:marker>
            <c:symbol val="none"/>
          </c:marker>
          <c:cat>
            <c:numRef>
              <c:f>'Psych 13 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'Psych 13 wk'!$D$24:$D$42</c:f>
              <c:numCache>
                <c:formatCode>0</c:formatCode>
                <c:ptCount val="19"/>
                <c:pt idx="0">
                  <c:v>600.375</c:v>
                </c:pt>
                <c:pt idx="1">
                  <c:v>600.375</c:v>
                </c:pt>
                <c:pt idx="2">
                  <c:v>600.375</c:v>
                </c:pt>
                <c:pt idx="3">
                  <c:v>600.375</c:v>
                </c:pt>
                <c:pt idx="4">
                  <c:v>600.375</c:v>
                </c:pt>
                <c:pt idx="5">
                  <c:v>600.375</c:v>
                </c:pt>
                <c:pt idx="6">
                  <c:v>600.375</c:v>
                </c:pt>
                <c:pt idx="7">
                  <c:v>600.375</c:v>
                </c:pt>
                <c:pt idx="8">
                  <c:v>600.375</c:v>
                </c:pt>
                <c:pt idx="9">
                  <c:v>600.375</c:v>
                </c:pt>
                <c:pt idx="10">
                  <c:v>600.375</c:v>
                </c:pt>
                <c:pt idx="11">
                  <c:v>600.375</c:v>
                </c:pt>
                <c:pt idx="12">
                  <c:v>600.375</c:v>
                </c:pt>
                <c:pt idx="13">
                  <c:v>600.375</c:v>
                </c:pt>
                <c:pt idx="14">
                  <c:v>600.375</c:v>
                </c:pt>
                <c:pt idx="15">
                  <c:v>600.375</c:v>
                </c:pt>
                <c:pt idx="16">
                  <c:v>600.375</c:v>
                </c:pt>
                <c:pt idx="17">
                  <c:v>600.375</c:v>
                </c:pt>
                <c:pt idx="18">
                  <c:v>600.375</c:v>
                </c:pt>
              </c:numCache>
            </c:numRef>
          </c:val>
          <c:smooth val="0"/>
          <c:extLst>
            <c:ext xmlns:c16="http://schemas.microsoft.com/office/drawing/2014/chart" uri="{C3380CC4-5D6E-409C-BE32-E72D297353CC}">
              <c16:uniqueId val="{00000002-21C6-474D-BD32-B9D29575A414}"/>
            </c:ext>
          </c:extLst>
        </c:ser>
        <c:dLbls>
          <c:showLegendKey val="0"/>
          <c:showVal val="0"/>
          <c:showCatName val="0"/>
          <c:showSerName val="0"/>
          <c:showPercent val="0"/>
          <c:showBubbleSize val="0"/>
        </c:dLbls>
        <c:marker val="1"/>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Dementia Patients waiting &gt; 9 weeks</a:t>
            </a:r>
            <a:endParaRPr lang="en-GB" sz="1100">
              <a:effectLst/>
            </a:endParaRPr>
          </a:p>
        </c:rich>
      </c:tx>
      <c:layout>
        <c:manualLayout>
          <c:xMode val="edge"/>
          <c:yMode val="edge"/>
          <c:x val="0.26306249714293595"/>
          <c:y val="4.1347636311544853E-2"/>
        </c:manualLayout>
      </c:layout>
      <c:overlay val="0"/>
      <c:spPr>
        <a:noFill/>
        <a:ln>
          <a:noFill/>
        </a:ln>
        <a:effectLst/>
      </c:spPr>
    </c:title>
    <c:autoTitleDeleted val="0"/>
    <c:plotArea>
      <c:layout>
        <c:manualLayout>
          <c:layoutTarget val="inner"/>
          <c:xMode val="edge"/>
          <c:yMode val="edge"/>
          <c:x val="9.3460609479306775E-2"/>
          <c:y val="0.15358349798832716"/>
          <c:w val="0.84051840758565022"/>
          <c:h val="0.55935429678993298"/>
        </c:manualLayout>
      </c:layout>
      <c:lineChart>
        <c:grouping val="standard"/>
        <c:varyColors val="0"/>
        <c:ser>
          <c:idx val="1"/>
          <c:order val="0"/>
          <c:tx>
            <c:strRef>
              <c:f>'Dem 9wk'!$E$6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'Dem 9wk'!$B$24:$B$31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'Dem 9wk'!$E$24:$E$42</c:f>
              <c:numCache>
                <c:formatCode>0</c:formatCode>
                <c:ptCount val="19"/>
                <c:pt idx="0">
                  <c:v>413</c:v>
                </c:pt>
                <c:pt idx="1">
                  <c:v>361</c:v>
                </c:pt>
                <c:pt idx="2">
                  <c:v>298</c:v>
                </c:pt>
                <c:pt idx="3">
                  <c:v>418</c:v>
                </c:pt>
                <c:pt idx="4">
                  <c:v>414</c:v>
                </c:pt>
                <c:pt idx="5">
                  <c:v>364</c:v>
                </c:pt>
                <c:pt idx="6">
                  <c:v>299</c:v>
                </c:pt>
                <c:pt idx="7">
                  <c:v>281</c:v>
                </c:pt>
              </c:numCache>
            </c:numRef>
          </c:val>
          <c:smooth val="0"/>
          <c:extLst>
            <c:ext xmlns:c16="http://schemas.microsoft.com/office/drawing/2014/chart" uri="{C3380CC4-5D6E-409C-BE32-E72D297353CC}">
              <c16:uniqueId val="{00000000-8975-4AE7-9E2D-BA4EC15594CF}"/>
            </c:ext>
          </c:extLst>
        </c:ser>
        <c:ser>
          <c:idx val="3"/>
          <c:order val="1"/>
          <c:tx>
            <c:strRef>
              <c:f>'Dem 9wk'!$G$6</c:f>
              <c:strCache>
                <c:ptCount val="1"/>
                <c:pt idx="0">
                  <c:v>Target</c:v>
                </c:pt>
              </c:strCache>
            </c:strRef>
          </c:tx>
          <c:spPr>
            <a:ln w="19050" cap="rnd">
              <a:solidFill>
                <a:srgbClr val="FF0000"/>
              </a:solidFill>
              <a:prstDash val="dash"/>
              <a:round/>
            </a:ln>
            <a:effectLst/>
          </c:spPr>
          <c:marker>
            <c:symbol val="none"/>
          </c:marker>
          <c:cat>
            <c:numRef>
              <c:f>'Dem 9wk'!$B$24:$B$31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'Dem 9wk'!$G$24:$G$42</c:f>
              <c:numCache>
                <c:formatCode>0</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8975-4AE7-9E2D-BA4EC15594CF}"/>
            </c:ext>
          </c:extLst>
        </c:ser>
        <c:ser>
          <c:idx val="0"/>
          <c:order val="2"/>
          <c:tx>
            <c:strRef>
              <c:f>'Dem 9wk'!$D$6</c:f>
              <c:strCache>
                <c:ptCount val="1"/>
                <c:pt idx="0">
                  <c:v>Mean</c:v>
                </c:pt>
              </c:strCache>
            </c:strRef>
          </c:tx>
          <c:spPr>
            <a:ln w="15875">
              <a:solidFill>
                <a:schemeClr val="tx1"/>
              </a:solidFill>
            </a:ln>
          </c:spPr>
          <c:marker>
            <c:symbol val="none"/>
          </c:marker>
          <c:cat>
            <c:numRef>
              <c:f>'Dem 9wk'!$B$24:$B$31</c:f>
              <c:numCache>
                <c:formatCode>mmm\-yy</c:formatCode>
                <c:ptCount val="8"/>
                <c:pt idx="0">
                  <c:v>45901</c:v>
                </c:pt>
                <c:pt idx="1">
                  <c:v>45931</c:v>
                </c:pt>
                <c:pt idx="2">
                  <c:v>45962</c:v>
                </c:pt>
                <c:pt idx="3">
                  <c:v>45992</c:v>
                </c:pt>
                <c:pt idx="4">
                  <c:v>46023</c:v>
                </c:pt>
                <c:pt idx="5">
                  <c:v>46054</c:v>
                </c:pt>
                <c:pt idx="6">
                  <c:v>46082</c:v>
                </c:pt>
                <c:pt idx="7">
                  <c:v>46113</c:v>
                </c:pt>
              </c:numCache>
            </c:numRef>
          </c:cat>
          <c:val>
            <c:numRef>
              <c:f>'Dem 9wk'!$D$24:$D$42</c:f>
              <c:numCache>
                <c:formatCode>0</c:formatCode>
                <c:ptCount val="19"/>
                <c:pt idx="0">
                  <c:v>356</c:v>
                </c:pt>
                <c:pt idx="1">
                  <c:v>356</c:v>
                </c:pt>
                <c:pt idx="2">
                  <c:v>356</c:v>
                </c:pt>
                <c:pt idx="3">
                  <c:v>356</c:v>
                </c:pt>
                <c:pt idx="4">
                  <c:v>356</c:v>
                </c:pt>
                <c:pt idx="5">
                  <c:v>356</c:v>
                </c:pt>
                <c:pt idx="6">
                  <c:v>356</c:v>
                </c:pt>
                <c:pt idx="7">
                  <c:v>356</c:v>
                </c:pt>
                <c:pt idx="8">
                  <c:v>356</c:v>
                </c:pt>
                <c:pt idx="9">
                  <c:v>356</c:v>
                </c:pt>
                <c:pt idx="10">
                  <c:v>356</c:v>
                </c:pt>
                <c:pt idx="11">
                  <c:v>356</c:v>
                </c:pt>
                <c:pt idx="12">
                  <c:v>356</c:v>
                </c:pt>
                <c:pt idx="13">
                  <c:v>356</c:v>
                </c:pt>
                <c:pt idx="14">
                  <c:v>356</c:v>
                </c:pt>
                <c:pt idx="15">
                  <c:v>356</c:v>
                </c:pt>
                <c:pt idx="16">
                  <c:v>356</c:v>
                </c:pt>
                <c:pt idx="17">
                  <c:v>356</c:v>
                </c:pt>
                <c:pt idx="18">
                  <c:v>356</c:v>
                </c:pt>
              </c:numCache>
            </c:numRef>
          </c:val>
          <c:smooth val="0"/>
          <c:extLst>
            <c:ext xmlns:c16="http://schemas.microsoft.com/office/drawing/2014/chart" uri="{C3380CC4-5D6E-409C-BE32-E72D297353CC}">
              <c16:uniqueId val="{00000002-8975-4AE7-9E2D-BA4EC15594CF}"/>
            </c:ext>
          </c:extLst>
        </c:ser>
        <c:dLbls>
          <c:showLegendKey val="0"/>
          <c:showVal val="0"/>
          <c:showCatName val="0"/>
          <c:showSerName val="0"/>
          <c:showPercent val="0"/>
          <c:showBubbleSize val="0"/>
        </c:dLbls>
        <c:marker val="1"/>
        <c:smooth val="0"/>
        <c:axId val="189997824"/>
        <c:axId val="189999744"/>
      </c:lineChart>
      <c:dateAx>
        <c:axId val="1899978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999744"/>
        <c:crosses val="autoZero"/>
        <c:auto val="1"/>
        <c:lblOffset val="100"/>
        <c:baseTimeUnit val="months"/>
        <c:majorUnit val="1"/>
        <c:majorTimeUnit val="months"/>
      </c:dateAx>
      <c:valAx>
        <c:axId val="18999974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997824"/>
        <c:crosses val="autoZero"/>
        <c:crossBetween val="midCat"/>
        <c:majorUnit val="100"/>
      </c:valAx>
      <c:spPr>
        <a:noFill/>
        <a:ln>
          <a:noFill/>
        </a:ln>
        <a:effectLst/>
      </c:spPr>
    </c:plotArea>
    <c:legend>
      <c:legendPos val="b"/>
      <c:layout>
        <c:manualLayout>
          <c:xMode val="edge"/>
          <c:yMode val="edge"/>
          <c:x val="0.20763818730573333"/>
          <c:y val="0.86686246599037819"/>
          <c:w val="0.61458429252312063"/>
          <c:h val="8.275932899691886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6513625066"/>
          <c:y val="0.14610433246122412"/>
          <c:w val="0.81039107611548555"/>
          <c:h val="0.52431820275004359"/>
        </c:manualLayout>
      </c:layout>
      <c:lineChart>
        <c:grouping val="standard"/>
        <c:varyColors val="0"/>
        <c:ser>
          <c:idx val="1"/>
          <c:order val="0"/>
          <c:tx>
            <c:strRef>
              <c:f>'CAMHS 9 wk %'!$E$6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%'!$E$7:$E$30</c:f>
              <c:numCache>
                <c:formatCode>0.00%</c:formatCode>
                <c:ptCount val="24"/>
                <c:pt idx="0">
                  <c:v>0.72919999999999996</c:v>
                </c:pt>
                <c:pt idx="1">
                  <c:v>0.7117</c:v>
                </c:pt>
                <c:pt idx="2">
                  <c:v>0.7177</c:v>
                </c:pt>
                <c:pt idx="3">
                  <c:v>0.82379999999999998</c:v>
                </c:pt>
                <c:pt idx="4">
                  <c:v>0.8589</c:v>
                </c:pt>
                <c:pt idx="5">
                  <c:v>0.93830000000000002</c:v>
                </c:pt>
                <c:pt idx="6">
                  <c:v>0.96970000000000001</c:v>
                </c:pt>
                <c:pt idx="7">
                  <c:v>0.91390000000000005</c:v>
                </c:pt>
                <c:pt idx="8">
                  <c:v>0.80659999999999998</c:v>
                </c:pt>
                <c:pt idx="9">
                  <c:v>0.80689999999999995</c:v>
                </c:pt>
                <c:pt idx="10">
                  <c:v>0.90200000000000002</c:v>
                </c:pt>
                <c:pt idx="11">
                  <c:v>0.90480000000000005</c:v>
                </c:pt>
                <c:pt idx="12">
                  <c:v>0.94389999999999996</c:v>
                </c:pt>
              </c:numCache>
            </c:numRef>
          </c:val>
          <c:smooth val="0"/>
          <c:extLst>
            <c:ext xmlns:c16="http://schemas.microsoft.com/office/drawing/2014/chart" uri="{C3380CC4-5D6E-409C-BE32-E72D297353CC}">
              <c16:uniqueId val="{00000000-2E64-4416-91FD-471FB344D3DA}"/>
            </c:ext>
          </c:extLst>
        </c:ser>
        <c:ser>
          <c:idx val="3"/>
          <c:order val="1"/>
          <c:tx>
            <c:strRef>
              <c:f>'CAMHS 9 wk %'!$G$6</c:f>
              <c:strCache>
                <c:ptCount val="1"/>
                <c:pt idx="0">
                  <c:v>Target</c:v>
                </c:pt>
              </c:strCache>
            </c:strRef>
          </c:tx>
          <c:spPr>
            <a:ln w="28575" cap="rnd">
              <a:solidFill>
                <a:srgbClr val="FF0000"/>
              </a:solidFill>
              <a:prstDash val="dash"/>
              <a:round/>
            </a:ln>
            <a:effectLst/>
          </c:spPr>
          <c:marker>
            <c:symbol val="none"/>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%'!$G$7:$G$30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2E64-4416-91FD-471FB344D3DA}"/>
            </c:ext>
          </c:extLst>
        </c:ser>
        <c:ser>
          <c:idx val="0"/>
          <c:order val="2"/>
          <c:tx>
            <c:strRef>
              <c:f>'CAMHS 9 wk %'!$F$6</c:f>
              <c:strCache>
                <c:ptCount val="1"/>
                <c:pt idx="0">
                  <c:v>LPL</c:v>
                </c:pt>
              </c:strCache>
            </c:strRef>
          </c:tx>
          <c:spPr>
            <a:ln w="15875">
              <a:solidFill>
                <a:schemeClr val="tx1"/>
              </a:solidFill>
              <a:prstDash val="lgDash"/>
            </a:ln>
          </c:spPr>
          <c:marker>
            <c:symbol val="none"/>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%'!$F$7:$F$30</c:f>
              <c:numCache>
                <c:formatCode>0%</c:formatCode>
                <c:ptCount val="24"/>
                <c:pt idx="0">
                  <c:v>0.72060370512820493</c:v>
                </c:pt>
                <c:pt idx="1">
                  <c:v>0.72060370512820493</c:v>
                </c:pt>
                <c:pt idx="2">
                  <c:v>0.72060370512820493</c:v>
                </c:pt>
                <c:pt idx="3">
                  <c:v>0.72060370512820493</c:v>
                </c:pt>
                <c:pt idx="4">
                  <c:v>0.72060370512820493</c:v>
                </c:pt>
                <c:pt idx="5">
                  <c:v>0.72060370512820493</c:v>
                </c:pt>
                <c:pt idx="6">
                  <c:v>0.72060370512820493</c:v>
                </c:pt>
                <c:pt idx="7">
                  <c:v>0.72060370512820493</c:v>
                </c:pt>
                <c:pt idx="8">
                  <c:v>0.72060370512820493</c:v>
                </c:pt>
                <c:pt idx="9">
                  <c:v>0.72060370512820493</c:v>
                </c:pt>
                <c:pt idx="10">
                  <c:v>0.72060370512820493</c:v>
                </c:pt>
                <c:pt idx="11">
                  <c:v>0.72060370512820493</c:v>
                </c:pt>
                <c:pt idx="12">
                  <c:v>0.72060370512820493</c:v>
                </c:pt>
                <c:pt idx="13">
                  <c:v>0.72060370512820493</c:v>
                </c:pt>
                <c:pt idx="14">
                  <c:v>0.72060370512820493</c:v>
                </c:pt>
                <c:pt idx="15">
                  <c:v>0.72060370512820493</c:v>
                </c:pt>
                <c:pt idx="16">
                  <c:v>0.72060370512820493</c:v>
                </c:pt>
                <c:pt idx="17">
                  <c:v>0.72060370512820493</c:v>
                </c:pt>
                <c:pt idx="18">
                  <c:v>0.72060370512820493</c:v>
                </c:pt>
                <c:pt idx="19">
                  <c:v>0.72060370512820493</c:v>
                </c:pt>
                <c:pt idx="20">
                  <c:v>0.72060370512820493</c:v>
                </c:pt>
                <c:pt idx="21">
                  <c:v>0.72060370512820493</c:v>
                </c:pt>
                <c:pt idx="22">
                  <c:v>0.72060370512820493</c:v>
                </c:pt>
                <c:pt idx="23">
                  <c:v>0.72060370512820493</c:v>
                </c:pt>
              </c:numCache>
            </c:numRef>
          </c:val>
          <c:smooth val="0"/>
          <c:extLst>
            <c:ext xmlns:c16="http://schemas.microsoft.com/office/drawing/2014/chart" uri="{C3380CC4-5D6E-409C-BE32-E72D297353CC}">
              <c16:uniqueId val="{00000002-2E64-4416-91FD-471FB344D3DA}"/>
            </c:ext>
          </c:extLst>
        </c:ser>
        <c:ser>
          <c:idx val="2"/>
          <c:order val="3"/>
          <c:tx>
            <c:strRef>
              <c:f>'CAMHS 9 wk %'!$D$6</c:f>
              <c:strCache>
                <c:ptCount val="1"/>
                <c:pt idx="0">
                  <c:v>Mean</c:v>
                </c:pt>
              </c:strCache>
            </c:strRef>
          </c:tx>
          <c:spPr>
            <a:ln w="15875">
              <a:solidFill>
                <a:schemeClr val="tx1"/>
              </a:solidFill>
            </a:ln>
          </c:spPr>
          <c:marker>
            <c:symbol val="none"/>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%'!$D$7:$D$30</c:f>
              <c:numCache>
                <c:formatCode>0%</c:formatCode>
                <c:ptCount val="24"/>
                <c:pt idx="0">
                  <c:v>0.84826153846153829</c:v>
                </c:pt>
                <c:pt idx="1">
                  <c:v>0.84826153846153829</c:v>
                </c:pt>
                <c:pt idx="2">
                  <c:v>0.84826153846153829</c:v>
                </c:pt>
                <c:pt idx="3">
                  <c:v>0.84826153846153829</c:v>
                </c:pt>
                <c:pt idx="4">
                  <c:v>0.84826153846153829</c:v>
                </c:pt>
                <c:pt idx="5">
                  <c:v>0.84826153846153829</c:v>
                </c:pt>
                <c:pt idx="6">
                  <c:v>0.84826153846153829</c:v>
                </c:pt>
                <c:pt idx="7">
                  <c:v>0.84826153846153829</c:v>
                </c:pt>
                <c:pt idx="8">
                  <c:v>0.84826153846153829</c:v>
                </c:pt>
                <c:pt idx="9">
                  <c:v>0.84826153846153829</c:v>
                </c:pt>
                <c:pt idx="10">
                  <c:v>0.84826153846153829</c:v>
                </c:pt>
                <c:pt idx="11">
                  <c:v>0.84826153846153829</c:v>
                </c:pt>
                <c:pt idx="12">
                  <c:v>0.84826153846153829</c:v>
                </c:pt>
                <c:pt idx="13">
                  <c:v>0.84826153846153829</c:v>
                </c:pt>
                <c:pt idx="14">
                  <c:v>0.84826153846153829</c:v>
                </c:pt>
                <c:pt idx="15">
                  <c:v>0.84826153846153829</c:v>
                </c:pt>
                <c:pt idx="16">
                  <c:v>0.84826153846153829</c:v>
                </c:pt>
                <c:pt idx="17">
                  <c:v>0.84826153846153829</c:v>
                </c:pt>
                <c:pt idx="18">
                  <c:v>0.84826153846153829</c:v>
                </c:pt>
                <c:pt idx="19">
                  <c:v>0.84826153846153829</c:v>
                </c:pt>
                <c:pt idx="20">
                  <c:v>0.84826153846153829</c:v>
                </c:pt>
                <c:pt idx="21">
                  <c:v>0.84826153846153829</c:v>
                </c:pt>
                <c:pt idx="22">
                  <c:v>0.84826153846153829</c:v>
                </c:pt>
                <c:pt idx="23">
                  <c:v>0.84826153846153829</c:v>
                </c:pt>
              </c:numCache>
            </c:numRef>
          </c:val>
          <c:smooth val="0"/>
          <c:extLst>
            <c:ext xmlns:c16="http://schemas.microsoft.com/office/drawing/2014/chart" uri="{C3380CC4-5D6E-409C-BE32-E72D297353CC}">
              <c16:uniqueId val="{00000003-2E64-4416-91FD-471FB344D3DA}"/>
            </c:ext>
          </c:extLst>
        </c:ser>
        <c:ser>
          <c:idx val="4"/>
          <c:order val="4"/>
          <c:tx>
            <c:strRef>
              <c:f>'CAMHS 9 wk %'!$C$6</c:f>
              <c:strCache>
                <c:ptCount val="1"/>
                <c:pt idx="0">
                  <c:v>UPL</c:v>
                </c:pt>
              </c:strCache>
            </c:strRef>
          </c:tx>
          <c:spPr>
            <a:ln w="15875">
              <a:solidFill>
                <a:schemeClr val="tx1"/>
              </a:solidFill>
              <a:prstDash val="lgDash"/>
            </a:ln>
          </c:spPr>
          <c:marker>
            <c:symbol val="none"/>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%'!$C$7:$C$30</c:f>
              <c:numCache>
                <c:formatCode>0%</c:formatCode>
                <c:ptCount val="24"/>
                <c:pt idx="0">
                  <c:v>0.97591937179487165</c:v>
                </c:pt>
                <c:pt idx="1">
                  <c:v>0.97591937179487165</c:v>
                </c:pt>
                <c:pt idx="2">
                  <c:v>0.97591937179487165</c:v>
                </c:pt>
                <c:pt idx="3">
                  <c:v>0.97591937179487165</c:v>
                </c:pt>
                <c:pt idx="4">
                  <c:v>0.97591937179487165</c:v>
                </c:pt>
                <c:pt idx="5">
                  <c:v>0.97591937179487165</c:v>
                </c:pt>
                <c:pt idx="6">
                  <c:v>0.97591937179487165</c:v>
                </c:pt>
                <c:pt idx="7">
                  <c:v>0.97591937179487165</c:v>
                </c:pt>
                <c:pt idx="8">
                  <c:v>0.97591937179487165</c:v>
                </c:pt>
                <c:pt idx="9">
                  <c:v>0.97591937179487165</c:v>
                </c:pt>
                <c:pt idx="10">
                  <c:v>0.97591937179487165</c:v>
                </c:pt>
                <c:pt idx="11">
                  <c:v>0.97591937179487165</c:v>
                </c:pt>
                <c:pt idx="12">
                  <c:v>0.97591937179487165</c:v>
                </c:pt>
                <c:pt idx="13">
                  <c:v>0.97591937179487165</c:v>
                </c:pt>
                <c:pt idx="14">
                  <c:v>0.97591937179487165</c:v>
                </c:pt>
                <c:pt idx="15">
                  <c:v>0.97591937179487165</c:v>
                </c:pt>
                <c:pt idx="16">
                  <c:v>0.97591937179487165</c:v>
                </c:pt>
                <c:pt idx="17">
                  <c:v>0.97591937179487165</c:v>
                </c:pt>
                <c:pt idx="18">
                  <c:v>0.97591937179487165</c:v>
                </c:pt>
                <c:pt idx="19">
                  <c:v>0.97591937179487165</c:v>
                </c:pt>
                <c:pt idx="20">
                  <c:v>0.97591937179487165</c:v>
                </c:pt>
                <c:pt idx="21">
                  <c:v>0.97591937179487165</c:v>
                </c:pt>
                <c:pt idx="22">
                  <c:v>0.97591937179487165</c:v>
                </c:pt>
                <c:pt idx="23">
                  <c:v>0.97591937179487165</c:v>
                </c:pt>
              </c:numCache>
            </c:numRef>
          </c:val>
          <c:smooth val="0"/>
          <c:extLst>
            <c:ext xmlns:c16="http://schemas.microsoft.com/office/drawing/2014/chart" uri="{C3380CC4-5D6E-409C-BE32-E72D297353CC}">
              <c16:uniqueId val="{00000004-2E64-4416-91FD-471FB344D3DA}"/>
            </c:ext>
          </c:extLst>
        </c:ser>
        <c:ser>
          <c:idx val="5"/>
          <c:order val="5"/>
          <c:tx>
            <c:strRef>
              <c:f>'CAMHS 9 wk %'!$I$6</c:f>
              <c:strCache>
                <c:ptCount val="1"/>
                <c:pt idx="0">
                  <c:v>SCL</c:v>
                </c:pt>
              </c:strCache>
            </c:strRef>
          </c:tx>
          <c:spPr>
            <a:ln>
              <a:noFill/>
            </a:ln>
          </c:spPr>
          <c:marker>
            <c:symbol val="circle"/>
            <c:size val="6"/>
            <c:spPr>
              <a:solidFill>
                <a:srgbClr val="FF6600"/>
              </a:solidFill>
              <a:ln>
                <a:noFill/>
              </a:ln>
            </c:spPr>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%'!$I$7:$I$30</c:f>
              <c:numCache>
                <c:formatCode>0%</c:formatCode>
                <c:ptCount val="24"/>
                <c:pt idx="0">
                  <c:v>#N/A</c:v>
                </c:pt>
                <c:pt idx="1">
                  <c:v>0.7117</c:v>
                </c:pt>
                <c:pt idx="2">
                  <c:v>0.7177</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E64-4416-91FD-471FB344D3DA}"/>
            </c:ext>
          </c:extLst>
        </c:ser>
        <c:ser>
          <c:idx val="6"/>
          <c:order val="6"/>
          <c:tx>
            <c:strRef>
              <c:f>'CAMHS 9 wk %'!$J$6</c:f>
              <c:strCache>
                <c:ptCount val="1"/>
                <c:pt idx="0">
                  <c:v>SCH</c:v>
                </c:pt>
              </c:strCache>
            </c:strRef>
          </c:tx>
          <c:spPr>
            <a:ln>
              <a:noFill/>
            </a:ln>
          </c:spPr>
          <c:marker>
            <c:symbol val="circle"/>
            <c:size val="6"/>
            <c:spPr>
              <a:solidFill>
                <a:srgbClr val="5B9BD5"/>
              </a:solidFill>
              <a:ln>
                <a:noFill/>
              </a:ln>
            </c:spPr>
          </c:marker>
          <c:cat>
            <c:numRef>
              <c:f>'CAMHS 9 wk %'!$B$7:$B$19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 %'!$J$7:$J$30</c:f>
              <c:numCache>
                <c:formatCode>0%</c:formatCode>
                <c:ptCount val="24"/>
                <c:pt idx="0" formatCode="0.0%">
                  <c:v>#N/A</c:v>
                </c:pt>
                <c:pt idx="1">
                  <c:v>#N/A</c:v>
                </c:pt>
                <c:pt idx="2" formatCode="0.0%">
                  <c:v>#N/A</c:v>
                </c:pt>
                <c:pt idx="3">
                  <c:v>#N/A</c:v>
                </c:pt>
                <c:pt idx="4">
                  <c:v>#N/A</c:v>
                </c:pt>
                <c:pt idx="5" formatCode="0.00%">
                  <c:v>0.93830000000000002</c:v>
                </c:pt>
                <c:pt idx="6" formatCode="0.00%">
                  <c:v>0.96970000000000001</c:v>
                </c:pt>
                <c:pt idx="7" formatCode="0.00%">
                  <c:v>0.91390000000000005</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E64-4416-91FD-471FB344D3DA}"/>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2"/>
      </c:valAx>
      <c:spPr>
        <a:noFill/>
        <a:ln>
          <a:noFill/>
        </a:ln>
        <a:effectLst/>
      </c:spPr>
    </c:plotArea>
    <c:legend>
      <c:legendPos val="b"/>
      <c:layout>
        <c:manualLayout>
          <c:xMode val="edge"/>
          <c:yMode val="edge"/>
          <c:x val="0.10534779870816163"/>
          <c:y val="0.87236653147268206"/>
          <c:w val="0.8171133229723172"/>
          <c:h val="9.297650762896585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April 25 -</a:t>
            </a:r>
            <a:r>
              <a:rPr lang="en-US" baseline="0"/>
              <a:t> March 26</a:t>
            </a:r>
            <a:endParaRPr lang="en-US"/>
          </a:p>
        </c:rich>
      </c:tx>
      <c:layout>
        <c:manualLayout>
          <c:xMode val="edge"/>
          <c:yMode val="edge"/>
          <c:x val="0.25299363245878104"/>
          <c:y val="1.8212016102488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60039170736569325"/>
          <c:h val="0.7068214957978739"/>
        </c:manualLayout>
      </c:layout>
      <c:barChart>
        <c:barDir val="bar"/>
        <c:grouping val="stacked"/>
        <c:varyColors val="0"/>
        <c:ser>
          <c:idx val="0"/>
          <c:order val="0"/>
          <c:tx>
            <c:strRef>
              <c:f>'62 Day Tumour Site'!$AZ$4</c:f>
              <c:strCache>
                <c:ptCount val="1"/>
                <c:pt idx="0">
                  <c:v>&lt;=62 days</c:v>
                </c:pt>
              </c:strCache>
            </c:strRef>
          </c:tx>
          <c:spPr>
            <a:solidFill>
              <a:srgbClr val="5B9BD5"/>
            </a:solidFill>
            <a:ln>
              <a:noFill/>
            </a:ln>
            <a:effectLst/>
          </c:spPr>
          <c:invertIfNegative val="0"/>
          <c:cat>
            <c:strRef>
              <c:f>'62 Day Tumour Site'!$B$5:$B$24</c:f>
              <c:strCache>
                <c:ptCount val="10"/>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Skin</c:v>
                </c:pt>
                <c:pt idx="9">
                  <c:v>Upper Gastrointestinal</c:v>
                </c:pt>
              </c:strCache>
            </c:strRef>
          </c:cat>
          <c:val>
            <c:numRef>
              <c:f>'62 Day Tumour Site'!$AZ$5:$AZ$24</c:f>
              <c:numCache>
                <c:formatCode>0.0;\(0.0\)</c:formatCode>
                <c:ptCount val="10"/>
                <c:pt idx="0">
                  <c:v>3</c:v>
                </c:pt>
                <c:pt idx="1">
                  <c:v>21</c:v>
                </c:pt>
                <c:pt idx="2">
                  <c:v>7</c:v>
                </c:pt>
                <c:pt idx="3">
                  <c:v>26.5</c:v>
                </c:pt>
                <c:pt idx="4">
                  <c:v>9</c:v>
                </c:pt>
                <c:pt idx="5">
                  <c:v>5</c:v>
                </c:pt>
                <c:pt idx="6">
                  <c:v>39.5</c:v>
                </c:pt>
                <c:pt idx="7">
                  <c:v>31.5</c:v>
                </c:pt>
                <c:pt idx="8">
                  <c:v>97.5</c:v>
                </c:pt>
                <c:pt idx="9">
                  <c:v>16</c:v>
                </c:pt>
              </c:numCache>
            </c:numRef>
          </c:val>
          <c:extLst>
            <c:ext xmlns:c16="http://schemas.microsoft.com/office/drawing/2014/chart" uri="{C3380CC4-5D6E-409C-BE32-E72D297353CC}">
              <c16:uniqueId val="{00000000-E4BA-451A-ABF1-F6B0777622B9}"/>
            </c:ext>
          </c:extLst>
        </c:ser>
        <c:ser>
          <c:idx val="1"/>
          <c:order val="1"/>
          <c:tx>
            <c:strRef>
              <c:f>'62 Day Tumour Site'!$BA$4</c:f>
              <c:strCache>
                <c:ptCount val="1"/>
                <c:pt idx="0">
                  <c:v>&gt;62</c:v>
                </c:pt>
              </c:strCache>
            </c:strRef>
          </c:tx>
          <c:spPr>
            <a:solidFill>
              <a:srgbClr val="FF6600"/>
            </a:solidFill>
            <a:ln>
              <a:noFill/>
            </a:ln>
            <a:effectLst/>
          </c:spPr>
          <c:invertIfNegative val="0"/>
          <c:cat>
            <c:strRef>
              <c:f>'62 Day Tumour Site'!$B$5:$B$24</c:f>
              <c:strCache>
                <c:ptCount val="10"/>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Skin</c:v>
                </c:pt>
                <c:pt idx="9">
                  <c:v>Upper Gastrointestinal</c:v>
                </c:pt>
              </c:strCache>
            </c:strRef>
          </c:cat>
          <c:val>
            <c:numRef>
              <c:f>'62 Day Tumour Site'!$BA$5:$BA$24</c:f>
              <c:numCache>
                <c:formatCode>0.0</c:formatCode>
                <c:ptCount val="10"/>
                <c:pt idx="0">
                  <c:v>3</c:v>
                </c:pt>
                <c:pt idx="1">
                  <c:v>114.5</c:v>
                </c:pt>
                <c:pt idx="2">
                  <c:v>41</c:v>
                </c:pt>
                <c:pt idx="3">
                  <c:v>25.5</c:v>
                </c:pt>
                <c:pt idx="4">
                  <c:v>14.5</c:v>
                </c:pt>
                <c:pt idx="5">
                  <c:v>5</c:v>
                </c:pt>
                <c:pt idx="6">
                  <c:v>113.5</c:v>
                </c:pt>
                <c:pt idx="7">
                  <c:v>33</c:v>
                </c:pt>
                <c:pt idx="8">
                  <c:v>168</c:v>
                </c:pt>
                <c:pt idx="9">
                  <c:v>20.5</c:v>
                </c:pt>
              </c:numCache>
            </c:numRef>
          </c:val>
          <c:extLst>
            <c:ext xmlns:c16="http://schemas.microsoft.com/office/drawing/2014/chart" uri="{C3380CC4-5D6E-409C-BE32-E72D297353CC}">
              <c16:uniqueId val="{00000001-E4BA-451A-ABF1-F6B0777622B9}"/>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32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40"/>
      </c:valAx>
      <c:spPr>
        <a:noFill/>
        <a:ln>
          <a:noFill/>
        </a:ln>
        <a:effectLst/>
      </c:spPr>
    </c:plotArea>
    <c:legend>
      <c:legendPos val="b"/>
      <c:layout>
        <c:manualLayout>
          <c:xMode val="edge"/>
          <c:yMode val="edge"/>
          <c:x val="0.4232195039791149"/>
          <c:y val="0.90929080834592635"/>
          <c:w val="0.35546049747609781"/>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&gt; 9 weeks</a:t>
            </a:r>
            <a:endParaRPr lang="en-GB" sz="1100">
              <a:effectLst/>
            </a:endParaRPr>
          </a:p>
        </c:rich>
      </c:tx>
      <c:layout>
        <c:manualLayout>
          <c:xMode val="edge"/>
          <c:yMode val="edge"/>
          <c:x val="0.28823615742866199"/>
          <c:y val="3.6894687455515753E-2"/>
        </c:manualLayout>
      </c:layout>
      <c:overlay val="0"/>
      <c:spPr>
        <a:noFill/>
        <a:ln>
          <a:noFill/>
        </a:ln>
        <a:effectLst/>
      </c:spPr>
    </c:title>
    <c:autoTitleDeleted val="0"/>
    <c:plotArea>
      <c:layout>
        <c:manualLayout>
          <c:layoutTarget val="inner"/>
          <c:xMode val="edge"/>
          <c:yMode val="edge"/>
          <c:x val="9.0682832309091813E-2"/>
          <c:y val="0.14102014774314936"/>
          <c:w val="0.85440729343672484"/>
          <c:h val="0.52828725855041647"/>
        </c:manualLayout>
      </c:layout>
      <c:lineChart>
        <c:grouping val="standard"/>
        <c:varyColors val="0"/>
        <c:ser>
          <c:idx val="1"/>
          <c:order val="0"/>
          <c:tx>
            <c:strRef>
              <c:f>'CAMHS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wk'!$E$19:$E$42</c:f>
              <c:numCache>
                <c:formatCode>0</c:formatCode>
                <c:ptCount val="24"/>
                <c:pt idx="0">
                  <c:v>75</c:v>
                </c:pt>
                <c:pt idx="1">
                  <c:v>211</c:v>
                </c:pt>
                <c:pt idx="2">
                  <c:v>70</c:v>
                </c:pt>
                <c:pt idx="3">
                  <c:v>37</c:v>
                </c:pt>
                <c:pt idx="4">
                  <c:v>23</c:v>
                </c:pt>
                <c:pt idx="5">
                  <c:v>10</c:v>
                </c:pt>
                <c:pt idx="6">
                  <c:v>6</c:v>
                </c:pt>
                <c:pt idx="7">
                  <c:v>18</c:v>
                </c:pt>
                <c:pt idx="8">
                  <c:v>47</c:v>
                </c:pt>
                <c:pt idx="9">
                  <c:v>50</c:v>
                </c:pt>
                <c:pt idx="10">
                  <c:v>15</c:v>
                </c:pt>
                <c:pt idx="11">
                  <c:v>18</c:v>
                </c:pt>
                <c:pt idx="12">
                  <c:v>11</c:v>
                </c:pt>
              </c:numCache>
            </c:numRef>
          </c:val>
          <c:smooth val="0"/>
          <c:extLst>
            <c:ext xmlns:c16="http://schemas.microsoft.com/office/drawing/2014/chart" uri="{C3380CC4-5D6E-409C-BE32-E72D297353CC}">
              <c16:uniqueId val="{00000000-4610-475F-A73C-705561C3985D}"/>
            </c:ext>
          </c:extLst>
        </c:ser>
        <c:ser>
          <c:idx val="3"/>
          <c:order val="1"/>
          <c:tx>
            <c:strRef>
              <c:f>'CAMHS 9 wk'!$G$6</c:f>
              <c:strCache>
                <c:ptCount val="1"/>
                <c:pt idx="0">
                  <c:v>Target</c:v>
                </c:pt>
              </c:strCache>
            </c:strRef>
          </c:tx>
          <c:spPr>
            <a:ln w="19050" cap="rnd">
              <a:solidFill>
                <a:srgbClr val="FF0000"/>
              </a:solidFill>
              <a:prstDash val="dash"/>
              <a:round/>
            </a:ln>
            <a:effectLst/>
          </c:spPr>
          <c:marker>
            <c:symbol val="none"/>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wk'!$G$19:$G$42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4610-475F-A73C-705561C3985D}"/>
            </c:ext>
          </c:extLst>
        </c:ser>
        <c:ser>
          <c:idx val="0"/>
          <c:order val="2"/>
          <c:tx>
            <c:strRef>
              <c:f>'CAMHS 9 wk'!$F$6</c:f>
              <c:strCache>
                <c:ptCount val="1"/>
                <c:pt idx="0">
                  <c:v>LPL</c:v>
                </c:pt>
              </c:strCache>
            </c:strRef>
          </c:tx>
          <c:spPr>
            <a:ln w="15875">
              <a:solidFill>
                <a:schemeClr val="tx1"/>
              </a:solidFill>
              <a:prstDash val="lgDash"/>
            </a:ln>
          </c:spPr>
          <c:marker>
            <c:symbol val="none"/>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wk'!$F$19:$F$42</c:f>
              <c:numCache>
                <c:formatCode>0</c:formatCode>
                <c:ptCount val="24"/>
                <c:pt idx="0">
                  <c:v>-49.855128205128217</c:v>
                </c:pt>
                <c:pt idx="1">
                  <c:v>-49.855128205128217</c:v>
                </c:pt>
                <c:pt idx="2">
                  <c:v>-49.855128205128217</c:v>
                </c:pt>
                <c:pt idx="3">
                  <c:v>-49.855128205128217</c:v>
                </c:pt>
                <c:pt idx="4">
                  <c:v>-49.855128205128217</c:v>
                </c:pt>
                <c:pt idx="5">
                  <c:v>-49.855128205128217</c:v>
                </c:pt>
                <c:pt idx="6">
                  <c:v>-49.855128205128217</c:v>
                </c:pt>
                <c:pt idx="7">
                  <c:v>-49.855128205128217</c:v>
                </c:pt>
                <c:pt idx="8">
                  <c:v>-49.855128205128217</c:v>
                </c:pt>
                <c:pt idx="9">
                  <c:v>-49.855128205128217</c:v>
                </c:pt>
                <c:pt idx="10">
                  <c:v>-49.855128205128217</c:v>
                </c:pt>
                <c:pt idx="11">
                  <c:v>-49.855128205128217</c:v>
                </c:pt>
                <c:pt idx="12">
                  <c:v>-49.855128205128217</c:v>
                </c:pt>
                <c:pt idx="13">
                  <c:v>-49.855128205128217</c:v>
                </c:pt>
                <c:pt idx="14">
                  <c:v>-49.855128205128217</c:v>
                </c:pt>
                <c:pt idx="15">
                  <c:v>-49.855128205128217</c:v>
                </c:pt>
                <c:pt idx="16">
                  <c:v>-49.855128205128217</c:v>
                </c:pt>
                <c:pt idx="17">
                  <c:v>-49.855128205128217</c:v>
                </c:pt>
                <c:pt idx="18">
                  <c:v>-49.855128205128217</c:v>
                </c:pt>
                <c:pt idx="19">
                  <c:v>-49.855128205128217</c:v>
                </c:pt>
                <c:pt idx="20">
                  <c:v>-49.855128205128217</c:v>
                </c:pt>
                <c:pt idx="21">
                  <c:v>-49.855128205128217</c:v>
                </c:pt>
                <c:pt idx="22">
                  <c:v>-49.855128205128217</c:v>
                </c:pt>
                <c:pt idx="23">
                  <c:v>-49.855128205128217</c:v>
                </c:pt>
              </c:numCache>
            </c:numRef>
          </c:val>
          <c:smooth val="0"/>
          <c:extLst>
            <c:ext xmlns:c16="http://schemas.microsoft.com/office/drawing/2014/chart" uri="{C3380CC4-5D6E-409C-BE32-E72D297353CC}">
              <c16:uniqueId val="{00000002-4610-475F-A73C-705561C3985D}"/>
            </c:ext>
          </c:extLst>
        </c:ser>
        <c:ser>
          <c:idx val="2"/>
          <c:order val="3"/>
          <c:tx>
            <c:strRef>
              <c:f>'CAMHS 9 wk'!$D$6</c:f>
              <c:strCache>
                <c:ptCount val="1"/>
                <c:pt idx="0">
                  <c:v>Mean</c:v>
                </c:pt>
              </c:strCache>
            </c:strRef>
          </c:tx>
          <c:spPr>
            <a:ln w="15875">
              <a:solidFill>
                <a:schemeClr val="tx1"/>
              </a:solidFill>
            </a:ln>
          </c:spPr>
          <c:marker>
            <c:symbol val="none"/>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wk'!$D$19:$D$42</c:f>
              <c:numCache>
                <c:formatCode>0</c:formatCode>
                <c:ptCount val="24"/>
                <c:pt idx="0">
                  <c:v>45.46153846153846</c:v>
                </c:pt>
                <c:pt idx="1">
                  <c:v>45.46153846153846</c:v>
                </c:pt>
                <c:pt idx="2">
                  <c:v>45.46153846153846</c:v>
                </c:pt>
                <c:pt idx="3">
                  <c:v>45.46153846153846</c:v>
                </c:pt>
                <c:pt idx="4">
                  <c:v>45.46153846153846</c:v>
                </c:pt>
                <c:pt idx="5">
                  <c:v>45.46153846153846</c:v>
                </c:pt>
                <c:pt idx="6">
                  <c:v>45.46153846153846</c:v>
                </c:pt>
                <c:pt idx="7">
                  <c:v>45.46153846153846</c:v>
                </c:pt>
                <c:pt idx="8">
                  <c:v>45.46153846153846</c:v>
                </c:pt>
                <c:pt idx="9">
                  <c:v>45.46153846153846</c:v>
                </c:pt>
                <c:pt idx="10">
                  <c:v>45.46153846153846</c:v>
                </c:pt>
                <c:pt idx="11">
                  <c:v>45.46153846153846</c:v>
                </c:pt>
                <c:pt idx="12">
                  <c:v>45.46153846153846</c:v>
                </c:pt>
                <c:pt idx="13">
                  <c:v>45.46153846153846</c:v>
                </c:pt>
                <c:pt idx="14">
                  <c:v>45.46153846153846</c:v>
                </c:pt>
                <c:pt idx="15">
                  <c:v>45.46153846153846</c:v>
                </c:pt>
                <c:pt idx="16">
                  <c:v>45.46153846153846</c:v>
                </c:pt>
                <c:pt idx="17">
                  <c:v>45.46153846153846</c:v>
                </c:pt>
                <c:pt idx="18">
                  <c:v>45.46153846153846</c:v>
                </c:pt>
                <c:pt idx="19">
                  <c:v>45.46153846153846</c:v>
                </c:pt>
                <c:pt idx="20">
                  <c:v>45.46153846153846</c:v>
                </c:pt>
                <c:pt idx="21">
                  <c:v>45.46153846153846</c:v>
                </c:pt>
                <c:pt idx="22">
                  <c:v>45.46153846153846</c:v>
                </c:pt>
                <c:pt idx="23">
                  <c:v>45.46153846153846</c:v>
                </c:pt>
              </c:numCache>
            </c:numRef>
          </c:val>
          <c:smooth val="0"/>
          <c:extLst>
            <c:ext xmlns:c16="http://schemas.microsoft.com/office/drawing/2014/chart" uri="{C3380CC4-5D6E-409C-BE32-E72D297353CC}">
              <c16:uniqueId val="{00000003-4610-475F-A73C-705561C3985D}"/>
            </c:ext>
          </c:extLst>
        </c:ser>
        <c:ser>
          <c:idx val="4"/>
          <c:order val="4"/>
          <c:tx>
            <c:strRef>
              <c:f>'CAMHS 9 wk'!$C$6</c:f>
              <c:strCache>
                <c:ptCount val="1"/>
                <c:pt idx="0">
                  <c:v>UPL</c:v>
                </c:pt>
              </c:strCache>
            </c:strRef>
          </c:tx>
          <c:spPr>
            <a:ln w="15875">
              <a:solidFill>
                <a:schemeClr val="tx1"/>
              </a:solidFill>
              <a:prstDash val="lgDash"/>
            </a:ln>
          </c:spPr>
          <c:marker>
            <c:symbol val="none"/>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wk'!$C$19:$C$42</c:f>
              <c:numCache>
                <c:formatCode>0</c:formatCode>
                <c:ptCount val="24"/>
                <c:pt idx="0">
                  <c:v>140.77820512820514</c:v>
                </c:pt>
                <c:pt idx="1">
                  <c:v>140.77820512820514</c:v>
                </c:pt>
                <c:pt idx="2">
                  <c:v>140.77820512820514</c:v>
                </c:pt>
                <c:pt idx="3">
                  <c:v>140.77820512820514</c:v>
                </c:pt>
                <c:pt idx="4">
                  <c:v>140.77820512820514</c:v>
                </c:pt>
                <c:pt idx="5">
                  <c:v>140.77820512820514</c:v>
                </c:pt>
                <c:pt idx="6">
                  <c:v>140.77820512820514</c:v>
                </c:pt>
                <c:pt idx="7">
                  <c:v>140.77820512820514</c:v>
                </c:pt>
                <c:pt idx="8">
                  <c:v>140.77820512820514</c:v>
                </c:pt>
                <c:pt idx="9">
                  <c:v>140.77820512820514</c:v>
                </c:pt>
                <c:pt idx="10">
                  <c:v>140.77820512820514</c:v>
                </c:pt>
                <c:pt idx="11">
                  <c:v>140.77820512820514</c:v>
                </c:pt>
                <c:pt idx="12">
                  <c:v>140.77820512820514</c:v>
                </c:pt>
                <c:pt idx="13">
                  <c:v>140.77820512820514</c:v>
                </c:pt>
                <c:pt idx="14">
                  <c:v>140.77820512820514</c:v>
                </c:pt>
                <c:pt idx="15">
                  <c:v>140.77820512820514</c:v>
                </c:pt>
                <c:pt idx="16">
                  <c:v>140.77820512820514</c:v>
                </c:pt>
                <c:pt idx="17">
                  <c:v>140.77820512820514</c:v>
                </c:pt>
                <c:pt idx="18">
                  <c:v>140.77820512820514</c:v>
                </c:pt>
                <c:pt idx="19">
                  <c:v>140.77820512820514</c:v>
                </c:pt>
                <c:pt idx="20">
                  <c:v>140.77820512820514</c:v>
                </c:pt>
                <c:pt idx="21">
                  <c:v>140.77820512820514</c:v>
                </c:pt>
                <c:pt idx="22">
                  <c:v>140.77820512820514</c:v>
                </c:pt>
                <c:pt idx="23">
                  <c:v>140.77820512820514</c:v>
                </c:pt>
              </c:numCache>
            </c:numRef>
          </c:val>
          <c:smooth val="0"/>
          <c:extLst>
            <c:ext xmlns:c16="http://schemas.microsoft.com/office/drawing/2014/chart" uri="{C3380CC4-5D6E-409C-BE32-E72D297353CC}">
              <c16:uniqueId val="{00000004-4610-475F-A73C-705561C3985D}"/>
            </c:ext>
          </c:extLst>
        </c:ser>
        <c:ser>
          <c:idx val="5"/>
          <c:order val="5"/>
          <c:tx>
            <c:strRef>
              <c:f>'CAMHS 9 wk'!$I$6</c:f>
              <c:strCache>
                <c:ptCount val="1"/>
                <c:pt idx="0">
                  <c:v>SCL</c:v>
                </c:pt>
              </c:strCache>
            </c:strRef>
          </c:tx>
          <c:spPr>
            <a:ln>
              <a:noFill/>
            </a:ln>
          </c:spPr>
          <c:marker>
            <c:symbol val="circle"/>
            <c:size val="7"/>
            <c:spPr>
              <a:solidFill>
                <a:srgbClr val="5B9BD5"/>
              </a:solidFill>
              <a:ln>
                <a:noFill/>
              </a:ln>
            </c:spPr>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wk'!$I$19:$I$42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610-475F-A73C-705561C3985D}"/>
            </c:ext>
          </c:extLst>
        </c:ser>
        <c:ser>
          <c:idx val="6"/>
          <c:order val="6"/>
          <c:tx>
            <c:strRef>
              <c:f>'CAMHS 9 wk'!$J$6</c:f>
              <c:strCache>
                <c:ptCount val="1"/>
                <c:pt idx="0">
                  <c:v>SCH</c:v>
                </c:pt>
              </c:strCache>
            </c:strRef>
          </c:tx>
          <c:spPr>
            <a:ln>
              <a:noFill/>
            </a:ln>
          </c:spPr>
          <c:marker>
            <c:symbol val="circle"/>
            <c:size val="6"/>
            <c:spPr>
              <a:solidFill>
                <a:srgbClr val="FF6600"/>
              </a:solidFill>
              <a:ln>
                <a:noFill/>
              </a:ln>
            </c:spPr>
          </c:marker>
          <c:cat>
            <c:numRef>
              <c:f>'CAMHS 9 wk'!$B$19:$B$31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'CAMHS 9 wk'!$J$19:$J$42</c:f>
              <c:numCache>
                <c:formatCode>0</c:formatCode>
                <c:ptCount val="24"/>
                <c:pt idx="0">
                  <c:v>#N/A</c:v>
                </c:pt>
                <c:pt idx="1">
                  <c:v>211</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4610-475F-A73C-705561C3985D}"/>
            </c:ext>
          </c:extLst>
        </c:ser>
        <c:dLbls>
          <c:showLegendKey val="0"/>
          <c:showVal val="0"/>
          <c:showCatName val="0"/>
          <c:showSerName val="0"/>
          <c:showPercent val="0"/>
          <c:showBubbleSize val="0"/>
        </c:dLbls>
        <c:marker val="1"/>
        <c:smooth val="0"/>
        <c:axId val="190444288"/>
        <c:axId val="190446208"/>
      </c:lineChart>
      <c:dateAx>
        <c:axId val="1904442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6208"/>
        <c:crosses val="autoZero"/>
        <c:auto val="1"/>
        <c:lblOffset val="100"/>
        <c:baseTimeUnit val="months"/>
      </c:dateAx>
      <c:valAx>
        <c:axId val="190446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4288"/>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Unallocated Cases - Family Support</a:t>
            </a:r>
          </a:p>
        </c:rich>
      </c:tx>
      <c:overlay val="0"/>
      <c:spPr>
        <a:noFill/>
        <a:ln>
          <a:noFill/>
        </a:ln>
        <a:effectLst/>
      </c:spPr>
    </c:title>
    <c:autoTitleDeleted val="0"/>
    <c:plotArea>
      <c:layout>
        <c:manualLayout>
          <c:layoutTarget val="inner"/>
          <c:xMode val="edge"/>
          <c:yMode val="edge"/>
          <c:x val="0.10024759405074365"/>
          <c:y val="0.14087962962962963"/>
          <c:w val="0.87753018372703417"/>
          <c:h val="0.59835570913348057"/>
        </c:manualLayout>
      </c:layout>
      <c:lineChart>
        <c:grouping val="standard"/>
        <c:varyColors val="0"/>
        <c:ser>
          <c:idx val="1"/>
          <c:order val="0"/>
          <c:tx>
            <c:strRef>
              <c:f>'Unallocated Cases'!$C$6</c:f>
              <c:strCache>
                <c:ptCount val="1"/>
                <c:pt idx="0">
                  <c:v>Unallocated Cases</c:v>
                </c:pt>
              </c:strCache>
            </c:strRef>
          </c:tx>
          <c:spPr>
            <a:ln>
              <a:solidFill>
                <a:srgbClr val="00B5CC"/>
              </a:solidFill>
            </a:ln>
            <a:effectLst/>
          </c:spPr>
          <c:marker>
            <c:symbol val="diamond"/>
            <c:size val="5"/>
            <c:spPr>
              <a:solidFill>
                <a:srgbClr val="00B5CC"/>
              </a:solidFill>
              <a:ln>
                <a:solidFill>
                  <a:srgbClr val="00B5CC"/>
                </a:solidFill>
              </a:ln>
            </c:spPr>
          </c:marker>
          <c:cat>
            <c:numRef>
              <c:f>'Unallocated Cases'!$B$7:$B$19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'Unallocated Cases'!$C$7:$C$30</c:f>
              <c:numCache>
                <c:formatCode>General</c:formatCode>
                <c:ptCount val="24"/>
                <c:pt idx="0">
                  <c:v>53</c:v>
                </c:pt>
                <c:pt idx="1">
                  <c:v>63</c:v>
                </c:pt>
                <c:pt idx="2">
                  <c:v>88</c:v>
                </c:pt>
                <c:pt idx="3">
                  <c:v>51</c:v>
                </c:pt>
                <c:pt idx="4">
                  <c:v>68</c:v>
                </c:pt>
                <c:pt idx="5">
                  <c:v>58</c:v>
                </c:pt>
                <c:pt idx="6">
                  <c:v>58</c:v>
                </c:pt>
                <c:pt idx="7">
                  <c:v>41</c:v>
                </c:pt>
                <c:pt idx="8">
                  <c:v>41</c:v>
                </c:pt>
                <c:pt idx="9">
                  <c:v>29</c:v>
                </c:pt>
                <c:pt idx="10">
                  <c:v>32</c:v>
                </c:pt>
                <c:pt idx="11">
                  <c:v>17</c:v>
                </c:pt>
                <c:pt idx="12">
                  <c:v>27</c:v>
                </c:pt>
              </c:numCache>
            </c:numRef>
          </c:val>
          <c:smooth val="0"/>
          <c:extLst>
            <c:ext xmlns:c16="http://schemas.microsoft.com/office/drawing/2014/chart" uri="{C3380CC4-5D6E-409C-BE32-E72D297353CC}">
              <c16:uniqueId val="{00000000-1039-47C8-9A40-EC582CA2B0D3}"/>
            </c:ext>
          </c:extLst>
        </c:ser>
        <c:ser>
          <c:idx val="0"/>
          <c:order val="1"/>
          <c:tx>
            <c:strRef>
              <c:f>'Unallocated Cases'!$D$6</c:f>
              <c:strCache>
                <c:ptCount val="1"/>
                <c:pt idx="0">
                  <c:v>Target</c:v>
                </c:pt>
              </c:strCache>
            </c:strRef>
          </c:tx>
          <c:spPr>
            <a:ln w="19050">
              <a:solidFill>
                <a:srgbClr val="FF0000"/>
              </a:solidFill>
              <a:prstDash val="dash"/>
            </a:ln>
          </c:spPr>
          <c:marker>
            <c:symbol val="none"/>
          </c:marker>
          <c:cat>
            <c:numRef>
              <c:f>'Unallocated Cases'!$B$7:$B$19</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'Unallocated Cases'!$D$7:$D$30</c:f>
              <c:numCache>
                <c:formatCode>General</c:formatCode>
                <c:ptCount val="24"/>
                <c:pt idx="0">
                  <c:v>43</c:v>
                </c:pt>
                <c:pt idx="1">
                  <c:v>43</c:v>
                </c:pt>
                <c:pt idx="2">
                  <c:v>43</c:v>
                </c:pt>
                <c:pt idx="3">
                  <c:v>43</c:v>
                </c:pt>
                <c:pt idx="4">
                  <c:v>43</c:v>
                </c:pt>
                <c:pt idx="5">
                  <c:v>43</c:v>
                </c:pt>
                <c:pt idx="6">
                  <c:v>43</c:v>
                </c:pt>
                <c:pt idx="7">
                  <c:v>43</c:v>
                </c:pt>
                <c:pt idx="8">
                  <c:v>43</c:v>
                </c:pt>
                <c:pt idx="9">
                  <c:v>43</c:v>
                </c:pt>
                <c:pt idx="10">
                  <c:v>43</c:v>
                </c:pt>
                <c:pt idx="11">
                  <c:v>43</c:v>
                </c:pt>
                <c:pt idx="12">
                  <c:v>15</c:v>
                </c:pt>
              </c:numCache>
            </c:numRef>
          </c:val>
          <c:smooth val="0"/>
          <c:extLst>
            <c:ext xmlns:c16="http://schemas.microsoft.com/office/drawing/2014/chart" uri="{C3380CC4-5D6E-409C-BE32-E72D297353CC}">
              <c16:uniqueId val="{00000001-1039-47C8-9A40-EC582CA2B0D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
      </c:valAx>
      <c:spPr>
        <a:noFill/>
        <a:ln>
          <a:noFill/>
        </a:ln>
        <a:effectLst/>
      </c:spPr>
    </c:plotArea>
    <c:legend>
      <c:legendPos val="b"/>
      <c:layout>
        <c:manualLayout>
          <c:xMode val="edge"/>
          <c:yMode val="edge"/>
          <c:x val="0.25567716535433072"/>
          <c:y val="0.91906418172548576"/>
          <c:w val="0.51086789151356082"/>
          <c:h val="7.13434921354255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(Full)</a:t>
            </a:r>
          </a:p>
        </c:rich>
      </c:tx>
      <c:layout>
        <c:manualLayout>
          <c:xMode val="edge"/>
          <c:yMode val="edge"/>
          <c:x val="0.224090113735783"/>
          <c:y val="4.7961630695443645E-2"/>
        </c:manualLayout>
      </c:layout>
      <c:overlay val="0"/>
      <c:spPr>
        <a:noFill/>
        <a:ln>
          <a:noFill/>
        </a:ln>
        <a:effectLst/>
      </c:spPr>
    </c:title>
    <c:autoTitleDeleted val="0"/>
    <c:plotArea>
      <c:layout>
        <c:manualLayout>
          <c:layoutTarget val="inner"/>
          <c:xMode val="edge"/>
          <c:yMode val="edge"/>
          <c:x val="0.10024759405074365"/>
          <c:y val="0.1744526898166506"/>
          <c:w val="0.86919685039370087"/>
          <c:h val="0.55998640457712567"/>
        </c:manualLayout>
      </c:layout>
      <c:lineChart>
        <c:grouping val="standard"/>
        <c:varyColors val="0"/>
        <c:ser>
          <c:idx val="1"/>
          <c:order val="0"/>
          <c:tx>
            <c:strRef>
              <c:f>'Dom Care'!$C$4</c:f>
              <c:strCache>
                <c:ptCount val="1"/>
                <c:pt idx="0">
                  <c:v>Unmet Hours (Full)</c:v>
                </c:pt>
              </c:strCache>
            </c:strRef>
          </c:tx>
          <c:spPr>
            <a:ln>
              <a:solidFill>
                <a:srgbClr val="00B5CC"/>
              </a:solidFill>
            </a:ln>
            <a:effectLst/>
          </c:spPr>
          <c:marker>
            <c:symbol val="diamond"/>
            <c:size val="5"/>
            <c:spPr>
              <a:solidFill>
                <a:srgbClr val="00B5CC"/>
              </a:solidFill>
              <a:ln>
                <a:solidFill>
                  <a:srgbClr val="00B5CC"/>
                </a:solidFill>
              </a:ln>
            </c:spPr>
          </c:marker>
          <c:cat>
            <c:numRef>
              <c:f>'Dom Care'!$B$5:$B$17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'Dom Care'!$C$5:$C$28</c:f>
              <c:numCache>
                <c:formatCode>General</c:formatCode>
                <c:ptCount val="24"/>
                <c:pt idx="0">
                  <c:v>4098</c:v>
                </c:pt>
                <c:pt idx="1">
                  <c:v>3912</c:v>
                </c:pt>
                <c:pt idx="2">
                  <c:v>3950</c:v>
                </c:pt>
                <c:pt idx="3">
                  <c:v>4172</c:v>
                </c:pt>
                <c:pt idx="4">
                  <c:v>4219</c:v>
                </c:pt>
                <c:pt idx="5">
                  <c:v>4060</c:v>
                </c:pt>
                <c:pt idx="6">
                  <c:v>3843</c:v>
                </c:pt>
                <c:pt idx="7">
                  <c:v>3119</c:v>
                </c:pt>
                <c:pt idx="8">
                  <c:v>3324</c:v>
                </c:pt>
                <c:pt idx="9">
                  <c:v>2686</c:v>
                </c:pt>
                <c:pt idx="10">
                  <c:v>2613</c:v>
                </c:pt>
                <c:pt idx="11">
                  <c:v>2703</c:v>
                </c:pt>
                <c:pt idx="12">
                  <c:v>2727</c:v>
                </c:pt>
              </c:numCache>
            </c:numRef>
          </c:val>
          <c:smooth val="0"/>
          <c:extLst>
            <c:ext xmlns:c16="http://schemas.microsoft.com/office/drawing/2014/chart" uri="{C3380CC4-5D6E-409C-BE32-E72D297353CC}">
              <c16:uniqueId val="{00000000-3200-442D-B14A-5D625B69AC6B}"/>
            </c:ext>
          </c:extLst>
        </c:ser>
        <c:ser>
          <c:idx val="0"/>
          <c:order val="1"/>
          <c:tx>
            <c:strRef>
              <c:f>'Dom Care'!$D$4</c:f>
              <c:strCache>
                <c:ptCount val="1"/>
                <c:pt idx="0">
                  <c:v>Target</c:v>
                </c:pt>
              </c:strCache>
            </c:strRef>
          </c:tx>
          <c:spPr>
            <a:ln w="19050">
              <a:solidFill>
                <a:srgbClr val="FF0000"/>
              </a:solidFill>
              <a:prstDash val="dash"/>
            </a:ln>
          </c:spPr>
          <c:marker>
            <c:symbol val="none"/>
          </c:marker>
          <c:cat>
            <c:numRef>
              <c:f>'Dom Care'!$B$5:$B$17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'Dom Care'!$D$5:$D$28</c:f>
              <c:numCache>
                <c:formatCode>General</c:formatCode>
                <c:ptCount val="24"/>
                <c:pt idx="0">
                  <c:v>3688</c:v>
                </c:pt>
                <c:pt idx="1">
                  <c:v>3688</c:v>
                </c:pt>
                <c:pt idx="2">
                  <c:v>3688</c:v>
                </c:pt>
                <c:pt idx="3">
                  <c:v>3688</c:v>
                </c:pt>
                <c:pt idx="4">
                  <c:v>3688</c:v>
                </c:pt>
                <c:pt idx="5">
                  <c:v>3688</c:v>
                </c:pt>
                <c:pt idx="6">
                  <c:v>3688</c:v>
                </c:pt>
                <c:pt idx="7">
                  <c:v>3688</c:v>
                </c:pt>
                <c:pt idx="8">
                  <c:v>3688</c:v>
                </c:pt>
                <c:pt idx="9">
                  <c:v>3688</c:v>
                </c:pt>
                <c:pt idx="10">
                  <c:v>3688</c:v>
                </c:pt>
                <c:pt idx="11">
                  <c:v>3688</c:v>
                </c:pt>
                <c:pt idx="12">
                  <c:v>3688</c:v>
                </c:pt>
              </c:numCache>
            </c:numRef>
          </c:val>
          <c:smooth val="0"/>
          <c:extLst>
            <c:ext xmlns:c16="http://schemas.microsoft.com/office/drawing/2014/chart" uri="{C3380CC4-5D6E-409C-BE32-E72D297353CC}">
              <c16:uniqueId val="{00000001-3200-442D-B14A-5D625B69AC6B}"/>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5000"/>
          <c:min val="2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00"/>
      </c:valAx>
      <c:spPr>
        <a:noFill/>
        <a:ln>
          <a:noFill/>
        </a:ln>
        <a:effectLst/>
      </c:spPr>
    </c:plotArea>
    <c:legend>
      <c:legendPos val="b"/>
      <c:layout>
        <c:manualLayout>
          <c:xMode val="edge"/>
          <c:yMode val="edge"/>
          <c:x val="0.24178827646544182"/>
          <c:y val="0.90947185558639698"/>
          <c:w val="0.51086789151356082"/>
          <c:h val="7.13434921354255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(Partial)</a:t>
            </a:r>
          </a:p>
        </c:rich>
      </c:tx>
      <c:layout>
        <c:manualLayout>
          <c:xMode val="edge"/>
          <c:yMode val="edge"/>
          <c:x val="0.20615966754155732"/>
          <c:y val="4.3165467625899283E-2"/>
        </c:manualLayout>
      </c:layout>
      <c:overlay val="0"/>
      <c:spPr>
        <a:noFill/>
        <a:ln>
          <a:noFill/>
        </a:ln>
        <a:effectLst/>
      </c:spPr>
    </c:title>
    <c:autoTitleDeleted val="0"/>
    <c:plotArea>
      <c:layout>
        <c:manualLayout>
          <c:layoutTarget val="inner"/>
          <c:xMode val="edge"/>
          <c:yMode val="edge"/>
          <c:x val="0.10580314960629922"/>
          <c:y val="0.15047187446892876"/>
          <c:w val="0.8580857392825898"/>
          <c:h val="0.58396721992484757"/>
        </c:manualLayout>
      </c:layout>
      <c:lineChart>
        <c:grouping val="standard"/>
        <c:varyColors val="0"/>
        <c:ser>
          <c:idx val="1"/>
          <c:order val="0"/>
          <c:tx>
            <c:strRef>
              <c:f>'Dom Care'!$C$30</c:f>
              <c:strCache>
                <c:ptCount val="1"/>
                <c:pt idx="0">
                  <c:v>Unmet Hours (Partial)</c:v>
                </c:pt>
              </c:strCache>
            </c:strRef>
          </c:tx>
          <c:spPr>
            <a:ln>
              <a:solidFill>
                <a:srgbClr val="00B5CC"/>
              </a:solidFill>
            </a:ln>
            <a:effectLst/>
          </c:spPr>
          <c:marker>
            <c:symbol val="diamond"/>
            <c:size val="5"/>
            <c:spPr>
              <a:solidFill>
                <a:srgbClr val="00B5CC"/>
              </a:solidFill>
              <a:ln>
                <a:solidFill>
                  <a:srgbClr val="00B5CC"/>
                </a:solidFill>
              </a:ln>
            </c:spPr>
          </c:marker>
          <c:cat>
            <c:numRef>
              <c:f>'Dom Care'!$B$31:$B$43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'Dom Care'!$C$31:$C$54</c:f>
              <c:numCache>
                <c:formatCode>General</c:formatCode>
                <c:ptCount val="24"/>
                <c:pt idx="0">
                  <c:v>2290</c:v>
                </c:pt>
                <c:pt idx="1">
                  <c:v>2259</c:v>
                </c:pt>
                <c:pt idx="2">
                  <c:v>2392</c:v>
                </c:pt>
                <c:pt idx="3">
                  <c:v>2303</c:v>
                </c:pt>
                <c:pt idx="4">
                  <c:v>2312</c:v>
                </c:pt>
                <c:pt idx="5">
                  <c:v>2646</c:v>
                </c:pt>
                <c:pt idx="6">
                  <c:v>2461</c:v>
                </c:pt>
                <c:pt idx="7">
                  <c:v>2153</c:v>
                </c:pt>
                <c:pt idx="8">
                  <c:v>2097</c:v>
                </c:pt>
                <c:pt idx="9">
                  <c:v>1861</c:v>
                </c:pt>
                <c:pt idx="10">
                  <c:v>1803</c:v>
                </c:pt>
                <c:pt idx="11">
                  <c:v>1523</c:v>
                </c:pt>
                <c:pt idx="12">
                  <c:v>1816</c:v>
                </c:pt>
              </c:numCache>
            </c:numRef>
          </c:val>
          <c:smooth val="0"/>
          <c:extLst>
            <c:ext xmlns:c16="http://schemas.microsoft.com/office/drawing/2014/chart" uri="{C3380CC4-5D6E-409C-BE32-E72D297353CC}">
              <c16:uniqueId val="{00000000-65D4-4126-852A-DE61704AD907}"/>
            </c:ext>
          </c:extLst>
        </c:ser>
        <c:ser>
          <c:idx val="0"/>
          <c:order val="1"/>
          <c:tx>
            <c:strRef>
              <c:f>'Dom Care'!$D$30</c:f>
              <c:strCache>
                <c:ptCount val="1"/>
                <c:pt idx="0">
                  <c:v>Target</c:v>
                </c:pt>
              </c:strCache>
            </c:strRef>
          </c:tx>
          <c:spPr>
            <a:ln w="19050">
              <a:solidFill>
                <a:srgbClr val="FF0000"/>
              </a:solidFill>
              <a:prstDash val="dash"/>
            </a:ln>
          </c:spPr>
          <c:marker>
            <c:symbol val="none"/>
          </c:marker>
          <c:cat>
            <c:numRef>
              <c:f>'Dom Care'!$B$31:$B$43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'Dom Care'!$D$31:$D$54</c:f>
              <c:numCache>
                <c:formatCode>General</c:formatCode>
                <c:ptCount val="24"/>
                <c:pt idx="0">
                  <c:v>2061</c:v>
                </c:pt>
                <c:pt idx="1">
                  <c:v>2061</c:v>
                </c:pt>
                <c:pt idx="2">
                  <c:v>2061</c:v>
                </c:pt>
                <c:pt idx="3">
                  <c:v>2061</c:v>
                </c:pt>
                <c:pt idx="4">
                  <c:v>2061</c:v>
                </c:pt>
                <c:pt idx="5">
                  <c:v>2061</c:v>
                </c:pt>
                <c:pt idx="6">
                  <c:v>2061</c:v>
                </c:pt>
                <c:pt idx="7">
                  <c:v>2061</c:v>
                </c:pt>
                <c:pt idx="8">
                  <c:v>2061</c:v>
                </c:pt>
                <c:pt idx="9">
                  <c:v>2061</c:v>
                </c:pt>
                <c:pt idx="10">
                  <c:v>2061</c:v>
                </c:pt>
                <c:pt idx="11">
                  <c:v>2061</c:v>
                </c:pt>
                <c:pt idx="12">
                  <c:v>2061</c:v>
                </c:pt>
              </c:numCache>
            </c:numRef>
          </c:val>
          <c:smooth val="0"/>
          <c:extLst>
            <c:ext xmlns:c16="http://schemas.microsoft.com/office/drawing/2014/chart" uri="{C3380CC4-5D6E-409C-BE32-E72D297353CC}">
              <c16:uniqueId val="{00000001-65D4-4126-852A-DE61704AD907}"/>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4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layout>
        <c:manualLayout>
          <c:xMode val="edge"/>
          <c:yMode val="edge"/>
          <c:x val="0.24734383202099738"/>
          <c:y val="0.90467569251685265"/>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Direct Payments - Service Users</a:t>
            </a:r>
            <a:endParaRPr lang="en-US" sz="1100"/>
          </a:p>
        </c:rich>
      </c:tx>
      <c:layout>
        <c:manualLayout>
          <c:xMode val="edge"/>
          <c:yMode val="edge"/>
          <c:x val="0.29560417664133348"/>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'Direct Payments'!$B$5:$B$17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E74C-46BE-9658-DEEF67BBBDE2}"/>
            </c:ext>
          </c:extLst>
        </c:ser>
        <c:ser>
          <c:idx val="2"/>
          <c:order val="1"/>
          <c:tx>
            <c:strRef>
              <c:f>'Direct Payments'!$C$4</c:f>
              <c:strCache>
                <c:ptCount val="1"/>
                <c:pt idx="0">
                  <c:v>Target</c:v>
                </c:pt>
              </c:strCache>
            </c:strRef>
          </c:tx>
          <c:spPr>
            <a:ln w="19050" cap="rnd">
              <a:solidFill>
                <a:srgbClr val="FF0000"/>
              </a:solidFill>
              <a:prstDash val="dash"/>
              <a:round/>
            </a:ln>
            <a:effectLst/>
          </c:spPr>
          <c:marker>
            <c:symbol val="none"/>
          </c:marker>
          <c:cat>
            <c:numRef>
              <c:f>'Direct Payments'!$B$5:$B$17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'Direct Payments'!$C$5:$C$28</c:f>
              <c:numCache>
                <c:formatCode>0</c:formatCode>
                <c:ptCount val="24"/>
                <c:pt idx="0">
                  <c:v>743</c:v>
                </c:pt>
                <c:pt idx="1">
                  <c:v>743</c:v>
                </c:pt>
                <c:pt idx="2">
                  <c:v>743</c:v>
                </c:pt>
                <c:pt idx="3">
                  <c:v>743</c:v>
                </c:pt>
                <c:pt idx="4">
                  <c:v>743</c:v>
                </c:pt>
                <c:pt idx="5">
                  <c:v>743</c:v>
                </c:pt>
                <c:pt idx="6">
                  <c:v>743</c:v>
                </c:pt>
                <c:pt idx="7">
                  <c:v>743</c:v>
                </c:pt>
                <c:pt idx="8">
                  <c:v>743</c:v>
                </c:pt>
                <c:pt idx="9">
                  <c:v>743</c:v>
                </c:pt>
                <c:pt idx="10">
                  <c:v>743</c:v>
                </c:pt>
                <c:pt idx="11">
                  <c:v>743</c:v>
                </c:pt>
                <c:pt idx="12">
                  <c:v>780</c:v>
                </c:pt>
              </c:numCache>
            </c:numRef>
          </c:val>
          <c:smooth val="0"/>
          <c:extLst>
            <c:ext xmlns:c16="http://schemas.microsoft.com/office/drawing/2014/chart" uri="{C3380CC4-5D6E-409C-BE32-E72D297353CC}">
              <c16:uniqueId val="{00000001-E74C-46BE-9658-DEEF67BBBDE2}"/>
            </c:ext>
          </c:extLst>
        </c:ser>
        <c:ser>
          <c:idx val="3"/>
          <c:order val="2"/>
          <c:tx>
            <c:strRef>
              <c:f>'Direct Payments'!$D$4</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'Direct Payments'!$B$5:$B$17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'Direct Payments'!$D$5:$D$28</c:f>
              <c:numCache>
                <c:formatCode>0</c:formatCode>
                <c:ptCount val="24"/>
                <c:pt idx="0">
                  <c:v>709</c:v>
                </c:pt>
                <c:pt idx="1">
                  <c:v>715</c:v>
                </c:pt>
                <c:pt idx="2">
                  <c:v>726</c:v>
                </c:pt>
                <c:pt idx="3">
                  <c:v>739</c:v>
                </c:pt>
                <c:pt idx="4">
                  <c:v>754</c:v>
                </c:pt>
                <c:pt idx="5">
                  <c:v>756</c:v>
                </c:pt>
                <c:pt idx="6">
                  <c:v>757</c:v>
                </c:pt>
                <c:pt idx="7">
                  <c:v>755</c:v>
                </c:pt>
                <c:pt idx="8">
                  <c:v>755</c:v>
                </c:pt>
                <c:pt idx="9">
                  <c:v>748</c:v>
                </c:pt>
                <c:pt idx="10">
                  <c:v>742</c:v>
                </c:pt>
                <c:pt idx="11">
                  <c:v>743</c:v>
                </c:pt>
                <c:pt idx="12">
                  <c:v>736</c:v>
                </c:pt>
              </c:numCache>
            </c:numRef>
          </c:val>
          <c:smooth val="0"/>
          <c:extLst>
            <c:ext xmlns:c16="http://schemas.microsoft.com/office/drawing/2014/chart" uri="{C3380CC4-5D6E-409C-BE32-E72D297353CC}">
              <c16:uniqueId val="{00000002-E74C-46BE-9658-DEEF67BBBDE2}"/>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layout>
        <c:manualLayout>
          <c:xMode val="edge"/>
          <c:yMode val="edge"/>
          <c:x val="0.31161074182212201"/>
          <c:y val="0.89409667541557303"/>
          <c:w val="0.36566740281439258"/>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Number of SAI Reports Overdue / Not Completed</a:t>
            </a:r>
          </a:p>
        </c:rich>
      </c:tx>
      <c:layout>
        <c:manualLayout>
          <c:xMode val="edge"/>
          <c:yMode val="edge"/>
          <c:x val="0.21568560688603178"/>
          <c:y val="4.8898366870807813E-2"/>
        </c:manualLayout>
      </c:layout>
      <c:overlay val="0"/>
      <c:spPr>
        <a:noFill/>
        <a:ln>
          <a:noFill/>
        </a:ln>
        <a:effectLst/>
      </c:spPr>
    </c:title>
    <c:autoTitleDeleted val="0"/>
    <c:plotArea>
      <c:layout>
        <c:manualLayout>
          <c:layoutTarget val="inner"/>
          <c:xMode val="edge"/>
          <c:yMode val="edge"/>
          <c:x val="0.10203409328883323"/>
          <c:y val="0.16066200923697593"/>
          <c:w val="0.84320677737065042"/>
          <c:h val="0.56067630244849531"/>
        </c:manualLayout>
      </c:layout>
      <c:lineChart>
        <c:grouping val="standard"/>
        <c:varyColors val="0"/>
        <c:ser>
          <c:idx val="1"/>
          <c:order val="0"/>
          <c:tx>
            <c:strRef>
              <c:f>SAI!$G$18</c:f>
              <c:strCache>
                <c:ptCount val="1"/>
                <c:pt idx="0">
                  <c:v>Total SAI Reports Overdue/ Not Completed</c:v>
                </c:pt>
              </c:strCache>
            </c:strRef>
          </c:tx>
          <c:spPr>
            <a:ln>
              <a:solidFill>
                <a:srgbClr val="00B5CC"/>
              </a:solidFill>
            </a:ln>
            <a:effectLst/>
          </c:spPr>
          <c:marker>
            <c:symbol val="diamond"/>
            <c:size val="5"/>
            <c:spPr>
              <a:solidFill>
                <a:srgbClr val="00B5CC"/>
              </a:solidFill>
              <a:ln>
                <a:solidFill>
                  <a:srgbClr val="00B5CC"/>
                </a:solidFill>
              </a:ln>
            </c:spPr>
          </c:marker>
          <c:cat>
            <c:numRef>
              <c:f>SAI!$B$19:$B$31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SAI!$G$19:$G$42</c:f>
              <c:numCache>
                <c:formatCode>0</c:formatCode>
                <c:ptCount val="24"/>
                <c:pt idx="0">
                  <c:v>76</c:v>
                </c:pt>
                <c:pt idx="1">
                  <c:v>68</c:v>
                </c:pt>
                <c:pt idx="2">
                  <c:v>70</c:v>
                </c:pt>
                <c:pt idx="3">
                  <c:v>56</c:v>
                </c:pt>
                <c:pt idx="4">
                  <c:v>59</c:v>
                </c:pt>
                <c:pt idx="5">
                  <c:v>47</c:v>
                </c:pt>
                <c:pt idx="6">
                  <c:v>51</c:v>
                </c:pt>
                <c:pt idx="7">
                  <c:v>33</c:v>
                </c:pt>
                <c:pt idx="8">
                  <c:v>31</c:v>
                </c:pt>
                <c:pt idx="9">
                  <c:v>23</c:v>
                </c:pt>
                <c:pt idx="10">
                  <c:v>16</c:v>
                </c:pt>
                <c:pt idx="11">
                  <c:v>17</c:v>
                </c:pt>
                <c:pt idx="12">
                  <c:v>18</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0-4BF4-4AAD-80A1-A0BC8F07F5C4}"/>
            </c:ext>
          </c:extLst>
        </c:ser>
        <c:ser>
          <c:idx val="0"/>
          <c:order val="1"/>
          <c:tx>
            <c:strRef>
              <c:f>SAI!$C$18</c:f>
              <c:strCache>
                <c:ptCount val="1"/>
                <c:pt idx="0">
                  <c:v>Target</c:v>
                </c:pt>
              </c:strCache>
            </c:strRef>
          </c:tx>
          <c:spPr>
            <a:ln w="19050">
              <a:solidFill>
                <a:srgbClr val="FF0000"/>
              </a:solidFill>
              <a:prstDash val="dash"/>
            </a:ln>
          </c:spPr>
          <c:marker>
            <c:symbol val="none"/>
          </c:marker>
          <c:cat>
            <c:numRef>
              <c:f>SAI!$B$19:$B$31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SAI!$C$19:$C$42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4BF4-4AAD-80A1-A0BC8F07F5C4}"/>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7.0514281834911263E-2"/>
          <c:y val="0.88891640770422986"/>
          <c:w val="0.8584822094570056"/>
          <c:h val="7.875261883065803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Clostridioides</a:t>
            </a:r>
            <a:r>
              <a:rPr lang="en-US" sz="1100" baseline="0"/>
              <a:t> Difficile (CDI)</a:t>
            </a:r>
          </a:p>
        </c:rich>
      </c:tx>
      <c:layout>
        <c:manualLayout>
          <c:xMode val="edge"/>
          <c:yMode val="edge"/>
          <c:x val="0.33172277227722774"/>
          <c:y val="4.10958904109589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CDiff!$C$4</c:f>
              <c:strCache>
                <c:ptCount val="1"/>
                <c:pt idx="0">
                  <c:v>Cumulative CDI Rate</c:v>
                </c:pt>
              </c:strCache>
            </c:strRef>
          </c:tx>
          <c:spPr>
            <a:ln>
              <a:solidFill>
                <a:srgbClr val="00B5CC"/>
              </a:solidFill>
            </a:ln>
            <a:effectLst/>
          </c:spPr>
          <c:marker>
            <c:symbol val="diamond"/>
            <c:size val="5"/>
            <c:spPr>
              <a:solidFill>
                <a:srgbClr val="00B5CC"/>
              </a:solidFill>
              <a:ln>
                <a:solidFill>
                  <a:srgbClr val="00B5CC"/>
                </a:solidFill>
              </a:ln>
            </c:spPr>
          </c:marker>
          <c:cat>
            <c:numRef>
              <c:f>CDiff!$B$5:$B$16</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CDiff!$C$5:$C$16</c:f>
              <c:numCache>
                <c:formatCode>General</c:formatCode>
                <c:ptCount val="12"/>
                <c:pt idx="0">
                  <c:v>29.1</c:v>
                </c:pt>
                <c:pt idx="1">
                  <c:v>16.399999999999999</c:v>
                </c:pt>
                <c:pt idx="2">
                  <c:v>20.6</c:v>
                </c:pt>
                <c:pt idx="3">
                  <c:v>16.399999999999999</c:v>
                </c:pt>
                <c:pt idx="4">
                  <c:v>17.100000000000001</c:v>
                </c:pt>
                <c:pt idx="5">
                  <c:v>19.600000000000001</c:v>
                </c:pt>
                <c:pt idx="6">
                  <c:v>18.5</c:v>
                </c:pt>
                <c:pt idx="7">
                  <c:v>16.3</c:v>
                </c:pt>
                <c:pt idx="8">
                  <c:v>15.8</c:v>
                </c:pt>
                <c:pt idx="9">
                  <c:v>14.9</c:v>
                </c:pt>
                <c:pt idx="10">
                  <c:v>15.1</c:v>
                </c:pt>
                <c:pt idx="11">
                  <c:v>14.1</c:v>
                </c:pt>
              </c:numCache>
            </c:numRef>
          </c:val>
          <c:smooth val="0"/>
          <c:extLst>
            <c:ext xmlns:c16="http://schemas.microsoft.com/office/drawing/2014/chart" uri="{C3380CC4-5D6E-409C-BE32-E72D297353CC}">
              <c16:uniqueId val="{00000000-C8C0-4B28-9E28-15ABC37AF305}"/>
            </c:ext>
          </c:extLst>
        </c:ser>
        <c:ser>
          <c:idx val="0"/>
          <c:order val="1"/>
          <c:tx>
            <c:strRef>
              <c:f>CDiff!$D$4</c:f>
              <c:strCache>
                <c:ptCount val="1"/>
                <c:pt idx="0">
                  <c:v>Target Rate: episodes per 100,000 occupied beds</c:v>
                </c:pt>
              </c:strCache>
            </c:strRef>
          </c:tx>
          <c:spPr>
            <a:ln w="19050">
              <a:solidFill>
                <a:srgbClr val="FF0000"/>
              </a:solidFill>
              <a:prstDash val="dash"/>
            </a:ln>
          </c:spPr>
          <c:marker>
            <c:symbol val="none"/>
          </c:marker>
          <c:cat>
            <c:numRef>
              <c:f>CDiff!$B$5:$B$16</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CDiff!$D$5:$D$16</c:f>
              <c:numCache>
                <c:formatCode>#,##0.0</c:formatCode>
                <c:ptCount val="12"/>
                <c:pt idx="0">
                  <c:v>15.8</c:v>
                </c:pt>
                <c:pt idx="1">
                  <c:v>15.7</c:v>
                </c:pt>
                <c:pt idx="2">
                  <c:v>15.6</c:v>
                </c:pt>
                <c:pt idx="3">
                  <c:v>15.5</c:v>
                </c:pt>
                <c:pt idx="4">
                  <c:v>15.5</c:v>
                </c:pt>
                <c:pt idx="5">
                  <c:v>15.4</c:v>
                </c:pt>
                <c:pt idx="6">
                  <c:v>15.3</c:v>
                </c:pt>
                <c:pt idx="7">
                  <c:v>15.2</c:v>
                </c:pt>
                <c:pt idx="8">
                  <c:v>15.2</c:v>
                </c:pt>
                <c:pt idx="9">
                  <c:v>15.1</c:v>
                </c:pt>
                <c:pt idx="10">
                  <c:v>15</c:v>
                </c:pt>
                <c:pt idx="11">
                  <c:v>14.9</c:v>
                </c:pt>
              </c:numCache>
            </c:numRef>
          </c:val>
          <c:smooth val="0"/>
          <c:extLst>
            <c:ext xmlns:c16="http://schemas.microsoft.com/office/drawing/2014/chart" uri="{C3380CC4-5D6E-409C-BE32-E72D297353CC}">
              <c16:uniqueId val="{00000001-C8C0-4B28-9E28-15ABC37AF305}"/>
            </c:ext>
          </c:extLst>
        </c:ser>
        <c:dLbls>
          <c:showLegendKey val="0"/>
          <c:showVal val="0"/>
          <c:showCatName val="0"/>
          <c:showSerName val="0"/>
          <c:showPercent val="0"/>
          <c:showBubbleSize val="0"/>
        </c:dLbls>
        <c:marker val="1"/>
        <c:smooth val="0"/>
        <c:axId val="170855424"/>
        <c:axId val="170857216"/>
      </c:lineChart>
      <c:dateAx>
        <c:axId val="170855424"/>
        <c:scaling>
          <c:orientation val="minMax"/>
          <c:max val="46082"/>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5.1221745796626909E-2"/>
          <c:y val="0.87681839427605812"/>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MRSA</a:t>
            </a:r>
          </a:p>
        </c:rich>
      </c:tx>
      <c:layout>
        <c:manualLayout>
          <c:xMode val="edge"/>
          <c:yMode val="edge"/>
          <c:x val="0.45845544554455447"/>
          <c:y val="4.5662100456621002E-2"/>
        </c:manualLayout>
      </c:layout>
      <c:overlay val="0"/>
      <c:spPr>
        <a:noFill/>
        <a:ln>
          <a:noFill/>
        </a:ln>
        <a:effectLst/>
      </c:spPr>
    </c:title>
    <c:autoTitleDeleted val="0"/>
    <c:plotArea>
      <c:layout>
        <c:manualLayout>
          <c:layoutTarget val="inner"/>
          <c:xMode val="edge"/>
          <c:yMode val="edge"/>
          <c:x val="8.6489090035321473E-2"/>
          <c:y val="0.13600305957062336"/>
          <c:w val="0.84320677737065042"/>
          <c:h val="0.56067630244849531"/>
        </c:manualLayout>
      </c:layout>
      <c:lineChart>
        <c:grouping val="standard"/>
        <c:varyColors val="0"/>
        <c:ser>
          <c:idx val="1"/>
          <c:order val="0"/>
          <c:tx>
            <c:strRef>
              <c:f>MRSA_!$C$4</c:f>
              <c:strCache>
                <c:ptCount val="1"/>
                <c:pt idx="0">
                  <c:v>Cumulative MRSA Rate</c:v>
                </c:pt>
              </c:strCache>
            </c:strRef>
          </c:tx>
          <c:spPr>
            <a:ln>
              <a:solidFill>
                <a:srgbClr val="00B5CC"/>
              </a:solidFill>
            </a:ln>
            <a:effectLst/>
          </c:spPr>
          <c:marker>
            <c:symbol val="diamond"/>
            <c:size val="5"/>
            <c:spPr>
              <a:solidFill>
                <a:srgbClr val="00B5CC"/>
              </a:solidFill>
              <a:ln>
                <a:solidFill>
                  <a:srgbClr val="00B5CC"/>
                </a:solidFill>
              </a:ln>
            </c:spPr>
          </c:marker>
          <c:cat>
            <c:numRef>
              <c:f>MRSA_!$B$5:$B$16</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MRSA_!$C$5:$C$16</c:f>
              <c:numCache>
                <c:formatCode>General</c:formatCode>
                <c:ptCount val="12"/>
                <c:pt idx="0">
                  <c:v>4.16</c:v>
                </c:pt>
                <c:pt idx="1">
                  <c:v>2.0459999999999998</c:v>
                </c:pt>
                <c:pt idx="2">
                  <c:v>1.371</c:v>
                </c:pt>
                <c:pt idx="3">
                  <c:v>1.0269999999999999</c:v>
                </c:pt>
                <c:pt idx="4">
                  <c:v>0.81399999999999995</c:v>
                </c:pt>
                <c:pt idx="5">
                  <c:v>0.67800000000000005</c:v>
                </c:pt>
                <c:pt idx="6">
                  <c:v>0.57899999999999996</c:v>
                </c:pt>
                <c:pt idx="7">
                  <c:v>1.016</c:v>
                </c:pt>
                <c:pt idx="8">
                  <c:v>1.8029999999999999</c:v>
                </c:pt>
                <c:pt idx="9">
                  <c:v>1.6160000000000001</c:v>
                </c:pt>
                <c:pt idx="10">
                  <c:v>1.4730000000000001</c:v>
                </c:pt>
                <c:pt idx="11">
                  <c:v>2.0179999999999998</c:v>
                </c:pt>
              </c:numCache>
            </c:numRef>
          </c:val>
          <c:smooth val="0"/>
          <c:extLst>
            <c:ext xmlns:c16="http://schemas.microsoft.com/office/drawing/2014/chart" uri="{C3380CC4-5D6E-409C-BE32-E72D297353CC}">
              <c16:uniqueId val="{00000000-4FA5-4DBE-9860-1F71C976C171}"/>
            </c:ext>
          </c:extLst>
        </c:ser>
        <c:ser>
          <c:idx val="0"/>
          <c:order val="1"/>
          <c:tx>
            <c:strRef>
              <c:f>MRSA_!$D$4</c:f>
              <c:strCache>
                <c:ptCount val="1"/>
                <c:pt idx="0">
                  <c:v>Target Rate: episodes per 100,000 occupied beds</c:v>
                </c:pt>
              </c:strCache>
            </c:strRef>
          </c:tx>
          <c:spPr>
            <a:ln w="19050">
              <a:solidFill>
                <a:srgbClr val="FF0000"/>
              </a:solidFill>
              <a:prstDash val="dash"/>
            </a:ln>
          </c:spPr>
          <c:marker>
            <c:symbol val="none"/>
          </c:marker>
          <c:cat>
            <c:numRef>
              <c:f>MRSA_!$B$5:$B$16</c:f>
              <c:numCache>
                <c:formatCode>mmm\-yy</c:formatCode>
                <c:ptCount val="12"/>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numCache>
            </c:numRef>
          </c:cat>
          <c:val>
            <c:numRef>
              <c:f>MRSA_!$D$5:$D$16</c:f>
              <c:numCache>
                <c:formatCode>General</c:formatCode>
                <c:ptCount val="12"/>
                <c:pt idx="0">
                  <c:v>4.2249999999999996</c:v>
                </c:pt>
                <c:pt idx="1">
                  <c:v>4.2069999999999999</c:v>
                </c:pt>
                <c:pt idx="2">
                  <c:v>4.1890000000000001</c:v>
                </c:pt>
                <c:pt idx="3">
                  <c:v>4.1710000000000003</c:v>
                </c:pt>
                <c:pt idx="4">
                  <c:v>4.1529999999999996</c:v>
                </c:pt>
                <c:pt idx="5">
                  <c:v>4.1349999999999998</c:v>
                </c:pt>
                <c:pt idx="6" formatCode="#,##0.000">
                  <c:v>4.117</c:v>
                </c:pt>
                <c:pt idx="7" formatCode="#,##0.000">
                  <c:v>4.0990000000000002</c:v>
                </c:pt>
                <c:pt idx="8" formatCode="#,##0.000">
                  <c:v>4.0810000000000004</c:v>
                </c:pt>
                <c:pt idx="9" formatCode="#,##0.000">
                  <c:v>4.0629999999999997</c:v>
                </c:pt>
                <c:pt idx="10" formatCode="#,##0.000">
                  <c:v>4.0460000000000003</c:v>
                </c:pt>
                <c:pt idx="11" formatCode="#,##0.000">
                  <c:v>4.0279999999999996</c:v>
                </c:pt>
              </c:numCache>
            </c:numRef>
          </c:val>
          <c:smooth val="0"/>
          <c:extLst>
            <c:ext xmlns:c16="http://schemas.microsoft.com/office/drawing/2014/chart" uri="{C3380CC4-5D6E-409C-BE32-E72D297353CC}">
              <c16:uniqueId val="{00000001-4FA5-4DBE-9860-1F71C976C171}"/>
            </c:ext>
          </c:extLst>
        </c:ser>
        <c:dLbls>
          <c:showLegendKey val="0"/>
          <c:showVal val="0"/>
          <c:showCatName val="0"/>
          <c:showSerName val="0"/>
          <c:showPercent val="0"/>
          <c:showBubbleSize val="0"/>
        </c:dLbls>
        <c:marker val="1"/>
        <c:smooth val="0"/>
        <c:axId val="170855424"/>
        <c:axId val="170857216"/>
      </c:lineChart>
      <c:dateAx>
        <c:axId val="170855424"/>
        <c:scaling>
          <c:orientation val="minMax"/>
          <c:max val="46082"/>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6.9703593981445391E-2"/>
          <c:y val="0.88595081436738221"/>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12AF-4585-B52D-7214F288A225}"/>
            </c:ext>
          </c:extLst>
        </c:ser>
        <c:ser>
          <c:idx val="1"/>
          <c:order val="1"/>
          <c:tx>
            <c:strRef>
              <c:f>'Amb arrivals'!$H$7</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1550</c:v>
                </c:pt>
                <c:pt idx="1">
                  <c:v>1603</c:v>
                </c:pt>
                <c:pt idx="2">
                  <c:v>1511</c:v>
                </c:pt>
                <c:pt idx="3">
                  <c:v>1492</c:v>
                </c:pt>
                <c:pt idx="4">
                  <c:v>1505</c:v>
                </c:pt>
                <c:pt idx="5">
                  <c:v>1395</c:v>
                </c:pt>
                <c:pt idx="6">
                  <c:v>1533</c:v>
                </c:pt>
                <c:pt idx="7">
                  <c:v>1469</c:v>
                </c:pt>
                <c:pt idx="8">
                  <c:v>1464</c:v>
                </c:pt>
                <c:pt idx="9">
                  <c:v>1316</c:v>
                </c:pt>
                <c:pt idx="10">
                  <c:v>1301</c:v>
                </c:pt>
                <c:pt idx="11">
                  <c:v>1463</c:v>
                </c:pt>
              </c:numCache>
            </c:numRef>
          </c:val>
          <c:smooth val="0"/>
          <c:extLst>
            <c:ext xmlns:c16="http://schemas.microsoft.com/office/drawing/2014/chart" uri="{C3380CC4-5D6E-409C-BE32-E72D297353CC}">
              <c16:uniqueId val="{00000001-12AF-4585-B52D-7214F288A225}"/>
            </c:ext>
          </c:extLst>
        </c:ser>
        <c:ser>
          <c:idx val="2"/>
          <c:order val="2"/>
          <c:tx>
            <c:strRef>
              <c:f>'Amb arrivals'!$I$7</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General</c:formatCode>
                <c:ptCount val="12"/>
                <c:pt idx="0" formatCode="#,##0">
                  <c:v>1504</c:v>
                </c:pt>
              </c:numCache>
            </c:numRef>
          </c:val>
          <c:smooth val="0"/>
          <c:extLst>
            <c:ext xmlns:c16="http://schemas.microsoft.com/office/drawing/2014/chart" uri="{C3380CC4-5D6E-409C-BE32-E72D297353CC}">
              <c16:uniqueId val="{00000002-12AF-4585-B52D-7214F288A225}"/>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94B2-4DEE-807A-3FC9D3559D35}"/>
            </c:ext>
          </c:extLst>
        </c:ser>
        <c:ser>
          <c:idx val="1"/>
          <c:order val="1"/>
          <c:tx>
            <c:strRef>
              <c:f>'Amb arrivals'!$H$23</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552</c:v>
                </c:pt>
                <c:pt idx="1">
                  <c:v>591</c:v>
                </c:pt>
                <c:pt idx="2">
                  <c:v>583</c:v>
                </c:pt>
                <c:pt idx="3">
                  <c:v>615</c:v>
                </c:pt>
                <c:pt idx="4">
                  <c:v>613</c:v>
                </c:pt>
                <c:pt idx="5">
                  <c:v>576</c:v>
                </c:pt>
                <c:pt idx="6">
                  <c:v>648</c:v>
                </c:pt>
                <c:pt idx="7">
                  <c:v>566</c:v>
                </c:pt>
                <c:pt idx="8">
                  <c:v>579</c:v>
                </c:pt>
                <c:pt idx="9">
                  <c:v>523</c:v>
                </c:pt>
                <c:pt idx="10">
                  <c:v>506</c:v>
                </c:pt>
                <c:pt idx="11">
                  <c:v>602</c:v>
                </c:pt>
              </c:numCache>
            </c:numRef>
          </c:val>
          <c:smooth val="0"/>
          <c:extLst>
            <c:ext xmlns:c16="http://schemas.microsoft.com/office/drawing/2014/chart" uri="{C3380CC4-5D6E-409C-BE32-E72D297353CC}">
              <c16:uniqueId val="{00000001-94B2-4DEE-807A-3FC9D3559D35}"/>
            </c:ext>
          </c:extLst>
        </c:ser>
        <c:ser>
          <c:idx val="2"/>
          <c:order val="2"/>
          <c:tx>
            <c:strRef>
              <c:f>'Amb arrivals'!$I$23</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General</c:formatCode>
                <c:ptCount val="12"/>
                <c:pt idx="0" formatCode="#,##0">
                  <c:v>526</c:v>
                </c:pt>
              </c:numCache>
            </c:numRef>
          </c:val>
          <c:smooth val="0"/>
          <c:extLst>
            <c:ext xmlns:c16="http://schemas.microsoft.com/office/drawing/2014/chart" uri="{C3380CC4-5D6E-409C-BE32-E72D297353CC}">
              <c16:uniqueId val="{00000002-94B2-4DEE-807A-3FC9D3559D35}"/>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7734" cy="341622"/>
          </a:xfrm>
          <a:prstGeom prst="rect">
            <a:avLst/>
          </a:prstGeom>
        </p:spPr>
        <p:txBody>
          <a:bodyPr vert="horz" lIns="91568" tIns="45784" rIns="91568" bIns="45784" rtlCol="0"/>
          <a:lstStyle>
            <a:lvl1pPr algn="l">
              <a:defRPr sz="1200"/>
            </a:lvl1pPr>
          </a:lstStyle>
          <a:p>
            <a:endParaRPr lang="en-GB"/>
          </a:p>
        </p:txBody>
      </p:sp>
      <p:sp>
        <p:nvSpPr>
          <p:cNvPr id="3" name="Date Placeholder 2"/>
          <p:cNvSpPr>
            <a:spLocks noGrp="1"/>
          </p:cNvSpPr>
          <p:nvPr>
            <p:ph type="dt" idx="1"/>
          </p:nvPr>
        </p:nvSpPr>
        <p:spPr>
          <a:xfrm>
            <a:off x="5630891" y="1"/>
            <a:ext cx="4307734" cy="341622"/>
          </a:xfrm>
          <a:prstGeom prst="rect">
            <a:avLst/>
          </a:prstGeom>
        </p:spPr>
        <p:txBody>
          <a:bodyPr vert="horz" lIns="91568" tIns="45784" rIns="91568" bIns="45784" rtlCol="0"/>
          <a:lstStyle>
            <a:lvl1pPr algn="r">
              <a:defRPr sz="1200"/>
            </a:lvl1pPr>
          </a:lstStyle>
          <a:p>
            <a:fld id="{8387E339-4487-4EFF-8EDF-DF6298BDCA96}" type="datetimeFigureOut">
              <a:rPr lang="en-GB" smtClean="0"/>
              <a:t>22/05/2026</a:t>
            </a:fld>
            <a:endParaRPr lang="en-GB"/>
          </a:p>
        </p:txBody>
      </p:sp>
      <p:sp>
        <p:nvSpPr>
          <p:cNvPr id="4" name="Slide Image Placeholder 3"/>
          <p:cNvSpPr>
            <a:spLocks noGrp="1" noRot="1" noChangeAspect="1"/>
          </p:cNvSpPr>
          <p:nvPr>
            <p:ph type="sldImg" idx="2"/>
          </p:nvPr>
        </p:nvSpPr>
        <p:spPr>
          <a:xfrm>
            <a:off x="2928938" y="850900"/>
            <a:ext cx="4083050" cy="2297113"/>
          </a:xfrm>
          <a:prstGeom prst="rect">
            <a:avLst/>
          </a:prstGeom>
          <a:noFill/>
          <a:ln w="12700">
            <a:solidFill>
              <a:prstClr val="black"/>
            </a:solidFill>
          </a:ln>
        </p:spPr>
        <p:txBody>
          <a:bodyPr vert="horz" lIns="91568" tIns="45784" rIns="91568" bIns="45784" rtlCol="0" anchor="ctr"/>
          <a:lstStyle/>
          <a:p>
            <a:endParaRPr lang="en-GB"/>
          </a:p>
        </p:txBody>
      </p:sp>
      <p:sp>
        <p:nvSpPr>
          <p:cNvPr id="5" name="Notes Placeholder 4"/>
          <p:cNvSpPr>
            <a:spLocks noGrp="1"/>
          </p:cNvSpPr>
          <p:nvPr>
            <p:ph type="body" sz="quarter" idx="3"/>
          </p:nvPr>
        </p:nvSpPr>
        <p:spPr>
          <a:xfrm>
            <a:off x="994093" y="3276730"/>
            <a:ext cx="7952740" cy="2680961"/>
          </a:xfrm>
          <a:prstGeom prst="rect">
            <a:avLst/>
          </a:prstGeom>
        </p:spPr>
        <p:txBody>
          <a:bodyPr vert="horz" lIns="91568" tIns="45784" rIns="91568" bIns="4578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1" y="6467168"/>
            <a:ext cx="4307734" cy="341621"/>
          </a:xfrm>
          <a:prstGeom prst="rect">
            <a:avLst/>
          </a:prstGeom>
        </p:spPr>
        <p:txBody>
          <a:bodyPr vert="horz" lIns="91568" tIns="45784" rIns="91568" bIns="45784" rtlCol="0" anchor="b"/>
          <a:lstStyle>
            <a:lvl1pPr algn="l">
              <a:defRPr sz="1200"/>
            </a:lvl1pPr>
          </a:lstStyle>
          <a:p>
            <a:endParaRPr lang="en-GB"/>
          </a:p>
        </p:txBody>
      </p:sp>
      <p:sp>
        <p:nvSpPr>
          <p:cNvPr id="7" name="Slide Number Placeholder 6"/>
          <p:cNvSpPr>
            <a:spLocks noGrp="1"/>
          </p:cNvSpPr>
          <p:nvPr>
            <p:ph type="sldNum" sz="quarter" idx="5"/>
          </p:nvPr>
        </p:nvSpPr>
        <p:spPr>
          <a:xfrm>
            <a:off x="5630891" y="6467168"/>
            <a:ext cx="4307734" cy="341621"/>
          </a:xfrm>
          <a:prstGeom prst="rect">
            <a:avLst/>
          </a:prstGeom>
        </p:spPr>
        <p:txBody>
          <a:bodyPr vert="horz" lIns="91568" tIns="45784" rIns="91568" bIns="45784"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4189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25/26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25/26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Regional statistics published </a:t>
            </a:r>
            <a:r>
              <a:rPr lang="en-GB" sz="1000" b="1" u="sng" dirty="0">
                <a:solidFill>
                  <a:srgbClr val="000000"/>
                </a:solidFill>
                <a:latin typeface="Arial" panose="020B0604020202020204" pitchFamily="34" charset="0"/>
                <a:ea typeface="Calibri" panose="020F0502020204030204" pitchFamily="34" charset="0"/>
                <a:cs typeface="Arial" panose="020B0604020202020204" pitchFamily="34" charset="0"/>
              </a:rPr>
              <a:t>quarterly</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by the Department of Health. www.health-ni.gov.uk/articles/emergency-care-waiting-times</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379012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Patients Not Waiting in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number of patients who leave the ED without their treatment being completed. </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1% reduction on ED Attendances classified as do not wait (site specific). </a:t>
            </a:r>
            <a:r>
              <a:rPr lang="en-GB" sz="1000" dirty="0">
                <a:latin typeface="Arial" panose="020B0604020202020204" pitchFamily="34" charset="0"/>
                <a:ea typeface="Calibri" panose="020F0502020204030204" pitchFamily="34" charset="0"/>
                <a:cs typeface="Arial" panose="020B0604020202020204" pitchFamily="34" charset="0"/>
              </a:rPr>
              <a:t>The number of patients who leave the emergency care department before their treatment is complete as a proportion of the total number of new and unplanned review attendances each month.</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 system change led to an increase in # of ED disposition = unspecified. EPIC have fixed the issue in August. July and August data removed due to low confidence.</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ANTRIM - High Confidence (Low July 25 &amp; August 25).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CAUSEWAY – High Confidence (Low July 25 &amp; August 25)</a:t>
            </a:r>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endParaRPr>
          </a:p>
          <a:p>
            <a:r>
              <a:rPr lang="en-GB" sz="1800" b="1" dirty="0">
                <a:solidFill>
                  <a:srgbClr val="000000"/>
                </a:solidFill>
                <a:latin typeface="Arial" panose="020B0604020202020204" pitchFamily="34" charset="0"/>
                <a:ea typeface="Times New Roman" panose="02020603050405020304" pitchFamily="18" charset="0"/>
              </a:rPr>
              <a:t> </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Tree>
    <p:extLst>
      <p:ext uri="{BB962C8B-B14F-4D97-AF65-F5344CB8AC3E}">
        <p14:creationId xmlns:p14="http://schemas.microsoft.com/office/powerpoint/2010/main" val="35812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Outpatient Activity based 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QOAR (Quarterly Outpatient Activity Return) and V-QOAR (Virtual Quarterly Outpatient Activity) Figures include face to face and virtual.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Due to manual changes and missing clinics.</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Untriaged Outpatient Referrals: </a:t>
            </a:r>
            <a:r>
              <a:rPr lang="en-GB" sz="1200" dirty="0"/>
              <a:t>All Referral Types with a Referral Status of  Incomplete, New Request or Pending Review only.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Tree>
    <p:extLst>
      <p:ext uri="{BB962C8B-B14F-4D97-AF65-F5344CB8AC3E}">
        <p14:creationId xmlns:p14="http://schemas.microsoft.com/office/powerpoint/2010/main" val="3082810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76729"/>
            <a:ext cx="7952740" cy="1699253"/>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4093" y="3299769"/>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Inpatient Length of Stay Target: </a:t>
            </a:r>
            <a:r>
              <a:rPr lang="en-GB" sz="1000" dirty="0">
                <a:latin typeface="Arial" panose="020B0604020202020204" pitchFamily="34" charset="0"/>
                <a:cs typeface="Arial" panose="020B0604020202020204" pitchFamily="34" charset="0"/>
              </a:rPr>
              <a:t>Decrease across those specialties currently above CHKS peer group levels (reduce average LOS). </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This metric is aimed at Elective Inpatient Admissions – to include all waiting list, booked and planned patients. Day Cases and Regular Attenders are to be excluded. Day Cases with LOS&gt;0 are included. All ages are included.</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Appropriate Peer Groups/Services/TFCs/Specialties will be established using the CHKS comparative analysis.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pic>
        <p:nvPicPr>
          <p:cNvPr id="5" name="Picture 4">
            <a:extLst>
              <a:ext uri="{FF2B5EF4-FFF2-40B4-BE49-F238E27FC236}">
                <a16:creationId xmlns:a16="http://schemas.microsoft.com/office/drawing/2014/main" id="{DA40CCC4-252F-4698-FE63-F7AA1D3528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514" y="4617210"/>
            <a:ext cx="1767558" cy="962962"/>
          </a:xfrm>
          <a:prstGeom prst="rect">
            <a:avLst/>
          </a:prstGeom>
          <a:noFill/>
        </p:spPr>
      </p:pic>
    </p:spTree>
    <p:extLst>
      <p:ext uri="{BB962C8B-B14F-4D97-AF65-F5344CB8AC3E}">
        <p14:creationId xmlns:p14="http://schemas.microsoft.com/office/powerpoint/2010/main" val="3393783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Admissions on Day of Inpatient Surgery Target: </a:t>
            </a:r>
            <a:r>
              <a:rPr lang="en-GB" sz="1000" dirty="0">
                <a:latin typeface="Arial" panose="020B0604020202020204" pitchFamily="34" charset="0"/>
                <a:cs typeface="Arial" panose="020B0604020202020204" pitchFamily="34" charset="0"/>
              </a:rPr>
              <a:t>Increase across those specialties currently below CHKS peer group.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effectLst/>
                <a:latin typeface="Arial" panose="020B0604020202020204" pitchFamily="34" charset="0"/>
                <a:ea typeface="Calibri" panose="020F0502020204030204" pitchFamily="34" charset="0"/>
                <a:cs typeface="Arial" panose="020B0604020202020204" pitchFamily="34" charset="0"/>
              </a:rPr>
              <a:t>To increase the number/rate of patients having surgery on their day of admission thereby reducing hospital stays.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Elective admissions include waiting list, booked and planned patients. Patients admitted electively who have their surgery on the same day as admission are expressed as a percentage of all elective admissions. Excludes all those with intended management of </a:t>
            </a:r>
            <a:r>
              <a:rPr lang="en-GB" sz="1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Daycase</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metric is reported in arrears.  Data available up to December 2025.</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Tree>
    <p:extLst>
      <p:ext uri="{BB962C8B-B14F-4D97-AF65-F5344CB8AC3E}">
        <p14:creationId xmlns:p14="http://schemas.microsoft.com/office/powerpoint/2010/main" val="7052839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Endoscopy as per Encompass Service Delivery Plan (SDP) Dashboard</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30</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an Endoscopy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1357"/>
          </a:xfrm>
        </p:spPr>
        <p:txBody>
          <a:bodyPr/>
          <a:lstStyle/>
          <a:p>
            <a:r>
              <a:rPr lang="en-GB" sz="1000" b="1" dirty="0">
                <a:latin typeface="Arial" panose="020B0604020202020204" pitchFamily="34" charset="0"/>
                <a:cs typeface="Arial" panose="020B0604020202020204" pitchFamily="34" charset="0"/>
              </a:rPr>
              <a:t>DNA / CND</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level of Main Theatre, DPU Theatre and Endoscopy Suite capacity impacted by DNAs or on the day cancellations in order to increase throughput.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rate of Theatre/DPU/Endo activity where the patient did not attend relates to the number of DNAs (Did Not Attend)/CND (Cancelled on the Day) by patients/hospitals as a proportion of total Theatre/DPU/Endo activity scheduled.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latin typeface="Arial" panose="020B0604020202020204" pitchFamily="34" charset="0"/>
                <a:cs typeface="Arial" panose="020B0604020202020204" pitchFamily="34" charset="0"/>
              </a:rPr>
              <a:t>High: From September 26 data is high confidence. Still work ongoing establishing patients voided instead of cancelled. Data is for </a:t>
            </a:r>
            <a:r>
              <a:rPr lang="en-GB" sz="1000" b="1" dirty="0">
                <a:latin typeface="Arial" panose="020B0604020202020204" pitchFamily="34" charset="0"/>
                <a:cs typeface="Arial" panose="020B0604020202020204" pitchFamily="34" charset="0"/>
              </a:rPr>
              <a:t>cases</a:t>
            </a:r>
            <a:r>
              <a:rPr lang="en-GB" sz="1000" dirty="0">
                <a:latin typeface="Arial" panose="020B0604020202020204" pitchFamily="34" charset="0"/>
                <a:cs typeface="Arial" panose="020B0604020202020204" pitchFamily="34" charset="0"/>
              </a:rPr>
              <a:t> not </a:t>
            </a:r>
            <a:r>
              <a:rPr lang="en-GB" sz="1000" b="1" dirty="0">
                <a:latin typeface="Arial" panose="020B0604020202020204" pitchFamily="34" charset="0"/>
                <a:cs typeface="Arial" panose="020B0604020202020204" pitchFamily="34" charset="0"/>
              </a:rPr>
              <a:t>appointments </a:t>
            </a:r>
            <a:r>
              <a:rPr lang="en-GB" sz="1000" dirty="0">
                <a:latin typeface="Arial" panose="020B0604020202020204" pitchFamily="34" charset="0"/>
                <a:cs typeface="Arial" panose="020B0604020202020204" pitchFamily="34" charset="0"/>
              </a:rPr>
              <a:t>at this stage.</a:t>
            </a:r>
          </a:p>
          <a:p>
            <a:r>
              <a:rPr lang="en-GB"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Run Times</a:t>
            </a:r>
            <a:r>
              <a:rPr lang="en-GB" sz="1000" dirty="0">
                <a:latin typeface="Arial" panose="020B060402020202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maintain an efficient level of run times in Main Theatres, DPU Theatres and Endoscopy Suites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Run Time is the rate of total minutes from the start of the first patient to the end of the last patient as a percentage of scheduled theatre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March 26</a:t>
            </a:r>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76423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432634"/>
          </a:xfrm>
        </p:spPr>
        <p:txBody>
          <a:bodyPr/>
          <a:lstStyle/>
          <a:p>
            <a:r>
              <a:rPr lang="en-GB" sz="1000" b="1" dirty="0">
                <a:latin typeface="Arial" panose="020B0604020202020204" pitchFamily="34" charset="0"/>
                <a:cs typeface="Arial" panose="020B0604020202020204" pitchFamily="34" charset="0"/>
              </a:rPr>
              <a:t>Operating Times</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maintain an efficient level of operating times in Main Theatres and DPU Theatres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Operating Time is the rate of total minutes from the start of a patient to the end of a patient, added together to get the sum for each patient on the list, as a percentage of all Available theatre minutes for that list.</a:t>
            </a:r>
          </a:p>
          <a:p>
            <a:r>
              <a:rPr lang="en-GB" sz="1000" dirty="0">
                <a:solidFill>
                  <a:srgbClr val="000000"/>
                </a:solidFill>
                <a:latin typeface="Calibri" panose="020F0502020204030204" pitchFamily="34" charset="0"/>
                <a:ea typeface="Times New Roman" panose="02020603050405020304" pitchFamily="18" charset="0"/>
              </a:rPr>
              <a:t> </a:t>
            </a:r>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Operating time rate is calculated as the total operating time for each patient and is taken as a % of all available theatre scheduled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March 2026</a:t>
            </a:r>
            <a:endParaRPr lang="en-GB" dirty="0"/>
          </a:p>
        </p:txBody>
      </p:sp>
    </p:spTree>
    <p:extLst>
      <p:ext uri="{BB962C8B-B14F-4D97-AF65-F5344CB8AC3E}">
        <p14:creationId xmlns:p14="http://schemas.microsoft.com/office/powerpoint/2010/main" val="4523383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AHP New Contacts as per Encompass Workbench Report 667793 – Regulatory Submission Returns Dashboard – AHP Activity</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confidence with the exception of Podiatry which is submitted with Medium confidence.</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34</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AHP treatment. </a:t>
            </a:r>
            <a:r>
              <a:rPr lang="en-GB" sz="1000" dirty="0">
                <a:solidFill>
                  <a:srgbClr val="000000"/>
                </a:solidFill>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latin typeface="Arial" panose="020B0604020202020204" pitchFamily="34" charset="0"/>
                <a:ea typeface="Times New Roman" panose="02020603050405020304" pitchFamily="18" charset="0"/>
              </a:rPr>
              <a:t> </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Dietetics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Occupational 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Orthoptics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Physiotherapy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Podiatry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Speech and Language Therapy</a:t>
            </a: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Adult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rPr>
              <a:t>From September 2025 Dementia waits are excluded from Adult MH figures.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7551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mental health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3975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learning disability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Holywell Hospital</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5828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13 weeks to access Psychological Therapies.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Psychological Therapies services should have their assessment commenced within 13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Psychological Therapies – High from April 26.</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13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All urgent suspected breast cancer referrals should be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Target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b="1" dirty="0">
              <a:latin typeface="Arial" panose="020B0604020202020204" pitchFamily="34"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Red Flag Referrals</a:t>
            </a:r>
          </a:p>
          <a:p>
            <a:pPr defTabSz="915680">
              <a:defRPr/>
            </a:pPr>
            <a:r>
              <a:rPr lang="en-GB" sz="100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Dementia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all Dementia services should have their assessment commenced within 9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Dementia – Medium.</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2165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Child and Adolescent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Excludes Step 2 Family Support waits.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809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Unallocated Cases Target: </a:t>
            </a:r>
            <a:r>
              <a:rPr lang="en-GB" sz="1000" dirty="0">
                <a:latin typeface="Arial" panose="020B0604020202020204" pitchFamily="34" charset="0"/>
                <a:ea typeface="Calibri" panose="020F0502020204030204" pitchFamily="34" charset="0"/>
                <a:cs typeface="Arial" panose="020B0604020202020204" pitchFamily="34" charset="0"/>
              </a:rPr>
              <a:t>To reduce by 10% by March 2026 (compared to position at the end of March 2025) for those cases greater than 20 days.  </a:t>
            </a:r>
            <a:r>
              <a:rPr lang="en-GB" sz="1000" b="1" dirty="0">
                <a:latin typeface="Arial" panose="020B0604020202020204" pitchFamily="34" charset="0"/>
                <a:ea typeface="Calibri" panose="020F0502020204030204" pitchFamily="34" charset="0"/>
                <a:cs typeface="Arial" panose="020B0604020202020204" pitchFamily="34" charset="0"/>
              </a:rPr>
              <a:t>Family Support cases only.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Ensure consistent governance around the management of unallocated cases within Children’s Services - Family Support only.</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2691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29"/>
            <a:ext cx="7952740" cy="3074616"/>
          </a:xfrm>
        </p:spPr>
        <p:txBody>
          <a:bodyPr/>
          <a:lstStyle/>
          <a:p>
            <a:r>
              <a:rPr lang="en-GB" sz="1000" b="1" dirty="0">
                <a:latin typeface="Arial" panose="020B0604020202020204" pitchFamily="34" charset="0"/>
                <a:cs typeface="Arial" panose="020B0604020202020204" pitchFamily="34" charset="0"/>
              </a:rPr>
              <a:t>Care Package Target: </a:t>
            </a:r>
            <a:r>
              <a:rPr lang="en-GB" sz="1000" dirty="0">
                <a:latin typeface="Arial" panose="020B0604020202020204" pitchFamily="34" charset="0"/>
                <a:cs typeface="Arial" panose="020B0604020202020204" pitchFamily="34" charset="0"/>
              </a:rPr>
              <a:t>10% reduction in unmet need hours </a:t>
            </a:r>
            <a:r>
              <a:rPr lang="en-GB" sz="1000" b="1" u="sng" dirty="0">
                <a:latin typeface="Arial" panose="020B0604020202020204" pitchFamily="34" charset="0"/>
                <a:cs typeface="Arial" panose="020B0604020202020204" pitchFamily="34" charset="0"/>
              </a:rPr>
              <a:t>full</a:t>
            </a:r>
            <a:r>
              <a:rPr lang="en-GB" sz="1000" b="1" dirty="0">
                <a:latin typeface="Arial" panose="020B060402020202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by each HSC Trust by 31 March 2026 &amp; 10% reduction in unmet need hours </a:t>
            </a:r>
            <a:r>
              <a:rPr lang="en-GB" sz="1000" b="1" u="sng" dirty="0">
                <a:latin typeface="Arial" panose="020B0604020202020204" pitchFamily="34" charset="0"/>
                <a:cs typeface="Arial" panose="020B0604020202020204" pitchFamily="34" charset="0"/>
              </a:rPr>
              <a:t>partial</a:t>
            </a:r>
            <a:r>
              <a:rPr lang="en-GB" sz="1000" dirty="0">
                <a:latin typeface="Arial" panose="020B0604020202020204" pitchFamily="34" charset="0"/>
                <a:cs typeface="Arial" panose="020B0604020202020204" pitchFamily="34" charset="0"/>
              </a:rPr>
              <a:t> by each HSC Trust by 31 March 2026.  </a:t>
            </a:r>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This target relates to 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he Number of Unmet Needs Hours of Domiciliary Care at month end – for Full and Partial Packages and across all Programmes of Care.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Care Unmet Need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Is a term used for persons who have been assessed as meeting the Domiciliary care criteria but continue to wait at home, in another community setting (i.e. Care Home), or in acute care/hospital setting, while a community domiciliary care package is being arranged by the Trust, irrespective if the service user is waiting for a full or partial package of care.</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CARE/DOMICILARY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Package of Care is a term used for services provided to a person who has been assessed as meeting the criteria for Home Care/Domiciliary Care.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is a term used for the complete home care/domiciliary care service the service user requires following assessment.</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PARTIAL PACKAGE OF CARE - </a:t>
            </a:r>
            <a:r>
              <a:rPr lang="en-GB" sz="1000" dirty="0">
                <a:latin typeface="Arial" panose="020B0604020202020204" pitchFamily="34" charset="0"/>
                <a:ea typeface="Calibri" panose="020F0502020204030204" pitchFamily="34" charset="0"/>
                <a:cs typeface="Arial" panose="020B0604020202020204" pitchFamily="34" charset="0"/>
              </a:rPr>
              <a:t>Partial package of care is a term used when the service user is waiting part of their package of care or an increase in their already established package of care. 	</a:t>
            </a:r>
            <a:r>
              <a:rPr lang="en-GB" sz="1800" dirty="0">
                <a:latin typeface="Calibri" panose="020F0502020204030204" pitchFamily="34" charset="0"/>
                <a:ea typeface="Calibri" panose="020F0502020204030204" pitchFamily="34" charset="0"/>
              </a:rPr>
              <a: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8327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Direct Payments Target: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5% increase in Direct Payments in effect at month end for service users by 31st March 2026 compared to 31</a:t>
            </a:r>
            <a:r>
              <a:rPr lang="en-GB" sz="10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st</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March 2025.</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the number of service user direct payments in effect at month end.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cash payments given in lieu of community care services to those who have been assessed as needing some form of care, and are intended to give users greater choice in their care. The payment must be sufficient to enable the service user to purchase services to meet their needs, and must be spent on services that meet eligible needs.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In line with Service Oversight Measures (SOMs) this is direct payments made to Service Users (Clients) only.  Payments to Carers are excluded.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6589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Compliance with Serious Adverse Incidents (SAI) Processes</a:t>
            </a:r>
          </a:p>
          <a:p>
            <a:r>
              <a:rPr lang="en-GB" sz="1000" dirty="0">
                <a:solidFill>
                  <a:srgbClr val="000000"/>
                </a:solidFill>
                <a:latin typeface="Arial" panose="020B0604020202020204" pitchFamily="34" charset="0"/>
              </a:rPr>
              <a:t>Total number of SAI Reports Overdue / Not completed includes (Level 1 – Due within 8 weeks), (Level 2 – Due within 12 weeks) &amp;  (Level 3 – Due by date as agreed by SPPG/PHA and HSC Trusts)</a:t>
            </a:r>
            <a:r>
              <a:rPr lang="en-GB" sz="1000" dirty="0"/>
              <a:t>  </a:t>
            </a:r>
            <a:endParaRPr lang="en-GB" sz="1000" dirty="0">
              <a:solidFill>
                <a:srgbClr val="000000"/>
              </a:solidFill>
              <a:latin typeface="Arial" panose="020B0604020202020204" pitchFamily="34" charset="0"/>
            </a:endParaRPr>
          </a:p>
          <a:p>
            <a:r>
              <a:rPr lang="en-GB" dirty="0"/>
              <a:t> </a:t>
            </a:r>
            <a:endParaRPr lang="en-GB" sz="1000" b="1"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821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Hospital Acquired Infections Target: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achieve a reduction in Hospital Acquired C-Diff and MRSA Infection rates by end of 25/26.</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Clostridioides</a:t>
            </a: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Difficile Infection (C-Diff)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inpatient episodes of C-Diff, measured per 100,000 occupied beds, in patients aged two years and over by the end of the 2025/26 financial year.  Targets for individual Trusts vary depending on their performance during the 2023/24 baseline financial year.</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Methicillin-resistant Staphylococcus aureus (MRSA)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MRSA episodes, measured per 100,000 occupied beds by the end of the 2025/26 financial year have been agreed. Targets for individual Trusts vary depending on their performance during the 2019/20 baseline financial year.</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800" dirty="0">
              <a:solidFill>
                <a:srgbClr val="000000"/>
              </a:solidFill>
              <a:latin typeface="Arial" panose="020B0604020202020204" pitchFamily="34" charset="0"/>
            </a:endParaRPr>
          </a:p>
          <a:p>
            <a:r>
              <a:rPr lang="en-GB" sz="1000" b="1" dirty="0">
                <a:solidFill>
                  <a:srgbClr val="000000"/>
                </a:solidFill>
                <a:latin typeface="Arial" panose="020B0604020202020204" pitchFamily="34" charset="0"/>
              </a:rPr>
              <a:t>Monthly Occupied Bed Data </a:t>
            </a:r>
            <a:r>
              <a:rPr lang="en-GB" sz="1000" dirty="0">
                <a:solidFill>
                  <a:srgbClr val="000000"/>
                </a:solidFill>
                <a:latin typeface="Arial" panose="020B0604020202020204" pitchFamily="34" charset="0"/>
              </a:rPr>
              <a:t>– Currently the Trust is unable to provide this data, KH03a figures from the same period in the previous financial year will be used instead. Incidence rates will be retrospectively updated when made available by the Trust. </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confidence</a:t>
            </a:r>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49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(Non-Breast) Cancer - </a:t>
            </a:r>
            <a:r>
              <a:rPr lang="en-GB" sz="1000" dirty="0">
                <a:latin typeface="Arial" panose="020B0604020202020204" pitchFamily="34" charset="0"/>
                <a:cs typeface="Arial" panose="020B0604020202020204" pitchFamily="34" charset="0"/>
              </a:rPr>
              <a:t>U</a:t>
            </a:r>
            <a:r>
              <a:rPr lang="en-GB" sz="1000" dirty="0">
                <a:latin typeface="Arial" panose="020B0604020202020204" pitchFamily="34" charset="0"/>
                <a:ea typeface="Calibri" panose="020F0502020204030204" pitchFamily="34" charset="0"/>
                <a:cs typeface="Arial" panose="020B0604020202020204" pitchFamily="34" charset="0"/>
              </a:rPr>
              <a:t>rgent suspected non-breast cancer referrals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cancer specialist within 14 days of an urgent referral for suspect cancer.  The completed waiting time is measured from the date an initial cancer referral is first received by the Provider HSC Trust, and ends on the date that the patient attended their first outpatient appointment with a cancer specialist. Adjustments are made to the completed waiting time in the event of a patient not attending their appointment, cancelling or self-deferring treatment, or as a result of suspension for either medical or social reasons. (Internal Trust target 100%).</a:t>
            </a:r>
          </a:p>
          <a:p>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rPr>
              <a:t>Data includes </a:t>
            </a:r>
            <a:r>
              <a:rPr lang="en-GB" sz="1000" dirty="0">
                <a:latin typeface="Arial" panose="020B0604020202020204" pitchFamily="34" charset="0"/>
                <a:ea typeface="Aptos" panose="020B0004020202020204" pitchFamily="34" charset="0"/>
              </a:rPr>
              <a:t>non core activity &amp; Direct to Test.</a:t>
            </a:r>
          </a:p>
          <a:p>
            <a:endParaRPr lang="en-GB" sz="1000" dirty="0">
              <a:latin typeface="Arial" panose="020B0604020202020204" pitchFamily="34" charset="0"/>
              <a:ea typeface="Aptos" panose="020B0004020202020204" pitchFamily="34" charset="0"/>
            </a:endParaRPr>
          </a:p>
          <a:p>
            <a:r>
              <a:rPr lang="en-GB" sz="1000" dirty="0">
                <a:latin typeface="Arial" panose="020B0604020202020204" pitchFamily="34" charset="0"/>
                <a:ea typeface="Aptos" panose="020B0004020202020204" pitchFamily="34" charset="0"/>
              </a:rPr>
              <a:t>Tumour Site Graph excludes Tumour sites with a cumulative total of 5 or less.</a:t>
            </a:r>
          </a:p>
          <a:p>
            <a:endParaRPr lang="en-GB" sz="1000" b="1" dirty="0">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(Issues with 1</a:t>
            </a:r>
            <a:r>
              <a:rPr lang="en-GB" sz="10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st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appointments being linked to cancer pathway).</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3438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31 Day Cancer Target </a:t>
            </a:r>
            <a:r>
              <a:rPr lang="en-GB" sz="1000" dirty="0">
                <a:solidFill>
                  <a:srgbClr val="000000"/>
                </a:solidFill>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62 Day Target Description</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br>
              <a:rPr lang="en-GB" sz="1800" dirty="0">
                <a:latin typeface="Aptos" panose="020B0004020202020204" pitchFamily="34" charset="0"/>
                <a:ea typeface="Aptos" panose="020B0004020202020204" pitchFamily="34" charset="0"/>
                <a:cs typeface="Calibri" panose="020F0502020204030204" pitchFamily="34" charset="0"/>
              </a:rPr>
            </a:br>
            <a:br>
              <a:rPr lang="en-GB" sz="1800" dirty="0">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898506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1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1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1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1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8.xml"/></Relationships>
</file>

<file path=ppt/slides/_rels/slide1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2.xml"/></Relationships>
</file>

<file path=ppt/slides/_rels/slide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34.xml"/></Relationships>
</file>

<file path=ppt/slides/_rels/slide23.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2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39.xml"/></Relationships>
</file>

<file path=ppt/slides/_rels/slide2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chart" Target="../charts/chart42.xml"/><Relationship Id="rId4" Type="http://schemas.openxmlformats.org/officeDocument/2006/relationships/chart" Target="../charts/chart41.xml"/></Relationships>
</file>

<file path=ppt/slides/_rels/slide27.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chart" Target="../charts/chart45.xml"/><Relationship Id="rId4" Type="http://schemas.openxmlformats.org/officeDocument/2006/relationships/chart" Target="../charts/chart44.xml"/></Relationships>
</file>

<file path=ppt/slides/_rels/slide2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29.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32.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54.xml"/></Relationships>
</file>

<file path=ppt/slides/_rels/slide33.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4.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5.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36.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62.xml"/></Relationships>
</file>

<file path=ppt/slides/_rels/slide37.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64.xml"/></Relationships>
</file>

<file path=ppt/slides/_rels/slide38.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hart" Target="../charts/chart66.xml"/></Relationships>
</file>

<file path=ppt/slides/_rels/slide39.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chart" Target="../charts/chart70.xml"/></Relationships>
</file>

<file path=ppt/slides/_rels/slide42.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hart" Target="../charts/chart73.xml"/></Relationships>
</file>

<file path=ppt/slides/_rels/slide44.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chart" Target="../charts/chart7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23404" y="1636081"/>
            <a:ext cx="10748548" cy="3408857"/>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April 2026</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t>22 May </a:t>
            </a:r>
            <a:r>
              <a:rPr lang="en-GB" sz="2400" dirty="0">
                <a:latin typeface="Arial" panose="020B0604020202020204" pitchFamily="34" charset="0"/>
                <a:cs typeface="Arial" panose="020B0604020202020204" pitchFamily="34" charset="0"/>
              </a:rPr>
              <a:t>2026</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98842"/>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22571" y="192785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70%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9929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60% within 60 minutes</a:t>
            </a:r>
          </a:p>
        </p:txBody>
      </p:sp>
      <p:graphicFrame>
        <p:nvGraphicFramePr>
          <p:cNvPr id="3" name="Chart 2">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2371616703"/>
              </p:ext>
            </p:extLst>
          </p:nvPr>
        </p:nvGraphicFramePr>
        <p:xfrm>
          <a:off x="731898" y="2332106"/>
          <a:ext cx="4572000" cy="26586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4228604335"/>
              </p:ext>
            </p:extLst>
          </p:nvPr>
        </p:nvGraphicFramePr>
        <p:xfrm>
          <a:off x="6682956" y="2305195"/>
          <a:ext cx="4572000" cy="265503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84512"/>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250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07111" y="4964405"/>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100 over 2 hours</a:t>
            </a:r>
          </a:p>
        </p:txBody>
      </p:sp>
      <p:graphicFrame>
        <p:nvGraphicFramePr>
          <p:cNvPr id="11" name="Chart 10">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2906869015"/>
              </p:ext>
            </p:extLst>
          </p:nvPr>
        </p:nvGraphicFramePr>
        <p:xfrm>
          <a:off x="731898" y="2322922"/>
          <a:ext cx="4572000" cy="25992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3962517626"/>
              </p:ext>
            </p:extLst>
          </p:nvPr>
        </p:nvGraphicFramePr>
        <p:xfrm>
          <a:off x="6751697" y="2316014"/>
          <a:ext cx="4572001" cy="25992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53375" y="2001564"/>
            <a:ext cx="4119023" cy="38707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Monthly Average 74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7" y="502967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Monthly Average 82 minutes</a:t>
            </a:r>
          </a:p>
        </p:txBody>
      </p:sp>
      <p:graphicFrame>
        <p:nvGraphicFramePr>
          <p:cNvPr id="3" name="Chart 2">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1488731455"/>
              </p:ext>
            </p:extLst>
          </p:nvPr>
        </p:nvGraphicFramePr>
        <p:xfrm>
          <a:off x="731898" y="2305107"/>
          <a:ext cx="4572000" cy="26573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C2F640C-ED2D-4FD6-B493-C7712AC703A1}"/>
              </a:ext>
            </a:extLst>
          </p:cNvPr>
          <p:cNvGraphicFramePr>
            <a:graphicFrameLocks/>
          </p:cNvGraphicFramePr>
          <p:nvPr>
            <p:extLst>
              <p:ext uri="{D42A27DB-BD31-4B8C-83A1-F6EECF244321}">
                <p14:modId xmlns:p14="http://schemas.microsoft.com/office/powerpoint/2010/main" val="1993394709"/>
              </p:ext>
            </p:extLst>
          </p:nvPr>
        </p:nvGraphicFramePr>
        <p:xfrm>
          <a:off x="6653375" y="2338880"/>
          <a:ext cx="4572000" cy="26573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5798"/>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2.1% decrease YTD compared to same period last year</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11" name="Text Placeholder 1">
            <a:extLst>
              <a:ext uri="{FF2B5EF4-FFF2-40B4-BE49-F238E27FC236}">
                <a16:creationId xmlns:a16="http://schemas.microsoft.com/office/drawing/2014/main" id="{D773DB4F-1AB9-1432-D9C5-5D040FFE5E0F}"/>
              </a:ext>
            </a:extLst>
          </p:cNvPr>
          <p:cNvSpPr txBox="1">
            <a:spLocks/>
          </p:cNvSpPr>
          <p:nvPr/>
        </p:nvSpPr>
        <p:spPr>
          <a:xfrm>
            <a:off x="6654950" y="5029894"/>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3.8% increase YTD compared to same period last year</a:t>
            </a:r>
          </a:p>
        </p:txBody>
      </p:sp>
      <p:graphicFrame>
        <p:nvGraphicFramePr>
          <p:cNvPr id="3" name="Chart 2">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2050549835"/>
              </p:ext>
            </p:extLst>
          </p:nvPr>
        </p:nvGraphicFramePr>
        <p:xfrm>
          <a:off x="714590" y="2276613"/>
          <a:ext cx="457199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816629484"/>
              </p:ext>
            </p:extLst>
          </p:nvPr>
        </p:nvGraphicFramePr>
        <p:xfrm>
          <a:off x="6654950" y="2286694"/>
          <a:ext cx="4571999"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8588" y="589843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3" name="Text Placeholder 1">
            <a:extLst>
              <a:ext uri="{FF2B5EF4-FFF2-40B4-BE49-F238E27FC236}">
                <a16:creationId xmlns:a16="http://schemas.microsoft.com/office/drawing/2014/main" id="{A0821474-7D1A-BF32-424E-E7FC565D1D5E}"/>
              </a:ext>
            </a:extLst>
          </p:cNvPr>
          <p:cNvSpPr txBox="1">
            <a:spLocks/>
          </p:cNvSpPr>
          <p:nvPr/>
        </p:nvSpPr>
        <p:spPr>
          <a:xfrm>
            <a:off x="696499" y="5001488"/>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1.4% decrease YTD compared to same period last year</a:t>
            </a:r>
          </a:p>
        </p:txBody>
      </p:sp>
      <p:sp>
        <p:nvSpPr>
          <p:cNvPr id="13" name="Text Placeholder 1">
            <a:extLst>
              <a:ext uri="{FF2B5EF4-FFF2-40B4-BE49-F238E27FC236}">
                <a16:creationId xmlns:a16="http://schemas.microsoft.com/office/drawing/2014/main" id="{541A53A4-E00F-ADA6-5460-A0B343630673}"/>
              </a:ext>
            </a:extLst>
          </p:cNvPr>
          <p:cNvSpPr txBox="1">
            <a:spLocks/>
          </p:cNvSpPr>
          <p:nvPr/>
        </p:nvSpPr>
        <p:spPr>
          <a:xfrm>
            <a:off x="6677548" y="500088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3.5% increase YTD compared to same period last year</a:t>
            </a:r>
          </a:p>
        </p:txBody>
      </p:sp>
      <p:graphicFrame>
        <p:nvGraphicFramePr>
          <p:cNvPr id="11" name="Chart 10">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1102064960"/>
              </p:ext>
            </p:extLst>
          </p:nvPr>
        </p:nvGraphicFramePr>
        <p:xfrm>
          <a:off x="738588" y="2289367"/>
          <a:ext cx="4572000"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397350502"/>
              </p:ext>
            </p:extLst>
          </p:nvPr>
        </p:nvGraphicFramePr>
        <p:xfrm>
          <a:off x="6719638" y="2271038"/>
          <a:ext cx="4572000"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0612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30.5%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4995760"/>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46.9% within 4 hours</a:t>
            </a:r>
          </a:p>
        </p:txBody>
      </p:sp>
      <p:graphicFrame>
        <p:nvGraphicFramePr>
          <p:cNvPr id="3" name="Chart 2">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1608803909"/>
              </p:ext>
            </p:extLst>
          </p:nvPr>
        </p:nvGraphicFramePr>
        <p:xfrm>
          <a:off x="731898" y="2345698"/>
          <a:ext cx="4561417" cy="26104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3765777318"/>
              </p:ext>
            </p:extLst>
          </p:nvPr>
        </p:nvGraphicFramePr>
        <p:xfrm>
          <a:off x="6740133" y="2371842"/>
          <a:ext cx="4561417" cy="26239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1,959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85270" y="502417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695 over 12 hours</a:t>
            </a:r>
          </a:p>
        </p:txBody>
      </p:sp>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307255415"/>
              </p:ext>
            </p:extLst>
          </p:nvPr>
        </p:nvGraphicFramePr>
        <p:xfrm>
          <a:off x="731898" y="2351798"/>
          <a:ext cx="4572000" cy="26643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3326227112"/>
              </p:ext>
            </p:extLst>
          </p:nvPr>
        </p:nvGraphicFramePr>
        <p:xfrm>
          <a:off x="6751697" y="2340663"/>
          <a:ext cx="4572000" cy="267237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C867B-E2F6-701F-CA42-1D77577EC2A2}"/>
              </a:ext>
            </a:extLst>
          </p:cNvPr>
          <p:cNvSpPr>
            <a:spLocks noGrp="1"/>
          </p:cNvSpPr>
          <p:nvPr>
            <p:ph type="body" sz="quarter" idx="12"/>
          </p:nvPr>
        </p:nvSpPr>
        <p:spPr>
          <a:xfrm>
            <a:off x="4757642" y="1201676"/>
            <a:ext cx="5831291" cy="398393"/>
          </a:xfrm>
        </p:spPr>
        <p:txBody>
          <a:bodyPr/>
          <a:lstStyle/>
          <a:p>
            <a:r>
              <a:rPr lang="en-GB" sz="2400" dirty="0"/>
              <a:t>Regional 4 &amp; 12 Hour ED Performance</a:t>
            </a:r>
          </a:p>
        </p:txBody>
      </p:sp>
      <p:sp>
        <p:nvSpPr>
          <p:cNvPr id="5" name="Text Placeholder 1">
            <a:extLst>
              <a:ext uri="{FF2B5EF4-FFF2-40B4-BE49-F238E27FC236}">
                <a16:creationId xmlns:a16="http://schemas.microsoft.com/office/drawing/2014/main" id="{A3FC7563-73F1-39CF-C7C5-DDA786370316}"/>
              </a:ext>
            </a:extLst>
          </p:cNvPr>
          <p:cNvSpPr txBox="1">
            <a:spLocks/>
          </p:cNvSpPr>
          <p:nvPr/>
        </p:nvSpPr>
        <p:spPr>
          <a:xfrm>
            <a:off x="726825" y="602907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Emergency Care Waiting Times – Department of Health</a:t>
            </a:r>
          </a:p>
        </p:txBody>
      </p:sp>
      <p:sp>
        <p:nvSpPr>
          <p:cNvPr id="6" name="Text Placeholder 1">
            <a:extLst>
              <a:ext uri="{FF2B5EF4-FFF2-40B4-BE49-F238E27FC236}">
                <a16:creationId xmlns:a16="http://schemas.microsoft.com/office/drawing/2014/main" id="{B51D03EE-9417-57D1-0A62-DEF6ACF29A36}"/>
              </a:ext>
            </a:extLst>
          </p:cNvPr>
          <p:cNvSpPr txBox="1">
            <a:spLocks/>
          </p:cNvSpPr>
          <p:nvPr/>
        </p:nvSpPr>
        <p:spPr>
          <a:xfrm>
            <a:off x="726825" y="1144994"/>
            <a:ext cx="933157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Unscheduled Care</a:t>
            </a:r>
          </a:p>
        </p:txBody>
      </p:sp>
      <p:graphicFrame>
        <p:nvGraphicFramePr>
          <p:cNvPr id="3" name="Chart 2">
            <a:extLst>
              <a:ext uri="{FF2B5EF4-FFF2-40B4-BE49-F238E27FC236}">
                <a16:creationId xmlns:a16="http://schemas.microsoft.com/office/drawing/2014/main" id="{54AFE8D2-07AB-4AF7-80BA-38116598C8D2}"/>
              </a:ext>
            </a:extLst>
          </p:cNvPr>
          <p:cNvGraphicFramePr>
            <a:graphicFrameLocks/>
          </p:cNvGraphicFramePr>
          <p:nvPr>
            <p:extLst>
              <p:ext uri="{D42A27DB-BD31-4B8C-83A1-F6EECF244321}">
                <p14:modId xmlns:p14="http://schemas.microsoft.com/office/powerpoint/2010/main" val="44437375"/>
              </p:ext>
            </p:extLst>
          </p:nvPr>
        </p:nvGraphicFramePr>
        <p:xfrm>
          <a:off x="726827" y="1627493"/>
          <a:ext cx="9704790" cy="21610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F509C16C-9980-45C8-A001-4429FCE893E7}"/>
              </a:ext>
            </a:extLst>
          </p:cNvPr>
          <p:cNvGraphicFramePr>
            <a:graphicFrameLocks/>
          </p:cNvGraphicFramePr>
          <p:nvPr>
            <p:extLst>
              <p:ext uri="{D42A27DB-BD31-4B8C-83A1-F6EECF244321}">
                <p14:modId xmlns:p14="http://schemas.microsoft.com/office/powerpoint/2010/main" val="3239498483"/>
              </p:ext>
            </p:extLst>
          </p:nvPr>
        </p:nvGraphicFramePr>
        <p:xfrm>
          <a:off x="726827" y="3826026"/>
          <a:ext cx="9704790" cy="21655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715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7" y="50317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7.1% against target of 6.0%</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Patients not waiting in ED</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09524" y="5031723"/>
            <a:ext cx="438223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4.8% against target of 5.4%</a:t>
            </a:r>
          </a:p>
        </p:txBody>
      </p:sp>
      <p:sp>
        <p:nvSpPr>
          <p:cNvPr id="14" name="Text Placeholder 1">
            <a:extLst>
              <a:ext uri="{FF2B5EF4-FFF2-40B4-BE49-F238E27FC236}">
                <a16:creationId xmlns:a16="http://schemas.microsoft.com/office/drawing/2014/main" id="{5D7D8ECC-6F9F-81DE-69DC-D56DB73160F4}"/>
              </a:ext>
            </a:extLst>
          </p:cNvPr>
          <p:cNvSpPr txBox="1">
            <a:spLocks/>
          </p:cNvSpPr>
          <p:nvPr/>
        </p:nvSpPr>
        <p:spPr>
          <a:xfrm>
            <a:off x="731897" y="593361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graphicFrame>
        <p:nvGraphicFramePr>
          <p:cNvPr id="3" name="Chart 2">
            <a:extLst>
              <a:ext uri="{FF2B5EF4-FFF2-40B4-BE49-F238E27FC236}">
                <a16:creationId xmlns:a16="http://schemas.microsoft.com/office/drawing/2014/main" id="{927AA8C6-B1B6-425C-96BB-044353114867}"/>
              </a:ext>
            </a:extLst>
          </p:cNvPr>
          <p:cNvGraphicFramePr>
            <a:graphicFrameLocks/>
          </p:cNvGraphicFramePr>
          <p:nvPr>
            <p:extLst>
              <p:ext uri="{D42A27DB-BD31-4B8C-83A1-F6EECF244321}">
                <p14:modId xmlns:p14="http://schemas.microsoft.com/office/powerpoint/2010/main" val="1101595242"/>
              </p:ext>
            </p:extLst>
          </p:nvPr>
        </p:nvGraphicFramePr>
        <p:xfrm>
          <a:off x="731897" y="2268318"/>
          <a:ext cx="4571999" cy="2752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CF31628D-6C78-4574-A152-479A9F5931CF}"/>
              </a:ext>
            </a:extLst>
          </p:cNvPr>
          <p:cNvGraphicFramePr>
            <a:graphicFrameLocks/>
          </p:cNvGraphicFramePr>
          <p:nvPr>
            <p:extLst>
              <p:ext uri="{D42A27DB-BD31-4B8C-83A1-F6EECF244321}">
                <p14:modId xmlns:p14="http://schemas.microsoft.com/office/powerpoint/2010/main" val="1086541778"/>
              </p:ext>
            </p:extLst>
          </p:nvPr>
        </p:nvGraphicFramePr>
        <p:xfrm>
          <a:off x="6751249" y="2248113"/>
          <a:ext cx="4571999" cy="2752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13%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521" y="49771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27% against target of 16%</a:t>
            </a:r>
          </a:p>
        </p:txBody>
      </p:sp>
      <p:graphicFrame>
        <p:nvGraphicFramePr>
          <p:cNvPr id="11" name="Chart 10">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1689209956"/>
              </p:ext>
            </p:extLst>
          </p:nvPr>
        </p:nvGraphicFramePr>
        <p:xfrm>
          <a:off x="671513" y="2346377"/>
          <a:ext cx="4572001" cy="26442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3636888853"/>
              </p:ext>
            </p:extLst>
          </p:nvPr>
        </p:nvGraphicFramePr>
        <p:xfrm>
          <a:off x="6658138" y="2346141"/>
          <a:ext cx="4572001" cy="26309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5688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181341"/>
            <a:ext cx="8224577" cy="558538"/>
          </a:xfrm>
        </p:spPr>
        <p:txBody>
          <a:bodyPr/>
          <a:lstStyle/>
          <a:p>
            <a:r>
              <a:rPr lang="en-GB" sz="3200"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1852391231"/>
              </p:ext>
            </p:extLst>
          </p:nvPr>
        </p:nvGraphicFramePr>
        <p:xfrm>
          <a:off x="870262" y="1739879"/>
          <a:ext cx="8224579" cy="4389120"/>
        </p:xfrm>
        <a:graphic>
          <a:graphicData uri="http://schemas.openxmlformats.org/drawingml/2006/table">
            <a:tbl>
              <a:tblPr firstRow="1" bandRow="1">
                <a:tableStyleId>{5C22544A-7EE6-4342-B048-85BDC9FD1C3A}</a:tableStyleId>
              </a:tblPr>
              <a:tblGrid>
                <a:gridCol w="5109072">
                  <a:extLst>
                    <a:ext uri="{9D8B030D-6E8A-4147-A177-3AD203B41FA5}">
                      <a16:colId xmlns:a16="http://schemas.microsoft.com/office/drawing/2014/main" val="1660878418"/>
                    </a:ext>
                  </a:extLst>
                </a:gridCol>
                <a:gridCol w="3115507">
                  <a:extLst>
                    <a:ext uri="{9D8B030D-6E8A-4147-A177-3AD203B41FA5}">
                      <a16:colId xmlns:a16="http://schemas.microsoft.com/office/drawing/2014/main" val="2741459124"/>
                    </a:ext>
                  </a:extLst>
                </a:gridCol>
              </a:tblGrid>
              <a:tr h="219924">
                <a:tc>
                  <a:txBody>
                    <a:bodyPr/>
                    <a:lstStyle/>
                    <a:p>
                      <a:r>
                        <a:rPr lang="en-GB" sz="1200"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sz="1200"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219924">
                <a:tc>
                  <a:txBody>
                    <a:bodyPr/>
                    <a:lstStyle/>
                    <a:p>
                      <a:r>
                        <a:rPr lang="en-GB" sz="1200" dirty="0">
                          <a:latin typeface="Arial" panose="020B0604020202020204" pitchFamily="34" charset="0"/>
                          <a:cs typeface="Arial" panose="020B0604020202020204" pitchFamily="34" charset="0"/>
                        </a:rPr>
                        <a:t>Introduction</a:t>
                      </a:r>
                    </a:p>
                  </a:txBody>
                  <a:tcPr>
                    <a:noFill/>
                  </a:tcPr>
                </a:tc>
                <a:tc>
                  <a:txBody>
                    <a:bodyPr/>
                    <a:lstStyle/>
                    <a:p>
                      <a:r>
                        <a:rPr lang="en-GB" sz="1200"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219924">
                <a:tc>
                  <a:txBody>
                    <a:bodyPr/>
                    <a:lstStyle/>
                    <a:p>
                      <a:r>
                        <a:rPr lang="en-GB" sz="1200" dirty="0">
                          <a:latin typeface="Arial" panose="020B0604020202020204" pitchFamily="34" charset="0"/>
                          <a:cs typeface="Arial" panose="020B0604020202020204" pitchFamily="34" charset="0"/>
                        </a:rPr>
                        <a:t>Cancer Care</a:t>
                      </a:r>
                    </a:p>
                  </a:txBody>
                  <a:tcPr>
                    <a:noFill/>
                  </a:tcPr>
                </a:tc>
                <a:tc>
                  <a:txBody>
                    <a:bodyPr/>
                    <a:lstStyle/>
                    <a:p>
                      <a:r>
                        <a:rPr lang="en-GB" sz="1200" dirty="0">
                          <a:latin typeface="Arial" panose="020B0604020202020204" pitchFamily="34" charset="0"/>
                          <a:cs typeface="Arial" panose="020B0604020202020204" pitchFamily="34" charset="0"/>
                        </a:rPr>
                        <a:t>4 - 7</a:t>
                      </a:r>
                    </a:p>
                  </a:txBody>
                  <a:tcPr>
                    <a:noFill/>
                  </a:tcPr>
                </a:tc>
                <a:extLst>
                  <a:ext uri="{0D108BD9-81ED-4DB2-BD59-A6C34878D82A}">
                    <a16:rowId xmlns:a16="http://schemas.microsoft.com/office/drawing/2014/main" val="2721504497"/>
                  </a:ext>
                </a:extLst>
              </a:tr>
              <a:tr h="219924">
                <a:tc>
                  <a:txBody>
                    <a:bodyPr/>
                    <a:lstStyle/>
                    <a:p>
                      <a:r>
                        <a:rPr lang="en-GB" sz="1200" dirty="0">
                          <a:latin typeface="Arial" panose="020B0604020202020204" pitchFamily="34" charset="0"/>
                          <a:cs typeface="Arial" panose="020B0604020202020204" pitchFamily="34" charset="0"/>
                        </a:rPr>
                        <a:t>Unscheduled Care – Ambulance Arrivals &amp; Patient Handover</a:t>
                      </a:r>
                    </a:p>
                  </a:txBody>
                  <a:tcPr>
                    <a:noFill/>
                  </a:tcPr>
                </a:tc>
                <a:tc>
                  <a:txBody>
                    <a:bodyPr/>
                    <a:lstStyle/>
                    <a:p>
                      <a:r>
                        <a:rPr lang="en-GB" sz="1200" dirty="0">
                          <a:latin typeface="Arial" panose="020B0604020202020204" pitchFamily="34" charset="0"/>
                          <a:cs typeface="Arial" panose="020B0604020202020204" pitchFamily="34" charset="0"/>
                        </a:rPr>
                        <a:t>8 - 12</a:t>
                      </a:r>
                    </a:p>
                  </a:txBody>
                  <a:tcPr>
                    <a:noFill/>
                  </a:tcPr>
                </a:tc>
                <a:extLst>
                  <a:ext uri="{0D108BD9-81ED-4DB2-BD59-A6C34878D82A}">
                    <a16:rowId xmlns:a16="http://schemas.microsoft.com/office/drawing/2014/main" val="905307711"/>
                  </a:ext>
                </a:extLst>
              </a:tr>
              <a:tr h="219924">
                <a:tc>
                  <a:txBody>
                    <a:bodyPr/>
                    <a:lstStyle/>
                    <a:p>
                      <a:r>
                        <a:rPr lang="en-GB" sz="1200" dirty="0">
                          <a:latin typeface="Arial" panose="020B0604020202020204" pitchFamily="34" charset="0"/>
                          <a:cs typeface="Arial" panose="020B0604020202020204" pitchFamily="34" charset="0"/>
                        </a:rPr>
                        <a:t>Unscheduled Care – Emergency Care</a:t>
                      </a:r>
                    </a:p>
                  </a:txBody>
                  <a:tcPr>
                    <a:noFill/>
                  </a:tcPr>
                </a:tc>
                <a:tc>
                  <a:txBody>
                    <a:bodyPr/>
                    <a:lstStyle/>
                    <a:p>
                      <a:r>
                        <a:rPr lang="en-GB" sz="1200" dirty="0">
                          <a:latin typeface="Arial" panose="020B0604020202020204" pitchFamily="34" charset="0"/>
                          <a:cs typeface="Arial" panose="020B0604020202020204" pitchFamily="34" charset="0"/>
                        </a:rPr>
                        <a:t>13 - 18</a:t>
                      </a:r>
                    </a:p>
                  </a:txBody>
                  <a:tcPr>
                    <a:noFill/>
                  </a:tcPr>
                </a:tc>
                <a:extLst>
                  <a:ext uri="{0D108BD9-81ED-4DB2-BD59-A6C34878D82A}">
                    <a16:rowId xmlns:a16="http://schemas.microsoft.com/office/drawing/2014/main" val="2919619947"/>
                  </a:ext>
                </a:extLst>
              </a:tr>
              <a:tr h="219924">
                <a:tc>
                  <a:txBody>
                    <a:bodyPr/>
                    <a:lstStyle/>
                    <a:p>
                      <a:r>
                        <a:rPr lang="en-GB" sz="1200"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sz="1200" dirty="0">
                          <a:latin typeface="Arial" panose="020B0604020202020204" pitchFamily="34" charset="0"/>
                          <a:cs typeface="Arial" panose="020B0604020202020204" pitchFamily="34" charset="0"/>
                        </a:rPr>
                        <a:t>19</a:t>
                      </a:r>
                    </a:p>
                  </a:txBody>
                  <a:tcPr>
                    <a:noFill/>
                  </a:tcPr>
                </a:tc>
                <a:extLst>
                  <a:ext uri="{0D108BD9-81ED-4DB2-BD59-A6C34878D82A}">
                    <a16:rowId xmlns:a16="http://schemas.microsoft.com/office/drawing/2014/main" val="1511744999"/>
                  </a:ext>
                </a:extLst>
              </a:tr>
              <a:tr h="219924">
                <a:tc>
                  <a:txBody>
                    <a:bodyPr/>
                    <a:lstStyle/>
                    <a:p>
                      <a:r>
                        <a:rPr lang="en-GB" sz="1200" dirty="0">
                          <a:latin typeface="Arial" panose="020B0604020202020204" pitchFamily="34" charset="0"/>
                          <a:cs typeface="Arial" panose="020B0604020202020204" pitchFamily="34" charset="0"/>
                        </a:rPr>
                        <a:t>Elective Care - Outpatients</a:t>
                      </a:r>
                    </a:p>
                  </a:txBody>
                  <a:tcPr>
                    <a:noFill/>
                  </a:tcPr>
                </a:tc>
                <a:tc>
                  <a:txBody>
                    <a:bodyPr/>
                    <a:lstStyle/>
                    <a:p>
                      <a:r>
                        <a:rPr lang="en-GB" sz="1200" dirty="0">
                          <a:latin typeface="Arial" panose="020B0604020202020204" pitchFamily="34" charset="0"/>
                          <a:cs typeface="Arial" panose="020B0604020202020204" pitchFamily="34" charset="0"/>
                        </a:rPr>
                        <a:t>20 - 23</a:t>
                      </a:r>
                    </a:p>
                  </a:txBody>
                  <a:tcPr>
                    <a:noFill/>
                  </a:tcPr>
                </a:tc>
                <a:extLst>
                  <a:ext uri="{0D108BD9-81ED-4DB2-BD59-A6C34878D82A}">
                    <a16:rowId xmlns:a16="http://schemas.microsoft.com/office/drawing/2014/main" val="387550868"/>
                  </a:ext>
                </a:extLst>
              </a:tr>
              <a:tr h="219924">
                <a:tc>
                  <a:txBody>
                    <a:bodyPr/>
                    <a:lstStyle/>
                    <a:p>
                      <a:r>
                        <a:rPr lang="en-GB" sz="1200" dirty="0">
                          <a:latin typeface="Arial" panose="020B0604020202020204" pitchFamily="34" charset="0"/>
                          <a:cs typeface="Arial" panose="020B0604020202020204" pitchFamily="34" charset="0"/>
                        </a:rPr>
                        <a:t>Elective Care – Inpatients / Day Cases</a:t>
                      </a:r>
                    </a:p>
                  </a:txBody>
                  <a:tcPr>
                    <a:noFill/>
                  </a:tcPr>
                </a:tc>
                <a:tc>
                  <a:txBody>
                    <a:bodyPr/>
                    <a:lstStyle/>
                    <a:p>
                      <a:r>
                        <a:rPr lang="en-GB" sz="1200" dirty="0">
                          <a:latin typeface="Arial" panose="020B0604020202020204" pitchFamily="34" charset="0"/>
                          <a:cs typeface="Arial" panose="020B0604020202020204" pitchFamily="34" charset="0"/>
                        </a:rPr>
                        <a:t>24 - 27</a:t>
                      </a:r>
                    </a:p>
                  </a:txBody>
                  <a:tcPr>
                    <a:noFill/>
                  </a:tcPr>
                </a:tc>
                <a:extLst>
                  <a:ext uri="{0D108BD9-81ED-4DB2-BD59-A6C34878D82A}">
                    <a16:rowId xmlns:a16="http://schemas.microsoft.com/office/drawing/2014/main" val="566169443"/>
                  </a:ext>
                </a:extLst>
              </a:tr>
              <a:tr h="219924">
                <a:tc>
                  <a:txBody>
                    <a:bodyPr/>
                    <a:lstStyle/>
                    <a:p>
                      <a:r>
                        <a:rPr lang="en-GB" sz="1200" dirty="0">
                          <a:latin typeface="Arial" panose="020B0604020202020204" pitchFamily="34" charset="0"/>
                          <a:cs typeface="Arial" panose="020B0604020202020204" pitchFamily="34" charset="0"/>
                        </a:rPr>
                        <a:t>Elective Care - Diagnostics</a:t>
                      </a:r>
                    </a:p>
                  </a:txBody>
                  <a:tcPr>
                    <a:noFill/>
                  </a:tcPr>
                </a:tc>
                <a:tc>
                  <a:txBody>
                    <a:bodyPr/>
                    <a:lstStyle/>
                    <a:p>
                      <a:r>
                        <a:rPr lang="en-GB" sz="1200" dirty="0">
                          <a:latin typeface="Arial" panose="020B0604020202020204" pitchFamily="34" charset="0"/>
                          <a:cs typeface="Arial" panose="020B0604020202020204" pitchFamily="34" charset="0"/>
                        </a:rPr>
                        <a:t>28 - 29</a:t>
                      </a:r>
                    </a:p>
                  </a:txBody>
                  <a:tcPr>
                    <a:noFill/>
                  </a:tcPr>
                </a:tc>
                <a:extLst>
                  <a:ext uri="{0D108BD9-81ED-4DB2-BD59-A6C34878D82A}">
                    <a16:rowId xmlns:a16="http://schemas.microsoft.com/office/drawing/2014/main" val="3893195537"/>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Elective Care – Endoscopy</a:t>
                      </a:r>
                    </a:p>
                  </a:txBody>
                  <a:tcPr>
                    <a:noFill/>
                  </a:tcPr>
                </a:tc>
                <a:tc>
                  <a:txBody>
                    <a:bodyPr/>
                    <a:lstStyle/>
                    <a:p>
                      <a:r>
                        <a:rPr lang="en-GB" sz="1200" dirty="0">
                          <a:latin typeface="Arial" panose="020B0604020202020204" pitchFamily="34" charset="0"/>
                          <a:cs typeface="Arial" panose="020B0604020202020204" pitchFamily="34" charset="0"/>
                        </a:rPr>
                        <a:t>30 - 31</a:t>
                      </a:r>
                    </a:p>
                  </a:txBody>
                  <a:tcPr>
                    <a:noFill/>
                  </a:tcPr>
                </a:tc>
                <a:extLst>
                  <a:ext uri="{0D108BD9-81ED-4DB2-BD59-A6C34878D82A}">
                    <a16:rowId xmlns:a16="http://schemas.microsoft.com/office/drawing/2014/main" val="599563096"/>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Theatres</a:t>
                      </a:r>
                    </a:p>
                  </a:txBody>
                  <a:tcPr>
                    <a:noFill/>
                  </a:tcPr>
                </a:tc>
                <a:tc>
                  <a:txBody>
                    <a:bodyPr/>
                    <a:lstStyle/>
                    <a:p>
                      <a:r>
                        <a:rPr lang="en-GB" sz="1200" dirty="0">
                          <a:latin typeface="Arial" panose="020B0604020202020204" pitchFamily="34" charset="0"/>
                          <a:cs typeface="Arial" panose="020B0604020202020204" pitchFamily="34" charset="0"/>
                        </a:rPr>
                        <a:t>32 - 33</a:t>
                      </a:r>
                    </a:p>
                  </a:txBody>
                  <a:tcPr>
                    <a:noFill/>
                  </a:tcPr>
                </a:tc>
                <a:extLst>
                  <a:ext uri="{0D108BD9-81ED-4DB2-BD59-A6C34878D82A}">
                    <a16:rowId xmlns:a16="http://schemas.microsoft.com/office/drawing/2014/main" val="758671370"/>
                  </a:ext>
                </a:extLst>
              </a:tr>
              <a:tr h="0">
                <a:tc>
                  <a:txBody>
                    <a:bodyPr/>
                    <a:lstStyle/>
                    <a:p>
                      <a:r>
                        <a:rPr lang="en-GB" sz="1200" dirty="0">
                          <a:latin typeface="Arial" panose="020B0604020202020204" pitchFamily="34" charset="0"/>
                          <a:cs typeface="Arial" panose="020B0604020202020204" pitchFamily="34" charset="0"/>
                        </a:rPr>
                        <a:t>Elective Care - AHPs</a:t>
                      </a:r>
                    </a:p>
                  </a:txBody>
                  <a:tcPr>
                    <a:noFill/>
                  </a:tcPr>
                </a:tc>
                <a:tc>
                  <a:txBody>
                    <a:bodyPr/>
                    <a:lstStyle/>
                    <a:p>
                      <a:r>
                        <a:rPr lang="en-GB" sz="1200" dirty="0">
                          <a:latin typeface="Arial" panose="020B0604020202020204" pitchFamily="34" charset="0"/>
                          <a:cs typeface="Arial" panose="020B0604020202020204" pitchFamily="34" charset="0"/>
                        </a:rPr>
                        <a:t>34 - 35</a:t>
                      </a:r>
                    </a:p>
                  </a:txBody>
                  <a:tcPr>
                    <a:noFill/>
                  </a:tcPr>
                </a:tc>
                <a:extLst>
                  <a:ext uri="{0D108BD9-81ED-4DB2-BD59-A6C34878D82A}">
                    <a16:rowId xmlns:a16="http://schemas.microsoft.com/office/drawing/2014/main" val="1549331511"/>
                  </a:ext>
                </a:extLst>
              </a:tr>
              <a:tr h="205740">
                <a:tc>
                  <a:txBody>
                    <a:bodyPr/>
                    <a:lstStyle/>
                    <a:p>
                      <a:r>
                        <a:rPr lang="en-GB" sz="1200" dirty="0">
                          <a:latin typeface="Arial" panose="020B0604020202020204" pitchFamily="34" charset="0"/>
                          <a:cs typeface="Arial" panose="020B0604020202020204" pitchFamily="34" charset="0"/>
                        </a:rPr>
                        <a:t>Mental Health &amp; Learning Disability</a:t>
                      </a:r>
                    </a:p>
                  </a:txBody>
                  <a:tcPr>
                    <a:noFill/>
                  </a:tcPr>
                </a:tc>
                <a:tc>
                  <a:txBody>
                    <a:bodyPr/>
                    <a:lstStyle/>
                    <a:p>
                      <a:r>
                        <a:rPr lang="en-GB" sz="1200" dirty="0">
                          <a:latin typeface="Arial" panose="020B0604020202020204" pitchFamily="34" charset="0"/>
                          <a:cs typeface="Arial" panose="020B0604020202020204" pitchFamily="34" charset="0"/>
                        </a:rPr>
                        <a:t>36 - 40</a:t>
                      </a:r>
                    </a:p>
                  </a:txBody>
                  <a:tcPr>
                    <a:noFill/>
                  </a:tcPr>
                </a:tc>
                <a:extLst>
                  <a:ext uri="{0D108BD9-81ED-4DB2-BD59-A6C34878D82A}">
                    <a16:rowId xmlns:a16="http://schemas.microsoft.com/office/drawing/2014/main" val="644731869"/>
                  </a:ext>
                </a:extLst>
              </a:tr>
              <a:tr h="137160">
                <a:tc>
                  <a:txBody>
                    <a:bodyPr/>
                    <a:lstStyle/>
                    <a:p>
                      <a:r>
                        <a:rPr lang="en-GB" sz="1200" dirty="0">
                          <a:latin typeface="Arial" panose="020B0604020202020204" pitchFamily="34" charset="0"/>
                          <a:cs typeface="Arial" panose="020B0604020202020204" pitchFamily="34" charset="0"/>
                        </a:rPr>
                        <a:t>Children’s Services</a:t>
                      </a:r>
                    </a:p>
                  </a:txBody>
                  <a:tcPr>
                    <a:noFill/>
                  </a:tcPr>
                </a:tc>
                <a:tc>
                  <a:txBody>
                    <a:bodyPr/>
                    <a:lstStyle/>
                    <a:p>
                      <a:r>
                        <a:rPr lang="en-GB" sz="1200" dirty="0">
                          <a:latin typeface="Arial" panose="020B0604020202020204" pitchFamily="34" charset="0"/>
                          <a:cs typeface="Arial" panose="020B0604020202020204" pitchFamily="34" charset="0"/>
                        </a:rPr>
                        <a:t>41 - 42</a:t>
                      </a:r>
                    </a:p>
                  </a:txBody>
                  <a:tcPr>
                    <a:noFill/>
                  </a:tcPr>
                </a:tc>
                <a:extLst>
                  <a:ext uri="{0D108BD9-81ED-4DB2-BD59-A6C34878D82A}">
                    <a16:rowId xmlns:a16="http://schemas.microsoft.com/office/drawing/2014/main" val="2226154876"/>
                  </a:ext>
                </a:extLst>
              </a:tr>
              <a:tr h="137160">
                <a:tc>
                  <a:txBody>
                    <a:bodyPr/>
                    <a:lstStyle/>
                    <a:p>
                      <a:r>
                        <a:rPr lang="en-GB" sz="1200" dirty="0">
                          <a:latin typeface="Arial" panose="020B0604020202020204" pitchFamily="34" charset="0"/>
                          <a:cs typeface="Arial" panose="020B0604020202020204" pitchFamily="34" charset="0"/>
                        </a:rPr>
                        <a:t>Community Services</a:t>
                      </a:r>
                    </a:p>
                  </a:txBody>
                  <a:tcPr>
                    <a:noFill/>
                  </a:tcPr>
                </a:tc>
                <a:tc>
                  <a:txBody>
                    <a:bodyPr/>
                    <a:lstStyle/>
                    <a:p>
                      <a:r>
                        <a:rPr lang="en-GB" sz="1200" dirty="0">
                          <a:latin typeface="Arial" panose="020B0604020202020204" pitchFamily="34" charset="0"/>
                          <a:cs typeface="Arial" panose="020B0604020202020204" pitchFamily="34" charset="0"/>
                        </a:rPr>
                        <a:t>43 - 44</a:t>
                      </a:r>
                    </a:p>
                  </a:txBody>
                  <a:tcPr>
                    <a:noFill/>
                  </a:tcPr>
                </a:tc>
                <a:extLst>
                  <a:ext uri="{0D108BD9-81ED-4DB2-BD59-A6C34878D82A}">
                    <a16:rowId xmlns:a16="http://schemas.microsoft.com/office/drawing/2014/main" val="3025167212"/>
                  </a:ext>
                </a:extLst>
              </a:tr>
              <a:tr h="137160">
                <a:tc>
                  <a:txBody>
                    <a:bodyPr/>
                    <a:lstStyle/>
                    <a:p>
                      <a:r>
                        <a:rPr lang="en-GB" sz="1200" dirty="0">
                          <a:latin typeface="Arial" panose="020B0604020202020204" pitchFamily="34" charset="0"/>
                          <a:cs typeface="Arial" panose="020B0604020202020204" pitchFamily="34" charset="0"/>
                        </a:rPr>
                        <a:t>Safety &amp; Quality</a:t>
                      </a:r>
                    </a:p>
                  </a:txBody>
                  <a:tcPr>
                    <a:noFill/>
                  </a:tcPr>
                </a:tc>
                <a:tc>
                  <a:txBody>
                    <a:bodyPr/>
                    <a:lstStyle/>
                    <a:p>
                      <a:r>
                        <a:rPr lang="en-GB" sz="1200" dirty="0">
                          <a:latin typeface="Arial" panose="020B0604020202020204" pitchFamily="34" charset="0"/>
                          <a:cs typeface="Arial" panose="020B0604020202020204" pitchFamily="34" charset="0"/>
                        </a:rPr>
                        <a:t>45 - 46</a:t>
                      </a:r>
                    </a:p>
                  </a:txBody>
                  <a:tcPr>
                    <a:noFill/>
                  </a:tcPr>
                </a:tc>
                <a:extLst>
                  <a:ext uri="{0D108BD9-81ED-4DB2-BD59-A6C34878D82A}">
                    <a16:rowId xmlns:a16="http://schemas.microsoft.com/office/drawing/2014/main" val="386387993"/>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2" y="4972216"/>
            <a:ext cx="456624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4,799 New OP Attendances (Consultant)</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QOAR &amp; V-QOAR</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3" name="Text Placeholder 1">
            <a:extLst>
              <a:ext uri="{FF2B5EF4-FFF2-40B4-BE49-F238E27FC236}">
                <a16:creationId xmlns:a16="http://schemas.microsoft.com/office/drawing/2014/main" id="{EE5B26D1-6EE4-929E-485D-B60010D2B0AF}"/>
              </a:ext>
            </a:extLst>
          </p:cNvPr>
          <p:cNvSpPr txBox="1">
            <a:spLocks/>
          </p:cNvSpPr>
          <p:nvPr/>
        </p:nvSpPr>
        <p:spPr>
          <a:xfrm>
            <a:off x="6684233" y="4962384"/>
            <a:ext cx="470265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10,224 Review OP Attendances (Consultant)</a:t>
            </a:r>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68423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3" name="Chart 2">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2263552118"/>
              </p:ext>
            </p:extLst>
          </p:nvPr>
        </p:nvGraphicFramePr>
        <p:xfrm>
          <a:off x="731897" y="2407170"/>
          <a:ext cx="4572000" cy="25552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1237762918"/>
              </p:ext>
            </p:extLst>
          </p:nvPr>
        </p:nvGraphicFramePr>
        <p:xfrm>
          <a:off x="6684233" y="2397374"/>
          <a:ext cx="4572000" cy="25717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29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822991" y="6061988"/>
            <a:ext cx="353054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EPIC – 18/05/2026</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93287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Untriaged Outpatient Referrals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pic>
        <p:nvPicPr>
          <p:cNvPr id="8" name="Picture 7">
            <a:extLst>
              <a:ext uri="{FF2B5EF4-FFF2-40B4-BE49-F238E27FC236}">
                <a16:creationId xmlns:a16="http://schemas.microsoft.com/office/drawing/2014/main" id="{A285ED42-45B3-B944-8C25-F0502E47B48D}"/>
              </a:ext>
            </a:extLst>
          </p:cNvPr>
          <p:cNvPicPr>
            <a:picLocks noChangeAspect="1"/>
          </p:cNvPicPr>
          <p:nvPr/>
        </p:nvPicPr>
        <p:blipFill>
          <a:blip r:embed="rId3"/>
          <a:stretch>
            <a:fillRect/>
          </a:stretch>
        </p:blipFill>
        <p:spPr>
          <a:xfrm>
            <a:off x="822991" y="2011100"/>
            <a:ext cx="6829425" cy="3790950"/>
          </a:xfrm>
          <a:prstGeom prst="rect">
            <a:avLst/>
          </a:prstGeom>
        </p:spPr>
      </p:pic>
    </p:spTree>
    <p:extLst>
      <p:ext uri="{BB962C8B-B14F-4D97-AF65-F5344CB8AC3E}">
        <p14:creationId xmlns:p14="http://schemas.microsoft.com/office/powerpoint/2010/main" val="2888306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870255" y="1942763"/>
            <a:ext cx="400046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6697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6.75%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5827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870255" y="5063607"/>
            <a:ext cx="434835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7.06% Review Appointment DNA rate</a:t>
            </a:r>
          </a:p>
        </p:txBody>
      </p:sp>
      <p:graphicFrame>
        <p:nvGraphicFramePr>
          <p:cNvPr id="10" name="Chart 9">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2485894170"/>
              </p:ext>
            </p:extLst>
          </p:nvPr>
        </p:nvGraphicFramePr>
        <p:xfrm>
          <a:off x="720944" y="2332697"/>
          <a:ext cx="4571999" cy="26613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2683867822"/>
              </p:ext>
            </p:extLst>
          </p:nvPr>
        </p:nvGraphicFramePr>
        <p:xfrm>
          <a:off x="6934726" y="2339595"/>
          <a:ext cx="4536330" cy="26435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715989" y="2007767"/>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2010792"/>
            <a:ext cx="4119023" cy="4064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4"/>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14.37%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618095" y="5035556"/>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44,463 waits &gt;52 weeks against a target of 0</a:t>
            </a:r>
          </a:p>
        </p:txBody>
      </p:sp>
      <p:graphicFrame>
        <p:nvGraphicFramePr>
          <p:cNvPr id="9" name="Chart 8">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132445177"/>
              </p:ext>
            </p:extLst>
          </p:nvPr>
        </p:nvGraphicFramePr>
        <p:xfrm>
          <a:off x="715989" y="2324341"/>
          <a:ext cx="4572001" cy="27112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504296453"/>
              </p:ext>
            </p:extLst>
          </p:nvPr>
        </p:nvGraphicFramePr>
        <p:xfrm>
          <a:off x="6662468" y="2327365"/>
          <a:ext cx="4605866" cy="27112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2362" y="1128991"/>
            <a:ext cx="468091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66819" y="485885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850 Inpatients &amp; Day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66820" y="1606792"/>
            <a:ext cx="430361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6" name="Chart 5">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1179786447"/>
              </p:ext>
            </p:extLst>
          </p:nvPr>
        </p:nvGraphicFramePr>
        <p:xfrm>
          <a:off x="666819" y="2203878"/>
          <a:ext cx="4572000" cy="26185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059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574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1989330"/>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3"/>
            <a:ext cx="489369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49.53%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59799" y="5039542"/>
            <a:ext cx="47244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1,685 waits &gt;52 weeks against a target of 0</a:t>
            </a:r>
          </a:p>
        </p:txBody>
      </p:sp>
      <p:graphicFrame>
        <p:nvGraphicFramePr>
          <p:cNvPr id="9" name="Chart 8">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1941181248"/>
              </p:ext>
            </p:extLst>
          </p:nvPr>
        </p:nvGraphicFramePr>
        <p:xfrm>
          <a:off x="738757" y="2376645"/>
          <a:ext cx="4427898" cy="26060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1996676642"/>
              </p:ext>
            </p:extLst>
          </p:nvPr>
        </p:nvGraphicFramePr>
        <p:xfrm>
          <a:off x="6459799" y="2376645"/>
          <a:ext cx="4427898" cy="26060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Average Length of Stay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95631" y="4707140"/>
            <a:ext cx="33884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3.25 against peer 4.30</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85201" y="4707138"/>
            <a:ext cx="34457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2.32 against peer 1.91</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8147503" y="4715812"/>
            <a:ext cx="33729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9.93 against peer 10.20</a:t>
            </a:r>
          </a:p>
          <a:p>
            <a:endParaRPr lang="en-GB" sz="1200" dirty="0"/>
          </a:p>
          <a:p>
            <a:endParaRPr lang="en-GB" sz="1200" dirty="0"/>
          </a:p>
        </p:txBody>
      </p:sp>
      <p:graphicFrame>
        <p:nvGraphicFramePr>
          <p:cNvPr id="6" name="Chart 5">
            <a:extLst>
              <a:ext uri="{FF2B5EF4-FFF2-40B4-BE49-F238E27FC236}">
                <a16:creationId xmlns:a16="http://schemas.microsoft.com/office/drawing/2014/main" id="{C87FF602-B997-41F7-85F1-1DC43AA2BE5C}"/>
              </a:ext>
            </a:extLst>
          </p:cNvPr>
          <p:cNvGraphicFramePr>
            <a:graphicFrameLocks/>
          </p:cNvGraphicFramePr>
          <p:nvPr>
            <p:extLst>
              <p:ext uri="{D42A27DB-BD31-4B8C-83A1-F6EECF244321}">
                <p14:modId xmlns:p14="http://schemas.microsoft.com/office/powerpoint/2010/main" val="2697256047"/>
              </p:ext>
            </p:extLst>
          </p:nvPr>
        </p:nvGraphicFramePr>
        <p:xfrm>
          <a:off x="604415" y="2331196"/>
          <a:ext cx="3570853" cy="23562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EDD3D21D-D933-47C8-B490-7226D0653EA9}"/>
              </a:ext>
            </a:extLst>
          </p:cNvPr>
          <p:cNvGraphicFramePr>
            <a:graphicFrameLocks/>
          </p:cNvGraphicFramePr>
          <p:nvPr>
            <p:extLst>
              <p:ext uri="{D42A27DB-BD31-4B8C-83A1-F6EECF244321}">
                <p14:modId xmlns:p14="http://schemas.microsoft.com/office/powerpoint/2010/main" val="956966738"/>
              </p:ext>
            </p:extLst>
          </p:nvPr>
        </p:nvGraphicFramePr>
        <p:xfrm>
          <a:off x="8224160" y="2331196"/>
          <a:ext cx="3578502" cy="23562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31CF7C11-9BE0-48BA-B53A-BB4E4F723EF5}"/>
              </a:ext>
            </a:extLst>
          </p:cNvPr>
          <p:cNvGraphicFramePr>
            <a:graphicFrameLocks/>
          </p:cNvGraphicFramePr>
          <p:nvPr>
            <p:extLst>
              <p:ext uri="{D42A27DB-BD31-4B8C-83A1-F6EECF244321}">
                <p14:modId xmlns:p14="http://schemas.microsoft.com/office/powerpoint/2010/main" val="4156509767"/>
              </p:ext>
            </p:extLst>
          </p:nvPr>
        </p:nvGraphicFramePr>
        <p:xfrm>
          <a:off x="4417741" y="2331196"/>
          <a:ext cx="3578502" cy="238461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13975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Admissions on Day of Inpatient Surgery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95631" y="4707140"/>
            <a:ext cx="33884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82.76% against peer 89.53%</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85201" y="4707138"/>
            <a:ext cx="34457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99.55% against peer 96.05%</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8147503" y="4715812"/>
            <a:ext cx="33729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41.70% against peer 96.85%</a:t>
            </a:r>
          </a:p>
          <a:p>
            <a:endParaRPr lang="en-GB" sz="1200" dirty="0"/>
          </a:p>
          <a:p>
            <a:endParaRPr lang="en-GB" sz="1200" dirty="0"/>
          </a:p>
        </p:txBody>
      </p:sp>
      <p:graphicFrame>
        <p:nvGraphicFramePr>
          <p:cNvPr id="8" name="Chart 7">
            <a:extLst>
              <a:ext uri="{FF2B5EF4-FFF2-40B4-BE49-F238E27FC236}">
                <a16:creationId xmlns:a16="http://schemas.microsoft.com/office/drawing/2014/main" id="{5EC0EA5B-D723-446A-8DA8-2047BDE23BC5}"/>
              </a:ext>
            </a:extLst>
          </p:cNvPr>
          <p:cNvGraphicFramePr>
            <a:graphicFrameLocks/>
          </p:cNvGraphicFramePr>
          <p:nvPr>
            <p:extLst>
              <p:ext uri="{D42A27DB-BD31-4B8C-83A1-F6EECF244321}">
                <p14:modId xmlns:p14="http://schemas.microsoft.com/office/powerpoint/2010/main" val="3948015874"/>
              </p:ext>
            </p:extLst>
          </p:nvPr>
        </p:nvGraphicFramePr>
        <p:xfrm>
          <a:off x="703817" y="2331196"/>
          <a:ext cx="3585410" cy="23759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70FFED4C-8B2A-4A31-85BB-57E02502FB92}"/>
              </a:ext>
            </a:extLst>
          </p:cNvPr>
          <p:cNvGraphicFramePr>
            <a:graphicFrameLocks/>
          </p:cNvGraphicFramePr>
          <p:nvPr>
            <p:extLst>
              <p:ext uri="{D42A27DB-BD31-4B8C-83A1-F6EECF244321}">
                <p14:modId xmlns:p14="http://schemas.microsoft.com/office/powerpoint/2010/main" val="1394888479"/>
              </p:ext>
            </p:extLst>
          </p:nvPr>
        </p:nvGraphicFramePr>
        <p:xfrm>
          <a:off x="8158091" y="2331197"/>
          <a:ext cx="3607761" cy="23222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9517CDFD-C9C8-41CE-A6AD-A8F146100427}"/>
              </a:ext>
            </a:extLst>
          </p:cNvPr>
          <p:cNvGraphicFramePr>
            <a:graphicFrameLocks/>
          </p:cNvGraphicFramePr>
          <p:nvPr>
            <p:extLst>
              <p:ext uri="{D42A27DB-BD31-4B8C-83A1-F6EECF244321}">
                <p14:modId xmlns:p14="http://schemas.microsoft.com/office/powerpoint/2010/main" val="1628951018"/>
              </p:ext>
            </p:extLst>
          </p:nvPr>
        </p:nvGraphicFramePr>
        <p:xfrm>
          <a:off x="4409191" y="2331196"/>
          <a:ext cx="3607761" cy="237594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72683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867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74716" y="1975720"/>
            <a:ext cx="4119023" cy="3612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4982587"/>
            <a:ext cx="480873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50.55%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74716" y="5036192"/>
            <a:ext cx="47026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6,798 waits &gt;26 weeks against a target of 0</a:t>
            </a:r>
          </a:p>
        </p:txBody>
      </p:sp>
      <p:graphicFrame>
        <p:nvGraphicFramePr>
          <p:cNvPr id="9" name="Chart 8">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2331607638"/>
              </p:ext>
            </p:extLst>
          </p:nvPr>
        </p:nvGraphicFramePr>
        <p:xfrm>
          <a:off x="671513" y="2295926"/>
          <a:ext cx="4572001" cy="26903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1913283179"/>
              </p:ext>
            </p:extLst>
          </p:nvPr>
        </p:nvGraphicFramePr>
        <p:xfrm>
          <a:off x="6574716" y="2320783"/>
          <a:ext cx="4572000" cy="26871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677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7059" y="1942763"/>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5140"/>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33.61%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600552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18430" y="5039544"/>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6,197 waits &gt;26 weeks against a target of 0</a:t>
            </a:r>
          </a:p>
        </p:txBody>
      </p:sp>
      <p:graphicFrame>
        <p:nvGraphicFramePr>
          <p:cNvPr id="11" name="Chart 10">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882795937"/>
              </p:ext>
            </p:extLst>
          </p:nvPr>
        </p:nvGraphicFramePr>
        <p:xfrm>
          <a:off x="671513" y="2304748"/>
          <a:ext cx="4572001" cy="27516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1996984223"/>
              </p:ext>
            </p:extLst>
          </p:nvPr>
        </p:nvGraphicFramePr>
        <p:xfrm>
          <a:off x="6597059" y="2275898"/>
          <a:ext cx="4572001" cy="275378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927" y="1444545"/>
            <a:ext cx="10748548" cy="558538"/>
          </a:xfrm>
        </p:spPr>
        <p:txBody>
          <a:bodyPr/>
          <a:lstStyle/>
          <a:p>
            <a:r>
              <a:rPr lang="en-GB" sz="3200"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721519" y="2235448"/>
            <a:ext cx="10748962" cy="2867494"/>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 Due to ongoing encompass validation, figures within this report may be refreshed and therefore will not match previous publications.</a:t>
            </a:r>
          </a:p>
          <a:p>
            <a:r>
              <a:rPr lang="en-GB" sz="1600" dirty="0">
                <a:solidFill>
                  <a:schemeClr val="tx1"/>
                </a:solidFill>
              </a:rPr>
              <a:t>The Trust continues to be monitored on the System Oversight Measures (SOMs) which are set by the NI Department of Health.</a:t>
            </a:r>
          </a:p>
          <a:p>
            <a:r>
              <a:rPr lang="en-GB" sz="1600" dirty="0">
                <a:solidFill>
                  <a:schemeClr val="tx1"/>
                </a:solidFill>
              </a:rPr>
              <a:t>This month Admissions on Day of Surgery targets have been included for three specialties as part of SOMs monitoring.</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57373"/>
            <a:ext cx="461304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953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823 Patients (Elective)</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0907"/>
            <a:ext cx="502504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6" name="Chart 5">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2761219294"/>
              </p:ext>
            </p:extLst>
          </p:nvPr>
        </p:nvGraphicFramePr>
        <p:xfrm>
          <a:off x="731898" y="2237785"/>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974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5"/>
            <a:ext cx="4119023" cy="336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1942763"/>
            <a:ext cx="411902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25155"/>
            <a:ext cx="48104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69.97%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573636"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99281" y="500405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282 waits &gt;26 weeks against a target of 0</a:t>
            </a:r>
          </a:p>
        </p:txBody>
      </p:sp>
      <p:graphicFrame>
        <p:nvGraphicFramePr>
          <p:cNvPr id="12" name="Chart 11">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737348334"/>
              </p:ext>
            </p:extLst>
          </p:nvPr>
        </p:nvGraphicFramePr>
        <p:xfrm>
          <a:off x="689006" y="2267308"/>
          <a:ext cx="4572000" cy="27643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2316793866"/>
              </p:ext>
            </p:extLst>
          </p:nvPr>
        </p:nvGraphicFramePr>
        <p:xfrm>
          <a:off x="6630874" y="2261696"/>
          <a:ext cx="4572001" cy="27643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DNA / CND Rate for </a:t>
            </a:r>
            <a:r>
              <a:rPr lang="en-GB" sz="1800" dirty="0"/>
              <a:t>Main</a:t>
            </a:r>
            <a:r>
              <a:rPr lang="en-GB" sz="1600" dirty="0"/>
              <a:t> &amp; DPU</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Run Time </a:t>
            </a:r>
            <a:r>
              <a:rPr lang="en-GB" sz="1800" dirty="0"/>
              <a:t>Rate</a:t>
            </a:r>
            <a:r>
              <a:rPr lang="en-GB" sz="1600" dirty="0"/>
              <a:t> for Main, DPU &amp; Endoscopy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62635"/>
            <a:ext cx="49543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Main 10.67% DPU 9.07% against a target of 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8336" y="5985859"/>
            <a:ext cx="480366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46303"/>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Main 99.43% DPU 80.70% Endoscopy 112.19% against a target of 90%</a:t>
            </a:r>
          </a:p>
        </p:txBody>
      </p:sp>
      <p:graphicFrame>
        <p:nvGraphicFramePr>
          <p:cNvPr id="9" name="Chart 8">
            <a:extLst>
              <a:ext uri="{FF2B5EF4-FFF2-40B4-BE49-F238E27FC236}">
                <a16:creationId xmlns:a16="http://schemas.microsoft.com/office/drawing/2014/main" id="{3DA7DD48-543C-41E3-A26C-B42666244E3A}"/>
              </a:ext>
            </a:extLst>
          </p:cNvPr>
          <p:cNvGraphicFramePr>
            <a:graphicFrameLocks/>
          </p:cNvGraphicFramePr>
          <p:nvPr>
            <p:extLst>
              <p:ext uri="{D42A27DB-BD31-4B8C-83A1-F6EECF244321}">
                <p14:modId xmlns:p14="http://schemas.microsoft.com/office/powerpoint/2010/main" val="3909303450"/>
              </p:ext>
            </p:extLst>
          </p:nvPr>
        </p:nvGraphicFramePr>
        <p:xfrm>
          <a:off x="671513" y="2376967"/>
          <a:ext cx="4571999" cy="2657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1AAF0CD5-2DBE-4D10-BB71-A03FDDEB82DA}"/>
              </a:ext>
            </a:extLst>
          </p:cNvPr>
          <p:cNvGraphicFramePr>
            <a:graphicFrameLocks/>
          </p:cNvGraphicFramePr>
          <p:nvPr>
            <p:extLst>
              <p:ext uri="{D42A27DB-BD31-4B8C-83A1-F6EECF244321}">
                <p14:modId xmlns:p14="http://schemas.microsoft.com/office/powerpoint/2010/main" val="1553776395"/>
              </p:ext>
            </p:extLst>
          </p:nvPr>
        </p:nvGraphicFramePr>
        <p:xfrm>
          <a:off x="6250007" y="2304897"/>
          <a:ext cx="4571999" cy="27295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551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4664800"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a:t>
            </a:r>
            <a:r>
              <a:rPr lang="en-GB" sz="1800" dirty="0"/>
              <a:t>Main</a:t>
            </a:r>
            <a:r>
              <a:rPr lang="en-GB" sz="1600" dirty="0"/>
              <a:t> Theatre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DPU Theatre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4" y="5062635"/>
            <a:ext cx="463162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89.91% against a target of 85%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6263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60.95% against a target of 80%</a:t>
            </a:r>
          </a:p>
        </p:txBody>
      </p:sp>
      <p:graphicFrame>
        <p:nvGraphicFramePr>
          <p:cNvPr id="3" name="Chart 2">
            <a:extLst>
              <a:ext uri="{FF2B5EF4-FFF2-40B4-BE49-F238E27FC236}">
                <a16:creationId xmlns:a16="http://schemas.microsoft.com/office/drawing/2014/main" id="{2F5DED4C-79F7-4141-9175-2951AC1AB981}"/>
              </a:ext>
            </a:extLst>
          </p:cNvPr>
          <p:cNvGraphicFramePr>
            <a:graphicFrameLocks/>
          </p:cNvGraphicFramePr>
          <p:nvPr>
            <p:extLst>
              <p:ext uri="{D42A27DB-BD31-4B8C-83A1-F6EECF244321}">
                <p14:modId xmlns:p14="http://schemas.microsoft.com/office/powerpoint/2010/main" val="3544684023"/>
              </p:ext>
            </p:extLst>
          </p:nvPr>
        </p:nvGraphicFramePr>
        <p:xfrm>
          <a:off x="731898" y="2380211"/>
          <a:ext cx="4571999" cy="2657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A3E4088-0530-4794-8C75-F29D7A85409A}"/>
              </a:ext>
            </a:extLst>
          </p:cNvPr>
          <p:cNvGraphicFramePr>
            <a:graphicFrameLocks/>
          </p:cNvGraphicFramePr>
          <p:nvPr>
            <p:extLst>
              <p:ext uri="{D42A27DB-BD31-4B8C-83A1-F6EECF244321}">
                <p14:modId xmlns:p14="http://schemas.microsoft.com/office/powerpoint/2010/main" val="3669117520"/>
              </p:ext>
            </p:extLst>
          </p:nvPr>
        </p:nvGraphicFramePr>
        <p:xfrm>
          <a:off x="6250007" y="2380211"/>
          <a:ext cx="4571999" cy="26574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5979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82851"/>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1145" y="4808154"/>
            <a:ext cx="43776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4,783 New AHP Contacts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1" name="Text Placeholder 1">
            <a:extLst>
              <a:ext uri="{FF2B5EF4-FFF2-40B4-BE49-F238E27FC236}">
                <a16:creationId xmlns:a16="http://schemas.microsoft.com/office/drawing/2014/main" id="{CE518AB6-5723-4D88-D7DB-52EBD48074CA}"/>
              </a:ext>
            </a:extLst>
          </p:cNvPr>
          <p:cNvSpPr txBox="1">
            <a:spLocks/>
          </p:cNvSpPr>
          <p:nvPr/>
        </p:nvSpPr>
        <p:spPr>
          <a:xfrm>
            <a:off x="6468067" y="4788489"/>
            <a:ext cx="43775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15,389 Review AHP Contacts</a:t>
            </a:r>
          </a:p>
        </p:txBody>
      </p:sp>
      <p:graphicFrame>
        <p:nvGraphicFramePr>
          <p:cNvPr id="9" name="Chart 8">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3175199174"/>
              </p:ext>
            </p:extLst>
          </p:nvPr>
        </p:nvGraphicFramePr>
        <p:xfrm>
          <a:off x="671513" y="2165005"/>
          <a:ext cx="4572000" cy="26385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1661670578"/>
              </p:ext>
            </p:extLst>
          </p:nvPr>
        </p:nvGraphicFramePr>
        <p:xfrm>
          <a:off x="6468067" y="2159072"/>
          <a:ext cx="4572000" cy="26265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9714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0917" y="1104177"/>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71698" y="1977940"/>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2177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42.61% waiting &lt;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40299"/>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22447" y="5021774"/>
            <a:ext cx="45720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16,902 waits &gt;13 weeks against a target of 0</a:t>
            </a:r>
          </a:p>
        </p:txBody>
      </p:sp>
      <p:graphicFrame>
        <p:nvGraphicFramePr>
          <p:cNvPr id="3" name="Chart 2">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2674418912"/>
              </p:ext>
            </p:extLst>
          </p:nvPr>
        </p:nvGraphicFramePr>
        <p:xfrm>
          <a:off x="688791" y="2334972"/>
          <a:ext cx="4509694" cy="26766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1417319741"/>
              </p:ext>
            </p:extLst>
          </p:nvPr>
        </p:nvGraphicFramePr>
        <p:xfrm>
          <a:off x="6422447" y="2321677"/>
          <a:ext cx="4509694" cy="26659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2050680"/>
            <a:ext cx="4119023"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08863"/>
            <a:ext cx="7847798"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488483" y="4991816"/>
            <a:ext cx="429300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34 waits &gt;9 weeks against a target of 0</a:t>
            </a:r>
          </a:p>
        </p:txBody>
      </p:sp>
      <p:sp>
        <p:nvSpPr>
          <p:cNvPr id="14" name="Text Placeholder 1">
            <a:extLst>
              <a:ext uri="{FF2B5EF4-FFF2-40B4-BE49-F238E27FC236}">
                <a16:creationId xmlns:a16="http://schemas.microsoft.com/office/drawing/2014/main" id="{9EA254C6-564B-DFD0-F4A9-D9FFE822FC6D}"/>
              </a:ext>
            </a:extLst>
          </p:cNvPr>
          <p:cNvSpPr txBox="1">
            <a:spLocks/>
          </p:cNvSpPr>
          <p:nvPr/>
        </p:nvSpPr>
        <p:spPr>
          <a:xfrm>
            <a:off x="685093" y="5011696"/>
            <a:ext cx="427942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95.95% waiting &lt; 9 weeks</a:t>
            </a:r>
          </a:p>
        </p:txBody>
      </p:sp>
      <p:graphicFrame>
        <p:nvGraphicFramePr>
          <p:cNvPr id="3" name="Chart 2">
            <a:extLst>
              <a:ext uri="{FF2B5EF4-FFF2-40B4-BE49-F238E27FC236}">
                <a16:creationId xmlns:a16="http://schemas.microsoft.com/office/drawing/2014/main" id="{4FBE2968-1336-4547-82FB-E3B227636F9E}"/>
              </a:ext>
            </a:extLst>
          </p:cNvPr>
          <p:cNvGraphicFramePr>
            <a:graphicFrameLocks/>
          </p:cNvGraphicFramePr>
          <p:nvPr>
            <p:extLst>
              <p:ext uri="{D42A27DB-BD31-4B8C-83A1-F6EECF244321}">
                <p14:modId xmlns:p14="http://schemas.microsoft.com/office/powerpoint/2010/main" val="300306520"/>
              </p:ext>
            </p:extLst>
          </p:nvPr>
        </p:nvGraphicFramePr>
        <p:xfrm>
          <a:off x="685093" y="2522274"/>
          <a:ext cx="4216101" cy="24399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00000000-0008-0000-2E00-000002000000}"/>
              </a:ext>
            </a:extLst>
          </p:cNvPr>
          <p:cNvGraphicFramePr>
            <a:graphicFrameLocks/>
          </p:cNvGraphicFramePr>
          <p:nvPr>
            <p:extLst>
              <p:ext uri="{D42A27DB-BD31-4B8C-83A1-F6EECF244321}">
                <p14:modId xmlns:p14="http://schemas.microsoft.com/office/powerpoint/2010/main" val="99001487"/>
              </p:ext>
            </p:extLst>
          </p:nvPr>
        </p:nvGraphicFramePr>
        <p:xfrm>
          <a:off x="6488483" y="2481590"/>
          <a:ext cx="4216101" cy="24654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39203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95%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MH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0021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0 patients &gt; 28 days</a:t>
            </a:r>
          </a:p>
        </p:txBody>
      </p:sp>
      <p:graphicFrame>
        <p:nvGraphicFramePr>
          <p:cNvPr id="9" name="Chart 8">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78808595"/>
              </p:ext>
            </p:extLst>
          </p:nvPr>
        </p:nvGraphicFramePr>
        <p:xfrm>
          <a:off x="723740" y="2394450"/>
          <a:ext cx="4572000" cy="26184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200-000002000000}"/>
              </a:ext>
            </a:extLst>
          </p:cNvPr>
          <p:cNvGraphicFramePr>
            <a:graphicFrameLocks/>
          </p:cNvGraphicFramePr>
          <p:nvPr>
            <p:extLst>
              <p:ext uri="{D42A27DB-BD31-4B8C-83A1-F6EECF244321}">
                <p14:modId xmlns:p14="http://schemas.microsoft.com/office/powerpoint/2010/main" val="3575530341"/>
              </p:ext>
            </p:extLst>
          </p:nvPr>
        </p:nvGraphicFramePr>
        <p:xfrm>
          <a:off x="6751697" y="2330927"/>
          <a:ext cx="4572000" cy="26608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7669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100%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LD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Learning Disability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46440" y="5031207"/>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0 patients &gt; 28 days</a:t>
            </a:r>
          </a:p>
        </p:txBody>
      </p:sp>
      <p:graphicFrame>
        <p:nvGraphicFramePr>
          <p:cNvPr id="3" name="Chart 2">
            <a:extLst>
              <a:ext uri="{FF2B5EF4-FFF2-40B4-BE49-F238E27FC236}">
                <a16:creationId xmlns:a16="http://schemas.microsoft.com/office/drawing/2014/main" id="{00000000-0008-0000-3500-000002000000}"/>
              </a:ext>
            </a:extLst>
          </p:cNvPr>
          <p:cNvGraphicFramePr>
            <a:graphicFrameLocks/>
          </p:cNvGraphicFramePr>
          <p:nvPr>
            <p:extLst>
              <p:ext uri="{D42A27DB-BD31-4B8C-83A1-F6EECF244321}">
                <p14:modId xmlns:p14="http://schemas.microsoft.com/office/powerpoint/2010/main" val="4214666381"/>
              </p:ext>
            </p:extLst>
          </p:nvPr>
        </p:nvGraphicFramePr>
        <p:xfrm>
          <a:off x="737653" y="2376254"/>
          <a:ext cx="4572001" cy="26034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700-000002000000}"/>
              </a:ext>
            </a:extLst>
          </p:cNvPr>
          <p:cNvGraphicFramePr>
            <a:graphicFrameLocks/>
          </p:cNvGraphicFramePr>
          <p:nvPr>
            <p:extLst>
              <p:ext uri="{D42A27DB-BD31-4B8C-83A1-F6EECF244321}">
                <p14:modId xmlns:p14="http://schemas.microsoft.com/office/powerpoint/2010/main" val="2474240518"/>
              </p:ext>
            </p:extLst>
          </p:nvPr>
        </p:nvGraphicFramePr>
        <p:xfrm>
          <a:off x="6758919" y="2376254"/>
          <a:ext cx="4572000" cy="265495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605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530 waits &gt;13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Psychological Therapies</a:t>
            </a:r>
          </a:p>
        </p:txBody>
      </p:sp>
      <p:graphicFrame>
        <p:nvGraphicFramePr>
          <p:cNvPr id="3" name="Chart 2">
            <a:extLst>
              <a:ext uri="{FF2B5EF4-FFF2-40B4-BE49-F238E27FC236}">
                <a16:creationId xmlns:a16="http://schemas.microsoft.com/office/drawing/2014/main" id="{00000000-0008-0000-3400-000002000000}"/>
              </a:ext>
            </a:extLst>
          </p:cNvPr>
          <p:cNvGraphicFramePr>
            <a:graphicFrameLocks/>
          </p:cNvGraphicFramePr>
          <p:nvPr>
            <p:extLst>
              <p:ext uri="{D42A27DB-BD31-4B8C-83A1-F6EECF244321}">
                <p14:modId xmlns:p14="http://schemas.microsoft.com/office/powerpoint/2010/main" val="3941767019"/>
              </p:ext>
            </p:extLst>
          </p:nvPr>
        </p:nvGraphicFramePr>
        <p:xfrm>
          <a:off x="705037" y="2494046"/>
          <a:ext cx="4378240" cy="24460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9657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73347"/>
            <a:ext cx="10748548" cy="558538"/>
          </a:xfrm>
        </p:spPr>
        <p:txBody>
          <a:bodyPr/>
          <a:lstStyle/>
          <a:p>
            <a:r>
              <a:rPr lang="en-GB" sz="3200" dirty="0"/>
              <a:t>Cancer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814237" y="4886570"/>
            <a:ext cx="443677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6.99%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74610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graphicFrame>
        <p:nvGraphicFramePr>
          <p:cNvPr id="6" name="Chart 5">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1907160677"/>
              </p:ext>
            </p:extLst>
          </p:nvPr>
        </p:nvGraphicFramePr>
        <p:xfrm>
          <a:off x="737623" y="2338083"/>
          <a:ext cx="4590000" cy="25412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0046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281 waits &gt;9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Dementia</a:t>
            </a:r>
          </a:p>
        </p:txBody>
      </p:sp>
      <p:graphicFrame>
        <p:nvGraphicFramePr>
          <p:cNvPr id="3" name="Chart 2">
            <a:extLst>
              <a:ext uri="{FF2B5EF4-FFF2-40B4-BE49-F238E27FC236}">
                <a16:creationId xmlns:a16="http://schemas.microsoft.com/office/drawing/2014/main" id="{00000000-0008-0000-3300-000002000000}"/>
              </a:ext>
            </a:extLst>
          </p:cNvPr>
          <p:cNvGraphicFramePr>
            <a:graphicFrameLocks/>
          </p:cNvGraphicFramePr>
          <p:nvPr>
            <p:extLst>
              <p:ext uri="{D42A27DB-BD31-4B8C-83A1-F6EECF244321}">
                <p14:modId xmlns:p14="http://schemas.microsoft.com/office/powerpoint/2010/main" val="387106400"/>
              </p:ext>
            </p:extLst>
          </p:nvPr>
        </p:nvGraphicFramePr>
        <p:xfrm>
          <a:off x="695205" y="2503145"/>
          <a:ext cx="4350969" cy="24729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22105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6" y="2007976"/>
            <a:ext cx="4119023" cy="3048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1208"/>
            <a:ext cx="45720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94.39% waiting &lt; 9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CAMHS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98216" y="5060881"/>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11 waits &gt;9 weeks against a target of 0</a:t>
            </a:r>
          </a:p>
        </p:txBody>
      </p:sp>
      <p:graphicFrame>
        <p:nvGraphicFramePr>
          <p:cNvPr id="12" name="Chart 11">
            <a:extLst>
              <a:ext uri="{FF2B5EF4-FFF2-40B4-BE49-F238E27FC236}">
                <a16:creationId xmlns:a16="http://schemas.microsoft.com/office/drawing/2014/main" id="{43A6DC1E-6F48-4D79-A3E6-B7087EE55E34}"/>
              </a:ext>
            </a:extLst>
          </p:cNvPr>
          <p:cNvGraphicFramePr>
            <a:graphicFrameLocks/>
          </p:cNvGraphicFramePr>
          <p:nvPr>
            <p:extLst>
              <p:ext uri="{D42A27DB-BD31-4B8C-83A1-F6EECF244321}">
                <p14:modId xmlns:p14="http://schemas.microsoft.com/office/powerpoint/2010/main" val="4039816982"/>
              </p:ext>
            </p:extLst>
          </p:nvPr>
        </p:nvGraphicFramePr>
        <p:xfrm>
          <a:off x="694265" y="2412652"/>
          <a:ext cx="4572000" cy="25865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0000000-0008-0000-3800-000002000000}"/>
              </a:ext>
            </a:extLst>
          </p:cNvPr>
          <p:cNvGraphicFramePr>
            <a:graphicFrameLocks/>
          </p:cNvGraphicFramePr>
          <p:nvPr>
            <p:extLst>
              <p:ext uri="{D42A27DB-BD31-4B8C-83A1-F6EECF244321}">
                <p14:modId xmlns:p14="http://schemas.microsoft.com/office/powerpoint/2010/main" val="1109188815"/>
              </p:ext>
            </p:extLst>
          </p:nvPr>
        </p:nvGraphicFramePr>
        <p:xfrm>
          <a:off x="6608807" y="2413144"/>
          <a:ext cx="4572001" cy="2625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375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4434" y="1202581"/>
            <a:ext cx="10635584"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197021"/>
            <a:ext cx="4119023" cy="3515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Unallocated Cases &gt; 20 Days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89575" y="5254761"/>
            <a:ext cx="498363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27 cases &gt; 20 Days against a target of 15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5505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Unallocated Cases – Family Support</a:t>
            </a:r>
          </a:p>
        </p:txBody>
      </p:sp>
      <p:graphicFrame>
        <p:nvGraphicFramePr>
          <p:cNvPr id="3" name="Chart 2">
            <a:extLst>
              <a:ext uri="{FF2B5EF4-FFF2-40B4-BE49-F238E27FC236}">
                <a16:creationId xmlns:a16="http://schemas.microsoft.com/office/drawing/2014/main" id="{BAEB5854-8993-4153-80A9-C5B64C2C7A96}"/>
              </a:ext>
            </a:extLst>
          </p:cNvPr>
          <p:cNvGraphicFramePr>
            <a:graphicFrameLocks/>
          </p:cNvGraphicFramePr>
          <p:nvPr>
            <p:extLst>
              <p:ext uri="{D42A27DB-BD31-4B8C-83A1-F6EECF244321}">
                <p14:modId xmlns:p14="http://schemas.microsoft.com/office/powerpoint/2010/main" val="3544269689"/>
              </p:ext>
            </p:extLst>
          </p:nvPr>
        </p:nvGraphicFramePr>
        <p:xfrm>
          <a:off x="689575" y="2554998"/>
          <a:ext cx="4572000" cy="2647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8833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81538"/>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14268" y="509261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2,727 compared to target of 3,688</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316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624026"/>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Domiciliary Care Packages</a:t>
            </a:r>
          </a:p>
        </p:txBody>
      </p:sp>
      <p:sp>
        <p:nvSpPr>
          <p:cNvPr id="9" name="Text Placeholder 1">
            <a:extLst>
              <a:ext uri="{FF2B5EF4-FFF2-40B4-BE49-F238E27FC236}">
                <a16:creationId xmlns:a16="http://schemas.microsoft.com/office/drawing/2014/main" id="{A14CF80E-D59B-0F34-20B3-D6F712013EC6}"/>
              </a:ext>
            </a:extLst>
          </p:cNvPr>
          <p:cNvSpPr txBox="1">
            <a:spLocks/>
          </p:cNvSpPr>
          <p:nvPr/>
        </p:nvSpPr>
        <p:spPr>
          <a:xfrm>
            <a:off x="671513" y="2060311"/>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(Full)</a:t>
            </a:r>
          </a:p>
        </p:txBody>
      </p:sp>
      <p:sp>
        <p:nvSpPr>
          <p:cNvPr id="11" name="Text Placeholder 1">
            <a:extLst>
              <a:ext uri="{FF2B5EF4-FFF2-40B4-BE49-F238E27FC236}">
                <a16:creationId xmlns:a16="http://schemas.microsoft.com/office/drawing/2014/main" id="{8DF0A193-E358-A260-A170-5DDE42F7B755}"/>
              </a:ext>
            </a:extLst>
          </p:cNvPr>
          <p:cNvSpPr txBox="1">
            <a:spLocks/>
          </p:cNvSpPr>
          <p:nvPr/>
        </p:nvSpPr>
        <p:spPr>
          <a:xfrm>
            <a:off x="6811847" y="506667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1,816 compared to target of 2,061</a:t>
            </a:r>
          </a:p>
        </p:txBody>
      </p:sp>
      <p:sp>
        <p:nvSpPr>
          <p:cNvPr id="14" name="Text Placeholder 1">
            <a:extLst>
              <a:ext uri="{FF2B5EF4-FFF2-40B4-BE49-F238E27FC236}">
                <a16:creationId xmlns:a16="http://schemas.microsoft.com/office/drawing/2014/main" id="{32BE90AA-40CC-81EB-07B3-B4E0A27EEA15}"/>
              </a:ext>
            </a:extLst>
          </p:cNvPr>
          <p:cNvSpPr txBox="1">
            <a:spLocks/>
          </p:cNvSpPr>
          <p:nvPr/>
        </p:nvSpPr>
        <p:spPr>
          <a:xfrm>
            <a:off x="6840109" y="2084646"/>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(Partial)</a:t>
            </a:r>
          </a:p>
        </p:txBody>
      </p:sp>
      <p:graphicFrame>
        <p:nvGraphicFramePr>
          <p:cNvPr id="5" name="Chart 4">
            <a:extLst>
              <a:ext uri="{FF2B5EF4-FFF2-40B4-BE49-F238E27FC236}">
                <a16:creationId xmlns:a16="http://schemas.microsoft.com/office/drawing/2014/main" id="{967E0252-9207-4BA1-886C-B87A2C3C5C15}"/>
              </a:ext>
            </a:extLst>
          </p:cNvPr>
          <p:cNvGraphicFramePr>
            <a:graphicFrameLocks/>
          </p:cNvGraphicFramePr>
          <p:nvPr>
            <p:extLst>
              <p:ext uri="{D42A27DB-BD31-4B8C-83A1-F6EECF244321}">
                <p14:modId xmlns:p14="http://schemas.microsoft.com/office/powerpoint/2010/main" val="2122927916"/>
              </p:ext>
            </p:extLst>
          </p:nvPr>
        </p:nvGraphicFramePr>
        <p:xfrm>
          <a:off x="692890" y="2494079"/>
          <a:ext cx="4511181" cy="25449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0757CF8-CACD-444C-8966-5CAA62D21AE7}"/>
              </a:ext>
            </a:extLst>
          </p:cNvPr>
          <p:cNvGraphicFramePr>
            <a:graphicFrameLocks/>
          </p:cNvGraphicFramePr>
          <p:nvPr>
            <p:extLst>
              <p:ext uri="{D42A27DB-BD31-4B8C-83A1-F6EECF244321}">
                <p14:modId xmlns:p14="http://schemas.microsoft.com/office/powerpoint/2010/main" val="3195174727"/>
              </p:ext>
            </p:extLst>
          </p:nvPr>
        </p:nvGraphicFramePr>
        <p:xfrm>
          <a:off x="6807181" y="2493276"/>
          <a:ext cx="4528178" cy="25449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1470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49383"/>
            <a:ext cx="10635584" cy="558538"/>
          </a:xfrm>
        </p:spPr>
        <p:txBody>
          <a:bodyPr/>
          <a:lstStyle/>
          <a:p>
            <a:r>
              <a:rPr lang="en-GB" sz="2800" dirty="0"/>
              <a:t>Community Services</a:t>
            </a:r>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497609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736 compared to target of 780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78831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Direct Payments</a:t>
            </a:r>
          </a:p>
        </p:txBody>
      </p:sp>
      <p:graphicFrame>
        <p:nvGraphicFramePr>
          <p:cNvPr id="5" name="Chart 4">
            <a:extLst>
              <a:ext uri="{FF2B5EF4-FFF2-40B4-BE49-F238E27FC236}">
                <a16:creationId xmlns:a16="http://schemas.microsoft.com/office/drawing/2014/main" id="{2E6A07BF-6253-4F8B-B488-4E8C53F4E574}"/>
              </a:ext>
            </a:extLst>
          </p:cNvPr>
          <p:cNvGraphicFramePr>
            <a:graphicFrameLocks/>
          </p:cNvGraphicFramePr>
          <p:nvPr>
            <p:extLst>
              <p:ext uri="{D42A27DB-BD31-4B8C-83A1-F6EECF244321}">
                <p14:modId xmlns:p14="http://schemas.microsoft.com/office/powerpoint/2010/main" val="1854646946"/>
              </p:ext>
            </p:extLst>
          </p:nvPr>
        </p:nvGraphicFramePr>
        <p:xfrm>
          <a:off x="689576" y="2367780"/>
          <a:ext cx="4495250" cy="25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7317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4711"/>
            <a:ext cx="4057803"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4939"/>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74907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Compliance with SAI Process</a:t>
            </a:r>
          </a:p>
        </p:txBody>
      </p:sp>
      <p:sp>
        <p:nvSpPr>
          <p:cNvPr id="3" name="Text Placeholder 1">
            <a:extLst>
              <a:ext uri="{FF2B5EF4-FFF2-40B4-BE49-F238E27FC236}">
                <a16:creationId xmlns:a16="http://schemas.microsoft.com/office/drawing/2014/main" id="{190A3256-D148-1A60-351E-D83C562077F5}"/>
              </a:ext>
            </a:extLst>
          </p:cNvPr>
          <p:cNvSpPr txBox="1">
            <a:spLocks/>
          </p:cNvSpPr>
          <p:nvPr/>
        </p:nvSpPr>
        <p:spPr>
          <a:xfrm>
            <a:off x="671513" y="519842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18 SAI reports overdue / not completed</a:t>
            </a:r>
          </a:p>
        </p:txBody>
      </p:sp>
      <p:graphicFrame>
        <p:nvGraphicFramePr>
          <p:cNvPr id="6" name="Chart 5">
            <a:extLst>
              <a:ext uri="{FF2B5EF4-FFF2-40B4-BE49-F238E27FC236}">
                <a16:creationId xmlns:a16="http://schemas.microsoft.com/office/drawing/2014/main" id="{C69A9E6E-28AE-46DE-BAC5-63B52A1D96BB}"/>
              </a:ext>
            </a:extLst>
          </p:cNvPr>
          <p:cNvGraphicFramePr>
            <a:graphicFrameLocks/>
          </p:cNvGraphicFramePr>
          <p:nvPr>
            <p:extLst>
              <p:ext uri="{D42A27DB-BD31-4B8C-83A1-F6EECF244321}">
                <p14:modId xmlns:p14="http://schemas.microsoft.com/office/powerpoint/2010/main" val="3148644630"/>
              </p:ext>
            </p:extLst>
          </p:nvPr>
        </p:nvGraphicFramePr>
        <p:xfrm>
          <a:off x="671513" y="2318248"/>
          <a:ext cx="4845984"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2643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0546"/>
            <a:ext cx="5424487"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PHA Monthly Target Monitoring Report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7260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Reduce Hospital Acquired Infections</a:t>
            </a:r>
          </a:p>
        </p:txBody>
      </p:sp>
      <p:sp>
        <p:nvSpPr>
          <p:cNvPr id="3" name="Text Placeholder 1">
            <a:extLst>
              <a:ext uri="{FF2B5EF4-FFF2-40B4-BE49-F238E27FC236}">
                <a16:creationId xmlns:a16="http://schemas.microsoft.com/office/drawing/2014/main" id="{0E17853B-E9D0-EFB6-5CA3-7A3E27228E0D}"/>
              </a:ext>
            </a:extLst>
          </p:cNvPr>
          <p:cNvSpPr txBox="1">
            <a:spLocks/>
          </p:cNvSpPr>
          <p:nvPr/>
        </p:nvSpPr>
        <p:spPr>
          <a:xfrm>
            <a:off x="671513" y="2142093"/>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CDIFF</a:t>
            </a:r>
          </a:p>
        </p:txBody>
      </p:sp>
      <p:sp>
        <p:nvSpPr>
          <p:cNvPr id="5" name="Text Placeholder 1">
            <a:extLst>
              <a:ext uri="{FF2B5EF4-FFF2-40B4-BE49-F238E27FC236}">
                <a16:creationId xmlns:a16="http://schemas.microsoft.com/office/drawing/2014/main" id="{E4C726B7-5522-4BAB-E6A3-55D16C9C57FC}"/>
              </a:ext>
            </a:extLst>
          </p:cNvPr>
          <p:cNvSpPr txBox="1">
            <a:spLocks/>
          </p:cNvSpPr>
          <p:nvPr/>
        </p:nvSpPr>
        <p:spPr>
          <a:xfrm>
            <a:off x="6930422" y="2190580"/>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MRSA</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757754" y="5228150"/>
            <a:ext cx="34973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Cumulative CDI Rate March 26 – 14.1</a:t>
            </a:r>
          </a:p>
        </p:txBody>
      </p:sp>
      <p:sp>
        <p:nvSpPr>
          <p:cNvPr id="8" name="Text Placeholder 1">
            <a:extLst>
              <a:ext uri="{FF2B5EF4-FFF2-40B4-BE49-F238E27FC236}">
                <a16:creationId xmlns:a16="http://schemas.microsoft.com/office/drawing/2014/main" id="{1B37E724-0010-CB72-57C7-B285F62B3C33}"/>
              </a:ext>
            </a:extLst>
          </p:cNvPr>
          <p:cNvSpPr txBox="1">
            <a:spLocks/>
          </p:cNvSpPr>
          <p:nvPr/>
        </p:nvSpPr>
        <p:spPr>
          <a:xfrm>
            <a:off x="6930422" y="5193739"/>
            <a:ext cx="3497364" cy="2771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Cumulative MRSA Rate March 26 – 2.018</a:t>
            </a:r>
          </a:p>
        </p:txBody>
      </p:sp>
      <p:graphicFrame>
        <p:nvGraphicFramePr>
          <p:cNvPr id="9" name="Chart 8">
            <a:extLst>
              <a:ext uri="{FF2B5EF4-FFF2-40B4-BE49-F238E27FC236}">
                <a16:creationId xmlns:a16="http://schemas.microsoft.com/office/drawing/2014/main" id="{92B4FA7E-960D-490A-9775-B3699940B218}"/>
              </a:ext>
            </a:extLst>
          </p:cNvPr>
          <p:cNvGraphicFramePr>
            <a:graphicFrameLocks/>
          </p:cNvGraphicFramePr>
          <p:nvPr>
            <p:extLst>
              <p:ext uri="{D42A27DB-BD31-4B8C-83A1-F6EECF244321}">
                <p14:modId xmlns:p14="http://schemas.microsoft.com/office/powerpoint/2010/main" val="3445200249"/>
              </p:ext>
            </p:extLst>
          </p:nvPr>
        </p:nvGraphicFramePr>
        <p:xfrm>
          <a:off x="757754" y="2556864"/>
          <a:ext cx="4588177" cy="26042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F855B4F1-3620-4517-BE9D-D50F2D0597EC}"/>
              </a:ext>
            </a:extLst>
          </p:cNvPr>
          <p:cNvGraphicFramePr>
            <a:graphicFrameLocks/>
          </p:cNvGraphicFramePr>
          <p:nvPr>
            <p:extLst>
              <p:ext uri="{D42A27DB-BD31-4B8C-83A1-F6EECF244321}">
                <p14:modId xmlns:p14="http://schemas.microsoft.com/office/powerpoint/2010/main" val="2509860093"/>
              </p:ext>
            </p:extLst>
          </p:nvPr>
        </p:nvGraphicFramePr>
        <p:xfrm>
          <a:off x="6930422" y="2556864"/>
          <a:ext cx="4615322" cy="26042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796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47210"/>
            <a:ext cx="10537261"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238562" y="1768558"/>
            <a:ext cx="4858019" cy="3202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718749" y="4815194"/>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14.77%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2476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 PAS Two Week First Seen - EPIC (686119)</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38080" y="1787955"/>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Performance</a:t>
            </a:r>
          </a:p>
        </p:txBody>
      </p:sp>
      <p:graphicFrame>
        <p:nvGraphicFramePr>
          <p:cNvPr id="9" name="Chart 8">
            <a:extLst>
              <a:ext uri="{FF2B5EF4-FFF2-40B4-BE49-F238E27FC236}">
                <a16:creationId xmlns:a16="http://schemas.microsoft.com/office/drawing/2014/main" id="{EDAE37E8-EC10-4FFC-A951-01DDB49DC11B}"/>
              </a:ext>
            </a:extLst>
          </p:cNvPr>
          <p:cNvGraphicFramePr>
            <a:graphicFrameLocks/>
          </p:cNvGraphicFramePr>
          <p:nvPr>
            <p:extLst>
              <p:ext uri="{D42A27DB-BD31-4B8C-83A1-F6EECF244321}">
                <p14:modId xmlns:p14="http://schemas.microsoft.com/office/powerpoint/2010/main" val="4032204418"/>
              </p:ext>
            </p:extLst>
          </p:nvPr>
        </p:nvGraphicFramePr>
        <p:xfrm>
          <a:off x="671513" y="2154905"/>
          <a:ext cx="4626000" cy="26077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D3B7E80B-A855-428D-BDA5-E335DD8442D0}"/>
              </a:ext>
            </a:extLst>
          </p:cNvPr>
          <p:cNvGraphicFramePr>
            <a:graphicFrameLocks/>
          </p:cNvGraphicFramePr>
          <p:nvPr>
            <p:extLst>
              <p:ext uri="{D42A27DB-BD31-4B8C-83A1-F6EECF244321}">
                <p14:modId xmlns:p14="http://schemas.microsoft.com/office/powerpoint/2010/main" val="684411458"/>
              </p:ext>
            </p:extLst>
          </p:nvPr>
        </p:nvGraphicFramePr>
        <p:xfrm>
          <a:off x="5994695" y="2107118"/>
          <a:ext cx="5643299" cy="28090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723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572000" cy="3919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99110" y="1764713"/>
            <a:ext cx="5281199" cy="3430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703236" y="4976235"/>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March 2026 – 92.52%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15" name="Chart 14">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2344621031"/>
              </p:ext>
            </p:extLst>
          </p:nvPr>
        </p:nvGraphicFramePr>
        <p:xfrm>
          <a:off x="6318517" y="2156680"/>
          <a:ext cx="5281199" cy="30052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902453734"/>
              </p:ext>
            </p:extLst>
          </p:nvPr>
        </p:nvGraphicFramePr>
        <p:xfrm>
          <a:off x="703236" y="2200360"/>
          <a:ext cx="4587196" cy="27321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557754"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5938684" y="1590481"/>
            <a:ext cx="5281200"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4752944"/>
            <a:ext cx="45046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March 2026 – 47.83%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89843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1133574037"/>
              </p:ext>
            </p:extLst>
          </p:nvPr>
        </p:nvGraphicFramePr>
        <p:xfrm>
          <a:off x="678830" y="2012485"/>
          <a:ext cx="4557754" cy="26244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1966177598"/>
              </p:ext>
            </p:extLst>
          </p:nvPr>
        </p:nvGraphicFramePr>
        <p:xfrm>
          <a:off x="5919050" y="2012485"/>
          <a:ext cx="5810249" cy="28813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3" name="Text Placeholder 1">
            <a:extLst>
              <a:ext uri="{FF2B5EF4-FFF2-40B4-BE49-F238E27FC236}">
                <a16:creationId xmlns:a16="http://schemas.microsoft.com/office/drawing/2014/main" id="{A90A8756-BD65-3895-156E-1E7BBBD03A9F}"/>
              </a:ext>
            </a:extLst>
          </p:cNvPr>
          <p:cNvSpPr txBox="1">
            <a:spLocks/>
          </p:cNvSpPr>
          <p:nvPr/>
        </p:nvSpPr>
        <p:spPr>
          <a:xfrm>
            <a:off x="689807" y="5036381"/>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3.0% decrease YTD compared to same period last year</a:t>
            </a:r>
          </a:p>
        </p:txBody>
      </p:sp>
      <p:sp>
        <p:nvSpPr>
          <p:cNvPr id="13" name="Text Placeholder 1">
            <a:extLst>
              <a:ext uri="{FF2B5EF4-FFF2-40B4-BE49-F238E27FC236}">
                <a16:creationId xmlns:a16="http://schemas.microsoft.com/office/drawing/2014/main" id="{A77062F8-5C96-418B-9A7F-0A360B7732E9}"/>
              </a:ext>
            </a:extLst>
          </p:cNvPr>
          <p:cNvSpPr txBox="1">
            <a:spLocks/>
          </p:cNvSpPr>
          <p:nvPr/>
        </p:nvSpPr>
        <p:spPr>
          <a:xfrm>
            <a:off x="6709606" y="499028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4.7% decrease YTD compared to same period last year</a:t>
            </a:r>
          </a:p>
        </p:txBody>
      </p:sp>
      <p:graphicFrame>
        <p:nvGraphicFramePr>
          <p:cNvPr id="11" name="Chart 10">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228792032"/>
              </p:ext>
            </p:extLst>
          </p:nvPr>
        </p:nvGraphicFramePr>
        <p:xfrm>
          <a:off x="725297" y="2352065"/>
          <a:ext cx="4571999" cy="26322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281318453"/>
              </p:ext>
            </p:extLst>
          </p:nvPr>
        </p:nvGraphicFramePr>
        <p:xfrm>
          <a:off x="6709606" y="2334465"/>
          <a:ext cx="4571999" cy="26498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52942"/>
            <a:ext cx="4119023" cy="4442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8762" y="2042535"/>
            <a:ext cx="4119023" cy="4206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315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7.9%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598761" y="501872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5.9% within 15 minutes</a:t>
            </a:r>
          </a:p>
        </p:txBody>
      </p:sp>
      <p:graphicFrame>
        <p:nvGraphicFramePr>
          <p:cNvPr id="12" name="Chart 11">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699938478"/>
              </p:ext>
            </p:extLst>
          </p:nvPr>
        </p:nvGraphicFramePr>
        <p:xfrm>
          <a:off x="731898" y="2397374"/>
          <a:ext cx="4572001" cy="2651519"/>
        </p:xfrm>
        <a:graphic>
          <a:graphicData uri="http://schemas.openxmlformats.org/drawingml/2006/chart">
            <c:chart xmlns:c="http://schemas.openxmlformats.org/drawingml/2006/chart" xmlns:r="http://schemas.openxmlformats.org/officeDocument/2006/relationships" r:id="rId3"/>
          </a:graphicData>
        </a:graphic>
      </p:graphicFrame>
      <p:pic>
        <p:nvPicPr>
          <p:cNvPr id="14" name="Picture 13">
            <a:extLst>
              <a:ext uri="{FF2B5EF4-FFF2-40B4-BE49-F238E27FC236}">
                <a16:creationId xmlns:a16="http://schemas.microsoft.com/office/drawing/2014/main" id="{228E6481-EE76-0226-3423-EADBB6155226}"/>
              </a:ext>
            </a:extLst>
          </p:cNvPr>
          <p:cNvPicPr>
            <a:picLocks noChangeAspect="1"/>
          </p:cNvPicPr>
          <p:nvPr/>
        </p:nvPicPr>
        <p:blipFill>
          <a:blip r:embed="rId4"/>
          <a:srcRect r="1402"/>
          <a:stretch/>
        </p:blipFill>
        <p:spPr>
          <a:xfrm>
            <a:off x="6598761" y="2370810"/>
            <a:ext cx="4508288" cy="2658622"/>
          </a:xfrm>
          <a:prstGeom prst="rect">
            <a:avLst/>
          </a:prstGeom>
        </p:spPr>
      </p:pic>
    </p:spTree>
    <p:extLst>
      <p:ext uri="{BB962C8B-B14F-4D97-AF65-F5344CB8AC3E}">
        <p14:creationId xmlns:p14="http://schemas.microsoft.com/office/powerpoint/2010/main" val="301475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23789</TotalTime>
  <Words>6129</Words>
  <Application>Microsoft Office PowerPoint</Application>
  <PresentationFormat>Widescreen</PresentationFormat>
  <Paragraphs>710</Paragraphs>
  <Slides>46</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Aptos</vt:lpstr>
      <vt:lpstr>Arial</vt:lpstr>
      <vt:lpstr>Calibri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Kerry Stevenson (NHSCT)</cp:lastModifiedBy>
  <cp:revision>521</cp:revision>
  <cp:lastPrinted>2026-05-21T13:09:02Z</cp:lastPrinted>
  <dcterms:created xsi:type="dcterms:W3CDTF">2025-04-04T07:33:11Z</dcterms:created>
  <dcterms:modified xsi:type="dcterms:W3CDTF">2026-05-22T08:45:45Z</dcterms:modified>
</cp:coreProperties>
</file>