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5.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3.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24.xml" ContentType="application/vnd.openxmlformats-officedocument.presentationml.notesSlide+xml"/>
  <Override PartName="/ppt/charts/chart38.xml" ContentType="application/vnd.openxmlformats-officedocument.drawingml.chart+xml"/>
  <Override PartName="/ppt/notesSlides/notesSlide25.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6.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7.xml" ContentType="application/vnd.openxmlformats-officedocument.presentationml.notesSlide+xml"/>
  <Override PartName="/ppt/charts/chart44.xml" ContentType="application/vnd.openxmlformats-officedocument.drawingml.chart+xml"/>
  <Override PartName="/ppt/theme/themeOverride1.xml" ContentType="application/vnd.openxmlformats-officedocument.themeOverride+xml"/>
  <Override PartName="/ppt/charts/chart45.xml" ContentType="application/vnd.openxmlformats-officedocument.drawingml.chart+xml"/>
  <Override PartName="/ppt/theme/themeOverride2.xml" ContentType="application/vnd.openxmlformats-officedocument.themeOverride+xml"/>
  <Override PartName="/ppt/charts/chart46.xml" ContentType="application/vnd.openxmlformats-officedocument.drawingml.chart+xml"/>
  <Override PartName="/ppt/theme/themeOverride3.xml" ContentType="application/vnd.openxmlformats-officedocument.themeOverride+xml"/>
  <Override PartName="/ppt/notesSlides/notesSlide28.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30.xml" ContentType="application/vnd.openxmlformats-officedocument.presentationml.notesSlide+xml"/>
  <Override PartName="/ppt/charts/chart51.xml" ContentType="application/vnd.openxmlformats-officedocument.drawingml.chart+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33.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4.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5.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6.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7.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8.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39.xml" ContentType="application/vnd.openxmlformats-officedocument.presentationml.notesSlide+xml"/>
  <Override PartName="/ppt/charts/chart68.xml" ContentType="application/vnd.openxmlformats-officedocument.drawingml.chart+xml"/>
  <Override PartName="/ppt/notesSlides/notesSlide40.xml" ContentType="application/vnd.openxmlformats-officedocument.presentationml.notesSlide+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4.xml" ContentType="application/vnd.openxmlformats-officedocument.presentationml.notesSlide+xml"/>
  <Override PartName="/ppt/charts/chart75.xml" ContentType="application/vnd.openxmlformats-officedocument.drawingml.chart+xml"/>
  <Override PartName="/ppt/notesSlides/notesSlide45.xml" ContentType="application/vnd.openxmlformats-officedocument.presentationml.notesSlide+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57" r:id="rId6"/>
    <p:sldId id="258" r:id="rId7"/>
    <p:sldId id="259" r:id="rId8"/>
    <p:sldId id="286" r:id="rId9"/>
    <p:sldId id="269" r:id="rId10"/>
    <p:sldId id="261" r:id="rId11"/>
    <p:sldId id="262" r:id="rId12"/>
    <p:sldId id="263" r:id="rId13"/>
    <p:sldId id="271" r:id="rId14"/>
    <p:sldId id="264" r:id="rId15"/>
    <p:sldId id="272" r:id="rId16"/>
    <p:sldId id="265" r:id="rId17"/>
    <p:sldId id="266" r:id="rId18"/>
    <p:sldId id="267" r:id="rId19"/>
    <p:sldId id="268" r:id="rId20"/>
    <p:sldId id="302" r:id="rId21"/>
    <p:sldId id="270" r:id="rId22"/>
    <p:sldId id="303" r:id="rId23"/>
    <p:sldId id="273" r:id="rId24"/>
    <p:sldId id="306" r:id="rId25"/>
    <p:sldId id="285" r:id="rId26"/>
    <p:sldId id="274" r:id="rId27"/>
    <p:sldId id="275" r:id="rId28"/>
    <p:sldId id="276" r:id="rId29"/>
    <p:sldId id="288" r:id="rId30"/>
    <p:sldId id="309" r:id="rId31"/>
    <p:sldId id="277" r:id="rId32"/>
    <p:sldId id="278" r:id="rId33"/>
    <p:sldId id="280" r:id="rId34"/>
    <p:sldId id="281" r:id="rId35"/>
    <p:sldId id="304" r:id="rId36"/>
    <p:sldId id="305" r:id="rId37"/>
    <p:sldId id="282" r:id="rId38"/>
    <p:sldId id="283" r:id="rId39"/>
    <p:sldId id="289" r:id="rId40"/>
    <p:sldId id="290" r:id="rId41"/>
    <p:sldId id="291" r:id="rId42"/>
    <p:sldId id="307" r:id="rId43"/>
    <p:sldId id="308" r:id="rId44"/>
    <p:sldId id="292" r:id="rId45"/>
    <p:sldId id="293" r:id="rId46"/>
    <p:sldId id="294" r:id="rId47"/>
    <p:sldId id="297" r:id="rId48"/>
    <p:sldId id="298" r:id="rId49"/>
    <p:sldId id="299" r:id="rId50"/>
    <p:sldId id="311" r:id="rId51"/>
    <p:sldId id="310" r:id="rId52"/>
  </p:sldIdLst>
  <p:sldSz cx="12192000" cy="6858000"/>
  <p:notesSz cx="9940925"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E4C"/>
    <a:srgbClr val="084D85"/>
    <a:srgbClr val="EB058C"/>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8257" autoAdjust="0"/>
  </p:normalViewPr>
  <p:slideViewPr>
    <p:cSldViewPr snapToGrid="0" showGuides="1">
      <p:cViewPr varScale="1">
        <p:scale>
          <a:sx n="97" d="100"/>
          <a:sy n="97" d="100"/>
        </p:scale>
        <p:origin x="1056" y="96"/>
      </p:cViewPr>
      <p:guideLst>
        <p:guide orient="horz" pos="2160"/>
        <p:guide pos="3840"/>
      </p:guideLst>
    </p:cSldViewPr>
  </p:slideViewPr>
  <p:outlineViewPr>
    <p:cViewPr>
      <p:scale>
        <a:sx n="33" d="100"/>
        <a:sy n="33" d="100"/>
      </p:scale>
      <p:origin x="0" y="-1758"/>
    </p:cViewPr>
  </p:outlineViewPr>
  <p:notesTextViewPr>
    <p:cViewPr>
      <p:scale>
        <a:sx n="1" d="1"/>
        <a:sy n="1" d="1"/>
      </p:scale>
      <p:origin x="0" y="0"/>
    </p:cViewPr>
  </p:notesTextViewPr>
  <p:notesViewPr>
    <p:cSldViewPr snapToGrid="0">
      <p:cViewPr varScale="1">
        <p:scale>
          <a:sx n="112" d="100"/>
          <a:sy n="112" d="100"/>
        </p:scale>
        <p:origin x="222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4%20April%202026\202604_graphs%20for%20report_202526_V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4%20April%202026\202604_graphs%20for%20report_202526_V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 Id="rId2" Type="http://schemas.microsoft.com/office/2011/relationships/chartColorStyle" Target="colors3.xml"/><Relationship Id="rId1" Type="http://schemas.microsoft.com/office/2011/relationships/chartStyle" Target="style3.xml"/></Relationships>
</file>

<file path=ppt/charts/_rels/chart70.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4%20April%202026\202604_graphs%20for%20report_202526_V1.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2.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2.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ortherntrust.hscni.net\SharedFolders\A-Shares\Information\A_Performance%20Dept\A_Performance%20Report\A_Performance%20Report%202627\01%20Performance%20Report\202505%20May%202026\202605_graphs%20for%20report_202526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 RF breast seen within 14 days</a:t>
            </a:r>
            <a:endParaRPr lang="en-GB" sz="1100">
              <a:effectLst/>
            </a:endParaRPr>
          </a:p>
        </c:rich>
      </c:tx>
      <c:layout>
        <c:manualLayout>
          <c:xMode val="edge"/>
          <c:yMode val="edge"/>
          <c:x val="0.32093550398430015"/>
          <c:y val="3.2863849765258218E-2"/>
        </c:manualLayout>
      </c:layout>
      <c:overlay val="0"/>
      <c:spPr>
        <a:noFill/>
        <a:ln>
          <a:noFill/>
        </a:ln>
        <a:effectLst/>
      </c:spPr>
    </c:title>
    <c:autoTitleDeleted val="0"/>
    <c:plotArea>
      <c:layout>
        <c:manualLayout>
          <c:layoutTarget val="inner"/>
          <c:xMode val="edge"/>
          <c:yMode val="edge"/>
          <c:x val="0.11666740496436945"/>
          <c:y val="0.15118886668827586"/>
          <c:w val="0.79465266297016335"/>
          <c:h val="0.49520198785015063"/>
        </c:manualLayout>
      </c:layout>
      <c:lineChart>
        <c:grouping val="standard"/>
        <c:varyColors val="0"/>
        <c:ser>
          <c:idx val="1"/>
          <c:order val="0"/>
          <c:tx>
            <c:strRef>
              <c:f>'Cancer 14 Day Breast'!$E$6</c:f>
              <c:strCache>
                <c:ptCount val="1"/>
                <c:pt idx="0">
                  <c:v>&lt; 14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Breast'!$E$79:$E$102</c:f>
              <c:numCache>
                <c:formatCode>0.00%</c:formatCode>
                <c:ptCount val="24"/>
                <c:pt idx="0">
                  <c:v>0.31019999999999998</c:v>
                </c:pt>
                <c:pt idx="1">
                  <c:v>0.13</c:v>
                </c:pt>
                <c:pt idx="2">
                  <c:v>9.8400000000000001E-2</c:v>
                </c:pt>
                <c:pt idx="3">
                  <c:v>9.2600000000000002E-2</c:v>
                </c:pt>
                <c:pt idx="4">
                  <c:v>5.8900000000000001E-2</c:v>
                </c:pt>
                <c:pt idx="5">
                  <c:v>6.93E-2</c:v>
                </c:pt>
                <c:pt idx="6">
                  <c:v>6.4299999999999996E-2</c:v>
                </c:pt>
                <c:pt idx="7">
                  <c:v>4.2200000000000001E-2</c:v>
                </c:pt>
                <c:pt idx="8">
                  <c:v>7.0999999999999994E-2</c:v>
                </c:pt>
                <c:pt idx="9">
                  <c:v>6.9800000000000001E-2</c:v>
                </c:pt>
                <c:pt idx="10">
                  <c:v>8.9899999999999994E-2</c:v>
                </c:pt>
                <c:pt idx="11">
                  <c:v>8.8800000000000004E-2</c:v>
                </c:pt>
                <c:pt idx="12">
                  <c:v>6.59E-2</c:v>
                </c:pt>
                <c:pt idx="13">
                  <c:v>6.4899999999999999E-2</c:v>
                </c:pt>
              </c:numCache>
            </c:numRef>
          </c:val>
          <c:smooth val="0"/>
          <c:extLst>
            <c:ext xmlns:c16="http://schemas.microsoft.com/office/drawing/2014/chart" uri="{C3380CC4-5D6E-409C-BE32-E72D297353CC}">
              <c16:uniqueId val="{00000000-E53B-47D5-A37E-DE0E441B07B5}"/>
            </c:ext>
          </c:extLst>
        </c:ser>
        <c:ser>
          <c:idx val="3"/>
          <c:order val="1"/>
          <c:tx>
            <c:strRef>
              <c:f>'Cancer 14 Day Breast'!$G$6</c:f>
              <c:strCache>
                <c:ptCount val="1"/>
                <c:pt idx="0">
                  <c:v>Target</c:v>
                </c:pt>
              </c:strCache>
            </c:strRef>
          </c:tx>
          <c:spPr>
            <a:ln w="19050" cap="rnd">
              <a:solidFill>
                <a:srgbClr val="FF0000"/>
              </a:solidFill>
              <a:prstDash val="dash"/>
              <a:round/>
            </a:ln>
            <a:effectLst/>
          </c:spPr>
          <c:marker>
            <c:symbol val="none"/>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Breast'!$G$79:$G$102</c:f>
              <c:numCache>
                <c:formatCode>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1-E53B-47D5-A37E-DE0E441B07B5}"/>
            </c:ext>
          </c:extLst>
        </c:ser>
        <c:ser>
          <c:idx val="0"/>
          <c:order val="2"/>
          <c:tx>
            <c:strRef>
              <c:f>'Cancer 14 Day Breast'!$D$6</c:f>
              <c:strCache>
                <c:ptCount val="1"/>
                <c:pt idx="0">
                  <c:v>Mean</c:v>
                </c:pt>
              </c:strCache>
            </c:strRef>
          </c:tx>
          <c:spPr>
            <a:ln w="15875">
              <a:solidFill>
                <a:schemeClr val="tx1"/>
              </a:solidFill>
            </a:ln>
          </c:spPr>
          <c:marker>
            <c:symbol val="none"/>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Breast'!$D$79:$D$102</c:f>
              <c:numCache>
                <c:formatCode>0%</c:formatCode>
                <c:ptCount val="24"/>
                <c:pt idx="0">
                  <c:v>9.4014285714285717E-2</c:v>
                </c:pt>
                <c:pt idx="1">
                  <c:v>9.4014285714285717E-2</c:v>
                </c:pt>
                <c:pt idx="2">
                  <c:v>9.4014285714285717E-2</c:v>
                </c:pt>
                <c:pt idx="3">
                  <c:v>9.4014285714285717E-2</c:v>
                </c:pt>
                <c:pt idx="4">
                  <c:v>9.4014285714285717E-2</c:v>
                </c:pt>
                <c:pt idx="5">
                  <c:v>9.4014285714285717E-2</c:v>
                </c:pt>
                <c:pt idx="6">
                  <c:v>9.4014285714285717E-2</c:v>
                </c:pt>
                <c:pt idx="7">
                  <c:v>9.4014285714285717E-2</c:v>
                </c:pt>
                <c:pt idx="8">
                  <c:v>9.4014285714285717E-2</c:v>
                </c:pt>
                <c:pt idx="9">
                  <c:v>9.4014285714285717E-2</c:v>
                </c:pt>
                <c:pt idx="10">
                  <c:v>9.4014285714285717E-2</c:v>
                </c:pt>
                <c:pt idx="11">
                  <c:v>9.4014285714285717E-2</c:v>
                </c:pt>
                <c:pt idx="12">
                  <c:v>9.4014285714285717E-2</c:v>
                </c:pt>
                <c:pt idx="13">
                  <c:v>9.4014285714285717E-2</c:v>
                </c:pt>
                <c:pt idx="14">
                  <c:v>9.4014285714285717E-2</c:v>
                </c:pt>
                <c:pt idx="15">
                  <c:v>9.4014285714285717E-2</c:v>
                </c:pt>
                <c:pt idx="16">
                  <c:v>9.4014285714285717E-2</c:v>
                </c:pt>
                <c:pt idx="17">
                  <c:v>9.4014285714285717E-2</c:v>
                </c:pt>
                <c:pt idx="18">
                  <c:v>9.4014285714285717E-2</c:v>
                </c:pt>
                <c:pt idx="19">
                  <c:v>9.4014285714285717E-2</c:v>
                </c:pt>
                <c:pt idx="20">
                  <c:v>9.4014285714285717E-2</c:v>
                </c:pt>
                <c:pt idx="21">
                  <c:v>9.4014285714285717E-2</c:v>
                </c:pt>
                <c:pt idx="22">
                  <c:v>9.4014285714285717E-2</c:v>
                </c:pt>
                <c:pt idx="23">
                  <c:v>9.4014285714285717E-2</c:v>
                </c:pt>
              </c:numCache>
            </c:numRef>
          </c:val>
          <c:smooth val="0"/>
          <c:extLst>
            <c:ext xmlns:c16="http://schemas.microsoft.com/office/drawing/2014/chart" uri="{C3380CC4-5D6E-409C-BE32-E72D297353CC}">
              <c16:uniqueId val="{00000002-E53B-47D5-A37E-DE0E441B07B5}"/>
            </c:ext>
          </c:extLst>
        </c:ser>
        <c:ser>
          <c:idx val="2"/>
          <c:order val="3"/>
          <c:tx>
            <c:strRef>
              <c:f>'Cancer 14 Day Breast'!$F$6</c:f>
              <c:strCache>
                <c:ptCount val="1"/>
                <c:pt idx="0">
                  <c:v>LPL</c:v>
                </c:pt>
              </c:strCache>
            </c:strRef>
          </c:tx>
          <c:spPr>
            <a:ln w="15875">
              <a:solidFill>
                <a:schemeClr val="tx1"/>
              </a:solidFill>
              <a:prstDash val="lgDash"/>
            </a:ln>
          </c:spPr>
          <c:marker>
            <c:symbol val="none"/>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Breast'!$F$79:$F$102</c:f>
              <c:numCache>
                <c:formatCode>0%</c:formatCode>
                <c:ptCount val="24"/>
                <c:pt idx="0">
                  <c:v>1.9554747252747251E-2</c:v>
                </c:pt>
                <c:pt idx="1">
                  <c:v>1.9554747252747251E-2</c:v>
                </c:pt>
                <c:pt idx="2">
                  <c:v>1.9554747252747251E-2</c:v>
                </c:pt>
                <c:pt idx="3">
                  <c:v>1.9554747252747251E-2</c:v>
                </c:pt>
                <c:pt idx="4">
                  <c:v>1.9554747252747251E-2</c:v>
                </c:pt>
                <c:pt idx="5">
                  <c:v>1.9554747252747251E-2</c:v>
                </c:pt>
                <c:pt idx="6">
                  <c:v>1.9554747252747251E-2</c:v>
                </c:pt>
                <c:pt idx="7">
                  <c:v>1.9554747252747251E-2</c:v>
                </c:pt>
                <c:pt idx="8">
                  <c:v>1.9554747252747251E-2</c:v>
                </c:pt>
                <c:pt idx="9">
                  <c:v>1.9554747252747251E-2</c:v>
                </c:pt>
                <c:pt idx="10">
                  <c:v>1.9554747252747251E-2</c:v>
                </c:pt>
                <c:pt idx="11">
                  <c:v>1.9554747252747251E-2</c:v>
                </c:pt>
                <c:pt idx="12">
                  <c:v>1.9554747252747251E-2</c:v>
                </c:pt>
                <c:pt idx="13">
                  <c:v>1.9554747252747251E-2</c:v>
                </c:pt>
                <c:pt idx="14">
                  <c:v>1.9554747252747251E-2</c:v>
                </c:pt>
                <c:pt idx="15">
                  <c:v>1.9554747252747251E-2</c:v>
                </c:pt>
                <c:pt idx="16">
                  <c:v>1.9554747252747251E-2</c:v>
                </c:pt>
                <c:pt idx="17">
                  <c:v>1.9554747252747251E-2</c:v>
                </c:pt>
                <c:pt idx="18">
                  <c:v>1.9554747252747251E-2</c:v>
                </c:pt>
                <c:pt idx="19">
                  <c:v>1.9554747252747251E-2</c:v>
                </c:pt>
                <c:pt idx="20">
                  <c:v>1.9554747252747251E-2</c:v>
                </c:pt>
                <c:pt idx="21">
                  <c:v>1.9554747252747251E-2</c:v>
                </c:pt>
                <c:pt idx="22">
                  <c:v>1.9554747252747251E-2</c:v>
                </c:pt>
                <c:pt idx="23">
                  <c:v>1.9554747252747251E-2</c:v>
                </c:pt>
              </c:numCache>
            </c:numRef>
          </c:val>
          <c:smooth val="0"/>
          <c:extLst>
            <c:ext xmlns:c16="http://schemas.microsoft.com/office/drawing/2014/chart" uri="{C3380CC4-5D6E-409C-BE32-E72D297353CC}">
              <c16:uniqueId val="{00000003-E53B-47D5-A37E-DE0E441B07B5}"/>
            </c:ext>
          </c:extLst>
        </c:ser>
        <c:ser>
          <c:idx val="4"/>
          <c:order val="4"/>
          <c:tx>
            <c:strRef>
              <c:f>'Cancer 14 Day Breast'!$C$6</c:f>
              <c:strCache>
                <c:ptCount val="1"/>
                <c:pt idx="0">
                  <c:v>UPL</c:v>
                </c:pt>
              </c:strCache>
            </c:strRef>
          </c:tx>
          <c:spPr>
            <a:ln w="15875">
              <a:solidFill>
                <a:schemeClr val="tx1"/>
              </a:solidFill>
              <a:prstDash val="lgDash"/>
            </a:ln>
          </c:spPr>
          <c:marker>
            <c:symbol val="none"/>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Breast'!$C$79:$C$102</c:f>
              <c:numCache>
                <c:formatCode>0%</c:formatCode>
                <c:ptCount val="24"/>
                <c:pt idx="0">
                  <c:v>0.16847382417582418</c:v>
                </c:pt>
                <c:pt idx="1">
                  <c:v>0.16847382417582418</c:v>
                </c:pt>
                <c:pt idx="2">
                  <c:v>0.16847382417582418</c:v>
                </c:pt>
                <c:pt idx="3">
                  <c:v>0.16847382417582418</c:v>
                </c:pt>
                <c:pt idx="4">
                  <c:v>0.16847382417582418</c:v>
                </c:pt>
                <c:pt idx="5">
                  <c:v>0.16847382417582418</c:v>
                </c:pt>
                <c:pt idx="6">
                  <c:v>0.16847382417582418</c:v>
                </c:pt>
                <c:pt idx="7">
                  <c:v>0.16847382417582418</c:v>
                </c:pt>
                <c:pt idx="8">
                  <c:v>0.16847382417582418</c:v>
                </c:pt>
                <c:pt idx="9">
                  <c:v>0.16847382417582418</c:v>
                </c:pt>
                <c:pt idx="10">
                  <c:v>0.16847382417582418</c:v>
                </c:pt>
                <c:pt idx="11">
                  <c:v>0.16847382417582418</c:v>
                </c:pt>
                <c:pt idx="12">
                  <c:v>0.16847382417582418</c:v>
                </c:pt>
                <c:pt idx="13">
                  <c:v>0.16847382417582418</c:v>
                </c:pt>
                <c:pt idx="14">
                  <c:v>0.16847382417582418</c:v>
                </c:pt>
                <c:pt idx="15">
                  <c:v>0.16847382417582418</c:v>
                </c:pt>
                <c:pt idx="16">
                  <c:v>0.16847382417582418</c:v>
                </c:pt>
                <c:pt idx="17">
                  <c:v>0.16847382417582418</c:v>
                </c:pt>
                <c:pt idx="18">
                  <c:v>0.16847382417582418</c:v>
                </c:pt>
                <c:pt idx="19">
                  <c:v>0.16847382417582418</c:v>
                </c:pt>
                <c:pt idx="20">
                  <c:v>0.16847382417582418</c:v>
                </c:pt>
                <c:pt idx="21">
                  <c:v>0.16847382417582418</c:v>
                </c:pt>
                <c:pt idx="22">
                  <c:v>0.16847382417582418</c:v>
                </c:pt>
                <c:pt idx="23">
                  <c:v>0.16847382417582418</c:v>
                </c:pt>
              </c:numCache>
            </c:numRef>
          </c:val>
          <c:smooth val="0"/>
          <c:extLst>
            <c:ext xmlns:c16="http://schemas.microsoft.com/office/drawing/2014/chart" uri="{C3380CC4-5D6E-409C-BE32-E72D297353CC}">
              <c16:uniqueId val="{00000004-E53B-47D5-A37E-DE0E441B07B5}"/>
            </c:ext>
          </c:extLst>
        </c:ser>
        <c:ser>
          <c:idx val="5"/>
          <c:order val="5"/>
          <c:tx>
            <c:strRef>
              <c:f>'Cancer 14 Day Breast'!$I$6</c:f>
              <c:strCache>
                <c:ptCount val="1"/>
                <c:pt idx="0">
                  <c:v>SCL</c:v>
                </c:pt>
              </c:strCache>
            </c:strRef>
          </c:tx>
          <c:spPr>
            <a:ln>
              <a:noFill/>
            </a:ln>
          </c:spPr>
          <c:marker>
            <c:symbol val="circle"/>
            <c:size val="6"/>
            <c:spPr>
              <a:solidFill>
                <a:srgbClr val="FF6600"/>
              </a:solidFill>
              <a:ln>
                <a:noFill/>
              </a:ln>
            </c:spPr>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Breast'!$I$79:$I$102</c:f>
              <c:numCache>
                <c:formatCode>0%</c:formatCode>
                <c:ptCount val="24"/>
                <c:pt idx="0">
                  <c:v>#N/A</c:v>
                </c:pt>
                <c:pt idx="1">
                  <c:v>#N/A</c:v>
                </c:pt>
                <c:pt idx="2">
                  <c:v>#N/A</c:v>
                </c:pt>
                <c:pt idx="3">
                  <c:v>#N/A</c:v>
                </c:pt>
                <c:pt idx="4" formatCode="0.00%">
                  <c:v>5.8799999999999998E-2</c:v>
                </c:pt>
                <c:pt idx="5" formatCode="0.00%">
                  <c:v>7.4999999999999997E-2</c:v>
                </c:pt>
                <c:pt idx="6" formatCode="0.00%">
                  <c:v>6.3899999999999998E-2</c:v>
                </c:pt>
                <c:pt idx="7" formatCode="0.00%">
                  <c:v>4.2299999999999997E-2</c:v>
                </c:pt>
                <c:pt idx="8" formatCode="0.00%">
                  <c:v>7.0599999999999996E-2</c:v>
                </c:pt>
                <c:pt idx="9" formatCode="0.00%">
                  <c:v>7.0099999999999996E-2</c:v>
                </c:pt>
                <c:pt idx="10" formatCode="0.00%">
                  <c:v>8.8499999999999995E-2</c:v>
                </c:pt>
                <c:pt idx="11" formatCode="0.00%">
                  <c:v>8.8700000000000001E-2</c:v>
                </c:pt>
                <c:pt idx="12" formatCode="0.00%">
                  <c:v>6.9900000000000004E-2</c:v>
                </c:pt>
                <c:pt idx="13" formatCode="0.00%">
                  <c:v>6.4899999999999999E-2</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E53B-47D5-A37E-DE0E441B07B5}"/>
            </c:ext>
          </c:extLst>
        </c:ser>
        <c:ser>
          <c:idx val="6"/>
          <c:order val="6"/>
          <c:tx>
            <c:strRef>
              <c:f>'Cancer 14 Day Breast'!$J$6</c:f>
              <c:strCache>
                <c:ptCount val="1"/>
                <c:pt idx="0">
                  <c:v>SCH</c:v>
                </c:pt>
              </c:strCache>
            </c:strRef>
          </c:tx>
          <c:spPr>
            <a:ln>
              <a:noFill/>
            </a:ln>
          </c:spPr>
          <c:marker>
            <c:symbol val="circle"/>
            <c:size val="6"/>
            <c:spPr>
              <a:solidFill>
                <a:srgbClr val="5B9BD5"/>
              </a:solidFill>
              <a:ln>
                <a:noFill/>
              </a:ln>
            </c:spPr>
          </c:marker>
          <c:cat>
            <c:numRef>
              <c:f>'Cancer 14 Day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Breast'!$J$79:$J$102</c:f>
              <c:numCache>
                <c:formatCode>0%</c:formatCode>
                <c:ptCount val="24"/>
                <c:pt idx="0">
                  <c:v>0.31019999999999998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E53B-47D5-A37E-DE0E441B07B5}"/>
            </c:ext>
          </c:extLst>
        </c:ser>
        <c:dLbls>
          <c:showLegendKey val="0"/>
          <c:showVal val="0"/>
          <c:showCatName val="0"/>
          <c:showSerName val="0"/>
          <c:showPercent val="0"/>
          <c:showBubbleSize val="0"/>
        </c:dLbls>
        <c:marker val="1"/>
        <c:smooth val="0"/>
        <c:axId val="176795648"/>
        <c:axId val="176797568"/>
        <c:extLst/>
      </c:lineChart>
      <c:dateAx>
        <c:axId val="17679564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97568"/>
        <c:crosses val="autoZero"/>
        <c:auto val="1"/>
        <c:lblOffset val="100"/>
        <c:baseTimeUnit val="months"/>
        <c:majorUnit val="1"/>
        <c:majorTimeUnit val="months"/>
      </c:dateAx>
      <c:valAx>
        <c:axId val="1767975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95648"/>
        <c:crosses val="autoZero"/>
        <c:crossBetween val="midCat"/>
        <c:majorUnit val="0.2"/>
      </c:valAx>
      <c:spPr>
        <a:noFill/>
        <a:ln>
          <a:noFill/>
        </a:ln>
        <a:effectLst/>
      </c:spPr>
    </c:plotArea>
    <c:legend>
      <c:legendPos val="b"/>
      <c:layout>
        <c:manualLayout>
          <c:xMode val="edge"/>
          <c:yMode val="edge"/>
          <c:x val="0.13065036735136334"/>
          <c:y val="0.81724254489217818"/>
          <c:w val="0.80085882352941162"/>
          <c:h val="0.16461811361617226"/>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Patient Handover % &lt; 15 min (Antrim)</a:t>
            </a:r>
            <a:endParaRPr lang="en-GB" sz="1100">
              <a:effectLst/>
            </a:endParaRPr>
          </a:p>
        </c:rich>
      </c:tx>
      <c:layout>
        <c:manualLayout>
          <c:xMode val="edge"/>
          <c:yMode val="edge"/>
          <c:x val="0.26943044619422579"/>
          <c:y val="3.2282863246668313E-2"/>
        </c:manualLayout>
      </c:layout>
      <c:overlay val="0"/>
      <c:spPr>
        <a:noFill/>
        <a:ln>
          <a:noFill/>
        </a:ln>
        <a:effectLst/>
      </c:spPr>
    </c:title>
    <c:autoTitleDeleted val="0"/>
    <c:plotArea>
      <c:layout>
        <c:manualLayout>
          <c:layoutTarget val="inner"/>
          <c:xMode val="edge"/>
          <c:yMode val="edge"/>
          <c:x val="8.4456036745406818E-2"/>
          <c:y val="0.15069890106769651"/>
          <c:w val="0.86341185476815396"/>
          <c:h val="0.5119711210813267"/>
        </c:manualLayout>
      </c:layout>
      <c:lineChart>
        <c:grouping val="standard"/>
        <c:varyColors val="0"/>
        <c:ser>
          <c:idx val="0"/>
          <c:order val="0"/>
          <c:tx>
            <c:strRef>
              <c:f>'NIAS Handover &lt;15'!$F$6</c:f>
              <c:strCache>
                <c:ptCount val="1"/>
                <c:pt idx="0">
                  <c:v>LPL</c:v>
                </c:pt>
              </c:strCache>
            </c:strRef>
          </c:tx>
          <c:spPr>
            <a:ln w="15875" cap="rnd">
              <a:solidFill>
                <a:schemeClr val="tx1"/>
              </a:solidFill>
              <a:prstDash val="lgDash"/>
              <a:round/>
            </a:ln>
            <a:effectLst/>
          </c:spPr>
          <c:marker>
            <c:symbol val="none"/>
          </c:marker>
          <c:cat>
            <c:numRef>
              <c:f>'NIAS Handover &lt;15'!$B$79:$B$92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&lt;15'!$F$79:$F$102</c:f>
              <c:numCache>
                <c:formatCode>0%</c:formatCode>
                <c:ptCount val="24"/>
                <c:pt idx="0">
                  <c:v>3.4388572324544876E-2</c:v>
                </c:pt>
                <c:pt idx="1">
                  <c:v>3.4388572324544876E-2</c:v>
                </c:pt>
                <c:pt idx="2">
                  <c:v>3.4388572324544876E-2</c:v>
                </c:pt>
                <c:pt idx="3">
                  <c:v>3.4388572324544876E-2</c:v>
                </c:pt>
                <c:pt idx="4">
                  <c:v>3.4388572324544876E-2</c:v>
                </c:pt>
                <c:pt idx="5">
                  <c:v>3.4388572324544876E-2</c:v>
                </c:pt>
                <c:pt idx="6">
                  <c:v>3.4388572324544876E-2</c:v>
                </c:pt>
                <c:pt idx="7">
                  <c:v>3.4388572324544876E-2</c:v>
                </c:pt>
                <c:pt idx="8">
                  <c:v>3.4388572324544876E-2</c:v>
                </c:pt>
                <c:pt idx="9">
                  <c:v>3.4388572324544876E-2</c:v>
                </c:pt>
                <c:pt idx="10">
                  <c:v>3.4388572324544876E-2</c:v>
                </c:pt>
                <c:pt idx="11">
                  <c:v>3.4388572324544876E-2</c:v>
                </c:pt>
                <c:pt idx="12">
                  <c:v>3.4388572324544876E-2</c:v>
                </c:pt>
                <c:pt idx="13">
                  <c:v>3.4388572324544876E-2</c:v>
                </c:pt>
                <c:pt idx="14">
                  <c:v>3.4388572324544876E-2</c:v>
                </c:pt>
                <c:pt idx="15">
                  <c:v>3.4388572324544876E-2</c:v>
                </c:pt>
                <c:pt idx="16">
                  <c:v>3.4388572324544876E-2</c:v>
                </c:pt>
                <c:pt idx="17">
                  <c:v>3.4388572324544876E-2</c:v>
                </c:pt>
                <c:pt idx="18">
                  <c:v>3.4388572324544876E-2</c:v>
                </c:pt>
                <c:pt idx="19">
                  <c:v>3.4388572324544876E-2</c:v>
                </c:pt>
                <c:pt idx="20">
                  <c:v>3.4388572324544876E-2</c:v>
                </c:pt>
                <c:pt idx="21">
                  <c:v>3.4388572324544876E-2</c:v>
                </c:pt>
                <c:pt idx="22">
                  <c:v>3.4388572324544876E-2</c:v>
                </c:pt>
                <c:pt idx="23">
                  <c:v>3.4388572324544876E-2</c:v>
                </c:pt>
              </c:numCache>
            </c:numRef>
          </c:val>
          <c:smooth val="0"/>
          <c:extLst>
            <c:ext xmlns:c16="http://schemas.microsoft.com/office/drawing/2014/chart" uri="{C3380CC4-5D6E-409C-BE32-E72D297353CC}">
              <c16:uniqueId val="{00000000-0813-4ECC-B29B-22AD543506A0}"/>
            </c:ext>
          </c:extLst>
        </c:ser>
        <c:ser>
          <c:idx val="1"/>
          <c:order val="1"/>
          <c:tx>
            <c:strRef>
              <c:f>'NIAS Handover &lt;15'!$E$6</c:f>
              <c:strCache>
                <c:ptCount val="1"/>
                <c:pt idx="0">
                  <c:v>&lt; 15 mins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'NIAS Handover &lt;15'!$B$79:$B$92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&lt;15'!$E$79:$E$102</c:f>
              <c:numCache>
                <c:formatCode>0.0%</c:formatCode>
                <c:ptCount val="24"/>
                <c:pt idx="0">
                  <c:v>6.4078866296980896E-2</c:v>
                </c:pt>
                <c:pt idx="1">
                  <c:v>5.7057057057057055E-2</c:v>
                </c:pt>
                <c:pt idx="2">
                  <c:v>6.3411540900443875E-2</c:v>
                </c:pt>
                <c:pt idx="3">
                  <c:v>7.0520965692503171E-2</c:v>
                </c:pt>
                <c:pt idx="4">
                  <c:v>6.8066157760814247E-2</c:v>
                </c:pt>
                <c:pt idx="5">
                  <c:v>5.3756030323914544E-2</c:v>
                </c:pt>
                <c:pt idx="6">
                  <c:v>5.9850374064837904E-2</c:v>
                </c:pt>
                <c:pt idx="7">
                  <c:v>5.8201058201058198E-2</c:v>
                </c:pt>
                <c:pt idx="8">
                  <c:v>7.0291777188328908E-2</c:v>
                </c:pt>
                <c:pt idx="9">
                  <c:v>4.0322580645161289E-2</c:v>
                </c:pt>
                <c:pt idx="10">
                  <c:v>5.2359882005899708E-2</c:v>
                </c:pt>
                <c:pt idx="11">
                  <c:v>6.7639257294429711E-2</c:v>
                </c:pt>
                <c:pt idx="12">
                  <c:v>7.8880407124681931E-2</c:v>
                </c:pt>
                <c:pt idx="13">
                  <c:v>0.11824729891956783</c:v>
                </c:pt>
              </c:numCache>
            </c:numRef>
          </c:val>
          <c:smooth val="0"/>
          <c:extLst>
            <c:ext xmlns:c16="http://schemas.microsoft.com/office/drawing/2014/chart" uri="{C3380CC4-5D6E-409C-BE32-E72D297353CC}">
              <c16:uniqueId val="{00000001-0813-4ECC-B29B-22AD543506A0}"/>
            </c:ext>
          </c:extLst>
        </c:ser>
        <c:ser>
          <c:idx val="4"/>
          <c:order val="2"/>
          <c:tx>
            <c:strRef>
              <c:f>'NIAS Handover &lt;15'!$D$6</c:f>
              <c:strCache>
                <c:ptCount val="1"/>
                <c:pt idx="0">
                  <c:v>Mean</c:v>
                </c:pt>
              </c:strCache>
            </c:strRef>
          </c:tx>
          <c:spPr>
            <a:ln w="15875" cap="rnd">
              <a:solidFill>
                <a:schemeClr val="tx1"/>
              </a:solidFill>
              <a:round/>
            </a:ln>
            <a:effectLst/>
          </c:spPr>
          <c:marker>
            <c:symbol val="none"/>
          </c:marker>
          <c:cat>
            <c:numRef>
              <c:f>'NIAS Handover &lt;15'!$B$79:$B$92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&lt;15'!$D$79:$D$102</c:f>
              <c:numCache>
                <c:formatCode>0%</c:formatCode>
                <c:ptCount val="24"/>
                <c:pt idx="0">
                  <c:v>6.5905946676834234E-2</c:v>
                </c:pt>
                <c:pt idx="1">
                  <c:v>6.5905946676834234E-2</c:v>
                </c:pt>
                <c:pt idx="2">
                  <c:v>6.5905946676834234E-2</c:v>
                </c:pt>
                <c:pt idx="3">
                  <c:v>6.5905946676834234E-2</c:v>
                </c:pt>
                <c:pt idx="4">
                  <c:v>6.5905946676834234E-2</c:v>
                </c:pt>
                <c:pt idx="5">
                  <c:v>6.5905946676834234E-2</c:v>
                </c:pt>
                <c:pt idx="6">
                  <c:v>6.5905946676834234E-2</c:v>
                </c:pt>
                <c:pt idx="7">
                  <c:v>6.5905946676834234E-2</c:v>
                </c:pt>
                <c:pt idx="8">
                  <c:v>6.5905946676834234E-2</c:v>
                </c:pt>
                <c:pt idx="9">
                  <c:v>6.5905946676834234E-2</c:v>
                </c:pt>
                <c:pt idx="10">
                  <c:v>6.5905946676834234E-2</c:v>
                </c:pt>
                <c:pt idx="11">
                  <c:v>6.5905946676834234E-2</c:v>
                </c:pt>
                <c:pt idx="12">
                  <c:v>6.5905946676834234E-2</c:v>
                </c:pt>
                <c:pt idx="13">
                  <c:v>6.5905946676834234E-2</c:v>
                </c:pt>
                <c:pt idx="14">
                  <c:v>6.5905946676834234E-2</c:v>
                </c:pt>
                <c:pt idx="15">
                  <c:v>6.5905946676834234E-2</c:v>
                </c:pt>
                <c:pt idx="16">
                  <c:v>6.5905946676834234E-2</c:v>
                </c:pt>
                <c:pt idx="17">
                  <c:v>6.5905946676834234E-2</c:v>
                </c:pt>
                <c:pt idx="18">
                  <c:v>6.5905946676834234E-2</c:v>
                </c:pt>
                <c:pt idx="19">
                  <c:v>6.5905946676834234E-2</c:v>
                </c:pt>
                <c:pt idx="20">
                  <c:v>6.5905946676834234E-2</c:v>
                </c:pt>
                <c:pt idx="21">
                  <c:v>6.5905946676834234E-2</c:v>
                </c:pt>
                <c:pt idx="22">
                  <c:v>6.5905946676834234E-2</c:v>
                </c:pt>
                <c:pt idx="23">
                  <c:v>6.5905946676834234E-2</c:v>
                </c:pt>
              </c:numCache>
            </c:numRef>
          </c:val>
          <c:smooth val="0"/>
          <c:extLst>
            <c:ext xmlns:c16="http://schemas.microsoft.com/office/drawing/2014/chart" uri="{C3380CC4-5D6E-409C-BE32-E72D297353CC}">
              <c16:uniqueId val="{00000002-0813-4ECC-B29B-22AD543506A0}"/>
            </c:ext>
          </c:extLst>
        </c:ser>
        <c:ser>
          <c:idx val="5"/>
          <c:order val="3"/>
          <c:tx>
            <c:strRef>
              <c:f>'NIAS Handover &lt;15'!$C$6</c:f>
              <c:strCache>
                <c:ptCount val="1"/>
                <c:pt idx="0">
                  <c:v>UPL</c:v>
                </c:pt>
              </c:strCache>
            </c:strRef>
          </c:tx>
          <c:spPr>
            <a:ln w="15875" cap="rnd">
              <a:solidFill>
                <a:schemeClr val="tx1"/>
              </a:solidFill>
              <a:prstDash val="lgDash"/>
              <a:round/>
            </a:ln>
            <a:effectLst/>
          </c:spPr>
          <c:marker>
            <c:symbol val="none"/>
          </c:marker>
          <c:cat>
            <c:numRef>
              <c:f>'NIAS Handover &lt;15'!$B$79:$B$92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&lt;15'!$C$79:$C$102</c:f>
              <c:numCache>
                <c:formatCode>0%</c:formatCode>
                <c:ptCount val="24"/>
                <c:pt idx="0">
                  <c:v>9.74233210291236E-2</c:v>
                </c:pt>
                <c:pt idx="1">
                  <c:v>9.74233210291236E-2</c:v>
                </c:pt>
                <c:pt idx="2">
                  <c:v>9.74233210291236E-2</c:v>
                </c:pt>
                <c:pt idx="3">
                  <c:v>9.74233210291236E-2</c:v>
                </c:pt>
                <c:pt idx="4">
                  <c:v>9.74233210291236E-2</c:v>
                </c:pt>
                <c:pt idx="5">
                  <c:v>9.74233210291236E-2</c:v>
                </c:pt>
                <c:pt idx="6">
                  <c:v>9.74233210291236E-2</c:v>
                </c:pt>
                <c:pt idx="7">
                  <c:v>9.74233210291236E-2</c:v>
                </c:pt>
                <c:pt idx="8">
                  <c:v>9.74233210291236E-2</c:v>
                </c:pt>
                <c:pt idx="9">
                  <c:v>9.74233210291236E-2</c:v>
                </c:pt>
                <c:pt idx="10">
                  <c:v>9.74233210291236E-2</c:v>
                </c:pt>
                <c:pt idx="11">
                  <c:v>9.74233210291236E-2</c:v>
                </c:pt>
                <c:pt idx="12">
                  <c:v>9.74233210291236E-2</c:v>
                </c:pt>
                <c:pt idx="13">
                  <c:v>9.74233210291236E-2</c:v>
                </c:pt>
                <c:pt idx="14">
                  <c:v>9.74233210291236E-2</c:v>
                </c:pt>
                <c:pt idx="15">
                  <c:v>9.74233210291236E-2</c:v>
                </c:pt>
                <c:pt idx="16">
                  <c:v>9.74233210291236E-2</c:v>
                </c:pt>
                <c:pt idx="17">
                  <c:v>9.74233210291236E-2</c:v>
                </c:pt>
                <c:pt idx="18">
                  <c:v>9.74233210291236E-2</c:v>
                </c:pt>
                <c:pt idx="19">
                  <c:v>9.74233210291236E-2</c:v>
                </c:pt>
                <c:pt idx="20">
                  <c:v>9.74233210291236E-2</c:v>
                </c:pt>
                <c:pt idx="21">
                  <c:v>9.74233210291236E-2</c:v>
                </c:pt>
                <c:pt idx="22">
                  <c:v>9.74233210291236E-2</c:v>
                </c:pt>
                <c:pt idx="23">
                  <c:v>9.74233210291236E-2</c:v>
                </c:pt>
              </c:numCache>
            </c:numRef>
          </c:val>
          <c:smooth val="0"/>
          <c:extLst>
            <c:ext xmlns:c16="http://schemas.microsoft.com/office/drawing/2014/chart" uri="{C3380CC4-5D6E-409C-BE32-E72D297353CC}">
              <c16:uniqueId val="{00000003-0813-4ECC-B29B-22AD543506A0}"/>
            </c:ext>
          </c:extLst>
        </c:ser>
        <c:ser>
          <c:idx val="2"/>
          <c:order val="4"/>
          <c:tx>
            <c:strRef>
              <c:f>'NIAS Handover &lt;15'!$I$6</c:f>
              <c:strCache>
                <c:ptCount val="1"/>
                <c:pt idx="0">
                  <c:v>SCL</c:v>
                </c:pt>
              </c:strCache>
            </c:strRef>
          </c:tx>
          <c:spPr>
            <a:ln>
              <a:noFill/>
            </a:ln>
          </c:spPr>
          <c:marker>
            <c:symbol val="circle"/>
            <c:size val="7"/>
            <c:spPr>
              <a:solidFill>
                <a:srgbClr val="ED7D31"/>
              </a:solidFill>
              <a:ln>
                <a:solidFill>
                  <a:srgbClr val="ED7D31"/>
                </a:solidFill>
              </a:ln>
            </c:spPr>
          </c:marker>
          <c:cat>
            <c:numRef>
              <c:f>'NIAS Handover &lt;15'!$B$79:$B$92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4-0813-4ECC-B29B-22AD543506A0}"/>
            </c:ext>
          </c:extLst>
        </c:ser>
        <c:ser>
          <c:idx val="6"/>
          <c:order val="5"/>
          <c:tx>
            <c:strRef>
              <c:f>'NIAS Handover &lt;15'!$J$6</c:f>
              <c:strCache>
                <c:ptCount val="1"/>
                <c:pt idx="0">
                  <c:v>SCH</c:v>
                </c:pt>
              </c:strCache>
            </c:strRef>
          </c:tx>
          <c:spPr>
            <a:ln>
              <a:noFill/>
            </a:ln>
          </c:spPr>
          <c:marker>
            <c:symbol val="circle"/>
            <c:size val="7"/>
            <c:spPr>
              <a:solidFill>
                <a:srgbClr val="5B9BD5"/>
              </a:solidFill>
              <a:ln>
                <a:solidFill>
                  <a:srgbClr val="5B9BD5"/>
                </a:solidFill>
              </a:ln>
            </c:spPr>
          </c:marker>
          <c:cat>
            <c:numRef>
              <c:f>'NIAS Handover &lt;15'!$B$79:$B$92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0.11824729891956783</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0813-4ECC-B29B-22AD543506A0}"/>
            </c:ext>
          </c:extLst>
        </c:ser>
        <c:dLbls>
          <c:showLegendKey val="0"/>
          <c:showVal val="0"/>
          <c:showCatName val="0"/>
          <c:showSerName val="0"/>
          <c:showPercent val="0"/>
          <c:showBubbleSize val="0"/>
        </c:dLbls>
        <c:smooth val="0"/>
        <c:axId val="179400704"/>
        <c:axId val="179402624"/>
      </c:lineChart>
      <c:dateAx>
        <c:axId val="17940070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02624"/>
        <c:crosses val="autoZero"/>
        <c:auto val="1"/>
        <c:lblOffset val="100"/>
        <c:baseTimeUnit val="months"/>
        <c:majorUnit val="1"/>
        <c:majorTimeUnit val="months"/>
      </c:dateAx>
      <c:valAx>
        <c:axId val="17940262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00704"/>
        <c:crosses val="autoZero"/>
        <c:crossBetween val="midCat"/>
        <c:majorUnit val="5.000000000000001E-2"/>
      </c:valAx>
      <c:spPr>
        <a:noFill/>
        <a:ln>
          <a:noFill/>
        </a:ln>
        <a:effectLst/>
      </c:spPr>
    </c:plotArea>
    <c:legend>
      <c:legendPos val="b"/>
      <c:layout>
        <c:manualLayout>
          <c:xMode val="edge"/>
          <c:yMode val="edge"/>
          <c:x val="5.2777777777777778E-2"/>
          <c:y val="0.8598815169241254"/>
          <c:w val="0.9"/>
          <c:h val="8.1515859268514318E-2"/>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Patient Handover % &lt; 15 min (Causeway)</a:t>
            </a:r>
            <a:endParaRPr lang="en-GB" sz="1100">
              <a:effectLst/>
            </a:endParaRPr>
          </a:p>
        </c:rich>
      </c:tx>
      <c:layout>
        <c:manualLayout>
          <c:xMode val="edge"/>
          <c:yMode val="edge"/>
          <c:x val="0.24188888888888888"/>
          <c:y val="4.1506508314919283E-2"/>
        </c:manualLayout>
      </c:layout>
      <c:overlay val="0"/>
      <c:spPr>
        <a:noFill/>
        <a:ln>
          <a:noFill/>
        </a:ln>
        <a:effectLst/>
      </c:spPr>
    </c:title>
    <c:autoTitleDeleted val="0"/>
    <c:plotArea>
      <c:layout>
        <c:manualLayout>
          <c:layoutTarget val="inner"/>
          <c:xMode val="edge"/>
          <c:yMode val="edge"/>
          <c:x val="9.7122703412073491E-2"/>
          <c:y val="0.14494995070421257"/>
          <c:w val="0.86269961834771147"/>
          <c:h val="0.52377746402767977"/>
        </c:manualLayout>
      </c:layout>
      <c:lineChart>
        <c:grouping val="standard"/>
        <c:varyColors val="0"/>
        <c:ser>
          <c:idx val="0"/>
          <c:order val="0"/>
          <c:tx>
            <c:strRef>
              <c:f>'NIAS Handover &lt;15'!$F$109</c:f>
              <c:strCache>
                <c:ptCount val="1"/>
                <c:pt idx="0">
                  <c:v>LPL</c:v>
                </c:pt>
              </c:strCache>
            </c:strRef>
          </c:tx>
          <c:spPr>
            <a:ln w="15875" cap="rnd">
              <a:solidFill>
                <a:schemeClr val="tx1"/>
              </a:solidFill>
              <a:prstDash val="lgDash"/>
              <a:round/>
            </a:ln>
            <a:effectLst/>
          </c:spPr>
          <c:marker>
            <c:symbol val="none"/>
          </c:marker>
          <c:cat>
            <c:numRef>
              <c:f>'NIAS Handover &lt;15'!$B$182:$B$195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&lt;15'!$F$182:$F$205</c:f>
              <c:numCache>
                <c:formatCode>0%</c:formatCode>
                <c:ptCount val="24"/>
                <c:pt idx="0">
                  <c:v>2.9579877739779232E-2</c:v>
                </c:pt>
                <c:pt idx="1">
                  <c:v>2.9579877739779232E-2</c:v>
                </c:pt>
                <c:pt idx="2">
                  <c:v>2.9579877739779232E-2</c:v>
                </c:pt>
                <c:pt idx="3">
                  <c:v>2.9579877739779232E-2</c:v>
                </c:pt>
                <c:pt idx="4">
                  <c:v>2.9579877739779232E-2</c:v>
                </c:pt>
                <c:pt idx="5">
                  <c:v>2.9579877739779232E-2</c:v>
                </c:pt>
                <c:pt idx="6">
                  <c:v>2.9579877739779232E-2</c:v>
                </c:pt>
                <c:pt idx="7">
                  <c:v>2.9579877739779232E-2</c:v>
                </c:pt>
                <c:pt idx="8">
                  <c:v>2.9579877739779232E-2</c:v>
                </c:pt>
                <c:pt idx="9">
                  <c:v>2.9579877739779232E-2</c:v>
                </c:pt>
                <c:pt idx="10">
                  <c:v>2.9579877739779232E-2</c:v>
                </c:pt>
                <c:pt idx="11">
                  <c:v>2.9579877739779232E-2</c:v>
                </c:pt>
                <c:pt idx="12">
                  <c:v>2.9579877739779232E-2</c:v>
                </c:pt>
                <c:pt idx="13">
                  <c:v>2.9579877739779232E-2</c:v>
                </c:pt>
                <c:pt idx="14">
                  <c:v>2.9579877739779232E-2</c:v>
                </c:pt>
                <c:pt idx="15">
                  <c:v>2.9579877739779232E-2</c:v>
                </c:pt>
                <c:pt idx="16">
                  <c:v>2.9579877739779232E-2</c:v>
                </c:pt>
                <c:pt idx="17">
                  <c:v>2.9579877739779232E-2</c:v>
                </c:pt>
                <c:pt idx="18">
                  <c:v>2.9579877739779232E-2</c:v>
                </c:pt>
                <c:pt idx="19">
                  <c:v>2.9579877739779232E-2</c:v>
                </c:pt>
                <c:pt idx="20">
                  <c:v>2.9579877739779232E-2</c:v>
                </c:pt>
                <c:pt idx="21">
                  <c:v>2.9579877739779232E-2</c:v>
                </c:pt>
                <c:pt idx="22">
                  <c:v>2.9579877739779232E-2</c:v>
                </c:pt>
                <c:pt idx="23">
                  <c:v>2.9579877739779232E-2</c:v>
                </c:pt>
              </c:numCache>
            </c:numRef>
          </c:val>
          <c:smooth val="0"/>
          <c:extLst>
            <c:ext xmlns:c16="http://schemas.microsoft.com/office/drawing/2014/chart" uri="{C3380CC4-5D6E-409C-BE32-E72D297353CC}">
              <c16:uniqueId val="{00000000-CBBD-4DF1-9E03-92BB76BC12DD}"/>
            </c:ext>
          </c:extLst>
        </c:ser>
        <c:ser>
          <c:idx val="1"/>
          <c:order val="1"/>
          <c:tx>
            <c:strRef>
              <c:f>'NIAS Handover &lt;15'!$E$109</c:f>
              <c:strCache>
                <c:ptCount val="1"/>
                <c:pt idx="0">
                  <c:v>&lt; 15 mins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'NIAS Handover &lt;15'!$B$182:$B$195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&lt;15'!$E$182:$E$205</c:f>
              <c:numCache>
                <c:formatCode>0.0%</c:formatCode>
                <c:ptCount val="24"/>
                <c:pt idx="0">
                  <c:v>4.7535211267605633E-2</c:v>
                </c:pt>
                <c:pt idx="1">
                  <c:v>5.0653594771241831E-2</c:v>
                </c:pt>
                <c:pt idx="2">
                  <c:v>5.0251256281407038E-2</c:v>
                </c:pt>
                <c:pt idx="3">
                  <c:v>6.2695924764890276E-2</c:v>
                </c:pt>
                <c:pt idx="4">
                  <c:v>4.2789223454833596E-2</c:v>
                </c:pt>
                <c:pt idx="5">
                  <c:v>5.3601340033500838E-2</c:v>
                </c:pt>
                <c:pt idx="6">
                  <c:v>5.8646616541353384E-2</c:v>
                </c:pt>
                <c:pt idx="7">
                  <c:v>7.6530612244897961E-2</c:v>
                </c:pt>
                <c:pt idx="8">
                  <c:v>6.655290102389079E-2</c:v>
                </c:pt>
                <c:pt idx="9">
                  <c:v>5.7943925233644861E-2</c:v>
                </c:pt>
                <c:pt idx="10">
                  <c:v>5.3537284894837479E-2</c:v>
                </c:pt>
                <c:pt idx="11">
                  <c:v>4.361873990306947E-2</c:v>
                </c:pt>
                <c:pt idx="12">
                  <c:v>5.9040590405904057E-2</c:v>
                </c:pt>
                <c:pt idx="13">
                  <c:v>8.615384615384615E-2</c:v>
                </c:pt>
              </c:numCache>
            </c:numRef>
          </c:val>
          <c:smooth val="0"/>
          <c:extLst>
            <c:ext xmlns:c16="http://schemas.microsoft.com/office/drawing/2014/chart" uri="{C3380CC4-5D6E-409C-BE32-E72D297353CC}">
              <c16:uniqueId val="{00000001-CBBD-4DF1-9E03-92BB76BC12DD}"/>
            </c:ext>
          </c:extLst>
        </c:ser>
        <c:ser>
          <c:idx val="4"/>
          <c:order val="2"/>
          <c:tx>
            <c:strRef>
              <c:f>'NIAS Handover &lt;15'!$D$109</c:f>
              <c:strCache>
                <c:ptCount val="1"/>
                <c:pt idx="0">
                  <c:v>Mean</c:v>
                </c:pt>
              </c:strCache>
            </c:strRef>
          </c:tx>
          <c:spPr>
            <a:ln w="15875" cap="rnd">
              <a:solidFill>
                <a:schemeClr val="tx1"/>
              </a:solidFill>
              <a:round/>
            </a:ln>
            <a:effectLst/>
          </c:spPr>
          <c:marker>
            <c:symbol val="none"/>
          </c:marker>
          <c:cat>
            <c:numRef>
              <c:f>'NIAS Handover &lt;15'!$B$182:$B$195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&lt;15'!$D$182:$D$205</c:f>
              <c:numCache>
                <c:formatCode>0.0%</c:formatCode>
                <c:ptCount val="24"/>
                <c:pt idx="0">
                  <c:v>5.7825076212494518E-2</c:v>
                </c:pt>
                <c:pt idx="1">
                  <c:v>5.7825076212494518E-2</c:v>
                </c:pt>
                <c:pt idx="2">
                  <c:v>5.7825076212494518E-2</c:v>
                </c:pt>
                <c:pt idx="3">
                  <c:v>5.7825076212494518E-2</c:v>
                </c:pt>
                <c:pt idx="4">
                  <c:v>5.7825076212494518E-2</c:v>
                </c:pt>
                <c:pt idx="5">
                  <c:v>5.7825076212494518E-2</c:v>
                </c:pt>
                <c:pt idx="6">
                  <c:v>5.7825076212494518E-2</c:v>
                </c:pt>
                <c:pt idx="7">
                  <c:v>5.7825076212494518E-2</c:v>
                </c:pt>
                <c:pt idx="8">
                  <c:v>5.7825076212494518E-2</c:v>
                </c:pt>
                <c:pt idx="9">
                  <c:v>5.7825076212494518E-2</c:v>
                </c:pt>
                <c:pt idx="10">
                  <c:v>5.7825076212494518E-2</c:v>
                </c:pt>
                <c:pt idx="11">
                  <c:v>5.7825076212494518E-2</c:v>
                </c:pt>
                <c:pt idx="12">
                  <c:v>5.7825076212494518E-2</c:v>
                </c:pt>
                <c:pt idx="13">
                  <c:v>5.7825076212494518E-2</c:v>
                </c:pt>
                <c:pt idx="14">
                  <c:v>5.7825076212494518E-2</c:v>
                </c:pt>
                <c:pt idx="15">
                  <c:v>5.7825076212494518E-2</c:v>
                </c:pt>
                <c:pt idx="16">
                  <c:v>5.7825076212494518E-2</c:v>
                </c:pt>
                <c:pt idx="17">
                  <c:v>5.7825076212494518E-2</c:v>
                </c:pt>
                <c:pt idx="18">
                  <c:v>5.7825076212494518E-2</c:v>
                </c:pt>
                <c:pt idx="19">
                  <c:v>5.7825076212494518E-2</c:v>
                </c:pt>
                <c:pt idx="20">
                  <c:v>5.7825076212494518E-2</c:v>
                </c:pt>
                <c:pt idx="21">
                  <c:v>5.7825076212494518E-2</c:v>
                </c:pt>
                <c:pt idx="22">
                  <c:v>5.7825076212494518E-2</c:v>
                </c:pt>
                <c:pt idx="23">
                  <c:v>5.7825076212494518E-2</c:v>
                </c:pt>
              </c:numCache>
            </c:numRef>
          </c:val>
          <c:smooth val="0"/>
          <c:extLst>
            <c:ext xmlns:c16="http://schemas.microsoft.com/office/drawing/2014/chart" uri="{C3380CC4-5D6E-409C-BE32-E72D297353CC}">
              <c16:uniqueId val="{00000002-CBBD-4DF1-9E03-92BB76BC12DD}"/>
            </c:ext>
          </c:extLst>
        </c:ser>
        <c:ser>
          <c:idx val="5"/>
          <c:order val="3"/>
          <c:tx>
            <c:strRef>
              <c:f>'NIAS Handover &lt;15'!$C$109</c:f>
              <c:strCache>
                <c:ptCount val="1"/>
                <c:pt idx="0">
                  <c:v>UPL</c:v>
                </c:pt>
              </c:strCache>
            </c:strRef>
          </c:tx>
          <c:spPr>
            <a:ln w="15875" cap="rnd">
              <a:solidFill>
                <a:schemeClr val="tx1"/>
              </a:solidFill>
              <a:prstDash val="lgDash"/>
              <a:round/>
            </a:ln>
            <a:effectLst/>
          </c:spPr>
          <c:marker>
            <c:symbol val="none"/>
          </c:marker>
          <c:cat>
            <c:numRef>
              <c:f>'NIAS Handover &lt;15'!$B$182:$B$195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&lt;15'!$C$182:$C$205</c:f>
              <c:numCache>
                <c:formatCode>0%</c:formatCode>
                <c:ptCount val="24"/>
                <c:pt idx="0">
                  <c:v>8.6070274685209808E-2</c:v>
                </c:pt>
                <c:pt idx="1">
                  <c:v>8.6070274685209808E-2</c:v>
                </c:pt>
                <c:pt idx="2">
                  <c:v>8.6070274685209808E-2</c:v>
                </c:pt>
                <c:pt idx="3">
                  <c:v>8.6070274685209808E-2</c:v>
                </c:pt>
                <c:pt idx="4">
                  <c:v>8.6070274685209808E-2</c:v>
                </c:pt>
                <c:pt idx="5">
                  <c:v>8.6070274685209808E-2</c:v>
                </c:pt>
                <c:pt idx="6">
                  <c:v>8.6070274685209808E-2</c:v>
                </c:pt>
                <c:pt idx="7">
                  <c:v>8.6070274685209808E-2</c:v>
                </c:pt>
                <c:pt idx="8">
                  <c:v>8.6070274685209808E-2</c:v>
                </c:pt>
                <c:pt idx="9">
                  <c:v>8.6070274685209808E-2</c:v>
                </c:pt>
                <c:pt idx="10">
                  <c:v>8.6070274685209808E-2</c:v>
                </c:pt>
                <c:pt idx="11">
                  <c:v>8.6070274685209808E-2</c:v>
                </c:pt>
                <c:pt idx="12">
                  <c:v>8.6070274685209808E-2</c:v>
                </c:pt>
                <c:pt idx="13">
                  <c:v>8.6070274685209808E-2</c:v>
                </c:pt>
                <c:pt idx="14">
                  <c:v>8.6070274685209808E-2</c:v>
                </c:pt>
                <c:pt idx="15">
                  <c:v>8.6070274685209808E-2</c:v>
                </c:pt>
                <c:pt idx="16">
                  <c:v>8.6070274685209808E-2</c:v>
                </c:pt>
                <c:pt idx="17">
                  <c:v>8.6070274685209808E-2</c:v>
                </c:pt>
                <c:pt idx="18">
                  <c:v>8.6070274685209808E-2</c:v>
                </c:pt>
                <c:pt idx="19">
                  <c:v>8.6070274685209808E-2</c:v>
                </c:pt>
                <c:pt idx="20">
                  <c:v>8.6070274685209808E-2</c:v>
                </c:pt>
                <c:pt idx="21">
                  <c:v>8.6070274685209808E-2</c:v>
                </c:pt>
                <c:pt idx="22">
                  <c:v>8.6070274685209808E-2</c:v>
                </c:pt>
                <c:pt idx="23">
                  <c:v>8.6070274685209808E-2</c:v>
                </c:pt>
              </c:numCache>
            </c:numRef>
          </c:val>
          <c:smooth val="0"/>
          <c:extLst>
            <c:ext xmlns:c16="http://schemas.microsoft.com/office/drawing/2014/chart" uri="{C3380CC4-5D6E-409C-BE32-E72D297353CC}">
              <c16:uniqueId val="{00000003-CBBD-4DF1-9E03-92BB76BC12DD}"/>
            </c:ext>
          </c:extLst>
        </c:ser>
        <c:ser>
          <c:idx val="2"/>
          <c:order val="4"/>
          <c:tx>
            <c:strRef>
              <c:f>'NIAS Handover &lt;15'!$I$109</c:f>
              <c:strCache>
                <c:ptCount val="1"/>
                <c:pt idx="0">
                  <c:v>SCL</c:v>
                </c:pt>
              </c:strCache>
            </c:strRef>
          </c:tx>
          <c:spPr>
            <a:ln>
              <a:noFill/>
            </a:ln>
          </c:spPr>
          <c:marker>
            <c:symbol val="circle"/>
            <c:size val="7"/>
            <c:spPr>
              <a:solidFill>
                <a:srgbClr val="ED7D31"/>
              </a:solidFill>
              <a:ln>
                <a:solidFill>
                  <a:srgbClr val="ED7D31"/>
                </a:solidFill>
              </a:ln>
            </c:spPr>
          </c:marker>
          <c:cat>
            <c:numRef>
              <c:f>'NIAS Handover &lt;15'!$B$182:$B$195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&lt;15'!$I$182:$I$205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4-CBBD-4DF1-9E03-92BB76BC12DD}"/>
            </c:ext>
          </c:extLst>
        </c:ser>
        <c:ser>
          <c:idx val="6"/>
          <c:order val="5"/>
          <c:tx>
            <c:strRef>
              <c:f>'NIAS Handover &lt;15'!$J$109</c:f>
              <c:strCache>
                <c:ptCount val="1"/>
                <c:pt idx="0">
                  <c:v>SCH</c:v>
                </c:pt>
              </c:strCache>
            </c:strRef>
          </c:tx>
          <c:spPr>
            <a:ln>
              <a:noFill/>
            </a:ln>
          </c:spPr>
          <c:marker>
            <c:symbol val="circle"/>
            <c:size val="7"/>
            <c:spPr>
              <a:solidFill>
                <a:srgbClr val="5B9BD5"/>
              </a:solidFill>
              <a:ln>
                <a:solidFill>
                  <a:srgbClr val="5B9BD5"/>
                </a:solidFill>
              </a:ln>
            </c:spPr>
          </c:marker>
          <c:cat>
            <c:numRef>
              <c:f>'NIAS Handover &lt;15'!$B$182:$B$195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&lt;15'!$J$182:$J$205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8.615384615384615E-2</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CBBD-4DF1-9E03-92BB76BC12DD}"/>
            </c:ext>
          </c:extLst>
        </c:ser>
        <c:dLbls>
          <c:showLegendKey val="0"/>
          <c:showVal val="0"/>
          <c:showCatName val="0"/>
          <c:showSerName val="0"/>
          <c:showPercent val="0"/>
          <c:showBubbleSize val="0"/>
        </c:dLbls>
        <c:smooth val="0"/>
        <c:axId val="181964800"/>
        <c:axId val="181966720"/>
      </c:lineChart>
      <c:dateAx>
        <c:axId val="18196480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66720"/>
        <c:crosses val="autoZero"/>
        <c:auto val="1"/>
        <c:lblOffset val="100"/>
        <c:baseTimeUnit val="months"/>
        <c:majorUnit val="1"/>
        <c:majorTimeUnit val="months"/>
      </c:dateAx>
      <c:valAx>
        <c:axId val="181966720"/>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64800"/>
        <c:crosses val="autoZero"/>
        <c:crossBetween val="midCat"/>
        <c:majorUnit val="5.000000000000001E-2"/>
      </c:valAx>
      <c:spPr>
        <a:noFill/>
        <a:ln>
          <a:noFill/>
        </a:ln>
        <a:effectLst/>
      </c:spPr>
    </c:plotArea>
    <c:legend>
      <c:legendPos val="b"/>
      <c:layout>
        <c:manualLayout>
          <c:xMode val="edge"/>
          <c:yMode val="edge"/>
          <c:x val="3.3409109239781458E-2"/>
          <c:y val="0.84473873041603842"/>
          <c:w val="0.92150840087714081"/>
          <c:h val="0.11375474619650633"/>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Patient Handover % &lt; 60 min (Antrim)</a:t>
            </a:r>
            <a:endParaRPr lang="en-GB" sz="1100">
              <a:effectLst/>
            </a:endParaRPr>
          </a:p>
        </c:rich>
      </c:tx>
      <c:layout>
        <c:manualLayout>
          <c:xMode val="edge"/>
          <c:yMode val="edge"/>
          <c:x val="0.26665266841644797"/>
          <c:y val="5.5313680786720845E-2"/>
        </c:manualLayout>
      </c:layout>
      <c:overlay val="0"/>
      <c:spPr>
        <a:noFill/>
        <a:ln>
          <a:noFill/>
        </a:ln>
        <a:effectLst/>
      </c:spPr>
    </c:title>
    <c:autoTitleDeleted val="0"/>
    <c:plotArea>
      <c:layout>
        <c:manualLayout>
          <c:layoutTarget val="inner"/>
          <c:xMode val="edge"/>
          <c:yMode val="edge"/>
          <c:x val="9.7122703412073491E-2"/>
          <c:y val="0.11713513078284006"/>
          <c:w val="0.85074518810148736"/>
          <c:h val="0.59505303634238915"/>
        </c:manualLayout>
      </c:layout>
      <c:lineChart>
        <c:grouping val="standard"/>
        <c:varyColors val="0"/>
        <c:ser>
          <c:idx val="0"/>
          <c:order val="0"/>
          <c:tx>
            <c:strRef>
              <c:f>'NIAS Handover &lt;60'!$F$6</c:f>
              <c:strCache>
                <c:ptCount val="1"/>
                <c:pt idx="0">
                  <c:v>LPL</c:v>
                </c:pt>
              </c:strCache>
            </c:strRef>
          </c:tx>
          <c:spPr>
            <a:ln w="15875" cap="rnd">
              <a:solidFill>
                <a:schemeClr val="tx1"/>
              </a:solidFill>
              <a:prstDash val="lgDash"/>
              <a:round/>
            </a:ln>
            <a:effectLst/>
          </c:spPr>
          <c:marker>
            <c:symbol val="none"/>
          </c:marker>
          <c:cat>
            <c:numRef>
              <c:f>'NIAS Handover &lt;60'!$B$79:$B$92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&lt;60'!$F$79:$F$102</c:f>
              <c:numCache>
                <c:formatCode>0%</c:formatCode>
                <c:ptCount val="24"/>
                <c:pt idx="0">
                  <c:v>0.52709213386875886</c:v>
                </c:pt>
                <c:pt idx="1">
                  <c:v>0.52709213386875886</c:v>
                </c:pt>
                <c:pt idx="2">
                  <c:v>0.52709213386875886</c:v>
                </c:pt>
                <c:pt idx="3">
                  <c:v>0.52709213386875886</c:v>
                </c:pt>
                <c:pt idx="4">
                  <c:v>0.52709213386875886</c:v>
                </c:pt>
                <c:pt idx="5">
                  <c:v>0.52709213386875886</c:v>
                </c:pt>
                <c:pt idx="6">
                  <c:v>0.52709213386875886</c:v>
                </c:pt>
                <c:pt idx="7">
                  <c:v>0.52709213386875886</c:v>
                </c:pt>
                <c:pt idx="8">
                  <c:v>0.52709213386875886</c:v>
                </c:pt>
                <c:pt idx="9">
                  <c:v>0.52709213386875886</c:v>
                </c:pt>
                <c:pt idx="10">
                  <c:v>0.52709213386875886</c:v>
                </c:pt>
                <c:pt idx="11">
                  <c:v>0.52709213386875886</c:v>
                </c:pt>
                <c:pt idx="12">
                  <c:v>0.52709213386875886</c:v>
                </c:pt>
                <c:pt idx="13">
                  <c:v>0.52709213386875886</c:v>
                </c:pt>
                <c:pt idx="14">
                  <c:v>0.52709213386875886</c:v>
                </c:pt>
                <c:pt idx="15">
                  <c:v>0.52709213386875886</c:v>
                </c:pt>
                <c:pt idx="16">
                  <c:v>0.52709213386875886</c:v>
                </c:pt>
                <c:pt idx="17">
                  <c:v>0.52709213386875886</c:v>
                </c:pt>
                <c:pt idx="18">
                  <c:v>0.52709213386875886</c:v>
                </c:pt>
                <c:pt idx="19">
                  <c:v>0.52709213386875886</c:v>
                </c:pt>
                <c:pt idx="20">
                  <c:v>0.52709213386875886</c:v>
                </c:pt>
                <c:pt idx="21">
                  <c:v>0.52709213386875886</c:v>
                </c:pt>
                <c:pt idx="22">
                  <c:v>0.52709213386875886</c:v>
                </c:pt>
                <c:pt idx="23">
                  <c:v>0.52709213386875886</c:v>
                </c:pt>
              </c:numCache>
            </c:numRef>
          </c:val>
          <c:smooth val="0"/>
          <c:extLst>
            <c:ext xmlns:c16="http://schemas.microsoft.com/office/drawing/2014/chart" uri="{C3380CC4-5D6E-409C-BE32-E72D297353CC}">
              <c16:uniqueId val="{00000000-199C-4B04-8B3A-4EEA09E43066}"/>
            </c:ext>
          </c:extLst>
        </c:ser>
        <c:ser>
          <c:idx val="1"/>
          <c:order val="1"/>
          <c:tx>
            <c:strRef>
              <c:f>'NIAS Handover &lt;60'!$E$6</c:f>
              <c:strCache>
                <c:ptCount val="1"/>
                <c:pt idx="0">
                  <c:v>&lt; 60 mins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'NIAS Handover &lt;60'!$B$79:$B$92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&lt;60'!$E$79:$E$102</c:f>
              <c:numCache>
                <c:formatCode>0%</c:formatCode>
                <c:ptCount val="24"/>
                <c:pt idx="0">
                  <c:v>0.76155268022181144</c:v>
                </c:pt>
                <c:pt idx="1">
                  <c:v>0.76216216216216215</c:v>
                </c:pt>
                <c:pt idx="2">
                  <c:v>0.7425491439441978</c:v>
                </c:pt>
                <c:pt idx="3">
                  <c:v>0.71664548919949178</c:v>
                </c:pt>
                <c:pt idx="4">
                  <c:v>0.69656488549618323</c:v>
                </c:pt>
                <c:pt idx="5">
                  <c:v>0.6044107512060648</c:v>
                </c:pt>
                <c:pt idx="6">
                  <c:v>0.57294264339152123</c:v>
                </c:pt>
                <c:pt idx="7">
                  <c:v>0.64021164021164023</c:v>
                </c:pt>
                <c:pt idx="8">
                  <c:v>0.60543766578249336</c:v>
                </c:pt>
                <c:pt idx="9">
                  <c:v>0.49706744868035191</c:v>
                </c:pt>
                <c:pt idx="10">
                  <c:v>0.70058997050147498</c:v>
                </c:pt>
                <c:pt idx="11">
                  <c:v>0.68037135278514593</c:v>
                </c:pt>
                <c:pt idx="12">
                  <c:v>0.69720101781170485</c:v>
                </c:pt>
                <c:pt idx="13">
                  <c:v>0.85354141656662663</c:v>
                </c:pt>
              </c:numCache>
            </c:numRef>
          </c:val>
          <c:smooth val="0"/>
          <c:extLst>
            <c:ext xmlns:c16="http://schemas.microsoft.com/office/drawing/2014/chart" uri="{C3380CC4-5D6E-409C-BE32-E72D297353CC}">
              <c16:uniqueId val="{00000001-199C-4B04-8B3A-4EEA09E43066}"/>
            </c:ext>
          </c:extLst>
        </c:ser>
        <c:ser>
          <c:idx val="4"/>
          <c:order val="2"/>
          <c:tx>
            <c:strRef>
              <c:f>'NIAS Handover &lt;60'!$D$6</c:f>
              <c:strCache>
                <c:ptCount val="1"/>
                <c:pt idx="0">
                  <c:v>Mean</c:v>
                </c:pt>
              </c:strCache>
            </c:strRef>
          </c:tx>
          <c:spPr>
            <a:ln w="15875" cap="rnd">
              <a:solidFill>
                <a:schemeClr val="tx1"/>
              </a:solidFill>
              <a:round/>
            </a:ln>
            <a:effectLst/>
          </c:spPr>
          <c:marker>
            <c:symbol val="none"/>
          </c:marker>
          <c:cat>
            <c:numRef>
              <c:f>'NIAS Handover &lt;60'!$B$79:$B$92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&lt;60'!$D$79:$D$102</c:f>
              <c:numCache>
                <c:formatCode>0%</c:formatCode>
                <c:ptCount val="24"/>
                <c:pt idx="0">
                  <c:v>0.68080344771149082</c:v>
                </c:pt>
                <c:pt idx="1">
                  <c:v>0.68080344771149082</c:v>
                </c:pt>
                <c:pt idx="2">
                  <c:v>0.68080344771149082</c:v>
                </c:pt>
                <c:pt idx="3">
                  <c:v>0.68080344771149082</c:v>
                </c:pt>
                <c:pt idx="4">
                  <c:v>0.68080344771149082</c:v>
                </c:pt>
                <c:pt idx="5">
                  <c:v>0.68080344771149082</c:v>
                </c:pt>
                <c:pt idx="6">
                  <c:v>0.68080344771149082</c:v>
                </c:pt>
                <c:pt idx="7">
                  <c:v>0.68080344771149082</c:v>
                </c:pt>
                <c:pt idx="8">
                  <c:v>0.68080344771149082</c:v>
                </c:pt>
                <c:pt idx="9">
                  <c:v>0.68080344771149082</c:v>
                </c:pt>
                <c:pt idx="10">
                  <c:v>0.68080344771149082</c:v>
                </c:pt>
                <c:pt idx="11">
                  <c:v>0.68080344771149082</c:v>
                </c:pt>
                <c:pt idx="12">
                  <c:v>0.68080344771149082</c:v>
                </c:pt>
                <c:pt idx="13">
                  <c:v>0.68080344771149082</c:v>
                </c:pt>
                <c:pt idx="14">
                  <c:v>0.68080344771149082</c:v>
                </c:pt>
                <c:pt idx="15">
                  <c:v>0.68080344771149082</c:v>
                </c:pt>
                <c:pt idx="16">
                  <c:v>0.68080344771149082</c:v>
                </c:pt>
                <c:pt idx="17">
                  <c:v>0.68080344771149082</c:v>
                </c:pt>
                <c:pt idx="18">
                  <c:v>0.68080344771149082</c:v>
                </c:pt>
                <c:pt idx="19">
                  <c:v>0.68080344771149082</c:v>
                </c:pt>
                <c:pt idx="20">
                  <c:v>0.68080344771149082</c:v>
                </c:pt>
                <c:pt idx="21">
                  <c:v>0.68080344771149082</c:v>
                </c:pt>
                <c:pt idx="22">
                  <c:v>0.68080344771149082</c:v>
                </c:pt>
                <c:pt idx="23">
                  <c:v>0.68080344771149082</c:v>
                </c:pt>
              </c:numCache>
            </c:numRef>
          </c:val>
          <c:smooth val="0"/>
          <c:extLst>
            <c:ext xmlns:c16="http://schemas.microsoft.com/office/drawing/2014/chart" uri="{C3380CC4-5D6E-409C-BE32-E72D297353CC}">
              <c16:uniqueId val="{00000002-199C-4B04-8B3A-4EEA09E43066}"/>
            </c:ext>
          </c:extLst>
        </c:ser>
        <c:ser>
          <c:idx val="5"/>
          <c:order val="3"/>
          <c:tx>
            <c:strRef>
              <c:f>'NIAS Handover &lt;60'!$C$6</c:f>
              <c:strCache>
                <c:ptCount val="1"/>
                <c:pt idx="0">
                  <c:v>UPL</c:v>
                </c:pt>
              </c:strCache>
            </c:strRef>
          </c:tx>
          <c:spPr>
            <a:ln w="15875" cap="rnd">
              <a:solidFill>
                <a:schemeClr val="tx1"/>
              </a:solidFill>
              <a:prstDash val="lgDash"/>
              <a:round/>
            </a:ln>
            <a:effectLst/>
          </c:spPr>
          <c:marker>
            <c:symbol val="none"/>
          </c:marker>
          <c:cat>
            <c:numRef>
              <c:f>'NIAS Handover &lt;60'!$B$79:$B$92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&lt;60'!$C$79:$C$102</c:f>
              <c:numCache>
                <c:formatCode>0%</c:formatCode>
                <c:ptCount val="24"/>
                <c:pt idx="0">
                  <c:v>0.83451476155422277</c:v>
                </c:pt>
                <c:pt idx="1">
                  <c:v>0.83451476155422277</c:v>
                </c:pt>
                <c:pt idx="2">
                  <c:v>0.83451476155422277</c:v>
                </c:pt>
                <c:pt idx="3">
                  <c:v>0.83451476155422277</c:v>
                </c:pt>
                <c:pt idx="4">
                  <c:v>0.83451476155422277</c:v>
                </c:pt>
                <c:pt idx="5">
                  <c:v>0.83451476155422277</c:v>
                </c:pt>
                <c:pt idx="6">
                  <c:v>0.83451476155422277</c:v>
                </c:pt>
                <c:pt idx="7">
                  <c:v>0.83451476155422277</c:v>
                </c:pt>
                <c:pt idx="8">
                  <c:v>0.83451476155422277</c:v>
                </c:pt>
                <c:pt idx="9">
                  <c:v>0.83451476155422277</c:v>
                </c:pt>
                <c:pt idx="10">
                  <c:v>0.83451476155422277</c:v>
                </c:pt>
                <c:pt idx="11">
                  <c:v>0.83451476155422277</c:v>
                </c:pt>
                <c:pt idx="12">
                  <c:v>0.83451476155422277</c:v>
                </c:pt>
                <c:pt idx="13">
                  <c:v>0.83451476155422277</c:v>
                </c:pt>
                <c:pt idx="14">
                  <c:v>0.83451476155422277</c:v>
                </c:pt>
                <c:pt idx="15">
                  <c:v>0.83451476155422277</c:v>
                </c:pt>
                <c:pt idx="16">
                  <c:v>0.83451476155422277</c:v>
                </c:pt>
                <c:pt idx="17">
                  <c:v>0.83451476155422277</c:v>
                </c:pt>
                <c:pt idx="18">
                  <c:v>0.83451476155422277</c:v>
                </c:pt>
                <c:pt idx="19">
                  <c:v>0.83451476155422277</c:v>
                </c:pt>
                <c:pt idx="20">
                  <c:v>0.83451476155422277</c:v>
                </c:pt>
                <c:pt idx="21">
                  <c:v>0.83451476155422277</c:v>
                </c:pt>
                <c:pt idx="22">
                  <c:v>0.83451476155422277</c:v>
                </c:pt>
                <c:pt idx="23">
                  <c:v>0.83451476155422277</c:v>
                </c:pt>
              </c:numCache>
            </c:numRef>
          </c:val>
          <c:smooth val="0"/>
          <c:extLst>
            <c:ext xmlns:c16="http://schemas.microsoft.com/office/drawing/2014/chart" uri="{C3380CC4-5D6E-409C-BE32-E72D297353CC}">
              <c16:uniqueId val="{00000003-199C-4B04-8B3A-4EEA09E43066}"/>
            </c:ext>
          </c:extLst>
        </c:ser>
        <c:ser>
          <c:idx val="2"/>
          <c:order val="4"/>
          <c:tx>
            <c:strRef>
              <c:f>'NIAS Handover &lt;60'!$I$6</c:f>
              <c:strCache>
                <c:ptCount val="1"/>
                <c:pt idx="0">
                  <c:v>SCL</c:v>
                </c:pt>
              </c:strCache>
            </c:strRef>
          </c:tx>
          <c:spPr>
            <a:ln>
              <a:noFill/>
            </a:ln>
          </c:spPr>
          <c:marker>
            <c:symbol val="circle"/>
            <c:size val="7"/>
            <c:spPr>
              <a:solidFill>
                <a:srgbClr val="ED7D31"/>
              </a:solidFill>
              <a:ln>
                <a:solidFill>
                  <a:srgbClr val="ED7D31"/>
                </a:solidFill>
              </a:ln>
            </c:spPr>
          </c:marker>
          <c:cat>
            <c:numRef>
              <c:f>'NIAS Handover &lt;60'!$B$79:$B$92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&lt;60'!$I$79:$I$102</c:f>
              <c:numCache>
                <c:formatCode>0%</c:formatCode>
                <c:ptCount val="24"/>
                <c:pt idx="0">
                  <c:v>#N/A</c:v>
                </c:pt>
                <c:pt idx="1">
                  <c:v>#N/A</c:v>
                </c:pt>
                <c:pt idx="2">
                  <c:v>#N/A</c:v>
                </c:pt>
                <c:pt idx="3">
                  <c:v>#N/A</c:v>
                </c:pt>
                <c:pt idx="4">
                  <c:v>#N/A</c:v>
                </c:pt>
                <c:pt idx="5">
                  <c:v>#N/A</c:v>
                </c:pt>
                <c:pt idx="6">
                  <c:v>#N/A</c:v>
                </c:pt>
                <c:pt idx="7">
                  <c:v>#N/A</c:v>
                </c:pt>
                <c:pt idx="8">
                  <c:v>#N/A</c:v>
                </c:pt>
                <c:pt idx="9">
                  <c:v>0.49706744868035191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4-199C-4B04-8B3A-4EEA09E43066}"/>
            </c:ext>
          </c:extLst>
        </c:ser>
        <c:ser>
          <c:idx val="6"/>
          <c:order val="5"/>
          <c:tx>
            <c:strRef>
              <c:f>'NIAS Handover &lt;60'!$J$6</c:f>
              <c:strCache>
                <c:ptCount val="1"/>
                <c:pt idx="0">
                  <c:v>SCH</c:v>
                </c:pt>
              </c:strCache>
            </c:strRef>
          </c:tx>
          <c:spPr>
            <a:ln>
              <a:noFill/>
            </a:ln>
          </c:spPr>
          <c:marker>
            <c:symbol val="circle"/>
            <c:size val="7"/>
            <c:spPr>
              <a:solidFill>
                <a:srgbClr val="5B9BD5"/>
              </a:solidFill>
              <a:ln>
                <a:solidFill>
                  <a:srgbClr val="5B9BD5"/>
                </a:solidFill>
              </a:ln>
            </c:spPr>
          </c:marker>
          <c:cat>
            <c:numRef>
              <c:f>'NIAS Handover &lt;60'!$B$79:$B$92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0.85354141656662663</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199C-4B04-8B3A-4EEA09E43066}"/>
            </c:ext>
          </c:extLst>
        </c:ser>
        <c:dLbls>
          <c:showLegendKey val="0"/>
          <c:showVal val="0"/>
          <c:showCatName val="0"/>
          <c:showSerName val="0"/>
          <c:showPercent val="0"/>
          <c:showBubbleSize val="0"/>
        </c:dLbls>
        <c:smooth val="0"/>
        <c:axId val="179400704"/>
        <c:axId val="179402624"/>
      </c:lineChart>
      <c:dateAx>
        <c:axId val="17940070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02624"/>
        <c:crosses val="autoZero"/>
        <c:auto val="1"/>
        <c:lblOffset val="100"/>
        <c:baseTimeUnit val="months"/>
        <c:majorUnit val="1"/>
        <c:majorTimeUnit val="months"/>
      </c:dateAx>
      <c:valAx>
        <c:axId val="17940262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00704"/>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Patient Handover % &lt; 60 min (Causeway)</a:t>
            </a:r>
            <a:endParaRPr lang="en-GB" sz="1100">
              <a:effectLst/>
            </a:endParaRPr>
          </a:p>
        </c:rich>
      </c:tx>
      <c:layout>
        <c:manualLayout>
          <c:xMode val="edge"/>
          <c:yMode val="edge"/>
          <c:x val="0.24649103340635903"/>
          <c:y val="4.1506452534470238E-2"/>
        </c:manualLayout>
      </c:layout>
      <c:overlay val="0"/>
      <c:spPr>
        <a:noFill/>
        <a:ln>
          <a:noFill/>
        </a:ln>
        <a:effectLst/>
      </c:spPr>
    </c:title>
    <c:autoTitleDeleted val="0"/>
    <c:plotArea>
      <c:layout>
        <c:manualLayout>
          <c:layoutTarget val="inner"/>
          <c:xMode val="edge"/>
          <c:yMode val="edge"/>
          <c:x val="0.10587754634964716"/>
          <c:y val="0.14494995070421257"/>
          <c:w val="0.85394475520506496"/>
          <c:h val="0.52377746402767977"/>
        </c:manualLayout>
      </c:layout>
      <c:lineChart>
        <c:grouping val="standard"/>
        <c:varyColors val="0"/>
        <c:ser>
          <c:idx val="0"/>
          <c:order val="0"/>
          <c:tx>
            <c:strRef>
              <c:f>'NIAS Handover &lt;60'!$F$109</c:f>
              <c:strCache>
                <c:ptCount val="1"/>
                <c:pt idx="0">
                  <c:v>LPL</c:v>
                </c:pt>
              </c:strCache>
            </c:strRef>
          </c:tx>
          <c:spPr>
            <a:ln w="15875" cap="rnd">
              <a:solidFill>
                <a:schemeClr val="tx1"/>
              </a:solidFill>
              <a:prstDash val="lgDash"/>
              <a:round/>
            </a:ln>
            <a:effectLst/>
          </c:spPr>
          <c:marker>
            <c:symbol val="none"/>
          </c:marker>
          <c:cat>
            <c:numRef>
              <c:f>'NIAS Handover &lt;60'!$B$182:$B$195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&lt;60'!$F$182:$F$205</c:f>
              <c:numCache>
                <c:formatCode>0%</c:formatCode>
                <c:ptCount val="24"/>
                <c:pt idx="0">
                  <c:v>0.46417587360685425</c:v>
                </c:pt>
                <c:pt idx="1">
                  <c:v>0.46417587360685425</c:v>
                </c:pt>
                <c:pt idx="2">
                  <c:v>0.46417587360685425</c:v>
                </c:pt>
                <c:pt idx="3">
                  <c:v>0.46417587360685425</c:v>
                </c:pt>
                <c:pt idx="4">
                  <c:v>0.46417587360685425</c:v>
                </c:pt>
                <c:pt idx="5">
                  <c:v>0.46417587360685425</c:v>
                </c:pt>
                <c:pt idx="6">
                  <c:v>0.46417587360685425</c:v>
                </c:pt>
                <c:pt idx="7">
                  <c:v>0.46417587360685425</c:v>
                </c:pt>
                <c:pt idx="8">
                  <c:v>0.46417587360685425</c:v>
                </c:pt>
                <c:pt idx="9">
                  <c:v>0.46417587360685425</c:v>
                </c:pt>
                <c:pt idx="10">
                  <c:v>0.46417587360685425</c:v>
                </c:pt>
                <c:pt idx="11">
                  <c:v>0.46417587360685425</c:v>
                </c:pt>
                <c:pt idx="12">
                  <c:v>0.46417587360685425</c:v>
                </c:pt>
                <c:pt idx="13">
                  <c:v>0.46417587360685425</c:v>
                </c:pt>
                <c:pt idx="14">
                  <c:v>0.46417587360685425</c:v>
                </c:pt>
                <c:pt idx="15">
                  <c:v>0.46417587360685425</c:v>
                </c:pt>
                <c:pt idx="16">
                  <c:v>0.46417587360685425</c:v>
                </c:pt>
                <c:pt idx="17">
                  <c:v>0.46417587360685425</c:v>
                </c:pt>
                <c:pt idx="18">
                  <c:v>0.46417587360685425</c:v>
                </c:pt>
                <c:pt idx="19">
                  <c:v>0.46417587360685425</c:v>
                </c:pt>
                <c:pt idx="20">
                  <c:v>0.46417587360685425</c:v>
                </c:pt>
                <c:pt idx="21">
                  <c:v>0.46417587360685425</c:v>
                </c:pt>
                <c:pt idx="22">
                  <c:v>0.46417587360685425</c:v>
                </c:pt>
                <c:pt idx="23">
                  <c:v>0.46417587360685425</c:v>
                </c:pt>
              </c:numCache>
            </c:numRef>
          </c:val>
          <c:smooth val="0"/>
          <c:extLst>
            <c:ext xmlns:c16="http://schemas.microsoft.com/office/drawing/2014/chart" uri="{C3380CC4-5D6E-409C-BE32-E72D297353CC}">
              <c16:uniqueId val="{00000000-47FB-400F-A81E-6C292BBD1C17}"/>
            </c:ext>
          </c:extLst>
        </c:ser>
        <c:ser>
          <c:idx val="1"/>
          <c:order val="1"/>
          <c:tx>
            <c:strRef>
              <c:f>'NIAS Handover &lt;60'!$E$109</c:f>
              <c:strCache>
                <c:ptCount val="1"/>
                <c:pt idx="0">
                  <c:v>&lt; 60 mins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dPt>
            <c:idx val="0"/>
            <c:marker>
              <c:symbol val="circle"/>
              <c:size val="6"/>
            </c:marker>
            <c:bubble3D val="0"/>
            <c:extLst>
              <c:ext xmlns:c16="http://schemas.microsoft.com/office/drawing/2014/chart" uri="{C3380CC4-5D6E-409C-BE32-E72D297353CC}">
                <c16:uniqueId val="{00000001-47FB-400F-A81E-6C292BBD1C17}"/>
              </c:ext>
            </c:extLst>
          </c:dPt>
          <c:dPt>
            <c:idx val="15"/>
            <c:marker>
              <c:spPr>
                <a:solidFill>
                  <a:schemeClr val="bg1">
                    <a:lumMod val="65000"/>
                  </a:schemeClr>
                </a:solidFill>
                <a:ln>
                  <a:solidFill>
                    <a:schemeClr val="bg1">
                      <a:lumMod val="65000"/>
                    </a:schemeClr>
                  </a:solidFill>
                </a:ln>
              </c:spPr>
            </c:marker>
            <c:bubble3D val="0"/>
            <c:extLst>
              <c:ext xmlns:c16="http://schemas.microsoft.com/office/drawing/2014/chart" uri="{C3380CC4-5D6E-409C-BE32-E72D297353CC}">
                <c16:uniqueId val="{00000002-47FB-400F-A81E-6C292BBD1C17}"/>
              </c:ext>
            </c:extLst>
          </c:dPt>
          <c:dPt>
            <c:idx val="16"/>
            <c:marker>
              <c:spPr>
                <a:solidFill>
                  <a:schemeClr val="bg1">
                    <a:lumMod val="65000"/>
                  </a:schemeClr>
                </a:solidFill>
                <a:ln>
                  <a:solidFill>
                    <a:schemeClr val="bg1">
                      <a:lumMod val="65000"/>
                    </a:schemeClr>
                  </a:solidFill>
                </a:ln>
              </c:spPr>
            </c:marker>
            <c:bubble3D val="0"/>
            <c:extLst>
              <c:ext xmlns:c16="http://schemas.microsoft.com/office/drawing/2014/chart" uri="{C3380CC4-5D6E-409C-BE32-E72D297353CC}">
                <c16:uniqueId val="{00000003-47FB-400F-A81E-6C292BBD1C17}"/>
              </c:ext>
            </c:extLst>
          </c:dPt>
          <c:cat>
            <c:numRef>
              <c:f>'NIAS Handover &lt;60'!$B$182:$B$195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&lt;60'!$E$182:$E$205</c:f>
              <c:numCache>
                <c:formatCode>0%</c:formatCode>
                <c:ptCount val="24"/>
                <c:pt idx="0">
                  <c:v>0.52464788732394363</c:v>
                </c:pt>
                <c:pt idx="1">
                  <c:v>0.57843137254901966</c:v>
                </c:pt>
                <c:pt idx="2">
                  <c:v>0.65494137353433834</c:v>
                </c:pt>
                <c:pt idx="3">
                  <c:v>0.63793103448275867</c:v>
                </c:pt>
                <c:pt idx="4">
                  <c:v>0.6339144215530903</c:v>
                </c:pt>
                <c:pt idx="5">
                  <c:v>0.59296482412060303</c:v>
                </c:pt>
                <c:pt idx="6">
                  <c:v>0.6255639097744361</c:v>
                </c:pt>
                <c:pt idx="7">
                  <c:v>0.64795918367346939</c:v>
                </c:pt>
                <c:pt idx="8">
                  <c:v>0.52901023890784982</c:v>
                </c:pt>
                <c:pt idx="9">
                  <c:v>0.51775700934579438</c:v>
                </c:pt>
                <c:pt idx="10">
                  <c:v>0.64244741873804967</c:v>
                </c:pt>
                <c:pt idx="11">
                  <c:v>0.61066235864297258</c:v>
                </c:pt>
                <c:pt idx="12">
                  <c:v>0.60332103321033215</c:v>
                </c:pt>
                <c:pt idx="13">
                  <c:v>0.83384615384615379</c:v>
                </c:pt>
              </c:numCache>
            </c:numRef>
          </c:val>
          <c:smooth val="0"/>
          <c:extLst>
            <c:ext xmlns:c16="http://schemas.microsoft.com/office/drawing/2014/chart" uri="{C3380CC4-5D6E-409C-BE32-E72D297353CC}">
              <c16:uniqueId val="{00000004-47FB-400F-A81E-6C292BBD1C17}"/>
            </c:ext>
          </c:extLst>
        </c:ser>
        <c:ser>
          <c:idx val="4"/>
          <c:order val="2"/>
          <c:tx>
            <c:strRef>
              <c:f>'NIAS Handover &lt;60'!$D$109</c:f>
              <c:strCache>
                <c:ptCount val="1"/>
                <c:pt idx="0">
                  <c:v>Mean</c:v>
                </c:pt>
              </c:strCache>
            </c:strRef>
          </c:tx>
          <c:spPr>
            <a:ln w="15875" cap="rnd">
              <a:solidFill>
                <a:schemeClr val="tx1"/>
              </a:solidFill>
              <a:round/>
            </a:ln>
            <a:effectLst/>
          </c:spPr>
          <c:marker>
            <c:symbol val="none"/>
          </c:marker>
          <c:cat>
            <c:numRef>
              <c:f>'NIAS Handover &lt;60'!$B$182:$B$195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&lt;60'!$D$182:$D$205</c:f>
              <c:numCache>
                <c:formatCode>0%</c:formatCode>
                <c:ptCount val="24"/>
                <c:pt idx="0">
                  <c:v>0.61667130140734372</c:v>
                </c:pt>
                <c:pt idx="1">
                  <c:v>0.61667130140734372</c:v>
                </c:pt>
                <c:pt idx="2">
                  <c:v>0.61667130140734372</c:v>
                </c:pt>
                <c:pt idx="3">
                  <c:v>0.61667130140734372</c:v>
                </c:pt>
                <c:pt idx="4">
                  <c:v>0.61667130140734372</c:v>
                </c:pt>
                <c:pt idx="5">
                  <c:v>0.61667130140734372</c:v>
                </c:pt>
                <c:pt idx="6">
                  <c:v>0.61667130140734372</c:v>
                </c:pt>
                <c:pt idx="7">
                  <c:v>0.61667130140734372</c:v>
                </c:pt>
                <c:pt idx="8">
                  <c:v>0.61667130140734372</c:v>
                </c:pt>
                <c:pt idx="9">
                  <c:v>0.61667130140734372</c:v>
                </c:pt>
                <c:pt idx="10">
                  <c:v>0.61667130140734372</c:v>
                </c:pt>
                <c:pt idx="11">
                  <c:v>0.61667130140734372</c:v>
                </c:pt>
                <c:pt idx="12">
                  <c:v>0.61667130140734372</c:v>
                </c:pt>
                <c:pt idx="13">
                  <c:v>0.61667130140734372</c:v>
                </c:pt>
                <c:pt idx="14">
                  <c:v>0.61667130140734372</c:v>
                </c:pt>
                <c:pt idx="15">
                  <c:v>0.61667130140734372</c:v>
                </c:pt>
                <c:pt idx="16">
                  <c:v>0.61667130140734372</c:v>
                </c:pt>
                <c:pt idx="17">
                  <c:v>0.61667130140734372</c:v>
                </c:pt>
                <c:pt idx="18">
                  <c:v>0.61667130140734372</c:v>
                </c:pt>
                <c:pt idx="19">
                  <c:v>0.61667130140734372</c:v>
                </c:pt>
                <c:pt idx="20">
                  <c:v>0.61667130140734372</c:v>
                </c:pt>
                <c:pt idx="21">
                  <c:v>0.61667130140734372</c:v>
                </c:pt>
                <c:pt idx="22">
                  <c:v>0.61667130140734372</c:v>
                </c:pt>
                <c:pt idx="23">
                  <c:v>0.61667130140734372</c:v>
                </c:pt>
              </c:numCache>
            </c:numRef>
          </c:val>
          <c:smooth val="0"/>
          <c:extLst>
            <c:ext xmlns:c16="http://schemas.microsoft.com/office/drawing/2014/chart" uri="{C3380CC4-5D6E-409C-BE32-E72D297353CC}">
              <c16:uniqueId val="{00000005-47FB-400F-A81E-6C292BBD1C17}"/>
            </c:ext>
          </c:extLst>
        </c:ser>
        <c:ser>
          <c:idx val="5"/>
          <c:order val="3"/>
          <c:tx>
            <c:strRef>
              <c:f>'NIAS Handover &lt;60'!$C$109</c:f>
              <c:strCache>
                <c:ptCount val="1"/>
                <c:pt idx="0">
                  <c:v>UPL</c:v>
                </c:pt>
              </c:strCache>
            </c:strRef>
          </c:tx>
          <c:spPr>
            <a:ln w="15875" cap="rnd">
              <a:solidFill>
                <a:schemeClr val="tx1"/>
              </a:solidFill>
              <a:prstDash val="lgDash"/>
              <a:round/>
            </a:ln>
            <a:effectLst/>
          </c:spPr>
          <c:marker>
            <c:symbol val="none"/>
          </c:marker>
          <c:dPt>
            <c:idx val="15"/>
            <c:bubble3D val="0"/>
            <c:extLst>
              <c:ext xmlns:c16="http://schemas.microsoft.com/office/drawing/2014/chart" uri="{C3380CC4-5D6E-409C-BE32-E72D297353CC}">
                <c16:uniqueId val="{00000006-47FB-400F-A81E-6C292BBD1C17}"/>
              </c:ext>
            </c:extLst>
          </c:dPt>
          <c:dPt>
            <c:idx val="16"/>
            <c:bubble3D val="0"/>
            <c:extLst>
              <c:ext xmlns:c16="http://schemas.microsoft.com/office/drawing/2014/chart" uri="{C3380CC4-5D6E-409C-BE32-E72D297353CC}">
                <c16:uniqueId val="{00000007-47FB-400F-A81E-6C292BBD1C17}"/>
              </c:ext>
            </c:extLst>
          </c:dPt>
          <c:cat>
            <c:numRef>
              <c:f>'NIAS Handover &lt;60'!$B$182:$B$195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&lt;60'!$C$182:$C$205</c:f>
              <c:numCache>
                <c:formatCode>0%</c:formatCode>
                <c:ptCount val="24"/>
                <c:pt idx="0">
                  <c:v>0.76916672920783324</c:v>
                </c:pt>
                <c:pt idx="1">
                  <c:v>0.76916672920783324</c:v>
                </c:pt>
                <c:pt idx="2">
                  <c:v>0.76916672920783324</c:v>
                </c:pt>
                <c:pt idx="3">
                  <c:v>0.76916672920783324</c:v>
                </c:pt>
                <c:pt idx="4">
                  <c:v>0.76916672920783324</c:v>
                </c:pt>
                <c:pt idx="5">
                  <c:v>0.76916672920783324</c:v>
                </c:pt>
                <c:pt idx="6">
                  <c:v>0.76916672920783324</c:v>
                </c:pt>
                <c:pt idx="7">
                  <c:v>0.76916672920783324</c:v>
                </c:pt>
                <c:pt idx="8">
                  <c:v>0.76916672920783324</c:v>
                </c:pt>
                <c:pt idx="9">
                  <c:v>0.76916672920783324</c:v>
                </c:pt>
                <c:pt idx="10">
                  <c:v>0.76916672920783324</c:v>
                </c:pt>
                <c:pt idx="11">
                  <c:v>0.76916672920783324</c:v>
                </c:pt>
                <c:pt idx="12">
                  <c:v>0.76916672920783324</c:v>
                </c:pt>
                <c:pt idx="13">
                  <c:v>0.76916672920783324</c:v>
                </c:pt>
                <c:pt idx="14">
                  <c:v>0.76916672920783324</c:v>
                </c:pt>
                <c:pt idx="15">
                  <c:v>0.76916672920783324</c:v>
                </c:pt>
                <c:pt idx="16">
                  <c:v>0.76916672920783324</c:v>
                </c:pt>
                <c:pt idx="17">
                  <c:v>0.76916672920783324</c:v>
                </c:pt>
                <c:pt idx="18">
                  <c:v>0.76916672920783324</c:v>
                </c:pt>
                <c:pt idx="19">
                  <c:v>0.76916672920783324</c:v>
                </c:pt>
                <c:pt idx="20">
                  <c:v>0.76916672920783324</c:v>
                </c:pt>
                <c:pt idx="21">
                  <c:v>0.76916672920783324</c:v>
                </c:pt>
                <c:pt idx="22">
                  <c:v>0.76916672920783324</c:v>
                </c:pt>
                <c:pt idx="23">
                  <c:v>0.76916672920783324</c:v>
                </c:pt>
              </c:numCache>
            </c:numRef>
          </c:val>
          <c:smooth val="0"/>
          <c:extLst>
            <c:ext xmlns:c16="http://schemas.microsoft.com/office/drawing/2014/chart" uri="{C3380CC4-5D6E-409C-BE32-E72D297353CC}">
              <c16:uniqueId val="{00000008-47FB-400F-A81E-6C292BBD1C17}"/>
            </c:ext>
          </c:extLst>
        </c:ser>
        <c:ser>
          <c:idx val="2"/>
          <c:order val="4"/>
          <c:tx>
            <c:strRef>
              <c:f>'NIAS Handover &lt;60'!$I$109</c:f>
              <c:strCache>
                <c:ptCount val="1"/>
                <c:pt idx="0">
                  <c:v>SCL</c:v>
                </c:pt>
              </c:strCache>
            </c:strRef>
          </c:tx>
          <c:spPr>
            <a:ln>
              <a:noFill/>
            </a:ln>
          </c:spPr>
          <c:marker>
            <c:symbol val="circle"/>
            <c:size val="7"/>
            <c:spPr>
              <a:solidFill>
                <a:srgbClr val="ED7D31"/>
              </a:solidFill>
              <a:ln>
                <a:solidFill>
                  <a:srgbClr val="ED7D31"/>
                </a:solidFill>
              </a:ln>
            </c:spPr>
          </c:marker>
          <c:cat>
            <c:numRef>
              <c:f>'NIAS Handover &lt;60'!$B$182:$B$195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&lt;60'!$I$182:$I$205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9-47FB-400F-A81E-6C292BBD1C17}"/>
            </c:ext>
          </c:extLst>
        </c:ser>
        <c:ser>
          <c:idx val="6"/>
          <c:order val="5"/>
          <c:tx>
            <c:strRef>
              <c:f>'NIAS Handover &lt;60'!$J$109</c:f>
              <c:strCache>
                <c:ptCount val="1"/>
                <c:pt idx="0">
                  <c:v>SCH</c:v>
                </c:pt>
              </c:strCache>
            </c:strRef>
          </c:tx>
          <c:spPr>
            <a:ln>
              <a:noFill/>
            </a:ln>
          </c:spPr>
          <c:marker>
            <c:symbol val="circle"/>
            <c:size val="7"/>
            <c:spPr>
              <a:solidFill>
                <a:srgbClr val="5B9BD5"/>
              </a:solidFill>
              <a:ln>
                <a:solidFill>
                  <a:srgbClr val="5B9BD5"/>
                </a:solidFill>
              </a:ln>
            </c:spPr>
          </c:marker>
          <c:cat>
            <c:numRef>
              <c:f>'NIAS Handover &lt;60'!$B$182:$B$195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&lt;60'!$J$182:$J$205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0.83384615384615379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A-47FB-400F-A81E-6C292BBD1C17}"/>
            </c:ext>
          </c:extLst>
        </c:ser>
        <c:dLbls>
          <c:showLegendKey val="0"/>
          <c:showVal val="0"/>
          <c:showCatName val="0"/>
          <c:showSerName val="0"/>
          <c:showPercent val="0"/>
          <c:showBubbleSize val="0"/>
        </c:dLbls>
        <c:smooth val="0"/>
        <c:axId val="181964800"/>
        <c:axId val="181966720"/>
      </c:lineChart>
      <c:dateAx>
        <c:axId val="18196480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66720"/>
        <c:crosses val="autoZero"/>
        <c:auto val="1"/>
        <c:lblOffset val="100"/>
        <c:baseTimeUnit val="months"/>
        <c:majorUnit val="1"/>
        <c:majorTimeUnit val="months"/>
      </c:dateAx>
      <c:valAx>
        <c:axId val="1819667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64800"/>
        <c:crosses val="autoZero"/>
        <c:crossBetween val="midCat"/>
        <c:majorUnit val="0.2"/>
      </c:valAx>
      <c:spPr>
        <a:noFill/>
        <a:ln>
          <a:noFill/>
        </a:ln>
        <a:effectLst/>
      </c:spPr>
    </c:plotArea>
    <c:legend>
      <c:legendPos val="b"/>
      <c:layout>
        <c:manualLayout>
          <c:xMode val="edge"/>
          <c:yMode val="edge"/>
          <c:x val="3.3409109239781458E-2"/>
          <c:y val="0.84473873041603842"/>
          <c:w val="0.92150840087714081"/>
          <c:h val="0.11375474619650633"/>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Patient Handover &gt; 2 Hours (Antrim)</a:t>
            </a:r>
            <a:endParaRPr lang="en-GB" sz="1100">
              <a:effectLst/>
            </a:endParaRPr>
          </a:p>
        </c:rich>
      </c:tx>
      <c:layout>
        <c:manualLayout>
          <c:xMode val="edge"/>
          <c:yMode val="edge"/>
          <c:x val="0.25957633420822396"/>
          <c:y val="5.0730283428530247E-2"/>
        </c:manualLayout>
      </c:layout>
      <c:overlay val="0"/>
      <c:spPr>
        <a:noFill/>
        <a:ln>
          <a:noFill/>
        </a:ln>
        <a:effectLst/>
      </c:spPr>
    </c:title>
    <c:autoTitleDeleted val="0"/>
    <c:plotArea>
      <c:layout/>
      <c:lineChart>
        <c:grouping val="standard"/>
        <c:varyColors val="0"/>
        <c:ser>
          <c:idx val="0"/>
          <c:order val="0"/>
          <c:tx>
            <c:strRef>
              <c:f>'NIAS Handover &gt;2Hours'!$F$6</c:f>
              <c:strCache>
                <c:ptCount val="1"/>
                <c:pt idx="0">
                  <c:v>LPL</c:v>
                </c:pt>
              </c:strCache>
            </c:strRef>
          </c:tx>
          <c:spPr>
            <a:ln w="15875" cap="rnd">
              <a:solidFill>
                <a:schemeClr val="tx1"/>
              </a:solidFill>
              <a:prstDash val="lgDash"/>
              <a:round/>
            </a:ln>
            <a:effectLst/>
          </c:spPr>
          <c:marker>
            <c:symbol val="none"/>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&gt;2Hours'!$F$79:$F$102</c:f>
              <c:numCache>
                <c:formatCode>0</c:formatCode>
                <c:ptCount val="24"/>
                <c:pt idx="0">
                  <c:v>81.912857142857177</c:v>
                </c:pt>
                <c:pt idx="1">
                  <c:v>81.912857142857177</c:v>
                </c:pt>
                <c:pt idx="2">
                  <c:v>81.912857142857177</c:v>
                </c:pt>
                <c:pt idx="3">
                  <c:v>81.912857142857177</c:v>
                </c:pt>
                <c:pt idx="4">
                  <c:v>81.912857142857177</c:v>
                </c:pt>
                <c:pt idx="5">
                  <c:v>81.912857142857177</c:v>
                </c:pt>
                <c:pt idx="6">
                  <c:v>81.912857142857177</c:v>
                </c:pt>
                <c:pt idx="7">
                  <c:v>81.912857142857177</c:v>
                </c:pt>
                <c:pt idx="8">
                  <c:v>81.912857142857177</c:v>
                </c:pt>
                <c:pt idx="9">
                  <c:v>81.912857142857177</c:v>
                </c:pt>
                <c:pt idx="10">
                  <c:v>81.912857142857177</c:v>
                </c:pt>
                <c:pt idx="11">
                  <c:v>81.912857142857177</c:v>
                </c:pt>
                <c:pt idx="12">
                  <c:v>81.912857142857177</c:v>
                </c:pt>
                <c:pt idx="13">
                  <c:v>81.912857142857177</c:v>
                </c:pt>
                <c:pt idx="14">
                  <c:v>81.912857142857177</c:v>
                </c:pt>
                <c:pt idx="15">
                  <c:v>81.912857142857177</c:v>
                </c:pt>
                <c:pt idx="16">
                  <c:v>81.912857142857177</c:v>
                </c:pt>
                <c:pt idx="17">
                  <c:v>81.912857142857177</c:v>
                </c:pt>
                <c:pt idx="18">
                  <c:v>81.912857142857177</c:v>
                </c:pt>
                <c:pt idx="19">
                  <c:v>81.912857142857177</c:v>
                </c:pt>
                <c:pt idx="20">
                  <c:v>81.912857142857177</c:v>
                </c:pt>
                <c:pt idx="21">
                  <c:v>81.912857142857177</c:v>
                </c:pt>
                <c:pt idx="22">
                  <c:v>81.912857142857177</c:v>
                </c:pt>
                <c:pt idx="23">
                  <c:v>81.912857142857177</c:v>
                </c:pt>
              </c:numCache>
            </c:numRef>
          </c:val>
          <c:smooth val="0"/>
          <c:extLst>
            <c:ext xmlns:c16="http://schemas.microsoft.com/office/drawing/2014/chart" uri="{C3380CC4-5D6E-409C-BE32-E72D297353CC}">
              <c16:uniqueId val="{00000000-05B3-444E-8EDC-646E600E52D7}"/>
            </c:ext>
          </c:extLst>
        </c:ser>
        <c:ser>
          <c:idx val="1"/>
          <c:order val="1"/>
          <c:tx>
            <c:strRef>
              <c:f>'NIAS Handover &gt;2Hours'!$E$6</c:f>
              <c:strCache>
                <c:ptCount val="1"/>
                <c:pt idx="0">
                  <c:v>&gt; 2 Hours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&gt;2Hours'!$E$79:$E$102</c:f>
              <c:numCache>
                <c:formatCode>0</c:formatCode>
                <c:ptCount val="24"/>
                <c:pt idx="0">
                  <c:v>204</c:v>
                </c:pt>
                <c:pt idx="1">
                  <c:v>207</c:v>
                </c:pt>
                <c:pt idx="2">
                  <c:v>202</c:v>
                </c:pt>
                <c:pt idx="3">
                  <c:v>252</c:v>
                </c:pt>
                <c:pt idx="4">
                  <c:v>265</c:v>
                </c:pt>
                <c:pt idx="5">
                  <c:v>360</c:v>
                </c:pt>
                <c:pt idx="6">
                  <c:v>457</c:v>
                </c:pt>
                <c:pt idx="7">
                  <c:v>333</c:v>
                </c:pt>
                <c:pt idx="8">
                  <c:v>436</c:v>
                </c:pt>
                <c:pt idx="9">
                  <c:v>465</c:v>
                </c:pt>
                <c:pt idx="10">
                  <c:v>233</c:v>
                </c:pt>
                <c:pt idx="11">
                  <c:v>286</c:v>
                </c:pt>
                <c:pt idx="12">
                  <c:v>250</c:v>
                </c:pt>
                <c:pt idx="13">
                  <c:v>35</c:v>
                </c:pt>
              </c:numCache>
            </c:numRef>
          </c:val>
          <c:smooth val="0"/>
          <c:extLst>
            <c:ext xmlns:c16="http://schemas.microsoft.com/office/drawing/2014/chart" uri="{C3380CC4-5D6E-409C-BE32-E72D297353CC}">
              <c16:uniqueId val="{00000001-05B3-444E-8EDC-646E600E52D7}"/>
            </c:ext>
          </c:extLst>
        </c:ser>
        <c:ser>
          <c:idx val="3"/>
          <c:order val="2"/>
          <c:tx>
            <c:strRef>
              <c:f>'NIAS Handover &gt;2Hours'!$G$6</c:f>
              <c:strCache>
                <c:ptCount val="1"/>
                <c:pt idx="0">
                  <c:v>Target</c:v>
                </c:pt>
              </c:strCache>
            </c:strRef>
          </c:tx>
          <c:spPr>
            <a:ln w="19050" cap="rnd">
              <a:solidFill>
                <a:srgbClr val="FF0000"/>
              </a:solidFill>
              <a:prstDash val="dash"/>
              <a:round/>
            </a:ln>
            <a:effectLst/>
          </c:spPr>
          <c:marker>
            <c:symbol val="none"/>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05B3-444E-8EDC-646E600E52D7}"/>
            </c:ext>
          </c:extLst>
        </c:ser>
        <c:ser>
          <c:idx val="4"/>
          <c:order val="3"/>
          <c:tx>
            <c:strRef>
              <c:f>'NIAS Handover &gt;2Hours'!$D$6</c:f>
              <c:strCache>
                <c:ptCount val="1"/>
                <c:pt idx="0">
                  <c:v>Mean</c:v>
                </c:pt>
              </c:strCache>
            </c:strRef>
          </c:tx>
          <c:spPr>
            <a:ln w="15875" cap="rnd">
              <a:solidFill>
                <a:schemeClr val="tx1"/>
              </a:solidFill>
              <a:round/>
            </a:ln>
            <a:effectLst/>
          </c:spPr>
          <c:marker>
            <c:symbol val="none"/>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&gt;2Hours'!$D$79:$D$102</c:f>
              <c:numCache>
                <c:formatCode>0</c:formatCode>
                <c:ptCount val="24"/>
                <c:pt idx="0">
                  <c:v>284.64285714285717</c:v>
                </c:pt>
                <c:pt idx="1">
                  <c:v>284.64285714285717</c:v>
                </c:pt>
                <c:pt idx="2">
                  <c:v>284.64285714285717</c:v>
                </c:pt>
                <c:pt idx="3">
                  <c:v>284.64285714285717</c:v>
                </c:pt>
                <c:pt idx="4">
                  <c:v>284.64285714285717</c:v>
                </c:pt>
                <c:pt idx="5">
                  <c:v>284.64285714285717</c:v>
                </c:pt>
                <c:pt idx="6">
                  <c:v>284.64285714285717</c:v>
                </c:pt>
                <c:pt idx="7">
                  <c:v>284.64285714285717</c:v>
                </c:pt>
                <c:pt idx="8">
                  <c:v>284.64285714285717</c:v>
                </c:pt>
                <c:pt idx="9">
                  <c:v>284.64285714285717</c:v>
                </c:pt>
                <c:pt idx="10">
                  <c:v>284.64285714285717</c:v>
                </c:pt>
                <c:pt idx="11">
                  <c:v>284.64285714285717</c:v>
                </c:pt>
                <c:pt idx="12">
                  <c:v>284.64285714285717</c:v>
                </c:pt>
                <c:pt idx="13">
                  <c:v>284.64285714285717</c:v>
                </c:pt>
                <c:pt idx="14">
                  <c:v>284.64285714285717</c:v>
                </c:pt>
                <c:pt idx="15">
                  <c:v>284.64285714285717</c:v>
                </c:pt>
                <c:pt idx="16">
                  <c:v>284.64285714285717</c:v>
                </c:pt>
                <c:pt idx="17">
                  <c:v>284.64285714285717</c:v>
                </c:pt>
                <c:pt idx="18">
                  <c:v>284.64285714285717</c:v>
                </c:pt>
                <c:pt idx="19">
                  <c:v>284.64285714285717</c:v>
                </c:pt>
                <c:pt idx="20">
                  <c:v>284.64285714285717</c:v>
                </c:pt>
                <c:pt idx="21">
                  <c:v>284.64285714285717</c:v>
                </c:pt>
                <c:pt idx="22">
                  <c:v>284.64285714285717</c:v>
                </c:pt>
                <c:pt idx="23">
                  <c:v>284.64285714285717</c:v>
                </c:pt>
              </c:numCache>
            </c:numRef>
          </c:val>
          <c:smooth val="0"/>
          <c:extLst>
            <c:ext xmlns:c16="http://schemas.microsoft.com/office/drawing/2014/chart" uri="{C3380CC4-5D6E-409C-BE32-E72D297353CC}">
              <c16:uniqueId val="{00000003-05B3-444E-8EDC-646E600E52D7}"/>
            </c:ext>
          </c:extLst>
        </c:ser>
        <c:ser>
          <c:idx val="5"/>
          <c:order val="4"/>
          <c:tx>
            <c:strRef>
              <c:f>'NIAS Handover &gt;2Hours'!$C$6</c:f>
              <c:strCache>
                <c:ptCount val="1"/>
                <c:pt idx="0">
                  <c:v>UPL</c:v>
                </c:pt>
              </c:strCache>
            </c:strRef>
          </c:tx>
          <c:spPr>
            <a:ln w="15875" cap="rnd">
              <a:solidFill>
                <a:schemeClr val="tx1"/>
              </a:solidFill>
              <a:prstDash val="lgDash"/>
              <a:round/>
            </a:ln>
            <a:effectLst/>
          </c:spPr>
          <c:marker>
            <c:symbol val="none"/>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&gt;2Hours'!$C$79:$C$102</c:f>
              <c:numCache>
                <c:formatCode>0</c:formatCode>
                <c:ptCount val="24"/>
                <c:pt idx="0">
                  <c:v>487.37285714285713</c:v>
                </c:pt>
                <c:pt idx="1">
                  <c:v>487.37285714285713</c:v>
                </c:pt>
                <c:pt idx="2">
                  <c:v>487.37285714285713</c:v>
                </c:pt>
                <c:pt idx="3">
                  <c:v>487.37285714285713</c:v>
                </c:pt>
                <c:pt idx="4">
                  <c:v>487.37285714285713</c:v>
                </c:pt>
                <c:pt idx="5">
                  <c:v>487.37285714285713</c:v>
                </c:pt>
                <c:pt idx="6">
                  <c:v>487.37285714285713</c:v>
                </c:pt>
                <c:pt idx="7">
                  <c:v>487.37285714285713</c:v>
                </c:pt>
                <c:pt idx="8">
                  <c:v>487.37285714285713</c:v>
                </c:pt>
                <c:pt idx="9">
                  <c:v>487.37285714285713</c:v>
                </c:pt>
                <c:pt idx="10">
                  <c:v>487.37285714285713</c:v>
                </c:pt>
                <c:pt idx="11">
                  <c:v>487.37285714285713</c:v>
                </c:pt>
                <c:pt idx="12">
                  <c:v>487.37285714285713</c:v>
                </c:pt>
                <c:pt idx="13">
                  <c:v>487.37285714285713</c:v>
                </c:pt>
                <c:pt idx="14">
                  <c:v>487.37285714285713</c:v>
                </c:pt>
                <c:pt idx="15">
                  <c:v>487.37285714285713</c:v>
                </c:pt>
                <c:pt idx="16">
                  <c:v>487.37285714285713</c:v>
                </c:pt>
                <c:pt idx="17">
                  <c:v>487.37285714285713</c:v>
                </c:pt>
                <c:pt idx="18">
                  <c:v>487.37285714285713</c:v>
                </c:pt>
                <c:pt idx="19">
                  <c:v>487.37285714285713</c:v>
                </c:pt>
                <c:pt idx="20">
                  <c:v>487.37285714285713</c:v>
                </c:pt>
                <c:pt idx="21">
                  <c:v>487.37285714285713</c:v>
                </c:pt>
                <c:pt idx="22">
                  <c:v>487.37285714285713</c:v>
                </c:pt>
                <c:pt idx="23">
                  <c:v>487.37285714285713</c:v>
                </c:pt>
              </c:numCache>
            </c:numRef>
          </c:val>
          <c:smooth val="0"/>
          <c:extLst>
            <c:ext xmlns:c16="http://schemas.microsoft.com/office/drawing/2014/chart" uri="{C3380CC4-5D6E-409C-BE32-E72D297353CC}">
              <c16:uniqueId val="{00000004-05B3-444E-8EDC-646E600E52D7}"/>
            </c:ext>
          </c:extLst>
        </c:ser>
        <c:ser>
          <c:idx val="2"/>
          <c:order val="5"/>
          <c:tx>
            <c:strRef>
              <c:f>'NIAS Handover &gt;2Hours'!$I$6</c:f>
              <c:strCache>
                <c:ptCount val="1"/>
                <c:pt idx="0">
                  <c:v>SCL</c:v>
                </c:pt>
              </c:strCache>
            </c:strRef>
          </c:tx>
          <c:spPr>
            <a:ln>
              <a:noFill/>
            </a:ln>
          </c:spPr>
          <c:marker>
            <c:symbol val="circle"/>
            <c:size val="7"/>
            <c:spPr>
              <a:solidFill>
                <a:srgbClr val="5B9BD5"/>
              </a:solidFill>
              <a:ln>
                <a:solidFill>
                  <a:srgbClr val="5B9BD5"/>
                </a:solidFill>
              </a:ln>
            </c:spPr>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35</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05B3-444E-8EDC-646E600E52D7}"/>
            </c:ext>
          </c:extLst>
        </c:ser>
        <c:ser>
          <c:idx val="6"/>
          <c:order val="6"/>
          <c:tx>
            <c:strRef>
              <c:f>'NIAS Handover &gt;2Hours'!$J$6</c:f>
              <c:strCache>
                <c:ptCount val="1"/>
                <c:pt idx="0">
                  <c:v>SCH</c:v>
                </c:pt>
              </c:strCache>
            </c:strRef>
          </c:tx>
          <c:spPr>
            <a:ln>
              <a:noFill/>
            </a:ln>
          </c:spPr>
          <c:marker>
            <c:symbol val="circle"/>
            <c:size val="7"/>
            <c:spPr>
              <a:solidFill>
                <a:srgbClr val="ED7D31"/>
              </a:solidFill>
              <a:ln>
                <a:solidFill>
                  <a:srgbClr val="ED7D31"/>
                </a:solidFill>
              </a:ln>
            </c:spPr>
          </c:marker>
          <c:cat>
            <c:numRef>
              <c:f>'NIAS Handover &gt;2Hours'!$B$79:$B$92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05B3-444E-8EDC-646E600E52D7}"/>
            </c:ext>
          </c:extLst>
        </c:ser>
        <c:dLbls>
          <c:showLegendKey val="0"/>
          <c:showVal val="0"/>
          <c:showCatName val="0"/>
          <c:showSerName val="0"/>
          <c:showPercent val="0"/>
          <c:showBubbleSize val="0"/>
        </c:dLbls>
        <c:smooth val="0"/>
        <c:axId val="190073472"/>
        <c:axId val="190087936"/>
      </c:lineChart>
      <c:dateAx>
        <c:axId val="19007347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87936"/>
        <c:crosses val="autoZero"/>
        <c:auto val="1"/>
        <c:lblOffset val="100"/>
        <c:baseTimeUnit val="months"/>
        <c:majorUnit val="1"/>
        <c:majorTimeUnit val="months"/>
      </c:dateAx>
      <c:valAx>
        <c:axId val="190087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73472"/>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Patient Handover &gt; 2 Hours (Causeway)</a:t>
            </a:r>
            <a:endParaRPr lang="en-GB" sz="1100">
              <a:effectLst/>
            </a:endParaRPr>
          </a:p>
        </c:rich>
      </c:tx>
      <c:layout>
        <c:manualLayout>
          <c:xMode val="edge"/>
          <c:yMode val="edge"/>
          <c:x val="0.25957633420822396"/>
          <c:y val="5.0730283428530247E-2"/>
        </c:manualLayout>
      </c:layout>
      <c:overlay val="0"/>
      <c:spPr>
        <a:noFill/>
        <a:ln>
          <a:noFill/>
        </a:ln>
        <a:effectLst/>
      </c:spPr>
    </c:title>
    <c:autoTitleDeleted val="0"/>
    <c:plotArea>
      <c:layout>
        <c:manualLayout>
          <c:layoutTarget val="inner"/>
          <c:xMode val="edge"/>
          <c:yMode val="edge"/>
          <c:x val="8.2025371828521432E-2"/>
          <c:y val="0.15358344243003913"/>
          <c:w val="0.86584251968503945"/>
          <c:h val="0.47698080609412569"/>
        </c:manualLayout>
      </c:layout>
      <c:lineChart>
        <c:grouping val="standard"/>
        <c:varyColors val="0"/>
        <c:ser>
          <c:idx val="0"/>
          <c:order val="0"/>
          <c:tx>
            <c:strRef>
              <c:f>'NIAS Handover &gt;2Hours'!$F$110</c:f>
              <c:strCache>
                <c:ptCount val="1"/>
                <c:pt idx="0">
                  <c:v>LPL</c:v>
                </c:pt>
              </c:strCache>
            </c:strRef>
          </c:tx>
          <c:spPr>
            <a:ln w="15875" cap="rnd">
              <a:solidFill>
                <a:schemeClr val="tx1"/>
              </a:solidFill>
              <a:prstDash val="lgDash"/>
              <a:round/>
            </a:ln>
            <a:effectLst/>
          </c:spPr>
          <c:marker>
            <c:symbol val="none"/>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&gt;2Hours'!$F$183:$F$206</c:f>
              <c:numCache>
                <c:formatCode>0</c:formatCode>
                <c:ptCount val="24"/>
                <c:pt idx="0">
                  <c:v>34.228571428571428</c:v>
                </c:pt>
                <c:pt idx="1">
                  <c:v>34.228571428571428</c:v>
                </c:pt>
                <c:pt idx="2">
                  <c:v>34.228571428571428</c:v>
                </c:pt>
                <c:pt idx="3">
                  <c:v>34.228571428571428</c:v>
                </c:pt>
                <c:pt idx="4">
                  <c:v>34.228571428571428</c:v>
                </c:pt>
                <c:pt idx="5">
                  <c:v>34.228571428571428</c:v>
                </c:pt>
                <c:pt idx="6">
                  <c:v>34.228571428571428</c:v>
                </c:pt>
                <c:pt idx="7">
                  <c:v>34.228571428571428</c:v>
                </c:pt>
                <c:pt idx="8">
                  <c:v>34.228571428571428</c:v>
                </c:pt>
                <c:pt idx="9">
                  <c:v>34.228571428571428</c:v>
                </c:pt>
                <c:pt idx="10">
                  <c:v>34.228571428571428</c:v>
                </c:pt>
                <c:pt idx="11">
                  <c:v>34.228571428571428</c:v>
                </c:pt>
                <c:pt idx="12">
                  <c:v>34.228571428571428</c:v>
                </c:pt>
                <c:pt idx="13">
                  <c:v>34.228571428571428</c:v>
                </c:pt>
                <c:pt idx="14">
                  <c:v>34.228571428571428</c:v>
                </c:pt>
                <c:pt idx="15">
                  <c:v>34.228571428571428</c:v>
                </c:pt>
                <c:pt idx="16">
                  <c:v>34.228571428571428</c:v>
                </c:pt>
                <c:pt idx="17">
                  <c:v>34.228571428571428</c:v>
                </c:pt>
                <c:pt idx="18">
                  <c:v>34.228571428571428</c:v>
                </c:pt>
                <c:pt idx="19">
                  <c:v>34.228571428571428</c:v>
                </c:pt>
                <c:pt idx="20">
                  <c:v>34.228571428571428</c:v>
                </c:pt>
                <c:pt idx="21">
                  <c:v>34.228571428571428</c:v>
                </c:pt>
                <c:pt idx="22">
                  <c:v>34.228571428571428</c:v>
                </c:pt>
                <c:pt idx="23">
                  <c:v>34.228571428571428</c:v>
                </c:pt>
              </c:numCache>
            </c:numRef>
          </c:val>
          <c:smooth val="0"/>
          <c:extLst>
            <c:ext xmlns:c16="http://schemas.microsoft.com/office/drawing/2014/chart" uri="{C3380CC4-5D6E-409C-BE32-E72D297353CC}">
              <c16:uniqueId val="{00000000-2464-447A-AD9B-A0475D3CA298}"/>
            </c:ext>
          </c:extLst>
        </c:ser>
        <c:ser>
          <c:idx val="1"/>
          <c:order val="1"/>
          <c:tx>
            <c:strRef>
              <c:f>'NIAS Handover &gt;2Hours'!$E$110</c:f>
              <c:strCache>
                <c:ptCount val="1"/>
                <c:pt idx="0">
                  <c:v>&gt; 2 Hours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&gt;2Hours'!$E$183:$E$206</c:f>
              <c:numCache>
                <c:formatCode>0</c:formatCode>
                <c:ptCount val="24"/>
                <c:pt idx="0">
                  <c:v>145</c:v>
                </c:pt>
                <c:pt idx="1">
                  <c:v>121</c:v>
                </c:pt>
                <c:pt idx="2">
                  <c:v>87</c:v>
                </c:pt>
                <c:pt idx="3">
                  <c:v>105</c:v>
                </c:pt>
                <c:pt idx="4">
                  <c:v>100</c:v>
                </c:pt>
                <c:pt idx="5">
                  <c:v>122</c:v>
                </c:pt>
                <c:pt idx="6">
                  <c:v>106</c:v>
                </c:pt>
                <c:pt idx="7">
                  <c:v>85</c:v>
                </c:pt>
                <c:pt idx="8">
                  <c:v>150</c:v>
                </c:pt>
                <c:pt idx="9">
                  <c:v>147</c:v>
                </c:pt>
                <c:pt idx="10">
                  <c:v>94</c:v>
                </c:pt>
                <c:pt idx="11">
                  <c:v>112</c:v>
                </c:pt>
                <c:pt idx="12">
                  <c:v>100</c:v>
                </c:pt>
                <c:pt idx="13">
                  <c:v>16</c:v>
                </c:pt>
              </c:numCache>
            </c:numRef>
          </c:val>
          <c:smooth val="0"/>
          <c:extLst>
            <c:ext xmlns:c16="http://schemas.microsoft.com/office/drawing/2014/chart" uri="{C3380CC4-5D6E-409C-BE32-E72D297353CC}">
              <c16:uniqueId val="{00000001-2464-447A-AD9B-A0475D3CA298}"/>
            </c:ext>
          </c:extLst>
        </c:ser>
        <c:ser>
          <c:idx val="3"/>
          <c:order val="2"/>
          <c:tx>
            <c:strRef>
              <c:f>'NIAS Handover &gt;2Hours'!$G$110</c:f>
              <c:strCache>
                <c:ptCount val="1"/>
                <c:pt idx="0">
                  <c:v>Target</c:v>
                </c:pt>
              </c:strCache>
            </c:strRef>
          </c:tx>
          <c:spPr>
            <a:ln w="19050" cap="rnd">
              <a:solidFill>
                <a:srgbClr val="FF0000"/>
              </a:solidFill>
              <a:prstDash val="dash"/>
              <a:round/>
            </a:ln>
            <a:effectLst/>
          </c:spPr>
          <c:marker>
            <c:symbol val="none"/>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&gt;2Hours'!$G$183:$G$206</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2464-447A-AD9B-A0475D3CA298}"/>
            </c:ext>
          </c:extLst>
        </c:ser>
        <c:ser>
          <c:idx val="4"/>
          <c:order val="3"/>
          <c:tx>
            <c:strRef>
              <c:f>'NIAS Handover &gt;2Hours'!$D$110</c:f>
              <c:strCache>
                <c:ptCount val="1"/>
                <c:pt idx="0">
                  <c:v>Mean</c:v>
                </c:pt>
              </c:strCache>
            </c:strRef>
          </c:tx>
          <c:spPr>
            <a:ln w="15875" cap="rnd">
              <a:solidFill>
                <a:schemeClr val="tx1"/>
              </a:solidFill>
              <a:round/>
            </a:ln>
            <a:effectLst/>
          </c:spPr>
          <c:marker>
            <c:symbol val="none"/>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&gt;2Hours'!$D$183:$D$206</c:f>
              <c:numCache>
                <c:formatCode>0</c:formatCode>
                <c:ptCount val="24"/>
                <c:pt idx="0">
                  <c:v>106.42857142857143</c:v>
                </c:pt>
                <c:pt idx="1">
                  <c:v>106.42857142857143</c:v>
                </c:pt>
                <c:pt idx="2">
                  <c:v>106.42857142857143</c:v>
                </c:pt>
                <c:pt idx="3">
                  <c:v>106.42857142857143</c:v>
                </c:pt>
                <c:pt idx="4">
                  <c:v>106.42857142857143</c:v>
                </c:pt>
                <c:pt idx="5">
                  <c:v>106.42857142857143</c:v>
                </c:pt>
                <c:pt idx="6">
                  <c:v>106.42857142857143</c:v>
                </c:pt>
                <c:pt idx="7">
                  <c:v>106.42857142857143</c:v>
                </c:pt>
                <c:pt idx="8">
                  <c:v>106.42857142857143</c:v>
                </c:pt>
                <c:pt idx="9">
                  <c:v>106.42857142857143</c:v>
                </c:pt>
                <c:pt idx="10">
                  <c:v>106.42857142857143</c:v>
                </c:pt>
                <c:pt idx="11">
                  <c:v>106.42857142857143</c:v>
                </c:pt>
                <c:pt idx="12">
                  <c:v>106.42857142857143</c:v>
                </c:pt>
                <c:pt idx="13">
                  <c:v>106.42857142857143</c:v>
                </c:pt>
                <c:pt idx="14">
                  <c:v>106.42857142857143</c:v>
                </c:pt>
                <c:pt idx="15">
                  <c:v>106.42857142857143</c:v>
                </c:pt>
                <c:pt idx="16">
                  <c:v>106.42857142857143</c:v>
                </c:pt>
                <c:pt idx="17">
                  <c:v>106.42857142857143</c:v>
                </c:pt>
                <c:pt idx="18">
                  <c:v>106.42857142857143</c:v>
                </c:pt>
                <c:pt idx="19">
                  <c:v>106.42857142857143</c:v>
                </c:pt>
                <c:pt idx="20">
                  <c:v>106.42857142857143</c:v>
                </c:pt>
                <c:pt idx="21">
                  <c:v>106.42857142857143</c:v>
                </c:pt>
                <c:pt idx="22">
                  <c:v>106.42857142857143</c:v>
                </c:pt>
                <c:pt idx="23">
                  <c:v>106.42857142857143</c:v>
                </c:pt>
              </c:numCache>
            </c:numRef>
          </c:val>
          <c:smooth val="0"/>
          <c:extLst>
            <c:ext xmlns:c16="http://schemas.microsoft.com/office/drawing/2014/chart" uri="{C3380CC4-5D6E-409C-BE32-E72D297353CC}">
              <c16:uniqueId val="{00000003-2464-447A-AD9B-A0475D3CA298}"/>
            </c:ext>
          </c:extLst>
        </c:ser>
        <c:ser>
          <c:idx val="5"/>
          <c:order val="4"/>
          <c:tx>
            <c:strRef>
              <c:f>'NIAS Handover &gt;2Hours'!$C$110</c:f>
              <c:strCache>
                <c:ptCount val="1"/>
                <c:pt idx="0">
                  <c:v>UPL</c:v>
                </c:pt>
              </c:strCache>
            </c:strRef>
          </c:tx>
          <c:spPr>
            <a:ln w="15875" cap="rnd">
              <a:solidFill>
                <a:schemeClr val="tx1"/>
              </a:solidFill>
              <a:prstDash val="lgDash"/>
              <a:round/>
            </a:ln>
            <a:effectLst/>
          </c:spPr>
          <c:marker>
            <c:symbol val="none"/>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&gt;2Hours'!$C$183:$C$206</c:f>
              <c:numCache>
                <c:formatCode>0</c:formatCode>
                <c:ptCount val="24"/>
                <c:pt idx="0">
                  <c:v>178.62857142857143</c:v>
                </c:pt>
                <c:pt idx="1">
                  <c:v>178.62857142857143</c:v>
                </c:pt>
                <c:pt idx="2">
                  <c:v>178.62857142857143</c:v>
                </c:pt>
                <c:pt idx="3">
                  <c:v>178.62857142857143</c:v>
                </c:pt>
                <c:pt idx="4">
                  <c:v>178.62857142857143</c:v>
                </c:pt>
                <c:pt idx="5">
                  <c:v>178.62857142857143</c:v>
                </c:pt>
                <c:pt idx="6">
                  <c:v>178.62857142857143</c:v>
                </c:pt>
                <c:pt idx="7">
                  <c:v>178.62857142857143</c:v>
                </c:pt>
                <c:pt idx="8">
                  <c:v>178.62857142857143</c:v>
                </c:pt>
                <c:pt idx="9">
                  <c:v>178.62857142857143</c:v>
                </c:pt>
                <c:pt idx="10">
                  <c:v>178.62857142857143</c:v>
                </c:pt>
                <c:pt idx="11">
                  <c:v>178.62857142857143</c:v>
                </c:pt>
                <c:pt idx="12">
                  <c:v>178.62857142857143</c:v>
                </c:pt>
                <c:pt idx="13">
                  <c:v>178.62857142857143</c:v>
                </c:pt>
                <c:pt idx="14">
                  <c:v>178.62857142857143</c:v>
                </c:pt>
                <c:pt idx="15">
                  <c:v>178.62857142857143</c:v>
                </c:pt>
                <c:pt idx="16">
                  <c:v>178.62857142857143</c:v>
                </c:pt>
                <c:pt idx="17">
                  <c:v>178.62857142857143</c:v>
                </c:pt>
                <c:pt idx="18">
                  <c:v>178.62857142857143</c:v>
                </c:pt>
                <c:pt idx="19">
                  <c:v>178.62857142857143</c:v>
                </c:pt>
                <c:pt idx="20">
                  <c:v>178.62857142857143</c:v>
                </c:pt>
                <c:pt idx="21">
                  <c:v>178.62857142857143</c:v>
                </c:pt>
                <c:pt idx="22">
                  <c:v>178.62857142857143</c:v>
                </c:pt>
                <c:pt idx="23">
                  <c:v>178.62857142857143</c:v>
                </c:pt>
              </c:numCache>
            </c:numRef>
          </c:val>
          <c:smooth val="0"/>
          <c:extLst>
            <c:ext xmlns:c16="http://schemas.microsoft.com/office/drawing/2014/chart" uri="{C3380CC4-5D6E-409C-BE32-E72D297353CC}">
              <c16:uniqueId val="{00000004-2464-447A-AD9B-A0475D3CA298}"/>
            </c:ext>
          </c:extLst>
        </c:ser>
        <c:ser>
          <c:idx val="2"/>
          <c:order val="5"/>
          <c:tx>
            <c:strRef>
              <c:f>'NIAS Handover &gt;2Hours'!$I$110</c:f>
              <c:strCache>
                <c:ptCount val="1"/>
                <c:pt idx="0">
                  <c:v>SCL</c:v>
                </c:pt>
              </c:strCache>
            </c:strRef>
          </c:tx>
          <c:spPr>
            <a:ln>
              <a:noFill/>
            </a:ln>
          </c:spPr>
          <c:marker>
            <c:symbol val="circle"/>
            <c:size val="7"/>
            <c:spPr>
              <a:solidFill>
                <a:srgbClr val="5B9BD5"/>
              </a:solidFill>
              <a:ln>
                <a:solidFill>
                  <a:srgbClr val="5B9BD5"/>
                </a:solidFill>
              </a:ln>
            </c:spPr>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&gt;2Hours'!$I$183:$I$206</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16</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2464-447A-AD9B-A0475D3CA298}"/>
            </c:ext>
          </c:extLst>
        </c:ser>
        <c:ser>
          <c:idx val="6"/>
          <c:order val="6"/>
          <c:tx>
            <c:strRef>
              <c:f>'NIAS Handover &gt;2Hours'!$J$110</c:f>
              <c:strCache>
                <c:ptCount val="1"/>
                <c:pt idx="0">
                  <c:v>SCH</c:v>
                </c:pt>
              </c:strCache>
            </c:strRef>
          </c:tx>
          <c:spPr>
            <a:ln>
              <a:noFill/>
            </a:ln>
          </c:spPr>
          <c:marker>
            <c:symbol val="circle"/>
            <c:size val="7"/>
            <c:spPr>
              <a:solidFill>
                <a:srgbClr val="ED7D31"/>
              </a:solidFill>
              <a:ln>
                <a:solidFill>
                  <a:srgbClr val="ED7D31"/>
                </a:solidFill>
              </a:ln>
            </c:spPr>
          </c:marker>
          <c:cat>
            <c:numRef>
              <c:f>'NIAS Handover &gt;2Hours'!$B$183:$B$196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'NIAS Handover &gt;2Hours'!$J$183:$J$206</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2464-447A-AD9B-A0475D3CA298}"/>
            </c:ext>
          </c:extLst>
        </c:ser>
        <c:dLbls>
          <c:showLegendKey val="0"/>
          <c:showVal val="0"/>
          <c:showCatName val="0"/>
          <c:showSerName val="0"/>
          <c:showPercent val="0"/>
          <c:showBubbleSize val="0"/>
        </c:dLbls>
        <c:smooth val="0"/>
        <c:axId val="190073472"/>
        <c:axId val="190087936"/>
      </c:lineChart>
      <c:dateAx>
        <c:axId val="19007347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87936"/>
        <c:crosses val="autoZero"/>
        <c:auto val="1"/>
        <c:lblOffset val="100"/>
        <c:baseTimeUnit val="months"/>
        <c:majorUnit val="1"/>
        <c:majorTimeUnit val="months"/>
      </c:dateAx>
      <c:valAx>
        <c:axId val="190087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73472"/>
        <c:crosses val="autoZero"/>
        <c:crossBetween val="midCat"/>
        <c:majorUnit val="40"/>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Patient Handover Monthly Average (Antrim)</a:t>
            </a:r>
            <a:endParaRPr lang="en-GB" sz="1100">
              <a:effectLst/>
            </a:endParaRPr>
          </a:p>
        </c:rich>
      </c:tx>
      <c:overlay val="0"/>
      <c:spPr>
        <a:noFill/>
        <a:ln>
          <a:noFill/>
        </a:ln>
        <a:effectLst/>
      </c:spPr>
    </c:title>
    <c:autoTitleDeleted val="0"/>
    <c:plotArea>
      <c:layout>
        <c:manualLayout>
          <c:layoutTarget val="inner"/>
          <c:xMode val="edge"/>
          <c:yMode val="edge"/>
          <c:x val="7.9571723628231922E-2"/>
          <c:y val="0.12282919777051091"/>
          <c:w val="0.86829617928779979"/>
          <c:h val="0.49732415325330226"/>
        </c:manualLayout>
      </c:layout>
      <c:lineChart>
        <c:grouping val="standard"/>
        <c:varyColors val="0"/>
        <c:ser>
          <c:idx val="3"/>
          <c:order val="0"/>
          <c:tx>
            <c:strRef>
              <c:f>'Avg Ambulance Delays'!$F$6</c:f>
              <c:strCache>
                <c:ptCount val="1"/>
                <c:pt idx="0">
                  <c:v>LPL</c:v>
                </c:pt>
              </c:strCache>
            </c:strRef>
          </c:tx>
          <c:spPr>
            <a:ln w="15875" cap="rnd">
              <a:solidFill>
                <a:schemeClr val="tx1"/>
              </a:solidFill>
              <a:prstDash val="lgDash"/>
              <a:round/>
            </a:ln>
            <a:effectLst/>
          </c:spPr>
          <c:marker>
            <c:symbol val="none"/>
          </c:marker>
          <c:cat>
            <c:numRef>
              <c:f>'Avg Ambulance Delays'!$B$79:$B$92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Delays'!$F$79:$F$102</c:f>
              <c:numCache>
                <c:formatCode>0</c:formatCode>
                <c:ptCount val="24"/>
                <c:pt idx="0">
                  <c:v>40.691428571428567</c:v>
                </c:pt>
                <c:pt idx="1">
                  <c:v>40.691428571428567</c:v>
                </c:pt>
                <c:pt idx="2">
                  <c:v>40.691428571428567</c:v>
                </c:pt>
                <c:pt idx="3">
                  <c:v>40.691428571428567</c:v>
                </c:pt>
                <c:pt idx="4">
                  <c:v>40.691428571428567</c:v>
                </c:pt>
                <c:pt idx="5">
                  <c:v>40.691428571428567</c:v>
                </c:pt>
                <c:pt idx="6">
                  <c:v>40.691428571428567</c:v>
                </c:pt>
                <c:pt idx="7">
                  <c:v>40.691428571428567</c:v>
                </c:pt>
                <c:pt idx="8">
                  <c:v>40.691428571428567</c:v>
                </c:pt>
                <c:pt idx="9">
                  <c:v>40.691428571428567</c:v>
                </c:pt>
                <c:pt idx="10">
                  <c:v>40.691428571428567</c:v>
                </c:pt>
                <c:pt idx="11">
                  <c:v>40.691428571428567</c:v>
                </c:pt>
                <c:pt idx="12">
                  <c:v>40.691428571428567</c:v>
                </c:pt>
                <c:pt idx="13">
                  <c:v>40.691428571428567</c:v>
                </c:pt>
                <c:pt idx="14">
                  <c:v>40.691428571428567</c:v>
                </c:pt>
                <c:pt idx="15">
                  <c:v>40.691428571428567</c:v>
                </c:pt>
                <c:pt idx="16">
                  <c:v>40.691428571428567</c:v>
                </c:pt>
                <c:pt idx="17">
                  <c:v>40.691428571428567</c:v>
                </c:pt>
                <c:pt idx="18">
                  <c:v>40.691428571428567</c:v>
                </c:pt>
                <c:pt idx="19">
                  <c:v>40.691428571428567</c:v>
                </c:pt>
                <c:pt idx="20">
                  <c:v>40.691428571428567</c:v>
                </c:pt>
                <c:pt idx="21">
                  <c:v>40.691428571428567</c:v>
                </c:pt>
                <c:pt idx="22">
                  <c:v>40.691428571428567</c:v>
                </c:pt>
                <c:pt idx="23">
                  <c:v>40.691428571428567</c:v>
                </c:pt>
              </c:numCache>
            </c:numRef>
          </c:val>
          <c:smooth val="0"/>
          <c:extLst>
            <c:ext xmlns:c16="http://schemas.microsoft.com/office/drawing/2014/chart" uri="{C3380CC4-5D6E-409C-BE32-E72D297353CC}">
              <c16:uniqueId val="{00000000-4E2A-48EB-8734-AE68FF5727A1}"/>
            </c:ext>
          </c:extLst>
        </c:ser>
        <c:ser>
          <c:idx val="7"/>
          <c:order val="1"/>
          <c:tx>
            <c:strRef>
              <c:f>'Avg Ambulance Delays'!$E$6</c:f>
              <c:strCache>
                <c:ptCount val="1"/>
                <c:pt idx="0">
                  <c:v>Monthly Avg (Mins)</c:v>
                </c:pt>
              </c:strCache>
            </c:strRef>
          </c:tx>
          <c:spPr>
            <a:ln w="28575" cap="rnd">
              <a:solidFill>
                <a:schemeClr val="bg1">
                  <a:lumMod val="65000"/>
                </a:schemeClr>
              </a:solidFill>
              <a:round/>
            </a:ln>
            <a:effectLst/>
          </c:spPr>
          <c:marker>
            <c:symbol val="circle"/>
            <c:size val="5"/>
            <c:spPr>
              <a:solidFill>
                <a:schemeClr val="bg1">
                  <a:lumMod val="75000"/>
                </a:schemeClr>
              </a:solidFill>
              <a:ln>
                <a:noFill/>
              </a:ln>
            </c:spPr>
          </c:marker>
          <c:cat>
            <c:numRef>
              <c:f>'Avg Ambulance Delays'!$B$79:$B$92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Delays'!$E$79:$E$102</c:f>
              <c:numCache>
                <c:formatCode>0</c:formatCode>
                <c:ptCount val="24"/>
                <c:pt idx="0">
                  <c:v>76</c:v>
                </c:pt>
                <c:pt idx="1">
                  <c:v>62</c:v>
                </c:pt>
                <c:pt idx="2">
                  <c:v>67</c:v>
                </c:pt>
                <c:pt idx="3">
                  <c:v>69</c:v>
                </c:pt>
                <c:pt idx="4">
                  <c:v>71</c:v>
                </c:pt>
                <c:pt idx="5">
                  <c:v>90</c:v>
                </c:pt>
                <c:pt idx="6">
                  <c:v>98</c:v>
                </c:pt>
                <c:pt idx="7">
                  <c:v>89</c:v>
                </c:pt>
                <c:pt idx="8">
                  <c:v>104</c:v>
                </c:pt>
                <c:pt idx="9">
                  <c:v>125</c:v>
                </c:pt>
                <c:pt idx="10">
                  <c:v>71</c:v>
                </c:pt>
                <c:pt idx="11">
                  <c:v>74</c:v>
                </c:pt>
                <c:pt idx="12">
                  <c:v>74</c:v>
                </c:pt>
                <c:pt idx="13">
                  <c:v>37</c:v>
                </c:pt>
              </c:numCache>
            </c:numRef>
          </c:val>
          <c:smooth val="0"/>
          <c:extLst>
            <c:ext xmlns:c16="http://schemas.microsoft.com/office/drawing/2014/chart" uri="{C3380CC4-5D6E-409C-BE32-E72D297353CC}">
              <c16:uniqueId val="{00000001-4E2A-48EB-8734-AE68FF5727A1}"/>
            </c:ext>
          </c:extLst>
        </c:ser>
        <c:ser>
          <c:idx val="8"/>
          <c:order val="2"/>
          <c:tx>
            <c:strRef>
              <c:f>'Avg Ambulance Delays'!$D$6</c:f>
              <c:strCache>
                <c:ptCount val="1"/>
                <c:pt idx="0">
                  <c:v>Mean</c:v>
                </c:pt>
              </c:strCache>
            </c:strRef>
          </c:tx>
          <c:spPr>
            <a:ln w="15875" cap="rnd">
              <a:solidFill>
                <a:schemeClr val="tx1"/>
              </a:solidFill>
              <a:round/>
            </a:ln>
            <a:effectLst/>
          </c:spPr>
          <c:marker>
            <c:symbol val="none"/>
          </c:marker>
          <c:cat>
            <c:numRef>
              <c:f>'Avg Ambulance Delays'!$B$79:$B$92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Delays'!$D$79:$D$102</c:f>
              <c:numCache>
                <c:formatCode>0</c:formatCode>
                <c:ptCount val="24"/>
                <c:pt idx="0">
                  <c:v>79.071428571428569</c:v>
                </c:pt>
                <c:pt idx="1">
                  <c:v>79.071428571428569</c:v>
                </c:pt>
                <c:pt idx="2">
                  <c:v>79.071428571428569</c:v>
                </c:pt>
                <c:pt idx="3">
                  <c:v>79.071428571428569</c:v>
                </c:pt>
                <c:pt idx="4">
                  <c:v>79.071428571428569</c:v>
                </c:pt>
                <c:pt idx="5">
                  <c:v>79.071428571428569</c:v>
                </c:pt>
                <c:pt idx="6">
                  <c:v>79.071428571428569</c:v>
                </c:pt>
                <c:pt idx="7">
                  <c:v>79.071428571428569</c:v>
                </c:pt>
                <c:pt idx="8">
                  <c:v>79.071428571428569</c:v>
                </c:pt>
                <c:pt idx="9">
                  <c:v>79.071428571428569</c:v>
                </c:pt>
                <c:pt idx="10">
                  <c:v>79.071428571428569</c:v>
                </c:pt>
                <c:pt idx="11">
                  <c:v>79.071428571428569</c:v>
                </c:pt>
                <c:pt idx="12">
                  <c:v>79.071428571428569</c:v>
                </c:pt>
                <c:pt idx="13">
                  <c:v>79.071428571428569</c:v>
                </c:pt>
                <c:pt idx="14">
                  <c:v>79.071428571428569</c:v>
                </c:pt>
                <c:pt idx="15">
                  <c:v>79.071428571428569</c:v>
                </c:pt>
                <c:pt idx="16">
                  <c:v>79.071428571428569</c:v>
                </c:pt>
                <c:pt idx="17">
                  <c:v>79.071428571428569</c:v>
                </c:pt>
                <c:pt idx="18">
                  <c:v>79.071428571428569</c:v>
                </c:pt>
                <c:pt idx="19">
                  <c:v>79.071428571428569</c:v>
                </c:pt>
                <c:pt idx="20">
                  <c:v>79.071428571428569</c:v>
                </c:pt>
                <c:pt idx="21">
                  <c:v>79.071428571428569</c:v>
                </c:pt>
                <c:pt idx="22">
                  <c:v>79.071428571428569</c:v>
                </c:pt>
                <c:pt idx="23">
                  <c:v>79.071428571428569</c:v>
                </c:pt>
              </c:numCache>
            </c:numRef>
          </c:val>
          <c:smooth val="0"/>
          <c:extLst>
            <c:ext xmlns:c16="http://schemas.microsoft.com/office/drawing/2014/chart" uri="{C3380CC4-5D6E-409C-BE32-E72D297353CC}">
              <c16:uniqueId val="{00000002-4E2A-48EB-8734-AE68FF5727A1}"/>
            </c:ext>
          </c:extLst>
        </c:ser>
        <c:ser>
          <c:idx val="9"/>
          <c:order val="3"/>
          <c:tx>
            <c:strRef>
              <c:f>'Avg Ambulance Delays'!$C$6</c:f>
              <c:strCache>
                <c:ptCount val="1"/>
                <c:pt idx="0">
                  <c:v>UPL</c:v>
                </c:pt>
              </c:strCache>
            </c:strRef>
          </c:tx>
          <c:spPr>
            <a:ln w="15875" cap="rnd">
              <a:solidFill>
                <a:schemeClr val="tx1"/>
              </a:solidFill>
              <a:prstDash val="lgDash"/>
              <a:round/>
            </a:ln>
            <a:effectLst/>
          </c:spPr>
          <c:marker>
            <c:symbol val="none"/>
          </c:marker>
          <c:cat>
            <c:numRef>
              <c:f>'Avg Ambulance Delays'!$B$79:$B$92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Delays'!$C$79:$C$102</c:f>
              <c:numCache>
                <c:formatCode>0</c:formatCode>
                <c:ptCount val="24"/>
                <c:pt idx="0">
                  <c:v>117.45142857142858</c:v>
                </c:pt>
                <c:pt idx="1">
                  <c:v>117.45142857142858</c:v>
                </c:pt>
                <c:pt idx="2">
                  <c:v>117.45142857142858</c:v>
                </c:pt>
                <c:pt idx="3">
                  <c:v>117.45142857142858</c:v>
                </c:pt>
                <c:pt idx="4">
                  <c:v>117.45142857142858</c:v>
                </c:pt>
                <c:pt idx="5">
                  <c:v>117.45142857142858</c:v>
                </c:pt>
                <c:pt idx="6">
                  <c:v>117.45142857142858</c:v>
                </c:pt>
                <c:pt idx="7">
                  <c:v>117.45142857142858</c:v>
                </c:pt>
                <c:pt idx="8">
                  <c:v>117.45142857142858</c:v>
                </c:pt>
                <c:pt idx="9">
                  <c:v>117.45142857142858</c:v>
                </c:pt>
                <c:pt idx="10">
                  <c:v>117.45142857142858</c:v>
                </c:pt>
                <c:pt idx="11">
                  <c:v>117.45142857142858</c:v>
                </c:pt>
                <c:pt idx="12">
                  <c:v>117.45142857142858</c:v>
                </c:pt>
                <c:pt idx="13">
                  <c:v>117.45142857142858</c:v>
                </c:pt>
                <c:pt idx="14">
                  <c:v>117.45142857142858</c:v>
                </c:pt>
                <c:pt idx="15">
                  <c:v>117.45142857142858</c:v>
                </c:pt>
                <c:pt idx="16">
                  <c:v>117.45142857142858</c:v>
                </c:pt>
                <c:pt idx="17">
                  <c:v>117.45142857142858</c:v>
                </c:pt>
                <c:pt idx="18">
                  <c:v>117.45142857142858</c:v>
                </c:pt>
                <c:pt idx="19">
                  <c:v>117.45142857142858</c:v>
                </c:pt>
                <c:pt idx="20">
                  <c:v>117.45142857142858</c:v>
                </c:pt>
                <c:pt idx="21">
                  <c:v>117.45142857142858</c:v>
                </c:pt>
                <c:pt idx="22">
                  <c:v>117.45142857142858</c:v>
                </c:pt>
                <c:pt idx="23">
                  <c:v>117.45142857142858</c:v>
                </c:pt>
              </c:numCache>
            </c:numRef>
          </c:val>
          <c:smooth val="0"/>
          <c:extLst>
            <c:ext xmlns:c16="http://schemas.microsoft.com/office/drawing/2014/chart" uri="{C3380CC4-5D6E-409C-BE32-E72D297353CC}">
              <c16:uniqueId val="{00000003-4E2A-48EB-8734-AE68FF5727A1}"/>
            </c:ext>
          </c:extLst>
        </c:ser>
        <c:ser>
          <c:idx val="0"/>
          <c:order val="4"/>
          <c:tx>
            <c:strRef>
              <c:f>'Avg Ambulance Delays'!$I$6</c:f>
              <c:strCache>
                <c:ptCount val="1"/>
                <c:pt idx="0">
                  <c:v>SCL</c:v>
                </c:pt>
              </c:strCache>
            </c:strRef>
          </c:tx>
          <c:spPr>
            <a:ln>
              <a:noFill/>
            </a:ln>
          </c:spPr>
          <c:marker>
            <c:symbol val="circle"/>
            <c:size val="7"/>
            <c:spPr>
              <a:solidFill>
                <a:srgbClr val="5B9BD5"/>
              </a:solidFill>
              <a:ln>
                <a:noFill/>
              </a:ln>
            </c:spPr>
          </c:marker>
          <c:cat>
            <c:numRef>
              <c:f>'Avg Ambulance Delays'!$B$79:$B$92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37</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4-4E2A-48EB-8734-AE68FF5727A1}"/>
            </c:ext>
          </c:extLst>
        </c:ser>
        <c:ser>
          <c:idx val="11"/>
          <c:order val="5"/>
          <c:tx>
            <c:strRef>
              <c:f>'Avg Ambulance Delays'!$J$6</c:f>
              <c:strCache>
                <c:ptCount val="1"/>
                <c:pt idx="0">
                  <c:v>SCH</c:v>
                </c:pt>
              </c:strCache>
            </c:strRef>
          </c:tx>
          <c:spPr>
            <a:ln>
              <a:noFill/>
            </a:ln>
          </c:spPr>
          <c:marker>
            <c:symbol val="circle"/>
            <c:size val="6"/>
            <c:spPr>
              <a:solidFill>
                <a:srgbClr val="FF6600"/>
              </a:solidFill>
              <a:ln>
                <a:noFill/>
              </a:ln>
            </c:spPr>
          </c:marker>
          <c:cat>
            <c:numRef>
              <c:f>'Avg Ambulance Delays'!$B$79:$B$92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Delays'!$J$79:$J$102</c:f>
              <c:numCache>
                <c:formatCode>0</c:formatCode>
                <c:ptCount val="24"/>
                <c:pt idx="0">
                  <c:v>#N/A</c:v>
                </c:pt>
                <c:pt idx="1">
                  <c:v>#N/A</c:v>
                </c:pt>
                <c:pt idx="2">
                  <c:v>#N/A</c:v>
                </c:pt>
                <c:pt idx="3">
                  <c:v>#N/A</c:v>
                </c:pt>
                <c:pt idx="4">
                  <c:v>#N/A</c:v>
                </c:pt>
                <c:pt idx="5">
                  <c:v>#N/A</c:v>
                </c:pt>
                <c:pt idx="6">
                  <c:v>#N/A</c:v>
                </c:pt>
                <c:pt idx="7">
                  <c:v>#N/A</c:v>
                </c:pt>
                <c:pt idx="8">
                  <c:v>#N/A</c:v>
                </c:pt>
                <c:pt idx="9">
                  <c:v>125</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4E2A-48EB-8734-AE68FF5727A1}"/>
            </c:ext>
          </c:extLst>
        </c:ser>
        <c:dLbls>
          <c:showLegendKey val="0"/>
          <c:showVal val="0"/>
          <c:showCatName val="0"/>
          <c:showSerName val="0"/>
          <c:showPercent val="0"/>
          <c:showBubbleSize val="0"/>
        </c:dLbls>
        <c:smooth val="0"/>
        <c:axId val="186785152"/>
        <c:axId val="186795520"/>
      </c:lineChart>
      <c:dateAx>
        <c:axId val="18678515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95520"/>
        <c:crosses val="autoZero"/>
        <c:auto val="1"/>
        <c:lblOffset val="100"/>
        <c:baseTimeUnit val="months"/>
        <c:majorUnit val="1"/>
        <c:majorTimeUnit val="months"/>
      </c:dateAx>
      <c:valAx>
        <c:axId val="186795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85152"/>
        <c:crosses val="autoZero"/>
        <c:crossBetween val="midCat"/>
        <c:majorUnit val="40"/>
      </c:valAx>
      <c:spPr>
        <a:noFill/>
        <a:ln>
          <a:noFill/>
        </a:ln>
        <a:effectLst/>
      </c:spPr>
    </c:plotArea>
    <c:legend>
      <c:legendPos val="b"/>
      <c:layout>
        <c:manualLayout>
          <c:xMode val="edge"/>
          <c:yMode val="edge"/>
          <c:x val="6.2277340332458443E-2"/>
          <c:y val="0.822215561353691"/>
          <c:w val="0.8744897200349957"/>
          <c:h val="0.14603871874091887"/>
        </c:manualLayout>
      </c:layout>
      <c:overlay val="0"/>
      <c:txPr>
        <a:bodyPr rot="0" vert="horz"/>
        <a:lstStyle/>
        <a:p>
          <a:pPr>
            <a:defRPr sz="9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Patient Handover Monthly Average (Causeway)</a:t>
            </a:r>
            <a:endParaRPr lang="en-GB" sz="1100">
              <a:effectLst/>
            </a:endParaRPr>
          </a:p>
        </c:rich>
      </c:tx>
      <c:overlay val="0"/>
      <c:spPr>
        <a:noFill/>
        <a:ln>
          <a:noFill/>
        </a:ln>
        <a:effectLst/>
      </c:spPr>
    </c:title>
    <c:autoTitleDeleted val="0"/>
    <c:plotArea>
      <c:layout>
        <c:manualLayout>
          <c:layoutTarget val="inner"/>
          <c:xMode val="edge"/>
          <c:yMode val="edge"/>
          <c:x val="7.9571723628231922E-2"/>
          <c:y val="0.12282919777051091"/>
          <c:w val="0.86829617928779979"/>
          <c:h val="0.49732415325330226"/>
        </c:manualLayout>
      </c:layout>
      <c:lineChart>
        <c:grouping val="standard"/>
        <c:varyColors val="0"/>
        <c:ser>
          <c:idx val="0"/>
          <c:order val="0"/>
          <c:tx>
            <c:strRef>
              <c:f>'Avg Ambulance Delays'!$F$109</c:f>
              <c:strCache>
                <c:ptCount val="1"/>
                <c:pt idx="0">
                  <c:v>LPL</c:v>
                </c:pt>
              </c:strCache>
            </c:strRef>
          </c:tx>
          <c:spPr>
            <a:ln w="15875" cap="rnd">
              <a:solidFill>
                <a:schemeClr val="tx1"/>
              </a:solidFill>
              <a:prstDash val="lgDash"/>
              <a:round/>
            </a:ln>
            <a:effectLst/>
          </c:spPr>
          <c:marker>
            <c:symbol val="none"/>
          </c:marker>
          <c:cat>
            <c:numRef>
              <c:f>'Avg Ambulance Delays'!$B$182:$B$195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Delays'!$F$182:$F$205</c:f>
              <c:numCache>
                <c:formatCode>0</c:formatCode>
                <c:ptCount val="24"/>
                <c:pt idx="0">
                  <c:v>42.217142857142861</c:v>
                </c:pt>
                <c:pt idx="1">
                  <c:v>42.217142857142861</c:v>
                </c:pt>
                <c:pt idx="2">
                  <c:v>42.217142857142861</c:v>
                </c:pt>
                <c:pt idx="3">
                  <c:v>42.217142857142861</c:v>
                </c:pt>
                <c:pt idx="4">
                  <c:v>42.217142857142861</c:v>
                </c:pt>
                <c:pt idx="5">
                  <c:v>42.217142857142861</c:v>
                </c:pt>
                <c:pt idx="6">
                  <c:v>42.217142857142861</c:v>
                </c:pt>
                <c:pt idx="7">
                  <c:v>42.217142857142861</c:v>
                </c:pt>
                <c:pt idx="8">
                  <c:v>42.217142857142861</c:v>
                </c:pt>
                <c:pt idx="9">
                  <c:v>42.217142857142861</c:v>
                </c:pt>
                <c:pt idx="10">
                  <c:v>42.217142857142861</c:v>
                </c:pt>
                <c:pt idx="11">
                  <c:v>42.217142857142861</c:v>
                </c:pt>
                <c:pt idx="12">
                  <c:v>42.217142857142861</c:v>
                </c:pt>
                <c:pt idx="13">
                  <c:v>42.217142857142861</c:v>
                </c:pt>
                <c:pt idx="14">
                  <c:v>42.217142857142861</c:v>
                </c:pt>
                <c:pt idx="15">
                  <c:v>42.217142857142861</c:v>
                </c:pt>
                <c:pt idx="16">
                  <c:v>42.217142857142861</c:v>
                </c:pt>
                <c:pt idx="17">
                  <c:v>42.217142857142861</c:v>
                </c:pt>
                <c:pt idx="18">
                  <c:v>42.217142857142861</c:v>
                </c:pt>
                <c:pt idx="19">
                  <c:v>42.217142857142861</c:v>
                </c:pt>
                <c:pt idx="20">
                  <c:v>42.217142857142861</c:v>
                </c:pt>
                <c:pt idx="21">
                  <c:v>42.217142857142861</c:v>
                </c:pt>
                <c:pt idx="22">
                  <c:v>42.217142857142861</c:v>
                </c:pt>
                <c:pt idx="23">
                  <c:v>42.217142857142861</c:v>
                </c:pt>
              </c:numCache>
            </c:numRef>
          </c:val>
          <c:smooth val="0"/>
          <c:extLst>
            <c:ext xmlns:c16="http://schemas.microsoft.com/office/drawing/2014/chart" uri="{C3380CC4-5D6E-409C-BE32-E72D297353CC}">
              <c16:uniqueId val="{00000000-81D5-4100-8553-3FD44C29AD93}"/>
            </c:ext>
          </c:extLst>
        </c:ser>
        <c:ser>
          <c:idx val="1"/>
          <c:order val="1"/>
          <c:tx>
            <c:strRef>
              <c:f>'Avg Ambulance Delays'!$E$109</c:f>
              <c:strCache>
                <c:ptCount val="1"/>
                <c:pt idx="0">
                  <c:v>Monthly Avg (Mins)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'Avg Ambulance Delays'!$B$182:$B$195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Delays'!$E$182:$E$205</c:f>
              <c:numCache>
                <c:formatCode>0</c:formatCode>
                <c:ptCount val="24"/>
                <c:pt idx="0">
                  <c:v>118</c:v>
                </c:pt>
                <c:pt idx="1">
                  <c:v>82</c:v>
                </c:pt>
                <c:pt idx="2">
                  <c:v>68</c:v>
                </c:pt>
                <c:pt idx="3">
                  <c:v>72</c:v>
                </c:pt>
                <c:pt idx="4">
                  <c:v>74</c:v>
                </c:pt>
                <c:pt idx="5">
                  <c:v>85</c:v>
                </c:pt>
                <c:pt idx="6">
                  <c:v>77</c:v>
                </c:pt>
                <c:pt idx="7">
                  <c:v>70</c:v>
                </c:pt>
                <c:pt idx="8">
                  <c:v>99</c:v>
                </c:pt>
                <c:pt idx="9">
                  <c:v>111</c:v>
                </c:pt>
                <c:pt idx="10">
                  <c:v>82</c:v>
                </c:pt>
                <c:pt idx="11">
                  <c:v>80</c:v>
                </c:pt>
                <c:pt idx="12">
                  <c:v>82</c:v>
                </c:pt>
                <c:pt idx="13">
                  <c:v>39</c:v>
                </c:pt>
              </c:numCache>
            </c:numRef>
          </c:val>
          <c:smooth val="0"/>
          <c:extLst>
            <c:ext xmlns:c16="http://schemas.microsoft.com/office/drawing/2014/chart" uri="{C3380CC4-5D6E-409C-BE32-E72D297353CC}">
              <c16:uniqueId val="{00000001-81D5-4100-8553-3FD44C29AD93}"/>
            </c:ext>
          </c:extLst>
        </c:ser>
        <c:ser>
          <c:idx val="4"/>
          <c:order val="2"/>
          <c:tx>
            <c:strRef>
              <c:f>'Avg Ambulance Delays'!$D$109</c:f>
              <c:strCache>
                <c:ptCount val="1"/>
                <c:pt idx="0">
                  <c:v>Mean</c:v>
                </c:pt>
              </c:strCache>
            </c:strRef>
          </c:tx>
          <c:spPr>
            <a:ln w="15875" cap="rnd">
              <a:solidFill>
                <a:schemeClr val="tx1"/>
              </a:solidFill>
              <a:round/>
            </a:ln>
            <a:effectLst/>
          </c:spPr>
          <c:marker>
            <c:symbol val="none"/>
          </c:marker>
          <c:cat>
            <c:numRef>
              <c:f>'Avg Ambulance Delays'!$B$182:$B$195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Delays'!$D$182:$D$205</c:f>
              <c:numCache>
                <c:formatCode>0</c:formatCode>
                <c:ptCount val="24"/>
                <c:pt idx="0">
                  <c:v>81.357142857142861</c:v>
                </c:pt>
                <c:pt idx="1">
                  <c:v>81.357142857142861</c:v>
                </c:pt>
                <c:pt idx="2">
                  <c:v>81.357142857142861</c:v>
                </c:pt>
                <c:pt idx="3">
                  <c:v>81.357142857142861</c:v>
                </c:pt>
                <c:pt idx="4">
                  <c:v>81.357142857142861</c:v>
                </c:pt>
                <c:pt idx="5">
                  <c:v>81.357142857142861</c:v>
                </c:pt>
                <c:pt idx="6">
                  <c:v>81.357142857142861</c:v>
                </c:pt>
                <c:pt idx="7">
                  <c:v>81.357142857142861</c:v>
                </c:pt>
                <c:pt idx="8">
                  <c:v>81.357142857142861</c:v>
                </c:pt>
                <c:pt idx="9">
                  <c:v>81.357142857142861</c:v>
                </c:pt>
                <c:pt idx="10">
                  <c:v>81.357142857142861</c:v>
                </c:pt>
                <c:pt idx="11">
                  <c:v>81.357142857142861</c:v>
                </c:pt>
                <c:pt idx="12">
                  <c:v>81.357142857142861</c:v>
                </c:pt>
                <c:pt idx="13">
                  <c:v>81.357142857142861</c:v>
                </c:pt>
                <c:pt idx="14">
                  <c:v>81.357142857142861</c:v>
                </c:pt>
                <c:pt idx="15">
                  <c:v>81.357142857142861</c:v>
                </c:pt>
                <c:pt idx="16">
                  <c:v>81.357142857142861</c:v>
                </c:pt>
                <c:pt idx="17">
                  <c:v>81.357142857142861</c:v>
                </c:pt>
                <c:pt idx="18">
                  <c:v>81.357142857142861</c:v>
                </c:pt>
                <c:pt idx="19">
                  <c:v>81.357142857142861</c:v>
                </c:pt>
                <c:pt idx="20">
                  <c:v>81.357142857142861</c:v>
                </c:pt>
                <c:pt idx="21">
                  <c:v>81.357142857142861</c:v>
                </c:pt>
                <c:pt idx="22">
                  <c:v>81.357142857142861</c:v>
                </c:pt>
                <c:pt idx="23">
                  <c:v>81.357142857142861</c:v>
                </c:pt>
              </c:numCache>
            </c:numRef>
          </c:val>
          <c:smooth val="0"/>
          <c:extLst>
            <c:ext xmlns:c16="http://schemas.microsoft.com/office/drawing/2014/chart" uri="{C3380CC4-5D6E-409C-BE32-E72D297353CC}">
              <c16:uniqueId val="{00000002-81D5-4100-8553-3FD44C29AD93}"/>
            </c:ext>
          </c:extLst>
        </c:ser>
        <c:ser>
          <c:idx val="5"/>
          <c:order val="3"/>
          <c:tx>
            <c:strRef>
              <c:f>'Avg Ambulance Delays'!$C$109</c:f>
              <c:strCache>
                <c:ptCount val="1"/>
                <c:pt idx="0">
                  <c:v>UPL</c:v>
                </c:pt>
              </c:strCache>
            </c:strRef>
          </c:tx>
          <c:spPr>
            <a:ln w="15875" cap="rnd">
              <a:solidFill>
                <a:schemeClr val="tx1"/>
              </a:solidFill>
              <a:prstDash val="lgDash"/>
              <a:round/>
            </a:ln>
            <a:effectLst/>
          </c:spPr>
          <c:marker>
            <c:symbol val="none"/>
          </c:marker>
          <c:cat>
            <c:numRef>
              <c:f>'Avg Ambulance Delays'!$B$182:$B$195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Delays'!$C$182:$C$205</c:f>
              <c:numCache>
                <c:formatCode>0</c:formatCode>
                <c:ptCount val="24"/>
                <c:pt idx="0">
                  <c:v>120.49714285714286</c:v>
                </c:pt>
                <c:pt idx="1">
                  <c:v>120.49714285714286</c:v>
                </c:pt>
                <c:pt idx="2">
                  <c:v>120.49714285714286</c:v>
                </c:pt>
                <c:pt idx="3">
                  <c:v>120.49714285714286</c:v>
                </c:pt>
                <c:pt idx="4">
                  <c:v>120.49714285714286</c:v>
                </c:pt>
                <c:pt idx="5">
                  <c:v>120.49714285714286</c:v>
                </c:pt>
                <c:pt idx="6">
                  <c:v>120.49714285714286</c:v>
                </c:pt>
                <c:pt idx="7">
                  <c:v>120.49714285714286</c:v>
                </c:pt>
                <c:pt idx="8">
                  <c:v>120.49714285714286</c:v>
                </c:pt>
                <c:pt idx="9">
                  <c:v>120.49714285714286</c:v>
                </c:pt>
                <c:pt idx="10">
                  <c:v>120.49714285714286</c:v>
                </c:pt>
                <c:pt idx="11">
                  <c:v>120.49714285714286</c:v>
                </c:pt>
                <c:pt idx="12">
                  <c:v>120.49714285714286</c:v>
                </c:pt>
                <c:pt idx="13">
                  <c:v>120.49714285714286</c:v>
                </c:pt>
                <c:pt idx="14">
                  <c:v>120.49714285714286</c:v>
                </c:pt>
                <c:pt idx="15">
                  <c:v>120.49714285714286</c:v>
                </c:pt>
                <c:pt idx="16">
                  <c:v>120.49714285714286</c:v>
                </c:pt>
                <c:pt idx="17">
                  <c:v>120.49714285714286</c:v>
                </c:pt>
                <c:pt idx="18">
                  <c:v>120.49714285714286</c:v>
                </c:pt>
                <c:pt idx="19">
                  <c:v>120.49714285714286</c:v>
                </c:pt>
                <c:pt idx="20">
                  <c:v>120.49714285714286</c:v>
                </c:pt>
                <c:pt idx="21">
                  <c:v>120.49714285714286</c:v>
                </c:pt>
                <c:pt idx="22">
                  <c:v>120.49714285714286</c:v>
                </c:pt>
                <c:pt idx="23">
                  <c:v>120.49714285714286</c:v>
                </c:pt>
              </c:numCache>
            </c:numRef>
          </c:val>
          <c:smooth val="0"/>
          <c:extLst>
            <c:ext xmlns:c16="http://schemas.microsoft.com/office/drawing/2014/chart" uri="{C3380CC4-5D6E-409C-BE32-E72D297353CC}">
              <c16:uniqueId val="{00000003-81D5-4100-8553-3FD44C29AD93}"/>
            </c:ext>
          </c:extLst>
        </c:ser>
        <c:ser>
          <c:idx val="2"/>
          <c:order val="4"/>
          <c:tx>
            <c:strRef>
              <c:f>'Avg Ambulance Delays'!$I$109</c:f>
              <c:strCache>
                <c:ptCount val="1"/>
                <c:pt idx="0">
                  <c:v>SCL</c:v>
                </c:pt>
              </c:strCache>
            </c:strRef>
          </c:tx>
          <c:spPr>
            <a:ln>
              <a:noFill/>
            </a:ln>
          </c:spPr>
          <c:marker>
            <c:symbol val="circle"/>
            <c:size val="7"/>
            <c:spPr>
              <a:solidFill>
                <a:srgbClr val="5B9BD5"/>
              </a:solidFill>
              <a:ln>
                <a:solidFill>
                  <a:srgbClr val="5B9BD5"/>
                </a:solidFill>
              </a:ln>
            </c:spPr>
          </c:marker>
          <c:cat>
            <c:numRef>
              <c:f>'Avg Ambulance Delays'!$B$182:$B$195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Delays'!$I$182:$I$205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39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4-81D5-4100-8553-3FD44C29AD93}"/>
            </c:ext>
          </c:extLst>
        </c:ser>
        <c:ser>
          <c:idx val="6"/>
          <c:order val="5"/>
          <c:tx>
            <c:strRef>
              <c:f>'Avg Ambulance Delays'!$J$109</c:f>
              <c:strCache>
                <c:ptCount val="1"/>
                <c:pt idx="0">
                  <c:v>SCH</c:v>
                </c:pt>
              </c:strCache>
            </c:strRef>
          </c:tx>
          <c:spPr>
            <a:ln>
              <a:noFill/>
            </a:ln>
          </c:spPr>
          <c:marker>
            <c:symbol val="circle"/>
            <c:size val="6"/>
            <c:spPr>
              <a:solidFill>
                <a:srgbClr val="FF6600"/>
              </a:solidFill>
              <a:ln>
                <a:noFill/>
              </a:ln>
            </c:spPr>
          </c:marker>
          <c:cat>
            <c:numRef>
              <c:f>'Avg Ambulance Delays'!$B$182:$B$195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Ambulance Delays'!$J$182:$J$205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81D5-4100-8553-3FD44C29AD93}"/>
            </c:ext>
          </c:extLst>
        </c:ser>
        <c:dLbls>
          <c:showLegendKey val="0"/>
          <c:showVal val="0"/>
          <c:showCatName val="0"/>
          <c:showSerName val="0"/>
          <c:showPercent val="0"/>
          <c:showBubbleSize val="0"/>
        </c:dLbls>
        <c:smooth val="0"/>
        <c:axId val="186785152"/>
        <c:axId val="186795520"/>
      </c:lineChart>
      <c:dateAx>
        <c:axId val="18678515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95520"/>
        <c:crosses val="autoZero"/>
        <c:auto val="1"/>
        <c:lblOffset val="100"/>
        <c:baseTimeUnit val="months"/>
        <c:majorUnit val="1"/>
        <c:majorTimeUnit val="months"/>
      </c:dateAx>
      <c:valAx>
        <c:axId val="186795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85152"/>
        <c:crosses val="autoZero"/>
        <c:crossBetween val="midCat"/>
        <c:majorUnit val="40"/>
      </c:valAx>
      <c:spPr>
        <a:noFill/>
        <a:ln>
          <a:noFill/>
        </a:ln>
        <a:effectLst/>
      </c:spPr>
    </c:plotArea>
    <c:legend>
      <c:legendPos val="b"/>
      <c:layout>
        <c:manualLayout>
          <c:xMode val="edge"/>
          <c:yMode val="edge"/>
          <c:x val="4.2832895888013998E-2"/>
          <c:y val="0.82221570745033623"/>
          <c:w val="0.92266754155730535"/>
          <c:h val="0.12675853343814761"/>
        </c:manualLayout>
      </c:layout>
      <c:overlay val="0"/>
      <c:txPr>
        <a:bodyPr rot="0" vert="horz"/>
        <a:lstStyle/>
        <a:p>
          <a:pPr>
            <a:defRPr sz="9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a:t>ED </a:t>
            </a:r>
            <a:r>
              <a:rPr lang="en-GB" sz="1100" baseline="0"/>
              <a:t>attendances (Antrim)</a:t>
            </a:r>
          </a:p>
        </c:rich>
      </c:tx>
      <c:layout>
        <c:manualLayout>
          <c:xMode val="edge"/>
          <c:yMode val="edge"/>
          <c:x val="0.33902085280421101"/>
          <c:y val="4.6296296296296294E-2"/>
        </c:manualLayout>
      </c:layout>
      <c:overlay val="0"/>
      <c:spPr>
        <a:noFill/>
        <a:ln>
          <a:noFill/>
        </a:ln>
        <a:effectLst/>
      </c:spPr>
    </c:title>
    <c:autoTitleDeleted val="0"/>
    <c:plotArea>
      <c:layout/>
      <c:lineChart>
        <c:grouping val="standard"/>
        <c:varyColors val="0"/>
        <c:ser>
          <c:idx val="1"/>
          <c:order val="0"/>
          <c:tx>
            <c:strRef>
              <c:f>'ED attendances'!$C$6</c:f>
              <c:strCache>
                <c:ptCount val="1"/>
                <c:pt idx="0">
                  <c:v>2025/26</c:v>
                </c:pt>
              </c:strCache>
            </c:strRef>
          </c:tx>
          <c:spPr>
            <a:ln w="28575" cap="rnd">
              <a:solidFill>
                <a:srgbClr val="ED7D31"/>
              </a:solidFill>
              <a:round/>
            </a:ln>
            <a:effectLst/>
          </c:spPr>
          <c:marker>
            <c:symbol val="diamond"/>
            <c:size val="5"/>
            <c:spPr>
              <a:solidFill>
                <a:srgbClr val="ED7D31"/>
              </a:solidFill>
              <a:ln w="9525">
                <a:solidFill>
                  <a:srgbClr val="ED7D31"/>
                </a:solidFill>
              </a:ln>
              <a:effectLst/>
            </c:spPr>
          </c:marker>
          <c:cat>
            <c:strRef>
              <c:f>'ED attendances'!$B$7:$B$18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'ED attendances'!$C$7:$C$18</c:f>
              <c:numCache>
                <c:formatCode>#,##0</c:formatCode>
                <c:ptCount val="12"/>
                <c:pt idx="0">
                  <c:v>8109</c:v>
                </c:pt>
                <c:pt idx="1">
                  <c:v>8307</c:v>
                </c:pt>
                <c:pt idx="2">
                  <c:v>7998</c:v>
                </c:pt>
                <c:pt idx="3">
                  <c:v>7748</c:v>
                </c:pt>
                <c:pt idx="4">
                  <c:v>7908</c:v>
                </c:pt>
                <c:pt idx="5">
                  <c:v>7872</c:v>
                </c:pt>
                <c:pt idx="6">
                  <c:v>7923</c:v>
                </c:pt>
                <c:pt idx="7">
                  <c:v>7778</c:v>
                </c:pt>
                <c:pt idx="8">
                  <c:v>7589</c:v>
                </c:pt>
                <c:pt idx="9">
                  <c:v>7780</c:v>
                </c:pt>
                <c:pt idx="10">
                  <c:v>7171</c:v>
                </c:pt>
                <c:pt idx="11">
                  <c:v>8170</c:v>
                </c:pt>
              </c:numCache>
            </c:numRef>
          </c:val>
          <c:smooth val="0"/>
          <c:extLst>
            <c:ext xmlns:c16="http://schemas.microsoft.com/office/drawing/2014/chart" uri="{C3380CC4-5D6E-409C-BE32-E72D297353CC}">
              <c16:uniqueId val="{00000000-5D79-49BB-9497-BE2854D2FDB2}"/>
            </c:ext>
          </c:extLst>
        </c:ser>
        <c:ser>
          <c:idx val="2"/>
          <c:order val="1"/>
          <c:tx>
            <c:strRef>
              <c:f>'ED attendances'!$D$6</c:f>
              <c:strCache>
                <c:ptCount val="1"/>
                <c:pt idx="0">
                  <c:v>2026/27</c:v>
                </c:pt>
              </c:strCache>
            </c:strRef>
          </c:tx>
          <c:spPr>
            <a:ln w="28575" cap="rnd">
              <a:solidFill>
                <a:schemeClr val="bg1">
                  <a:lumMod val="65000"/>
                </a:schemeClr>
              </a:solidFill>
              <a:round/>
            </a:ln>
            <a:effectLst/>
          </c:spPr>
          <c:marker>
            <c:symbol val="triangle"/>
            <c:size val="5"/>
            <c:spPr>
              <a:solidFill>
                <a:schemeClr val="bg1">
                  <a:lumMod val="65000"/>
                </a:schemeClr>
              </a:solidFill>
              <a:ln w="9525">
                <a:solidFill>
                  <a:schemeClr val="bg1">
                    <a:lumMod val="65000"/>
                  </a:schemeClr>
                </a:solidFill>
              </a:ln>
              <a:effectLst/>
            </c:spPr>
          </c:marker>
          <c:cat>
            <c:strRef>
              <c:f>'ED attendances'!$B$7:$B$18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'ED attendances'!$D$7:$D$18</c:f>
              <c:numCache>
                <c:formatCode>#,##0</c:formatCode>
                <c:ptCount val="12"/>
                <c:pt idx="0">
                  <c:v>7937</c:v>
                </c:pt>
                <c:pt idx="1">
                  <c:v>8381</c:v>
                </c:pt>
              </c:numCache>
            </c:numRef>
          </c:val>
          <c:smooth val="0"/>
          <c:extLst>
            <c:ext xmlns:c16="http://schemas.microsoft.com/office/drawing/2014/chart" uri="{C3380CC4-5D6E-409C-BE32-E72D297353CC}">
              <c16:uniqueId val="{00000001-5D79-49BB-9497-BE2854D2FDB2}"/>
            </c:ext>
          </c:extLst>
        </c:ser>
        <c:dLbls>
          <c:showLegendKey val="0"/>
          <c:showVal val="0"/>
          <c:showCatName val="0"/>
          <c:showSerName val="0"/>
          <c:showPercent val="0"/>
          <c:showBubbleSize val="0"/>
        </c:dLbls>
        <c:marker val="1"/>
        <c:smooth val="0"/>
        <c:axId val="175572480"/>
        <c:axId val="175574016"/>
      </c:lineChart>
      <c:catAx>
        <c:axId val="1755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574016"/>
        <c:crosses val="autoZero"/>
        <c:auto val="1"/>
        <c:lblAlgn val="ctr"/>
        <c:lblOffset val="100"/>
        <c:noMultiLvlLbl val="0"/>
      </c:catAx>
      <c:valAx>
        <c:axId val="175574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57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a:t>ED </a:t>
            </a:r>
            <a:r>
              <a:rPr lang="en-GB" sz="1100" baseline="0"/>
              <a:t>attendances (Causeway)</a:t>
            </a:r>
            <a:endParaRPr lang="en-GB" sz="1100"/>
          </a:p>
        </c:rich>
      </c:tx>
      <c:layout>
        <c:manualLayout>
          <c:xMode val="edge"/>
          <c:yMode val="edge"/>
          <c:x val="0.3309235194495887"/>
          <c:y val="3.7037037037037035E-2"/>
        </c:manualLayout>
      </c:layout>
      <c:overlay val="0"/>
      <c:spPr>
        <a:noFill/>
        <a:ln>
          <a:noFill/>
        </a:ln>
        <a:effectLst/>
      </c:spPr>
    </c:title>
    <c:autoTitleDeleted val="0"/>
    <c:plotArea>
      <c:layout/>
      <c:lineChart>
        <c:grouping val="standard"/>
        <c:varyColors val="0"/>
        <c:ser>
          <c:idx val="1"/>
          <c:order val="0"/>
          <c:tx>
            <c:strRef>
              <c:f>'ED attendances'!$C$22</c:f>
              <c:strCache>
                <c:ptCount val="1"/>
                <c:pt idx="0">
                  <c:v>2025/26</c:v>
                </c:pt>
              </c:strCache>
            </c:strRef>
          </c:tx>
          <c:spPr>
            <a:ln w="28575" cap="rnd">
              <a:solidFill>
                <a:srgbClr val="ED7D31"/>
              </a:solidFill>
              <a:round/>
            </a:ln>
            <a:effectLst/>
          </c:spPr>
          <c:marker>
            <c:symbol val="diamond"/>
            <c:size val="5"/>
            <c:spPr>
              <a:solidFill>
                <a:srgbClr val="ED7D31"/>
              </a:solidFill>
              <a:ln w="9525">
                <a:solidFill>
                  <a:srgbClr val="ED7D31"/>
                </a:solidFill>
              </a:ln>
              <a:effectLst/>
            </c:spPr>
          </c:marker>
          <c:cat>
            <c:strRef>
              <c:f>'ED attendances'!$B$23:$B$34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'ED attendances'!$C$23:$C$34</c:f>
              <c:numCache>
                <c:formatCode>#,##0</c:formatCode>
                <c:ptCount val="12"/>
                <c:pt idx="0">
                  <c:v>4373</c:v>
                </c:pt>
                <c:pt idx="1">
                  <c:v>4509</c:v>
                </c:pt>
                <c:pt idx="2">
                  <c:v>4239</c:v>
                </c:pt>
                <c:pt idx="3">
                  <c:v>4415</c:v>
                </c:pt>
                <c:pt idx="4">
                  <c:v>4500</c:v>
                </c:pt>
                <c:pt idx="5">
                  <c:v>4273</c:v>
                </c:pt>
                <c:pt idx="6">
                  <c:v>4342</c:v>
                </c:pt>
                <c:pt idx="7">
                  <c:v>4257</c:v>
                </c:pt>
                <c:pt idx="8">
                  <c:v>4047</c:v>
                </c:pt>
                <c:pt idx="9">
                  <c:v>4209</c:v>
                </c:pt>
                <c:pt idx="10">
                  <c:v>3928</c:v>
                </c:pt>
                <c:pt idx="11">
                  <c:v>4580</c:v>
                </c:pt>
              </c:numCache>
            </c:numRef>
          </c:val>
          <c:smooth val="0"/>
          <c:extLst>
            <c:ext xmlns:c16="http://schemas.microsoft.com/office/drawing/2014/chart" uri="{C3380CC4-5D6E-409C-BE32-E72D297353CC}">
              <c16:uniqueId val="{00000000-7A88-4164-83D4-D99131006EEB}"/>
            </c:ext>
          </c:extLst>
        </c:ser>
        <c:ser>
          <c:idx val="2"/>
          <c:order val="1"/>
          <c:tx>
            <c:strRef>
              <c:f>'ED attendances'!$D$22</c:f>
              <c:strCache>
                <c:ptCount val="1"/>
                <c:pt idx="0">
                  <c:v>2026/27</c:v>
                </c:pt>
              </c:strCache>
            </c:strRef>
          </c:tx>
          <c:spPr>
            <a:ln w="28575" cap="rnd">
              <a:solidFill>
                <a:schemeClr val="bg1">
                  <a:lumMod val="65000"/>
                </a:schemeClr>
              </a:solidFill>
              <a:round/>
            </a:ln>
            <a:effectLst/>
          </c:spPr>
          <c:marker>
            <c:symbol val="triangle"/>
            <c:size val="5"/>
            <c:spPr>
              <a:solidFill>
                <a:schemeClr val="bg1">
                  <a:lumMod val="65000"/>
                </a:schemeClr>
              </a:solidFill>
              <a:ln w="9525">
                <a:solidFill>
                  <a:schemeClr val="bg1">
                    <a:lumMod val="65000"/>
                  </a:schemeClr>
                </a:solidFill>
              </a:ln>
              <a:effectLst/>
            </c:spPr>
          </c:marker>
          <c:cat>
            <c:strRef>
              <c:f>'ED attendances'!$B$23:$B$34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'ED attendances'!$D$23:$D$34</c:f>
              <c:numCache>
                <c:formatCode>#,##0</c:formatCode>
                <c:ptCount val="12"/>
                <c:pt idx="0">
                  <c:v>4540</c:v>
                </c:pt>
                <c:pt idx="1">
                  <c:v>4668</c:v>
                </c:pt>
              </c:numCache>
            </c:numRef>
          </c:val>
          <c:smooth val="0"/>
          <c:extLst>
            <c:ext xmlns:c16="http://schemas.microsoft.com/office/drawing/2014/chart" uri="{C3380CC4-5D6E-409C-BE32-E72D297353CC}">
              <c16:uniqueId val="{00000001-7A88-4164-83D4-D99131006EEB}"/>
            </c:ext>
          </c:extLst>
        </c:ser>
        <c:dLbls>
          <c:showLegendKey val="0"/>
          <c:showVal val="0"/>
          <c:showCatName val="0"/>
          <c:showSerName val="0"/>
          <c:showPercent val="0"/>
          <c:showBubbleSize val="0"/>
        </c:dLbls>
        <c:marker val="1"/>
        <c:smooth val="0"/>
        <c:axId val="175625728"/>
        <c:axId val="175627648"/>
      </c:lineChart>
      <c:catAx>
        <c:axId val="17562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27648"/>
        <c:crosses val="autoZero"/>
        <c:auto val="1"/>
        <c:lblAlgn val="ctr"/>
        <c:lblOffset val="100"/>
        <c:noMultiLvlLbl val="0"/>
      </c:catAx>
      <c:valAx>
        <c:axId val="1756276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25728"/>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 RF Non-breast seen within 14 days</a:t>
            </a:r>
            <a:endParaRPr lang="en-GB" sz="1100">
              <a:effectLst/>
            </a:endParaRPr>
          </a:p>
        </c:rich>
      </c:tx>
      <c:layout>
        <c:manualLayout>
          <c:xMode val="edge"/>
          <c:yMode val="edge"/>
          <c:x val="0.29439857711923478"/>
          <c:y val="3.2863841148189764E-2"/>
        </c:manualLayout>
      </c:layout>
      <c:overlay val="0"/>
      <c:spPr>
        <a:noFill/>
        <a:ln>
          <a:noFill/>
        </a:ln>
        <a:effectLst/>
      </c:spPr>
    </c:title>
    <c:autoTitleDeleted val="0"/>
    <c:plotArea>
      <c:layout>
        <c:manualLayout>
          <c:layoutTarget val="inner"/>
          <c:xMode val="edge"/>
          <c:yMode val="edge"/>
          <c:x val="0.11666740496436945"/>
          <c:y val="0.15118886668827586"/>
          <c:w val="0.79465266297016335"/>
          <c:h val="0.54648405795718213"/>
        </c:manualLayout>
      </c:layout>
      <c:lineChart>
        <c:grouping val="standard"/>
        <c:varyColors val="0"/>
        <c:ser>
          <c:idx val="1"/>
          <c:order val="0"/>
          <c:tx>
            <c:strRef>
              <c:f>'Cancer 14 Day Non Breast'!$E$6</c:f>
              <c:strCache>
                <c:ptCount val="1"/>
                <c:pt idx="0">
                  <c:v>&lt; 14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Breast'!$E$79:$E$102</c:f>
              <c:numCache>
                <c:formatCode>0.00%</c:formatCode>
                <c:ptCount val="24"/>
                <c:pt idx="0">
                  <c:v>0.21479999999999999</c:v>
                </c:pt>
                <c:pt idx="1">
                  <c:v>0.1883</c:v>
                </c:pt>
                <c:pt idx="2">
                  <c:v>0.22520000000000001</c:v>
                </c:pt>
                <c:pt idx="3">
                  <c:v>0.20930000000000001</c:v>
                </c:pt>
                <c:pt idx="4">
                  <c:v>0.2203</c:v>
                </c:pt>
                <c:pt idx="5">
                  <c:v>0.19819999999999999</c:v>
                </c:pt>
                <c:pt idx="6">
                  <c:v>0.24060000000000001</c:v>
                </c:pt>
                <c:pt idx="7">
                  <c:v>0.2233</c:v>
                </c:pt>
                <c:pt idx="8">
                  <c:v>0.24890000000000001</c:v>
                </c:pt>
                <c:pt idx="9">
                  <c:v>0.2399</c:v>
                </c:pt>
                <c:pt idx="10">
                  <c:v>0.32300000000000001</c:v>
                </c:pt>
                <c:pt idx="11">
                  <c:v>0.2576</c:v>
                </c:pt>
                <c:pt idx="12">
                  <c:v>0.13059999999999999</c:v>
                </c:pt>
                <c:pt idx="13">
                  <c:v>0.13120000000000001</c:v>
                </c:pt>
              </c:numCache>
            </c:numRef>
          </c:val>
          <c:smooth val="0"/>
          <c:extLst>
            <c:ext xmlns:c16="http://schemas.microsoft.com/office/drawing/2014/chart" uri="{C3380CC4-5D6E-409C-BE32-E72D297353CC}">
              <c16:uniqueId val="{00000000-5EAE-45AE-8855-8C1E315234AE}"/>
            </c:ext>
          </c:extLst>
        </c:ser>
        <c:ser>
          <c:idx val="0"/>
          <c:order val="1"/>
          <c:tx>
            <c:strRef>
              <c:f>'Cancer 14 Day Non Breast'!$D$6</c:f>
              <c:strCache>
                <c:ptCount val="1"/>
                <c:pt idx="0">
                  <c:v>Mean</c:v>
                </c:pt>
              </c:strCache>
            </c:strRef>
          </c:tx>
          <c:spPr>
            <a:ln w="15875">
              <a:solidFill>
                <a:schemeClr val="tx1"/>
              </a:solidFill>
            </a:ln>
          </c:spPr>
          <c:marker>
            <c:symbol val="none"/>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Breast'!$D$79:$D$102</c:f>
              <c:numCache>
                <c:formatCode>0%</c:formatCode>
                <c:ptCount val="24"/>
                <c:pt idx="0">
                  <c:v>0.21794285714285716</c:v>
                </c:pt>
                <c:pt idx="1">
                  <c:v>0.21794285714285716</c:v>
                </c:pt>
                <c:pt idx="2">
                  <c:v>0.21794285714285716</c:v>
                </c:pt>
                <c:pt idx="3">
                  <c:v>0.21794285714285716</c:v>
                </c:pt>
                <c:pt idx="4">
                  <c:v>0.21794285714285716</c:v>
                </c:pt>
                <c:pt idx="5">
                  <c:v>0.21794285714285716</c:v>
                </c:pt>
                <c:pt idx="6">
                  <c:v>0.21794285714285716</c:v>
                </c:pt>
                <c:pt idx="7">
                  <c:v>0.21794285714285716</c:v>
                </c:pt>
                <c:pt idx="8">
                  <c:v>0.21794285714285716</c:v>
                </c:pt>
                <c:pt idx="9">
                  <c:v>0.21794285714285716</c:v>
                </c:pt>
                <c:pt idx="10">
                  <c:v>0.21794285714285716</c:v>
                </c:pt>
                <c:pt idx="11">
                  <c:v>0.21794285714285716</c:v>
                </c:pt>
                <c:pt idx="12">
                  <c:v>0.21794285714285716</c:v>
                </c:pt>
                <c:pt idx="13">
                  <c:v>0.21794285714285716</c:v>
                </c:pt>
                <c:pt idx="14">
                  <c:v>0.21794285714285716</c:v>
                </c:pt>
                <c:pt idx="15">
                  <c:v>0.21794285714285716</c:v>
                </c:pt>
                <c:pt idx="16">
                  <c:v>0.21794285714285716</c:v>
                </c:pt>
                <c:pt idx="17">
                  <c:v>0.21794285714285716</c:v>
                </c:pt>
                <c:pt idx="18">
                  <c:v>0.21794285714285716</c:v>
                </c:pt>
                <c:pt idx="19">
                  <c:v>0.21794285714285716</c:v>
                </c:pt>
                <c:pt idx="20">
                  <c:v>0.21794285714285716</c:v>
                </c:pt>
                <c:pt idx="21">
                  <c:v>0.21794285714285716</c:v>
                </c:pt>
                <c:pt idx="22">
                  <c:v>0.21794285714285716</c:v>
                </c:pt>
                <c:pt idx="23">
                  <c:v>0.21794285714285716</c:v>
                </c:pt>
              </c:numCache>
            </c:numRef>
          </c:val>
          <c:smooth val="0"/>
          <c:extLst>
            <c:ext xmlns:c16="http://schemas.microsoft.com/office/drawing/2014/chart" uri="{C3380CC4-5D6E-409C-BE32-E72D297353CC}">
              <c16:uniqueId val="{00000001-5EAE-45AE-8855-8C1E315234AE}"/>
            </c:ext>
          </c:extLst>
        </c:ser>
        <c:ser>
          <c:idx val="2"/>
          <c:order val="2"/>
          <c:tx>
            <c:strRef>
              <c:f>'Cancer 14 Day Non Breast'!$G$6</c:f>
              <c:strCache>
                <c:ptCount val="1"/>
                <c:pt idx="0">
                  <c:v>Target</c:v>
                </c:pt>
              </c:strCache>
            </c:strRef>
          </c:tx>
          <c:spPr>
            <a:ln w="19050">
              <a:solidFill>
                <a:srgbClr val="FF0000"/>
              </a:solidFill>
              <a:prstDash val="dash"/>
            </a:ln>
          </c:spPr>
          <c:marker>
            <c:symbol val="none"/>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Breast'!$G$79:$G$102</c:f>
              <c:numCache>
                <c:formatCode>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2-5EAE-45AE-8855-8C1E315234AE}"/>
            </c:ext>
          </c:extLst>
        </c:ser>
        <c:ser>
          <c:idx val="3"/>
          <c:order val="3"/>
          <c:tx>
            <c:strRef>
              <c:f>'Cancer 14 Day Non Breast'!$F$6</c:f>
              <c:strCache>
                <c:ptCount val="1"/>
                <c:pt idx="0">
                  <c:v>LPL</c:v>
                </c:pt>
              </c:strCache>
            </c:strRef>
          </c:tx>
          <c:spPr>
            <a:ln w="15875">
              <a:solidFill>
                <a:schemeClr val="tx1"/>
              </a:solidFill>
              <a:prstDash val="lgDash"/>
            </a:ln>
          </c:spPr>
          <c:marker>
            <c:symbol val="none"/>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Breast'!$F$79:$F$102</c:f>
              <c:numCache>
                <c:formatCode>0%</c:formatCode>
                <c:ptCount val="24"/>
                <c:pt idx="0">
                  <c:v>0.11915454945054943</c:v>
                </c:pt>
                <c:pt idx="1">
                  <c:v>0.11915454945054943</c:v>
                </c:pt>
                <c:pt idx="2">
                  <c:v>0.11915454945054943</c:v>
                </c:pt>
                <c:pt idx="3">
                  <c:v>0.11915454945054943</c:v>
                </c:pt>
                <c:pt idx="4">
                  <c:v>0.11915454945054943</c:v>
                </c:pt>
                <c:pt idx="5">
                  <c:v>0.11915454945054943</c:v>
                </c:pt>
                <c:pt idx="6">
                  <c:v>0.11915454945054943</c:v>
                </c:pt>
                <c:pt idx="7">
                  <c:v>0.11915454945054943</c:v>
                </c:pt>
                <c:pt idx="8">
                  <c:v>0.11915454945054943</c:v>
                </c:pt>
                <c:pt idx="9">
                  <c:v>0.11915454945054943</c:v>
                </c:pt>
                <c:pt idx="10">
                  <c:v>0.11915454945054943</c:v>
                </c:pt>
                <c:pt idx="11">
                  <c:v>0.11915454945054943</c:v>
                </c:pt>
                <c:pt idx="12">
                  <c:v>0.11915454945054943</c:v>
                </c:pt>
                <c:pt idx="13">
                  <c:v>0.11915454945054943</c:v>
                </c:pt>
                <c:pt idx="14">
                  <c:v>0.11915454945054943</c:v>
                </c:pt>
                <c:pt idx="15">
                  <c:v>0.11915454945054943</c:v>
                </c:pt>
                <c:pt idx="16">
                  <c:v>0.11915454945054943</c:v>
                </c:pt>
                <c:pt idx="17">
                  <c:v>0.11915454945054943</c:v>
                </c:pt>
                <c:pt idx="18">
                  <c:v>0.11915454945054943</c:v>
                </c:pt>
                <c:pt idx="19">
                  <c:v>0.11915454945054943</c:v>
                </c:pt>
                <c:pt idx="20">
                  <c:v>0.11915454945054943</c:v>
                </c:pt>
                <c:pt idx="21">
                  <c:v>0.11915454945054943</c:v>
                </c:pt>
                <c:pt idx="22">
                  <c:v>0.11915454945054943</c:v>
                </c:pt>
                <c:pt idx="23">
                  <c:v>0.11915454945054943</c:v>
                </c:pt>
              </c:numCache>
            </c:numRef>
          </c:val>
          <c:smooth val="0"/>
          <c:extLst>
            <c:ext xmlns:c16="http://schemas.microsoft.com/office/drawing/2014/chart" uri="{C3380CC4-5D6E-409C-BE32-E72D297353CC}">
              <c16:uniqueId val="{00000003-5EAE-45AE-8855-8C1E315234AE}"/>
            </c:ext>
          </c:extLst>
        </c:ser>
        <c:ser>
          <c:idx val="4"/>
          <c:order val="4"/>
          <c:tx>
            <c:strRef>
              <c:f>'Cancer 14 Day Non Breast'!$C$6</c:f>
              <c:strCache>
                <c:ptCount val="1"/>
                <c:pt idx="0">
                  <c:v>UPL</c:v>
                </c:pt>
              </c:strCache>
            </c:strRef>
          </c:tx>
          <c:spPr>
            <a:ln w="15875">
              <a:solidFill>
                <a:schemeClr val="tx1"/>
              </a:solidFill>
              <a:prstDash val="lgDash"/>
            </a:ln>
          </c:spPr>
          <c:marker>
            <c:symbol val="none"/>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Breast'!$C$79:$C$102</c:f>
              <c:numCache>
                <c:formatCode>0%</c:formatCode>
                <c:ptCount val="24"/>
                <c:pt idx="0">
                  <c:v>0.31673116483516489</c:v>
                </c:pt>
                <c:pt idx="1">
                  <c:v>0.31673116483516489</c:v>
                </c:pt>
                <c:pt idx="2">
                  <c:v>0.31673116483516489</c:v>
                </c:pt>
                <c:pt idx="3">
                  <c:v>0.31673116483516489</c:v>
                </c:pt>
                <c:pt idx="4">
                  <c:v>0.31673116483516489</c:v>
                </c:pt>
                <c:pt idx="5">
                  <c:v>0.31673116483516489</c:v>
                </c:pt>
                <c:pt idx="6">
                  <c:v>0.31673116483516489</c:v>
                </c:pt>
                <c:pt idx="7">
                  <c:v>0.31673116483516489</c:v>
                </c:pt>
                <c:pt idx="8">
                  <c:v>0.31673116483516489</c:v>
                </c:pt>
                <c:pt idx="9">
                  <c:v>0.31673116483516489</c:v>
                </c:pt>
                <c:pt idx="10">
                  <c:v>0.31673116483516489</c:v>
                </c:pt>
                <c:pt idx="11">
                  <c:v>0.31673116483516489</c:v>
                </c:pt>
                <c:pt idx="12">
                  <c:v>0.31673116483516489</c:v>
                </c:pt>
                <c:pt idx="13">
                  <c:v>0.31673116483516489</c:v>
                </c:pt>
                <c:pt idx="14">
                  <c:v>0.31673116483516489</c:v>
                </c:pt>
                <c:pt idx="15">
                  <c:v>0.31673116483516489</c:v>
                </c:pt>
                <c:pt idx="16">
                  <c:v>0.31673116483516489</c:v>
                </c:pt>
                <c:pt idx="17">
                  <c:v>0.31673116483516489</c:v>
                </c:pt>
                <c:pt idx="18">
                  <c:v>0.31673116483516489</c:v>
                </c:pt>
                <c:pt idx="19">
                  <c:v>0.31673116483516489</c:v>
                </c:pt>
                <c:pt idx="20">
                  <c:v>0.31673116483516489</c:v>
                </c:pt>
                <c:pt idx="21">
                  <c:v>0.31673116483516489</c:v>
                </c:pt>
                <c:pt idx="22">
                  <c:v>0.31673116483516489</c:v>
                </c:pt>
                <c:pt idx="23">
                  <c:v>0.31673116483516489</c:v>
                </c:pt>
              </c:numCache>
            </c:numRef>
          </c:val>
          <c:smooth val="0"/>
          <c:extLst>
            <c:ext xmlns:c16="http://schemas.microsoft.com/office/drawing/2014/chart" uri="{C3380CC4-5D6E-409C-BE32-E72D297353CC}">
              <c16:uniqueId val="{00000004-5EAE-45AE-8855-8C1E315234AE}"/>
            </c:ext>
          </c:extLst>
        </c:ser>
        <c:ser>
          <c:idx val="5"/>
          <c:order val="5"/>
          <c:tx>
            <c:strRef>
              <c:f>'Cancer 14 Day Non Breast'!$I$6</c:f>
              <c:strCache>
                <c:ptCount val="1"/>
                <c:pt idx="0">
                  <c:v>SCL</c:v>
                </c:pt>
              </c:strCache>
            </c:strRef>
          </c:tx>
          <c:spPr>
            <a:ln>
              <a:noFill/>
            </a:ln>
          </c:spPr>
          <c:marker>
            <c:symbol val="circle"/>
            <c:size val="7"/>
            <c:spPr>
              <a:solidFill>
                <a:srgbClr val="FF6600"/>
              </a:solidFill>
              <a:ln>
                <a:noFill/>
              </a:ln>
            </c:spPr>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5EAE-45AE-8855-8C1E315234AE}"/>
            </c:ext>
          </c:extLst>
        </c:ser>
        <c:ser>
          <c:idx val="6"/>
          <c:order val="6"/>
          <c:tx>
            <c:strRef>
              <c:f>'Cancer 14 Day Non Breast'!$J$6</c:f>
              <c:strCache>
                <c:ptCount val="1"/>
                <c:pt idx="0">
                  <c:v>SCH</c:v>
                </c:pt>
              </c:strCache>
            </c:strRef>
          </c:tx>
          <c:spPr>
            <a:ln>
              <a:noFill/>
            </a:ln>
          </c:spPr>
          <c:marker>
            <c:symbol val="circle"/>
            <c:size val="7"/>
            <c:spPr>
              <a:solidFill>
                <a:srgbClr val="0099CC"/>
              </a:solidFill>
              <a:ln>
                <a:noFill/>
              </a:ln>
            </c:spPr>
          </c:marker>
          <c:cat>
            <c:numRef>
              <c:f>'Cancer 14 Day Non Breast'!$B$79:$B$92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'Cancer 14 Day Non Breast'!$J$79:$J$102</c:f>
              <c:numCache>
                <c:formatCode>0%</c:formatCode>
                <c:ptCount val="24"/>
                <c:pt idx="0">
                  <c:v>#N/A</c:v>
                </c:pt>
                <c:pt idx="1">
                  <c:v>#N/A</c:v>
                </c:pt>
                <c:pt idx="2">
                  <c:v>#N/A</c:v>
                </c:pt>
                <c:pt idx="3">
                  <c:v>#N/A</c:v>
                </c:pt>
                <c:pt idx="4">
                  <c:v>#N/A</c:v>
                </c:pt>
                <c:pt idx="5">
                  <c:v>#N/A</c:v>
                </c:pt>
                <c:pt idx="6">
                  <c:v>#N/A</c:v>
                </c:pt>
                <c:pt idx="7">
                  <c:v>#N/A</c:v>
                </c:pt>
                <c:pt idx="8">
                  <c:v>#N/A</c:v>
                </c:pt>
                <c:pt idx="9">
                  <c:v>#N/A</c:v>
                </c:pt>
                <c:pt idx="10">
                  <c:v>0.32300000000000001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5EAE-45AE-8855-8C1E315234AE}"/>
            </c:ext>
          </c:extLst>
        </c:ser>
        <c:dLbls>
          <c:showLegendKey val="0"/>
          <c:showVal val="0"/>
          <c:showCatName val="0"/>
          <c:showSerName val="0"/>
          <c:showPercent val="0"/>
          <c:showBubbleSize val="0"/>
        </c:dLbls>
        <c:marker val="1"/>
        <c:smooth val="0"/>
        <c:axId val="176795648"/>
        <c:axId val="176797568"/>
        <c:extLst/>
      </c:lineChart>
      <c:dateAx>
        <c:axId val="17679564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97568"/>
        <c:crosses val="autoZero"/>
        <c:auto val="1"/>
        <c:lblOffset val="100"/>
        <c:baseTimeUnit val="months"/>
        <c:majorUnit val="1"/>
        <c:majorTimeUnit val="months"/>
      </c:dateAx>
      <c:valAx>
        <c:axId val="1767975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95648"/>
        <c:crosses val="autoZero"/>
        <c:crossBetween val="midCat"/>
        <c:majorUnit val="0.2"/>
      </c:valAx>
      <c:spPr>
        <a:solidFill>
          <a:schemeClr val="bg1"/>
        </a:solidFill>
        <a:ln>
          <a:noFill/>
        </a:ln>
        <a:effectLst/>
      </c:spPr>
    </c:plotArea>
    <c:legend>
      <c:legendPos val="b"/>
      <c:layout>
        <c:manualLayout>
          <c:xMode val="edge"/>
          <c:yMode val="edge"/>
          <c:x val="9.0949914821407574E-2"/>
          <c:y val="0.8730998194298476"/>
          <c:w val="0.8484195100745141"/>
          <c:h val="0.12690030207874042"/>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Over-75  Attendances (Antrim)</a:t>
            </a:r>
            <a:endParaRPr lang="en-GB" sz="1100"/>
          </a:p>
        </c:rich>
      </c:tx>
      <c:overlay val="0"/>
      <c:spPr>
        <a:noFill/>
        <a:ln>
          <a:noFill/>
        </a:ln>
        <a:effectLst/>
      </c:spPr>
    </c:title>
    <c:autoTitleDeleted val="0"/>
    <c:plotArea>
      <c:layout/>
      <c:lineChart>
        <c:grouping val="standard"/>
        <c:varyColors val="0"/>
        <c:ser>
          <c:idx val="1"/>
          <c:order val="0"/>
          <c:tx>
            <c:strRef>
              <c:f>'Over-75 ED attendances'!$C$6</c:f>
              <c:strCache>
                <c:ptCount val="1"/>
                <c:pt idx="0">
                  <c:v>2025/26</c:v>
                </c:pt>
              </c:strCache>
            </c:strRef>
          </c:tx>
          <c:spPr>
            <a:ln w="28575" cap="rnd">
              <a:solidFill>
                <a:srgbClr val="ED7D31"/>
              </a:solidFill>
              <a:round/>
            </a:ln>
            <a:effectLst/>
          </c:spPr>
          <c:marker>
            <c:symbol val="diamond"/>
            <c:size val="5"/>
            <c:spPr>
              <a:solidFill>
                <a:srgbClr val="ED7D31"/>
              </a:solidFill>
              <a:ln w="9525">
                <a:solidFill>
                  <a:srgbClr val="ED7D31"/>
                </a:solidFill>
              </a:ln>
              <a:effectLst/>
            </c:spPr>
          </c:marker>
          <c:cat>
            <c:strRef>
              <c:f>'Over-75 ED attendances'!$B$7:$B$18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'Over-75 ED attendances'!$C$7:$C$18</c:f>
              <c:numCache>
                <c:formatCode>#,##0</c:formatCode>
                <c:ptCount val="12"/>
                <c:pt idx="0">
                  <c:v>1470</c:v>
                </c:pt>
                <c:pt idx="1">
                  <c:v>1483</c:v>
                </c:pt>
                <c:pt idx="2">
                  <c:v>1455</c:v>
                </c:pt>
                <c:pt idx="3">
                  <c:v>1451</c:v>
                </c:pt>
                <c:pt idx="4">
                  <c:v>1479</c:v>
                </c:pt>
                <c:pt idx="5">
                  <c:v>1390</c:v>
                </c:pt>
                <c:pt idx="6">
                  <c:v>1407</c:v>
                </c:pt>
                <c:pt idx="7">
                  <c:v>1388</c:v>
                </c:pt>
                <c:pt idx="8">
                  <c:v>1418</c:v>
                </c:pt>
                <c:pt idx="9">
                  <c:v>1498</c:v>
                </c:pt>
                <c:pt idx="10">
                  <c:v>1316</c:v>
                </c:pt>
                <c:pt idx="11">
                  <c:v>1445</c:v>
                </c:pt>
              </c:numCache>
            </c:numRef>
          </c:val>
          <c:smooth val="0"/>
          <c:extLst>
            <c:ext xmlns:c16="http://schemas.microsoft.com/office/drawing/2014/chart" uri="{C3380CC4-5D6E-409C-BE32-E72D297353CC}">
              <c16:uniqueId val="{00000000-3235-4261-8696-539DC7F2D8E8}"/>
            </c:ext>
          </c:extLst>
        </c:ser>
        <c:ser>
          <c:idx val="2"/>
          <c:order val="1"/>
          <c:tx>
            <c:strRef>
              <c:f>'Over-75 ED attendances'!$D$6</c:f>
              <c:strCache>
                <c:ptCount val="1"/>
                <c:pt idx="0">
                  <c:v>2026/27</c:v>
                </c:pt>
              </c:strCache>
            </c:strRef>
          </c:tx>
          <c:spPr>
            <a:ln w="28575" cap="rnd">
              <a:solidFill>
                <a:schemeClr val="bg1">
                  <a:lumMod val="65000"/>
                </a:schemeClr>
              </a:solidFill>
              <a:round/>
            </a:ln>
            <a:effectLst/>
          </c:spPr>
          <c:marker>
            <c:symbol val="triangle"/>
            <c:size val="5"/>
            <c:spPr>
              <a:solidFill>
                <a:schemeClr val="bg1">
                  <a:lumMod val="65000"/>
                </a:schemeClr>
              </a:solidFill>
              <a:ln w="9525">
                <a:solidFill>
                  <a:schemeClr val="bg1">
                    <a:lumMod val="65000"/>
                  </a:schemeClr>
                </a:solidFill>
              </a:ln>
              <a:effectLst/>
            </c:spPr>
          </c:marker>
          <c:cat>
            <c:strRef>
              <c:f>'Over-75 ED attendances'!$B$7:$B$18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'Over-75 ED attendances'!$D$7:$D$18</c:f>
              <c:numCache>
                <c:formatCode>#,##0</c:formatCode>
                <c:ptCount val="12"/>
                <c:pt idx="0">
                  <c:v>1450</c:v>
                </c:pt>
                <c:pt idx="1">
                  <c:v>1556</c:v>
                </c:pt>
              </c:numCache>
            </c:numRef>
          </c:val>
          <c:smooth val="0"/>
          <c:extLst>
            <c:ext xmlns:c16="http://schemas.microsoft.com/office/drawing/2014/chart" uri="{C3380CC4-5D6E-409C-BE32-E72D297353CC}">
              <c16:uniqueId val="{00000001-3235-4261-8696-539DC7F2D8E8}"/>
            </c:ext>
          </c:extLst>
        </c:ser>
        <c:dLbls>
          <c:showLegendKey val="0"/>
          <c:showVal val="0"/>
          <c:showCatName val="0"/>
          <c:showSerName val="0"/>
          <c:showPercent val="0"/>
          <c:showBubbleSize val="0"/>
        </c:dLbls>
        <c:marker val="1"/>
        <c:smooth val="0"/>
        <c:axId val="130623744"/>
        <c:axId val="130642304"/>
      </c:lineChart>
      <c:catAx>
        <c:axId val="13062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642304"/>
        <c:crosses val="autoZero"/>
        <c:auto val="1"/>
        <c:lblAlgn val="ctr"/>
        <c:lblOffset val="100"/>
        <c:noMultiLvlLbl val="0"/>
      </c:catAx>
      <c:valAx>
        <c:axId val="1306423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6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Over-75  Attendances (Causeway)</a:t>
            </a:r>
            <a:endParaRPr lang="en-GB" sz="1100"/>
          </a:p>
        </c:rich>
      </c:tx>
      <c:overlay val="0"/>
      <c:spPr>
        <a:noFill/>
        <a:ln>
          <a:noFill/>
        </a:ln>
        <a:effectLst/>
      </c:spPr>
    </c:title>
    <c:autoTitleDeleted val="0"/>
    <c:plotArea>
      <c:layout/>
      <c:lineChart>
        <c:grouping val="standard"/>
        <c:varyColors val="0"/>
        <c:ser>
          <c:idx val="1"/>
          <c:order val="0"/>
          <c:tx>
            <c:strRef>
              <c:f>'Over-75 ED attendances'!$C$22</c:f>
              <c:strCache>
                <c:ptCount val="1"/>
                <c:pt idx="0">
                  <c:v>2025/26</c:v>
                </c:pt>
              </c:strCache>
            </c:strRef>
          </c:tx>
          <c:spPr>
            <a:ln w="28575" cap="rnd">
              <a:solidFill>
                <a:srgbClr val="ED7D31"/>
              </a:solidFill>
              <a:round/>
            </a:ln>
            <a:effectLst/>
          </c:spPr>
          <c:marker>
            <c:symbol val="diamond"/>
            <c:size val="5"/>
            <c:spPr>
              <a:solidFill>
                <a:srgbClr val="ED7D31"/>
              </a:solidFill>
              <a:ln w="9525">
                <a:solidFill>
                  <a:srgbClr val="ED7D31"/>
                </a:solidFill>
              </a:ln>
              <a:effectLst/>
            </c:spPr>
          </c:marker>
          <c:cat>
            <c:strRef>
              <c:f>'Over-75 ED attendances'!$B$23:$B$34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'Over-75 ED attendances'!$C$23:$C$34</c:f>
              <c:numCache>
                <c:formatCode>General</c:formatCode>
                <c:ptCount val="12"/>
                <c:pt idx="0">
                  <c:v>742</c:v>
                </c:pt>
                <c:pt idx="1">
                  <c:v>776</c:v>
                </c:pt>
                <c:pt idx="2">
                  <c:v>716</c:v>
                </c:pt>
                <c:pt idx="3">
                  <c:v>799</c:v>
                </c:pt>
                <c:pt idx="4">
                  <c:v>729</c:v>
                </c:pt>
                <c:pt idx="5">
                  <c:v>754</c:v>
                </c:pt>
                <c:pt idx="6">
                  <c:v>784</c:v>
                </c:pt>
                <c:pt idx="7">
                  <c:v>753</c:v>
                </c:pt>
                <c:pt idx="8">
                  <c:v>787</c:v>
                </c:pt>
                <c:pt idx="9">
                  <c:v>799</c:v>
                </c:pt>
                <c:pt idx="10">
                  <c:v>744</c:v>
                </c:pt>
                <c:pt idx="11">
                  <c:v>809</c:v>
                </c:pt>
              </c:numCache>
            </c:numRef>
          </c:val>
          <c:smooth val="0"/>
          <c:extLst>
            <c:ext xmlns:c16="http://schemas.microsoft.com/office/drawing/2014/chart" uri="{C3380CC4-5D6E-409C-BE32-E72D297353CC}">
              <c16:uniqueId val="{00000000-59CA-4035-8255-86B19BCBC3E1}"/>
            </c:ext>
          </c:extLst>
        </c:ser>
        <c:ser>
          <c:idx val="2"/>
          <c:order val="1"/>
          <c:tx>
            <c:strRef>
              <c:f>'Over-75 ED attendances'!$D$22</c:f>
              <c:strCache>
                <c:ptCount val="1"/>
                <c:pt idx="0">
                  <c:v>2026/27</c:v>
                </c:pt>
              </c:strCache>
            </c:strRef>
          </c:tx>
          <c:spPr>
            <a:ln w="28575" cap="rnd">
              <a:solidFill>
                <a:schemeClr val="bg1">
                  <a:lumMod val="65000"/>
                </a:schemeClr>
              </a:solidFill>
              <a:round/>
            </a:ln>
            <a:effectLst/>
          </c:spPr>
          <c:marker>
            <c:symbol val="triangle"/>
            <c:size val="5"/>
            <c:spPr>
              <a:solidFill>
                <a:schemeClr val="bg1">
                  <a:lumMod val="65000"/>
                </a:schemeClr>
              </a:solidFill>
              <a:ln w="9525">
                <a:solidFill>
                  <a:schemeClr val="bg1">
                    <a:lumMod val="65000"/>
                  </a:schemeClr>
                </a:solidFill>
              </a:ln>
              <a:effectLst/>
            </c:spPr>
          </c:marker>
          <c:cat>
            <c:strRef>
              <c:f>'Over-75 ED attendances'!$B$23:$B$34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'Over-75 ED attendances'!$D$23:$D$34</c:f>
              <c:numCache>
                <c:formatCode>General</c:formatCode>
                <c:ptCount val="12"/>
                <c:pt idx="0">
                  <c:v>768</c:v>
                </c:pt>
                <c:pt idx="1">
                  <c:v>796</c:v>
                </c:pt>
              </c:numCache>
            </c:numRef>
          </c:val>
          <c:smooth val="0"/>
          <c:extLst>
            <c:ext xmlns:c16="http://schemas.microsoft.com/office/drawing/2014/chart" uri="{C3380CC4-5D6E-409C-BE32-E72D297353CC}">
              <c16:uniqueId val="{00000001-59CA-4035-8255-86B19BCBC3E1}"/>
            </c:ext>
          </c:extLst>
        </c:ser>
        <c:dLbls>
          <c:showLegendKey val="0"/>
          <c:showVal val="0"/>
          <c:showCatName val="0"/>
          <c:showSerName val="0"/>
          <c:showPercent val="0"/>
          <c:showBubbleSize val="0"/>
        </c:dLbls>
        <c:marker val="1"/>
        <c:smooth val="0"/>
        <c:axId val="130673280"/>
        <c:axId val="177672960"/>
      </c:lineChart>
      <c:catAx>
        <c:axId val="1306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72960"/>
        <c:crosses val="autoZero"/>
        <c:auto val="1"/>
        <c:lblAlgn val="ctr"/>
        <c:lblOffset val="100"/>
        <c:noMultiLvlLbl val="0"/>
      </c:catAx>
      <c:valAx>
        <c:axId val="1776729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673280"/>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4-hour performance </a:t>
            </a:r>
            <a:r>
              <a:rPr lang="en-GB" sz="1100" b="0" i="0" baseline="0">
                <a:effectLst/>
              </a:rPr>
              <a:t>(Antrim)</a:t>
            </a:r>
            <a:endParaRPr lang="en-GB" sz="1100">
              <a:effectLst/>
            </a:endParaRPr>
          </a:p>
        </c:rich>
      </c:tx>
      <c:layout>
        <c:manualLayout>
          <c:xMode val="edge"/>
          <c:yMode val="edge"/>
          <c:x val="0.31000678040244967"/>
          <c:y val="3.7037037037037035E-2"/>
        </c:manualLayout>
      </c:layout>
      <c:overlay val="0"/>
      <c:spPr>
        <a:noFill/>
        <a:ln>
          <a:noFill/>
        </a:ln>
        <a:effectLst/>
      </c:spPr>
    </c:title>
    <c:autoTitleDeleted val="0"/>
    <c:plotArea>
      <c:layout/>
      <c:lineChart>
        <c:grouping val="standard"/>
        <c:varyColors val="0"/>
        <c:ser>
          <c:idx val="0"/>
          <c:order val="0"/>
          <c:tx>
            <c:strRef>
              <c:f>'4 hr'!$F$6</c:f>
              <c:strCache>
                <c:ptCount val="1"/>
                <c:pt idx="0">
                  <c:v>LPL</c:v>
                </c:pt>
              </c:strCache>
            </c:strRef>
          </c:tx>
          <c:spPr>
            <a:ln w="15875" cap="rnd">
              <a:solidFill>
                <a:schemeClr val="tx1"/>
              </a:solidFill>
              <a:prstDash val="lgDash"/>
              <a:round/>
            </a:ln>
            <a:effectLst/>
          </c:spPr>
          <c:marker>
            <c:symbol val="none"/>
          </c:marker>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hr'!$F$79:$F$102</c:f>
              <c:numCache>
                <c:formatCode>0%</c:formatCode>
                <c:ptCount val="24"/>
                <c:pt idx="0">
                  <c:v>0.28409542857142855</c:v>
                </c:pt>
                <c:pt idx="1">
                  <c:v>0.28409542857142855</c:v>
                </c:pt>
                <c:pt idx="2">
                  <c:v>0.28409542857142855</c:v>
                </c:pt>
                <c:pt idx="3">
                  <c:v>0.28409542857142855</c:v>
                </c:pt>
                <c:pt idx="4">
                  <c:v>0.28409542857142855</c:v>
                </c:pt>
                <c:pt idx="5">
                  <c:v>0.28409542857142855</c:v>
                </c:pt>
                <c:pt idx="6">
                  <c:v>0.28409542857142855</c:v>
                </c:pt>
                <c:pt idx="7">
                  <c:v>0.28409542857142855</c:v>
                </c:pt>
                <c:pt idx="8">
                  <c:v>0.28409542857142855</c:v>
                </c:pt>
                <c:pt idx="9">
                  <c:v>0.28409542857142855</c:v>
                </c:pt>
                <c:pt idx="10">
                  <c:v>0.28409542857142855</c:v>
                </c:pt>
                <c:pt idx="11">
                  <c:v>0.28409542857142855</c:v>
                </c:pt>
                <c:pt idx="12">
                  <c:v>0.28409542857142855</c:v>
                </c:pt>
                <c:pt idx="13">
                  <c:v>0.28409542857142855</c:v>
                </c:pt>
                <c:pt idx="14">
                  <c:v>0.28409542857142855</c:v>
                </c:pt>
                <c:pt idx="15">
                  <c:v>0.28409542857142855</c:v>
                </c:pt>
                <c:pt idx="16">
                  <c:v>0.28409542857142855</c:v>
                </c:pt>
                <c:pt idx="17">
                  <c:v>0.28409542857142855</c:v>
                </c:pt>
                <c:pt idx="18">
                  <c:v>0.28409542857142855</c:v>
                </c:pt>
                <c:pt idx="19">
                  <c:v>0.28409542857142855</c:v>
                </c:pt>
                <c:pt idx="20">
                  <c:v>0.28409542857142855</c:v>
                </c:pt>
                <c:pt idx="21">
                  <c:v>0.28409542857142855</c:v>
                </c:pt>
                <c:pt idx="22">
                  <c:v>0.28409542857142855</c:v>
                </c:pt>
                <c:pt idx="23">
                  <c:v>0.28409542857142855</c:v>
                </c:pt>
              </c:numCache>
            </c:numRef>
          </c:val>
          <c:smooth val="0"/>
          <c:extLst>
            <c:ext xmlns:c16="http://schemas.microsoft.com/office/drawing/2014/chart" uri="{C3380CC4-5D6E-409C-BE32-E72D297353CC}">
              <c16:uniqueId val="{00000000-0A1F-4299-8D16-02291B78BBB9}"/>
            </c:ext>
          </c:extLst>
        </c:ser>
        <c:ser>
          <c:idx val="1"/>
          <c:order val="1"/>
          <c:tx>
            <c:strRef>
              <c:f>'4 hr'!$E$6</c:f>
              <c:strCache>
                <c:ptCount val="1"/>
                <c:pt idx="0">
                  <c:v>&lt; 4 hrs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dPt>
            <c:idx val="25"/>
            <c:bubble3D val="0"/>
            <c:extLst>
              <c:ext xmlns:c16="http://schemas.microsoft.com/office/drawing/2014/chart" uri="{C3380CC4-5D6E-409C-BE32-E72D297353CC}">
                <c16:uniqueId val="{00000001-0A1F-4299-8D16-02291B78BBB9}"/>
              </c:ext>
            </c:extLst>
          </c:dPt>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hr'!$E$79:$E$102</c:f>
              <c:numCache>
                <c:formatCode>0.0%</c:formatCode>
                <c:ptCount val="24"/>
                <c:pt idx="0">
                  <c:v>0.33200000000000002</c:v>
                </c:pt>
                <c:pt idx="1">
                  <c:v>0.32700000000000001</c:v>
                </c:pt>
                <c:pt idx="2">
                  <c:v>0.32600000000000001</c:v>
                </c:pt>
                <c:pt idx="3">
                  <c:v>0.36799999999999999</c:v>
                </c:pt>
                <c:pt idx="4">
                  <c:v>0.35599999999999998</c:v>
                </c:pt>
                <c:pt idx="5">
                  <c:v>0.33600000000000002</c:v>
                </c:pt>
                <c:pt idx="6">
                  <c:v>0.32700000000000001</c:v>
                </c:pt>
                <c:pt idx="7">
                  <c:v>0.32500000000000001</c:v>
                </c:pt>
                <c:pt idx="8">
                  <c:v>0.33100000000000002</c:v>
                </c:pt>
                <c:pt idx="9">
                  <c:v>0.28799999999999998</c:v>
                </c:pt>
                <c:pt idx="10">
                  <c:v>0.28599999999999998</c:v>
                </c:pt>
                <c:pt idx="11">
                  <c:v>0.30399999999999999</c:v>
                </c:pt>
                <c:pt idx="12">
                  <c:v>0.30459999999999998</c:v>
                </c:pt>
                <c:pt idx="13">
                  <c:v>0.29980000000000001</c:v>
                </c:pt>
              </c:numCache>
            </c:numRef>
          </c:val>
          <c:smooth val="0"/>
          <c:extLst>
            <c:ext xmlns:c16="http://schemas.microsoft.com/office/drawing/2014/chart" uri="{C3380CC4-5D6E-409C-BE32-E72D297353CC}">
              <c16:uniqueId val="{00000002-0A1F-4299-8D16-02291B78BBB9}"/>
            </c:ext>
          </c:extLst>
        </c:ser>
        <c:ser>
          <c:idx val="3"/>
          <c:order val="2"/>
          <c:tx>
            <c:strRef>
              <c:f>'4 hr'!$G$6</c:f>
              <c:strCache>
                <c:ptCount val="1"/>
                <c:pt idx="0">
                  <c:v>Target</c:v>
                </c:pt>
              </c:strCache>
            </c:strRef>
          </c:tx>
          <c:spPr>
            <a:ln w="19050" cap="rnd">
              <a:solidFill>
                <a:srgbClr val="FF0000"/>
              </a:solidFill>
              <a:prstDash val="dash"/>
              <a:round/>
            </a:ln>
            <a:effectLst/>
          </c:spPr>
          <c:marker>
            <c:symbol val="none"/>
          </c:marker>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hr'!$G$79:$G$102</c:f>
              <c:numCache>
                <c:formatCode>0%</c:formatCode>
                <c:ptCount val="24"/>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pt idx="22">
                  <c:v>0.95</c:v>
                </c:pt>
                <c:pt idx="23">
                  <c:v>0.95</c:v>
                </c:pt>
              </c:numCache>
            </c:numRef>
          </c:val>
          <c:smooth val="0"/>
          <c:extLst>
            <c:ext xmlns:c16="http://schemas.microsoft.com/office/drawing/2014/chart" uri="{C3380CC4-5D6E-409C-BE32-E72D297353CC}">
              <c16:uniqueId val="{00000003-0A1F-4299-8D16-02291B78BBB9}"/>
            </c:ext>
          </c:extLst>
        </c:ser>
        <c:ser>
          <c:idx val="4"/>
          <c:order val="3"/>
          <c:tx>
            <c:strRef>
              <c:f>'4 hr'!$D$6</c:f>
              <c:strCache>
                <c:ptCount val="1"/>
                <c:pt idx="0">
                  <c:v>Mean</c:v>
                </c:pt>
              </c:strCache>
            </c:strRef>
          </c:tx>
          <c:spPr>
            <a:ln w="15875" cap="rnd">
              <a:solidFill>
                <a:schemeClr val="tx1"/>
              </a:solidFill>
              <a:round/>
            </a:ln>
            <a:effectLst/>
          </c:spPr>
          <c:marker>
            <c:symbol val="none"/>
          </c:marker>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hr'!$D$79:$D$102</c:f>
              <c:numCache>
                <c:formatCode>0%</c:formatCode>
                <c:ptCount val="24"/>
                <c:pt idx="0">
                  <c:v>0.32217142857142855</c:v>
                </c:pt>
                <c:pt idx="1">
                  <c:v>0.32217142857142855</c:v>
                </c:pt>
                <c:pt idx="2">
                  <c:v>0.32217142857142855</c:v>
                </c:pt>
                <c:pt idx="3">
                  <c:v>0.32217142857142855</c:v>
                </c:pt>
                <c:pt idx="4">
                  <c:v>0.32217142857142855</c:v>
                </c:pt>
                <c:pt idx="5">
                  <c:v>0.32217142857142855</c:v>
                </c:pt>
                <c:pt idx="6">
                  <c:v>0.32217142857142855</c:v>
                </c:pt>
                <c:pt idx="7">
                  <c:v>0.32217142857142855</c:v>
                </c:pt>
                <c:pt idx="8">
                  <c:v>0.32217142857142855</c:v>
                </c:pt>
                <c:pt idx="9">
                  <c:v>0.32217142857142855</c:v>
                </c:pt>
                <c:pt idx="10">
                  <c:v>0.32217142857142855</c:v>
                </c:pt>
                <c:pt idx="11">
                  <c:v>0.32217142857142855</c:v>
                </c:pt>
                <c:pt idx="12">
                  <c:v>0.32217142857142855</c:v>
                </c:pt>
                <c:pt idx="13">
                  <c:v>0.32217142857142855</c:v>
                </c:pt>
                <c:pt idx="14">
                  <c:v>0.32217142857142855</c:v>
                </c:pt>
                <c:pt idx="15">
                  <c:v>0.32217142857142855</c:v>
                </c:pt>
                <c:pt idx="16">
                  <c:v>0.32217142857142855</c:v>
                </c:pt>
                <c:pt idx="17">
                  <c:v>0.32217142857142855</c:v>
                </c:pt>
                <c:pt idx="18">
                  <c:v>0.32217142857142855</c:v>
                </c:pt>
                <c:pt idx="19">
                  <c:v>0.32217142857142855</c:v>
                </c:pt>
                <c:pt idx="20">
                  <c:v>0.32217142857142855</c:v>
                </c:pt>
                <c:pt idx="21">
                  <c:v>0.32217142857142855</c:v>
                </c:pt>
                <c:pt idx="22">
                  <c:v>0.32217142857142855</c:v>
                </c:pt>
                <c:pt idx="23">
                  <c:v>0.32217142857142855</c:v>
                </c:pt>
              </c:numCache>
            </c:numRef>
          </c:val>
          <c:smooth val="0"/>
          <c:extLst>
            <c:ext xmlns:c16="http://schemas.microsoft.com/office/drawing/2014/chart" uri="{C3380CC4-5D6E-409C-BE32-E72D297353CC}">
              <c16:uniqueId val="{00000004-0A1F-4299-8D16-02291B78BBB9}"/>
            </c:ext>
          </c:extLst>
        </c:ser>
        <c:ser>
          <c:idx val="5"/>
          <c:order val="4"/>
          <c:tx>
            <c:strRef>
              <c:f>'4 hr'!$C$6</c:f>
              <c:strCache>
                <c:ptCount val="1"/>
                <c:pt idx="0">
                  <c:v>UPL</c:v>
                </c:pt>
              </c:strCache>
            </c:strRef>
          </c:tx>
          <c:spPr>
            <a:ln w="15875" cap="rnd">
              <a:solidFill>
                <a:schemeClr val="tx1"/>
              </a:solidFill>
              <a:prstDash val="lgDash"/>
              <a:round/>
            </a:ln>
            <a:effectLst/>
          </c:spPr>
          <c:marker>
            <c:symbol val="none"/>
          </c:marker>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hr'!$C$79:$C$102</c:f>
              <c:numCache>
                <c:formatCode>0%</c:formatCode>
                <c:ptCount val="24"/>
                <c:pt idx="0">
                  <c:v>0.36024742857142855</c:v>
                </c:pt>
                <c:pt idx="1">
                  <c:v>0.36024742857142855</c:v>
                </c:pt>
                <c:pt idx="2">
                  <c:v>0.36024742857142855</c:v>
                </c:pt>
                <c:pt idx="3">
                  <c:v>0.36024742857142855</c:v>
                </c:pt>
                <c:pt idx="4">
                  <c:v>0.36024742857142855</c:v>
                </c:pt>
                <c:pt idx="5">
                  <c:v>0.36024742857142855</c:v>
                </c:pt>
                <c:pt idx="6">
                  <c:v>0.36024742857142855</c:v>
                </c:pt>
                <c:pt idx="7">
                  <c:v>0.36024742857142855</c:v>
                </c:pt>
                <c:pt idx="8">
                  <c:v>0.36024742857142855</c:v>
                </c:pt>
                <c:pt idx="9">
                  <c:v>0.36024742857142855</c:v>
                </c:pt>
                <c:pt idx="10">
                  <c:v>0.36024742857142855</c:v>
                </c:pt>
                <c:pt idx="11">
                  <c:v>0.36024742857142855</c:v>
                </c:pt>
                <c:pt idx="12">
                  <c:v>0.36024742857142855</c:v>
                </c:pt>
                <c:pt idx="13">
                  <c:v>0.36024742857142855</c:v>
                </c:pt>
                <c:pt idx="14">
                  <c:v>0.36024742857142855</c:v>
                </c:pt>
                <c:pt idx="15">
                  <c:v>0.36024742857142855</c:v>
                </c:pt>
                <c:pt idx="16">
                  <c:v>0.36024742857142855</c:v>
                </c:pt>
                <c:pt idx="17">
                  <c:v>0.36024742857142855</c:v>
                </c:pt>
                <c:pt idx="18">
                  <c:v>0.36024742857142855</c:v>
                </c:pt>
                <c:pt idx="19">
                  <c:v>0.36024742857142855</c:v>
                </c:pt>
                <c:pt idx="20">
                  <c:v>0.36024742857142855</c:v>
                </c:pt>
                <c:pt idx="21">
                  <c:v>0.36024742857142855</c:v>
                </c:pt>
                <c:pt idx="22">
                  <c:v>0.36024742857142855</c:v>
                </c:pt>
                <c:pt idx="23">
                  <c:v>0.36024742857142855</c:v>
                </c:pt>
              </c:numCache>
            </c:numRef>
          </c:val>
          <c:smooth val="0"/>
          <c:extLst>
            <c:ext xmlns:c16="http://schemas.microsoft.com/office/drawing/2014/chart" uri="{C3380CC4-5D6E-409C-BE32-E72D297353CC}">
              <c16:uniqueId val="{00000005-0A1F-4299-8D16-02291B78BBB9}"/>
            </c:ext>
          </c:extLst>
        </c:ser>
        <c:ser>
          <c:idx val="2"/>
          <c:order val="5"/>
          <c:tx>
            <c:strRef>
              <c:f>'4 hr'!$I$6</c:f>
              <c:strCache>
                <c:ptCount val="1"/>
                <c:pt idx="0">
                  <c:v>SCL</c:v>
                </c:pt>
              </c:strCache>
            </c:strRef>
          </c:tx>
          <c:spPr>
            <a:ln>
              <a:noFill/>
            </a:ln>
          </c:spPr>
          <c:marker>
            <c:symbol val="circle"/>
            <c:size val="6"/>
            <c:spPr>
              <a:solidFill>
                <a:srgbClr val="FF6600"/>
              </a:solidFill>
              <a:ln>
                <a:solidFill>
                  <a:srgbClr val="ED7D31"/>
                </a:solidFill>
              </a:ln>
            </c:spPr>
          </c:marker>
          <c:dPt>
            <c:idx val="24"/>
            <c:marker>
              <c:spPr>
                <a:solidFill>
                  <a:srgbClr val="FF6600"/>
                </a:solidFill>
                <a:ln>
                  <a:solidFill>
                    <a:schemeClr val="accent6">
                      <a:lumMod val="75000"/>
                    </a:schemeClr>
                  </a:solidFill>
                </a:ln>
              </c:spPr>
            </c:marker>
            <c:bubble3D val="0"/>
            <c:spPr>
              <a:ln>
                <a:solidFill>
                  <a:schemeClr val="bg1">
                    <a:lumMod val="65000"/>
                  </a:schemeClr>
                </a:solidFill>
              </a:ln>
            </c:spPr>
            <c:extLst>
              <c:ext xmlns:c16="http://schemas.microsoft.com/office/drawing/2014/chart" uri="{C3380CC4-5D6E-409C-BE32-E72D297353CC}">
                <c16:uniqueId val="{00000007-0A1F-4299-8D16-02291B78BBB9}"/>
              </c:ext>
            </c:extLst>
          </c:dPt>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hr'!$I$79:$I$102</c:f>
              <c:numCache>
                <c:formatCode>0%</c:formatCode>
                <c:ptCount val="24"/>
                <c:pt idx="0">
                  <c:v>#N/A</c:v>
                </c:pt>
                <c:pt idx="1">
                  <c:v>#N/A</c:v>
                </c:pt>
                <c:pt idx="2">
                  <c:v>#N/A</c:v>
                </c:pt>
                <c:pt idx="3">
                  <c:v>#N/A</c:v>
                </c:pt>
                <c:pt idx="4">
                  <c:v>#N/A</c:v>
                </c:pt>
                <c:pt idx="5">
                  <c:v>#N/A</c:v>
                </c:pt>
                <c:pt idx="6">
                  <c:v>#N/A</c:v>
                </c:pt>
                <c:pt idx="7">
                  <c:v>#N/A</c:v>
                </c:pt>
                <c:pt idx="8">
                  <c:v>#N/A</c:v>
                </c:pt>
                <c:pt idx="9" formatCode="0.0%">
                  <c:v>0.28799999999999998</c:v>
                </c:pt>
                <c:pt idx="10" formatCode="0.0%">
                  <c:v>0.28599999999999998</c:v>
                </c:pt>
                <c:pt idx="11" formatCode="0.0%">
                  <c:v>0.30399999999999999</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8-0A1F-4299-8D16-02291B78BBB9}"/>
            </c:ext>
          </c:extLst>
        </c:ser>
        <c:ser>
          <c:idx val="6"/>
          <c:order val="6"/>
          <c:tx>
            <c:strRef>
              <c:f>'4 hr'!$J$6</c:f>
              <c:strCache>
                <c:ptCount val="1"/>
                <c:pt idx="0">
                  <c:v>SCH</c:v>
                </c:pt>
              </c:strCache>
            </c:strRef>
          </c:tx>
          <c:spPr>
            <a:ln>
              <a:noFill/>
            </a:ln>
          </c:spPr>
          <c:marker>
            <c:symbol val="circle"/>
            <c:size val="7"/>
            <c:spPr>
              <a:solidFill>
                <a:srgbClr val="5B9BD5"/>
              </a:solidFill>
              <a:ln>
                <a:solidFill>
                  <a:srgbClr val="5B9BD5"/>
                </a:solidFill>
              </a:ln>
            </c:spPr>
          </c:marker>
          <c:cat>
            <c:numRef>
              <c:f>'4 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hr'!$J$79:$J$102</c:f>
              <c:numCache>
                <c:formatCode>0%</c:formatCode>
                <c:ptCount val="24"/>
                <c:pt idx="0">
                  <c:v>#N/A</c:v>
                </c:pt>
                <c:pt idx="1">
                  <c:v>#N/A</c:v>
                </c:pt>
                <c:pt idx="2">
                  <c:v>#N/A</c:v>
                </c:pt>
                <c:pt idx="3">
                  <c:v>0.36799999999999999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9-0A1F-4299-8D16-02291B78BBB9}"/>
            </c:ext>
          </c:extLst>
        </c:ser>
        <c:dLbls>
          <c:showLegendKey val="0"/>
          <c:showVal val="0"/>
          <c:showCatName val="0"/>
          <c:showSerName val="0"/>
          <c:showPercent val="0"/>
          <c:showBubbleSize val="0"/>
        </c:dLbls>
        <c:smooth val="0"/>
        <c:axId val="183526144"/>
        <c:axId val="183528064"/>
      </c:lineChart>
      <c:dateAx>
        <c:axId val="18352614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28064"/>
        <c:crosses val="autoZero"/>
        <c:auto val="1"/>
        <c:lblOffset val="100"/>
        <c:baseTimeUnit val="months"/>
        <c:majorUnit val="1"/>
        <c:majorTimeUnit val="months"/>
      </c:dateAx>
      <c:valAx>
        <c:axId val="1835280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26144"/>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4-hour performance </a:t>
            </a:r>
            <a:r>
              <a:rPr lang="en-GB" sz="1100" b="0" i="0" baseline="0">
                <a:effectLst/>
              </a:rPr>
              <a:t>(Causeway)</a:t>
            </a:r>
            <a:endParaRPr lang="en-GB" sz="1100">
              <a:effectLst/>
            </a:endParaRPr>
          </a:p>
        </c:rich>
      </c:tx>
      <c:layout>
        <c:manualLayout>
          <c:xMode val="edge"/>
          <c:yMode val="edge"/>
          <c:x val="0.27690966754155732"/>
          <c:y val="4.1666666666666664E-2"/>
        </c:manualLayout>
      </c:layout>
      <c:overlay val="0"/>
      <c:spPr>
        <a:noFill/>
        <a:ln>
          <a:noFill/>
        </a:ln>
        <a:effectLst/>
      </c:spPr>
    </c:title>
    <c:autoTitleDeleted val="0"/>
    <c:plotArea>
      <c:layout/>
      <c:lineChart>
        <c:grouping val="standard"/>
        <c:varyColors val="0"/>
        <c:ser>
          <c:idx val="0"/>
          <c:order val="0"/>
          <c:tx>
            <c:strRef>
              <c:f>'4 hr'!$F$109</c:f>
              <c:strCache>
                <c:ptCount val="1"/>
                <c:pt idx="0">
                  <c:v>LPL</c:v>
                </c:pt>
              </c:strCache>
            </c:strRef>
          </c:tx>
          <c:spPr>
            <a:ln w="15875" cap="rnd">
              <a:solidFill>
                <a:schemeClr val="tx1"/>
              </a:solidFill>
              <a:prstDash val="lgDash"/>
              <a:round/>
            </a:ln>
            <a:effectLst/>
          </c:spPr>
          <c:marker>
            <c:symbol val="none"/>
          </c:marker>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hr'!$F$182:$F$205</c:f>
              <c:numCache>
                <c:formatCode>0%</c:formatCode>
                <c:ptCount val="24"/>
                <c:pt idx="0">
                  <c:v>0.41840071428571429</c:v>
                </c:pt>
                <c:pt idx="1">
                  <c:v>0.41840071428571429</c:v>
                </c:pt>
                <c:pt idx="2">
                  <c:v>0.41840071428571429</c:v>
                </c:pt>
                <c:pt idx="3">
                  <c:v>0.41840071428571429</c:v>
                </c:pt>
                <c:pt idx="4">
                  <c:v>0.41840071428571429</c:v>
                </c:pt>
                <c:pt idx="5">
                  <c:v>0.41840071428571429</c:v>
                </c:pt>
                <c:pt idx="6">
                  <c:v>0.41840071428571429</c:v>
                </c:pt>
                <c:pt idx="7">
                  <c:v>0.41840071428571429</c:v>
                </c:pt>
                <c:pt idx="8">
                  <c:v>0.41840071428571429</c:v>
                </c:pt>
                <c:pt idx="9">
                  <c:v>0.41840071428571429</c:v>
                </c:pt>
                <c:pt idx="10">
                  <c:v>0.41840071428571429</c:v>
                </c:pt>
                <c:pt idx="11">
                  <c:v>0.41840071428571429</c:v>
                </c:pt>
                <c:pt idx="12">
                  <c:v>0.41840071428571429</c:v>
                </c:pt>
                <c:pt idx="13">
                  <c:v>0.41840071428571429</c:v>
                </c:pt>
                <c:pt idx="14">
                  <c:v>0.41840071428571429</c:v>
                </c:pt>
                <c:pt idx="15">
                  <c:v>0.41840071428571429</c:v>
                </c:pt>
                <c:pt idx="16">
                  <c:v>0.41840071428571429</c:v>
                </c:pt>
                <c:pt idx="17">
                  <c:v>0.41840071428571429</c:v>
                </c:pt>
                <c:pt idx="18">
                  <c:v>0.41840071428571429</c:v>
                </c:pt>
                <c:pt idx="19">
                  <c:v>0.41840071428571429</c:v>
                </c:pt>
                <c:pt idx="20">
                  <c:v>0.41840071428571429</c:v>
                </c:pt>
                <c:pt idx="21">
                  <c:v>0.41840071428571429</c:v>
                </c:pt>
                <c:pt idx="22">
                  <c:v>0.41840071428571429</c:v>
                </c:pt>
                <c:pt idx="23">
                  <c:v>0.41840071428571429</c:v>
                </c:pt>
              </c:numCache>
            </c:numRef>
          </c:val>
          <c:smooth val="0"/>
          <c:extLst>
            <c:ext xmlns:c16="http://schemas.microsoft.com/office/drawing/2014/chart" uri="{C3380CC4-5D6E-409C-BE32-E72D297353CC}">
              <c16:uniqueId val="{00000000-BA8A-4270-9716-C94C9E681E45}"/>
            </c:ext>
          </c:extLst>
        </c:ser>
        <c:ser>
          <c:idx val="1"/>
          <c:order val="1"/>
          <c:tx>
            <c:strRef>
              <c:f>'4 hr'!$E$109</c:f>
              <c:strCache>
                <c:ptCount val="1"/>
                <c:pt idx="0">
                  <c:v>&lt; 4 hrs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dPt>
            <c:idx val="14"/>
            <c:bubble3D val="0"/>
            <c:extLst>
              <c:ext xmlns:c16="http://schemas.microsoft.com/office/drawing/2014/chart" uri="{C3380CC4-5D6E-409C-BE32-E72D297353CC}">
                <c16:uniqueId val="{00000001-BA8A-4270-9716-C94C9E681E45}"/>
              </c:ext>
            </c:extLst>
          </c:dPt>
          <c:dPt>
            <c:idx val="15"/>
            <c:bubble3D val="0"/>
            <c:extLst>
              <c:ext xmlns:c16="http://schemas.microsoft.com/office/drawing/2014/chart" uri="{C3380CC4-5D6E-409C-BE32-E72D297353CC}">
                <c16:uniqueId val="{00000002-BA8A-4270-9716-C94C9E681E45}"/>
              </c:ext>
            </c:extLst>
          </c:dPt>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hr'!$E$182:$E$205</c:f>
              <c:numCache>
                <c:formatCode>0.0%</c:formatCode>
                <c:ptCount val="24"/>
                <c:pt idx="0">
                  <c:v>0.47299999999999998</c:v>
                </c:pt>
                <c:pt idx="1">
                  <c:v>0.44900000000000001</c:v>
                </c:pt>
                <c:pt idx="2">
                  <c:v>0.44600000000000001</c:v>
                </c:pt>
                <c:pt idx="3">
                  <c:v>0.45100000000000001</c:v>
                </c:pt>
                <c:pt idx="4">
                  <c:v>0.48199999999999998</c:v>
                </c:pt>
                <c:pt idx="5">
                  <c:v>0.49399999999999999</c:v>
                </c:pt>
                <c:pt idx="6">
                  <c:v>0.49199999999999999</c:v>
                </c:pt>
                <c:pt idx="7">
                  <c:v>0.45900000000000002</c:v>
                </c:pt>
                <c:pt idx="8">
                  <c:v>0.45400000000000001</c:v>
                </c:pt>
                <c:pt idx="9">
                  <c:v>0.41399999999999998</c:v>
                </c:pt>
                <c:pt idx="10">
                  <c:v>0.45300000000000001</c:v>
                </c:pt>
                <c:pt idx="11">
                  <c:v>0.46500000000000002</c:v>
                </c:pt>
                <c:pt idx="12">
                  <c:v>0.46920000000000001</c:v>
                </c:pt>
                <c:pt idx="13">
                  <c:v>0.45889999999999997</c:v>
                </c:pt>
              </c:numCache>
            </c:numRef>
          </c:val>
          <c:smooth val="0"/>
          <c:extLst>
            <c:ext xmlns:c16="http://schemas.microsoft.com/office/drawing/2014/chart" uri="{C3380CC4-5D6E-409C-BE32-E72D297353CC}">
              <c16:uniqueId val="{00000003-BA8A-4270-9716-C94C9E681E45}"/>
            </c:ext>
          </c:extLst>
        </c:ser>
        <c:ser>
          <c:idx val="3"/>
          <c:order val="2"/>
          <c:tx>
            <c:strRef>
              <c:f>'4 hr'!$G$109</c:f>
              <c:strCache>
                <c:ptCount val="1"/>
                <c:pt idx="0">
                  <c:v>Target</c:v>
                </c:pt>
              </c:strCache>
            </c:strRef>
          </c:tx>
          <c:spPr>
            <a:ln w="19050" cap="rnd">
              <a:solidFill>
                <a:srgbClr val="FF0000"/>
              </a:solidFill>
              <a:prstDash val="dash"/>
              <a:round/>
            </a:ln>
            <a:effectLst/>
          </c:spPr>
          <c:marker>
            <c:symbol val="none"/>
          </c:marker>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hr'!$G$182:$G$205</c:f>
              <c:numCache>
                <c:formatCode>0%</c:formatCode>
                <c:ptCount val="24"/>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pt idx="22">
                  <c:v>0.95</c:v>
                </c:pt>
                <c:pt idx="23">
                  <c:v>0.95</c:v>
                </c:pt>
              </c:numCache>
            </c:numRef>
          </c:val>
          <c:smooth val="0"/>
          <c:extLst>
            <c:ext xmlns:c16="http://schemas.microsoft.com/office/drawing/2014/chart" uri="{C3380CC4-5D6E-409C-BE32-E72D297353CC}">
              <c16:uniqueId val="{00000004-BA8A-4270-9716-C94C9E681E45}"/>
            </c:ext>
          </c:extLst>
        </c:ser>
        <c:ser>
          <c:idx val="4"/>
          <c:order val="3"/>
          <c:tx>
            <c:strRef>
              <c:f>'4 hr'!$D$109</c:f>
              <c:strCache>
                <c:ptCount val="1"/>
                <c:pt idx="0">
                  <c:v>Mean</c:v>
                </c:pt>
              </c:strCache>
            </c:strRef>
          </c:tx>
          <c:spPr>
            <a:ln w="15875" cap="rnd">
              <a:solidFill>
                <a:schemeClr val="tx1"/>
              </a:solidFill>
              <a:round/>
            </a:ln>
            <a:effectLst/>
          </c:spPr>
          <c:marker>
            <c:symbol val="none"/>
          </c:marker>
          <c:dPt>
            <c:idx val="15"/>
            <c:bubble3D val="0"/>
            <c:extLst>
              <c:ext xmlns:c16="http://schemas.microsoft.com/office/drawing/2014/chart" uri="{C3380CC4-5D6E-409C-BE32-E72D297353CC}">
                <c16:uniqueId val="{00000005-BA8A-4270-9716-C94C9E681E45}"/>
              </c:ext>
            </c:extLst>
          </c:dPt>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hr'!$D$182:$D$205</c:f>
              <c:numCache>
                <c:formatCode>0%</c:formatCode>
                <c:ptCount val="24"/>
                <c:pt idx="0">
                  <c:v>0.46143571428571428</c:v>
                </c:pt>
                <c:pt idx="1">
                  <c:v>0.46143571428571428</c:v>
                </c:pt>
                <c:pt idx="2">
                  <c:v>0.46143571428571428</c:v>
                </c:pt>
                <c:pt idx="3">
                  <c:v>0.46143571428571428</c:v>
                </c:pt>
                <c:pt idx="4">
                  <c:v>0.46143571428571428</c:v>
                </c:pt>
                <c:pt idx="5">
                  <c:v>0.46143571428571428</c:v>
                </c:pt>
                <c:pt idx="6">
                  <c:v>0.46143571428571428</c:v>
                </c:pt>
                <c:pt idx="7">
                  <c:v>0.46143571428571428</c:v>
                </c:pt>
                <c:pt idx="8">
                  <c:v>0.46143571428571428</c:v>
                </c:pt>
                <c:pt idx="9">
                  <c:v>0.46143571428571428</c:v>
                </c:pt>
                <c:pt idx="10">
                  <c:v>0.46143571428571428</c:v>
                </c:pt>
                <c:pt idx="11">
                  <c:v>0.46143571428571428</c:v>
                </c:pt>
                <c:pt idx="12">
                  <c:v>0.46143571428571428</c:v>
                </c:pt>
                <c:pt idx="13">
                  <c:v>0.46143571428571428</c:v>
                </c:pt>
                <c:pt idx="14">
                  <c:v>0.46143571428571428</c:v>
                </c:pt>
                <c:pt idx="15">
                  <c:v>0.46143571428571428</c:v>
                </c:pt>
                <c:pt idx="16">
                  <c:v>0.46143571428571428</c:v>
                </c:pt>
                <c:pt idx="17">
                  <c:v>0.46143571428571428</c:v>
                </c:pt>
                <c:pt idx="18">
                  <c:v>0.46143571428571428</c:v>
                </c:pt>
                <c:pt idx="19">
                  <c:v>0.46143571428571428</c:v>
                </c:pt>
                <c:pt idx="20">
                  <c:v>0.46143571428571428</c:v>
                </c:pt>
                <c:pt idx="21">
                  <c:v>0.46143571428571428</c:v>
                </c:pt>
                <c:pt idx="22">
                  <c:v>0.46143571428571428</c:v>
                </c:pt>
                <c:pt idx="23">
                  <c:v>0.46143571428571428</c:v>
                </c:pt>
              </c:numCache>
            </c:numRef>
          </c:val>
          <c:smooth val="0"/>
          <c:extLst>
            <c:ext xmlns:c16="http://schemas.microsoft.com/office/drawing/2014/chart" uri="{C3380CC4-5D6E-409C-BE32-E72D297353CC}">
              <c16:uniqueId val="{00000006-BA8A-4270-9716-C94C9E681E45}"/>
            </c:ext>
          </c:extLst>
        </c:ser>
        <c:ser>
          <c:idx val="5"/>
          <c:order val="4"/>
          <c:tx>
            <c:strRef>
              <c:f>'4 hr'!$C$109</c:f>
              <c:strCache>
                <c:ptCount val="1"/>
                <c:pt idx="0">
                  <c:v>UPL</c:v>
                </c:pt>
              </c:strCache>
            </c:strRef>
          </c:tx>
          <c:spPr>
            <a:ln w="15875" cap="rnd">
              <a:solidFill>
                <a:schemeClr val="tx1"/>
              </a:solidFill>
              <a:prstDash val="lgDash"/>
              <a:round/>
            </a:ln>
            <a:effectLst/>
          </c:spPr>
          <c:marker>
            <c:symbol val="none"/>
          </c:marker>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hr'!$C$182:$C$205</c:f>
              <c:numCache>
                <c:formatCode>0%</c:formatCode>
                <c:ptCount val="24"/>
                <c:pt idx="0">
                  <c:v>0.50447071428571433</c:v>
                </c:pt>
                <c:pt idx="1">
                  <c:v>0.50447071428571433</c:v>
                </c:pt>
                <c:pt idx="2">
                  <c:v>0.50447071428571433</c:v>
                </c:pt>
                <c:pt idx="3">
                  <c:v>0.50447071428571433</c:v>
                </c:pt>
                <c:pt idx="4">
                  <c:v>0.50447071428571433</c:v>
                </c:pt>
                <c:pt idx="5">
                  <c:v>0.50447071428571433</c:v>
                </c:pt>
                <c:pt idx="6">
                  <c:v>0.50447071428571433</c:v>
                </c:pt>
                <c:pt idx="7">
                  <c:v>0.50447071428571433</c:v>
                </c:pt>
                <c:pt idx="8">
                  <c:v>0.50447071428571433</c:v>
                </c:pt>
                <c:pt idx="9">
                  <c:v>0.50447071428571433</c:v>
                </c:pt>
                <c:pt idx="10">
                  <c:v>0.50447071428571433</c:v>
                </c:pt>
                <c:pt idx="11">
                  <c:v>0.50447071428571433</c:v>
                </c:pt>
                <c:pt idx="12">
                  <c:v>0.50447071428571433</c:v>
                </c:pt>
                <c:pt idx="13">
                  <c:v>0.50447071428571433</c:v>
                </c:pt>
                <c:pt idx="14">
                  <c:v>0.50447071428571433</c:v>
                </c:pt>
                <c:pt idx="15">
                  <c:v>0.50447071428571433</c:v>
                </c:pt>
                <c:pt idx="16">
                  <c:v>0.50447071428571433</c:v>
                </c:pt>
                <c:pt idx="17">
                  <c:v>0.50447071428571433</c:v>
                </c:pt>
                <c:pt idx="18">
                  <c:v>0.50447071428571433</c:v>
                </c:pt>
                <c:pt idx="19">
                  <c:v>0.50447071428571433</c:v>
                </c:pt>
                <c:pt idx="20">
                  <c:v>0.50447071428571433</c:v>
                </c:pt>
                <c:pt idx="21">
                  <c:v>0.50447071428571433</c:v>
                </c:pt>
                <c:pt idx="22">
                  <c:v>0.50447071428571433</c:v>
                </c:pt>
                <c:pt idx="23">
                  <c:v>0.50447071428571433</c:v>
                </c:pt>
              </c:numCache>
            </c:numRef>
          </c:val>
          <c:smooth val="0"/>
          <c:extLst>
            <c:ext xmlns:c16="http://schemas.microsoft.com/office/drawing/2014/chart" uri="{C3380CC4-5D6E-409C-BE32-E72D297353CC}">
              <c16:uniqueId val="{00000007-BA8A-4270-9716-C94C9E681E45}"/>
            </c:ext>
          </c:extLst>
        </c:ser>
        <c:ser>
          <c:idx val="2"/>
          <c:order val="5"/>
          <c:tx>
            <c:strRef>
              <c:f>'4 hr'!$I$109</c:f>
              <c:strCache>
                <c:ptCount val="1"/>
                <c:pt idx="0">
                  <c:v>SCL</c:v>
                </c:pt>
              </c:strCache>
            </c:strRef>
          </c:tx>
          <c:spPr>
            <a:ln>
              <a:noFill/>
            </a:ln>
          </c:spPr>
          <c:marker>
            <c:symbol val="circle"/>
            <c:size val="6"/>
            <c:spPr>
              <a:solidFill>
                <a:srgbClr val="FF6600"/>
              </a:solidFill>
              <a:ln>
                <a:solidFill>
                  <a:srgbClr val="ED7D31"/>
                </a:solidFill>
              </a:ln>
            </c:spPr>
          </c:marker>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hr'!$I$182:$I$205</c:f>
              <c:numCache>
                <c:formatCode>0%</c:formatCode>
                <c:ptCount val="24"/>
                <c:pt idx="0">
                  <c:v>#N/A</c:v>
                </c:pt>
                <c:pt idx="1">
                  <c:v>#N/A</c:v>
                </c:pt>
                <c:pt idx="2">
                  <c:v>#N/A</c:v>
                </c:pt>
                <c:pt idx="3">
                  <c:v>#N/A</c:v>
                </c:pt>
                <c:pt idx="4">
                  <c:v>#N/A</c:v>
                </c:pt>
                <c:pt idx="5">
                  <c:v>#N/A</c:v>
                </c:pt>
                <c:pt idx="6">
                  <c:v>#N/A</c:v>
                </c:pt>
                <c:pt idx="7">
                  <c:v>#N/A</c:v>
                </c:pt>
                <c:pt idx="8">
                  <c:v>#N/A</c:v>
                </c:pt>
                <c:pt idx="9">
                  <c:v>0.41399999999999998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8-BA8A-4270-9716-C94C9E681E45}"/>
            </c:ext>
          </c:extLst>
        </c:ser>
        <c:ser>
          <c:idx val="6"/>
          <c:order val="6"/>
          <c:tx>
            <c:strRef>
              <c:f>'4 hr'!$J$109</c:f>
              <c:strCache>
                <c:ptCount val="1"/>
                <c:pt idx="0">
                  <c:v>SCH</c:v>
                </c:pt>
              </c:strCache>
            </c:strRef>
          </c:tx>
          <c:spPr>
            <a:ln>
              <a:noFill/>
            </a:ln>
          </c:spPr>
          <c:marker>
            <c:symbol val="circle"/>
            <c:size val="6"/>
            <c:spPr>
              <a:solidFill>
                <a:srgbClr val="5B9BD5"/>
              </a:solidFill>
              <a:ln>
                <a:solidFill>
                  <a:srgbClr val="5B9BD5"/>
                </a:solidFill>
              </a:ln>
            </c:spPr>
          </c:marker>
          <c:cat>
            <c:numRef>
              <c:f>'4 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'4 hr'!$J$182:$J$205</c:f>
              <c:numCache>
                <c:formatCode>0%</c:formatCode>
                <c:ptCount val="24"/>
                <c:pt idx="0">
                  <c:v>#N/A</c:v>
                </c:pt>
                <c:pt idx="1">
                  <c:v>#N/A</c:v>
                </c:pt>
                <c:pt idx="2">
                  <c:v>#N/A</c:v>
                </c:pt>
                <c:pt idx="3">
                  <c:v>#N/A</c:v>
                </c:pt>
                <c:pt idx="4" formatCode="0.0%">
                  <c:v>0.48199999999999998</c:v>
                </c:pt>
                <c:pt idx="5" formatCode="0.0%">
                  <c:v>0.49399999999999999</c:v>
                </c:pt>
                <c:pt idx="6" formatCode="0.0%">
                  <c:v>0.49199999999999999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9-BA8A-4270-9716-C94C9E681E45}"/>
            </c:ext>
          </c:extLst>
        </c:ser>
        <c:dLbls>
          <c:showLegendKey val="0"/>
          <c:showVal val="0"/>
          <c:showCatName val="0"/>
          <c:showSerName val="0"/>
          <c:showPercent val="0"/>
          <c:showBubbleSize val="0"/>
        </c:dLbls>
        <c:smooth val="0"/>
        <c:axId val="184633216"/>
        <c:axId val="184655872"/>
      </c:lineChart>
      <c:dateAx>
        <c:axId val="184633216"/>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55872"/>
        <c:crosses val="autoZero"/>
        <c:auto val="1"/>
        <c:lblOffset val="100"/>
        <c:baseTimeUnit val="months"/>
        <c:majorUnit val="1"/>
        <c:majorTimeUnit val="months"/>
      </c:dateAx>
      <c:valAx>
        <c:axId val="1846558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33216"/>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12-hour waits (Antrim)</a:t>
            </a:r>
            <a:endParaRPr lang="en-GB" sz="1100">
              <a:effectLst/>
            </a:endParaRPr>
          </a:p>
        </c:rich>
      </c:tx>
      <c:overlay val="0"/>
      <c:spPr>
        <a:noFill/>
        <a:ln>
          <a:noFill/>
        </a:ln>
        <a:effectLst/>
      </c:spPr>
    </c:title>
    <c:autoTitleDeleted val="0"/>
    <c:plotArea>
      <c:layout/>
      <c:lineChart>
        <c:grouping val="standard"/>
        <c:varyColors val="0"/>
        <c:ser>
          <c:idx val="0"/>
          <c:order val="0"/>
          <c:tx>
            <c:strRef>
              <c:f>'12hr'!$F$6</c:f>
              <c:strCache>
                <c:ptCount val="1"/>
                <c:pt idx="0">
                  <c:v>LPL</c:v>
                </c:pt>
              </c:strCache>
            </c:strRef>
          </c:tx>
          <c:spPr>
            <a:ln w="15875" cap="rnd">
              <a:solidFill>
                <a:schemeClr val="tx1"/>
              </a:solidFill>
              <a:prstDash val="lgDash"/>
              <a:round/>
            </a:ln>
            <a:effectLst/>
          </c:spPr>
          <c:marker>
            <c:symbol val="none"/>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'12hr'!$F$79:$F$102</c:f>
              <c:numCache>
                <c:formatCode>0</c:formatCode>
                <c:ptCount val="24"/>
                <c:pt idx="0">
                  <c:v>1189.8157142857142</c:v>
                </c:pt>
                <c:pt idx="1">
                  <c:v>1189.8157142857142</c:v>
                </c:pt>
                <c:pt idx="2">
                  <c:v>1189.8157142857142</c:v>
                </c:pt>
                <c:pt idx="3">
                  <c:v>1189.8157142857142</c:v>
                </c:pt>
                <c:pt idx="4">
                  <c:v>1189.8157142857142</c:v>
                </c:pt>
                <c:pt idx="5">
                  <c:v>1189.8157142857142</c:v>
                </c:pt>
                <c:pt idx="6">
                  <c:v>1189.8157142857142</c:v>
                </c:pt>
                <c:pt idx="7">
                  <c:v>1189.8157142857142</c:v>
                </c:pt>
                <c:pt idx="8">
                  <c:v>1189.8157142857142</c:v>
                </c:pt>
                <c:pt idx="9">
                  <c:v>1189.8157142857142</c:v>
                </c:pt>
                <c:pt idx="10">
                  <c:v>1189.8157142857142</c:v>
                </c:pt>
                <c:pt idx="11">
                  <c:v>1189.8157142857142</c:v>
                </c:pt>
                <c:pt idx="12">
                  <c:v>1189.8157142857142</c:v>
                </c:pt>
                <c:pt idx="13">
                  <c:v>1189.8157142857142</c:v>
                </c:pt>
                <c:pt idx="14">
                  <c:v>1189.8157142857142</c:v>
                </c:pt>
                <c:pt idx="15">
                  <c:v>1189.8157142857142</c:v>
                </c:pt>
                <c:pt idx="16">
                  <c:v>1189.8157142857142</c:v>
                </c:pt>
                <c:pt idx="17">
                  <c:v>1189.8157142857142</c:v>
                </c:pt>
                <c:pt idx="18">
                  <c:v>1189.8157142857142</c:v>
                </c:pt>
                <c:pt idx="19">
                  <c:v>1189.8157142857142</c:v>
                </c:pt>
                <c:pt idx="20">
                  <c:v>1189.8157142857142</c:v>
                </c:pt>
                <c:pt idx="21">
                  <c:v>1189.8157142857142</c:v>
                </c:pt>
                <c:pt idx="22">
                  <c:v>1189.8157142857142</c:v>
                </c:pt>
                <c:pt idx="23">
                  <c:v>1189.8157142857142</c:v>
                </c:pt>
              </c:numCache>
            </c:numRef>
          </c:val>
          <c:smooth val="0"/>
          <c:extLst>
            <c:ext xmlns:c16="http://schemas.microsoft.com/office/drawing/2014/chart" uri="{C3380CC4-5D6E-409C-BE32-E72D297353CC}">
              <c16:uniqueId val="{00000000-417A-4122-9E3E-7DA7AC9DE620}"/>
            </c:ext>
          </c:extLst>
        </c:ser>
        <c:ser>
          <c:idx val="1"/>
          <c:order val="1"/>
          <c:tx>
            <c:strRef>
              <c:f>'12hr'!$E$6</c:f>
              <c:strCache>
                <c:ptCount val="1"/>
                <c:pt idx="0">
                  <c:v>&gt; 12 hrs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'12hr'!$E$79:$E$102</c:f>
              <c:numCache>
                <c:formatCode>0</c:formatCode>
                <c:ptCount val="24"/>
                <c:pt idx="0">
                  <c:v>1655</c:v>
                </c:pt>
                <c:pt idx="1">
                  <c:v>1439</c:v>
                </c:pt>
                <c:pt idx="2">
                  <c:v>1598</c:v>
                </c:pt>
                <c:pt idx="3">
                  <c:v>1274</c:v>
                </c:pt>
                <c:pt idx="4">
                  <c:v>1453</c:v>
                </c:pt>
                <c:pt idx="5">
                  <c:v>1546</c:v>
                </c:pt>
                <c:pt idx="6">
                  <c:v>1844</c:v>
                </c:pt>
                <c:pt idx="7">
                  <c:v>1616</c:v>
                </c:pt>
                <c:pt idx="8">
                  <c:v>1538</c:v>
                </c:pt>
                <c:pt idx="9">
                  <c:v>1729</c:v>
                </c:pt>
                <c:pt idx="10">
                  <c:v>1647</c:v>
                </c:pt>
                <c:pt idx="11">
                  <c:v>1759</c:v>
                </c:pt>
                <c:pt idx="12">
                  <c:v>1959</c:v>
                </c:pt>
                <c:pt idx="13">
                  <c:v>1886</c:v>
                </c:pt>
              </c:numCache>
            </c:numRef>
          </c:val>
          <c:smooth val="0"/>
          <c:extLst>
            <c:ext xmlns:c16="http://schemas.microsoft.com/office/drawing/2014/chart" uri="{C3380CC4-5D6E-409C-BE32-E72D297353CC}">
              <c16:uniqueId val="{00000001-417A-4122-9E3E-7DA7AC9DE620}"/>
            </c:ext>
          </c:extLst>
        </c:ser>
        <c:ser>
          <c:idx val="3"/>
          <c:order val="2"/>
          <c:tx>
            <c:strRef>
              <c:f>'12hr'!$G$6</c:f>
              <c:strCache>
                <c:ptCount val="1"/>
                <c:pt idx="0">
                  <c:v>Target</c:v>
                </c:pt>
              </c:strCache>
            </c:strRef>
          </c:tx>
          <c:spPr>
            <a:ln w="19050" cap="rnd">
              <a:solidFill>
                <a:srgbClr val="FF0000"/>
              </a:solidFill>
              <a:prstDash val="dash"/>
              <a:round/>
            </a:ln>
            <a:effectLst/>
          </c:spPr>
          <c:marker>
            <c:symbol val="none"/>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417A-4122-9E3E-7DA7AC9DE620}"/>
            </c:ext>
          </c:extLst>
        </c:ser>
        <c:ser>
          <c:idx val="4"/>
          <c:order val="3"/>
          <c:tx>
            <c:strRef>
              <c:f>'12hr'!$D$6</c:f>
              <c:strCache>
                <c:ptCount val="1"/>
                <c:pt idx="0">
                  <c:v>Mean</c:v>
                </c:pt>
              </c:strCache>
            </c:strRef>
          </c:tx>
          <c:spPr>
            <a:ln w="15875" cap="rnd">
              <a:solidFill>
                <a:schemeClr val="tx1"/>
              </a:solidFill>
              <a:round/>
            </a:ln>
            <a:effectLst/>
          </c:spPr>
          <c:marker>
            <c:symbol val="none"/>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'12hr'!$D$79:$D$102</c:f>
              <c:numCache>
                <c:formatCode>0</c:formatCode>
                <c:ptCount val="24"/>
                <c:pt idx="0">
                  <c:v>1638.7857142857142</c:v>
                </c:pt>
                <c:pt idx="1">
                  <c:v>1638.7857142857142</c:v>
                </c:pt>
                <c:pt idx="2">
                  <c:v>1638.7857142857142</c:v>
                </c:pt>
                <c:pt idx="3">
                  <c:v>1638.7857142857142</c:v>
                </c:pt>
                <c:pt idx="4">
                  <c:v>1638.7857142857142</c:v>
                </c:pt>
                <c:pt idx="5">
                  <c:v>1638.7857142857142</c:v>
                </c:pt>
                <c:pt idx="6">
                  <c:v>1638.7857142857142</c:v>
                </c:pt>
                <c:pt idx="7">
                  <c:v>1638.7857142857142</c:v>
                </c:pt>
                <c:pt idx="8">
                  <c:v>1638.7857142857142</c:v>
                </c:pt>
                <c:pt idx="9">
                  <c:v>1638.7857142857142</c:v>
                </c:pt>
                <c:pt idx="10">
                  <c:v>1638.7857142857142</c:v>
                </c:pt>
                <c:pt idx="11">
                  <c:v>1638.7857142857142</c:v>
                </c:pt>
                <c:pt idx="12">
                  <c:v>1638.7857142857142</c:v>
                </c:pt>
                <c:pt idx="13">
                  <c:v>1638.7857142857142</c:v>
                </c:pt>
                <c:pt idx="14">
                  <c:v>1638.7857142857142</c:v>
                </c:pt>
                <c:pt idx="15">
                  <c:v>1638.7857142857142</c:v>
                </c:pt>
                <c:pt idx="16">
                  <c:v>1638.7857142857142</c:v>
                </c:pt>
                <c:pt idx="17">
                  <c:v>1638.7857142857142</c:v>
                </c:pt>
                <c:pt idx="18">
                  <c:v>1638.7857142857142</c:v>
                </c:pt>
                <c:pt idx="19">
                  <c:v>1638.7857142857142</c:v>
                </c:pt>
                <c:pt idx="20">
                  <c:v>1638.7857142857142</c:v>
                </c:pt>
                <c:pt idx="21">
                  <c:v>1638.7857142857142</c:v>
                </c:pt>
                <c:pt idx="22">
                  <c:v>1638.7857142857142</c:v>
                </c:pt>
                <c:pt idx="23">
                  <c:v>1638.7857142857142</c:v>
                </c:pt>
              </c:numCache>
            </c:numRef>
          </c:val>
          <c:smooth val="0"/>
          <c:extLst>
            <c:ext xmlns:c16="http://schemas.microsoft.com/office/drawing/2014/chart" uri="{C3380CC4-5D6E-409C-BE32-E72D297353CC}">
              <c16:uniqueId val="{00000003-417A-4122-9E3E-7DA7AC9DE620}"/>
            </c:ext>
          </c:extLst>
        </c:ser>
        <c:ser>
          <c:idx val="5"/>
          <c:order val="4"/>
          <c:tx>
            <c:strRef>
              <c:f>'12hr'!$C$6</c:f>
              <c:strCache>
                <c:ptCount val="1"/>
                <c:pt idx="0">
                  <c:v>UPL</c:v>
                </c:pt>
              </c:strCache>
            </c:strRef>
          </c:tx>
          <c:spPr>
            <a:ln w="15875" cap="rnd">
              <a:solidFill>
                <a:schemeClr val="tx1"/>
              </a:solidFill>
              <a:prstDash val="lgDash"/>
              <a:round/>
            </a:ln>
            <a:effectLst/>
          </c:spPr>
          <c:marker>
            <c:symbol val="none"/>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'12hr'!$C$79:$C$102</c:f>
              <c:numCache>
                <c:formatCode>0</c:formatCode>
                <c:ptCount val="24"/>
                <c:pt idx="0">
                  <c:v>2087.755714285714</c:v>
                </c:pt>
                <c:pt idx="1">
                  <c:v>2087.755714285714</c:v>
                </c:pt>
                <c:pt idx="2">
                  <c:v>2087.755714285714</c:v>
                </c:pt>
                <c:pt idx="3">
                  <c:v>2087.755714285714</c:v>
                </c:pt>
                <c:pt idx="4">
                  <c:v>2087.755714285714</c:v>
                </c:pt>
                <c:pt idx="5">
                  <c:v>2087.755714285714</c:v>
                </c:pt>
                <c:pt idx="6">
                  <c:v>2087.755714285714</c:v>
                </c:pt>
                <c:pt idx="7">
                  <c:v>2087.755714285714</c:v>
                </c:pt>
                <c:pt idx="8">
                  <c:v>2087.755714285714</c:v>
                </c:pt>
                <c:pt idx="9">
                  <c:v>2087.755714285714</c:v>
                </c:pt>
                <c:pt idx="10">
                  <c:v>2087.755714285714</c:v>
                </c:pt>
                <c:pt idx="11">
                  <c:v>2087.755714285714</c:v>
                </c:pt>
                <c:pt idx="12">
                  <c:v>2087.755714285714</c:v>
                </c:pt>
                <c:pt idx="13">
                  <c:v>2087.755714285714</c:v>
                </c:pt>
                <c:pt idx="14">
                  <c:v>2087.755714285714</c:v>
                </c:pt>
                <c:pt idx="15">
                  <c:v>2087.755714285714</c:v>
                </c:pt>
                <c:pt idx="16">
                  <c:v>2087.755714285714</c:v>
                </c:pt>
                <c:pt idx="17">
                  <c:v>2087.755714285714</c:v>
                </c:pt>
                <c:pt idx="18">
                  <c:v>2087.755714285714</c:v>
                </c:pt>
                <c:pt idx="19">
                  <c:v>2087.755714285714</c:v>
                </c:pt>
                <c:pt idx="20">
                  <c:v>2087.755714285714</c:v>
                </c:pt>
                <c:pt idx="21">
                  <c:v>2087.755714285714</c:v>
                </c:pt>
                <c:pt idx="22">
                  <c:v>2087.755714285714</c:v>
                </c:pt>
                <c:pt idx="23">
                  <c:v>2087.755714285714</c:v>
                </c:pt>
              </c:numCache>
            </c:numRef>
          </c:val>
          <c:smooth val="0"/>
          <c:extLst>
            <c:ext xmlns:c16="http://schemas.microsoft.com/office/drawing/2014/chart" uri="{C3380CC4-5D6E-409C-BE32-E72D297353CC}">
              <c16:uniqueId val="{00000004-417A-4122-9E3E-7DA7AC9DE620}"/>
            </c:ext>
          </c:extLst>
        </c:ser>
        <c:ser>
          <c:idx val="2"/>
          <c:order val="5"/>
          <c:tx>
            <c:strRef>
              <c:f>'12hr'!$I$6</c:f>
              <c:strCache>
                <c:ptCount val="1"/>
                <c:pt idx="0">
                  <c:v>SCL</c:v>
                </c:pt>
              </c:strCache>
            </c:strRef>
          </c:tx>
          <c:spPr>
            <a:ln>
              <a:noFill/>
            </a:ln>
          </c:spPr>
          <c:marker>
            <c:symbol val="circle"/>
            <c:size val="7"/>
            <c:spPr>
              <a:solidFill>
                <a:srgbClr val="5B9BD5"/>
              </a:solidFill>
              <a:ln>
                <a:solidFill>
                  <a:srgbClr val="5B9BD5"/>
                </a:solidFill>
              </a:ln>
            </c:spPr>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417A-4122-9E3E-7DA7AC9DE620}"/>
            </c:ext>
          </c:extLst>
        </c:ser>
        <c:ser>
          <c:idx val="6"/>
          <c:order val="6"/>
          <c:tx>
            <c:strRef>
              <c:f>'12hr'!$J$6</c:f>
              <c:strCache>
                <c:ptCount val="1"/>
                <c:pt idx="0">
                  <c:v>SCH</c:v>
                </c:pt>
              </c:strCache>
            </c:strRef>
          </c:tx>
          <c:spPr>
            <a:ln>
              <a:noFill/>
            </a:ln>
          </c:spPr>
          <c:marker>
            <c:symbol val="circle"/>
            <c:size val="7"/>
            <c:spPr>
              <a:solidFill>
                <a:srgbClr val="ED7D31"/>
              </a:solidFill>
              <a:ln>
                <a:solidFill>
                  <a:srgbClr val="ED7D31"/>
                </a:solidFill>
              </a:ln>
            </c:spPr>
          </c:marker>
          <c:cat>
            <c:numRef>
              <c:f>'12hr'!$B$79:$B$92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417A-4122-9E3E-7DA7AC9DE620}"/>
            </c:ext>
          </c:extLst>
        </c:ser>
        <c:dLbls>
          <c:showLegendKey val="0"/>
          <c:showVal val="0"/>
          <c:showCatName val="0"/>
          <c:showSerName val="0"/>
          <c:showPercent val="0"/>
          <c:showBubbleSize val="0"/>
        </c:dLbls>
        <c:smooth val="0"/>
        <c:axId val="186785152"/>
        <c:axId val="186795520"/>
      </c:lineChart>
      <c:dateAx>
        <c:axId val="18678515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95520"/>
        <c:crosses val="autoZero"/>
        <c:auto val="1"/>
        <c:lblOffset val="100"/>
        <c:baseTimeUnit val="months"/>
        <c:majorUnit val="1"/>
        <c:majorTimeUnit val="months"/>
      </c:dateAx>
      <c:valAx>
        <c:axId val="1867955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85152"/>
        <c:crosses val="autoZero"/>
        <c:crossBetween val="midCat"/>
      </c:valAx>
      <c:spPr>
        <a:noFill/>
        <a:ln>
          <a:noFill/>
        </a:ln>
        <a:effectLst/>
      </c:spPr>
    </c:plotArea>
    <c:legend>
      <c:legendPos val="b"/>
      <c:layout>
        <c:manualLayout>
          <c:xMode val="edge"/>
          <c:yMode val="edge"/>
          <c:x val="0.14561067366579181"/>
          <c:y val="0.81173228346456694"/>
          <c:w val="0.75322309711286084"/>
          <c:h val="0.1604899387576553"/>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12-hour waits (Causeway)</a:t>
            </a:r>
            <a:endParaRPr lang="en-GB" sz="1100">
              <a:effectLst/>
            </a:endParaRPr>
          </a:p>
        </c:rich>
      </c:tx>
      <c:layout>
        <c:manualLayout>
          <c:xMode val="edge"/>
          <c:yMode val="edge"/>
          <c:x val="0.3391596675415573"/>
          <c:y val="2.7671015591636816E-2"/>
        </c:manualLayout>
      </c:layout>
      <c:overlay val="0"/>
      <c:spPr>
        <a:noFill/>
        <a:ln>
          <a:noFill/>
        </a:ln>
        <a:effectLst/>
      </c:spPr>
    </c:title>
    <c:autoTitleDeleted val="0"/>
    <c:plotArea>
      <c:layout/>
      <c:lineChart>
        <c:grouping val="standard"/>
        <c:varyColors val="0"/>
        <c:ser>
          <c:idx val="0"/>
          <c:order val="0"/>
          <c:tx>
            <c:strRef>
              <c:f>'12hr'!$F$109</c:f>
              <c:strCache>
                <c:ptCount val="1"/>
                <c:pt idx="0">
                  <c:v>LPL</c:v>
                </c:pt>
              </c:strCache>
            </c:strRef>
          </c:tx>
          <c:spPr>
            <a:ln w="15875" cap="rnd">
              <a:solidFill>
                <a:schemeClr val="tx1"/>
              </a:solidFill>
              <a:prstDash val="lgDash"/>
              <a:round/>
            </a:ln>
            <a:effectLst/>
          </c:spPr>
          <c:marker>
            <c:symbol val="none"/>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'12hr'!$F$182:$F$205</c:f>
              <c:numCache>
                <c:formatCode>0</c:formatCode>
                <c:ptCount val="24"/>
                <c:pt idx="0">
                  <c:v>519.72714285714289</c:v>
                </c:pt>
                <c:pt idx="1">
                  <c:v>519.72714285714289</c:v>
                </c:pt>
                <c:pt idx="2">
                  <c:v>519.72714285714289</c:v>
                </c:pt>
                <c:pt idx="3">
                  <c:v>519.72714285714289</c:v>
                </c:pt>
                <c:pt idx="4">
                  <c:v>519.72714285714289</c:v>
                </c:pt>
                <c:pt idx="5">
                  <c:v>519.72714285714289</c:v>
                </c:pt>
                <c:pt idx="6">
                  <c:v>519.72714285714289</c:v>
                </c:pt>
                <c:pt idx="7">
                  <c:v>519.72714285714289</c:v>
                </c:pt>
                <c:pt idx="8">
                  <c:v>519.72714285714289</c:v>
                </c:pt>
                <c:pt idx="9">
                  <c:v>519.72714285714289</c:v>
                </c:pt>
                <c:pt idx="10">
                  <c:v>519.72714285714289</c:v>
                </c:pt>
                <c:pt idx="11">
                  <c:v>519.72714285714289</c:v>
                </c:pt>
                <c:pt idx="12">
                  <c:v>519.72714285714289</c:v>
                </c:pt>
                <c:pt idx="13">
                  <c:v>519.72714285714289</c:v>
                </c:pt>
                <c:pt idx="14">
                  <c:v>519.72714285714289</c:v>
                </c:pt>
                <c:pt idx="15">
                  <c:v>519.72714285714289</c:v>
                </c:pt>
                <c:pt idx="16">
                  <c:v>519.72714285714289</c:v>
                </c:pt>
                <c:pt idx="17">
                  <c:v>519.72714285714289</c:v>
                </c:pt>
                <c:pt idx="18">
                  <c:v>519.72714285714289</c:v>
                </c:pt>
                <c:pt idx="19">
                  <c:v>519.72714285714289</c:v>
                </c:pt>
                <c:pt idx="20">
                  <c:v>519.72714285714289</c:v>
                </c:pt>
                <c:pt idx="21">
                  <c:v>519.72714285714289</c:v>
                </c:pt>
                <c:pt idx="22">
                  <c:v>519.72714285714289</c:v>
                </c:pt>
                <c:pt idx="23">
                  <c:v>519.72714285714289</c:v>
                </c:pt>
              </c:numCache>
            </c:numRef>
          </c:val>
          <c:smooth val="0"/>
          <c:extLst>
            <c:ext xmlns:c16="http://schemas.microsoft.com/office/drawing/2014/chart" uri="{C3380CC4-5D6E-409C-BE32-E72D297353CC}">
              <c16:uniqueId val="{00000000-E368-44AA-8CD0-15DFD25F376A}"/>
            </c:ext>
          </c:extLst>
        </c:ser>
        <c:ser>
          <c:idx val="1"/>
          <c:order val="1"/>
          <c:tx>
            <c:strRef>
              <c:f>'12hr'!$E$109</c:f>
              <c:strCache>
                <c:ptCount val="1"/>
                <c:pt idx="0">
                  <c:v>&gt; 12 hrs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'12hr'!$E$182:$E$205</c:f>
              <c:numCache>
                <c:formatCode>0</c:formatCode>
                <c:ptCount val="24"/>
                <c:pt idx="0">
                  <c:v>636</c:v>
                </c:pt>
                <c:pt idx="1">
                  <c:v>672</c:v>
                </c:pt>
                <c:pt idx="2">
                  <c:v>600</c:v>
                </c:pt>
                <c:pt idx="3">
                  <c:v>646</c:v>
                </c:pt>
                <c:pt idx="4">
                  <c:v>611</c:v>
                </c:pt>
                <c:pt idx="5">
                  <c:v>602</c:v>
                </c:pt>
                <c:pt idx="6">
                  <c:v>636</c:v>
                </c:pt>
                <c:pt idx="7">
                  <c:v>612</c:v>
                </c:pt>
                <c:pt idx="8">
                  <c:v>643</c:v>
                </c:pt>
                <c:pt idx="9">
                  <c:v>687</c:v>
                </c:pt>
                <c:pt idx="10">
                  <c:v>615</c:v>
                </c:pt>
                <c:pt idx="11">
                  <c:v>684</c:v>
                </c:pt>
                <c:pt idx="12">
                  <c:v>695</c:v>
                </c:pt>
                <c:pt idx="13">
                  <c:v>605</c:v>
                </c:pt>
              </c:numCache>
            </c:numRef>
          </c:val>
          <c:smooth val="0"/>
          <c:extLst>
            <c:ext xmlns:c16="http://schemas.microsoft.com/office/drawing/2014/chart" uri="{C3380CC4-5D6E-409C-BE32-E72D297353CC}">
              <c16:uniqueId val="{00000001-E368-44AA-8CD0-15DFD25F376A}"/>
            </c:ext>
          </c:extLst>
        </c:ser>
        <c:ser>
          <c:idx val="3"/>
          <c:order val="2"/>
          <c:tx>
            <c:strRef>
              <c:f>'12hr'!$G$109</c:f>
              <c:strCache>
                <c:ptCount val="1"/>
                <c:pt idx="0">
                  <c:v>Target</c:v>
                </c:pt>
              </c:strCache>
            </c:strRef>
          </c:tx>
          <c:spPr>
            <a:ln w="19050" cap="rnd">
              <a:solidFill>
                <a:srgbClr val="FF0000"/>
              </a:solidFill>
              <a:prstDash val="dash"/>
              <a:round/>
            </a:ln>
            <a:effectLst/>
          </c:spPr>
          <c:marker>
            <c:symbol val="none"/>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'12hr'!$G$182:$G$205</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E368-44AA-8CD0-15DFD25F376A}"/>
            </c:ext>
          </c:extLst>
        </c:ser>
        <c:ser>
          <c:idx val="4"/>
          <c:order val="3"/>
          <c:tx>
            <c:strRef>
              <c:f>'12hr'!$D$109</c:f>
              <c:strCache>
                <c:ptCount val="1"/>
                <c:pt idx="0">
                  <c:v>Mean</c:v>
                </c:pt>
              </c:strCache>
            </c:strRef>
          </c:tx>
          <c:spPr>
            <a:ln w="15875" cap="rnd">
              <a:solidFill>
                <a:schemeClr val="tx1"/>
              </a:solidFill>
              <a:round/>
            </a:ln>
            <a:effectLst/>
          </c:spPr>
          <c:marker>
            <c:symbol val="none"/>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'12hr'!$D$182:$D$205</c:f>
              <c:numCache>
                <c:formatCode>0</c:formatCode>
                <c:ptCount val="24"/>
                <c:pt idx="0">
                  <c:v>638.85714285714289</c:v>
                </c:pt>
                <c:pt idx="1">
                  <c:v>638.85714285714289</c:v>
                </c:pt>
                <c:pt idx="2">
                  <c:v>638.85714285714289</c:v>
                </c:pt>
                <c:pt idx="3">
                  <c:v>638.85714285714289</c:v>
                </c:pt>
                <c:pt idx="4">
                  <c:v>638.85714285714289</c:v>
                </c:pt>
                <c:pt idx="5">
                  <c:v>638.85714285714289</c:v>
                </c:pt>
                <c:pt idx="6">
                  <c:v>638.85714285714289</c:v>
                </c:pt>
                <c:pt idx="7">
                  <c:v>638.85714285714289</c:v>
                </c:pt>
                <c:pt idx="8">
                  <c:v>638.85714285714289</c:v>
                </c:pt>
                <c:pt idx="9">
                  <c:v>638.85714285714289</c:v>
                </c:pt>
                <c:pt idx="10">
                  <c:v>638.85714285714289</c:v>
                </c:pt>
                <c:pt idx="11">
                  <c:v>638.85714285714289</c:v>
                </c:pt>
                <c:pt idx="12">
                  <c:v>638.85714285714289</c:v>
                </c:pt>
                <c:pt idx="13">
                  <c:v>638.85714285714289</c:v>
                </c:pt>
                <c:pt idx="14">
                  <c:v>638.85714285714289</c:v>
                </c:pt>
                <c:pt idx="15">
                  <c:v>638.85714285714289</c:v>
                </c:pt>
                <c:pt idx="16">
                  <c:v>638.85714285714289</c:v>
                </c:pt>
                <c:pt idx="17">
                  <c:v>638.85714285714289</c:v>
                </c:pt>
                <c:pt idx="18">
                  <c:v>638.85714285714289</c:v>
                </c:pt>
                <c:pt idx="19">
                  <c:v>638.85714285714289</c:v>
                </c:pt>
                <c:pt idx="20">
                  <c:v>638.85714285714289</c:v>
                </c:pt>
                <c:pt idx="21">
                  <c:v>638.85714285714289</c:v>
                </c:pt>
                <c:pt idx="22">
                  <c:v>638.85714285714289</c:v>
                </c:pt>
                <c:pt idx="23">
                  <c:v>638.85714285714289</c:v>
                </c:pt>
              </c:numCache>
            </c:numRef>
          </c:val>
          <c:smooth val="0"/>
          <c:extLst>
            <c:ext xmlns:c16="http://schemas.microsoft.com/office/drawing/2014/chart" uri="{C3380CC4-5D6E-409C-BE32-E72D297353CC}">
              <c16:uniqueId val="{00000003-E368-44AA-8CD0-15DFD25F376A}"/>
            </c:ext>
          </c:extLst>
        </c:ser>
        <c:ser>
          <c:idx val="5"/>
          <c:order val="4"/>
          <c:tx>
            <c:strRef>
              <c:f>'12hr'!$C$109</c:f>
              <c:strCache>
                <c:ptCount val="1"/>
                <c:pt idx="0">
                  <c:v>UPL</c:v>
                </c:pt>
              </c:strCache>
            </c:strRef>
          </c:tx>
          <c:spPr>
            <a:ln w="15875" cap="rnd">
              <a:solidFill>
                <a:schemeClr val="tx1"/>
              </a:solidFill>
              <a:prstDash val="lgDash"/>
              <a:round/>
            </a:ln>
            <a:effectLst/>
          </c:spPr>
          <c:marker>
            <c:symbol val="none"/>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'12hr'!$C$182:$C$205</c:f>
              <c:numCache>
                <c:formatCode>0</c:formatCode>
                <c:ptCount val="24"/>
                <c:pt idx="0">
                  <c:v>757.98714285714289</c:v>
                </c:pt>
                <c:pt idx="1">
                  <c:v>757.98714285714289</c:v>
                </c:pt>
                <c:pt idx="2">
                  <c:v>757.98714285714289</c:v>
                </c:pt>
                <c:pt idx="3">
                  <c:v>757.98714285714289</c:v>
                </c:pt>
                <c:pt idx="4">
                  <c:v>757.98714285714289</c:v>
                </c:pt>
                <c:pt idx="5">
                  <c:v>757.98714285714289</c:v>
                </c:pt>
                <c:pt idx="6">
                  <c:v>757.98714285714289</c:v>
                </c:pt>
                <c:pt idx="7">
                  <c:v>757.98714285714289</c:v>
                </c:pt>
                <c:pt idx="8">
                  <c:v>757.98714285714289</c:v>
                </c:pt>
                <c:pt idx="9">
                  <c:v>757.98714285714289</c:v>
                </c:pt>
                <c:pt idx="10">
                  <c:v>757.98714285714289</c:v>
                </c:pt>
                <c:pt idx="11">
                  <c:v>757.98714285714289</c:v>
                </c:pt>
                <c:pt idx="12">
                  <c:v>757.98714285714289</c:v>
                </c:pt>
                <c:pt idx="13">
                  <c:v>757.98714285714289</c:v>
                </c:pt>
                <c:pt idx="14">
                  <c:v>757.98714285714289</c:v>
                </c:pt>
                <c:pt idx="15">
                  <c:v>757.98714285714289</c:v>
                </c:pt>
                <c:pt idx="16">
                  <c:v>757.98714285714289</c:v>
                </c:pt>
                <c:pt idx="17">
                  <c:v>757.98714285714289</c:v>
                </c:pt>
                <c:pt idx="18">
                  <c:v>757.98714285714289</c:v>
                </c:pt>
                <c:pt idx="19">
                  <c:v>757.98714285714289</c:v>
                </c:pt>
                <c:pt idx="20">
                  <c:v>757.98714285714289</c:v>
                </c:pt>
                <c:pt idx="21">
                  <c:v>757.98714285714289</c:v>
                </c:pt>
                <c:pt idx="22">
                  <c:v>757.98714285714289</c:v>
                </c:pt>
                <c:pt idx="23">
                  <c:v>757.98714285714289</c:v>
                </c:pt>
              </c:numCache>
            </c:numRef>
          </c:val>
          <c:smooth val="0"/>
          <c:extLst>
            <c:ext xmlns:c16="http://schemas.microsoft.com/office/drawing/2014/chart" uri="{C3380CC4-5D6E-409C-BE32-E72D297353CC}">
              <c16:uniqueId val="{00000004-E368-44AA-8CD0-15DFD25F376A}"/>
            </c:ext>
          </c:extLst>
        </c:ser>
        <c:ser>
          <c:idx val="2"/>
          <c:order val="5"/>
          <c:tx>
            <c:strRef>
              <c:f>'12hr'!$I$109</c:f>
              <c:strCache>
                <c:ptCount val="1"/>
                <c:pt idx="0">
                  <c:v>SCL</c:v>
                </c:pt>
              </c:strCache>
            </c:strRef>
          </c:tx>
          <c:spPr>
            <a:ln>
              <a:noFill/>
            </a:ln>
          </c:spPr>
          <c:marker>
            <c:symbol val="circle"/>
            <c:size val="7"/>
            <c:spPr>
              <a:solidFill>
                <a:srgbClr val="5B9BD5"/>
              </a:solidFill>
              <a:ln>
                <a:solidFill>
                  <a:srgbClr val="5B9BD5"/>
                </a:solidFill>
              </a:ln>
            </c:spPr>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'12hr'!$I$182:$I$205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E368-44AA-8CD0-15DFD25F376A}"/>
            </c:ext>
          </c:extLst>
        </c:ser>
        <c:ser>
          <c:idx val="6"/>
          <c:order val="6"/>
          <c:tx>
            <c:strRef>
              <c:f>'12hr'!$J$109</c:f>
              <c:strCache>
                <c:ptCount val="1"/>
                <c:pt idx="0">
                  <c:v>SCH</c:v>
                </c:pt>
              </c:strCache>
            </c:strRef>
          </c:tx>
          <c:spPr>
            <a:ln>
              <a:noFill/>
            </a:ln>
          </c:spPr>
          <c:marker>
            <c:symbol val="circle"/>
            <c:size val="7"/>
            <c:spPr>
              <a:solidFill>
                <a:srgbClr val="ED7D31"/>
              </a:solidFill>
              <a:ln>
                <a:solidFill>
                  <a:srgbClr val="ED7D31"/>
                </a:solidFill>
              </a:ln>
            </c:spPr>
          </c:marker>
          <c:cat>
            <c:numRef>
              <c:f>'12hr'!$B$182:$B$195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'12hr'!$J$182:$J$205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E368-44AA-8CD0-15DFD25F376A}"/>
            </c:ext>
          </c:extLst>
        </c:ser>
        <c:dLbls>
          <c:showLegendKey val="0"/>
          <c:showVal val="0"/>
          <c:showCatName val="0"/>
          <c:showSerName val="0"/>
          <c:showPercent val="0"/>
          <c:showBubbleSize val="0"/>
        </c:dLbls>
        <c:smooth val="0"/>
        <c:axId val="188306176"/>
        <c:axId val="188308096"/>
      </c:lineChart>
      <c:dateAx>
        <c:axId val="188306176"/>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08096"/>
        <c:crosses val="autoZero"/>
        <c:auto val="1"/>
        <c:lblOffset val="100"/>
        <c:baseTimeUnit val="months"/>
        <c:majorUnit val="1"/>
        <c:majorTimeUnit val="months"/>
      </c:dateAx>
      <c:valAx>
        <c:axId val="1883080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06176"/>
        <c:crosses val="autoZero"/>
        <c:crossBetween val="midCat"/>
        <c:majorUnit val="200"/>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Regional 4 Hour ED Performance</a:t>
            </a:r>
          </a:p>
        </c:rich>
      </c:tx>
      <c:layout>
        <c:manualLayout>
          <c:xMode val="edge"/>
          <c:yMode val="edge"/>
          <c:x val="0.37800003202098897"/>
          <c:y val="3.3426183844011144E-2"/>
        </c:manualLayout>
      </c:layout>
      <c:overlay val="0"/>
      <c:spPr>
        <a:noFill/>
        <a:ln>
          <a:noFill/>
        </a:ln>
        <a:effectLst/>
      </c:spPr>
    </c:title>
    <c:autoTitleDeleted val="0"/>
    <c:plotArea>
      <c:layout>
        <c:manualLayout>
          <c:layoutTarget val="inner"/>
          <c:xMode val="edge"/>
          <c:yMode val="edge"/>
          <c:x val="8.4456933213403362E-2"/>
          <c:y val="0.13033138401559455"/>
          <c:w val="0.88720974088983173"/>
          <c:h val="0.64721861521695756"/>
        </c:manualLayout>
      </c:layout>
      <c:barChart>
        <c:barDir val="col"/>
        <c:grouping val="clustered"/>
        <c:varyColors val="0"/>
        <c:ser>
          <c:idx val="0"/>
          <c:order val="0"/>
          <c:tx>
            <c:strRef>
              <c:f>'Amb arrivals'!$G$7</c:f>
              <c:strCache>
                <c:ptCount val="1"/>
                <c:pt idx="0">
                  <c:v>2023/24</c:v>
                </c:pt>
              </c:strCache>
            </c:strRef>
          </c:tx>
          <c:spPr>
            <a:ln w="28575" cap="rnd">
              <a:solidFill>
                <a:schemeClr val="accent1"/>
              </a:solidFill>
              <a:round/>
            </a:ln>
            <a:effectLst/>
          </c:spPr>
          <c:invertIfNegative val="0"/>
          <c:cat>
            <c:strRef>
              <c:f>'Regional ED'!$B$8:$B$18</c:f>
              <c:strCache>
                <c:ptCount val="11"/>
                <c:pt idx="0">
                  <c:v>Mater</c:v>
                </c:pt>
                <c:pt idx="1">
                  <c:v>Royal Victoria</c:v>
                </c:pt>
                <c:pt idx="2">
                  <c:v>RBHSC</c:v>
                </c:pt>
                <c:pt idx="3">
                  <c:v>Antrim</c:v>
                </c:pt>
                <c:pt idx="4">
                  <c:v>Causeway</c:v>
                </c:pt>
                <c:pt idx="5">
                  <c:v>Ulster</c:v>
                </c:pt>
                <c:pt idx="6">
                  <c:v>Craigavon</c:v>
                </c:pt>
                <c:pt idx="7">
                  <c:v>Daisy Hill</c:v>
                </c:pt>
                <c:pt idx="8">
                  <c:v>Altnagelvin</c:v>
                </c:pt>
                <c:pt idx="9">
                  <c:v>South West Acute</c:v>
                </c:pt>
                <c:pt idx="10">
                  <c:v>Northern Ireland</c:v>
                </c:pt>
              </c:strCache>
            </c:strRef>
          </c:cat>
          <c:val>
            <c:numRef>
              <c:f>'Amb arrivals'!$G$8:$G$19</c:f>
            </c:numRef>
          </c:val>
          <c:extLst>
            <c:ext xmlns:c16="http://schemas.microsoft.com/office/drawing/2014/chart" uri="{C3380CC4-5D6E-409C-BE32-E72D297353CC}">
              <c16:uniqueId val="{00000000-FD76-4921-BFD0-2B5640222A0C}"/>
            </c:ext>
          </c:extLst>
        </c:ser>
        <c:ser>
          <c:idx val="2"/>
          <c:order val="1"/>
          <c:tx>
            <c:strRef>
              <c:f>'Regional ED'!$C$7</c:f>
              <c:strCache>
                <c:ptCount val="1"/>
                <c:pt idx="0">
                  <c:v>Mar-25</c:v>
                </c:pt>
              </c:strCache>
            </c:strRef>
          </c:tx>
          <c:spPr>
            <a:solidFill>
              <a:srgbClr val="92278F"/>
            </a:solidFill>
            <a:ln w="19050" cap="rnd">
              <a:noFill/>
              <a:prstDash val="solid"/>
              <a:round/>
            </a:ln>
            <a:effectLst/>
          </c:spPr>
          <c:invertIfNegative val="0"/>
          <c:cat>
            <c:strRef>
              <c:f>'Regional ED'!$B$8:$B$18</c:f>
              <c:strCache>
                <c:ptCount val="11"/>
                <c:pt idx="0">
                  <c:v>Mater</c:v>
                </c:pt>
                <c:pt idx="1">
                  <c:v>Royal Victoria</c:v>
                </c:pt>
                <c:pt idx="2">
                  <c:v>RBHSC</c:v>
                </c:pt>
                <c:pt idx="3">
                  <c:v>Antrim</c:v>
                </c:pt>
                <c:pt idx="4">
                  <c:v>Causeway</c:v>
                </c:pt>
                <c:pt idx="5">
                  <c:v>Ulster</c:v>
                </c:pt>
                <c:pt idx="6">
                  <c:v>Craigavon</c:v>
                </c:pt>
                <c:pt idx="7">
                  <c:v>Daisy Hill</c:v>
                </c:pt>
                <c:pt idx="8">
                  <c:v>Altnagelvin</c:v>
                </c:pt>
                <c:pt idx="9">
                  <c:v>South West Acute</c:v>
                </c:pt>
                <c:pt idx="10">
                  <c:v>Northern Ireland</c:v>
                </c:pt>
              </c:strCache>
            </c:strRef>
          </c:cat>
          <c:val>
            <c:numRef>
              <c:f>'Regional ED'!$C$8:$C$18</c:f>
              <c:numCache>
                <c:formatCode>0.0%</c:formatCode>
                <c:ptCount val="11"/>
                <c:pt idx="0">
                  <c:v>0.35599999999999998</c:v>
                </c:pt>
                <c:pt idx="1">
                  <c:v>0.17</c:v>
                </c:pt>
                <c:pt idx="2">
                  <c:v>0.61099999999999999</c:v>
                </c:pt>
                <c:pt idx="3">
                  <c:v>0.29699999999999999</c:v>
                </c:pt>
                <c:pt idx="4">
                  <c:v>0.47899999999999998</c:v>
                </c:pt>
                <c:pt idx="5">
                  <c:v>0.19</c:v>
                </c:pt>
                <c:pt idx="6">
                  <c:v>0.379</c:v>
                </c:pt>
                <c:pt idx="7">
                  <c:v>0.442</c:v>
                </c:pt>
                <c:pt idx="8">
                  <c:v>0.28499999999999998</c:v>
                </c:pt>
                <c:pt idx="9">
                  <c:v>0.46800000000000003</c:v>
                </c:pt>
                <c:pt idx="10">
                  <c:v>0.34100000000000003</c:v>
                </c:pt>
              </c:numCache>
            </c:numRef>
          </c:val>
          <c:extLst>
            <c:ext xmlns:c16="http://schemas.microsoft.com/office/drawing/2014/chart" uri="{C3380CC4-5D6E-409C-BE32-E72D297353CC}">
              <c16:uniqueId val="{00000001-FD76-4921-BFD0-2B5640222A0C}"/>
            </c:ext>
          </c:extLst>
        </c:ser>
        <c:ser>
          <c:idx val="3"/>
          <c:order val="2"/>
          <c:tx>
            <c:strRef>
              <c:f>'Regional ED'!$D$7</c:f>
              <c:strCache>
                <c:ptCount val="1"/>
                <c:pt idx="0">
                  <c:v>Mar-26</c:v>
                </c:pt>
              </c:strCache>
            </c:strRef>
          </c:tx>
          <c:spPr>
            <a:solidFill>
              <a:srgbClr val="00B5CC"/>
            </a:solidFill>
            <a:ln>
              <a:noFill/>
            </a:ln>
          </c:spPr>
          <c:invertIfNegative val="0"/>
          <c:cat>
            <c:strRef>
              <c:f>'Regional ED'!$B$8:$B$18</c:f>
              <c:strCache>
                <c:ptCount val="11"/>
                <c:pt idx="0">
                  <c:v>Mater</c:v>
                </c:pt>
                <c:pt idx="1">
                  <c:v>Royal Victoria</c:v>
                </c:pt>
                <c:pt idx="2">
                  <c:v>RBHSC</c:v>
                </c:pt>
                <c:pt idx="3">
                  <c:v>Antrim</c:v>
                </c:pt>
                <c:pt idx="4">
                  <c:v>Causeway</c:v>
                </c:pt>
                <c:pt idx="5">
                  <c:v>Ulster</c:v>
                </c:pt>
                <c:pt idx="6">
                  <c:v>Craigavon</c:v>
                </c:pt>
                <c:pt idx="7">
                  <c:v>Daisy Hill</c:v>
                </c:pt>
                <c:pt idx="8">
                  <c:v>Altnagelvin</c:v>
                </c:pt>
                <c:pt idx="9">
                  <c:v>South West Acute</c:v>
                </c:pt>
                <c:pt idx="10">
                  <c:v>Northern Ireland</c:v>
                </c:pt>
              </c:strCache>
            </c:strRef>
          </c:cat>
          <c:val>
            <c:numRef>
              <c:f>'Regional ED'!$D$8:$D$18</c:f>
              <c:numCache>
                <c:formatCode>0.0%</c:formatCode>
                <c:ptCount val="11"/>
                <c:pt idx="0">
                  <c:v>0.312</c:v>
                </c:pt>
                <c:pt idx="1">
                  <c:v>0.152</c:v>
                </c:pt>
                <c:pt idx="2">
                  <c:v>0.57199999999999995</c:v>
                </c:pt>
                <c:pt idx="3">
                  <c:v>0.30399999999999999</c:v>
                </c:pt>
                <c:pt idx="4">
                  <c:v>0.46500000000000002</c:v>
                </c:pt>
                <c:pt idx="5">
                  <c:v>0.16200000000000001</c:v>
                </c:pt>
                <c:pt idx="6">
                  <c:v>0.30399999999999999</c:v>
                </c:pt>
                <c:pt idx="7">
                  <c:v>0.379</c:v>
                </c:pt>
                <c:pt idx="8">
                  <c:v>0.245</c:v>
                </c:pt>
                <c:pt idx="9">
                  <c:v>0.376</c:v>
                </c:pt>
                <c:pt idx="10">
                  <c:v>0.308</c:v>
                </c:pt>
              </c:numCache>
            </c:numRef>
          </c:val>
          <c:extLst>
            <c:ext xmlns:c16="http://schemas.microsoft.com/office/drawing/2014/chart" uri="{C3380CC4-5D6E-409C-BE32-E72D297353CC}">
              <c16:uniqueId val="{00000002-FD76-4921-BFD0-2B5640222A0C}"/>
            </c:ext>
          </c:extLst>
        </c:ser>
        <c:dLbls>
          <c:showLegendKey val="0"/>
          <c:showVal val="0"/>
          <c:showCatName val="0"/>
          <c:showSerName val="0"/>
          <c:showPercent val="0"/>
          <c:showBubbleSize val="0"/>
        </c:dLbls>
        <c:gapWidth val="150"/>
        <c:axId val="177720704"/>
        <c:axId val="179308032"/>
      </c:barChart>
      <c:catAx>
        <c:axId val="17772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Algn val="ctr"/>
        <c:lblOffset val="100"/>
        <c:noMultiLvlLbl val="0"/>
      </c:cat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Regional 12 Hour ED Performance</a:t>
            </a:r>
          </a:p>
        </c:rich>
      </c:tx>
      <c:layout>
        <c:manualLayout>
          <c:xMode val="edge"/>
          <c:yMode val="edge"/>
          <c:x val="0.37800003202098897"/>
          <c:y val="3.3426183844011144E-2"/>
        </c:manualLayout>
      </c:layout>
      <c:overlay val="0"/>
      <c:spPr>
        <a:noFill/>
        <a:ln>
          <a:noFill/>
        </a:ln>
        <a:effectLst/>
      </c:spPr>
    </c:title>
    <c:autoTitleDeleted val="0"/>
    <c:plotArea>
      <c:layout>
        <c:manualLayout>
          <c:layoutTarget val="inner"/>
          <c:xMode val="edge"/>
          <c:yMode val="edge"/>
          <c:x val="8.4456933213403362E-2"/>
          <c:y val="0.13033138401559455"/>
          <c:w val="0.88720974088983173"/>
          <c:h val="0.64721861521695756"/>
        </c:manualLayout>
      </c:layout>
      <c:barChart>
        <c:barDir val="col"/>
        <c:grouping val="clustered"/>
        <c:varyColors val="0"/>
        <c:ser>
          <c:idx val="0"/>
          <c:order val="0"/>
          <c:tx>
            <c:strRef>
              <c:f>'Amb arrivals'!$G$7</c:f>
              <c:strCache>
                <c:ptCount val="1"/>
                <c:pt idx="0">
                  <c:v>2023/24</c:v>
                </c:pt>
              </c:strCache>
            </c:strRef>
          </c:tx>
          <c:spPr>
            <a:ln w="28575" cap="rnd">
              <a:solidFill>
                <a:schemeClr val="accent1"/>
              </a:solidFill>
              <a:round/>
            </a:ln>
            <a:effectLst/>
          </c:spPr>
          <c:invertIfNegative val="0"/>
          <c:cat>
            <c:strRef>
              <c:f>'Regional ED'!$B$30:$B$39</c:f>
              <c:strCache>
                <c:ptCount val="10"/>
                <c:pt idx="0">
                  <c:v>Mater</c:v>
                </c:pt>
                <c:pt idx="1">
                  <c:v>Royal Victoria</c:v>
                </c:pt>
                <c:pt idx="2">
                  <c:v>RBHSC</c:v>
                </c:pt>
                <c:pt idx="3">
                  <c:v>Antrim</c:v>
                </c:pt>
                <c:pt idx="4">
                  <c:v>Causeway</c:v>
                </c:pt>
                <c:pt idx="5">
                  <c:v>Ulster</c:v>
                </c:pt>
                <c:pt idx="6">
                  <c:v>Craigavon</c:v>
                </c:pt>
                <c:pt idx="7">
                  <c:v>Daisy Hill</c:v>
                </c:pt>
                <c:pt idx="8">
                  <c:v>Altnagelvin</c:v>
                </c:pt>
                <c:pt idx="9">
                  <c:v>South West Acute</c:v>
                </c:pt>
              </c:strCache>
            </c:strRef>
          </c:cat>
          <c:val>
            <c:numRef>
              <c:f>'Amb arrivals'!$G$8:$G$19</c:f>
            </c:numRef>
          </c:val>
          <c:extLst>
            <c:ext xmlns:c16="http://schemas.microsoft.com/office/drawing/2014/chart" uri="{C3380CC4-5D6E-409C-BE32-E72D297353CC}">
              <c16:uniqueId val="{00000000-0878-4CD6-8178-AC159C6D64C4}"/>
            </c:ext>
          </c:extLst>
        </c:ser>
        <c:ser>
          <c:idx val="2"/>
          <c:order val="1"/>
          <c:tx>
            <c:strRef>
              <c:f>'Regional ED'!$C$7</c:f>
              <c:strCache>
                <c:ptCount val="1"/>
                <c:pt idx="0">
                  <c:v>Mar-25</c:v>
                </c:pt>
              </c:strCache>
            </c:strRef>
          </c:tx>
          <c:spPr>
            <a:solidFill>
              <a:srgbClr val="92278F"/>
            </a:solidFill>
            <a:ln w="19050" cap="rnd">
              <a:noFill/>
              <a:prstDash val="solid"/>
              <a:round/>
            </a:ln>
            <a:effectLst/>
          </c:spPr>
          <c:invertIfNegative val="0"/>
          <c:cat>
            <c:strRef>
              <c:f>'Regional ED'!$B$30:$B$39</c:f>
              <c:strCache>
                <c:ptCount val="10"/>
                <c:pt idx="0">
                  <c:v>Mater</c:v>
                </c:pt>
                <c:pt idx="1">
                  <c:v>Royal Victoria</c:v>
                </c:pt>
                <c:pt idx="2">
                  <c:v>RBHSC</c:v>
                </c:pt>
                <c:pt idx="3">
                  <c:v>Antrim</c:v>
                </c:pt>
                <c:pt idx="4">
                  <c:v>Causeway</c:v>
                </c:pt>
                <c:pt idx="5">
                  <c:v>Ulster</c:v>
                </c:pt>
                <c:pt idx="6">
                  <c:v>Craigavon</c:v>
                </c:pt>
                <c:pt idx="7">
                  <c:v>Daisy Hill</c:v>
                </c:pt>
                <c:pt idx="8">
                  <c:v>Altnagelvin</c:v>
                </c:pt>
                <c:pt idx="9">
                  <c:v>South West Acute</c:v>
                </c:pt>
              </c:strCache>
            </c:strRef>
          </c:cat>
          <c:val>
            <c:numRef>
              <c:f>'Regional ED'!$C$30:$C$39</c:f>
              <c:numCache>
                <c:formatCode>0</c:formatCode>
                <c:ptCount val="10"/>
                <c:pt idx="0">
                  <c:v>585</c:v>
                </c:pt>
                <c:pt idx="1">
                  <c:v>1824</c:v>
                </c:pt>
                <c:pt idx="2">
                  <c:v>40</c:v>
                </c:pt>
                <c:pt idx="3">
                  <c:v>1785</c:v>
                </c:pt>
                <c:pt idx="4">
                  <c:v>582</c:v>
                </c:pt>
                <c:pt idx="5">
                  <c:v>2042</c:v>
                </c:pt>
                <c:pt idx="6">
                  <c:v>1723</c:v>
                </c:pt>
                <c:pt idx="7">
                  <c:v>587</c:v>
                </c:pt>
                <c:pt idx="8">
                  <c:v>1173</c:v>
                </c:pt>
                <c:pt idx="9">
                  <c:v>543</c:v>
                </c:pt>
              </c:numCache>
            </c:numRef>
          </c:val>
          <c:extLst>
            <c:ext xmlns:c16="http://schemas.microsoft.com/office/drawing/2014/chart" uri="{C3380CC4-5D6E-409C-BE32-E72D297353CC}">
              <c16:uniqueId val="{00000001-0878-4CD6-8178-AC159C6D64C4}"/>
            </c:ext>
          </c:extLst>
        </c:ser>
        <c:ser>
          <c:idx val="3"/>
          <c:order val="2"/>
          <c:tx>
            <c:strRef>
              <c:f>'Regional ED'!$D$7</c:f>
              <c:strCache>
                <c:ptCount val="1"/>
                <c:pt idx="0">
                  <c:v>Mar-26</c:v>
                </c:pt>
              </c:strCache>
            </c:strRef>
          </c:tx>
          <c:spPr>
            <a:solidFill>
              <a:srgbClr val="00B5CC"/>
            </a:solidFill>
            <a:ln>
              <a:noFill/>
            </a:ln>
          </c:spPr>
          <c:invertIfNegative val="0"/>
          <c:cat>
            <c:strRef>
              <c:f>'Regional ED'!$B$30:$B$39</c:f>
              <c:strCache>
                <c:ptCount val="10"/>
                <c:pt idx="0">
                  <c:v>Mater</c:v>
                </c:pt>
                <c:pt idx="1">
                  <c:v>Royal Victoria</c:v>
                </c:pt>
                <c:pt idx="2">
                  <c:v>RBHSC</c:v>
                </c:pt>
                <c:pt idx="3">
                  <c:v>Antrim</c:v>
                </c:pt>
                <c:pt idx="4">
                  <c:v>Causeway</c:v>
                </c:pt>
                <c:pt idx="5">
                  <c:v>Ulster</c:v>
                </c:pt>
                <c:pt idx="6">
                  <c:v>Craigavon</c:v>
                </c:pt>
                <c:pt idx="7">
                  <c:v>Daisy Hill</c:v>
                </c:pt>
                <c:pt idx="8">
                  <c:v>Altnagelvin</c:v>
                </c:pt>
                <c:pt idx="9">
                  <c:v>South West Acute</c:v>
                </c:pt>
              </c:strCache>
            </c:strRef>
          </c:cat>
          <c:val>
            <c:numRef>
              <c:f>'Regional ED'!$D$30:$D$39</c:f>
              <c:numCache>
                <c:formatCode>0</c:formatCode>
                <c:ptCount val="10"/>
                <c:pt idx="0">
                  <c:v>542</c:v>
                </c:pt>
                <c:pt idx="1">
                  <c:v>2221</c:v>
                </c:pt>
                <c:pt idx="2">
                  <c:v>34</c:v>
                </c:pt>
                <c:pt idx="3">
                  <c:v>1759</c:v>
                </c:pt>
                <c:pt idx="4">
                  <c:v>684</c:v>
                </c:pt>
                <c:pt idx="5">
                  <c:v>2345</c:v>
                </c:pt>
                <c:pt idx="6">
                  <c:v>2013</c:v>
                </c:pt>
                <c:pt idx="7">
                  <c:v>860</c:v>
                </c:pt>
                <c:pt idx="8">
                  <c:v>1211</c:v>
                </c:pt>
                <c:pt idx="9">
                  <c:v>699</c:v>
                </c:pt>
              </c:numCache>
            </c:numRef>
          </c:val>
          <c:extLst>
            <c:ext xmlns:c16="http://schemas.microsoft.com/office/drawing/2014/chart" uri="{C3380CC4-5D6E-409C-BE32-E72D297353CC}">
              <c16:uniqueId val="{00000002-0878-4CD6-8178-AC159C6D64C4}"/>
            </c:ext>
          </c:extLst>
        </c:ser>
        <c:dLbls>
          <c:showLegendKey val="0"/>
          <c:showVal val="0"/>
          <c:showCatName val="0"/>
          <c:showSerName val="0"/>
          <c:showPercent val="0"/>
          <c:showBubbleSize val="0"/>
        </c:dLbls>
        <c:gapWidth val="150"/>
        <c:axId val="177720704"/>
        <c:axId val="179308032"/>
      </c:barChart>
      <c:catAx>
        <c:axId val="17772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Algn val="ctr"/>
        <c:lblOffset val="100"/>
        <c:noMultiLvlLbl val="0"/>
      </c:cat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Patients not waiting in ED (Antrim)</a:t>
            </a:r>
            <a:endParaRPr lang="en-GB" sz="1100"/>
          </a:p>
        </c:rich>
      </c:tx>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'ED Left before Seen'!$B$9:$B$22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'Amb arrivals'!$G$8:$G$19</c:f>
            </c:numRef>
          </c:val>
          <c:smooth val="0"/>
          <c:extLst>
            <c:ext xmlns:c16="http://schemas.microsoft.com/office/drawing/2014/chart" uri="{C3380CC4-5D6E-409C-BE32-E72D297353CC}">
              <c16:uniqueId val="{00000000-F496-43E9-B142-FF61EB1F0E9B}"/>
            </c:ext>
          </c:extLst>
        </c:ser>
        <c:ser>
          <c:idx val="1"/>
          <c:order val="1"/>
          <c:tx>
            <c:strRef>
              <c:f>'ED Left before Seen'!$C$8</c:f>
              <c:strCache>
                <c:ptCount val="1"/>
                <c:pt idx="0">
                  <c:v>Baseline</c:v>
                </c:pt>
              </c:strCache>
            </c:strRef>
          </c:tx>
          <c:spPr>
            <a:ln w="25400" cap="rnd">
              <a:solidFill>
                <a:srgbClr val="ED7D31"/>
              </a:solidFill>
              <a:round/>
            </a:ln>
            <a:effectLst/>
          </c:spPr>
          <c:marker>
            <c:symbol val="diamond"/>
            <c:size val="5"/>
            <c:spPr>
              <a:solidFill>
                <a:srgbClr val="ED7D31"/>
              </a:solidFill>
              <a:ln w="9525">
                <a:solidFill>
                  <a:srgbClr val="ED7D31"/>
                </a:solidFill>
              </a:ln>
              <a:effectLst/>
            </c:spPr>
          </c:marker>
          <c:cat>
            <c:numRef>
              <c:f>'ED Left before Seen'!$B$9:$B$22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'ED Left before Seen'!$C$9:$C$32</c:f>
              <c:numCache>
                <c:formatCode>0.0%</c:formatCode>
                <c:ptCount val="24"/>
                <c:pt idx="0">
                  <c:v>7.5999999999999998E-2</c:v>
                </c:pt>
                <c:pt idx="1">
                  <c:v>6.5000000000000002E-2</c:v>
                </c:pt>
                <c:pt idx="2">
                  <c:v>6.3E-2</c:v>
                </c:pt>
                <c:pt idx="3">
                  <c:v>6.3E-2</c:v>
                </c:pt>
                <c:pt idx="4">
                  <c:v>6.2E-2</c:v>
                </c:pt>
                <c:pt idx="5">
                  <c:v>5.6000000000000001E-2</c:v>
                </c:pt>
                <c:pt idx="6">
                  <c:v>6.0999999999999999E-2</c:v>
                </c:pt>
                <c:pt idx="7">
                  <c:v>0.08</c:v>
                </c:pt>
                <c:pt idx="8">
                  <c:v>9.0999999999999998E-2</c:v>
                </c:pt>
                <c:pt idx="9">
                  <c:v>5.3999999999999999E-2</c:v>
                </c:pt>
                <c:pt idx="10">
                  <c:v>7.5999999999999998E-2</c:v>
                </c:pt>
                <c:pt idx="11">
                  <c:v>7.1999999999999995E-2</c:v>
                </c:pt>
                <c:pt idx="12">
                  <c:v>7.0000000000000007E-2</c:v>
                </c:pt>
                <c:pt idx="13">
                  <c:v>5.1999999999999998E-2</c:v>
                </c:pt>
              </c:numCache>
            </c:numRef>
          </c:val>
          <c:smooth val="0"/>
          <c:extLst>
            <c:ext xmlns:c16="http://schemas.microsoft.com/office/drawing/2014/chart" uri="{C3380CC4-5D6E-409C-BE32-E72D297353CC}">
              <c16:uniqueId val="{00000001-F496-43E9-B142-FF61EB1F0E9B}"/>
            </c:ext>
          </c:extLst>
        </c:ser>
        <c:ser>
          <c:idx val="2"/>
          <c:order val="2"/>
          <c:tx>
            <c:strRef>
              <c:f>'ED Left before Seen'!$D$8</c:f>
              <c:strCache>
                <c:ptCount val="1"/>
                <c:pt idx="0">
                  <c:v>Target</c:v>
                </c:pt>
              </c:strCache>
            </c:strRef>
          </c:tx>
          <c:spPr>
            <a:ln w="19050" cap="rnd">
              <a:solidFill>
                <a:srgbClr val="FF0000"/>
              </a:solidFill>
              <a:prstDash val="dash"/>
              <a:round/>
            </a:ln>
            <a:effectLst/>
          </c:spPr>
          <c:marker>
            <c:symbol val="none"/>
          </c:marker>
          <c:cat>
            <c:numRef>
              <c:f>'ED Left before Seen'!$B$9:$B$22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'ED Left before Seen'!$D$9:$D$32</c:f>
              <c:numCache>
                <c:formatCode>0.0%</c:formatCode>
                <c:ptCount val="24"/>
                <c:pt idx="0">
                  <c:v>6.6000000000000003E-2</c:v>
                </c:pt>
                <c:pt idx="1">
                  <c:v>5.5E-2</c:v>
                </c:pt>
                <c:pt idx="2">
                  <c:v>5.2999999999999999E-2</c:v>
                </c:pt>
                <c:pt idx="3">
                  <c:v>5.2999999999999999E-2</c:v>
                </c:pt>
                <c:pt idx="4">
                  <c:v>5.1999999999999998E-2</c:v>
                </c:pt>
                <c:pt idx="5">
                  <c:v>4.5999999999999999E-2</c:v>
                </c:pt>
                <c:pt idx="6">
                  <c:v>5.0999999999999997E-2</c:v>
                </c:pt>
                <c:pt idx="7">
                  <c:v>7.0000000000000007E-2</c:v>
                </c:pt>
                <c:pt idx="8">
                  <c:v>8.1000000000000003E-2</c:v>
                </c:pt>
                <c:pt idx="9">
                  <c:v>4.3999999999999997E-2</c:v>
                </c:pt>
                <c:pt idx="10">
                  <c:v>6.6000000000000003E-2</c:v>
                </c:pt>
                <c:pt idx="11">
                  <c:v>6.2E-2</c:v>
                </c:pt>
                <c:pt idx="12">
                  <c:v>0.06</c:v>
                </c:pt>
                <c:pt idx="13">
                  <c:v>4.2000000000000003E-2</c:v>
                </c:pt>
              </c:numCache>
            </c:numRef>
          </c:val>
          <c:smooth val="0"/>
          <c:extLst>
            <c:ext xmlns:c16="http://schemas.microsoft.com/office/drawing/2014/chart" uri="{C3380CC4-5D6E-409C-BE32-E72D297353CC}">
              <c16:uniqueId val="{00000002-F496-43E9-B142-FF61EB1F0E9B}"/>
            </c:ext>
          </c:extLst>
        </c:ser>
        <c:ser>
          <c:idx val="3"/>
          <c:order val="3"/>
          <c:tx>
            <c:strRef>
              <c:f>'ED Left before Seen'!$E$8</c:f>
              <c:strCache>
                <c:ptCount val="1"/>
                <c:pt idx="0">
                  <c:v>Actual</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numRef>
              <c:f>'ED Left before Seen'!$B$9:$B$22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'ED Left before Seen'!$E$9:$E$32</c:f>
              <c:numCache>
                <c:formatCode>0.0%</c:formatCode>
                <c:ptCount val="24"/>
                <c:pt idx="0">
                  <c:v>7.0000000000000007E-2</c:v>
                </c:pt>
                <c:pt idx="1">
                  <c:v>5.1999999999999998E-2</c:v>
                </c:pt>
                <c:pt idx="2">
                  <c:v>5.8999999999999997E-2</c:v>
                </c:pt>
                <c:pt idx="5">
                  <c:v>4.2999999999999997E-2</c:v>
                </c:pt>
                <c:pt idx="6">
                  <c:v>5.5E-2</c:v>
                </c:pt>
                <c:pt idx="7">
                  <c:v>5.7000000000000002E-2</c:v>
                </c:pt>
                <c:pt idx="8">
                  <c:v>4.3999999999999997E-2</c:v>
                </c:pt>
                <c:pt idx="9">
                  <c:v>4.9000000000000002E-2</c:v>
                </c:pt>
                <c:pt idx="10">
                  <c:v>5.3999999999999999E-2</c:v>
                </c:pt>
                <c:pt idx="11">
                  <c:v>6.2E-2</c:v>
                </c:pt>
                <c:pt idx="12">
                  <c:v>7.0999999999999994E-2</c:v>
                </c:pt>
                <c:pt idx="13">
                  <c:v>8.2000000000000003E-2</c:v>
                </c:pt>
              </c:numCache>
            </c:numRef>
          </c:val>
          <c:smooth val="0"/>
          <c:extLst>
            <c:ext xmlns:c16="http://schemas.microsoft.com/office/drawing/2014/chart" uri="{C3380CC4-5D6E-409C-BE32-E72D297353CC}">
              <c16:uniqueId val="{00000003-F496-43E9-B142-FF61EB1F0E9B}"/>
            </c:ext>
          </c:extLst>
        </c:ser>
        <c:dLbls>
          <c:showLegendKey val="0"/>
          <c:showVal val="0"/>
          <c:showCatName val="0"/>
          <c:showSerName val="0"/>
          <c:showPercent val="0"/>
          <c:showBubbleSize val="0"/>
        </c:dLbls>
        <c:marker val="1"/>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Patients not waiting in ED (Causeway)</a:t>
            </a:r>
            <a:endParaRPr lang="en-GB" sz="1100"/>
          </a:p>
        </c:rich>
      </c:tx>
      <c:layout>
        <c:manualLayout>
          <c:xMode val="edge"/>
          <c:yMode val="edge"/>
          <c:x val="0.26827083732957946"/>
          <c:y val="4.1522491349480967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'ED Left before Seen'!$B$37:$B$50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'Amb arrivals'!$G$8:$G$19</c:f>
            </c:numRef>
          </c:val>
          <c:smooth val="0"/>
          <c:extLst>
            <c:ext xmlns:c16="http://schemas.microsoft.com/office/drawing/2014/chart" uri="{C3380CC4-5D6E-409C-BE32-E72D297353CC}">
              <c16:uniqueId val="{00000000-2324-49FB-AD87-06D7EDEEB73E}"/>
            </c:ext>
          </c:extLst>
        </c:ser>
        <c:ser>
          <c:idx val="1"/>
          <c:order val="1"/>
          <c:tx>
            <c:strRef>
              <c:f>'ED Left before Seen'!$C$36</c:f>
              <c:strCache>
                <c:ptCount val="1"/>
                <c:pt idx="0">
                  <c:v>Baseline</c:v>
                </c:pt>
              </c:strCache>
            </c:strRef>
          </c:tx>
          <c:spPr>
            <a:ln w="25400" cap="rnd">
              <a:solidFill>
                <a:srgbClr val="ED7D31"/>
              </a:solidFill>
              <a:round/>
            </a:ln>
            <a:effectLst/>
          </c:spPr>
          <c:marker>
            <c:symbol val="diamond"/>
            <c:size val="5"/>
            <c:spPr>
              <a:solidFill>
                <a:srgbClr val="ED7D31"/>
              </a:solidFill>
              <a:ln w="9525">
                <a:solidFill>
                  <a:srgbClr val="ED7D31"/>
                </a:solidFill>
              </a:ln>
              <a:effectLst/>
            </c:spPr>
          </c:marker>
          <c:cat>
            <c:numRef>
              <c:f>'ED Left before Seen'!$B$37:$B$50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'ED Left before Seen'!$C$37:$C$60</c:f>
              <c:numCache>
                <c:formatCode>0.0%</c:formatCode>
                <c:ptCount val="24"/>
                <c:pt idx="0">
                  <c:v>6.8000000000000005E-2</c:v>
                </c:pt>
                <c:pt idx="1">
                  <c:v>7.4999999999999997E-2</c:v>
                </c:pt>
                <c:pt idx="2">
                  <c:v>6.8000000000000005E-2</c:v>
                </c:pt>
                <c:pt idx="3">
                  <c:v>7.4999999999999997E-2</c:v>
                </c:pt>
                <c:pt idx="4">
                  <c:v>5.6000000000000001E-2</c:v>
                </c:pt>
                <c:pt idx="5">
                  <c:v>6.7000000000000004E-2</c:v>
                </c:pt>
                <c:pt idx="6">
                  <c:v>5.8999999999999997E-2</c:v>
                </c:pt>
                <c:pt idx="7">
                  <c:v>4.3999999999999997E-2</c:v>
                </c:pt>
                <c:pt idx="8">
                  <c:v>5.6000000000000001E-2</c:v>
                </c:pt>
                <c:pt idx="9">
                  <c:v>3.4000000000000002E-2</c:v>
                </c:pt>
                <c:pt idx="10">
                  <c:v>3.2000000000000001E-2</c:v>
                </c:pt>
                <c:pt idx="11">
                  <c:v>4.2999999999999997E-2</c:v>
                </c:pt>
                <c:pt idx="12">
                  <c:v>6.4000000000000001E-2</c:v>
                </c:pt>
                <c:pt idx="13">
                  <c:v>6.3E-2</c:v>
                </c:pt>
              </c:numCache>
            </c:numRef>
          </c:val>
          <c:smooth val="0"/>
          <c:extLst>
            <c:ext xmlns:c16="http://schemas.microsoft.com/office/drawing/2014/chart" uri="{C3380CC4-5D6E-409C-BE32-E72D297353CC}">
              <c16:uniqueId val="{00000001-2324-49FB-AD87-06D7EDEEB73E}"/>
            </c:ext>
          </c:extLst>
        </c:ser>
        <c:ser>
          <c:idx val="2"/>
          <c:order val="2"/>
          <c:tx>
            <c:strRef>
              <c:f>'ED Left before Seen'!$D$36</c:f>
              <c:strCache>
                <c:ptCount val="1"/>
                <c:pt idx="0">
                  <c:v>Target</c:v>
                </c:pt>
              </c:strCache>
            </c:strRef>
          </c:tx>
          <c:spPr>
            <a:ln w="19050" cap="rnd">
              <a:solidFill>
                <a:srgbClr val="FF0000"/>
              </a:solidFill>
              <a:prstDash val="dash"/>
              <a:round/>
            </a:ln>
            <a:effectLst/>
          </c:spPr>
          <c:marker>
            <c:symbol val="none"/>
          </c:marker>
          <c:cat>
            <c:numRef>
              <c:f>'ED Left before Seen'!$B$37:$B$50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'ED Left before Seen'!$D$37:$D$60</c:f>
              <c:numCache>
                <c:formatCode>0.0%</c:formatCode>
                <c:ptCount val="24"/>
                <c:pt idx="0">
                  <c:v>5.8000000000000003E-2</c:v>
                </c:pt>
                <c:pt idx="1">
                  <c:v>6.5000000000000002E-2</c:v>
                </c:pt>
                <c:pt idx="2">
                  <c:v>5.8000000000000003E-2</c:v>
                </c:pt>
                <c:pt idx="3">
                  <c:v>6.5000000000000002E-2</c:v>
                </c:pt>
                <c:pt idx="4">
                  <c:v>4.5999999999999999E-2</c:v>
                </c:pt>
                <c:pt idx="5">
                  <c:v>5.7000000000000002E-2</c:v>
                </c:pt>
                <c:pt idx="6">
                  <c:v>4.9000000000000002E-2</c:v>
                </c:pt>
                <c:pt idx="7">
                  <c:v>3.4000000000000002E-2</c:v>
                </c:pt>
                <c:pt idx="8">
                  <c:v>4.5999999999999999E-2</c:v>
                </c:pt>
                <c:pt idx="9">
                  <c:v>2.4E-2</c:v>
                </c:pt>
                <c:pt idx="10">
                  <c:v>2.1999999999999999E-2</c:v>
                </c:pt>
                <c:pt idx="11">
                  <c:v>3.3000000000000002E-2</c:v>
                </c:pt>
                <c:pt idx="12">
                  <c:v>5.3999999999999999E-2</c:v>
                </c:pt>
                <c:pt idx="13">
                  <c:v>5.2999999999999999E-2</c:v>
                </c:pt>
              </c:numCache>
            </c:numRef>
          </c:val>
          <c:smooth val="0"/>
          <c:extLst>
            <c:ext xmlns:c16="http://schemas.microsoft.com/office/drawing/2014/chart" uri="{C3380CC4-5D6E-409C-BE32-E72D297353CC}">
              <c16:uniqueId val="{00000002-2324-49FB-AD87-06D7EDEEB73E}"/>
            </c:ext>
          </c:extLst>
        </c:ser>
        <c:ser>
          <c:idx val="3"/>
          <c:order val="3"/>
          <c:tx>
            <c:strRef>
              <c:f>'ED Left before Seen'!$E$36</c:f>
              <c:strCache>
                <c:ptCount val="1"/>
                <c:pt idx="0">
                  <c:v>Actual</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numRef>
              <c:f>'ED Left before Seen'!$B$37:$B$50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'ED Left before Seen'!$E$37:$E$60</c:f>
              <c:numCache>
                <c:formatCode>0.0%</c:formatCode>
                <c:ptCount val="24"/>
                <c:pt idx="0">
                  <c:v>6.4000000000000001E-2</c:v>
                </c:pt>
                <c:pt idx="1">
                  <c:v>6.3E-2</c:v>
                </c:pt>
                <c:pt idx="2">
                  <c:v>5.5E-2</c:v>
                </c:pt>
                <c:pt idx="5">
                  <c:v>2.3E-2</c:v>
                </c:pt>
                <c:pt idx="6">
                  <c:v>2.1999999999999999E-2</c:v>
                </c:pt>
                <c:pt idx="7">
                  <c:v>2.5999999999999999E-2</c:v>
                </c:pt>
                <c:pt idx="8">
                  <c:v>2.3E-2</c:v>
                </c:pt>
                <c:pt idx="9">
                  <c:v>2.4E-2</c:v>
                </c:pt>
                <c:pt idx="10">
                  <c:v>2.5999999999999999E-2</c:v>
                </c:pt>
                <c:pt idx="11">
                  <c:v>3.3000000000000002E-2</c:v>
                </c:pt>
                <c:pt idx="12">
                  <c:v>4.8000000000000001E-2</c:v>
                </c:pt>
                <c:pt idx="13">
                  <c:v>4.2999999999999997E-2</c:v>
                </c:pt>
              </c:numCache>
            </c:numRef>
          </c:val>
          <c:smooth val="0"/>
          <c:extLst>
            <c:ext xmlns:c16="http://schemas.microsoft.com/office/drawing/2014/chart" uri="{C3380CC4-5D6E-409C-BE32-E72D297353CC}">
              <c16:uniqueId val="{00000003-2324-49FB-AD87-06D7EDEEB73E}"/>
            </c:ext>
          </c:extLst>
        </c:ser>
        <c:dLbls>
          <c:showLegendKey val="0"/>
          <c:showVal val="0"/>
          <c:showCatName val="0"/>
          <c:showSerName val="0"/>
          <c:showPercent val="0"/>
          <c:showBubbleSize val="0"/>
        </c:dLbls>
        <c:marker val="1"/>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latin typeface="Arial" panose="020B0604020202020204" pitchFamily="34" charset="0"/>
                <a:cs typeface="Arial" panose="020B0604020202020204" pitchFamily="34" charset="0"/>
              </a:rPr>
              <a:t>14-day</a:t>
            </a:r>
            <a:r>
              <a:rPr lang="en-US" sz="1100" baseline="0">
                <a:latin typeface="Arial" panose="020B0604020202020204" pitchFamily="34" charset="0"/>
                <a:cs typeface="Arial" panose="020B0604020202020204" pitchFamily="34" charset="0"/>
              </a:rPr>
              <a:t> Non Breast</a:t>
            </a:r>
            <a:r>
              <a:rPr lang="en-US" sz="1100">
                <a:latin typeface="Arial" panose="020B0604020202020204" pitchFamily="34" charset="0"/>
                <a:cs typeface="Arial" panose="020B0604020202020204" pitchFamily="34" charset="0"/>
              </a:rPr>
              <a:t> tumour site</a:t>
            </a:r>
            <a:r>
              <a:rPr lang="en-US" sz="1100" baseline="0">
                <a:latin typeface="Arial" panose="020B0604020202020204" pitchFamily="34" charset="0"/>
                <a:cs typeface="Arial" panose="020B0604020202020204" pitchFamily="34" charset="0"/>
              </a:rPr>
              <a:t> (Apr 26-May 26)</a:t>
            </a:r>
            <a:endParaRPr lang="en-US" sz="1100">
              <a:latin typeface="Arial" panose="020B0604020202020204" pitchFamily="34" charset="0"/>
              <a:cs typeface="Arial" panose="020B0604020202020204" pitchFamily="34" charset="0"/>
            </a:endParaRPr>
          </a:p>
        </c:rich>
      </c:tx>
      <c:layout>
        <c:manualLayout>
          <c:xMode val="edge"/>
          <c:yMode val="edge"/>
          <c:x val="0.26674789687220496"/>
          <c:y val="2.681797564336268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6538412804500231"/>
          <c:y val="0.1820822748513983"/>
          <c:w val="0.60589346756058671"/>
          <c:h val="0.71011016419061057"/>
        </c:manualLayout>
      </c:layout>
      <c:barChart>
        <c:barDir val="bar"/>
        <c:grouping val="stacked"/>
        <c:varyColors val="0"/>
        <c:ser>
          <c:idx val="0"/>
          <c:order val="0"/>
          <c:tx>
            <c:strRef>
              <c:f>'14 Day Non Breast Tumour Site'!$BD$4</c:f>
              <c:strCache>
                <c:ptCount val="1"/>
                <c:pt idx="0">
                  <c:v>&lt;=14 days</c:v>
                </c:pt>
              </c:strCache>
            </c:strRef>
          </c:tx>
          <c:spPr>
            <a:solidFill>
              <a:srgbClr val="5B9BD5"/>
            </a:solidFill>
            <a:ln>
              <a:noFill/>
            </a:ln>
            <a:effectLst/>
          </c:spPr>
          <c:invertIfNegative val="0"/>
          <c:cat>
            <c:strRef>
              <c:f>'14 Day Non Breast Tumour Site'!$B$5:$B$23</c:f>
              <c:strCache>
                <c:ptCount val="10"/>
                <c:pt idx="0">
                  <c:v>03 Suspected lung cancer</c:v>
                </c:pt>
                <c:pt idx="1">
                  <c:v>04 Suspected haematological malignancies excluding acute leukaemia</c:v>
                </c:pt>
                <c:pt idx="2">
                  <c:v>06 Suspected upper gastrointestinal cancers</c:v>
                </c:pt>
                <c:pt idx="3">
                  <c:v>07 Suspected lower gastrointestinal cancers</c:v>
                </c:pt>
                <c:pt idx="4">
                  <c:v>08 Suspected skin cancers</c:v>
                </c:pt>
                <c:pt idx="5">
                  <c:v>09 Suspected gynaecological cancers</c:v>
                </c:pt>
                <c:pt idx="6">
                  <c:v>10 Suspected brain or central nervous system tumours</c:v>
                </c:pt>
                <c:pt idx="7">
                  <c:v>13 Suspected head and neck cancers</c:v>
                </c:pt>
                <c:pt idx="8">
                  <c:v>18 Other suspected cancer (not listed)</c:v>
                </c:pt>
                <c:pt idx="9">
                  <c:v>19 Suspected Dental Cancers</c:v>
                </c:pt>
              </c:strCache>
            </c:strRef>
          </c:cat>
          <c:val>
            <c:numRef>
              <c:f>'14 Day Non Breast Tumour Site'!$BD$5:$BD$23</c:f>
              <c:numCache>
                <c:formatCode>0.0;\(0.0\)</c:formatCode>
                <c:ptCount val="10"/>
                <c:pt idx="0">
                  <c:v>10</c:v>
                </c:pt>
                <c:pt idx="1">
                  <c:v>32</c:v>
                </c:pt>
                <c:pt idx="2">
                  <c:v>88</c:v>
                </c:pt>
                <c:pt idx="3">
                  <c:v>45</c:v>
                </c:pt>
                <c:pt idx="4">
                  <c:v>43</c:v>
                </c:pt>
                <c:pt idx="5">
                  <c:v>18</c:v>
                </c:pt>
                <c:pt idx="6">
                  <c:v>3</c:v>
                </c:pt>
                <c:pt idx="7">
                  <c:v>56</c:v>
                </c:pt>
                <c:pt idx="8">
                  <c:v>27</c:v>
                </c:pt>
                <c:pt idx="9">
                  <c:v>6</c:v>
                </c:pt>
              </c:numCache>
            </c:numRef>
          </c:val>
          <c:extLst>
            <c:ext xmlns:c16="http://schemas.microsoft.com/office/drawing/2014/chart" uri="{C3380CC4-5D6E-409C-BE32-E72D297353CC}">
              <c16:uniqueId val="{00000000-1CBF-4FD9-9575-F4DA6DEAD2A2}"/>
            </c:ext>
          </c:extLst>
        </c:ser>
        <c:ser>
          <c:idx val="1"/>
          <c:order val="1"/>
          <c:tx>
            <c:strRef>
              <c:f>'14 Day Non Breast Tumour Site'!$BE$4</c:f>
              <c:strCache>
                <c:ptCount val="1"/>
                <c:pt idx="0">
                  <c:v>&gt;14</c:v>
                </c:pt>
              </c:strCache>
            </c:strRef>
          </c:tx>
          <c:spPr>
            <a:solidFill>
              <a:srgbClr val="ED7D31"/>
            </a:solidFill>
            <a:ln>
              <a:noFill/>
            </a:ln>
            <a:effectLst/>
          </c:spPr>
          <c:invertIfNegative val="0"/>
          <c:cat>
            <c:strRef>
              <c:f>'14 Day Non Breast Tumour Site'!$B$5:$B$23</c:f>
              <c:strCache>
                <c:ptCount val="10"/>
                <c:pt idx="0">
                  <c:v>03 Suspected lung cancer</c:v>
                </c:pt>
                <c:pt idx="1">
                  <c:v>04 Suspected haematological malignancies excluding acute leukaemia</c:v>
                </c:pt>
                <c:pt idx="2">
                  <c:v>06 Suspected upper gastrointestinal cancers</c:v>
                </c:pt>
                <c:pt idx="3">
                  <c:v>07 Suspected lower gastrointestinal cancers</c:v>
                </c:pt>
                <c:pt idx="4">
                  <c:v>08 Suspected skin cancers</c:v>
                </c:pt>
                <c:pt idx="5">
                  <c:v>09 Suspected gynaecological cancers</c:v>
                </c:pt>
                <c:pt idx="6">
                  <c:v>10 Suspected brain or central nervous system tumours</c:v>
                </c:pt>
                <c:pt idx="7">
                  <c:v>13 Suspected head and neck cancers</c:v>
                </c:pt>
                <c:pt idx="8">
                  <c:v>18 Other suspected cancer (not listed)</c:v>
                </c:pt>
                <c:pt idx="9">
                  <c:v>19 Suspected Dental Cancers</c:v>
                </c:pt>
              </c:strCache>
            </c:strRef>
          </c:cat>
          <c:val>
            <c:numRef>
              <c:f>'14 Day Non Breast Tumour Site'!$BE$5:$BE$23</c:f>
              <c:numCache>
                <c:formatCode>General</c:formatCode>
                <c:ptCount val="10"/>
                <c:pt idx="0">
                  <c:v>70</c:v>
                </c:pt>
                <c:pt idx="1">
                  <c:v>23</c:v>
                </c:pt>
                <c:pt idx="2">
                  <c:v>303</c:v>
                </c:pt>
                <c:pt idx="3">
                  <c:v>657</c:v>
                </c:pt>
                <c:pt idx="4">
                  <c:v>427</c:v>
                </c:pt>
                <c:pt idx="5">
                  <c:v>321</c:v>
                </c:pt>
                <c:pt idx="6">
                  <c:v>4</c:v>
                </c:pt>
                <c:pt idx="7">
                  <c:v>313</c:v>
                </c:pt>
                <c:pt idx="8">
                  <c:v>55</c:v>
                </c:pt>
                <c:pt idx="9">
                  <c:v>0</c:v>
                </c:pt>
              </c:numCache>
            </c:numRef>
          </c:val>
          <c:extLst>
            <c:ext xmlns:c16="http://schemas.microsoft.com/office/drawing/2014/chart" uri="{C3380CC4-5D6E-409C-BE32-E72D297353CC}">
              <c16:uniqueId val="{00000001-1CBF-4FD9-9575-F4DA6DEAD2A2}"/>
            </c:ext>
          </c:extLst>
        </c:ser>
        <c:dLbls>
          <c:showLegendKey val="0"/>
          <c:showVal val="0"/>
          <c:showCatName val="0"/>
          <c:showSerName val="0"/>
          <c:showPercent val="0"/>
          <c:showBubbleSize val="0"/>
        </c:dLbls>
        <c:gapWidth val="150"/>
        <c:overlap val="100"/>
        <c:axId val="782761904"/>
        <c:axId val="782722664"/>
      </c:barChart>
      <c:catAx>
        <c:axId val="782761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722664"/>
        <c:crosses val="autoZero"/>
        <c:auto val="1"/>
        <c:lblAlgn val="ctr"/>
        <c:lblOffset val="100"/>
        <c:noMultiLvlLbl val="0"/>
      </c:catAx>
      <c:valAx>
        <c:axId val="7827226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761904"/>
        <c:crosses val="autoZero"/>
        <c:crossBetween val="between"/>
      </c:valAx>
      <c:spPr>
        <a:noFill/>
        <a:ln>
          <a:noFill/>
        </a:ln>
        <a:effectLst/>
      </c:spPr>
    </c:plotArea>
    <c:legend>
      <c:legendPos val="b"/>
      <c:layout>
        <c:manualLayout>
          <c:xMode val="edge"/>
          <c:yMode val="edge"/>
          <c:x val="0.42669479312433428"/>
          <c:y val="0.92254896928228725"/>
          <c:w val="0.18683917728074095"/>
          <c:h val="4.75690432987631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lang="en-GB" sz="1100" b="0" i="0" baseline="0">
                <a:effectLst/>
              </a:rPr>
              <a:t>Stroke receiving thrombolysis (Antrim)</a:t>
            </a:r>
            <a:endParaRPr lang="en-GB" sz="110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endParaRPr lang="en-GB" sz="1100">
              <a:effectLst/>
            </a:endParaRPr>
          </a:p>
        </c:rich>
      </c:tx>
      <c:overlay val="0"/>
      <c:spPr>
        <a:noFill/>
        <a:ln>
          <a:noFill/>
        </a:ln>
        <a:effectLst/>
      </c:spPr>
    </c:title>
    <c:autoTitleDeleted val="0"/>
    <c:plotArea>
      <c:layout>
        <c:manualLayout>
          <c:layoutTarget val="inner"/>
          <c:xMode val="edge"/>
          <c:yMode val="edge"/>
          <c:x val="9.6212817147856525E-2"/>
          <c:y val="0.15212962962962964"/>
          <c:w val="0.86554396325459315"/>
          <c:h val="0.50722704565024257"/>
        </c:manualLayout>
      </c:layout>
      <c:lineChart>
        <c:grouping val="standard"/>
        <c:varyColors val="0"/>
        <c:ser>
          <c:idx val="0"/>
          <c:order val="0"/>
          <c:tx>
            <c:strRef>
              <c:f>Stroke!$F$6</c:f>
              <c:strCache>
                <c:ptCount val="1"/>
                <c:pt idx="0">
                  <c:v>LPL</c:v>
                </c:pt>
              </c:strCache>
            </c:strRef>
          </c:tx>
          <c:spPr>
            <a:ln w="15875" cap="rnd">
              <a:solidFill>
                <a:schemeClr val="tx1"/>
              </a:solidFill>
              <a:prstDash val="lgDash"/>
              <a:round/>
            </a:ln>
            <a:effectLst/>
          </c:spPr>
          <c:marker>
            <c:symbol val="none"/>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Stroke!$F$79:$F$102</c:f>
              <c:numCache>
                <c:formatCode>0%</c:formatCode>
                <c:ptCount val="24"/>
                <c:pt idx="0">
                  <c:v>-2.5688571428571422E-2</c:v>
                </c:pt>
                <c:pt idx="1">
                  <c:v>-2.5688571428571422E-2</c:v>
                </c:pt>
                <c:pt idx="2">
                  <c:v>-2.5688571428571422E-2</c:v>
                </c:pt>
                <c:pt idx="3">
                  <c:v>-2.5688571428571422E-2</c:v>
                </c:pt>
                <c:pt idx="4">
                  <c:v>-2.5688571428571422E-2</c:v>
                </c:pt>
                <c:pt idx="5">
                  <c:v>-2.5688571428571422E-2</c:v>
                </c:pt>
                <c:pt idx="6">
                  <c:v>-2.5688571428571422E-2</c:v>
                </c:pt>
                <c:pt idx="7">
                  <c:v>-2.5688571428571422E-2</c:v>
                </c:pt>
                <c:pt idx="8">
                  <c:v>-2.5688571428571422E-2</c:v>
                </c:pt>
                <c:pt idx="9">
                  <c:v>-2.5688571428571422E-2</c:v>
                </c:pt>
                <c:pt idx="10">
                  <c:v>-2.5688571428571422E-2</c:v>
                </c:pt>
                <c:pt idx="11">
                  <c:v>-2.5688571428571422E-2</c:v>
                </c:pt>
                <c:pt idx="12">
                  <c:v>-2.5688571428571422E-2</c:v>
                </c:pt>
                <c:pt idx="13">
                  <c:v>-2.5688571428571422E-2</c:v>
                </c:pt>
                <c:pt idx="14">
                  <c:v>-2.5688571428571422E-2</c:v>
                </c:pt>
                <c:pt idx="15">
                  <c:v>-2.5688571428571422E-2</c:v>
                </c:pt>
                <c:pt idx="16">
                  <c:v>-2.5688571428571422E-2</c:v>
                </c:pt>
                <c:pt idx="17">
                  <c:v>-2.5688571428571422E-2</c:v>
                </c:pt>
                <c:pt idx="18">
                  <c:v>-2.5688571428571422E-2</c:v>
                </c:pt>
                <c:pt idx="19">
                  <c:v>-2.5688571428571422E-2</c:v>
                </c:pt>
                <c:pt idx="20">
                  <c:v>-2.5688571428571422E-2</c:v>
                </c:pt>
                <c:pt idx="21">
                  <c:v>-2.5688571428571422E-2</c:v>
                </c:pt>
                <c:pt idx="22">
                  <c:v>-2.5688571428571422E-2</c:v>
                </c:pt>
                <c:pt idx="23">
                  <c:v>-2.5688571428571422E-2</c:v>
                </c:pt>
              </c:numCache>
            </c:numRef>
          </c:val>
          <c:smooth val="0"/>
          <c:extLst>
            <c:ext xmlns:c16="http://schemas.microsoft.com/office/drawing/2014/chart" uri="{C3380CC4-5D6E-409C-BE32-E72D297353CC}">
              <c16:uniqueId val="{00000000-746A-417E-88B5-F005B0A9CCDD}"/>
            </c:ext>
          </c:extLst>
        </c:ser>
        <c:ser>
          <c:idx val="1"/>
          <c:order val="1"/>
          <c:tx>
            <c:strRef>
              <c:f>Stroke!$E$6</c:f>
              <c:strCache>
                <c:ptCount val="1"/>
                <c:pt idx="0">
                  <c:v>% thrombolysis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Stroke!$E$79:$E$102</c:f>
              <c:numCache>
                <c:formatCode>0%</c:formatCode>
                <c:ptCount val="24"/>
                <c:pt idx="0">
                  <c:v>0.2</c:v>
                </c:pt>
                <c:pt idx="1">
                  <c:v>0.125</c:v>
                </c:pt>
                <c:pt idx="2">
                  <c:v>0.105</c:v>
                </c:pt>
                <c:pt idx="3">
                  <c:v>0.13500000000000001</c:v>
                </c:pt>
                <c:pt idx="4">
                  <c:v>0.23300000000000001</c:v>
                </c:pt>
                <c:pt idx="5">
                  <c:v>0.11899999999999999</c:v>
                </c:pt>
                <c:pt idx="6">
                  <c:v>0.111</c:v>
                </c:pt>
                <c:pt idx="7">
                  <c:v>0.14599999999999999</c:v>
                </c:pt>
                <c:pt idx="8">
                  <c:v>8.7999999999999995E-2</c:v>
                </c:pt>
                <c:pt idx="9">
                  <c:v>2.4E-2</c:v>
                </c:pt>
                <c:pt idx="10">
                  <c:v>3.5999999999999997E-2</c:v>
                </c:pt>
                <c:pt idx="11">
                  <c:v>0.158</c:v>
                </c:pt>
                <c:pt idx="12">
                  <c:v>0.128</c:v>
                </c:pt>
                <c:pt idx="13">
                  <c:v>0.17100000000000001</c:v>
                </c:pt>
              </c:numCache>
            </c:numRef>
          </c:val>
          <c:smooth val="0"/>
          <c:extLst>
            <c:ext xmlns:c16="http://schemas.microsoft.com/office/drawing/2014/chart" uri="{C3380CC4-5D6E-409C-BE32-E72D297353CC}">
              <c16:uniqueId val="{00000001-746A-417E-88B5-F005B0A9CCDD}"/>
            </c:ext>
          </c:extLst>
        </c:ser>
        <c:ser>
          <c:idx val="3"/>
          <c:order val="2"/>
          <c:tx>
            <c:strRef>
              <c:f>Stroke!$G$6</c:f>
              <c:strCache>
                <c:ptCount val="1"/>
                <c:pt idx="0">
                  <c:v>Target</c:v>
                </c:pt>
              </c:strCache>
            </c:strRef>
          </c:tx>
          <c:spPr>
            <a:ln w="19050" cap="rnd">
              <a:solidFill>
                <a:srgbClr val="FF0000"/>
              </a:solidFill>
              <a:prstDash val="dash"/>
              <a:round/>
            </a:ln>
            <a:effectLst/>
          </c:spPr>
          <c:marker>
            <c:symbol val="none"/>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Stroke!$G$79:$G$102</c:f>
              <c:numCache>
                <c:formatCode>0%</c:formatCode>
                <c:ptCount val="24"/>
                <c:pt idx="0">
                  <c:v>0.16</c:v>
                </c:pt>
                <c:pt idx="1">
                  <c:v>0.16</c:v>
                </c:pt>
                <c:pt idx="2">
                  <c:v>0.16</c:v>
                </c:pt>
                <c:pt idx="3">
                  <c:v>0.16</c:v>
                </c:pt>
                <c:pt idx="4">
                  <c:v>0.16</c:v>
                </c:pt>
                <c:pt idx="5">
                  <c:v>0.16</c:v>
                </c:pt>
                <c:pt idx="6">
                  <c:v>0.16</c:v>
                </c:pt>
                <c:pt idx="7">
                  <c:v>0.16</c:v>
                </c:pt>
                <c:pt idx="8">
                  <c:v>0.16</c:v>
                </c:pt>
                <c:pt idx="9">
                  <c:v>0.16</c:v>
                </c:pt>
                <c:pt idx="10">
                  <c:v>0.16</c:v>
                </c:pt>
                <c:pt idx="11">
                  <c:v>0.16</c:v>
                </c:pt>
                <c:pt idx="12">
                  <c:v>0.16</c:v>
                </c:pt>
                <c:pt idx="13">
                  <c:v>0.16</c:v>
                </c:pt>
                <c:pt idx="14">
                  <c:v>0.16</c:v>
                </c:pt>
                <c:pt idx="15">
                  <c:v>0.16</c:v>
                </c:pt>
                <c:pt idx="16">
                  <c:v>0.16</c:v>
                </c:pt>
                <c:pt idx="17">
                  <c:v>0.16</c:v>
                </c:pt>
                <c:pt idx="18">
                  <c:v>0.16</c:v>
                </c:pt>
                <c:pt idx="19">
                  <c:v>0.16</c:v>
                </c:pt>
                <c:pt idx="20">
                  <c:v>0.16</c:v>
                </c:pt>
                <c:pt idx="21">
                  <c:v>0.16</c:v>
                </c:pt>
                <c:pt idx="22">
                  <c:v>0.16</c:v>
                </c:pt>
                <c:pt idx="23">
                  <c:v>0.16</c:v>
                </c:pt>
              </c:numCache>
            </c:numRef>
          </c:val>
          <c:smooth val="0"/>
          <c:extLst>
            <c:ext xmlns:c16="http://schemas.microsoft.com/office/drawing/2014/chart" uri="{C3380CC4-5D6E-409C-BE32-E72D297353CC}">
              <c16:uniqueId val="{00000002-746A-417E-88B5-F005B0A9CCDD}"/>
            </c:ext>
          </c:extLst>
        </c:ser>
        <c:ser>
          <c:idx val="4"/>
          <c:order val="3"/>
          <c:tx>
            <c:strRef>
              <c:f>Stroke!$D$6</c:f>
              <c:strCache>
                <c:ptCount val="1"/>
                <c:pt idx="0">
                  <c:v>Mean</c:v>
                </c:pt>
              </c:strCache>
            </c:strRef>
          </c:tx>
          <c:spPr>
            <a:ln w="15875" cap="rnd">
              <a:solidFill>
                <a:schemeClr val="tx1"/>
              </a:solidFill>
              <a:round/>
            </a:ln>
            <a:effectLst/>
          </c:spPr>
          <c:marker>
            <c:symbol val="none"/>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Stroke!$D$79:$D$102</c:f>
              <c:numCache>
                <c:formatCode>0%</c:formatCode>
                <c:ptCount val="24"/>
                <c:pt idx="0">
                  <c:v>0.12707142857142859</c:v>
                </c:pt>
                <c:pt idx="1">
                  <c:v>0.12707142857142859</c:v>
                </c:pt>
                <c:pt idx="2">
                  <c:v>0.12707142857142859</c:v>
                </c:pt>
                <c:pt idx="3">
                  <c:v>0.12707142857142859</c:v>
                </c:pt>
                <c:pt idx="4">
                  <c:v>0.12707142857142859</c:v>
                </c:pt>
                <c:pt idx="5">
                  <c:v>0.12707142857142859</c:v>
                </c:pt>
                <c:pt idx="6">
                  <c:v>0.12707142857142859</c:v>
                </c:pt>
                <c:pt idx="7">
                  <c:v>0.12707142857142859</c:v>
                </c:pt>
                <c:pt idx="8">
                  <c:v>0.12707142857142859</c:v>
                </c:pt>
                <c:pt idx="9">
                  <c:v>0.12707142857142859</c:v>
                </c:pt>
                <c:pt idx="10">
                  <c:v>0.12707142857142859</c:v>
                </c:pt>
                <c:pt idx="11">
                  <c:v>0.12707142857142859</c:v>
                </c:pt>
                <c:pt idx="12">
                  <c:v>0.12707142857142859</c:v>
                </c:pt>
                <c:pt idx="13">
                  <c:v>0.12707142857142859</c:v>
                </c:pt>
                <c:pt idx="14">
                  <c:v>0.12707142857142859</c:v>
                </c:pt>
                <c:pt idx="15">
                  <c:v>0.12707142857142859</c:v>
                </c:pt>
                <c:pt idx="16">
                  <c:v>0.12707142857142859</c:v>
                </c:pt>
                <c:pt idx="17">
                  <c:v>0.12707142857142859</c:v>
                </c:pt>
                <c:pt idx="18">
                  <c:v>0.12707142857142859</c:v>
                </c:pt>
                <c:pt idx="19">
                  <c:v>0.12707142857142859</c:v>
                </c:pt>
                <c:pt idx="20">
                  <c:v>0.12707142857142859</c:v>
                </c:pt>
                <c:pt idx="21">
                  <c:v>0.12707142857142859</c:v>
                </c:pt>
                <c:pt idx="22">
                  <c:v>0.12707142857142859</c:v>
                </c:pt>
                <c:pt idx="23">
                  <c:v>0.12707142857142859</c:v>
                </c:pt>
              </c:numCache>
            </c:numRef>
          </c:val>
          <c:smooth val="0"/>
          <c:extLst>
            <c:ext xmlns:c16="http://schemas.microsoft.com/office/drawing/2014/chart" uri="{C3380CC4-5D6E-409C-BE32-E72D297353CC}">
              <c16:uniqueId val="{00000003-746A-417E-88B5-F005B0A9CCDD}"/>
            </c:ext>
          </c:extLst>
        </c:ser>
        <c:ser>
          <c:idx val="5"/>
          <c:order val="4"/>
          <c:tx>
            <c:strRef>
              <c:f>Stroke!$C$6</c:f>
              <c:strCache>
                <c:ptCount val="1"/>
                <c:pt idx="0">
                  <c:v>UPL</c:v>
                </c:pt>
              </c:strCache>
            </c:strRef>
          </c:tx>
          <c:spPr>
            <a:ln w="15875" cap="rnd">
              <a:solidFill>
                <a:schemeClr val="tx1"/>
              </a:solidFill>
              <a:prstDash val="lgDash"/>
              <a:round/>
            </a:ln>
            <a:effectLst/>
          </c:spPr>
          <c:marker>
            <c:symbol val="none"/>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Stroke!$C$79:$C$102</c:f>
              <c:numCache>
                <c:formatCode>0%</c:formatCode>
                <c:ptCount val="24"/>
                <c:pt idx="0">
                  <c:v>0.27983142857142862</c:v>
                </c:pt>
                <c:pt idx="1">
                  <c:v>0.27983142857142862</c:v>
                </c:pt>
                <c:pt idx="2">
                  <c:v>0.27983142857142862</c:v>
                </c:pt>
                <c:pt idx="3">
                  <c:v>0.27983142857142862</c:v>
                </c:pt>
                <c:pt idx="4">
                  <c:v>0.27983142857142862</c:v>
                </c:pt>
                <c:pt idx="5">
                  <c:v>0.27983142857142862</c:v>
                </c:pt>
                <c:pt idx="6">
                  <c:v>0.27983142857142862</c:v>
                </c:pt>
                <c:pt idx="7">
                  <c:v>0.27983142857142862</c:v>
                </c:pt>
                <c:pt idx="8">
                  <c:v>0.27983142857142862</c:v>
                </c:pt>
                <c:pt idx="9">
                  <c:v>0.27983142857142862</c:v>
                </c:pt>
                <c:pt idx="10">
                  <c:v>0.27983142857142862</c:v>
                </c:pt>
                <c:pt idx="11">
                  <c:v>0.27983142857142862</c:v>
                </c:pt>
                <c:pt idx="12">
                  <c:v>0.27983142857142862</c:v>
                </c:pt>
                <c:pt idx="13">
                  <c:v>0.27983142857142862</c:v>
                </c:pt>
                <c:pt idx="14">
                  <c:v>0.27983142857142862</c:v>
                </c:pt>
                <c:pt idx="15">
                  <c:v>0.27983142857142862</c:v>
                </c:pt>
                <c:pt idx="16">
                  <c:v>0.27983142857142862</c:v>
                </c:pt>
                <c:pt idx="17">
                  <c:v>0.27983142857142862</c:v>
                </c:pt>
                <c:pt idx="18">
                  <c:v>0.27983142857142862</c:v>
                </c:pt>
                <c:pt idx="19">
                  <c:v>0.27983142857142862</c:v>
                </c:pt>
                <c:pt idx="20">
                  <c:v>0.27983142857142862</c:v>
                </c:pt>
                <c:pt idx="21">
                  <c:v>0.27983142857142862</c:v>
                </c:pt>
                <c:pt idx="22">
                  <c:v>0.27983142857142862</c:v>
                </c:pt>
                <c:pt idx="23">
                  <c:v>0.27983142857142862</c:v>
                </c:pt>
              </c:numCache>
            </c:numRef>
          </c:val>
          <c:smooth val="0"/>
          <c:extLst>
            <c:ext xmlns:c16="http://schemas.microsoft.com/office/drawing/2014/chart" uri="{C3380CC4-5D6E-409C-BE32-E72D297353CC}">
              <c16:uniqueId val="{00000004-746A-417E-88B5-F005B0A9CCDD}"/>
            </c:ext>
          </c:extLst>
        </c:ser>
        <c:ser>
          <c:idx val="2"/>
          <c:order val="5"/>
          <c:tx>
            <c:strRef>
              <c:f>Stroke!$I$6</c:f>
              <c:strCache>
                <c:ptCount val="1"/>
                <c:pt idx="0">
                  <c:v>SCL</c:v>
                </c:pt>
              </c:strCache>
            </c:strRef>
          </c:tx>
          <c:spPr>
            <a:ln>
              <a:noFill/>
            </a:ln>
          </c:spPr>
          <c:marker>
            <c:symbol val="circle"/>
            <c:size val="7"/>
            <c:spPr>
              <a:solidFill>
                <a:srgbClr val="ED7D31"/>
              </a:solidFill>
              <a:ln>
                <a:solidFill>
                  <a:srgbClr val="ED7D31"/>
                </a:solidFill>
              </a:ln>
            </c:spPr>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746A-417E-88B5-F005B0A9CCDD}"/>
            </c:ext>
          </c:extLst>
        </c:ser>
        <c:ser>
          <c:idx val="6"/>
          <c:order val="6"/>
          <c:tx>
            <c:strRef>
              <c:f>Stroke!$J$6</c:f>
              <c:strCache>
                <c:ptCount val="1"/>
                <c:pt idx="0">
                  <c:v>SCH</c:v>
                </c:pt>
              </c:strCache>
            </c:strRef>
          </c:tx>
          <c:spPr>
            <a:ln>
              <a:noFill/>
            </a:ln>
          </c:spPr>
          <c:marker>
            <c:symbol val="circle"/>
            <c:size val="7"/>
            <c:spPr>
              <a:solidFill>
                <a:srgbClr val="5B9BD5"/>
              </a:solidFill>
              <a:ln>
                <a:solidFill>
                  <a:srgbClr val="5B9BD5"/>
                </a:solidFill>
              </a:ln>
            </c:spPr>
          </c:marker>
          <c:cat>
            <c:numRef>
              <c:f>Stroke!$B$79:$B$92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746A-417E-88B5-F005B0A9CCDD}"/>
            </c:ext>
          </c:extLst>
        </c:ser>
        <c:dLbls>
          <c:showLegendKey val="0"/>
          <c:showVal val="0"/>
          <c:showCatName val="0"/>
          <c:showSerName val="0"/>
          <c:showPercent val="0"/>
          <c:showBubbleSize val="0"/>
        </c:dLbls>
        <c:smooth val="0"/>
        <c:axId val="189147008"/>
        <c:axId val="189149184"/>
      </c:lineChart>
      <c:dateAx>
        <c:axId val="18914700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49184"/>
        <c:crosses val="autoZero"/>
        <c:auto val="1"/>
        <c:lblOffset val="100"/>
        <c:baseTimeUnit val="months"/>
        <c:majorUnit val="1"/>
        <c:majorTimeUnit val="months"/>
        <c:minorUnit val="1"/>
        <c:minorTimeUnit val="months"/>
      </c:dateAx>
      <c:valAx>
        <c:axId val="189149184"/>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47008"/>
        <c:crosses val="autoZero"/>
        <c:crossBetween val="midCat"/>
        <c:majorUnit val="5.000000000000001E-2"/>
      </c:valAx>
      <c:spPr>
        <a:noFill/>
        <a:ln>
          <a:noFill/>
        </a:ln>
        <a:effectLst/>
      </c:spPr>
    </c:plotArea>
    <c:legend>
      <c:legendPos val="b"/>
      <c:layout>
        <c:manualLayout>
          <c:xMode val="edge"/>
          <c:yMode val="edge"/>
          <c:x val="3.9251531058617672E-2"/>
          <c:y val="0.8247375328083989"/>
          <c:w val="0.95163578812544214"/>
          <c:h val="0.16600293453871329"/>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Stroke receiving thrombolysis </a:t>
            </a:r>
            <a:r>
              <a:rPr lang="en-GB" sz="1100" b="0" i="0" baseline="0">
                <a:effectLst/>
              </a:rPr>
              <a:t>(Causeway)</a:t>
            </a:r>
            <a:endParaRPr lang="en-GB" sz="1100">
              <a:effectLst/>
            </a:endParaRPr>
          </a:p>
        </c:rich>
      </c:tx>
      <c:overlay val="0"/>
      <c:spPr>
        <a:noFill/>
        <a:ln>
          <a:noFill/>
        </a:ln>
        <a:effectLst/>
      </c:spPr>
    </c:title>
    <c:autoTitleDeleted val="0"/>
    <c:plotArea>
      <c:layout>
        <c:manualLayout>
          <c:layoutTarget val="inner"/>
          <c:xMode val="edge"/>
          <c:yMode val="edge"/>
          <c:x val="8.5086395450568689E-2"/>
          <c:y val="0.12995189102506352"/>
          <c:w val="0.86239256046648249"/>
          <c:h val="0.51464143733034351"/>
        </c:manualLayout>
      </c:layout>
      <c:lineChart>
        <c:grouping val="standard"/>
        <c:varyColors val="0"/>
        <c:ser>
          <c:idx val="0"/>
          <c:order val="0"/>
          <c:tx>
            <c:strRef>
              <c:f>Stroke!$F$109</c:f>
              <c:strCache>
                <c:ptCount val="1"/>
                <c:pt idx="0">
                  <c:v>LPL</c:v>
                </c:pt>
              </c:strCache>
            </c:strRef>
          </c:tx>
          <c:spPr>
            <a:ln w="15875" cap="rnd">
              <a:solidFill>
                <a:schemeClr val="tx1"/>
              </a:solidFill>
              <a:prstDash val="lgDash"/>
              <a:round/>
            </a:ln>
            <a:effectLst/>
          </c:spPr>
          <c:marker>
            <c:symbol val="none"/>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Stroke!$F$182:$F$205</c:f>
              <c:numCache>
                <c:formatCode>0%</c:formatCode>
                <c:ptCount val="24"/>
                <c:pt idx="0">
                  <c:v>-4.529857142857141E-2</c:v>
                </c:pt>
                <c:pt idx="1">
                  <c:v>-4.529857142857141E-2</c:v>
                </c:pt>
                <c:pt idx="2">
                  <c:v>-4.529857142857141E-2</c:v>
                </c:pt>
                <c:pt idx="3">
                  <c:v>-4.529857142857141E-2</c:v>
                </c:pt>
                <c:pt idx="4">
                  <c:v>-4.529857142857141E-2</c:v>
                </c:pt>
                <c:pt idx="5">
                  <c:v>-4.529857142857141E-2</c:v>
                </c:pt>
                <c:pt idx="6">
                  <c:v>-4.529857142857141E-2</c:v>
                </c:pt>
                <c:pt idx="7">
                  <c:v>-4.529857142857141E-2</c:v>
                </c:pt>
                <c:pt idx="8">
                  <c:v>-4.529857142857141E-2</c:v>
                </c:pt>
                <c:pt idx="9">
                  <c:v>-4.529857142857141E-2</c:v>
                </c:pt>
                <c:pt idx="10">
                  <c:v>-4.529857142857141E-2</c:v>
                </c:pt>
                <c:pt idx="11">
                  <c:v>-4.529857142857141E-2</c:v>
                </c:pt>
                <c:pt idx="12">
                  <c:v>-4.529857142857141E-2</c:v>
                </c:pt>
                <c:pt idx="13">
                  <c:v>-4.529857142857141E-2</c:v>
                </c:pt>
                <c:pt idx="14">
                  <c:v>-4.529857142857141E-2</c:v>
                </c:pt>
                <c:pt idx="15">
                  <c:v>-4.529857142857141E-2</c:v>
                </c:pt>
                <c:pt idx="16">
                  <c:v>-4.529857142857141E-2</c:v>
                </c:pt>
                <c:pt idx="17">
                  <c:v>-4.529857142857141E-2</c:v>
                </c:pt>
                <c:pt idx="18">
                  <c:v>-4.529857142857141E-2</c:v>
                </c:pt>
                <c:pt idx="19">
                  <c:v>-4.529857142857141E-2</c:v>
                </c:pt>
                <c:pt idx="20">
                  <c:v>-4.529857142857141E-2</c:v>
                </c:pt>
                <c:pt idx="21">
                  <c:v>-4.529857142857141E-2</c:v>
                </c:pt>
                <c:pt idx="22">
                  <c:v>-4.529857142857141E-2</c:v>
                </c:pt>
                <c:pt idx="23">
                  <c:v>-4.529857142857141E-2</c:v>
                </c:pt>
              </c:numCache>
            </c:numRef>
          </c:val>
          <c:smooth val="0"/>
          <c:extLst>
            <c:ext xmlns:c16="http://schemas.microsoft.com/office/drawing/2014/chart" uri="{C3380CC4-5D6E-409C-BE32-E72D297353CC}">
              <c16:uniqueId val="{00000000-C03B-47F3-A339-E42C24F93C05}"/>
            </c:ext>
          </c:extLst>
        </c:ser>
        <c:ser>
          <c:idx val="1"/>
          <c:order val="1"/>
          <c:tx>
            <c:strRef>
              <c:f>Stroke!$E$109</c:f>
              <c:strCache>
                <c:ptCount val="1"/>
                <c:pt idx="0">
                  <c:v>% thrombolysis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Stroke!$E$182:$E$205</c:f>
              <c:numCache>
                <c:formatCode>0%</c:formatCode>
                <c:ptCount val="24"/>
                <c:pt idx="0">
                  <c:v>0.125</c:v>
                </c:pt>
                <c:pt idx="1">
                  <c:v>0.27800000000000002</c:v>
                </c:pt>
                <c:pt idx="2">
                  <c:v>0.12</c:v>
                </c:pt>
                <c:pt idx="3">
                  <c:v>6.3E-2</c:v>
                </c:pt>
                <c:pt idx="4">
                  <c:v>0.14299999999999999</c:v>
                </c:pt>
                <c:pt idx="5">
                  <c:v>9.0999999999999998E-2</c:v>
                </c:pt>
                <c:pt idx="6">
                  <c:v>0.1</c:v>
                </c:pt>
                <c:pt idx="7">
                  <c:v>0.05</c:v>
                </c:pt>
                <c:pt idx="8">
                  <c:v>0.1</c:v>
                </c:pt>
                <c:pt idx="9">
                  <c:v>0.25</c:v>
                </c:pt>
                <c:pt idx="10">
                  <c:v>0.154</c:v>
                </c:pt>
                <c:pt idx="11">
                  <c:v>0.32</c:v>
                </c:pt>
                <c:pt idx="12">
                  <c:v>0.27300000000000002</c:v>
                </c:pt>
                <c:pt idx="13">
                  <c:v>0.28599999999999998</c:v>
                </c:pt>
              </c:numCache>
            </c:numRef>
          </c:val>
          <c:smooth val="0"/>
          <c:extLst>
            <c:ext xmlns:c16="http://schemas.microsoft.com/office/drawing/2014/chart" uri="{C3380CC4-5D6E-409C-BE32-E72D297353CC}">
              <c16:uniqueId val="{00000001-C03B-47F3-A339-E42C24F93C05}"/>
            </c:ext>
          </c:extLst>
        </c:ser>
        <c:ser>
          <c:idx val="3"/>
          <c:order val="2"/>
          <c:tx>
            <c:strRef>
              <c:f>Stroke!$G$109</c:f>
              <c:strCache>
                <c:ptCount val="1"/>
                <c:pt idx="0">
                  <c:v>Target</c:v>
                </c:pt>
              </c:strCache>
            </c:strRef>
          </c:tx>
          <c:spPr>
            <a:ln w="19050" cap="rnd">
              <a:solidFill>
                <a:srgbClr val="FF0000"/>
              </a:solidFill>
              <a:prstDash val="dash"/>
              <a:round/>
            </a:ln>
            <a:effectLst/>
          </c:spPr>
          <c:marker>
            <c:symbol val="none"/>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Stroke!$G$182:$G$205</c:f>
              <c:numCache>
                <c:formatCode>0%</c:formatCode>
                <c:ptCount val="24"/>
                <c:pt idx="0">
                  <c:v>0.16</c:v>
                </c:pt>
                <c:pt idx="1">
                  <c:v>0.16</c:v>
                </c:pt>
                <c:pt idx="2">
                  <c:v>0.16</c:v>
                </c:pt>
                <c:pt idx="3">
                  <c:v>0.16</c:v>
                </c:pt>
                <c:pt idx="4">
                  <c:v>0.16</c:v>
                </c:pt>
                <c:pt idx="5">
                  <c:v>0.16</c:v>
                </c:pt>
                <c:pt idx="6">
                  <c:v>0.16</c:v>
                </c:pt>
                <c:pt idx="7">
                  <c:v>0.16</c:v>
                </c:pt>
                <c:pt idx="8">
                  <c:v>0.16</c:v>
                </c:pt>
                <c:pt idx="9">
                  <c:v>0.16</c:v>
                </c:pt>
                <c:pt idx="10">
                  <c:v>0.16</c:v>
                </c:pt>
                <c:pt idx="11">
                  <c:v>0.16</c:v>
                </c:pt>
                <c:pt idx="12">
                  <c:v>0.16</c:v>
                </c:pt>
                <c:pt idx="13">
                  <c:v>0.16</c:v>
                </c:pt>
                <c:pt idx="14">
                  <c:v>0.16</c:v>
                </c:pt>
                <c:pt idx="15">
                  <c:v>0.16</c:v>
                </c:pt>
                <c:pt idx="16">
                  <c:v>0.16</c:v>
                </c:pt>
                <c:pt idx="17">
                  <c:v>0.16</c:v>
                </c:pt>
                <c:pt idx="18">
                  <c:v>0.16</c:v>
                </c:pt>
                <c:pt idx="19">
                  <c:v>0.16</c:v>
                </c:pt>
                <c:pt idx="20">
                  <c:v>0.16</c:v>
                </c:pt>
                <c:pt idx="21">
                  <c:v>0.16</c:v>
                </c:pt>
                <c:pt idx="22">
                  <c:v>0.16</c:v>
                </c:pt>
                <c:pt idx="23">
                  <c:v>0.16</c:v>
                </c:pt>
              </c:numCache>
            </c:numRef>
          </c:val>
          <c:smooth val="0"/>
          <c:extLst>
            <c:ext xmlns:c16="http://schemas.microsoft.com/office/drawing/2014/chart" uri="{C3380CC4-5D6E-409C-BE32-E72D297353CC}">
              <c16:uniqueId val="{00000002-C03B-47F3-A339-E42C24F93C05}"/>
            </c:ext>
          </c:extLst>
        </c:ser>
        <c:ser>
          <c:idx val="4"/>
          <c:order val="3"/>
          <c:tx>
            <c:strRef>
              <c:f>Stroke!$D$109</c:f>
              <c:strCache>
                <c:ptCount val="1"/>
                <c:pt idx="0">
                  <c:v>Mean</c:v>
                </c:pt>
              </c:strCache>
            </c:strRef>
          </c:tx>
          <c:spPr>
            <a:ln w="15875" cap="rnd">
              <a:solidFill>
                <a:schemeClr val="tx1"/>
              </a:solidFill>
              <a:round/>
            </a:ln>
            <a:effectLst/>
          </c:spPr>
          <c:marker>
            <c:symbol val="none"/>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Stroke!$D$182:$D$205</c:f>
              <c:numCache>
                <c:formatCode>0%</c:formatCode>
                <c:ptCount val="24"/>
                <c:pt idx="0">
                  <c:v>0.16807142857142859</c:v>
                </c:pt>
                <c:pt idx="1">
                  <c:v>0.16807142857142859</c:v>
                </c:pt>
                <c:pt idx="2">
                  <c:v>0.16807142857142859</c:v>
                </c:pt>
                <c:pt idx="3">
                  <c:v>0.16807142857142859</c:v>
                </c:pt>
                <c:pt idx="4">
                  <c:v>0.16807142857142859</c:v>
                </c:pt>
                <c:pt idx="5">
                  <c:v>0.16807142857142859</c:v>
                </c:pt>
                <c:pt idx="6">
                  <c:v>0.16807142857142859</c:v>
                </c:pt>
                <c:pt idx="7">
                  <c:v>0.16807142857142859</c:v>
                </c:pt>
                <c:pt idx="8">
                  <c:v>0.16807142857142859</c:v>
                </c:pt>
                <c:pt idx="9">
                  <c:v>0.16807142857142859</c:v>
                </c:pt>
                <c:pt idx="10">
                  <c:v>0.16807142857142859</c:v>
                </c:pt>
                <c:pt idx="11">
                  <c:v>0.16807142857142859</c:v>
                </c:pt>
                <c:pt idx="12">
                  <c:v>0.16807142857142859</c:v>
                </c:pt>
                <c:pt idx="13">
                  <c:v>0.16807142857142859</c:v>
                </c:pt>
                <c:pt idx="14">
                  <c:v>0.16807142857142859</c:v>
                </c:pt>
                <c:pt idx="15">
                  <c:v>0.16807142857142859</c:v>
                </c:pt>
                <c:pt idx="16">
                  <c:v>0.16807142857142859</c:v>
                </c:pt>
                <c:pt idx="17">
                  <c:v>0.16807142857142859</c:v>
                </c:pt>
                <c:pt idx="18">
                  <c:v>0.16807142857142859</c:v>
                </c:pt>
                <c:pt idx="19">
                  <c:v>0.16807142857142859</c:v>
                </c:pt>
                <c:pt idx="20">
                  <c:v>0.16807142857142859</c:v>
                </c:pt>
                <c:pt idx="21">
                  <c:v>0.16807142857142859</c:v>
                </c:pt>
                <c:pt idx="22">
                  <c:v>0.16807142857142859</c:v>
                </c:pt>
                <c:pt idx="23">
                  <c:v>0.16807142857142859</c:v>
                </c:pt>
              </c:numCache>
            </c:numRef>
          </c:val>
          <c:smooth val="0"/>
          <c:extLst>
            <c:ext xmlns:c16="http://schemas.microsoft.com/office/drawing/2014/chart" uri="{C3380CC4-5D6E-409C-BE32-E72D297353CC}">
              <c16:uniqueId val="{00000003-C03B-47F3-A339-E42C24F93C05}"/>
            </c:ext>
          </c:extLst>
        </c:ser>
        <c:ser>
          <c:idx val="5"/>
          <c:order val="4"/>
          <c:tx>
            <c:strRef>
              <c:f>Stroke!$C$109</c:f>
              <c:strCache>
                <c:ptCount val="1"/>
                <c:pt idx="0">
                  <c:v>UPL</c:v>
                </c:pt>
              </c:strCache>
            </c:strRef>
          </c:tx>
          <c:spPr>
            <a:ln w="15875" cap="rnd">
              <a:solidFill>
                <a:schemeClr val="tx1"/>
              </a:solidFill>
              <a:prstDash val="lgDash"/>
              <a:round/>
            </a:ln>
            <a:effectLst/>
          </c:spPr>
          <c:marker>
            <c:symbol val="none"/>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Stroke!$C$182:$C$205</c:f>
              <c:numCache>
                <c:formatCode>0%</c:formatCode>
                <c:ptCount val="24"/>
                <c:pt idx="0">
                  <c:v>0.3814414285714286</c:v>
                </c:pt>
                <c:pt idx="1">
                  <c:v>0.3814414285714286</c:v>
                </c:pt>
                <c:pt idx="2">
                  <c:v>0.3814414285714286</c:v>
                </c:pt>
                <c:pt idx="3">
                  <c:v>0.3814414285714286</c:v>
                </c:pt>
                <c:pt idx="4">
                  <c:v>0.3814414285714286</c:v>
                </c:pt>
                <c:pt idx="5">
                  <c:v>0.3814414285714286</c:v>
                </c:pt>
                <c:pt idx="6">
                  <c:v>0.3814414285714286</c:v>
                </c:pt>
                <c:pt idx="7">
                  <c:v>0.3814414285714286</c:v>
                </c:pt>
                <c:pt idx="8">
                  <c:v>0.3814414285714286</c:v>
                </c:pt>
                <c:pt idx="9">
                  <c:v>0.3814414285714286</c:v>
                </c:pt>
                <c:pt idx="10">
                  <c:v>0.3814414285714286</c:v>
                </c:pt>
                <c:pt idx="11">
                  <c:v>0.3814414285714286</c:v>
                </c:pt>
                <c:pt idx="12">
                  <c:v>0.3814414285714286</c:v>
                </c:pt>
                <c:pt idx="13">
                  <c:v>0.3814414285714286</c:v>
                </c:pt>
                <c:pt idx="14">
                  <c:v>0.3814414285714286</c:v>
                </c:pt>
                <c:pt idx="15">
                  <c:v>0.3814414285714286</c:v>
                </c:pt>
                <c:pt idx="16">
                  <c:v>0.3814414285714286</c:v>
                </c:pt>
                <c:pt idx="17">
                  <c:v>0.3814414285714286</c:v>
                </c:pt>
                <c:pt idx="18">
                  <c:v>0.3814414285714286</c:v>
                </c:pt>
                <c:pt idx="19">
                  <c:v>0.3814414285714286</c:v>
                </c:pt>
                <c:pt idx="20">
                  <c:v>0.3814414285714286</c:v>
                </c:pt>
                <c:pt idx="21">
                  <c:v>0.3814414285714286</c:v>
                </c:pt>
                <c:pt idx="22">
                  <c:v>0.3814414285714286</c:v>
                </c:pt>
                <c:pt idx="23">
                  <c:v>0.3814414285714286</c:v>
                </c:pt>
              </c:numCache>
            </c:numRef>
          </c:val>
          <c:smooth val="0"/>
          <c:extLst>
            <c:ext xmlns:c16="http://schemas.microsoft.com/office/drawing/2014/chart" uri="{C3380CC4-5D6E-409C-BE32-E72D297353CC}">
              <c16:uniqueId val="{00000004-C03B-47F3-A339-E42C24F93C05}"/>
            </c:ext>
          </c:extLst>
        </c:ser>
        <c:ser>
          <c:idx val="2"/>
          <c:order val="5"/>
          <c:tx>
            <c:strRef>
              <c:f>Stroke!$I$109</c:f>
              <c:strCache>
                <c:ptCount val="1"/>
                <c:pt idx="0">
                  <c:v>SCL</c:v>
                </c:pt>
              </c:strCache>
            </c:strRef>
          </c:tx>
          <c:spPr>
            <a:ln>
              <a:noFill/>
            </a:ln>
          </c:spPr>
          <c:marker>
            <c:symbol val="circle"/>
            <c:size val="7"/>
            <c:spPr>
              <a:solidFill>
                <a:srgbClr val="ED7D31"/>
              </a:solidFill>
              <a:ln>
                <a:solidFill>
                  <a:srgbClr val="ED7D31"/>
                </a:solidFill>
              </a:ln>
            </c:spPr>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Stroke!$I$182:$I$205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C03B-47F3-A339-E42C24F93C05}"/>
            </c:ext>
          </c:extLst>
        </c:ser>
        <c:ser>
          <c:idx val="6"/>
          <c:order val="6"/>
          <c:tx>
            <c:strRef>
              <c:f>Stroke!$J$109</c:f>
              <c:strCache>
                <c:ptCount val="1"/>
                <c:pt idx="0">
                  <c:v>SCH</c:v>
                </c:pt>
              </c:strCache>
            </c:strRef>
          </c:tx>
          <c:spPr>
            <a:ln>
              <a:noFill/>
            </a:ln>
          </c:spPr>
          <c:marker>
            <c:symbol val="circle"/>
            <c:size val="7"/>
            <c:spPr>
              <a:solidFill>
                <a:srgbClr val="5B9BD5"/>
              </a:solidFill>
              <a:ln>
                <a:solidFill>
                  <a:srgbClr val="5B9BD5"/>
                </a:solidFill>
              </a:ln>
            </c:spPr>
          </c:marker>
          <c:cat>
            <c:numRef>
              <c:f>Stroke!$B$182:$B$195</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Stroke!$J$182:$J$205</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C03B-47F3-A339-E42C24F93C05}"/>
            </c:ext>
          </c:extLst>
        </c:ser>
        <c:dLbls>
          <c:showLegendKey val="0"/>
          <c:showVal val="0"/>
          <c:showCatName val="0"/>
          <c:showSerName val="0"/>
          <c:showPercent val="0"/>
          <c:showBubbleSize val="0"/>
        </c:dLbls>
        <c:smooth val="0"/>
        <c:axId val="189189504"/>
        <c:axId val="189199872"/>
      </c:lineChart>
      <c:dateAx>
        <c:axId val="18918950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99872"/>
        <c:crosses val="autoZero"/>
        <c:auto val="1"/>
        <c:lblOffset val="100"/>
        <c:baseTimeUnit val="months"/>
        <c:majorUnit val="1"/>
        <c:majorTimeUnit val="months"/>
        <c:minorUnit val="1"/>
        <c:minorTimeUnit val="months"/>
      </c:dateAx>
      <c:valAx>
        <c:axId val="1891998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89504"/>
        <c:crosses val="autoZero"/>
        <c:crossBetween val="midCat"/>
      </c:valAx>
      <c:spPr>
        <a:noFill/>
        <a:ln>
          <a:noFill/>
        </a:ln>
        <a:effectLst/>
      </c:spPr>
    </c:plotArea>
    <c:legend>
      <c:legendPos val="b"/>
      <c:layout>
        <c:manualLayout>
          <c:xMode val="edge"/>
          <c:yMode val="edge"/>
          <c:x val="2.2371391076115486E-2"/>
          <c:y val="0.81051298221589574"/>
          <c:w val="0.95459345184606714"/>
          <c:h val="0.17543936833705207"/>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New OP Activity</a:t>
            </a:r>
          </a:p>
        </c:rich>
      </c:tx>
      <c:layout>
        <c:manualLayout>
          <c:xMode val="edge"/>
          <c:yMode val="edge"/>
          <c:x val="0.39477077865266841"/>
          <c:y val="4.5977011494252873E-2"/>
        </c:manualLayout>
      </c:layout>
      <c:overlay val="0"/>
      <c:spPr>
        <a:noFill/>
        <a:ln>
          <a:noFill/>
        </a:ln>
        <a:effectLst/>
      </c:spPr>
    </c:title>
    <c:autoTitleDeleted val="0"/>
    <c:plotArea>
      <c:layout/>
      <c:lineChart>
        <c:grouping val="standard"/>
        <c:varyColors val="0"/>
        <c:ser>
          <c:idx val="1"/>
          <c:order val="0"/>
          <c:tx>
            <c:strRef>
              <c:f>'OP Activity'!$C$6</c:f>
              <c:strCache>
                <c:ptCount val="1"/>
                <c:pt idx="0">
                  <c:v>2025/26</c:v>
                </c:pt>
              </c:strCache>
            </c:strRef>
          </c:tx>
          <c:spPr>
            <a:ln>
              <a:solidFill>
                <a:srgbClr val="00B5CC"/>
              </a:solidFill>
            </a:ln>
            <a:effectLst/>
          </c:spPr>
          <c:marker>
            <c:symbol val="diamond"/>
            <c:size val="5"/>
            <c:spPr>
              <a:solidFill>
                <a:srgbClr val="00B5CC"/>
              </a:solidFill>
              <a:ln>
                <a:solidFill>
                  <a:srgbClr val="00B5CC"/>
                </a:solidFill>
              </a:ln>
            </c:spPr>
          </c:marker>
          <c:cat>
            <c:strRef>
              <c:f>'OP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'OP Activity'!$C$7:$C$18</c:f>
              <c:numCache>
                <c:formatCode>General</c:formatCode>
                <c:ptCount val="12"/>
                <c:pt idx="0">
                  <c:v>4351</c:v>
                </c:pt>
                <c:pt idx="1">
                  <c:v>4651</c:v>
                </c:pt>
                <c:pt idx="2">
                  <c:v>4724</c:v>
                </c:pt>
                <c:pt idx="3">
                  <c:v>4347</c:v>
                </c:pt>
                <c:pt idx="4">
                  <c:v>3870</c:v>
                </c:pt>
                <c:pt idx="5">
                  <c:v>5134</c:v>
                </c:pt>
                <c:pt idx="6">
                  <c:v>5135</c:v>
                </c:pt>
                <c:pt idx="7">
                  <c:v>4984</c:v>
                </c:pt>
                <c:pt idx="8">
                  <c:v>4309</c:v>
                </c:pt>
                <c:pt idx="9">
                  <c:v>4923</c:v>
                </c:pt>
                <c:pt idx="10">
                  <c:v>4632</c:v>
                </c:pt>
                <c:pt idx="11">
                  <c:v>4544</c:v>
                </c:pt>
              </c:numCache>
            </c:numRef>
          </c:val>
          <c:smooth val="0"/>
          <c:extLst>
            <c:ext xmlns:c16="http://schemas.microsoft.com/office/drawing/2014/chart" uri="{C3380CC4-5D6E-409C-BE32-E72D297353CC}">
              <c16:uniqueId val="{00000000-4837-4454-BF34-E006FD198BA2}"/>
            </c:ext>
          </c:extLst>
        </c:ser>
        <c:ser>
          <c:idx val="0"/>
          <c:order val="1"/>
          <c:tx>
            <c:strRef>
              <c:f>'OP Activity'!$D$6</c:f>
              <c:strCache>
                <c:ptCount val="1"/>
                <c:pt idx="0">
                  <c:v>2026/27</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strRef>
              <c:f>'OP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'OP Activity'!$D$7:$D$18</c:f>
              <c:numCache>
                <c:formatCode>General</c:formatCode>
                <c:ptCount val="12"/>
                <c:pt idx="0">
                  <c:v>4801</c:v>
                </c:pt>
                <c:pt idx="1">
                  <c:v>4508</c:v>
                </c:pt>
              </c:numCache>
            </c:numRef>
          </c:val>
          <c:smooth val="0"/>
          <c:extLst>
            <c:ext xmlns:c16="http://schemas.microsoft.com/office/drawing/2014/chart" uri="{C3380CC4-5D6E-409C-BE32-E72D297353CC}">
              <c16:uniqueId val="{00000001-4837-4454-BF34-E006FD198BA2}"/>
            </c:ext>
          </c:extLst>
        </c:ser>
        <c:dLbls>
          <c:showLegendKey val="0"/>
          <c:showVal val="0"/>
          <c:showCatName val="0"/>
          <c:showSerName val="0"/>
          <c:showPercent val="0"/>
          <c:showBubbleSize val="0"/>
        </c:dLbls>
        <c:marker val="1"/>
        <c:smooth val="0"/>
        <c:axId val="166374400"/>
        <c:axId val="166384384"/>
      </c:lineChart>
      <c:catAx>
        <c:axId val="16637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84384"/>
        <c:crosses val="autoZero"/>
        <c:auto val="1"/>
        <c:lblAlgn val="ctr"/>
        <c:lblOffset val="100"/>
        <c:noMultiLvlLbl val="1"/>
      </c:catAx>
      <c:valAx>
        <c:axId val="1663843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4400"/>
        <c:crosses val="autoZero"/>
        <c:crossBetween val="between"/>
      </c:valAx>
      <c:spPr>
        <a:noFill/>
        <a:ln>
          <a:noFill/>
        </a:ln>
        <a:effectLst/>
      </c:spPr>
    </c:plotArea>
    <c:legend>
      <c:legendPos val="b"/>
      <c:layout>
        <c:manualLayout>
          <c:xMode val="edge"/>
          <c:yMode val="edge"/>
          <c:x val="0.29542475940507434"/>
          <c:y val="0.89409680111825107"/>
          <c:w val="0.36556692913385824"/>
          <c:h val="8.62074999245784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Review OP Activity</a:t>
            </a:r>
          </a:p>
        </c:rich>
      </c:tx>
      <c:layout>
        <c:manualLayout>
          <c:xMode val="edge"/>
          <c:yMode val="edge"/>
          <c:x val="0.37831933508311461"/>
          <c:y val="5.185185185185185E-2"/>
        </c:manualLayout>
      </c:layout>
      <c:overlay val="0"/>
      <c:spPr>
        <a:noFill/>
        <a:ln>
          <a:noFill/>
        </a:ln>
        <a:effectLst/>
      </c:spPr>
    </c:title>
    <c:autoTitleDeleted val="0"/>
    <c:plotArea>
      <c:layout/>
      <c:lineChart>
        <c:grouping val="standard"/>
        <c:varyColors val="0"/>
        <c:ser>
          <c:idx val="1"/>
          <c:order val="0"/>
          <c:tx>
            <c:strRef>
              <c:f>'OP Activity'!$C$25</c:f>
              <c:strCache>
                <c:ptCount val="1"/>
                <c:pt idx="0">
                  <c:v>2025/26</c:v>
                </c:pt>
              </c:strCache>
            </c:strRef>
          </c:tx>
          <c:spPr>
            <a:ln>
              <a:solidFill>
                <a:srgbClr val="00B5CC"/>
              </a:solidFill>
            </a:ln>
            <a:effectLst/>
          </c:spPr>
          <c:marker>
            <c:symbol val="diamond"/>
            <c:size val="5"/>
            <c:spPr>
              <a:solidFill>
                <a:srgbClr val="00B5CC"/>
              </a:solidFill>
              <a:ln>
                <a:solidFill>
                  <a:srgbClr val="00B5CC"/>
                </a:solidFill>
              </a:ln>
            </c:spPr>
          </c:marker>
          <c:cat>
            <c:strRef>
              <c:f>'OP Activity'!$B$26:$B$37</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'OP Activity'!$C$26:$C$37</c:f>
              <c:numCache>
                <c:formatCode>General</c:formatCode>
                <c:ptCount val="12"/>
                <c:pt idx="0">
                  <c:v>9553</c:v>
                </c:pt>
                <c:pt idx="1">
                  <c:v>9463</c:v>
                </c:pt>
                <c:pt idx="2">
                  <c:v>9984</c:v>
                </c:pt>
                <c:pt idx="3">
                  <c:v>9426</c:v>
                </c:pt>
                <c:pt idx="4">
                  <c:v>8520</c:v>
                </c:pt>
                <c:pt idx="5">
                  <c:v>10932</c:v>
                </c:pt>
                <c:pt idx="6">
                  <c:v>10959</c:v>
                </c:pt>
                <c:pt idx="7">
                  <c:v>9963</c:v>
                </c:pt>
                <c:pt idx="8">
                  <c:v>9511</c:v>
                </c:pt>
                <c:pt idx="9">
                  <c:v>10414</c:v>
                </c:pt>
                <c:pt idx="10">
                  <c:v>9657</c:v>
                </c:pt>
                <c:pt idx="11">
                  <c:v>10083</c:v>
                </c:pt>
              </c:numCache>
            </c:numRef>
          </c:val>
          <c:smooth val="0"/>
          <c:extLst>
            <c:ext xmlns:c16="http://schemas.microsoft.com/office/drawing/2014/chart" uri="{C3380CC4-5D6E-409C-BE32-E72D297353CC}">
              <c16:uniqueId val="{00000000-37F5-4D81-A61D-E550AC1EA1D7}"/>
            </c:ext>
          </c:extLst>
        </c:ser>
        <c:ser>
          <c:idx val="0"/>
          <c:order val="1"/>
          <c:tx>
            <c:strRef>
              <c:f>'OP Activity'!$D$25</c:f>
              <c:strCache>
                <c:ptCount val="1"/>
                <c:pt idx="0">
                  <c:v>2026/27</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strRef>
              <c:f>'OP Activity'!$B$26:$B$37</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'OP Activity'!$D$26:$D$37</c:f>
              <c:numCache>
                <c:formatCode>General</c:formatCode>
                <c:ptCount val="12"/>
                <c:pt idx="0">
                  <c:v>10234</c:v>
                </c:pt>
                <c:pt idx="1">
                  <c:v>9633</c:v>
                </c:pt>
              </c:numCache>
            </c:numRef>
          </c:val>
          <c:smooth val="0"/>
          <c:extLst>
            <c:ext xmlns:c16="http://schemas.microsoft.com/office/drawing/2014/chart" uri="{C3380CC4-5D6E-409C-BE32-E72D297353CC}">
              <c16:uniqueId val="{00000001-37F5-4D81-A61D-E550AC1EA1D7}"/>
            </c:ext>
          </c:extLst>
        </c:ser>
        <c:dLbls>
          <c:showLegendKey val="0"/>
          <c:showVal val="0"/>
          <c:showCatName val="0"/>
          <c:showSerName val="0"/>
          <c:showPercent val="0"/>
          <c:showBubbleSize val="0"/>
        </c:dLbls>
        <c:marker val="1"/>
        <c:smooth val="0"/>
        <c:axId val="166374400"/>
        <c:axId val="166384384"/>
      </c:lineChart>
      <c:catAx>
        <c:axId val="16637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84384"/>
        <c:crosses val="autoZero"/>
        <c:auto val="1"/>
        <c:lblAlgn val="ctr"/>
        <c:lblOffset val="100"/>
        <c:noMultiLvlLbl val="1"/>
      </c:catAx>
      <c:valAx>
        <c:axId val="1663843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4400"/>
        <c:crosses val="autoZero"/>
        <c:crossBetween val="between"/>
      </c:valAx>
      <c:spPr>
        <a:noFill/>
        <a:ln>
          <a:noFill/>
        </a:ln>
        <a:effectLst/>
      </c:spPr>
    </c:plotArea>
    <c:legend>
      <c:legendPos val="b"/>
      <c:layout>
        <c:manualLayout>
          <c:xMode val="edge"/>
          <c:yMode val="edge"/>
          <c:x val="0.33944947506561679"/>
          <c:y val="0.89691299698648785"/>
          <c:w val="0.36556692913385824"/>
          <c:h val="8.3333916593759119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DNA / on the day cancellation rates (NEW)</a:t>
            </a:r>
            <a:endParaRPr lang="en-GB" sz="1100"/>
          </a:p>
        </c:rich>
      </c:tx>
      <c:layout>
        <c:manualLayout>
          <c:xMode val="edge"/>
          <c:yMode val="edge"/>
          <c:x val="0.23353460925953834"/>
          <c:y val="4.1666666666666664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DNAs!$B$9:$B$22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'Amb arrivals'!$G$8:$G$19</c:f>
            </c:numRef>
          </c:val>
          <c:smooth val="0"/>
          <c:extLst>
            <c:ext xmlns:c16="http://schemas.microsoft.com/office/drawing/2014/chart" uri="{C3380CC4-5D6E-409C-BE32-E72D297353CC}">
              <c16:uniqueId val="{00000000-7387-4342-809E-16DEDD190C0B}"/>
            </c:ext>
          </c:extLst>
        </c:ser>
        <c:ser>
          <c:idx val="2"/>
          <c:order val="1"/>
          <c:tx>
            <c:strRef>
              <c:f>DNAs!$C$8</c:f>
              <c:strCache>
                <c:ptCount val="1"/>
                <c:pt idx="0">
                  <c:v>Target</c:v>
                </c:pt>
              </c:strCache>
            </c:strRef>
          </c:tx>
          <c:spPr>
            <a:ln w="19050" cap="rnd">
              <a:solidFill>
                <a:srgbClr val="FF0000"/>
              </a:solidFill>
              <a:prstDash val="dash"/>
              <a:round/>
            </a:ln>
            <a:effectLst/>
          </c:spPr>
          <c:marker>
            <c:symbol val="none"/>
          </c:marker>
          <c:cat>
            <c:numRef>
              <c:f>DNAs!$B$9:$B$22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DNAs!$C$9:$C$32</c:f>
              <c:numCache>
                <c:formatCode>0.0%</c:formatCode>
                <c:ptCount val="2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numCache>
            </c:numRef>
          </c:val>
          <c:smooth val="0"/>
          <c:extLst>
            <c:ext xmlns:c16="http://schemas.microsoft.com/office/drawing/2014/chart" uri="{C3380CC4-5D6E-409C-BE32-E72D297353CC}">
              <c16:uniqueId val="{00000001-7387-4342-809E-16DEDD190C0B}"/>
            </c:ext>
          </c:extLst>
        </c:ser>
        <c:ser>
          <c:idx val="3"/>
          <c:order val="2"/>
          <c:tx>
            <c:strRef>
              <c:f>DNAs!$D$8</c:f>
              <c:strCache>
                <c:ptCount val="1"/>
                <c:pt idx="0">
                  <c:v>Actual</c:v>
                </c:pt>
              </c:strCache>
            </c:strRef>
          </c:tx>
          <c:spPr>
            <a:ln>
              <a:solidFill>
                <a:srgbClr val="00B5CC"/>
              </a:solidFill>
            </a:ln>
          </c:spPr>
          <c:marker>
            <c:symbol val="diamond"/>
            <c:size val="5"/>
            <c:spPr>
              <a:solidFill>
                <a:srgbClr val="00B5CC"/>
              </a:solidFill>
              <a:ln>
                <a:solidFill>
                  <a:srgbClr val="00B5CC"/>
                </a:solidFill>
              </a:ln>
            </c:spPr>
          </c:marker>
          <c:cat>
            <c:numRef>
              <c:f>DNAs!$B$9:$B$22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DNAs!$D$9:$D$32</c:f>
              <c:numCache>
                <c:formatCode>0.00%</c:formatCode>
                <c:ptCount val="24"/>
                <c:pt idx="0">
                  <c:v>8.3400000000000002E-2</c:v>
                </c:pt>
                <c:pt idx="1">
                  <c:v>7.6899999999999996E-2</c:v>
                </c:pt>
                <c:pt idx="2">
                  <c:v>6.83E-2</c:v>
                </c:pt>
                <c:pt idx="3">
                  <c:v>7.1400000000000005E-2</c:v>
                </c:pt>
                <c:pt idx="4">
                  <c:v>6.2700000000000006E-2</c:v>
                </c:pt>
                <c:pt idx="5">
                  <c:v>5.9799999999999999E-2</c:v>
                </c:pt>
                <c:pt idx="6">
                  <c:v>6.0199999999999997E-2</c:v>
                </c:pt>
                <c:pt idx="7">
                  <c:v>6.0199999999999997E-2</c:v>
                </c:pt>
                <c:pt idx="8">
                  <c:v>6.93E-2</c:v>
                </c:pt>
                <c:pt idx="9">
                  <c:v>8.2400000000000001E-2</c:v>
                </c:pt>
                <c:pt idx="10">
                  <c:v>6.5500000000000003E-2</c:v>
                </c:pt>
                <c:pt idx="11">
                  <c:v>6.0400000000000002E-2</c:v>
                </c:pt>
                <c:pt idx="12">
                  <c:v>5.8900000000000001E-2</c:v>
                </c:pt>
                <c:pt idx="13">
                  <c:v>5.5199999999999999E-2</c:v>
                </c:pt>
              </c:numCache>
            </c:numRef>
          </c:val>
          <c:smooth val="0"/>
          <c:extLst>
            <c:ext xmlns:c16="http://schemas.microsoft.com/office/drawing/2014/chart" uri="{C3380CC4-5D6E-409C-BE32-E72D297353CC}">
              <c16:uniqueId val="{00000002-7387-4342-809E-16DEDD190C0B}"/>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DNA / on the day cancellation rates (REVIEW)</a:t>
            </a:r>
            <a:endParaRPr lang="en-GB" sz="1100"/>
          </a:p>
        </c:rich>
      </c:tx>
      <c:layout>
        <c:manualLayout>
          <c:xMode val="edge"/>
          <c:yMode val="edge"/>
          <c:x val="0.209569380920687"/>
          <c:y val="3.7267080745341616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DNAs!$B$38:$B$51</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'Amb arrivals'!$G$8:$G$19</c:f>
            </c:numRef>
          </c:val>
          <c:smooth val="0"/>
          <c:extLst>
            <c:ext xmlns:c16="http://schemas.microsoft.com/office/drawing/2014/chart" uri="{C3380CC4-5D6E-409C-BE32-E72D297353CC}">
              <c16:uniqueId val="{00000000-89B7-48E6-884B-9FF45C0B8EA2}"/>
            </c:ext>
          </c:extLst>
        </c:ser>
        <c:ser>
          <c:idx val="2"/>
          <c:order val="1"/>
          <c:tx>
            <c:strRef>
              <c:f>DNAs!$C$37</c:f>
              <c:strCache>
                <c:ptCount val="1"/>
                <c:pt idx="0">
                  <c:v>Target</c:v>
                </c:pt>
              </c:strCache>
            </c:strRef>
          </c:tx>
          <c:spPr>
            <a:ln w="19050" cap="rnd">
              <a:solidFill>
                <a:srgbClr val="FF0000"/>
              </a:solidFill>
              <a:prstDash val="dash"/>
              <a:round/>
            </a:ln>
            <a:effectLst/>
          </c:spPr>
          <c:marker>
            <c:symbol val="none"/>
          </c:marker>
          <c:cat>
            <c:numRef>
              <c:f>DNAs!$B$38:$B$51</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DNAs!$C$38:$C$61</c:f>
              <c:numCache>
                <c:formatCode>0.0%</c:formatCode>
                <c:ptCount val="24"/>
                <c:pt idx="0">
                  <c:v>0.08</c:v>
                </c:pt>
                <c:pt idx="1">
                  <c:v>0.08</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0.08</c:v>
                </c:pt>
                <c:pt idx="20">
                  <c:v>0.08</c:v>
                </c:pt>
                <c:pt idx="21">
                  <c:v>0.08</c:v>
                </c:pt>
                <c:pt idx="22">
                  <c:v>0.08</c:v>
                </c:pt>
                <c:pt idx="23">
                  <c:v>0.08</c:v>
                </c:pt>
              </c:numCache>
            </c:numRef>
          </c:val>
          <c:smooth val="0"/>
          <c:extLst>
            <c:ext xmlns:c16="http://schemas.microsoft.com/office/drawing/2014/chart" uri="{C3380CC4-5D6E-409C-BE32-E72D297353CC}">
              <c16:uniqueId val="{00000001-89B7-48E6-884B-9FF45C0B8EA2}"/>
            </c:ext>
          </c:extLst>
        </c:ser>
        <c:ser>
          <c:idx val="3"/>
          <c:order val="2"/>
          <c:tx>
            <c:strRef>
              <c:f>DNAs!$D$37</c:f>
              <c:strCache>
                <c:ptCount val="1"/>
                <c:pt idx="0">
                  <c:v>Actual</c:v>
                </c:pt>
              </c:strCache>
            </c:strRef>
          </c:tx>
          <c:spPr>
            <a:ln>
              <a:solidFill>
                <a:srgbClr val="00B5CC"/>
              </a:solidFill>
            </a:ln>
          </c:spPr>
          <c:marker>
            <c:symbol val="diamond"/>
            <c:size val="5"/>
            <c:spPr>
              <a:solidFill>
                <a:srgbClr val="00B5CC"/>
              </a:solidFill>
              <a:ln>
                <a:solidFill>
                  <a:srgbClr val="00B5CC"/>
                </a:solidFill>
              </a:ln>
            </c:spPr>
          </c:marker>
          <c:cat>
            <c:numRef>
              <c:f>DNAs!$B$38:$B$51</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DNAs!$D$38:$D$61</c:f>
              <c:numCache>
                <c:formatCode>0.00%</c:formatCode>
                <c:ptCount val="24"/>
                <c:pt idx="0">
                  <c:v>8.1500000000000003E-2</c:v>
                </c:pt>
                <c:pt idx="1">
                  <c:v>8.0100000000000005E-2</c:v>
                </c:pt>
                <c:pt idx="2">
                  <c:v>7.5200000000000003E-2</c:v>
                </c:pt>
                <c:pt idx="3">
                  <c:v>6.8400000000000002E-2</c:v>
                </c:pt>
                <c:pt idx="4">
                  <c:v>7.0300000000000001E-2</c:v>
                </c:pt>
                <c:pt idx="5">
                  <c:v>6.6199999999999995E-2</c:v>
                </c:pt>
                <c:pt idx="6">
                  <c:v>6.9000000000000006E-2</c:v>
                </c:pt>
                <c:pt idx="7">
                  <c:v>7.0199999999999999E-2</c:v>
                </c:pt>
                <c:pt idx="8">
                  <c:v>7.0599999999999996E-2</c:v>
                </c:pt>
                <c:pt idx="9">
                  <c:v>7.6100000000000001E-2</c:v>
                </c:pt>
                <c:pt idx="10">
                  <c:v>5.9499999999999997E-2</c:v>
                </c:pt>
                <c:pt idx="11">
                  <c:v>6.4799999999999996E-2</c:v>
                </c:pt>
                <c:pt idx="12">
                  <c:v>6.6000000000000003E-2</c:v>
                </c:pt>
                <c:pt idx="13">
                  <c:v>6.5500000000000003E-2</c:v>
                </c:pt>
              </c:numCache>
            </c:numRef>
          </c:val>
          <c:smooth val="0"/>
          <c:extLst>
            <c:ext xmlns:c16="http://schemas.microsoft.com/office/drawing/2014/chart" uri="{C3380CC4-5D6E-409C-BE32-E72D297353CC}">
              <c16:uniqueId val="{00000002-89B7-48E6-884B-9FF45C0B8EA2}"/>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OP waiting &lt; 9 weeks</a:t>
            </a:r>
          </a:p>
        </c:rich>
      </c:tx>
      <c:overlay val="0"/>
      <c:spPr>
        <a:noFill/>
        <a:ln>
          <a:noFill/>
        </a:ln>
        <a:effectLst/>
      </c:spPr>
    </c:title>
    <c:autoTitleDeleted val="0"/>
    <c:plotArea>
      <c:layout/>
      <c:lineChart>
        <c:grouping val="standard"/>
        <c:varyColors val="0"/>
        <c:ser>
          <c:idx val="1"/>
          <c:order val="0"/>
          <c:tx>
            <c:strRef>
              <c:f>'OP 9wk'!$E$6</c:f>
              <c:strCache>
                <c:ptCount val="1"/>
                <c:pt idx="0">
                  <c:v>&lt;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9wk'!$E$79:$E$102</c:f>
              <c:numCache>
                <c:formatCode>0.00%</c:formatCode>
                <c:ptCount val="24"/>
                <c:pt idx="0">
                  <c:v>0.15049999999999999</c:v>
                </c:pt>
                <c:pt idx="1">
                  <c:v>0.14269999999999999</c:v>
                </c:pt>
                <c:pt idx="2">
                  <c:v>0.1439</c:v>
                </c:pt>
                <c:pt idx="3">
                  <c:v>0.14380000000000001</c:v>
                </c:pt>
                <c:pt idx="4">
                  <c:v>0.12770000000000001</c:v>
                </c:pt>
                <c:pt idx="5">
                  <c:v>0.1331</c:v>
                </c:pt>
                <c:pt idx="6">
                  <c:v>0.1348</c:v>
                </c:pt>
                <c:pt idx="7">
                  <c:v>0.12989999999999999</c:v>
                </c:pt>
                <c:pt idx="8">
                  <c:v>0.1212</c:v>
                </c:pt>
                <c:pt idx="9">
                  <c:v>0.1187</c:v>
                </c:pt>
                <c:pt idx="10">
                  <c:v>0.13159999999999999</c:v>
                </c:pt>
                <c:pt idx="11">
                  <c:v>0.14199999999999999</c:v>
                </c:pt>
                <c:pt idx="12">
                  <c:v>0.14369999999999999</c:v>
                </c:pt>
                <c:pt idx="13">
                  <c:v>0.13700000000000001</c:v>
                </c:pt>
              </c:numCache>
            </c:numRef>
          </c:val>
          <c:smooth val="0"/>
          <c:extLst>
            <c:ext xmlns:c16="http://schemas.microsoft.com/office/drawing/2014/chart" uri="{C3380CC4-5D6E-409C-BE32-E72D297353CC}">
              <c16:uniqueId val="{00000000-18E8-47DD-8F21-A552F2E1F920}"/>
            </c:ext>
          </c:extLst>
        </c:ser>
        <c:ser>
          <c:idx val="3"/>
          <c:order val="1"/>
          <c:tx>
            <c:strRef>
              <c:f>'OP 9wk'!$G$6</c:f>
              <c:strCache>
                <c:ptCount val="1"/>
                <c:pt idx="0">
                  <c:v>Target</c:v>
                </c:pt>
              </c:strCache>
            </c:strRef>
          </c:tx>
          <c:spPr>
            <a:ln w="19050" cap="rnd">
              <a:solidFill>
                <a:srgbClr val="FF0000"/>
              </a:solidFill>
              <a:prstDash val="dash"/>
              <a:round/>
            </a:ln>
            <a:effectLst/>
          </c:spPr>
          <c:marker>
            <c:symbol val="none"/>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9wk'!$G$79:$G$102</c:f>
              <c:numCache>
                <c:formatCode>0%</c:formatCode>
                <c:ptCount val="24"/>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numCache>
            </c:numRef>
          </c:val>
          <c:smooth val="0"/>
          <c:extLst>
            <c:ext xmlns:c16="http://schemas.microsoft.com/office/drawing/2014/chart" uri="{C3380CC4-5D6E-409C-BE32-E72D297353CC}">
              <c16:uniqueId val="{00000001-18E8-47DD-8F21-A552F2E1F920}"/>
            </c:ext>
          </c:extLst>
        </c:ser>
        <c:ser>
          <c:idx val="0"/>
          <c:order val="2"/>
          <c:tx>
            <c:strRef>
              <c:f>'OP 9wk'!$F$6</c:f>
              <c:strCache>
                <c:ptCount val="1"/>
                <c:pt idx="0">
                  <c:v>LPL</c:v>
                </c:pt>
              </c:strCache>
            </c:strRef>
          </c:tx>
          <c:spPr>
            <a:ln w="15875">
              <a:solidFill>
                <a:schemeClr val="tx1"/>
              </a:solidFill>
              <a:prstDash val="lgDash"/>
            </a:ln>
          </c:spPr>
          <c:marker>
            <c:symbol val="none"/>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9wk'!$F$79:$F$102</c:f>
              <c:numCache>
                <c:formatCode>0%</c:formatCode>
                <c:ptCount val="24"/>
                <c:pt idx="0">
                  <c:v>0.11873314285714286</c:v>
                </c:pt>
                <c:pt idx="1">
                  <c:v>0.11873314285714286</c:v>
                </c:pt>
                <c:pt idx="2">
                  <c:v>0.11873314285714286</c:v>
                </c:pt>
                <c:pt idx="3">
                  <c:v>0.11873314285714286</c:v>
                </c:pt>
                <c:pt idx="4">
                  <c:v>0.11873314285714286</c:v>
                </c:pt>
                <c:pt idx="5">
                  <c:v>0.11873314285714286</c:v>
                </c:pt>
                <c:pt idx="6">
                  <c:v>0.11873314285714286</c:v>
                </c:pt>
                <c:pt idx="7">
                  <c:v>0.11873314285714286</c:v>
                </c:pt>
                <c:pt idx="8">
                  <c:v>0.11873314285714286</c:v>
                </c:pt>
                <c:pt idx="9">
                  <c:v>0.11873314285714286</c:v>
                </c:pt>
                <c:pt idx="10">
                  <c:v>0.11873314285714286</c:v>
                </c:pt>
                <c:pt idx="11">
                  <c:v>0.11873314285714286</c:v>
                </c:pt>
                <c:pt idx="12">
                  <c:v>0.11873314285714286</c:v>
                </c:pt>
                <c:pt idx="13">
                  <c:v>0.11873314285714286</c:v>
                </c:pt>
                <c:pt idx="14">
                  <c:v>0.11873314285714286</c:v>
                </c:pt>
                <c:pt idx="15">
                  <c:v>0.11873314285714286</c:v>
                </c:pt>
                <c:pt idx="16">
                  <c:v>0.11873314285714286</c:v>
                </c:pt>
                <c:pt idx="17">
                  <c:v>0.11873314285714286</c:v>
                </c:pt>
                <c:pt idx="18">
                  <c:v>0.11873314285714286</c:v>
                </c:pt>
                <c:pt idx="19">
                  <c:v>0.11873314285714286</c:v>
                </c:pt>
                <c:pt idx="20">
                  <c:v>0.11873314285714286</c:v>
                </c:pt>
                <c:pt idx="21">
                  <c:v>0.11873314285714286</c:v>
                </c:pt>
                <c:pt idx="22">
                  <c:v>0.11873314285714286</c:v>
                </c:pt>
                <c:pt idx="23">
                  <c:v>0.11873314285714286</c:v>
                </c:pt>
              </c:numCache>
            </c:numRef>
          </c:val>
          <c:smooth val="0"/>
          <c:extLst>
            <c:ext xmlns:c16="http://schemas.microsoft.com/office/drawing/2014/chart" uri="{C3380CC4-5D6E-409C-BE32-E72D297353CC}">
              <c16:uniqueId val="{00000002-18E8-47DD-8F21-A552F2E1F920}"/>
            </c:ext>
          </c:extLst>
        </c:ser>
        <c:ser>
          <c:idx val="2"/>
          <c:order val="3"/>
          <c:tx>
            <c:strRef>
              <c:f>'OP 9wk'!$D$6</c:f>
              <c:strCache>
                <c:ptCount val="1"/>
                <c:pt idx="0">
                  <c:v>Mean</c:v>
                </c:pt>
              </c:strCache>
            </c:strRef>
          </c:tx>
          <c:spPr>
            <a:ln w="15875">
              <a:solidFill>
                <a:schemeClr val="tx1"/>
              </a:solidFill>
            </a:ln>
          </c:spPr>
          <c:marker>
            <c:symbol val="none"/>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9wk'!$D$79:$D$102</c:f>
              <c:numCache>
                <c:formatCode>0%</c:formatCode>
                <c:ptCount val="24"/>
                <c:pt idx="0">
                  <c:v>0.13575714285714285</c:v>
                </c:pt>
                <c:pt idx="1">
                  <c:v>0.13575714285714285</c:v>
                </c:pt>
                <c:pt idx="2">
                  <c:v>0.13575714285714285</c:v>
                </c:pt>
                <c:pt idx="3">
                  <c:v>0.13575714285714285</c:v>
                </c:pt>
                <c:pt idx="4">
                  <c:v>0.13575714285714285</c:v>
                </c:pt>
                <c:pt idx="5">
                  <c:v>0.13575714285714285</c:v>
                </c:pt>
                <c:pt idx="6">
                  <c:v>0.13575714285714285</c:v>
                </c:pt>
                <c:pt idx="7">
                  <c:v>0.13575714285714285</c:v>
                </c:pt>
                <c:pt idx="8">
                  <c:v>0.13575714285714285</c:v>
                </c:pt>
                <c:pt idx="9">
                  <c:v>0.13575714285714285</c:v>
                </c:pt>
                <c:pt idx="10">
                  <c:v>0.13575714285714285</c:v>
                </c:pt>
                <c:pt idx="11">
                  <c:v>0.13575714285714285</c:v>
                </c:pt>
                <c:pt idx="12">
                  <c:v>0.13575714285714285</c:v>
                </c:pt>
                <c:pt idx="13">
                  <c:v>0.13575714285714285</c:v>
                </c:pt>
                <c:pt idx="14">
                  <c:v>0.13575714285714285</c:v>
                </c:pt>
                <c:pt idx="15">
                  <c:v>0.13575714285714285</c:v>
                </c:pt>
                <c:pt idx="16">
                  <c:v>0.13575714285714285</c:v>
                </c:pt>
                <c:pt idx="17">
                  <c:v>0.13575714285714285</c:v>
                </c:pt>
                <c:pt idx="18">
                  <c:v>0.13575714285714285</c:v>
                </c:pt>
                <c:pt idx="19">
                  <c:v>0.13575714285714285</c:v>
                </c:pt>
                <c:pt idx="20">
                  <c:v>0.13575714285714285</c:v>
                </c:pt>
                <c:pt idx="21">
                  <c:v>0.13575714285714285</c:v>
                </c:pt>
                <c:pt idx="22">
                  <c:v>0.13575714285714285</c:v>
                </c:pt>
                <c:pt idx="23">
                  <c:v>0.13575714285714285</c:v>
                </c:pt>
              </c:numCache>
            </c:numRef>
          </c:val>
          <c:smooth val="0"/>
          <c:extLst>
            <c:ext xmlns:c16="http://schemas.microsoft.com/office/drawing/2014/chart" uri="{C3380CC4-5D6E-409C-BE32-E72D297353CC}">
              <c16:uniqueId val="{00000003-18E8-47DD-8F21-A552F2E1F920}"/>
            </c:ext>
          </c:extLst>
        </c:ser>
        <c:ser>
          <c:idx val="4"/>
          <c:order val="4"/>
          <c:tx>
            <c:strRef>
              <c:f>'OP 9wk'!$C$6</c:f>
              <c:strCache>
                <c:ptCount val="1"/>
                <c:pt idx="0">
                  <c:v>UPL</c:v>
                </c:pt>
              </c:strCache>
            </c:strRef>
          </c:tx>
          <c:spPr>
            <a:ln w="15875">
              <a:solidFill>
                <a:schemeClr val="tx1"/>
              </a:solidFill>
              <a:prstDash val="lgDash"/>
            </a:ln>
          </c:spPr>
          <c:marker>
            <c:symbol val="none"/>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9wk'!$C$79:$C$102</c:f>
              <c:numCache>
                <c:formatCode>0%</c:formatCode>
                <c:ptCount val="24"/>
                <c:pt idx="0">
                  <c:v>0.15278114285714284</c:v>
                </c:pt>
                <c:pt idx="1">
                  <c:v>0.15278114285714284</c:v>
                </c:pt>
                <c:pt idx="2">
                  <c:v>0.15278114285714284</c:v>
                </c:pt>
                <c:pt idx="3">
                  <c:v>0.15278114285714284</c:v>
                </c:pt>
                <c:pt idx="4">
                  <c:v>0.15278114285714284</c:v>
                </c:pt>
                <c:pt idx="5">
                  <c:v>0.15278114285714284</c:v>
                </c:pt>
                <c:pt idx="6">
                  <c:v>0.15278114285714284</c:v>
                </c:pt>
                <c:pt idx="7">
                  <c:v>0.15278114285714284</c:v>
                </c:pt>
                <c:pt idx="8">
                  <c:v>0.15278114285714284</c:v>
                </c:pt>
                <c:pt idx="9">
                  <c:v>0.15278114285714284</c:v>
                </c:pt>
                <c:pt idx="10">
                  <c:v>0.15278114285714284</c:v>
                </c:pt>
                <c:pt idx="11">
                  <c:v>0.15278114285714284</c:v>
                </c:pt>
                <c:pt idx="12">
                  <c:v>0.15278114285714284</c:v>
                </c:pt>
                <c:pt idx="13">
                  <c:v>0.15278114285714284</c:v>
                </c:pt>
                <c:pt idx="14">
                  <c:v>0.15278114285714284</c:v>
                </c:pt>
                <c:pt idx="15">
                  <c:v>0.15278114285714284</c:v>
                </c:pt>
                <c:pt idx="16">
                  <c:v>0.15278114285714284</c:v>
                </c:pt>
                <c:pt idx="17">
                  <c:v>0.15278114285714284</c:v>
                </c:pt>
                <c:pt idx="18">
                  <c:v>0.15278114285714284</c:v>
                </c:pt>
                <c:pt idx="19">
                  <c:v>0.15278114285714284</c:v>
                </c:pt>
                <c:pt idx="20">
                  <c:v>0.15278114285714284</c:v>
                </c:pt>
                <c:pt idx="21">
                  <c:v>0.15278114285714284</c:v>
                </c:pt>
                <c:pt idx="22">
                  <c:v>0.15278114285714284</c:v>
                </c:pt>
                <c:pt idx="23">
                  <c:v>0.15278114285714284</c:v>
                </c:pt>
              </c:numCache>
            </c:numRef>
          </c:val>
          <c:smooth val="0"/>
          <c:extLst>
            <c:ext xmlns:c16="http://schemas.microsoft.com/office/drawing/2014/chart" uri="{C3380CC4-5D6E-409C-BE32-E72D297353CC}">
              <c16:uniqueId val="{00000004-18E8-47DD-8F21-A552F2E1F920}"/>
            </c:ext>
          </c:extLst>
        </c:ser>
        <c:ser>
          <c:idx val="5"/>
          <c:order val="5"/>
          <c:tx>
            <c:strRef>
              <c:f>'OP 9wk'!$I$6</c:f>
              <c:strCache>
                <c:ptCount val="1"/>
                <c:pt idx="0">
                  <c:v>SCL</c:v>
                </c:pt>
              </c:strCache>
            </c:strRef>
          </c:tx>
          <c:spPr>
            <a:ln>
              <a:noFill/>
            </a:ln>
          </c:spPr>
          <c:marker>
            <c:symbol val="circle"/>
            <c:size val="6"/>
            <c:spPr>
              <a:solidFill>
                <a:srgbClr val="FF6600"/>
              </a:solidFill>
              <a:ln>
                <a:noFill/>
              </a:ln>
            </c:spPr>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9wk'!$I$79:$I$102</c:f>
              <c:numCache>
                <c:formatCode>0%</c:formatCode>
                <c:ptCount val="24"/>
                <c:pt idx="0">
                  <c:v>#N/A</c:v>
                </c:pt>
                <c:pt idx="1">
                  <c:v>#N/A</c:v>
                </c:pt>
                <c:pt idx="2">
                  <c:v>#N/A</c:v>
                </c:pt>
                <c:pt idx="3">
                  <c:v>#N/A</c:v>
                </c:pt>
                <c:pt idx="4">
                  <c:v>#N/A</c:v>
                </c:pt>
                <c:pt idx="5">
                  <c:v>#N/A</c:v>
                </c:pt>
                <c:pt idx="6">
                  <c:v>#N/A</c:v>
                </c:pt>
                <c:pt idx="7" formatCode="0.00%">
                  <c:v>0.12989999999999999</c:v>
                </c:pt>
                <c:pt idx="8" formatCode="0.00%">
                  <c:v>0.1212</c:v>
                </c:pt>
                <c:pt idx="9" formatCode="0.00%">
                  <c:v>0.1187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18E8-47DD-8F21-A552F2E1F920}"/>
            </c:ext>
          </c:extLst>
        </c:ser>
        <c:ser>
          <c:idx val="6"/>
          <c:order val="6"/>
          <c:tx>
            <c:strRef>
              <c:f>'OP 9wk'!$J$6</c:f>
              <c:strCache>
                <c:ptCount val="1"/>
                <c:pt idx="0">
                  <c:v>SCH</c:v>
                </c:pt>
              </c:strCache>
            </c:strRef>
          </c:tx>
          <c:spPr>
            <a:ln>
              <a:noFill/>
            </a:ln>
          </c:spPr>
          <c:marker>
            <c:symbol val="circle"/>
            <c:size val="7"/>
            <c:spPr>
              <a:solidFill>
                <a:srgbClr val="5B9BD5"/>
              </a:solidFill>
              <a:ln>
                <a:noFill/>
              </a:ln>
            </c:spPr>
          </c:marker>
          <c:cat>
            <c:numRef>
              <c:f>'OP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9wk'!$J$79:$J$102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18E8-47DD-8F21-A552F2E1F920}"/>
            </c:ext>
          </c:extLst>
        </c:ser>
        <c:dLbls>
          <c:showLegendKey val="0"/>
          <c:showVal val="0"/>
          <c:showCatName val="0"/>
          <c:showSerName val="0"/>
          <c:showPercent val="0"/>
          <c:showBubbleSize val="0"/>
        </c:dLbls>
        <c:marker val="1"/>
        <c:smooth val="0"/>
        <c:axId val="164876672"/>
        <c:axId val="164878592"/>
      </c:lineChart>
      <c:dateAx>
        <c:axId val="16487667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vert="horz"/>
          <a:lstStyle/>
          <a:p>
            <a:pPr algn="ctr">
              <a:defRPr lang="en-GB" sz="900" b="0" i="0" u="none" strike="noStrike" kern="1200" baseline="0">
                <a:solidFill>
                  <a:sysClr val="windowText" lastClr="000000">
                    <a:lumMod val="65000"/>
                    <a:lumOff val="35000"/>
                  </a:sysClr>
                </a:solidFill>
                <a:latin typeface="+mn-lt"/>
                <a:ea typeface="+mn-ea"/>
                <a:cs typeface="+mn-cs"/>
              </a:defRPr>
            </a:pPr>
            <a:endParaRPr lang="en-US"/>
          </a:p>
        </c:txPr>
        <c:crossAx val="164878592"/>
        <c:crosses val="autoZero"/>
        <c:auto val="1"/>
        <c:lblOffset val="100"/>
        <c:baseTimeUnit val="months"/>
        <c:majorUnit val="1"/>
        <c:majorTimeUnit val="months"/>
      </c:dateAx>
      <c:valAx>
        <c:axId val="164878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64876672"/>
        <c:crosses val="autoZero"/>
        <c:crossBetween val="midCat"/>
      </c:valAx>
      <c:spPr>
        <a:noFill/>
        <a:ln>
          <a:noFill/>
        </a:ln>
        <a:effectLst/>
      </c:spPr>
    </c:plotArea>
    <c:legend>
      <c:legendPos val="b"/>
      <c:overlay val="0"/>
      <c:txPr>
        <a:bodyPr rot="0" vert="horz"/>
        <a:lstStyle/>
        <a:p>
          <a:pPr>
            <a:defRPr sz="1000"/>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lgn="ctr">
        <a:defRPr lang="en-GB" sz="900" b="0" i="0" u="none" strike="noStrike" kern="1200" baseline="0">
          <a:solidFill>
            <a:sysClr val="windowText" lastClr="000000">
              <a:lumMod val="65000"/>
              <a:lumOff val="35000"/>
            </a:sysClr>
          </a:solidFill>
          <a:latin typeface="+mn-lt"/>
          <a:ea typeface="+mn-ea"/>
          <a:cs typeface="+mn-cs"/>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OP waiting &gt; 52 weeks</a:t>
            </a:r>
            <a:endParaRPr lang="en-GB" sz="1100">
              <a:effectLst/>
            </a:endParaRPr>
          </a:p>
        </c:rich>
      </c:tx>
      <c:overlay val="0"/>
      <c:spPr>
        <a:noFill/>
        <a:ln>
          <a:noFill/>
        </a:ln>
        <a:effectLst/>
      </c:spPr>
    </c:title>
    <c:autoTitleDeleted val="0"/>
    <c:plotArea>
      <c:layout>
        <c:manualLayout>
          <c:layoutTarget val="inner"/>
          <c:xMode val="edge"/>
          <c:yMode val="edge"/>
          <c:x val="0.11846979482251546"/>
          <c:y val="0.11797963150334236"/>
          <c:w val="0.83773137308210255"/>
          <c:h val="0.54701917468649752"/>
        </c:manualLayout>
      </c:layout>
      <c:lineChart>
        <c:grouping val="standard"/>
        <c:varyColors val="0"/>
        <c:ser>
          <c:idx val="1"/>
          <c:order val="0"/>
          <c:tx>
            <c:strRef>
              <c:f>'OP 52wk'!$E$6</c:f>
              <c:strCache>
                <c:ptCount val="1"/>
                <c:pt idx="0">
                  <c:v>&gt; 52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52wk'!$E$79:$E$102</c:f>
              <c:numCache>
                <c:formatCode>0</c:formatCode>
                <c:ptCount val="24"/>
                <c:pt idx="0">
                  <c:v>42860</c:v>
                </c:pt>
                <c:pt idx="1">
                  <c:v>43944</c:v>
                </c:pt>
                <c:pt idx="2">
                  <c:v>45006</c:v>
                </c:pt>
                <c:pt idx="3">
                  <c:v>46249</c:v>
                </c:pt>
                <c:pt idx="4">
                  <c:v>47285</c:v>
                </c:pt>
                <c:pt idx="5">
                  <c:v>48665</c:v>
                </c:pt>
                <c:pt idx="6">
                  <c:v>49617</c:v>
                </c:pt>
                <c:pt idx="7">
                  <c:v>48946</c:v>
                </c:pt>
                <c:pt idx="8">
                  <c:v>48349</c:v>
                </c:pt>
                <c:pt idx="9">
                  <c:v>47487</c:v>
                </c:pt>
                <c:pt idx="10">
                  <c:v>47077</c:v>
                </c:pt>
                <c:pt idx="11">
                  <c:v>45481</c:v>
                </c:pt>
                <c:pt idx="12">
                  <c:v>44463</c:v>
                </c:pt>
                <c:pt idx="13">
                  <c:v>44161</c:v>
                </c:pt>
              </c:numCache>
            </c:numRef>
          </c:val>
          <c:smooth val="0"/>
          <c:extLst>
            <c:ext xmlns:c16="http://schemas.microsoft.com/office/drawing/2014/chart" uri="{C3380CC4-5D6E-409C-BE32-E72D297353CC}">
              <c16:uniqueId val="{00000000-E650-49C7-BCBC-0851EA989946}"/>
            </c:ext>
          </c:extLst>
        </c:ser>
        <c:ser>
          <c:idx val="3"/>
          <c:order val="1"/>
          <c:tx>
            <c:strRef>
              <c:f>'OP 52wk'!$G$6</c:f>
              <c:strCache>
                <c:ptCount val="1"/>
                <c:pt idx="0">
                  <c:v>Target</c:v>
                </c:pt>
              </c:strCache>
            </c:strRef>
          </c:tx>
          <c:spPr>
            <a:ln w="19050" cap="rnd">
              <a:solidFill>
                <a:srgbClr val="FF0000"/>
              </a:solidFill>
              <a:prstDash val="dash"/>
              <a:round/>
            </a:ln>
            <a:effectLst/>
          </c:spPr>
          <c:marker>
            <c:symbol val="none"/>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E650-49C7-BCBC-0851EA989946}"/>
            </c:ext>
          </c:extLst>
        </c:ser>
        <c:ser>
          <c:idx val="0"/>
          <c:order val="2"/>
          <c:tx>
            <c:strRef>
              <c:f>'OP 52wk'!$F$6</c:f>
              <c:strCache>
                <c:ptCount val="1"/>
                <c:pt idx="0">
                  <c:v>LPL</c:v>
                </c:pt>
              </c:strCache>
            </c:strRef>
          </c:tx>
          <c:spPr>
            <a:ln w="15875">
              <a:solidFill>
                <a:schemeClr val="tx1"/>
              </a:solidFill>
              <a:prstDash val="lgDash"/>
            </a:ln>
          </c:spPr>
          <c:marker>
            <c:symbol val="none"/>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52wk'!$F$79:$F$102</c:f>
              <c:numCache>
                <c:formatCode>0</c:formatCode>
                <c:ptCount val="24"/>
                <c:pt idx="0">
                  <c:v>43900.318021978026</c:v>
                </c:pt>
                <c:pt idx="1">
                  <c:v>43900.318021978026</c:v>
                </c:pt>
                <c:pt idx="2">
                  <c:v>43900.318021978026</c:v>
                </c:pt>
                <c:pt idx="3">
                  <c:v>43900.318021978026</c:v>
                </c:pt>
                <c:pt idx="4">
                  <c:v>43900.318021978026</c:v>
                </c:pt>
                <c:pt idx="5">
                  <c:v>43900.318021978026</c:v>
                </c:pt>
                <c:pt idx="6">
                  <c:v>43900.318021978026</c:v>
                </c:pt>
                <c:pt idx="7">
                  <c:v>43900.318021978026</c:v>
                </c:pt>
                <c:pt idx="8">
                  <c:v>43900.318021978026</c:v>
                </c:pt>
                <c:pt idx="9">
                  <c:v>43900.318021978026</c:v>
                </c:pt>
                <c:pt idx="10">
                  <c:v>43900.318021978026</c:v>
                </c:pt>
                <c:pt idx="11">
                  <c:v>43900.318021978026</c:v>
                </c:pt>
                <c:pt idx="12">
                  <c:v>43900.318021978026</c:v>
                </c:pt>
                <c:pt idx="13">
                  <c:v>43900.318021978026</c:v>
                </c:pt>
                <c:pt idx="14">
                  <c:v>43900.318021978026</c:v>
                </c:pt>
                <c:pt idx="15">
                  <c:v>43900.318021978026</c:v>
                </c:pt>
                <c:pt idx="16">
                  <c:v>43900.318021978026</c:v>
                </c:pt>
                <c:pt idx="17">
                  <c:v>43900.318021978026</c:v>
                </c:pt>
                <c:pt idx="18">
                  <c:v>43900.318021978026</c:v>
                </c:pt>
                <c:pt idx="19">
                  <c:v>43900.318021978026</c:v>
                </c:pt>
                <c:pt idx="20">
                  <c:v>43900.318021978026</c:v>
                </c:pt>
                <c:pt idx="21">
                  <c:v>43900.318021978026</c:v>
                </c:pt>
                <c:pt idx="22">
                  <c:v>43900.318021978026</c:v>
                </c:pt>
                <c:pt idx="23">
                  <c:v>43900.318021978026</c:v>
                </c:pt>
              </c:numCache>
            </c:numRef>
          </c:val>
          <c:smooth val="0"/>
          <c:extLst>
            <c:ext xmlns:c16="http://schemas.microsoft.com/office/drawing/2014/chart" uri="{C3380CC4-5D6E-409C-BE32-E72D297353CC}">
              <c16:uniqueId val="{00000002-E650-49C7-BCBC-0851EA989946}"/>
            </c:ext>
          </c:extLst>
        </c:ser>
        <c:ser>
          <c:idx val="2"/>
          <c:order val="3"/>
          <c:tx>
            <c:strRef>
              <c:f>'OP 52wk'!$D$6</c:f>
              <c:strCache>
                <c:ptCount val="1"/>
                <c:pt idx="0">
                  <c:v>Mean</c:v>
                </c:pt>
              </c:strCache>
            </c:strRef>
          </c:tx>
          <c:spPr>
            <a:ln w="15875">
              <a:solidFill>
                <a:schemeClr val="tx1"/>
              </a:solidFill>
            </a:ln>
          </c:spPr>
          <c:marker>
            <c:symbol val="none"/>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52wk'!$D$79:$D$102</c:f>
              <c:numCache>
                <c:formatCode>0</c:formatCode>
                <c:ptCount val="24"/>
                <c:pt idx="0">
                  <c:v>46399.285714285717</c:v>
                </c:pt>
                <c:pt idx="1">
                  <c:v>46399.285714285717</c:v>
                </c:pt>
                <c:pt idx="2">
                  <c:v>46399.285714285717</c:v>
                </c:pt>
                <c:pt idx="3">
                  <c:v>46399.285714285717</c:v>
                </c:pt>
                <c:pt idx="4">
                  <c:v>46399.285714285717</c:v>
                </c:pt>
                <c:pt idx="5">
                  <c:v>46399.285714285717</c:v>
                </c:pt>
                <c:pt idx="6">
                  <c:v>46399.285714285717</c:v>
                </c:pt>
                <c:pt idx="7">
                  <c:v>46399.285714285717</c:v>
                </c:pt>
                <c:pt idx="8">
                  <c:v>46399.285714285717</c:v>
                </c:pt>
                <c:pt idx="9">
                  <c:v>46399.285714285717</c:v>
                </c:pt>
                <c:pt idx="10">
                  <c:v>46399.285714285717</c:v>
                </c:pt>
                <c:pt idx="11">
                  <c:v>46399.285714285717</c:v>
                </c:pt>
                <c:pt idx="12">
                  <c:v>46399.285714285717</c:v>
                </c:pt>
                <c:pt idx="13">
                  <c:v>46399.285714285717</c:v>
                </c:pt>
                <c:pt idx="14">
                  <c:v>46399.285714285717</c:v>
                </c:pt>
                <c:pt idx="15">
                  <c:v>46399.285714285717</c:v>
                </c:pt>
                <c:pt idx="16">
                  <c:v>46399.285714285717</c:v>
                </c:pt>
                <c:pt idx="17">
                  <c:v>46399.285714285717</c:v>
                </c:pt>
                <c:pt idx="18">
                  <c:v>46399.285714285717</c:v>
                </c:pt>
                <c:pt idx="19">
                  <c:v>46399.285714285717</c:v>
                </c:pt>
                <c:pt idx="20">
                  <c:v>46399.285714285717</c:v>
                </c:pt>
                <c:pt idx="21">
                  <c:v>46399.285714285717</c:v>
                </c:pt>
                <c:pt idx="22">
                  <c:v>46399.285714285717</c:v>
                </c:pt>
                <c:pt idx="23">
                  <c:v>46399.285714285717</c:v>
                </c:pt>
              </c:numCache>
            </c:numRef>
          </c:val>
          <c:smooth val="0"/>
          <c:extLst>
            <c:ext xmlns:c16="http://schemas.microsoft.com/office/drawing/2014/chart" uri="{C3380CC4-5D6E-409C-BE32-E72D297353CC}">
              <c16:uniqueId val="{00000003-E650-49C7-BCBC-0851EA989946}"/>
            </c:ext>
          </c:extLst>
        </c:ser>
        <c:ser>
          <c:idx val="4"/>
          <c:order val="4"/>
          <c:tx>
            <c:strRef>
              <c:f>'OP 52wk'!$C$6</c:f>
              <c:strCache>
                <c:ptCount val="1"/>
                <c:pt idx="0">
                  <c:v>UPL</c:v>
                </c:pt>
              </c:strCache>
            </c:strRef>
          </c:tx>
          <c:spPr>
            <a:ln w="15875">
              <a:solidFill>
                <a:schemeClr val="tx1"/>
              </a:solidFill>
              <a:prstDash val="lgDash"/>
            </a:ln>
          </c:spPr>
          <c:marker>
            <c:symbol val="none"/>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52wk'!$C$79:$C$102</c:f>
              <c:numCache>
                <c:formatCode>0</c:formatCode>
                <c:ptCount val="24"/>
                <c:pt idx="0">
                  <c:v>48898.253406593409</c:v>
                </c:pt>
                <c:pt idx="1">
                  <c:v>48898.253406593409</c:v>
                </c:pt>
                <c:pt idx="2">
                  <c:v>48898.253406593409</c:v>
                </c:pt>
                <c:pt idx="3">
                  <c:v>48898.253406593409</c:v>
                </c:pt>
                <c:pt idx="4">
                  <c:v>48898.253406593409</c:v>
                </c:pt>
                <c:pt idx="5">
                  <c:v>48898.253406593409</c:v>
                </c:pt>
                <c:pt idx="6">
                  <c:v>48898.253406593409</c:v>
                </c:pt>
                <c:pt idx="7">
                  <c:v>48898.253406593409</c:v>
                </c:pt>
                <c:pt idx="8">
                  <c:v>48898.253406593409</c:v>
                </c:pt>
                <c:pt idx="9">
                  <c:v>48898.253406593409</c:v>
                </c:pt>
                <c:pt idx="10">
                  <c:v>48898.253406593409</c:v>
                </c:pt>
                <c:pt idx="11">
                  <c:v>48898.253406593409</c:v>
                </c:pt>
                <c:pt idx="12">
                  <c:v>48898.253406593409</c:v>
                </c:pt>
                <c:pt idx="13">
                  <c:v>48898.253406593409</c:v>
                </c:pt>
                <c:pt idx="14">
                  <c:v>48898.253406593409</c:v>
                </c:pt>
                <c:pt idx="15">
                  <c:v>48898.253406593409</c:v>
                </c:pt>
                <c:pt idx="16">
                  <c:v>48898.253406593409</c:v>
                </c:pt>
                <c:pt idx="17">
                  <c:v>48898.253406593409</c:v>
                </c:pt>
                <c:pt idx="18">
                  <c:v>48898.253406593409</c:v>
                </c:pt>
                <c:pt idx="19">
                  <c:v>48898.253406593409</c:v>
                </c:pt>
                <c:pt idx="20">
                  <c:v>48898.253406593409</c:v>
                </c:pt>
                <c:pt idx="21">
                  <c:v>48898.253406593409</c:v>
                </c:pt>
                <c:pt idx="22">
                  <c:v>48898.253406593409</c:v>
                </c:pt>
                <c:pt idx="23">
                  <c:v>48898.253406593409</c:v>
                </c:pt>
              </c:numCache>
            </c:numRef>
          </c:val>
          <c:smooth val="0"/>
          <c:extLst>
            <c:ext xmlns:c16="http://schemas.microsoft.com/office/drawing/2014/chart" uri="{C3380CC4-5D6E-409C-BE32-E72D297353CC}">
              <c16:uniqueId val="{00000004-E650-49C7-BCBC-0851EA989946}"/>
            </c:ext>
          </c:extLst>
        </c:ser>
        <c:ser>
          <c:idx val="5"/>
          <c:order val="5"/>
          <c:tx>
            <c:strRef>
              <c:f>'OP 52wk'!$I$6</c:f>
              <c:strCache>
                <c:ptCount val="1"/>
                <c:pt idx="0">
                  <c:v>SCL</c:v>
                </c:pt>
              </c:strCache>
            </c:strRef>
          </c:tx>
          <c:spPr>
            <a:ln>
              <a:noFill/>
            </a:ln>
          </c:spPr>
          <c:marker>
            <c:symbol val="circle"/>
            <c:size val="6"/>
            <c:spPr>
              <a:solidFill>
                <a:srgbClr val="5B9BD5"/>
              </a:solidFill>
              <a:ln>
                <a:noFill/>
              </a:ln>
            </c:spPr>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52wk'!$I$79:$I$102</c:f>
              <c:numCache>
                <c:formatCode>0</c:formatCode>
                <c:ptCount val="24"/>
                <c:pt idx="0">
                  <c:v>42860</c:v>
                </c:pt>
                <c:pt idx="1">
                  <c:v>#N/A</c:v>
                </c:pt>
                <c:pt idx="2">
                  <c:v>#N/A</c:v>
                </c:pt>
                <c:pt idx="3">
                  <c:v>#N/A</c:v>
                </c:pt>
                <c:pt idx="4">
                  <c:v>#N/A</c:v>
                </c:pt>
                <c:pt idx="5">
                  <c:v>#N/A</c:v>
                </c:pt>
                <c:pt idx="6">
                  <c:v>#N/A</c:v>
                </c:pt>
                <c:pt idx="7">
                  <c:v>#N/A</c:v>
                </c:pt>
                <c:pt idx="8">
                  <c:v>#N/A</c:v>
                </c:pt>
                <c:pt idx="9">
                  <c:v>#N/A</c:v>
                </c:pt>
                <c:pt idx="10">
                  <c:v>#N/A</c:v>
                </c:pt>
                <c:pt idx="11">
                  <c:v>45481</c:v>
                </c:pt>
                <c:pt idx="12">
                  <c:v>44463</c:v>
                </c:pt>
                <c:pt idx="13">
                  <c:v>44161</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E650-49C7-BCBC-0851EA989946}"/>
            </c:ext>
          </c:extLst>
        </c:ser>
        <c:ser>
          <c:idx val="6"/>
          <c:order val="6"/>
          <c:tx>
            <c:strRef>
              <c:f>'OP 52wk'!$J$6</c:f>
              <c:strCache>
                <c:ptCount val="1"/>
                <c:pt idx="0">
                  <c:v>SCH</c:v>
                </c:pt>
              </c:strCache>
            </c:strRef>
          </c:tx>
          <c:spPr>
            <a:ln>
              <a:noFill/>
            </a:ln>
          </c:spPr>
          <c:marker>
            <c:symbol val="circle"/>
            <c:size val="6"/>
            <c:spPr>
              <a:solidFill>
                <a:srgbClr val="FF6600"/>
              </a:solidFill>
              <a:ln>
                <a:noFill/>
              </a:ln>
            </c:spPr>
          </c:marker>
          <c:cat>
            <c:numRef>
              <c:f>'OP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'OP 52wk'!$J$79:$J$102</c:f>
              <c:numCache>
                <c:formatCode>0</c:formatCode>
                <c:ptCount val="24"/>
                <c:pt idx="0">
                  <c:v>#N/A</c:v>
                </c:pt>
                <c:pt idx="1">
                  <c:v>#N/A</c:v>
                </c:pt>
                <c:pt idx="2">
                  <c:v>#N/A</c:v>
                </c:pt>
                <c:pt idx="3">
                  <c:v>#N/A</c:v>
                </c:pt>
                <c:pt idx="4">
                  <c:v>#N/A</c:v>
                </c:pt>
                <c:pt idx="5">
                  <c:v>48665</c:v>
                </c:pt>
                <c:pt idx="6">
                  <c:v>49617</c:v>
                </c:pt>
                <c:pt idx="7">
                  <c:v>48946</c:v>
                </c:pt>
                <c:pt idx="8">
                  <c:v>48349</c:v>
                </c:pt>
                <c:pt idx="9">
                  <c:v>47487</c:v>
                </c:pt>
                <c:pt idx="10">
                  <c:v>47077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E650-49C7-BCBC-0851EA989946}"/>
            </c:ext>
          </c:extLst>
        </c:ser>
        <c:dLbls>
          <c:showLegendKey val="0"/>
          <c:showVal val="0"/>
          <c:showCatName val="0"/>
          <c:showSerName val="0"/>
          <c:showPercent val="0"/>
          <c:showBubbleSize val="0"/>
        </c:dLbls>
        <c:marker val="1"/>
        <c:smooth val="0"/>
        <c:axId val="168725888"/>
        <c:axId val="168728064"/>
      </c:lineChart>
      <c:dateAx>
        <c:axId val="16872588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728064"/>
        <c:crosses val="autoZero"/>
        <c:auto val="1"/>
        <c:lblOffset val="100"/>
        <c:baseTimeUnit val="months"/>
        <c:majorUnit val="1"/>
        <c:majorTimeUnit val="months"/>
      </c:dateAx>
      <c:valAx>
        <c:axId val="16872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725888"/>
        <c:crosses val="autoZero"/>
        <c:crossBetween val="midCat"/>
      </c:valAx>
      <c:spPr>
        <a:noFill/>
        <a:ln>
          <a:noFill/>
        </a:ln>
        <a:effectLst/>
      </c:spPr>
    </c:plotArea>
    <c:legend>
      <c:legendPos val="b"/>
      <c:layout>
        <c:manualLayout>
          <c:xMode val="edge"/>
          <c:yMode val="edge"/>
          <c:x val="9.3053944687057771E-2"/>
          <c:y val="0.83470320691861821"/>
          <c:w val="0.87899040050231592"/>
          <c:h val="0.15926099564168011"/>
        </c:manualLayout>
      </c:layout>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IPDC</a:t>
            </a:r>
            <a:r>
              <a:rPr lang="en-GB" sz="1100" baseline="0"/>
              <a:t> A</a:t>
            </a:r>
            <a:r>
              <a:rPr lang="en-GB" sz="1100"/>
              <a:t>ctivity</a:t>
            </a:r>
          </a:p>
        </c:rich>
      </c:tx>
      <c:overlay val="0"/>
      <c:spPr>
        <a:noFill/>
        <a:ln>
          <a:noFill/>
        </a:ln>
        <a:effectLst/>
      </c:spPr>
    </c:title>
    <c:autoTitleDeleted val="0"/>
    <c:plotArea>
      <c:layout>
        <c:manualLayout>
          <c:layoutTarget val="inner"/>
          <c:xMode val="edge"/>
          <c:yMode val="edge"/>
          <c:x val="0.10024759405074365"/>
          <c:y val="0.14087962962962963"/>
          <c:w val="0.87753018372703417"/>
          <c:h val="0.63192876932050157"/>
        </c:manualLayout>
      </c:layout>
      <c:lineChart>
        <c:grouping val="standard"/>
        <c:varyColors val="0"/>
        <c:ser>
          <c:idx val="1"/>
          <c:order val="0"/>
          <c:tx>
            <c:strRef>
              <c:f>'IPDC Activity'!$C$6</c:f>
              <c:strCache>
                <c:ptCount val="1"/>
                <c:pt idx="0">
                  <c:v>2025/26</c:v>
                </c:pt>
              </c:strCache>
            </c:strRef>
          </c:tx>
          <c:spPr>
            <a:ln>
              <a:solidFill>
                <a:srgbClr val="00B5CC"/>
              </a:solidFill>
            </a:ln>
            <a:effectLst/>
          </c:spPr>
          <c:marker>
            <c:symbol val="diamond"/>
            <c:size val="5"/>
            <c:spPr>
              <a:solidFill>
                <a:srgbClr val="00B5CC"/>
              </a:solidFill>
              <a:ln>
                <a:solidFill>
                  <a:srgbClr val="00B5CC"/>
                </a:solidFill>
              </a:ln>
            </c:spPr>
          </c:marker>
          <c:cat>
            <c:strRef>
              <c:f>'IPDC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'IPDC Activity'!$C$7:$C$18</c:f>
              <c:numCache>
                <c:formatCode>General</c:formatCode>
                <c:ptCount val="12"/>
                <c:pt idx="0">
                  <c:v>847</c:v>
                </c:pt>
                <c:pt idx="1">
                  <c:v>865</c:v>
                </c:pt>
                <c:pt idx="2">
                  <c:v>798</c:v>
                </c:pt>
                <c:pt idx="3">
                  <c:v>786</c:v>
                </c:pt>
                <c:pt idx="4">
                  <c:v>718</c:v>
                </c:pt>
                <c:pt idx="5">
                  <c:v>878</c:v>
                </c:pt>
                <c:pt idx="6">
                  <c:v>968</c:v>
                </c:pt>
                <c:pt idx="7">
                  <c:v>948</c:v>
                </c:pt>
                <c:pt idx="8">
                  <c:v>949</c:v>
                </c:pt>
                <c:pt idx="9">
                  <c:v>983</c:v>
                </c:pt>
                <c:pt idx="10">
                  <c:v>935</c:v>
                </c:pt>
                <c:pt idx="11">
                  <c:v>944</c:v>
                </c:pt>
              </c:numCache>
            </c:numRef>
          </c:val>
          <c:smooth val="0"/>
          <c:extLst>
            <c:ext xmlns:c16="http://schemas.microsoft.com/office/drawing/2014/chart" uri="{C3380CC4-5D6E-409C-BE32-E72D297353CC}">
              <c16:uniqueId val="{00000000-2560-4F0E-B090-ACE72C1829E2}"/>
            </c:ext>
          </c:extLst>
        </c:ser>
        <c:ser>
          <c:idx val="0"/>
          <c:order val="1"/>
          <c:tx>
            <c:strRef>
              <c:f>'IPDC Activity'!$D$6</c:f>
              <c:strCache>
                <c:ptCount val="1"/>
                <c:pt idx="0">
                  <c:v>2026/27</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strRef>
              <c:f>'IPDC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'IPDC Activity'!$D$7:$D$18</c:f>
              <c:numCache>
                <c:formatCode>General</c:formatCode>
                <c:ptCount val="12"/>
                <c:pt idx="0">
                  <c:v>850</c:v>
                </c:pt>
                <c:pt idx="1">
                  <c:v>799</c:v>
                </c:pt>
              </c:numCache>
            </c:numRef>
          </c:val>
          <c:smooth val="0"/>
          <c:extLst>
            <c:ext xmlns:c16="http://schemas.microsoft.com/office/drawing/2014/chart" uri="{C3380CC4-5D6E-409C-BE32-E72D297353CC}">
              <c16:uniqueId val="{00000001-2560-4F0E-B090-ACE72C1829E2}"/>
            </c:ext>
          </c:extLst>
        </c:ser>
        <c:dLbls>
          <c:showLegendKey val="0"/>
          <c:showVal val="0"/>
          <c:showCatName val="0"/>
          <c:showSerName val="0"/>
          <c:showPercent val="0"/>
          <c:showBubbleSize val="0"/>
        </c:dLbls>
        <c:marker val="1"/>
        <c:smooth val="0"/>
        <c:axId val="170855424"/>
        <c:axId val="170857216"/>
      </c:lineChart>
      <c:catAx>
        <c:axId val="1708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Algn val="ctr"/>
        <c:lblOffset val="100"/>
        <c:noMultiLvlLbl val="1"/>
      </c:catAx>
      <c:valAx>
        <c:axId val="170857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IPDC waiting &lt; 13 weeks</a:t>
            </a:r>
            <a:endParaRPr lang="en-GB" sz="1100">
              <a:effectLst/>
            </a:endParaRPr>
          </a:p>
        </c:rich>
      </c:tx>
      <c:overlay val="0"/>
      <c:spPr>
        <a:noFill/>
        <a:ln>
          <a:noFill/>
        </a:ln>
        <a:effectLst/>
      </c:spPr>
    </c:title>
    <c:autoTitleDeleted val="0"/>
    <c:plotArea>
      <c:layout/>
      <c:lineChart>
        <c:grouping val="standard"/>
        <c:varyColors val="0"/>
        <c:ser>
          <c:idx val="1"/>
          <c:order val="0"/>
          <c:tx>
            <c:strRef>
              <c:f>'IP 13wk'!$E$6</c:f>
              <c:strCache>
                <c:ptCount val="1"/>
                <c:pt idx="0">
                  <c:v>&lt; 13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13wk'!$E$79:$E$102</c:f>
              <c:numCache>
                <c:formatCode>0.00%</c:formatCode>
                <c:ptCount val="24"/>
                <c:pt idx="0">
                  <c:v>0.3523</c:v>
                </c:pt>
                <c:pt idx="1">
                  <c:v>0.3407</c:v>
                </c:pt>
                <c:pt idx="2">
                  <c:v>0.34670000000000001</c:v>
                </c:pt>
                <c:pt idx="3">
                  <c:v>0.33850000000000002</c:v>
                </c:pt>
                <c:pt idx="4">
                  <c:v>0.33679999999999999</c:v>
                </c:pt>
                <c:pt idx="5">
                  <c:v>0.36370000000000002</c:v>
                </c:pt>
                <c:pt idx="6">
                  <c:v>0.40429999999999999</c:v>
                </c:pt>
                <c:pt idx="7">
                  <c:v>0.44219999999999998</c:v>
                </c:pt>
                <c:pt idx="8">
                  <c:v>0.45290000000000002</c:v>
                </c:pt>
                <c:pt idx="9">
                  <c:v>0.44169999999999998</c:v>
                </c:pt>
                <c:pt idx="10">
                  <c:v>0.46260000000000001</c:v>
                </c:pt>
                <c:pt idx="11">
                  <c:v>0.4738</c:v>
                </c:pt>
                <c:pt idx="12">
                  <c:v>0.49530000000000002</c:v>
                </c:pt>
                <c:pt idx="13">
                  <c:v>0.48599999999999999</c:v>
                </c:pt>
              </c:numCache>
            </c:numRef>
          </c:val>
          <c:smooth val="0"/>
          <c:extLst>
            <c:ext xmlns:c16="http://schemas.microsoft.com/office/drawing/2014/chart" uri="{C3380CC4-5D6E-409C-BE32-E72D297353CC}">
              <c16:uniqueId val="{00000000-9746-41A0-B956-D71C334B8FE9}"/>
            </c:ext>
          </c:extLst>
        </c:ser>
        <c:ser>
          <c:idx val="3"/>
          <c:order val="1"/>
          <c:tx>
            <c:strRef>
              <c:f>'IP 13wk'!$G$6</c:f>
              <c:strCache>
                <c:ptCount val="1"/>
                <c:pt idx="0">
                  <c:v>Target</c:v>
                </c:pt>
              </c:strCache>
            </c:strRef>
          </c:tx>
          <c:spPr>
            <a:ln w="19050" cap="rnd">
              <a:solidFill>
                <a:srgbClr val="FF0000"/>
              </a:solidFill>
              <a:prstDash val="dash"/>
              <a:round/>
            </a:ln>
            <a:effectLst/>
          </c:spPr>
          <c:marker>
            <c:symbol val="none"/>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13wk'!$G$79:$G$102</c:f>
              <c:numCache>
                <c:formatCode>0%</c:formatCode>
                <c:ptCount val="24"/>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c:v>0.55000000000000004</c:v>
                </c:pt>
                <c:pt idx="14">
                  <c:v>0.55000000000000004</c:v>
                </c:pt>
                <c:pt idx="15">
                  <c:v>0.55000000000000004</c:v>
                </c:pt>
                <c:pt idx="16">
                  <c:v>0.55000000000000004</c:v>
                </c:pt>
                <c:pt idx="17">
                  <c:v>0.55000000000000004</c:v>
                </c:pt>
                <c:pt idx="18">
                  <c:v>0.55000000000000004</c:v>
                </c:pt>
                <c:pt idx="19">
                  <c:v>0.55000000000000004</c:v>
                </c:pt>
                <c:pt idx="20">
                  <c:v>0.55000000000000004</c:v>
                </c:pt>
                <c:pt idx="21">
                  <c:v>0.55000000000000004</c:v>
                </c:pt>
                <c:pt idx="22">
                  <c:v>0.55000000000000004</c:v>
                </c:pt>
                <c:pt idx="23">
                  <c:v>0.55000000000000004</c:v>
                </c:pt>
              </c:numCache>
            </c:numRef>
          </c:val>
          <c:smooth val="0"/>
          <c:extLst>
            <c:ext xmlns:c16="http://schemas.microsoft.com/office/drawing/2014/chart" uri="{C3380CC4-5D6E-409C-BE32-E72D297353CC}">
              <c16:uniqueId val="{00000001-9746-41A0-B956-D71C334B8FE9}"/>
            </c:ext>
          </c:extLst>
        </c:ser>
        <c:ser>
          <c:idx val="0"/>
          <c:order val="2"/>
          <c:tx>
            <c:strRef>
              <c:f>'IP 13wk'!$F$6</c:f>
              <c:strCache>
                <c:ptCount val="1"/>
                <c:pt idx="0">
                  <c:v>LPL</c:v>
                </c:pt>
              </c:strCache>
            </c:strRef>
          </c:tx>
          <c:spPr>
            <a:ln w="15875">
              <a:solidFill>
                <a:schemeClr val="tx1"/>
              </a:solidFill>
              <a:prstDash val="lgDash"/>
            </a:ln>
          </c:spPr>
          <c:marker>
            <c:symbol val="none"/>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13wk'!$F$79:$F$102</c:f>
              <c:numCache>
                <c:formatCode>0%</c:formatCode>
                <c:ptCount val="24"/>
                <c:pt idx="0">
                  <c:v>0.36527665934065928</c:v>
                </c:pt>
                <c:pt idx="1">
                  <c:v>0.36527665934065928</c:v>
                </c:pt>
                <c:pt idx="2">
                  <c:v>0.36527665934065928</c:v>
                </c:pt>
                <c:pt idx="3">
                  <c:v>0.36527665934065928</c:v>
                </c:pt>
                <c:pt idx="4">
                  <c:v>0.36527665934065928</c:v>
                </c:pt>
                <c:pt idx="5">
                  <c:v>0.36527665934065928</c:v>
                </c:pt>
                <c:pt idx="6">
                  <c:v>0.36527665934065928</c:v>
                </c:pt>
                <c:pt idx="7">
                  <c:v>0.36527665934065928</c:v>
                </c:pt>
                <c:pt idx="8">
                  <c:v>0.36527665934065928</c:v>
                </c:pt>
                <c:pt idx="9">
                  <c:v>0.36527665934065928</c:v>
                </c:pt>
                <c:pt idx="10">
                  <c:v>0.36527665934065928</c:v>
                </c:pt>
                <c:pt idx="11">
                  <c:v>0.36527665934065928</c:v>
                </c:pt>
                <c:pt idx="12">
                  <c:v>0.36527665934065928</c:v>
                </c:pt>
                <c:pt idx="13">
                  <c:v>0.36527665934065928</c:v>
                </c:pt>
                <c:pt idx="14">
                  <c:v>0.36527665934065928</c:v>
                </c:pt>
                <c:pt idx="15">
                  <c:v>0.36527665934065928</c:v>
                </c:pt>
                <c:pt idx="16">
                  <c:v>0.36527665934065928</c:v>
                </c:pt>
                <c:pt idx="17">
                  <c:v>0.36527665934065928</c:v>
                </c:pt>
                <c:pt idx="18">
                  <c:v>0.36527665934065928</c:v>
                </c:pt>
                <c:pt idx="19">
                  <c:v>0.36527665934065928</c:v>
                </c:pt>
                <c:pt idx="20">
                  <c:v>0.36527665934065928</c:v>
                </c:pt>
                <c:pt idx="21">
                  <c:v>0.36527665934065928</c:v>
                </c:pt>
                <c:pt idx="22">
                  <c:v>0.36527665934065928</c:v>
                </c:pt>
                <c:pt idx="23">
                  <c:v>0.36527665934065928</c:v>
                </c:pt>
              </c:numCache>
            </c:numRef>
          </c:val>
          <c:smooth val="0"/>
          <c:extLst>
            <c:ext xmlns:c16="http://schemas.microsoft.com/office/drawing/2014/chart" uri="{C3380CC4-5D6E-409C-BE32-E72D297353CC}">
              <c16:uniqueId val="{00000002-9746-41A0-B956-D71C334B8FE9}"/>
            </c:ext>
          </c:extLst>
        </c:ser>
        <c:ser>
          <c:idx val="2"/>
          <c:order val="3"/>
          <c:tx>
            <c:strRef>
              <c:f>'IP 13wk'!$D$6</c:f>
              <c:strCache>
                <c:ptCount val="1"/>
                <c:pt idx="0">
                  <c:v>Mean</c:v>
                </c:pt>
              </c:strCache>
            </c:strRef>
          </c:tx>
          <c:spPr>
            <a:ln w="15875">
              <a:solidFill>
                <a:schemeClr val="tx1"/>
              </a:solidFill>
            </a:ln>
          </c:spPr>
          <c:marker>
            <c:symbol val="none"/>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13wk'!$D$79:$D$102</c:f>
              <c:numCache>
                <c:formatCode>0%</c:formatCode>
                <c:ptCount val="24"/>
                <c:pt idx="0">
                  <c:v>0.40982142857142856</c:v>
                </c:pt>
                <c:pt idx="1">
                  <c:v>0.40982142857142856</c:v>
                </c:pt>
                <c:pt idx="2">
                  <c:v>0.40982142857142856</c:v>
                </c:pt>
                <c:pt idx="3">
                  <c:v>0.40982142857142856</c:v>
                </c:pt>
                <c:pt idx="4">
                  <c:v>0.40982142857142856</c:v>
                </c:pt>
                <c:pt idx="5">
                  <c:v>0.40982142857142856</c:v>
                </c:pt>
                <c:pt idx="6">
                  <c:v>0.40982142857142856</c:v>
                </c:pt>
                <c:pt idx="7">
                  <c:v>0.40982142857142856</c:v>
                </c:pt>
                <c:pt idx="8">
                  <c:v>0.40982142857142856</c:v>
                </c:pt>
                <c:pt idx="9">
                  <c:v>0.40982142857142856</c:v>
                </c:pt>
                <c:pt idx="10">
                  <c:v>0.40982142857142856</c:v>
                </c:pt>
                <c:pt idx="11">
                  <c:v>0.40982142857142856</c:v>
                </c:pt>
                <c:pt idx="12">
                  <c:v>0.40982142857142856</c:v>
                </c:pt>
                <c:pt idx="13">
                  <c:v>0.40982142857142856</c:v>
                </c:pt>
                <c:pt idx="14">
                  <c:v>0.40982142857142856</c:v>
                </c:pt>
                <c:pt idx="15">
                  <c:v>0.40982142857142856</c:v>
                </c:pt>
                <c:pt idx="16">
                  <c:v>0.40982142857142856</c:v>
                </c:pt>
                <c:pt idx="17">
                  <c:v>0.40982142857142856</c:v>
                </c:pt>
                <c:pt idx="18">
                  <c:v>0.40982142857142856</c:v>
                </c:pt>
                <c:pt idx="19">
                  <c:v>0.40982142857142856</c:v>
                </c:pt>
                <c:pt idx="20">
                  <c:v>0.40982142857142856</c:v>
                </c:pt>
                <c:pt idx="21">
                  <c:v>0.40982142857142856</c:v>
                </c:pt>
                <c:pt idx="22">
                  <c:v>0.40982142857142856</c:v>
                </c:pt>
                <c:pt idx="23">
                  <c:v>0.40982142857142856</c:v>
                </c:pt>
              </c:numCache>
            </c:numRef>
          </c:val>
          <c:smooth val="0"/>
          <c:extLst>
            <c:ext xmlns:c16="http://schemas.microsoft.com/office/drawing/2014/chart" uri="{C3380CC4-5D6E-409C-BE32-E72D297353CC}">
              <c16:uniqueId val="{00000003-9746-41A0-B956-D71C334B8FE9}"/>
            </c:ext>
          </c:extLst>
        </c:ser>
        <c:ser>
          <c:idx val="4"/>
          <c:order val="4"/>
          <c:tx>
            <c:strRef>
              <c:f>'IP 13wk'!$C$6</c:f>
              <c:strCache>
                <c:ptCount val="1"/>
                <c:pt idx="0">
                  <c:v>UPL</c:v>
                </c:pt>
              </c:strCache>
            </c:strRef>
          </c:tx>
          <c:spPr>
            <a:ln w="15875">
              <a:solidFill>
                <a:schemeClr val="tx1"/>
              </a:solidFill>
              <a:prstDash val="lgDash"/>
            </a:ln>
          </c:spPr>
          <c:marker>
            <c:symbol val="none"/>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13wk'!$C$79:$C$102</c:f>
              <c:numCache>
                <c:formatCode>0%</c:formatCode>
                <c:ptCount val="24"/>
                <c:pt idx="0">
                  <c:v>0.45436619780219784</c:v>
                </c:pt>
                <c:pt idx="1">
                  <c:v>0.45436619780219784</c:v>
                </c:pt>
                <c:pt idx="2">
                  <c:v>0.45436619780219784</c:v>
                </c:pt>
                <c:pt idx="3">
                  <c:v>0.45436619780219784</c:v>
                </c:pt>
                <c:pt idx="4">
                  <c:v>0.45436619780219784</c:v>
                </c:pt>
                <c:pt idx="5">
                  <c:v>0.45436619780219784</c:v>
                </c:pt>
                <c:pt idx="6">
                  <c:v>0.45436619780219784</c:v>
                </c:pt>
                <c:pt idx="7">
                  <c:v>0.45436619780219784</c:v>
                </c:pt>
                <c:pt idx="8">
                  <c:v>0.45436619780219784</c:v>
                </c:pt>
                <c:pt idx="9">
                  <c:v>0.45436619780219784</c:v>
                </c:pt>
                <c:pt idx="10">
                  <c:v>0.45436619780219784</c:v>
                </c:pt>
                <c:pt idx="11">
                  <c:v>0.45436619780219784</c:v>
                </c:pt>
                <c:pt idx="12">
                  <c:v>0.45436619780219784</c:v>
                </c:pt>
                <c:pt idx="13">
                  <c:v>0.45436619780219784</c:v>
                </c:pt>
                <c:pt idx="14">
                  <c:v>0.45436619780219784</c:v>
                </c:pt>
                <c:pt idx="15">
                  <c:v>0.45436619780219784</c:v>
                </c:pt>
                <c:pt idx="16">
                  <c:v>0.45436619780219784</c:v>
                </c:pt>
                <c:pt idx="17">
                  <c:v>0.45436619780219784</c:v>
                </c:pt>
                <c:pt idx="18">
                  <c:v>0.45436619780219784</c:v>
                </c:pt>
                <c:pt idx="19">
                  <c:v>0.45436619780219784</c:v>
                </c:pt>
                <c:pt idx="20">
                  <c:v>0.45436619780219784</c:v>
                </c:pt>
                <c:pt idx="21">
                  <c:v>0.45436619780219784</c:v>
                </c:pt>
                <c:pt idx="22">
                  <c:v>0.45436619780219784</c:v>
                </c:pt>
                <c:pt idx="23">
                  <c:v>0.45436619780219784</c:v>
                </c:pt>
              </c:numCache>
            </c:numRef>
          </c:val>
          <c:smooth val="0"/>
          <c:extLst>
            <c:ext xmlns:c16="http://schemas.microsoft.com/office/drawing/2014/chart" uri="{C3380CC4-5D6E-409C-BE32-E72D297353CC}">
              <c16:uniqueId val="{00000004-9746-41A0-B956-D71C334B8FE9}"/>
            </c:ext>
          </c:extLst>
        </c:ser>
        <c:ser>
          <c:idx val="5"/>
          <c:order val="5"/>
          <c:tx>
            <c:strRef>
              <c:f>'IP 13wk'!$I$6</c:f>
              <c:strCache>
                <c:ptCount val="1"/>
                <c:pt idx="0">
                  <c:v>SCL</c:v>
                </c:pt>
              </c:strCache>
            </c:strRef>
          </c:tx>
          <c:spPr>
            <a:ln>
              <a:noFill/>
            </a:ln>
          </c:spPr>
          <c:marker>
            <c:symbol val="circle"/>
            <c:size val="6"/>
            <c:spPr>
              <a:solidFill>
                <a:srgbClr val="FF6600"/>
              </a:solidFill>
              <a:ln>
                <a:noFill/>
              </a:ln>
            </c:spPr>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13wk'!$I$79:$I$102</c:f>
              <c:numCache>
                <c:formatCode>0%</c:formatCode>
                <c:ptCount val="24"/>
                <c:pt idx="0">
                  <c:v>0.3523</c:v>
                </c:pt>
                <c:pt idx="1">
                  <c:v>0.3407</c:v>
                </c:pt>
                <c:pt idx="2">
                  <c:v>0.34670000000000001</c:v>
                </c:pt>
                <c:pt idx="3">
                  <c:v>0.33850000000000002</c:v>
                </c:pt>
                <c:pt idx="4">
                  <c:v>0.33679999999999999</c:v>
                </c:pt>
                <c:pt idx="5">
                  <c:v>0.36370000000000002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9746-41A0-B956-D71C334B8FE9}"/>
            </c:ext>
          </c:extLst>
        </c:ser>
        <c:ser>
          <c:idx val="6"/>
          <c:order val="6"/>
          <c:tx>
            <c:strRef>
              <c:f>'IP 13wk'!$J$6</c:f>
              <c:strCache>
                <c:ptCount val="1"/>
                <c:pt idx="0">
                  <c:v>SCH</c:v>
                </c:pt>
              </c:strCache>
            </c:strRef>
          </c:tx>
          <c:spPr>
            <a:ln>
              <a:noFill/>
            </a:ln>
          </c:spPr>
          <c:marker>
            <c:symbol val="circle"/>
            <c:size val="6"/>
            <c:spPr>
              <a:solidFill>
                <a:srgbClr val="5B9BD5"/>
              </a:solidFill>
              <a:ln>
                <a:noFill/>
              </a:ln>
            </c:spPr>
          </c:marker>
          <c:cat>
            <c:numRef>
              <c:f>'IP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13wk'!$J$79:$J$102</c:f>
              <c:numCache>
                <c:formatCode>0%</c:formatCode>
                <c:ptCount val="24"/>
                <c:pt idx="0" formatCode="0.0%">
                  <c:v>#N/A</c:v>
                </c:pt>
                <c:pt idx="1">
                  <c:v>#N/A</c:v>
                </c:pt>
                <c:pt idx="2" formatCode="0.0%">
                  <c:v>#N/A</c:v>
                </c:pt>
                <c:pt idx="3">
                  <c:v>#N/A</c:v>
                </c:pt>
                <c:pt idx="4">
                  <c:v>#N/A</c:v>
                </c:pt>
                <c:pt idx="5">
                  <c:v>#N/A</c:v>
                </c:pt>
                <c:pt idx="6">
                  <c:v>#N/A</c:v>
                </c:pt>
                <c:pt idx="7" formatCode="0.00%">
                  <c:v>0.44219999999999998</c:v>
                </c:pt>
                <c:pt idx="8" formatCode="0.00%">
                  <c:v>0.45290000000000002</c:v>
                </c:pt>
                <c:pt idx="9" formatCode="0.00%">
                  <c:v>0.44169999999999998</c:v>
                </c:pt>
                <c:pt idx="10">
                  <c:v>0.46260000000000001</c:v>
                </c:pt>
                <c:pt idx="11">
                  <c:v>0.4738</c:v>
                </c:pt>
                <c:pt idx="12">
                  <c:v>0.49530000000000002</c:v>
                </c:pt>
                <c:pt idx="13">
                  <c:v>0.48599999999999999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9746-41A0-B956-D71C334B8FE9}"/>
            </c:ext>
          </c:extLst>
        </c:ser>
        <c:dLbls>
          <c:showLegendKey val="0"/>
          <c:showVal val="0"/>
          <c:showCatName val="0"/>
          <c:showSerName val="0"/>
          <c:showPercent val="0"/>
          <c:showBubbleSize val="0"/>
        </c:dLbls>
        <c:marker val="1"/>
        <c:smooth val="0"/>
        <c:axId val="170946944"/>
        <c:axId val="170948864"/>
      </c:lineChart>
      <c:dateAx>
        <c:axId val="17094694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8864"/>
        <c:crosses val="autoZero"/>
        <c:auto val="1"/>
        <c:lblOffset val="100"/>
        <c:baseTimeUnit val="months"/>
        <c:majorUnit val="1"/>
        <c:majorTimeUnit val="months"/>
      </c:dateAx>
      <c:valAx>
        <c:axId val="170948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6944"/>
        <c:crosses val="autoZero"/>
        <c:crossBetween val="midCat"/>
      </c:valAx>
      <c:spPr>
        <a:noFill/>
        <a:ln>
          <a:noFill/>
        </a:ln>
        <a:effectLst/>
      </c:spPr>
    </c:plotArea>
    <c:legend>
      <c:legendPos val="b"/>
      <c:layout>
        <c:manualLayout>
          <c:xMode val="edge"/>
          <c:yMode val="edge"/>
          <c:x val="8.7804899387576546E-2"/>
          <c:y val="0.81245581078828655"/>
          <c:w val="0.88366916157976638"/>
          <c:h val="0.15987316357171208"/>
        </c:manualLayout>
      </c:layout>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 Cancer 31 Day Target</a:t>
            </a:r>
            <a:endParaRPr lang="en-GB" sz="1100">
              <a:effectLst/>
            </a:endParaRPr>
          </a:p>
        </c:rich>
      </c:tx>
      <c:layout>
        <c:manualLayout>
          <c:xMode val="edge"/>
          <c:yMode val="edge"/>
          <c:x val="0.36943653107763741"/>
          <c:y val="5.4298642533936653E-2"/>
        </c:manualLayout>
      </c:layout>
      <c:overlay val="0"/>
      <c:spPr>
        <a:noFill/>
        <a:ln>
          <a:noFill/>
        </a:ln>
        <a:effectLst/>
      </c:spPr>
    </c:title>
    <c:autoTitleDeleted val="0"/>
    <c:plotArea>
      <c:layout>
        <c:manualLayout>
          <c:layoutTarget val="inner"/>
          <c:xMode val="edge"/>
          <c:yMode val="edge"/>
          <c:x val="0.10842151390386674"/>
          <c:y val="0.15126696832579187"/>
          <c:w val="0.83471145190004203"/>
          <c:h val="0.51004916806213707"/>
        </c:manualLayout>
      </c:layout>
      <c:lineChart>
        <c:grouping val="standard"/>
        <c:varyColors val="0"/>
        <c:ser>
          <c:idx val="0"/>
          <c:order val="0"/>
          <c:tx>
            <c:strRef>
              <c:f>'Cancer 31 Day'!$F$6</c:f>
              <c:strCache>
                <c:ptCount val="1"/>
                <c:pt idx="0">
                  <c:v>LPL</c:v>
                </c:pt>
              </c:strCache>
              <c:extLst xmlns:c15="http://schemas.microsoft.com/office/drawing/2012/chart"/>
            </c:strRef>
          </c:tx>
          <c:spPr>
            <a:ln w="15875" cap="rnd">
              <a:solidFill>
                <a:schemeClr val="tx1"/>
              </a:solidFill>
              <a:prstDash val="lgDash"/>
              <a:round/>
            </a:ln>
            <a:effectLst/>
          </c:spPr>
          <c:marker>
            <c:symbol val="none"/>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Day'!$F$79:$F$102</c:f>
              <c:numCache>
                <c:formatCode>0%</c:formatCode>
                <c:ptCount val="24"/>
                <c:pt idx="0">
                  <c:v>0.80251969230769227</c:v>
                </c:pt>
                <c:pt idx="1">
                  <c:v>0.80251969230769227</c:v>
                </c:pt>
                <c:pt idx="2">
                  <c:v>0.80251969230769227</c:v>
                </c:pt>
                <c:pt idx="3">
                  <c:v>0.80251969230769227</c:v>
                </c:pt>
                <c:pt idx="4">
                  <c:v>0.80251969230769227</c:v>
                </c:pt>
                <c:pt idx="5">
                  <c:v>0.80251969230769227</c:v>
                </c:pt>
                <c:pt idx="6">
                  <c:v>0.80251969230769227</c:v>
                </c:pt>
                <c:pt idx="7">
                  <c:v>0.80251969230769227</c:v>
                </c:pt>
                <c:pt idx="8">
                  <c:v>0.80251969230769227</c:v>
                </c:pt>
                <c:pt idx="9">
                  <c:v>0.80251969230769227</c:v>
                </c:pt>
                <c:pt idx="10">
                  <c:v>0.80251969230769227</c:v>
                </c:pt>
                <c:pt idx="11">
                  <c:v>0.80251969230769227</c:v>
                </c:pt>
                <c:pt idx="12">
                  <c:v>0.80251969230769227</c:v>
                </c:pt>
                <c:pt idx="13">
                  <c:v>0.80251969230769227</c:v>
                </c:pt>
                <c:pt idx="14">
                  <c:v>0.80251969230769227</c:v>
                </c:pt>
                <c:pt idx="15">
                  <c:v>0.80251969230769227</c:v>
                </c:pt>
                <c:pt idx="16">
                  <c:v>0.80251969230769227</c:v>
                </c:pt>
                <c:pt idx="17">
                  <c:v>0.80251969230769227</c:v>
                </c:pt>
                <c:pt idx="18">
                  <c:v>0.80251969230769227</c:v>
                </c:pt>
                <c:pt idx="19">
                  <c:v>0.80251969230769227</c:v>
                </c:pt>
                <c:pt idx="20">
                  <c:v>0.80251969230769227</c:v>
                </c:pt>
                <c:pt idx="21">
                  <c:v>0.80251969230769227</c:v>
                </c:pt>
                <c:pt idx="22">
                  <c:v>0.80251969230769227</c:v>
                </c:pt>
                <c:pt idx="23">
                  <c:v>0.80251969230769227</c:v>
                </c:pt>
              </c:numCache>
            </c:numRef>
          </c:val>
          <c:smooth val="0"/>
          <c:extLst xmlns:c15="http://schemas.microsoft.com/office/drawing/2012/chart">
            <c:ext xmlns:c16="http://schemas.microsoft.com/office/drawing/2014/chart" uri="{C3380CC4-5D6E-409C-BE32-E72D297353CC}">
              <c16:uniqueId val="{00000000-2BE3-44BA-A38C-4DD26B8ADA9D}"/>
            </c:ext>
          </c:extLst>
        </c:ser>
        <c:ser>
          <c:idx val="1"/>
          <c:order val="1"/>
          <c:tx>
            <c:strRef>
              <c:f>'Cancer 31 Day'!$E$6</c:f>
              <c:strCache>
                <c:ptCount val="1"/>
                <c:pt idx="0">
                  <c:v>&lt; 31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Day'!$E$79:$E$91</c:f>
              <c:numCache>
                <c:formatCode>0.00%</c:formatCode>
                <c:ptCount val="13"/>
                <c:pt idx="0">
                  <c:v>0.92230000000000001</c:v>
                </c:pt>
                <c:pt idx="1">
                  <c:v>0.96689999999999998</c:v>
                </c:pt>
                <c:pt idx="2">
                  <c:v>0.94389999999999996</c:v>
                </c:pt>
                <c:pt idx="3">
                  <c:v>0.93330000000000002</c:v>
                </c:pt>
                <c:pt idx="4">
                  <c:v>0.95879999999999999</c:v>
                </c:pt>
                <c:pt idx="5">
                  <c:v>0.95799999999999996</c:v>
                </c:pt>
                <c:pt idx="6">
                  <c:v>0.95830000000000004</c:v>
                </c:pt>
                <c:pt idx="7">
                  <c:v>0.93459999999999999</c:v>
                </c:pt>
                <c:pt idx="8">
                  <c:v>0.95920000000000005</c:v>
                </c:pt>
                <c:pt idx="9">
                  <c:v>0.76529999999999998</c:v>
                </c:pt>
                <c:pt idx="10">
                  <c:v>0.8679</c:v>
                </c:pt>
                <c:pt idx="11">
                  <c:v>0.93689999999999996</c:v>
                </c:pt>
                <c:pt idx="12">
                  <c:v>0.89249999999999996</c:v>
                </c:pt>
              </c:numCache>
            </c:numRef>
          </c:val>
          <c:smooth val="0"/>
          <c:extLst>
            <c:ext xmlns:c16="http://schemas.microsoft.com/office/drawing/2014/chart" uri="{C3380CC4-5D6E-409C-BE32-E72D297353CC}">
              <c16:uniqueId val="{00000001-2BE3-44BA-A38C-4DD26B8ADA9D}"/>
            </c:ext>
          </c:extLst>
        </c:ser>
        <c:ser>
          <c:idx val="3"/>
          <c:order val="2"/>
          <c:tx>
            <c:strRef>
              <c:f>'Cancer 31 Day'!$G$6</c:f>
              <c:strCache>
                <c:ptCount val="1"/>
                <c:pt idx="0">
                  <c:v>Target</c:v>
                </c:pt>
              </c:strCache>
            </c:strRef>
          </c:tx>
          <c:spPr>
            <a:ln w="19050" cap="rnd">
              <a:solidFill>
                <a:srgbClr val="FF0000"/>
              </a:solidFill>
              <a:prstDash val="dash"/>
              <a:round/>
            </a:ln>
            <a:effectLst/>
          </c:spPr>
          <c:marker>
            <c:symbol val="none"/>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Day'!$G$79:$G$102</c:f>
              <c:numCache>
                <c:formatCode>0%</c:formatCode>
                <c:ptCount val="24"/>
                <c:pt idx="0">
                  <c:v>0.98</c:v>
                </c:pt>
                <c:pt idx="1">
                  <c:v>0.98</c:v>
                </c:pt>
                <c:pt idx="2">
                  <c:v>0.98</c:v>
                </c:pt>
                <c:pt idx="3">
                  <c:v>0.98</c:v>
                </c:pt>
                <c:pt idx="4">
                  <c:v>0.98</c:v>
                </c:pt>
                <c:pt idx="5">
                  <c:v>0.98</c:v>
                </c:pt>
                <c:pt idx="6">
                  <c:v>0.98</c:v>
                </c:pt>
                <c:pt idx="7">
                  <c:v>0.98</c:v>
                </c:pt>
                <c:pt idx="8">
                  <c:v>0.98</c:v>
                </c:pt>
                <c:pt idx="9">
                  <c:v>0.98</c:v>
                </c:pt>
                <c:pt idx="10">
                  <c:v>0.98</c:v>
                </c:pt>
                <c:pt idx="11">
                  <c:v>0.98</c:v>
                </c:pt>
                <c:pt idx="12">
                  <c:v>0.98</c:v>
                </c:pt>
                <c:pt idx="13">
                  <c:v>0.98</c:v>
                </c:pt>
                <c:pt idx="14">
                  <c:v>0.98</c:v>
                </c:pt>
                <c:pt idx="15">
                  <c:v>0.98</c:v>
                </c:pt>
                <c:pt idx="16">
                  <c:v>0.98</c:v>
                </c:pt>
                <c:pt idx="17">
                  <c:v>0.98</c:v>
                </c:pt>
                <c:pt idx="18">
                  <c:v>0.98</c:v>
                </c:pt>
                <c:pt idx="19">
                  <c:v>0.98</c:v>
                </c:pt>
                <c:pt idx="20">
                  <c:v>0.98</c:v>
                </c:pt>
                <c:pt idx="21">
                  <c:v>0.98</c:v>
                </c:pt>
                <c:pt idx="22">
                  <c:v>0.98</c:v>
                </c:pt>
                <c:pt idx="23">
                  <c:v>0.98</c:v>
                </c:pt>
              </c:numCache>
            </c:numRef>
          </c:val>
          <c:smooth val="0"/>
          <c:extLst>
            <c:ext xmlns:c16="http://schemas.microsoft.com/office/drawing/2014/chart" uri="{C3380CC4-5D6E-409C-BE32-E72D297353CC}">
              <c16:uniqueId val="{00000002-2BE3-44BA-A38C-4DD26B8ADA9D}"/>
            </c:ext>
          </c:extLst>
        </c:ser>
        <c:ser>
          <c:idx val="4"/>
          <c:order val="3"/>
          <c:tx>
            <c:strRef>
              <c:f>'Cancer 31 Day'!$D$6</c:f>
              <c:strCache>
                <c:ptCount val="1"/>
                <c:pt idx="0">
                  <c:v>Mean</c:v>
                </c:pt>
              </c:strCache>
              <c:extLst xmlns:c15="http://schemas.microsoft.com/office/drawing/2012/chart"/>
            </c:strRef>
          </c:tx>
          <c:spPr>
            <a:ln w="15875" cap="rnd">
              <a:solidFill>
                <a:schemeClr val="tx1"/>
              </a:solidFill>
              <a:round/>
            </a:ln>
            <a:effectLst/>
          </c:spPr>
          <c:marker>
            <c:symbol val="none"/>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Day'!$D$79:$D$102</c:f>
              <c:numCache>
                <c:formatCode>0%</c:formatCode>
                <c:ptCount val="24"/>
                <c:pt idx="0">
                  <c:v>0.92291538461538458</c:v>
                </c:pt>
                <c:pt idx="1">
                  <c:v>0.92291538461538458</c:v>
                </c:pt>
                <c:pt idx="2">
                  <c:v>0.92291538461538458</c:v>
                </c:pt>
                <c:pt idx="3">
                  <c:v>0.92291538461538458</c:v>
                </c:pt>
                <c:pt idx="4">
                  <c:v>0.92291538461538458</c:v>
                </c:pt>
                <c:pt idx="5">
                  <c:v>0.92291538461538458</c:v>
                </c:pt>
                <c:pt idx="6">
                  <c:v>0.92291538461538458</c:v>
                </c:pt>
                <c:pt idx="7">
                  <c:v>0.92291538461538458</c:v>
                </c:pt>
                <c:pt idx="8">
                  <c:v>0.92291538461538458</c:v>
                </c:pt>
                <c:pt idx="9">
                  <c:v>0.92291538461538458</c:v>
                </c:pt>
                <c:pt idx="10">
                  <c:v>0.92291538461538458</c:v>
                </c:pt>
                <c:pt idx="11">
                  <c:v>0.92291538461538458</c:v>
                </c:pt>
                <c:pt idx="12">
                  <c:v>0.92291538461538458</c:v>
                </c:pt>
                <c:pt idx="13">
                  <c:v>0.92291538461538458</c:v>
                </c:pt>
                <c:pt idx="14">
                  <c:v>0.92291538461538458</c:v>
                </c:pt>
                <c:pt idx="15">
                  <c:v>0.92291538461538458</c:v>
                </c:pt>
                <c:pt idx="16">
                  <c:v>0.92291538461538458</c:v>
                </c:pt>
                <c:pt idx="17">
                  <c:v>0.92291538461538458</c:v>
                </c:pt>
                <c:pt idx="18">
                  <c:v>0.92291538461538458</c:v>
                </c:pt>
                <c:pt idx="19">
                  <c:v>0.92291538461538458</c:v>
                </c:pt>
                <c:pt idx="20">
                  <c:v>0.92291538461538458</c:v>
                </c:pt>
                <c:pt idx="21">
                  <c:v>0.92291538461538458</c:v>
                </c:pt>
                <c:pt idx="22">
                  <c:v>0.92291538461538458</c:v>
                </c:pt>
                <c:pt idx="23">
                  <c:v>0.92291538461538458</c:v>
                </c:pt>
              </c:numCache>
            </c:numRef>
          </c:val>
          <c:smooth val="0"/>
          <c:extLst xmlns:c15="http://schemas.microsoft.com/office/drawing/2012/chart">
            <c:ext xmlns:c16="http://schemas.microsoft.com/office/drawing/2014/chart" uri="{C3380CC4-5D6E-409C-BE32-E72D297353CC}">
              <c16:uniqueId val="{00000003-2BE3-44BA-A38C-4DD26B8ADA9D}"/>
            </c:ext>
          </c:extLst>
        </c:ser>
        <c:ser>
          <c:idx val="5"/>
          <c:order val="4"/>
          <c:tx>
            <c:strRef>
              <c:f>'Cancer 31 Day'!$C$6</c:f>
              <c:strCache>
                <c:ptCount val="1"/>
                <c:pt idx="0">
                  <c:v>UPL</c:v>
                </c:pt>
              </c:strCache>
              <c:extLst xmlns:c15="http://schemas.microsoft.com/office/drawing/2012/chart"/>
            </c:strRef>
          </c:tx>
          <c:spPr>
            <a:ln w="15875" cap="rnd">
              <a:solidFill>
                <a:schemeClr val="tx1"/>
              </a:solidFill>
              <a:prstDash val="lgDash"/>
              <a:round/>
            </a:ln>
            <a:effectLst/>
          </c:spPr>
          <c:marker>
            <c:symbol val="none"/>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Day'!$C$79:$C$102</c:f>
              <c:numCache>
                <c:formatCode>0%</c:formatCode>
                <c:ptCount val="24"/>
                <c:pt idx="0">
                  <c:v>1.0433110769230769</c:v>
                </c:pt>
                <c:pt idx="1">
                  <c:v>1.0433110769230769</c:v>
                </c:pt>
                <c:pt idx="2">
                  <c:v>1.0433110769230769</c:v>
                </c:pt>
                <c:pt idx="3">
                  <c:v>1.0433110769230769</c:v>
                </c:pt>
                <c:pt idx="4">
                  <c:v>1.0433110769230769</c:v>
                </c:pt>
                <c:pt idx="5">
                  <c:v>1.0433110769230769</c:v>
                </c:pt>
                <c:pt idx="6">
                  <c:v>1.0433110769230769</c:v>
                </c:pt>
                <c:pt idx="7">
                  <c:v>1.0433110769230769</c:v>
                </c:pt>
                <c:pt idx="8">
                  <c:v>1.0433110769230769</c:v>
                </c:pt>
                <c:pt idx="9">
                  <c:v>1.0433110769230769</c:v>
                </c:pt>
                <c:pt idx="10">
                  <c:v>1.0433110769230769</c:v>
                </c:pt>
                <c:pt idx="11">
                  <c:v>1.0433110769230769</c:v>
                </c:pt>
                <c:pt idx="12">
                  <c:v>1.0433110769230769</c:v>
                </c:pt>
                <c:pt idx="13">
                  <c:v>1.0433110769230769</c:v>
                </c:pt>
                <c:pt idx="14">
                  <c:v>1.0433110769230769</c:v>
                </c:pt>
                <c:pt idx="15">
                  <c:v>1.0433110769230769</c:v>
                </c:pt>
                <c:pt idx="16">
                  <c:v>1.0433110769230769</c:v>
                </c:pt>
                <c:pt idx="17">
                  <c:v>1.0433110769230769</c:v>
                </c:pt>
                <c:pt idx="18">
                  <c:v>1.0433110769230769</c:v>
                </c:pt>
                <c:pt idx="19">
                  <c:v>1.0433110769230769</c:v>
                </c:pt>
                <c:pt idx="20">
                  <c:v>1.0433110769230769</c:v>
                </c:pt>
                <c:pt idx="21">
                  <c:v>1.0433110769230769</c:v>
                </c:pt>
                <c:pt idx="22">
                  <c:v>1.0433110769230769</c:v>
                </c:pt>
                <c:pt idx="23">
                  <c:v>1.0433110769230769</c:v>
                </c:pt>
              </c:numCache>
            </c:numRef>
          </c:val>
          <c:smooth val="0"/>
          <c:extLst xmlns:c15="http://schemas.microsoft.com/office/drawing/2012/chart">
            <c:ext xmlns:c16="http://schemas.microsoft.com/office/drawing/2014/chart" uri="{C3380CC4-5D6E-409C-BE32-E72D297353CC}">
              <c16:uniqueId val="{00000004-2BE3-44BA-A38C-4DD26B8ADA9D}"/>
            </c:ext>
          </c:extLst>
        </c:ser>
        <c:ser>
          <c:idx val="2"/>
          <c:order val="5"/>
          <c:tx>
            <c:strRef>
              <c:f>'Cancer 31 Day'!$I$6</c:f>
              <c:strCache>
                <c:ptCount val="1"/>
                <c:pt idx="0">
                  <c:v>SCL</c:v>
                </c:pt>
              </c:strCache>
              <c:extLst xmlns:c15="http://schemas.microsoft.com/office/drawing/2012/chart"/>
            </c:strRef>
          </c:tx>
          <c:spPr>
            <a:ln>
              <a:noFill/>
            </a:ln>
          </c:spPr>
          <c:marker>
            <c:symbol val="circle"/>
            <c:size val="6"/>
            <c:spPr>
              <a:solidFill>
                <a:srgbClr val="FF6600"/>
              </a:solidFill>
              <a:ln>
                <a:noFill/>
              </a:ln>
            </c:spPr>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Day'!$I$79:$I$102</c:f>
              <c:numCache>
                <c:formatCode>0%</c:formatCode>
                <c:ptCount val="24"/>
                <c:pt idx="0">
                  <c:v>#N/A</c:v>
                </c:pt>
                <c:pt idx="1">
                  <c:v>#N/A</c:v>
                </c:pt>
                <c:pt idx="2">
                  <c:v>#N/A</c:v>
                </c:pt>
                <c:pt idx="3">
                  <c:v>#N/A</c:v>
                </c:pt>
                <c:pt idx="4">
                  <c:v>#N/A</c:v>
                </c:pt>
                <c:pt idx="5">
                  <c:v>#N/A</c:v>
                </c:pt>
                <c:pt idx="6">
                  <c:v>#N/A</c:v>
                </c:pt>
                <c:pt idx="7">
                  <c:v>#N/A</c:v>
                </c:pt>
                <c:pt idx="8">
                  <c:v>#N/A</c:v>
                </c:pt>
                <c:pt idx="9">
                  <c:v>0.76529999999999998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xmlns:c15="http://schemas.microsoft.com/office/drawing/2012/chart">
            <c:ext xmlns:c16="http://schemas.microsoft.com/office/drawing/2014/chart" uri="{C3380CC4-5D6E-409C-BE32-E72D297353CC}">
              <c16:uniqueId val="{00000005-2BE3-44BA-A38C-4DD26B8ADA9D}"/>
            </c:ext>
          </c:extLst>
        </c:ser>
        <c:ser>
          <c:idx val="6"/>
          <c:order val="6"/>
          <c:tx>
            <c:strRef>
              <c:f>'Cancer 31 Day'!$J$6</c:f>
              <c:strCache>
                <c:ptCount val="1"/>
                <c:pt idx="0">
                  <c:v>SCH</c:v>
                </c:pt>
              </c:strCache>
              <c:extLst xmlns:c15="http://schemas.microsoft.com/office/drawing/2012/chart"/>
            </c:strRef>
          </c:tx>
          <c:spPr>
            <a:ln>
              <a:noFill/>
            </a:ln>
          </c:spPr>
          <c:marker>
            <c:symbol val="circle"/>
            <c:size val="6"/>
            <c:spPr>
              <a:solidFill>
                <a:srgbClr val="5B9BD5"/>
              </a:solidFill>
              <a:ln>
                <a:noFill/>
              </a:ln>
            </c:spPr>
          </c:marker>
          <c:cat>
            <c:numRef>
              <c:f>'Cancer 31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31 Day'!$J$79:$J$102</c:f>
              <c:numCache>
                <c:formatCode>0.00%</c:formatCode>
                <c:ptCount val="24"/>
                <c:pt idx="0">
                  <c:v>0.92230000000000001</c:v>
                </c:pt>
                <c:pt idx="1">
                  <c:v>0.96689999999999998</c:v>
                </c:pt>
                <c:pt idx="2">
                  <c:v>0.94389999999999996</c:v>
                </c:pt>
                <c:pt idx="3">
                  <c:v>0.93330000000000002</c:v>
                </c:pt>
                <c:pt idx="4">
                  <c:v>0.95879999999999999</c:v>
                </c:pt>
                <c:pt idx="5">
                  <c:v>0.95799999999999996</c:v>
                </c:pt>
                <c:pt idx="6">
                  <c:v>0.95830000000000004</c:v>
                </c:pt>
                <c:pt idx="7">
                  <c:v>0.93459999999999999</c:v>
                </c:pt>
                <c:pt idx="8">
                  <c:v>0.95920000000000005</c:v>
                </c:pt>
                <c:pt idx="9" formatCode="0%">
                  <c:v>#N/A</c:v>
                </c:pt>
                <c:pt idx="10" formatCode="0%">
                  <c:v>#N/A</c:v>
                </c:pt>
                <c:pt idx="11" formatCode="0%">
                  <c:v>#N/A</c:v>
                </c:pt>
                <c:pt idx="12" formatCode="0%">
                  <c:v>#N/A</c:v>
                </c:pt>
              </c:numCache>
            </c:numRef>
          </c:val>
          <c:smooth val="0"/>
          <c:extLst xmlns:c15="http://schemas.microsoft.com/office/drawing/2012/chart">
            <c:ext xmlns:c16="http://schemas.microsoft.com/office/drawing/2014/chart" uri="{C3380CC4-5D6E-409C-BE32-E72D297353CC}">
              <c16:uniqueId val="{00000006-2BE3-44BA-A38C-4DD26B8ADA9D}"/>
            </c:ext>
          </c:extLst>
        </c:ser>
        <c:dLbls>
          <c:showLegendKey val="0"/>
          <c:showVal val="0"/>
          <c:showCatName val="0"/>
          <c:showSerName val="0"/>
          <c:showPercent val="0"/>
          <c:showBubbleSize val="0"/>
        </c:dLbls>
        <c:smooth val="0"/>
        <c:axId val="176899200"/>
        <c:axId val="176901120"/>
        <c:extLst/>
      </c:lineChart>
      <c:dateAx>
        <c:axId val="176899200"/>
        <c:scaling>
          <c:orientation val="minMax"/>
          <c:max val="46113"/>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901120"/>
        <c:crosses val="autoZero"/>
        <c:auto val="1"/>
        <c:lblOffset val="100"/>
        <c:baseTimeUnit val="months"/>
      </c:dateAx>
      <c:valAx>
        <c:axId val="176901120"/>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99200"/>
        <c:crosses val="autoZero"/>
        <c:crossBetween val="midCat"/>
      </c:valAx>
      <c:spPr>
        <a:noFill/>
        <a:ln>
          <a:noFill/>
        </a:ln>
        <a:effectLst/>
      </c:spPr>
    </c:plotArea>
    <c:legend>
      <c:legendPos val="b"/>
      <c:layout>
        <c:manualLayout>
          <c:xMode val="edge"/>
          <c:yMode val="edge"/>
          <c:x val="5.0000038464526858E-2"/>
          <c:y val="0.85408683803970387"/>
          <c:w val="0.89999992307094623"/>
          <c:h val="7.741518571817195E-2"/>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IPDC waiting &gt; 52 weeks</a:t>
            </a:r>
            <a:endParaRPr lang="en-GB" sz="1100">
              <a:effectLst/>
            </a:endParaRPr>
          </a:p>
        </c:rich>
      </c:tx>
      <c:overlay val="0"/>
      <c:spPr>
        <a:noFill/>
        <a:ln>
          <a:noFill/>
        </a:ln>
        <a:effectLst/>
      </c:spPr>
    </c:title>
    <c:autoTitleDeleted val="0"/>
    <c:plotArea>
      <c:layout>
        <c:manualLayout>
          <c:layoutTarget val="inner"/>
          <c:xMode val="edge"/>
          <c:yMode val="edge"/>
          <c:x val="0.10926156840298154"/>
          <c:y val="0.10865013377955569"/>
          <c:w val="0.83825922172807921"/>
          <c:h val="0.57541119860017498"/>
        </c:manualLayout>
      </c:layout>
      <c:lineChart>
        <c:grouping val="standard"/>
        <c:varyColors val="0"/>
        <c:ser>
          <c:idx val="1"/>
          <c:order val="0"/>
          <c:tx>
            <c:strRef>
              <c:f>'IP 52wk'!$E$6</c:f>
              <c:strCache>
                <c:ptCount val="1"/>
                <c:pt idx="0">
                  <c:v>&gt; 52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52wk'!$E$79:$E$102</c:f>
              <c:numCache>
                <c:formatCode>0</c:formatCode>
                <c:ptCount val="24"/>
                <c:pt idx="0">
                  <c:v>4284</c:v>
                </c:pt>
                <c:pt idx="1">
                  <c:v>4169</c:v>
                </c:pt>
                <c:pt idx="2">
                  <c:v>4140</c:v>
                </c:pt>
                <c:pt idx="3">
                  <c:v>4111</c:v>
                </c:pt>
                <c:pt idx="4">
                  <c:v>3994</c:v>
                </c:pt>
                <c:pt idx="5">
                  <c:v>3627</c:v>
                </c:pt>
                <c:pt idx="6">
                  <c:v>3146</c:v>
                </c:pt>
                <c:pt idx="7">
                  <c:v>2795</c:v>
                </c:pt>
                <c:pt idx="8">
                  <c:v>2577</c:v>
                </c:pt>
                <c:pt idx="9">
                  <c:v>2319</c:v>
                </c:pt>
                <c:pt idx="10">
                  <c:v>2052</c:v>
                </c:pt>
                <c:pt idx="11">
                  <c:v>1874</c:v>
                </c:pt>
                <c:pt idx="12">
                  <c:v>1685</c:v>
                </c:pt>
                <c:pt idx="13">
                  <c:v>1509</c:v>
                </c:pt>
              </c:numCache>
            </c:numRef>
          </c:val>
          <c:smooth val="0"/>
          <c:extLst>
            <c:ext xmlns:c16="http://schemas.microsoft.com/office/drawing/2014/chart" uri="{C3380CC4-5D6E-409C-BE32-E72D297353CC}">
              <c16:uniqueId val="{00000000-D400-4948-8099-6146DE806075}"/>
            </c:ext>
          </c:extLst>
        </c:ser>
        <c:ser>
          <c:idx val="3"/>
          <c:order val="1"/>
          <c:tx>
            <c:strRef>
              <c:f>'IP 52wk'!$G$6</c:f>
              <c:strCache>
                <c:ptCount val="1"/>
                <c:pt idx="0">
                  <c:v>Target</c:v>
                </c:pt>
              </c:strCache>
            </c:strRef>
          </c:tx>
          <c:spPr>
            <a:ln w="19050" cap="rnd">
              <a:solidFill>
                <a:srgbClr val="FF0000"/>
              </a:solidFill>
              <a:prstDash val="dash"/>
              <a:round/>
            </a:ln>
            <a:effectLst/>
          </c:spPr>
          <c:marker>
            <c:symbol val="none"/>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D400-4948-8099-6146DE806075}"/>
            </c:ext>
          </c:extLst>
        </c:ser>
        <c:ser>
          <c:idx val="0"/>
          <c:order val="2"/>
          <c:tx>
            <c:strRef>
              <c:f>'IP 52wk'!$F$6</c:f>
              <c:strCache>
                <c:ptCount val="1"/>
                <c:pt idx="0">
                  <c:v>LPL</c:v>
                </c:pt>
              </c:strCache>
            </c:strRef>
          </c:tx>
          <c:spPr>
            <a:ln w="15875">
              <a:solidFill>
                <a:schemeClr val="tx1"/>
              </a:solidFill>
              <a:prstDash val="lgDash"/>
            </a:ln>
          </c:spPr>
          <c:marker>
            <c:symbol val="none"/>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52wk'!$F$79:$F$102</c:f>
              <c:numCache>
                <c:formatCode>0</c:formatCode>
                <c:ptCount val="24"/>
                <c:pt idx="0">
                  <c:v>2452.335164835165</c:v>
                </c:pt>
                <c:pt idx="1">
                  <c:v>2452.335164835165</c:v>
                </c:pt>
                <c:pt idx="2">
                  <c:v>2452.335164835165</c:v>
                </c:pt>
                <c:pt idx="3">
                  <c:v>2452.335164835165</c:v>
                </c:pt>
                <c:pt idx="4">
                  <c:v>2452.335164835165</c:v>
                </c:pt>
                <c:pt idx="5">
                  <c:v>2452.335164835165</c:v>
                </c:pt>
                <c:pt idx="6">
                  <c:v>2452.335164835165</c:v>
                </c:pt>
                <c:pt idx="7">
                  <c:v>2452.335164835165</c:v>
                </c:pt>
                <c:pt idx="8">
                  <c:v>2452.335164835165</c:v>
                </c:pt>
                <c:pt idx="9">
                  <c:v>2452.335164835165</c:v>
                </c:pt>
                <c:pt idx="10">
                  <c:v>2452.335164835165</c:v>
                </c:pt>
                <c:pt idx="11">
                  <c:v>2452.335164835165</c:v>
                </c:pt>
                <c:pt idx="12">
                  <c:v>2452.335164835165</c:v>
                </c:pt>
                <c:pt idx="13">
                  <c:v>2452.335164835165</c:v>
                </c:pt>
                <c:pt idx="14">
                  <c:v>2452.335164835165</c:v>
                </c:pt>
                <c:pt idx="15">
                  <c:v>2452.335164835165</c:v>
                </c:pt>
                <c:pt idx="16">
                  <c:v>2452.335164835165</c:v>
                </c:pt>
                <c:pt idx="17">
                  <c:v>2452.335164835165</c:v>
                </c:pt>
                <c:pt idx="18">
                  <c:v>2452.335164835165</c:v>
                </c:pt>
                <c:pt idx="19">
                  <c:v>2452.335164835165</c:v>
                </c:pt>
                <c:pt idx="20">
                  <c:v>2452.335164835165</c:v>
                </c:pt>
                <c:pt idx="21">
                  <c:v>2452.335164835165</c:v>
                </c:pt>
                <c:pt idx="22">
                  <c:v>2452.335164835165</c:v>
                </c:pt>
                <c:pt idx="23">
                  <c:v>2452.335164835165</c:v>
                </c:pt>
              </c:numCache>
            </c:numRef>
          </c:val>
          <c:smooth val="0"/>
          <c:extLst>
            <c:ext xmlns:c16="http://schemas.microsoft.com/office/drawing/2014/chart" uri="{C3380CC4-5D6E-409C-BE32-E72D297353CC}">
              <c16:uniqueId val="{00000002-D400-4948-8099-6146DE806075}"/>
            </c:ext>
          </c:extLst>
        </c:ser>
        <c:ser>
          <c:idx val="2"/>
          <c:order val="3"/>
          <c:tx>
            <c:strRef>
              <c:f>'IP 52wk'!$D$6</c:f>
              <c:strCache>
                <c:ptCount val="1"/>
                <c:pt idx="0">
                  <c:v>Mean</c:v>
                </c:pt>
              </c:strCache>
            </c:strRef>
          </c:tx>
          <c:spPr>
            <a:ln w="15875">
              <a:solidFill>
                <a:schemeClr val="tx1"/>
              </a:solidFill>
            </a:ln>
          </c:spPr>
          <c:marker>
            <c:symbol val="none"/>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52wk'!$D$79:$D$102</c:f>
              <c:numCache>
                <c:formatCode>0</c:formatCode>
                <c:ptCount val="24"/>
                <c:pt idx="0">
                  <c:v>3020.1428571428573</c:v>
                </c:pt>
                <c:pt idx="1">
                  <c:v>3020.1428571428573</c:v>
                </c:pt>
                <c:pt idx="2">
                  <c:v>3020.1428571428573</c:v>
                </c:pt>
                <c:pt idx="3">
                  <c:v>3020.1428571428573</c:v>
                </c:pt>
                <c:pt idx="4">
                  <c:v>3020.1428571428573</c:v>
                </c:pt>
                <c:pt idx="5">
                  <c:v>3020.1428571428573</c:v>
                </c:pt>
                <c:pt idx="6">
                  <c:v>3020.1428571428573</c:v>
                </c:pt>
                <c:pt idx="7">
                  <c:v>3020.1428571428573</c:v>
                </c:pt>
                <c:pt idx="8">
                  <c:v>3020.1428571428573</c:v>
                </c:pt>
                <c:pt idx="9">
                  <c:v>3020.1428571428573</c:v>
                </c:pt>
                <c:pt idx="10">
                  <c:v>3020.1428571428573</c:v>
                </c:pt>
                <c:pt idx="11">
                  <c:v>3020.1428571428573</c:v>
                </c:pt>
                <c:pt idx="12">
                  <c:v>3020.1428571428573</c:v>
                </c:pt>
                <c:pt idx="13">
                  <c:v>3020.1428571428573</c:v>
                </c:pt>
                <c:pt idx="14">
                  <c:v>3020.1428571428573</c:v>
                </c:pt>
                <c:pt idx="15">
                  <c:v>3020.1428571428573</c:v>
                </c:pt>
                <c:pt idx="16">
                  <c:v>3020.1428571428573</c:v>
                </c:pt>
                <c:pt idx="17">
                  <c:v>3020.1428571428573</c:v>
                </c:pt>
                <c:pt idx="18">
                  <c:v>3020.1428571428573</c:v>
                </c:pt>
                <c:pt idx="19">
                  <c:v>3020.1428571428573</c:v>
                </c:pt>
                <c:pt idx="20">
                  <c:v>3020.1428571428573</c:v>
                </c:pt>
                <c:pt idx="21">
                  <c:v>3020.1428571428573</c:v>
                </c:pt>
                <c:pt idx="22">
                  <c:v>3020.1428571428573</c:v>
                </c:pt>
                <c:pt idx="23">
                  <c:v>3020.1428571428573</c:v>
                </c:pt>
              </c:numCache>
            </c:numRef>
          </c:val>
          <c:smooth val="0"/>
          <c:extLst>
            <c:ext xmlns:c16="http://schemas.microsoft.com/office/drawing/2014/chart" uri="{C3380CC4-5D6E-409C-BE32-E72D297353CC}">
              <c16:uniqueId val="{00000003-D400-4948-8099-6146DE806075}"/>
            </c:ext>
          </c:extLst>
        </c:ser>
        <c:ser>
          <c:idx val="4"/>
          <c:order val="4"/>
          <c:tx>
            <c:strRef>
              <c:f>'IP 52wk'!$C$6</c:f>
              <c:strCache>
                <c:ptCount val="1"/>
                <c:pt idx="0">
                  <c:v>UPL</c:v>
                </c:pt>
              </c:strCache>
            </c:strRef>
          </c:tx>
          <c:spPr>
            <a:ln w="15875">
              <a:solidFill>
                <a:schemeClr val="tx1"/>
              </a:solidFill>
              <a:prstDash val="lgDash"/>
            </a:ln>
          </c:spPr>
          <c:marker>
            <c:symbol val="none"/>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52wk'!$C$79:$C$102</c:f>
              <c:numCache>
                <c:formatCode>0</c:formatCode>
                <c:ptCount val="24"/>
                <c:pt idx="0">
                  <c:v>3587.9505494505497</c:v>
                </c:pt>
                <c:pt idx="1">
                  <c:v>3587.9505494505497</c:v>
                </c:pt>
                <c:pt idx="2">
                  <c:v>3587.9505494505497</c:v>
                </c:pt>
                <c:pt idx="3">
                  <c:v>3587.9505494505497</c:v>
                </c:pt>
                <c:pt idx="4">
                  <c:v>3587.9505494505497</c:v>
                </c:pt>
                <c:pt idx="5">
                  <c:v>3587.9505494505497</c:v>
                </c:pt>
                <c:pt idx="6">
                  <c:v>3587.9505494505497</c:v>
                </c:pt>
                <c:pt idx="7">
                  <c:v>3587.9505494505497</c:v>
                </c:pt>
                <c:pt idx="8">
                  <c:v>3587.9505494505497</c:v>
                </c:pt>
                <c:pt idx="9">
                  <c:v>3587.9505494505497</c:v>
                </c:pt>
                <c:pt idx="10">
                  <c:v>3587.9505494505497</c:v>
                </c:pt>
                <c:pt idx="11">
                  <c:v>3587.9505494505497</c:v>
                </c:pt>
                <c:pt idx="12">
                  <c:v>3587.9505494505497</c:v>
                </c:pt>
                <c:pt idx="13">
                  <c:v>3587.9505494505497</c:v>
                </c:pt>
                <c:pt idx="14">
                  <c:v>3587.9505494505497</c:v>
                </c:pt>
                <c:pt idx="15">
                  <c:v>3587.9505494505497</c:v>
                </c:pt>
                <c:pt idx="16">
                  <c:v>3587.9505494505497</c:v>
                </c:pt>
                <c:pt idx="17">
                  <c:v>3587.9505494505497</c:v>
                </c:pt>
                <c:pt idx="18">
                  <c:v>3587.9505494505497</c:v>
                </c:pt>
                <c:pt idx="19">
                  <c:v>3587.9505494505497</c:v>
                </c:pt>
                <c:pt idx="20">
                  <c:v>3587.9505494505497</c:v>
                </c:pt>
                <c:pt idx="21">
                  <c:v>3587.9505494505497</c:v>
                </c:pt>
                <c:pt idx="22">
                  <c:v>3587.9505494505497</c:v>
                </c:pt>
                <c:pt idx="23">
                  <c:v>3587.9505494505497</c:v>
                </c:pt>
              </c:numCache>
            </c:numRef>
          </c:val>
          <c:smooth val="0"/>
          <c:extLst>
            <c:ext xmlns:c16="http://schemas.microsoft.com/office/drawing/2014/chart" uri="{C3380CC4-5D6E-409C-BE32-E72D297353CC}">
              <c16:uniqueId val="{00000004-D400-4948-8099-6146DE806075}"/>
            </c:ext>
          </c:extLst>
        </c:ser>
        <c:ser>
          <c:idx val="5"/>
          <c:order val="5"/>
          <c:tx>
            <c:strRef>
              <c:f>'IP 52wk'!$I$6</c:f>
              <c:strCache>
                <c:ptCount val="1"/>
                <c:pt idx="0">
                  <c:v>SCL</c:v>
                </c:pt>
              </c:strCache>
            </c:strRef>
          </c:tx>
          <c:spPr>
            <a:ln>
              <a:noFill/>
            </a:ln>
          </c:spPr>
          <c:marker>
            <c:symbol val="circle"/>
            <c:size val="6"/>
            <c:spPr>
              <a:solidFill>
                <a:srgbClr val="5B9BD5"/>
              </a:solidFill>
              <a:ln>
                <a:noFill/>
              </a:ln>
            </c:spPr>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52wk'!$I$79:$I$102</c:f>
              <c:numCache>
                <c:formatCode>0</c:formatCode>
                <c:ptCount val="24"/>
                <c:pt idx="0">
                  <c:v>#N/A</c:v>
                </c:pt>
                <c:pt idx="1">
                  <c:v>#N/A</c:v>
                </c:pt>
                <c:pt idx="2">
                  <c:v>#N/A</c:v>
                </c:pt>
                <c:pt idx="3">
                  <c:v>#N/A</c:v>
                </c:pt>
                <c:pt idx="4">
                  <c:v>#N/A</c:v>
                </c:pt>
                <c:pt idx="5">
                  <c:v>#N/A</c:v>
                </c:pt>
                <c:pt idx="6">
                  <c:v>#N/A</c:v>
                </c:pt>
                <c:pt idx="7">
                  <c:v>#N/A</c:v>
                </c:pt>
                <c:pt idx="8">
                  <c:v>#N/A</c:v>
                </c:pt>
                <c:pt idx="9">
                  <c:v>2319</c:v>
                </c:pt>
                <c:pt idx="10">
                  <c:v>2052</c:v>
                </c:pt>
                <c:pt idx="11">
                  <c:v>1874</c:v>
                </c:pt>
                <c:pt idx="12">
                  <c:v>1685</c:v>
                </c:pt>
                <c:pt idx="13">
                  <c:v>1509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D400-4948-8099-6146DE806075}"/>
            </c:ext>
          </c:extLst>
        </c:ser>
        <c:ser>
          <c:idx val="6"/>
          <c:order val="6"/>
          <c:tx>
            <c:strRef>
              <c:f>'IP 52wk'!$J$6</c:f>
              <c:strCache>
                <c:ptCount val="1"/>
                <c:pt idx="0">
                  <c:v>SCH</c:v>
                </c:pt>
              </c:strCache>
            </c:strRef>
          </c:tx>
          <c:spPr>
            <a:ln>
              <a:noFill/>
            </a:ln>
          </c:spPr>
          <c:marker>
            <c:symbol val="circle"/>
            <c:size val="6"/>
            <c:spPr>
              <a:solidFill>
                <a:srgbClr val="FF6600"/>
              </a:solidFill>
              <a:ln>
                <a:noFill/>
              </a:ln>
            </c:spPr>
          </c:marker>
          <c:cat>
            <c:numRef>
              <c:f>'IP 52wk'!$B$79:$B$92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'IP 52wk'!$J$79:$J$102</c:f>
              <c:numCache>
                <c:formatCode>0</c:formatCode>
                <c:ptCount val="24"/>
                <c:pt idx="0">
                  <c:v>4284</c:v>
                </c:pt>
                <c:pt idx="1">
                  <c:v>4169</c:v>
                </c:pt>
                <c:pt idx="2">
                  <c:v>4140</c:v>
                </c:pt>
                <c:pt idx="3">
                  <c:v>4111</c:v>
                </c:pt>
                <c:pt idx="4">
                  <c:v>3994</c:v>
                </c:pt>
                <c:pt idx="5">
                  <c:v>3627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D400-4948-8099-6146DE806075}"/>
            </c:ext>
          </c:extLst>
        </c:ser>
        <c:dLbls>
          <c:showLegendKey val="0"/>
          <c:showVal val="0"/>
          <c:showCatName val="0"/>
          <c:showSerName val="0"/>
          <c:showPercent val="0"/>
          <c:showBubbleSize val="0"/>
        </c:dLbls>
        <c:marker val="1"/>
        <c:smooth val="0"/>
        <c:axId val="172275584"/>
        <c:axId val="170987520"/>
      </c:lineChart>
      <c:dateAx>
        <c:axId val="17227558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87520"/>
        <c:crosses val="autoZero"/>
        <c:auto val="1"/>
        <c:lblOffset val="100"/>
        <c:baseTimeUnit val="months"/>
        <c:majorUnit val="1"/>
        <c:majorTimeUnit val="months"/>
      </c:dateAx>
      <c:valAx>
        <c:axId val="17098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275584"/>
        <c:crosses val="autoZero"/>
        <c:crossBetween val="midCat"/>
      </c:valAx>
      <c:spPr>
        <a:noFill/>
        <a:ln>
          <a:noFill/>
        </a:ln>
        <a:effectLst/>
      </c:spPr>
    </c:plotArea>
    <c:legend>
      <c:legendPos val="b"/>
      <c:layout>
        <c:manualLayout>
          <c:xMode val="edge"/>
          <c:yMode val="edge"/>
          <c:x val="7.3915994331584786E-2"/>
          <c:y val="0.85396240227991738"/>
          <c:w val="0.89105667299722813"/>
          <c:h val="0.11836658212844581"/>
        </c:manualLayout>
      </c:layout>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General Surgery LOS</a:t>
            </a:r>
          </a:p>
        </c:rich>
      </c:tx>
      <c:overlay val="0"/>
      <c:spPr>
        <a:noFill/>
        <a:ln>
          <a:noFill/>
        </a:ln>
        <a:effectLst/>
      </c:spPr>
    </c:title>
    <c:autoTitleDeleted val="0"/>
    <c:plotArea>
      <c:layout>
        <c:manualLayout>
          <c:layoutTarget val="inner"/>
          <c:xMode val="edge"/>
          <c:yMode val="edge"/>
          <c:x val="0.10024759405074365"/>
          <c:y val="0.14087962962962963"/>
          <c:w val="0.87753018372703417"/>
          <c:h val="0.59489173228346459"/>
        </c:manualLayout>
      </c:layout>
      <c:lineChart>
        <c:grouping val="standard"/>
        <c:varyColors val="0"/>
        <c:ser>
          <c:idx val="2"/>
          <c:order val="0"/>
          <c:tx>
            <c:strRef>
              <c:f>'Avg LOS'!$C$8</c:f>
              <c:strCache>
                <c:ptCount val="1"/>
                <c:pt idx="0">
                  <c:v>Actual</c:v>
                </c:pt>
              </c:strCache>
            </c:strRef>
          </c:tx>
          <c:spPr>
            <a:ln>
              <a:solidFill>
                <a:srgbClr val="00B5CC"/>
              </a:solidFill>
            </a:ln>
            <a:effectLst/>
          </c:spPr>
          <c:marker>
            <c:symbol val="diamond"/>
            <c:size val="5"/>
            <c:spPr>
              <a:solidFill>
                <a:srgbClr val="00B5CC"/>
              </a:solidFill>
              <a:ln>
                <a:solidFill>
                  <a:srgbClr val="00B5CC"/>
                </a:solidFill>
              </a:ln>
            </c:spPr>
          </c:marker>
          <c:cat>
            <c:numRef>
              <c:f>'Avg LOS'!$D$6:$Q$6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LOS'!$D$8:$AA$8</c:f>
              <c:numCache>
                <c:formatCode>General</c:formatCode>
                <c:ptCount val="24"/>
                <c:pt idx="0">
                  <c:v>3.39</c:v>
                </c:pt>
                <c:pt idx="1">
                  <c:v>3.55</c:v>
                </c:pt>
                <c:pt idx="2">
                  <c:v>3.63</c:v>
                </c:pt>
                <c:pt idx="3">
                  <c:v>3.08</c:v>
                </c:pt>
                <c:pt idx="4">
                  <c:v>3.03</c:v>
                </c:pt>
                <c:pt idx="5">
                  <c:v>3.16</c:v>
                </c:pt>
                <c:pt idx="6">
                  <c:v>3.31</c:v>
                </c:pt>
                <c:pt idx="7" formatCode="0.00">
                  <c:v>2.77</c:v>
                </c:pt>
                <c:pt idx="8">
                  <c:v>3.96</c:v>
                </c:pt>
                <c:pt idx="9">
                  <c:v>2.54</c:v>
                </c:pt>
                <c:pt idx="10">
                  <c:v>3.24</c:v>
                </c:pt>
                <c:pt idx="11">
                  <c:v>3.54</c:v>
                </c:pt>
                <c:pt idx="12">
                  <c:v>2.94</c:v>
                </c:pt>
                <c:pt idx="13">
                  <c:v>2.48</c:v>
                </c:pt>
              </c:numCache>
            </c:numRef>
          </c:val>
          <c:smooth val="0"/>
          <c:extLst>
            <c:ext xmlns:c16="http://schemas.microsoft.com/office/drawing/2014/chart" uri="{C3380CC4-5D6E-409C-BE32-E72D297353CC}">
              <c16:uniqueId val="{00000000-BBCB-4FC6-809C-40B2CB3AEBE7}"/>
            </c:ext>
          </c:extLst>
        </c:ser>
        <c:ser>
          <c:idx val="3"/>
          <c:order val="1"/>
          <c:tx>
            <c:strRef>
              <c:f>'Avg LOS'!$C$7</c:f>
              <c:strCache>
                <c:ptCount val="1"/>
                <c:pt idx="0">
                  <c:v>Peer</c:v>
                </c:pt>
              </c:strCache>
            </c:strRef>
          </c:tx>
          <c:spPr>
            <a:ln w="15875">
              <a:solidFill>
                <a:srgbClr val="FF0000"/>
              </a:solidFill>
              <a:prstDash val="dash"/>
            </a:ln>
          </c:spPr>
          <c:marker>
            <c:symbol val="none"/>
          </c:marker>
          <c:cat>
            <c:numRef>
              <c:f>'Avg LOS'!$D$6:$Q$6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LOS'!$D$7:$AA$7</c:f>
              <c:numCache>
                <c:formatCode>0.00</c:formatCode>
                <c:ptCount val="24"/>
                <c:pt idx="0">
                  <c:v>4.3</c:v>
                </c:pt>
                <c:pt idx="1">
                  <c:v>4.3</c:v>
                </c:pt>
                <c:pt idx="2">
                  <c:v>4.3</c:v>
                </c:pt>
                <c:pt idx="3">
                  <c:v>4.3</c:v>
                </c:pt>
                <c:pt idx="4">
                  <c:v>4.3</c:v>
                </c:pt>
                <c:pt idx="5">
                  <c:v>4.3</c:v>
                </c:pt>
                <c:pt idx="6">
                  <c:v>4.3</c:v>
                </c:pt>
                <c:pt idx="7">
                  <c:v>4.3</c:v>
                </c:pt>
                <c:pt idx="8">
                  <c:v>4.3</c:v>
                </c:pt>
                <c:pt idx="9">
                  <c:v>4.3</c:v>
                </c:pt>
                <c:pt idx="10">
                  <c:v>4.3</c:v>
                </c:pt>
                <c:pt idx="11">
                  <c:v>4.3</c:v>
                </c:pt>
                <c:pt idx="12">
                  <c:v>4.3</c:v>
                </c:pt>
                <c:pt idx="13">
                  <c:v>4.3</c:v>
                </c:pt>
              </c:numCache>
            </c:numRef>
          </c:val>
          <c:smooth val="0"/>
          <c:extLst>
            <c:ext xmlns:c16="http://schemas.microsoft.com/office/drawing/2014/chart" uri="{C3380CC4-5D6E-409C-BE32-E72D297353CC}">
              <c16:uniqueId val="{00000001-BBCB-4FC6-809C-40B2CB3AEBE7}"/>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1"/>
      </c:valAx>
      <c:spPr>
        <a:noFill/>
        <a:ln>
          <a:noFill/>
        </a:ln>
        <a:effectLst/>
      </c:spPr>
    </c:plotArea>
    <c:legend>
      <c:legendPos val="b"/>
      <c:layout>
        <c:manualLayout>
          <c:xMode val="edge"/>
          <c:yMode val="edge"/>
          <c:x val="0.26122768853190542"/>
          <c:y val="0.92187437059415911"/>
          <c:w val="0.42795710620258814"/>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Gynaecology LOS</a:t>
            </a:r>
          </a:p>
        </c:rich>
      </c:tx>
      <c:overlay val="0"/>
      <c:spPr>
        <a:noFill/>
        <a:ln>
          <a:noFill/>
        </a:ln>
        <a:effectLst/>
      </c:spPr>
    </c:title>
    <c:autoTitleDeleted val="0"/>
    <c:plotArea>
      <c:layout>
        <c:manualLayout>
          <c:layoutTarget val="inner"/>
          <c:xMode val="edge"/>
          <c:yMode val="edge"/>
          <c:x val="0.10024759405074365"/>
          <c:y val="0.14087962962962963"/>
          <c:w val="0.87753018372703417"/>
          <c:h val="0.59489173228346459"/>
        </c:manualLayout>
      </c:layout>
      <c:lineChart>
        <c:grouping val="standard"/>
        <c:varyColors val="0"/>
        <c:ser>
          <c:idx val="2"/>
          <c:order val="0"/>
          <c:tx>
            <c:strRef>
              <c:f>'Avg LOS'!$C$10</c:f>
              <c:strCache>
                <c:ptCount val="1"/>
                <c:pt idx="0">
                  <c:v>Actual</c:v>
                </c:pt>
              </c:strCache>
            </c:strRef>
          </c:tx>
          <c:spPr>
            <a:ln>
              <a:solidFill>
                <a:srgbClr val="00B5CC"/>
              </a:solidFill>
            </a:ln>
            <a:effectLst/>
          </c:spPr>
          <c:marker>
            <c:symbol val="diamond"/>
            <c:size val="5"/>
            <c:spPr>
              <a:solidFill>
                <a:srgbClr val="00B5CC"/>
              </a:solidFill>
              <a:ln>
                <a:solidFill>
                  <a:srgbClr val="00B5CC"/>
                </a:solidFill>
              </a:ln>
            </c:spPr>
          </c:marker>
          <c:cat>
            <c:numRef>
              <c:f>'Avg LOS'!$D$6:$Q$6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LOS'!$D$10:$AA$10</c:f>
              <c:numCache>
                <c:formatCode>0.00</c:formatCode>
                <c:ptCount val="24"/>
                <c:pt idx="0" formatCode="General">
                  <c:v>2.1800000000000002</c:v>
                </c:pt>
                <c:pt idx="1">
                  <c:v>2.5499999999999998</c:v>
                </c:pt>
                <c:pt idx="2" formatCode="General">
                  <c:v>2.2200000000000002</c:v>
                </c:pt>
                <c:pt idx="3">
                  <c:v>2.2999999999999998</c:v>
                </c:pt>
                <c:pt idx="4" formatCode="General">
                  <c:v>2.35</c:v>
                </c:pt>
                <c:pt idx="5">
                  <c:v>2.2999999999999998</c:v>
                </c:pt>
                <c:pt idx="6">
                  <c:v>2.2000000000000002</c:v>
                </c:pt>
                <c:pt idx="7" formatCode="General">
                  <c:v>2.5299999999999998</c:v>
                </c:pt>
                <c:pt idx="8" formatCode="General">
                  <c:v>2.37</c:v>
                </c:pt>
                <c:pt idx="9" formatCode="General">
                  <c:v>2.44</c:v>
                </c:pt>
                <c:pt idx="10" formatCode="General">
                  <c:v>1.81</c:v>
                </c:pt>
                <c:pt idx="11" formatCode="General">
                  <c:v>2.5499999999999998</c:v>
                </c:pt>
                <c:pt idx="12" formatCode="General">
                  <c:v>2.33</c:v>
                </c:pt>
                <c:pt idx="13" formatCode="General">
                  <c:v>2.23</c:v>
                </c:pt>
              </c:numCache>
            </c:numRef>
          </c:val>
          <c:smooth val="0"/>
          <c:extLst>
            <c:ext xmlns:c16="http://schemas.microsoft.com/office/drawing/2014/chart" uri="{C3380CC4-5D6E-409C-BE32-E72D297353CC}">
              <c16:uniqueId val="{00000000-9F7D-4B25-A5A6-C9E787D860D5}"/>
            </c:ext>
          </c:extLst>
        </c:ser>
        <c:ser>
          <c:idx val="3"/>
          <c:order val="1"/>
          <c:tx>
            <c:strRef>
              <c:f>'Avg LOS'!$C$9</c:f>
              <c:strCache>
                <c:ptCount val="1"/>
                <c:pt idx="0">
                  <c:v>Peer</c:v>
                </c:pt>
              </c:strCache>
            </c:strRef>
          </c:tx>
          <c:spPr>
            <a:ln w="15875">
              <a:solidFill>
                <a:srgbClr val="FF0000"/>
              </a:solidFill>
              <a:prstDash val="dash"/>
            </a:ln>
          </c:spPr>
          <c:marker>
            <c:symbol val="none"/>
          </c:marker>
          <c:cat>
            <c:numRef>
              <c:f>'Avg LOS'!$D$6:$Q$6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LOS'!$D$9:$AA$9</c:f>
              <c:numCache>
                <c:formatCode>General</c:formatCode>
                <c:ptCount val="24"/>
                <c:pt idx="0">
                  <c:v>1.91</c:v>
                </c:pt>
                <c:pt idx="1">
                  <c:v>1.91</c:v>
                </c:pt>
                <c:pt idx="2">
                  <c:v>1.91</c:v>
                </c:pt>
                <c:pt idx="3">
                  <c:v>1.91</c:v>
                </c:pt>
                <c:pt idx="4">
                  <c:v>1.91</c:v>
                </c:pt>
                <c:pt idx="5">
                  <c:v>1.91</c:v>
                </c:pt>
                <c:pt idx="6">
                  <c:v>1.91</c:v>
                </c:pt>
                <c:pt idx="7">
                  <c:v>1.91</c:v>
                </c:pt>
                <c:pt idx="8">
                  <c:v>1.91</c:v>
                </c:pt>
                <c:pt idx="9">
                  <c:v>1.91</c:v>
                </c:pt>
                <c:pt idx="10">
                  <c:v>1.91</c:v>
                </c:pt>
                <c:pt idx="11">
                  <c:v>1.91</c:v>
                </c:pt>
                <c:pt idx="12" formatCode="0.00">
                  <c:v>1.91</c:v>
                </c:pt>
                <c:pt idx="13">
                  <c:v>1.91</c:v>
                </c:pt>
              </c:numCache>
            </c:numRef>
          </c:val>
          <c:smooth val="0"/>
          <c:extLst>
            <c:ext xmlns:c16="http://schemas.microsoft.com/office/drawing/2014/chart" uri="{C3380CC4-5D6E-409C-BE32-E72D297353CC}">
              <c16:uniqueId val="{00000001-9F7D-4B25-A5A6-C9E787D860D5}"/>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1"/>
      </c:valAx>
      <c:spPr>
        <a:noFill/>
        <a:ln>
          <a:noFill/>
        </a:ln>
        <a:effectLst/>
      </c:spPr>
    </c:plotArea>
    <c:legend>
      <c:legendPos val="b"/>
      <c:layout>
        <c:manualLayout>
          <c:xMode val="edge"/>
          <c:yMode val="edge"/>
          <c:x val="0.30018908969210173"/>
          <c:y val="0.91724488083249411"/>
          <c:w val="0.40670543284248106"/>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Haematology LOS</a:t>
            </a:r>
          </a:p>
        </c:rich>
      </c:tx>
      <c:layout>
        <c:manualLayout>
          <c:xMode val="edge"/>
          <c:yMode val="edge"/>
          <c:x val="0.37309820647419067"/>
          <c:y val="4.1666666666666664E-2"/>
        </c:manualLayout>
      </c:layout>
      <c:overlay val="0"/>
      <c:spPr>
        <a:noFill/>
        <a:ln>
          <a:noFill/>
        </a:ln>
        <a:effectLst/>
      </c:spPr>
    </c:title>
    <c:autoTitleDeleted val="0"/>
    <c:plotArea>
      <c:layout>
        <c:manualLayout>
          <c:layoutTarget val="inner"/>
          <c:xMode val="edge"/>
          <c:yMode val="edge"/>
          <c:x val="0.10024759405074365"/>
          <c:y val="0.14087962962962963"/>
          <c:w val="0.87753018372703417"/>
          <c:h val="0.61341025080198308"/>
        </c:manualLayout>
      </c:layout>
      <c:lineChart>
        <c:grouping val="standard"/>
        <c:varyColors val="0"/>
        <c:ser>
          <c:idx val="1"/>
          <c:order val="0"/>
          <c:tx>
            <c:strRef>
              <c:f>'Avg LOS'!$C$12</c:f>
              <c:strCache>
                <c:ptCount val="1"/>
                <c:pt idx="0">
                  <c:v>Actual</c:v>
                </c:pt>
              </c:strCache>
            </c:strRef>
          </c:tx>
          <c:spPr>
            <a:ln>
              <a:solidFill>
                <a:srgbClr val="00B5CC"/>
              </a:solidFill>
            </a:ln>
            <a:effectLst/>
          </c:spPr>
          <c:marker>
            <c:symbol val="diamond"/>
            <c:size val="5"/>
            <c:spPr>
              <a:solidFill>
                <a:srgbClr val="00B5CC"/>
              </a:solidFill>
              <a:ln>
                <a:solidFill>
                  <a:srgbClr val="00B5CC"/>
                </a:solidFill>
              </a:ln>
            </c:spPr>
          </c:marker>
          <c:cat>
            <c:numRef>
              <c:f>'Avg LOS'!$D$6:$Q$6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LOS'!$D$12:$AA$12</c:f>
              <c:numCache>
                <c:formatCode>0.00</c:formatCode>
                <c:ptCount val="24"/>
                <c:pt idx="0">
                  <c:v>5.33</c:v>
                </c:pt>
                <c:pt idx="1">
                  <c:v>8.6</c:v>
                </c:pt>
                <c:pt idx="2" formatCode="General">
                  <c:v>12.31</c:v>
                </c:pt>
                <c:pt idx="3" formatCode="General">
                  <c:v>10.08</c:v>
                </c:pt>
                <c:pt idx="4">
                  <c:v>6.25</c:v>
                </c:pt>
                <c:pt idx="5" formatCode="General">
                  <c:v>18.29</c:v>
                </c:pt>
                <c:pt idx="6">
                  <c:v>14</c:v>
                </c:pt>
                <c:pt idx="7" formatCode="General">
                  <c:v>12.29</c:v>
                </c:pt>
                <c:pt idx="8" formatCode="General">
                  <c:v>10.43</c:v>
                </c:pt>
                <c:pt idx="9" formatCode="General">
                  <c:v>6.67</c:v>
                </c:pt>
                <c:pt idx="10" formatCode="General">
                  <c:v>11.22</c:v>
                </c:pt>
                <c:pt idx="11" formatCode="General">
                  <c:v>8.09</c:v>
                </c:pt>
                <c:pt idx="12">
                  <c:v>7.5</c:v>
                </c:pt>
                <c:pt idx="13">
                  <c:v>12.5</c:v>
                </c:pt>
              </c:numCache>
            </c:numRef>
          </c:val>
          <c:smooth val="0"/>
          <c:extLst>
            <c:ext xmlns:c16="http://schemas.microsoft.com/office/drawing/2014/chart" uri="{C3380CC4-5D6E-409C-BE32-E72D297353CC}">
              <c16:uniqueId val="{00000000-6806-47F3-9AB7-124536A96589}"/>
            </c:ext>
          </c:extLst>
        </c:ser>
        <c:ser>
          <c:idx val="0"/>
          <c:order val="1"/>
          <c:tx>
            <c:strRef>
              <c:f>'Avg LOS'!$C$11</c:f>
              <c:strCache>
                <c:ptCount val="1"/>
                <c:pt idx="0">
                  <c:v>Peer</c:v>
                </c:pt>
              </c:strCache>
            </c:strRef>
          </c:tx>
          <c:spPr>
            <a:ln w="15875">
              <a:solidFill>
                <a:srgbClr val="FF0000"/>
              </a:solidFill>
              <a:prstDash val="dash"/>
            </a:ln>
          </c:spPr>
          <c:marker>
            <c:symbol val="none"/>
          </c:marker>
          <c:cat>
            <c:numRef>
              <c:f>'Avg LOS'!$D$6:$Q$6</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'Avg LOS'!$D$11:$AA$11</c:f>
              <c:numCache>
                <c:formatCode>0.00</c:formatCode>
                <c:ptCount val="24"/>
                <c:pt idx="0">
                  <c:v>10.199999999999999</c:v>
                </c:pt>
                <c:pt idx="1">
                  <c:v>10.199999999999999</c:v>
                </c:pt>
                <c:pt idx="2">
                  <c:v>10.199999999999999</c:v>
                </c:pt>
                <c:pt idx="3">
                  <c:v>10.199999999999999</c:v>
                </c:pt>
                <c:pt idx="4">
                  <c:v>10.199999999999999</c:v>
                </c:pt>
                <c:pt idx="5">
                  <c:v>10.199999999999999</c:v>
                </c:pt>
                <c:pt idx="6">
                  <c:v>10.199999999999999</c:v>
                </c:pt>
                <c:pt idx="7">
                  <c:v>10.199999999999999</c:v>
                </c:pt>
                <c:pt idx="8">
                  <c:v>10.199999999999999</c:v>
                </c:pt>
                <c:pt idx="9">
                  <c:v>10.199999999999999</c:v>
                </c:pt>
                <c:pt idx="10">
                  <c:v>10.199999999999999</c:v>
                </c:pt>
                <c:pt idx="11">
                  <c:v>10.199999999999999</c:v>
                </c:pt>
                <c:pt idx="12">
                  <c:v>10.199999999999999</c:v>
                </c:pt>
                <c:pt idx="13">
                  <c:v>10.199999999999999</c:v>
                </c:pt>
              </c:numCache>
            </c:numRef>
          </c:val>
          <c:smooth val="0"/>
          <c:extLst>
            <c:ext xmlns:c16="http://schemas.microsoft.com/office/drawing/2014/chart" uri="{C3380CC4-5D6E-409C-BE32-E72D297353CC}">
              <c16:uniqueId val="{00000001-6806-47F3-9AB7-124536A96589}"/>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4"/>
      </c:valAx>
      <c:spPr>
        <a:noFill/>
        <a:ln>
          <a:noFill/>
        </a:ln>
        <a:effectLst/>
      </c:spPr>
    </c:plotArea>
    <c:legend>
      <c:legendPos val="b"/>
      <c:layout>
        <c:manualLayout>
          <c:xMode val="edge"/>
          <c:yMode val="edge"/>
          <c:x val="0.30444249219098618"/>
          <c:y val="0.93000083920778809"/>
          <c:w val="0.36632083891120037"/>
          <c:h val="6.74676905001678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General Surgery</a:t>
            </a:r>
          </a:p>
        </c:rich>
      </c:tx>
      <c:layout>
        <c:manualLayout>
          <c:xMode val="edge"/>
          <c:yMode val="edge"/>
          <c:x val="0.36346796044433838"/>
          <c:y val="2.7777777777777776E-2"/>
        </c:manualLayout>
      </c:layout>
      <c:overlay val="0"/>
      <c:spPr>
        <a:noFill/>
        <a:ln>
          <a:noFill/>
        </a:ln>
        <a:effectLst/>
      </c:spPr>
    </c:title>
    <c:autoTitleDeleted val="0"/>
    <c:plotArea>
      <c:layout>
        <c:manualLayout>
          <c:layoutTarget val="inner"/>
          <c:xMode val="edge"/>
          <c:yMode val="edge"/>
          <c:x val="0.10024759405074365"/>
          <c:y val="0.14087962962962963"/>
          <c:w val="0.87753018372703417"/>
          <c:h val="0.59489173228346459"/>
        </c:manualLayout>
      </c:layout>
      <c:lineChart>
        <c:grouping val="standard"/>
        <c:varyColors val="0"/>
        <c:ser>
          <c:idx val="2"/>
          <c:order val="0"/>
          <c:tx>
            <c:strRef>
              <c:f>'Adm on day of Surg'!$C$8</c:f>
              <c:strCache>
                <c:ptCount val="1"/>
                <c:pt idx="0">
                  <c:v>Actual</c:v>
                </c:pt>
              </c:strCache>
            </c:strRef>
          </c:tx>
          <c:spPr>
            <a:ln>
              <a:solidFill>
                <a:srgbClr val="00B5CC"/>
              </a:solidFill>
            </a:ln>
            <a:effectLst/>
          </c:spPr>
          <c:marker>
            <c:symbol val="diamond"/>
            <c:size val="5"/>
            <c:spPr>
              <a:solidFill>
                <a:srgbClr val="00B5CC"/>
              </a:solidFill>
              <a:ln>
                <a:solidFill>
                  <a:srgbClr val="00B5CC"/>
                </a:solidFill>
              </a:ln>
            </c:spPr>
          </c:marker>
          <c:cat>
            <c:numRef>
              <c:f>'Adm on day of Surg'!$D$6:$N$6</c:f>
              <c:numCache>
                <c:formatCode>mmm\-yy</c:formatCode>
                <c:ptCount val="11"/>
                <c:pt idx="0">
                  <c:v>45748</c:v>
                </c:pt>
                <c:pt idx="1">
                  <c:v>45778</c:v>
                </c:pt>
                <c:pt idx="2">
                  <c:v>45809</c:v>
                </c:pt>
                <c:pt idx="3">
                  <c:v>45839</c:v>
                </c:pt>
                <c:pt idx="4">
                  <c:v>45870</c:v>
                </c:pt>
                <c:pt idx="5">
                  <c:v>45901</c:v>
                </c:pt>
                <c:pt idx="6">
                  <c:v>45931</c:v>
                </c:pt>
                <c:pt idx="7">
                  <c:v>45962</c:v>
                </c:pt>
                <c:pt idx="8">
                  <c:v>45992</c:v>
                </c:pt>
                <c:pt idx="9">
                  <c:v>46023</c:v>
                </c:pt>
                <c:pt idx="10">
                  <c:v>46054</c:v>
                </c:pt>
              </c:numCache>
            </c:numRef>
          </c:cat>
          <c:val>
            <c:numRef>
              <c:f>'Adm on day of Surg'!$D$8:$AA$8</c:f>
              <c:numCache>
                <c:formatCode>0.00%</c:formatCode>
                <c:ptCount val="24"/>
                <c:pt idx="0">
                  <c:v>0.81820000000000004</c:v>
                </c:pt>
                <c:pt idx="1">
                  <c:v>0.78220000000000001</c:v>
                </c:pt>
                <c:pt idx="2">
                  <c:v>0.8105</c:v>
                </c:pt>
                <c:pt idx="3">
                  <c:v>0.83120000000000005</c:v>
                </c:pt>
                <c:pt idx="4">
                  <c:v>0.82930000000000004</c:v>
                </c:pt>
                <c:pt idx="5">
                  <c:v>0.82950000000000002</c:v>
                </c:pt>
                <c:pt idx="6">
                  <c:v>0.876</c:v>
                </c:pt>
                <c:pt idx="7">
                  <c:v>0.85229999999999995</c:v>
                </c:pt>
                <c:pt idx="8">
                  <c:v>0.8125</c:v>
                </c:pt>
                <c:pt idx="9">
                  <c:v>0.80430000000000001</c:v>
                </c:pt>
                <c:pt idx="10">
                  <c:v>0.81820000000000004</c:v>
                </c:pt>
              </c:numCache>
            </c:numRef>
          </c:val>
          <c:smooth val="0"/>
          <c:extLst>
            <c:ext xmlns:c16="http://schemas.microsoft.com/office/drawing/2014/chart" uri="{C3380CC4-5D6E-409C-BE32-E72D297353CC}">
              <c16:uniqueId val="{00000000-1116-443B-8784-8D48E623BFB3}"/>
            </c:ext>
          </c:extLst>
        </c:ser>
        <c:ser>
          <c:idx val="3"/>
          <c:order val="1"/>
          <c:tx>
            <c:strRef>
              <c:f>'Adm on day of Surg'!$C$7</c:f>
              <c:strCache>
                <c:ptCount val="1"/>
                <c:pt idx="0">
                  <c:v>Peer</c:v>
                </c:pt>
              </c:strCache>
            </c:strRef>
          </c:tx>
          <c:spPr>
            <a:ln w="15875">
              <a:solidFill>
                <a:srgbClr val="FF0000"/>
              </a:solidFill>
              <a:prstDash val="dash"/>
            </a:ln>
          </c:spPr>
          <c:marker>
            <c:symbol val="none"/>
          </c:marker>
          <c:cat>
            <c:numRef>
              <c:f>'Adm on day of Surg'!$D$6:$N$6</c:f>
              <c:numCache>
                <c:formatCode>mmm\-yy</c:formatCode>
                <c:ptCount val="11"/>
                <c:pt idx="0">
                  <c:v>45748</c:v>
                </c:pt>
                <c:pt idx="1">
                  <c:v>45778</c:v>
                </c:pt>
                <c:pt idx="2">
                  <c:v>45809</c:v>
                </c:pt>
                <c:pt idx="3">
                  <c:v>45839</c:v>
                </c:pt>
                <c:pt idx="4">
                  <c:v>45870</c:v>
                </c:pt>
                <c:pt idx="5">
                  <c:v>45901</c:v>
                </c:pt>
                <c:pt idx="6">
                  <c:v>45931</c:v>
                </c:pt>
                <c:pt idx="7">
                  <c:v>45962</c:v>
                </c:pt>
                <c:pt idx="8">
                  <c:v>45992</c:v>
                </c:pt>
                <c:pt idx="9">
                  <c:v>46023</c:v>
                </c:pt>
                <c:pt idx="10">
                  <c:v>46054</c:v>
                </c:pt>
              </c:numCache>
            </c:numRef>
          </c:cat>
          <c:val>
            <c:numRef>
              <c:f>'Adm on day of Surg'!$D$7:$AA$7</c:f>
              <c:numCache>
                <c:formatCode>0.00%</c:formatCode>
                <c:ptCount val="24"/>
                <c:pt idx="0">
                  <c:v>0.89529999999999998</c:v>
                </c:pt>
                <c:pt idx="1">
                  <c:v>0.89529999999999998</c:v>
                </c:pt>
                <c:pt idx="2">
                  <c:v>0.89529999999999998</c:v>
                </c:pt>
                <c:pt idx="3">
                  <c:v>0.89529999999999998</c:v>
                </c:pt>
                <c:pt idx="4">
                  <c:v>0.89529999999999998</c:v>
                </c:pt>
                <c:pt idx="5">
                  <c:v>0.89529999999999998</c:v>
                </c:pt>
                <c:pt idx="6">
                  <c:v>0.89529999999999998</c:v>
                </c:pt>
                <c:pt idx="7">
                  <c:v>0.89529999999999998</c:v>
                </c:pt>
                <c:pt idx="8">
                  <c:v>0.89529999999999998</c:v>
                </c:pt>
                <c:pt idx="9">
                  <c:v>0.89529999999999998</c:v>
                </c:pt>
                <c:pt idx="10">
                  <c:v>0.89529999999999998</c:v>
                </c:pt>
                <c:pt idx="11">
                  <c:v>0.89529999999999998</c:v>
                </c:pt>
                <c:pt idx="12">
                  <c:v>0.89529999999999998</c:v>
                </c:pt>
                <c:pt idx="13">
                  <c:v>0.89529999999999998</c:v>
                </c:pt>
                <c:pt idx="14">
                  <c:v>0.89529999999999998</c:v>
                </c:pt>
                <c:pt idx="15">
                  <c:v>0.89529999999999998</c:v>
                </c:pt>
                <c:pt idx="16">
                  <c:v>0.89529999999999998</c:v>
                </c:pt>
                <c:pt idx="17">
                  <c:v>0.89529999999999998</c:v>
                </c:pt>
                <c:pt idx="18">
                  <c:v>0.89529999999999998</c:v>
                </c:pt>
                <c:pt idx="19">
                  <c:v>0.89529999999999998</c:v>
                </c:pt>
                <c:pt idx="20">
                  <c:v>0.89529999999999998</c:v>
                </c:pt>
                <c:pt idx="21">
                  <c:v>0.89529999999999998</c:v>
                </c:pt>
                <c:pt idx="22">
                  <c:v>0.89529999999999998</c:v>
                </c:pt>
                <c:pt idx="23">
                  <c:v>0.89529999999999998</c:v>
                </c:pt>
              </c:numCache>
            </c:numRef>
          </c:val>
          <c:smooth val="0"/>
          <c:extLst>
            <c:ext xmlns:c16="http://schemas.microsoft.com/office/drawing/2014/chart" uri="{C3380CC4-5D6E-409C-BE32-E72D297353CC}">
              <c16:uniqueId val="{00000001-1116-443B-8784-8D48E623BFB3}"/>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0.2"/>
      </c:valAx>
      <c:spPr>
        <a:noFill/>
        <a:ln>
          <a:noFill/>
        </a:ln>
        <a:effectLst/>
      </c:spPr>
    </c:plotArea>
    <c:legend>
      <c:legendPos val="b"/>
      <c:layout>
        <c:manualLayout>
          <c:xMode val="edge"/>
          <c:yMode val="edge"/>
          <c:x val="0.28627578176979374"/>
          <c:y val="0.92187457912457915"/>
          <c:w val="0.42744815923708135"/>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ENT</a:t>
            </a:r>
          </a:p>
        </c:rich>
      </c:tx>
      <c:overlay val="0"/>
      <c:spPr>
        <a:noFill/>
        <a:ln>
          <a:noFill/>
        </a:ln>
        <a:effectLst/>
      </c:spPr>
    </c:title>
    <c:autoTitleDeleted val="0"/>
    <c:plotArea>
      <c:layout>
        <c:manualLayout>
          <c:layoutTarget val="inner"/>
          <c:xMode val="edge"/>
          <c:yMode val="edge"/>
          <c:x val="0.10024759405074365"/>
          <c:y val="0.14087962962962963"/>
          <c:w val="0.87753018372703417"/>
          <c:h val="0.59489173228346459"/>
        </c:manualLayout>
      </c:layout>
      <c:lineChart>
        <c:grouping val="standard"/>
        <c:varyColors val="0"/>
        <c:ser>
          <c:idx val="2"/>
          <c:order val="0"/>
          <c:tx>
            <c:strRef>
              <c:f>'Adm on day of Surg'!$C$10</c:f>
              <c:strCache>
                <c:ptCount val="1"/>
                <c:pt idx="0">
                  <c:v>Actual</c:v>
                </c:pt>
              </c:strCache>
            </c:strRef>
          </c:tx>
          <c:spPr>
            <a:ln>
              <a:solidFill>
                <a:srgbClr val="00B5CC"/>
              </a:solidFill>
            </a:ln>
            <a:effectLst/>
          </c:spPr>
          <c:marker>
            <c:symbol val="diamond"/>
            <c:size val="5"/>
            <c:spPr>
              <a:solidFill>
                <a:srgbClr val="00B5CC"/>
              </a:solidFill>
              <a:ln>
                <a:solidFill>
                  <a:srgbClr val="00B5CC"/>
                </a:solidFill>
              </a:ln>
            </c:spPr>
          </c:marker>
          <c:cat>
            <c:numRef>
              <c:f>'Adm on day of Surg'!$D$6:$N$6</c:f>
              <c:numCache>
                <c:formatCode>mmm\-yy</c:formatCode>
                <c:ptCount val="11"/>
                <c:pt idx="0">
                  <c:v>45748</c:v>
                </c:pt>
                <c:pt idx="1">
                  <c:v>45778</c:v>
                </c:pt>
                <c:pt idx="2">
                  <c:v>45809</c:v>
                </c:pt>
                <c:pt idx="3">
                  <c:v>45839</c:v>
                </c:pt>
                <c:pt idx="4">
                  <c:v>45870</c:v>
                </c:pt>
                <c:pt idx="5">
                  <c:v>45901</c:v>
                </c:pt>
                <c:pt idx="6">
                  <c:v>45931</c:v>
                </c:pt>
                <c:pt idx="7">
                  <c:v>45962</c:v>
                </c:pt>
                <c:pt idx="8">
                  <c:v>45992</c:v>
                </c:pt>
                <c:pt idx="9">
                  <c:v>46023</c:v>
                </c:pt>
                <c:pt idx="10">
                  <c:v>46054</c:v>
                </c:pt>
              </c:numCache>
            </c:numRef>
          </c:cat>
          <c:val>
            <c:numRef>
              <c:f>'Adm on day of Surg'!$D$10:$AA$10</c:f>
              <c:numCache>
                <c:formatCode>0.00%</c:formatCode>
                <c:ptCount val="24"/>
                <c:pt idx="0">
                  <c:v>1</c:v>
                </c:pt>
                <c:pt idx="1">
                  <c:v>1</c:v>
                </c:pt>
                <c:pt idx="2">
                  <c:v>0.95240000000000002</c:v>
                </c:pt>
                <c:pt idx="3">
                  <c:v>1</c:v>
                </c:pt>
                <c:pt idx="4">
                  <c:v>1</c:v>
                </c:pt>
                <c:pt idx="5">
                  <c:v>1</c:v>
                </c:pt>
                <c:pt idx="6">
                  <c:v>1</c:v>
                </c:pt>
                <c:pt idx="7">
                  <c:v>1</c:v>
                </c:pt>
                <c:pt idx="8">
                  <c:v>1</c:v>
                </c:pt>
                <c:pt idx="9">
                  <c:v>1</c:v>
                </c:pt>
                <c:pt idx="10">
                  <c:v>1</c:v>
                </c:pt>
              </c:numCache>
            </c:numRef>
          </c:val>
          <c:smooth val="0"/>
          <c:extLst>
            <c:ext xmlns:c16="http://schemas.microsoft.com/office/drawing/2014/chart" uri="{C3380CC4-5D6E-409C-BE32-E72D297353CC}">
              <c16:uniqueId val="{00000000-0666-42CA-8C27-1E6029B62963}"/>
            </c:ext>
          </c:extLst>
        </c:ser>
        <c:ser>
          <c:idx val="3"/>
          <c:order val="1"/>
          <c:tx>
            <c:strRef>
              <c:f>'Adm on day of Surg'!$C$9</c:f>
              <c:strCache>
                <c:ptCount val="1"/>
                <c:pt idx="0">
                  <c:v>Peer</c:v>
                </c:pt>
              </c:strCache>
            </c:strRef>
          </c:tx>
          <c:spPr>
            <a:ln w="15875">
              <a:solidFill>
                <a:srgbClr val="FF0000"/>
              </a:solidFill>
              <a:prstDash val="dash"/>
            </a:ln>
          </c:spPr>
          <c:marker>
            <c:symbol val="none"/>
          </c:marker>
          <c:cat>
            <c:numRef>
              <c:f>'Adm on day of Surg'!$D$6:$N$6</c:f>
              <c:numCache>
                <c:formatCode>mmm\-yy</c:formatCode>
                <c:ptCount val="11"/>
                <c:pt idx="0">
                  <c:v>45748</c:v>
                </c:pt>
                <c:pt idx="1">
                  <c:v>45778</c:v>
                </c:pt>
                <c:pt idx="2">
                  <c:v>45809</c:v>
                </c:pt>
                <c:pt idx="3">
                  <c:v>45839</c:v>
                </c:pt>
                <c:pt idx="4">
                  <c:v>45870</c:v>
                </c:pt>
                <c:pt idx="5">
                  <c:v>45901</c:v>
                </c:pt>
                <c:pt idx="6">
                  <c:v>45931</c:v>
                </c:pt>
                <c:pt idx="7">
                  <c:v>45962</c:v>
                </c:pt>
                <c:pt idx="8">
                  <c:v>45992</c:v>
                </c:pt>
                <c:pt idx="9">
                  <c:v>46023</c:v>
                </c:pt>
                <c:pt idx="10">
                  <c:v>46054</c:v>
                </c:pt>
              </c:numCache>
            </c:numRef>
          </c:cat>
          <c:val>
            <c:numRef>
              <c:f>'Adm on day of Surg'!$D$9:$AA$9</c:f>
              <c:numCache>
                <c:formatCode>0.00%</c:formatCode>
                <c:ptCount val="24"/>
                <c:pt idx="0">
                  <c:v>0.96050000000000002</c:v>
                </c:pt>
                <c:pt idx="1">
                  <c:v>0.96050000000000002</c:v>
                </c:pt>
                <c:pt idx="2">
                  <c:v>0.96050000000000002</c:v>
                </c:pt>
                <c:pt idx="3">
                  <c:v>0.96050000000000002</c:v>
                </c:pt>
                <c:pt idx="4">
                  <c:v>0.96050000000000002</c:v>
                </c:pt>
                <c:pt idx="5">
                  <c:v>0.96050000000000002</c:v>
                </c:pt>
                <c:pt idx="6">
                  <c:v>0.96050000000000002</c:v>
                </c:pt>
                <c:pt idx="7">
                  <c:v>0.96050000000000002</c:v>
                </c:pt>
                <c:pt idx="8">
                  <c:v>0.96050000000000002</c:v>
                </c:pt>
                <c:pt idx="9">
                  <c:v>0.96050000000000002</c:v>
                </c:pt>
                <c:pt idx="10">
                  <c:v>0.96050000000000002</c:v>
                </c:pt>
                <c:pt idx="11">
                  <c:v>0.96050000000000002</c:v>
                </c:pt>
                <c:pt idx="12">
                  <c:v>0.96050000000000002</c:v>
                </c:pt>
                <c:pt idx="13">
                  <c:v>0.96050000000000002</c:v>
                </c:pt>
                <c:pt idx="14">
                  <c:v>0.96050000000000002</c:v>
                </c:pt>
                <c:pt idx="15">
                  <c:v>0.96050000000000002</c:v>
                </c:pt>
                <c:pt idx="16">
                  <c:v>0.96050000000000002</c:v>
                </c:pt>
                <c:pt idx="17">
                  <c:v>0.96050000000000002</c:v>
                </c:pt>
                <c:pt idx="18">
                  <c:v>0.96050000000000002</c:v>
                </c:pt>
                <c:pt idx="19">
                  <c:v>0.96050000000000002</c:v>
                </c:pt>
                <c:pt idx="20">
                  <c:v>0.96050000000000002</c:v>
                </c:pt>
                <c:pt idx="21">
                  <c:v>0.96050000000000002</c:v>
                </c:pt>
                <c:pt idx="22">
                  <c:v>0.96050000000000002</c:v>
                </c:pt>
                <c:pt idx="23">
                  <c:v>0.96050000000000002</c:v>
                </c:pt>
              </c:numCache>
            </c:numRef>
          </c:val>
          <c:smooth val="0"/>
          <c:extLst>
            <c:ext xmlns:c16="http://schemas.microsoft.com/office/drawing/2014/chart" uri="{C3380CC4-5D6E-409C-BE32-E72D297353CC}">
              <c16:uniqueId val="{00000001-0666-42CA-8C27-1E6029B62963}"/>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0.2"/>
      </c:valAx>
      <c:spPr>
        <a:noFill/>
        <a:ln>
          <a:noFill/>
        </a:ln>
        <a:effectLst/>
      </c:spPr>
    </c:plotArea>
    <c:legend>
      <c:legendPos val="b"/>
      <c:layout>
        <c:manualLayout>
          <c:xMode val="edge"/>
          <c:yMode val="edge"/>
          <c:x val="0.29683799068529609"/>
          <c:y val="0.9172449494949495"/>
          <c:w val="0.41688595032157905"/>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Gynaecology</a:t>
            </a:r>
          </a:p>
        </c:rich>
      </c:tx>
      <c:layout>
        <c:manualLayout>
          <c:xMode val="edge"/>
          <c:yMode val="edge"/>
          <c:x val="0.4204355816469687"/>
          <c:y val="4.1666666666666664E-2"/>
        </c:manualLayout>
      </c:layout>
      <c:overlay val="0"/>
      <c:spPr>
        <a:noFill/>
        <a:ln>
          <a:noFill/>
        </a:ln>
        <a:effectLst/>
      </c:spPr>
    </c:title>
    <c:autoTitleDeleted val="0"/>
    <c:plotArea>
      <c:layout>
        <c:manualLayout>
          <c:layoutTarget val="inner"/>
          <c:xMode val="edge"/>
          <c:yMode val="edge"/>
          <c:x val="0.10024755781266986"/>
          <c:y val="0.12699074074074074"/>
          <c:w val="0.87753018372703417"/>
          <c:h val="0.61341025080198308"/>
        </c:manualLayout>
      </c:layout>
      <c:lineChart>
        <c:grouping val="standard"/>
        <c:varyColors val="0"/>
        <c:ser>
          <c:idx val="1"/>
          <c:order val="0"/>
          <c:tx>
            <c:strRef>
              <c:f>'Adm on day of Surg'!$C$12</c:f>
              <c:strCache>
                <c:ptCount val="1"/>
                <c:pt idx="0">
                  <c:v>Actual</c:v>
                </c:pt>
              </c:strCache>
            </c:strRef>
          </c:tx>
          <c:spPr>
            <a:ln>
              <a:solidFill>
                <a:srgbClr val="00B5CC"/>
              </a:solidFill>
            </a:ln>
            <a:effectLst/>
          </c:spPr>
          <c:marker>
            <c:symbol val="diamond"/>
            <c:size val="5"/>
            <c:spPr>
              <a:solidFill>
                <a:srgbClr val="00B5CC"/>
              </a:solidFill>
              <a:ln>
                <a:solidFill>
                  <a:srgbClr val="00B5CC"/>
                </a:solidFill>
              </a:ln>
            </c:spPr>
          </c:marker>
          <c:cat>
            <c:numRef>
              <c:f>'Adm on day of Surg'!$D$6:$N$6</c:f>
              <c:numCache>
                <c:formatCode>mmm\-yy</c:formatCode>
                <c:ptCount val="11"/>
                <c:pt idx="0">
                  <c:v>45748</c:v>
                </c:pt>
                <c:pt idx="1">
                  <c:v>45778</c:v>
                </c:pt>
                <c:pt idx="2">
                  <c:v>45809</c:v>
                </c:pt>
                <c:pt idx="3">
                  <c:v>45839</c:v>
                </c:pt>
                <c:pt idx="4">
                  <c:v>45870</c:v>
                </c:pt>
                <c:pt idx="5">
                  <c:v>45901</c:v>
                </c:pt>
                <c:pt idx="6">
                  <c:v>45931</c:v>
                </c:pt>
                <c:pt idx="7">
                  <c:v>45962</c:v>
                </c:pt>
                <c:pt idx="8">
                  <c:v>45992</c:v>
                </c:pt>
                <c:pt idx="9">
                  <c:v>46023</c:v>
                </c:pt>
                <c:pt idx="10">
                  <c:v>46054</c:v>
                </c:pt>
              </c:numCache>
            </c:numRef>
          </c:cat>
          <c:val>
            <c:numRef>
              <c:f>'Adm on day of Surg'!$D$12:$AA$12</c:f>
              <c:numCache>
                <c:formatCode>0.00%</c:formatCode>
                <c:ptCount val="24"/>
                <c:pt idx="0">
                  <c:v>0.4</c:v>
                </c:pt>
                <c:pt idx="1">
                  <c:v>0.3649</c:v>
                </c:pt>
                <c:pt idx="2">
                  <c:v>0.33329999999999999</c:v>
                </c:pt>
                <c:pt idx="3">
                  <c:v>0.39579999999999999</c:v>
                </c:pt>
                <c:pt idx="4">
                  <c:v>0.2414</c:v>
                </c:pt>
                <c:pt idx="5">
                  <c:v>0.3871</c:v>
                </c:pt>
                <c:pt idx="6">
                  <c:v>0.42620000000000002</c:v>
                </c:pt>
                <c:pt idx="7">
                  <c:v>0.53490000000000004</c:v>
                </c:pt>
                <c:pt idx="8">
                  <c:v>0.5968</c:v>
                </c:pt>
                <c:pt idx="9">
                  <c:v>0.52859999999999996</c:v>
                </c:pt>
                <c:pt idx="10">
                  <c:v>0.54690000000000005</c:v>
                </c:pt>
              </c:numCache>
            </c:numRef>
          </c:val>
          <c:smooth val="0"/>
          <c:extLst>
            <c:ext xmlns:c16="http://schemas.microsoft.com/office/drawing/2014/chart" uri="{C3380CC4-5D6E-409C-BE32-E72D297353CC}">
              <c16:uniqueId val="{00000000-2646-4C31-80CC-ADD3AE7B9168}"/>
            </c:ext>
          </c:extLst>
        </c:ser>
        <c:ser>
          <c:idx val="0"/>
          <c:order val="1"/>
          <c:tx>
            <c:strRef>
              <c:f>'Adm on day of Surg'!$C$11</c:f>
              <c:strCache>
                <c:ptCount val="1"/>
                <c:pt idx="0">
                  <c:v>Peer</c:v>
                </c:pt>
              </c:strCache>
            </c:strRef>
          </c:tx>
          <c:spPr>
            <a:ln w="15875">
              <a:solidFill>
                <a:srgbClr val="FF0000"/>
              </a:solidFill>
              <a:prstDash val="dash"/>
            </a:ln>
          </c:spPr>
          <c:marker>
            <c:symbol val="none"/>
          </c:marker>
          <c:cat>
            <c:numRef>
              <c:f>'Adm on day of Surg'!$D$6:$N$6</c:f>
              <c:numCache>
                <c:formatCode>mmm\-yy</c:formatCode>
                <c:ptCount val="11"/>
                <c:pt idx="0">
                  <c:v>45748</c:v>
                </c:pt>
                <c:pt idx="1">
                  <c:v>45778</c:v>
                </c:pt>
                <c:pt idx="2">
                  <c:v>45809</c:v>
                </c:pt>
                <c:pt idx="3">
                  <c:v>45839</c:v>
                </c:pt>
                <c:pt idx="4">
                  <c:v>45870</c:v>
                </c:pt>
                <c:pt idx="5">
                  <c:v>45901</c:v>
                </c:pt>
                <c:pt idx="6">
                  <c:v>45931</c:v>
                </c:pt>
                <c:pt idx="7">
                  <c:v>45962</c:v>
                </c:pt>
                <c:pt idx="8">
                  <c:v>45992</c:v>
                </c:pt>
                <c:pt idx="9">
                  <c:v>46023</c:v>
                </c:pt>
                <c:pt idx="10">
                  <c:v>46054</c:v>
                </c:pt>
              </c:numCache>
            </c:numRef>
          </c:cat>
          <c:val>
            <c:numRef>
              <c:f>'Adm on day of Surg'!$D$11:$AA$11</c:f>
              <c:numCache>
                <c:formatCode>0.00%</c:formatCode>
                <c:ptCount val="24"/>
                <c:pt idx="0">
                  <c:v>0.96850000000000003</c:v>
                </c:pt>
                <c:pt idx="1">
                  <c:v>0.96850000000000003</c:v>
                </c:pt>
                <c:pt idx="2">
                  <c:v>0.96850000000000003</c:v>
                </c:pt>
                <c:pt idx="3">
                  <c:v>0.96850000000000003</c:v>
                </c:pt>
                <c:pt idx="4">
                  <c:v>0.96850000000000003</c:v>
                </c:pt>
                <c:pt idx="5">
                  <c:v>0.96850000000000003</c:v>
                </c:pt>
                <c:pt idx="6">
                  <c:v>0.96850000000000003</c:v>
                </c:pt>
                <c:pt idx="7">
                  <c:v>0.96850000000000003</c:v>
                </c:pt>
                <c:pt idx="8">
                  <c:v>0.96850000000000003</c:v>
                </c:pt>
                <c:pt idx="9">
                  <c:v>0.96850000000000003</c:v>
                </c:pt>
                <c:pt idx="10">
                  <c:v>0.96850000000000003</c:v>
                </c:pt>
                <c:pt idx="11">
                  <c:v>0.96850000000000003</c:v>
                </c:pt>
                <c:pt idx="12">
                  <c:v>0.96850000000000003</c:v>
                </c:pt>
                <c:pt idx="13">
                  <c:v>0.96850000000000003</c:v>
                </c:pt>
                <c:pt idx="14">
                  <c:v>0.96850000000000003</c:v>
                </c:pt>
                <c:pt idx="15">
                  <c:v>0.96850000000000003</c:v>
                </c:pt>
                <c:pt idx="16">
                  <c:v>0.96850000000000003</c:v>
                </c:pt>
                <c:pt idx="17">
                  <c:v>0.96850000000000003</c:v>
                </c:pt>
                <c:pt idx="18">
                  <c:v>0.96850000000000003</c:v>
                </c:pt>
                <c:pt idx="19">
                  <c:v>0.96850000000000003</c:v>
                </c:pt>
                <c:pt idx="20">
                  <c:v>0.96850000000000003</c:v>
                </c:pt>
                <c:pt idx="21">
                  <c:v>0.96850000000000003</c:v>
                </c:pt>
                <c:pt idx="22">
                  <c:v>0.96850000000000003</c:v>
                </c:pt>
                <c:pt idx="23">
                  <c:v>0.96850000000000003</c:v>
                </c:pt>
              </c:numCache>
            </c:numRef>
          </c:val>
          <c:smooth val="0"/>
          <c:extLst>
            <c:ext xmlns:c16="http://schemas.microsoft.com/office/drawing/2014/chart" uri="{C3380CC4-5D6E-409C-BE32-E72D297353CC}">
              <c16:uniqueId val="{00000001-2646-4C31-80CC-ADD3AE7B9168}"/>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0.2"/>
      </c:valAx>
      <c:spPr>
        <a:noFill/>
        <a:ln>
          <a:noFill/>
        </a:ln>
        <a:effectLst/>
      </c:spPr>
    </c:plotArea>
    <c:legend>
      <c:legendPos val="b"/>
      <c:layout>
        <c:manualLayout>
          <c:xMode val="edge"/>
          <c:yMode val="edge"/>
          <c:x val="0.31515330450210688"/>
          <c:y val="0.90335606060606055"/>
          <c:w val="0.44714931248613882"/>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Diagnostic Imaging patients  waiting &lt; 9 weeks</a:t>
            </a:r>
            <a:endParaRPr lang="en-GB" sz="1100">
              <a:effectLst/>
            </a:endParaRPr>
          </a:p>
        </c:rich>
      </c:tx>
      <c:layout>
        <c:manualLayout>
          <c:xMode val="edge"/>
          <c:yMode val="edge"/>
          <c:x val="0.21129151109109556"/>
          <c:y val="4.1698707838300257E-2"/>
        </c:manualLayout>
      </c:layout>
      <c:overlay val="0"/>
      <c:spPr>
        <a:noFill/>
        <a:ln>
          <a:noFill/>
        </a:ln>
        <a:effectLst/>
      </c:spPr>
    </c:title>
    <c:autoTitleDeleted val="0"/>
    <c:plotArea>
      <c:layout/>
      <c:lineChart>
        <c:grouping val="standard"/>
        <c:varyColors val="0"/>
        <c:ser>
          <c:idx val="1"/>
          <c:order val="0"/>
          <c:tx>
            <c:strRef>
              <c:f>'Diag IMG 9wk'!$E$6</c:f>
              <c:strCache>
                <c:ptCount val="1"/>
                <c:pt idx="0">
                  <c:v>&lt;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9wk'!$E$79:$E$102</c:f>
              <c:numCache>
                <c:formatCode>0.00%</c:formatCode>
                <c:ptCount val="24"/>
                <c:pt idx="0">
                  <c:v>0.41389999999999999</c:v>
                </c:pt>
                <c:pt idx="1">
                  <c:v>0.42959999999999998</c:v>
                </c:pt>
                <c:pt idx="2">
                  <c:v>0.40439999999999998</c:v>
                </c:pt>
                <c:pt idx="3">
                  <c:v>0.4027</c:v>
                </c:pt>
                <c:pt idx="4">
                  <c:v>0.374</c:v>
                </c:pt>
                <c:pt idx="5">
                  <c:v>0.38340000000000002</c:v>
                </c:pt>
                <c:pt idx="6">
                  <c:v>0.38790000000000002</c:v>
                </c:pt>
                <c:pt idx="7">
                  <c:v>0.37730000000000002</c:v>
                </c:pt>
                <c:pt idx="8">
                  <c:v>0.34939999999999999</c:v>
                </c:pt>
                <c:pt idx="9">
                  <c:v>0.37990000000000002</c:v>
                </c:pt>
                <c:pt idx="10">
                  <c:v>0.46800000000000003</c:v>
                </c:pt>
                <c:pt idx="11">
                  <c:v>0.48580000000000001</c:v>
                </c:pt>
                <c:pt idx="12">
                  <c:v>0.50549999999999995</c:v>
                </c:pt>
                <c:pt idx="13">
                  <c:v>0.49659999999999999</c:v>
                </c:pt>
              </c:numCache>
            </c:numRef>
          </c:val>
          <c:smooth val="0"/>
          <c:extLst>
            <c:ext xmlns:c16="http://schemas.microsoft.com/office/drawing/2014/chart" uri="{C3380CC4-5D6E-409C-BE32-E72D297353CC}">
              <c16:uniqueId val="{00000000-68F6-467F-BE8A-ED1C06A98990}"/>
            </c:ext>
          </c:extLst>
        </c:ser>
        <c:ser>
          <c:idx val="3"/>
          <c:order val="1"/>
          <c:tx>
            <c:strRef>
              <c:f>'Diag IMG 9wk'!$G$6</c:f>
              <c:strCache>
                <c:ptCount val="1"/>
                <c:pt idx="0">
                  <c:v>Target</c:v>
                </c:pt>
              </c:strCache>
            </c:strRef>
          </c:tx>
          <c:spPr>
            <a:ln w="19050" cap="rnd">
              <a:solidFill>
                <a:srgbClr val="FF0000"/>
              </a:solidFill>
              <a:prstDash val="dash"/>
              <a:round/>
            </a:ln>
            <a:effectLst/>
          </c:spPr>
          <c:marker>
            <c:symbol val="none"/>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9wk'!$G$79:$G$102</c:f>
              <c:numCache>
                <c:formatCode>0%</c:formatCode>
                <c:ptCount val="2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numCache>
            </c:numRef>
          </c:val>
          <c:smooth val="0"/>
          <c:extLst>
            <c:ext xmlns:c16="http://schemas.microsoft.com/office/drawing/2014/chart" uri="{C3380CC4-5D6E-409C-BE32-E72D297353CC}">
              <c16:uniqueId val="{00000001-68F6-467F-BE8A-ED1C06A98990}"/>
            </c:ext>
          </c:extLst>
        </c:ser>
        <c:ser>
          <c:idx val="0"/>
          <c:order val="2"/>
          <c:tx>
            <c:strRef>
              <c:f>'Diag IMG 9wk'!$F$6</c:f>
              <c:strCache>
                <c:ptCount val="1"/>
                <c:pt idx="0">
                  <c:v>LPL</c:v>
                </c:pt>
              </c:strCache>
            </c:strRef>
          </c:tx>
          <c:spPr>
            <a:ln w="15875">
              <a:solidFill>
                <a:schemeClr val="tx1"/>
              </a:solidFill>
              <a:prstDash val="lgDash"/>
            </a:ln>
          </c:spPr>
          <c:marker>
            <c:symbol val="none"/>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9wk'!$F$79:$F$102</c:f>
              <c:numCache>
                <c:formatCode>0%</c:formatCode>
                <c:ptCount val="24"/>
                <c:pt idx="0">
                  <c:v>0.3593846813186814</c:v>
                </c:pt>
                <c:pt idx="1">
                  <c:v>0.3593846813186814</c:v>
                </c:pt>
                <c:pt idx="2">
                  <c:v>0.3593846813186814</c:v>
                </c:pt>
                <c:pt idx="3">
                  <c:v>0.3593846813186814</c:v>
                </c:pt>
                <c:pt idx="4">
                  <c:v>0.3593846813186814</c:v>
                </c:pt>
                <c:pt idx="5">
                  <c:v>0.3593846813186814</c:v>
                </c:pt>
                <c:pt idx="6">
                  <c:v>0.3593846813186814</c:v>
                </c:pt>
                <c:pt idx="7">
                  <c:v>0.3593846813186814</c:v>
                </c:pt>
                <c:pt idx="8">
                  <c:v>0.3593846813186814</c:v>
                </c:pt>
                <c:pt idx="9">
                  <c:v>0.3593846813186814</c:v>
                </c:pt>
                <c:pt idx="10">
                  <c:v>0.3593846813186814</c:v>
                </c:pt>
                <c:pt idx="11">
                  <c:v>0.3593846813186814</c:v>
                </c:pt>
                <c:pt idx="12">
                  <c:v>0.3593846813186814</c:v>
                </c:pt>
                <c:pt idx="13">
                  <c:v>0.3593846813186814</c:v>
                </c:pt>
                <c:pt idx="14">
                  <c:v>0.3593846813186814</c:v>
                </c:pt>
                <c:pt idx="15">
                  <c:v>0.3593846813186814</c:v>
                </c:pt>
                <c:pt idx="16">
                  <c:v>0.3593846813186814</c:v>
                </c:pt>
                <c:pt idx="17">
                  <c:v>0.3593846813186814</c:v>
                </c:pt>
                <c:pt idx="18">
                  <c:v>0.3593846813186814</c:v>
                </c:pt>
                <c:pt idx="19">
                  <c:v>0.3593846813186814</c:v>
                </c:pt>
                <c:pt idx="20">
                  <c:v>0.3593846813186814</c:v>
                </c:pt>
                <c:pt idx="21">
                  <c:v>0.3593846813186814</c:v>
                </c:pt>
                <c:pt idx="22">
                  <c:v>0.3593846813186814</c:v>
                </c:pt>
                <c:pt idx="23">
                  <c:v>0.3593846813186814</c:v>
                </c:pt>
              </c:numCache>
            </c:numRef>
          </c:val>
          <c:smooth val="0"/>
          <c:extLst>
            <c:ext xmlns:c16="http://schemas.microsoft.com/office/drawing/2014/chart" uri="{C3380CC4-5D6E-409C-BE32-E72D297353CC}">
              <c16:uniqueId val="{00000002-68F6-467F-BE8A-ED1C06A98990}"/>
            </c:ext>
          </c:extLst>
        </c:ser>
        <c:ser>
          <c:idx val="2"/>
          <c:order val="3"/>
          <c:tx>
            <c:strRef>
              <c:f>'Diag IMG 9wk'!$D$6</c:f>
              <c:strCache>
                <c:ptCount val="1"/>
                <c:pt idx="0">
                  <c:v>Mean</c:v>
                </c:pt>
              </c:strCache>
            </c:strRef>
          </c:tx>
          <c:spPr>
            <a:ln w="15875">
              <a:solidFill>
                <a:schemeClr val="tx1"/>
              </a:solidFill>
            </a:ln>
          </c:spPr>
          <c:marker>
            <c:symbol val="none"/>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9wk'!$D$79:$D$102</c:f>
              <c:numCache>
                <c:formatCode>0%</c:formatCode>
                <c:ptCount val="24"/>
                <c:pt idx="0">
                  <c:v>0.41845714285714292</c:v>
                </c:pt>
                <c:pt idx="1">
                  <c:v>0.41845714285714292</c:v>
                </c:pt>
                <c:pt idx="2">
                  <c:v>0.41845714285714292</c:v>
                </c:pt>
                <c:pt idx="3">
                  <c:v>0.41845714285714292</c:v>
                </c:pt>
                <c:pt idx="4">
                  <c:v>0.41845714285714292</c:v>
                </c:pt>
                <c:pt idx="5">
                  <c:v>0.41845714285714292</c:v>
                </c:pt>
                <c:pt idx="6">
                  <c:v>0.41845714285714292</c:v>
                </c:pt>
                <c:pt idx="7">
                  <c:v>0.41845714285714292</c:v>
                </c:pt>
                <c:pt idx="8">
                  <c:v>0.41845714285714292</c:v>
                </c:pt>
                <c:pt idx="9">
                  <c:v>0.41845714285714292</c:v>
                </c:pt>
                <c:pt idx="10">
                  <c:v>0.41845714285714292</c:v>
                </c:pt>
                <c:pt idx="11">
                  <c:v>0.41845714285714292</c:v>
                </c:pt>
                <c:pt idx="12">
                  <c:v>0.41845714285714292</c:v>
                </c:pt>
                <c:pt idx="13">
                  <c:v>0.41845714285714292</c:v>
                </c:pt>
                <c:pt idx="14">
                  <c:v>0.41845714285714292</c:v>
                </c:pt>
                <c:pt idx="15">
                  <c:v>0.41845714285714292</c:v>
                </c:pt>
                <c:pt idx="16">
                  <c:v>0.41845714285714292</c:v>
                </c:pt>
                <c:pt idx="17">
                  <c:v>0.41845714285714292</c:v>
                </c:pt>
                <c:pt idx="18">
                  <c:v>0.41845714285714292</c:v>
                </c:pt>
                <c:pt idx="19">
                  <c:v>0.41845714285714292</c:v>
                </c:pt>
                <c:pt idx="20">
                  <c:v>0.41845714285714292</c:v>
                </c:pt>
                <c:pt idx="21">
                  <c:v>0.41845714285714292</c:v>
                </c:pt>
                <c:pt idx="22">
                  <c:v>0.41845714285714292</c:v>
                </c:pt>
                <c:pt idx="23">
                  <c:v>0.41845714285714292</c:v>
                </c:pt>
              </c:numCache>
            </c:numRef>
          </c:val>
          <c:smooth val="0"/>
          <c:extLst>
            <c:ext xmlns:c16="http://schemas.microsoft.com/office/drawing/2014/chart" uri="{C3380CC4-5D6E-409C-BE32-E72D297353CC}">
              <c16:uniqueId val="{00000003-68F6-467F-BE8A-ED1C06A98990}"/>
            </c:ext>
          </c:extLst>
        </c:ser>
        <c:ser>
          <c:idx val="4"/>
          <c:order val="4"/>
          <c:tx>
            <c:strRef>
              <c:f>'Diag IMG 9wk'!$C$6</c:f>
              <c:strCache>
                <c:ptCount val="1"/>
                <c:pt idx="0">
                  <c:v>UPL</c:v>
                </c:pt>
              </c:strCache>
            </c:strRef>
          </c:tx>
          <c:spPr>
            <a:ln w="15875">
              <a:solidFill>
                <a:schemeClr val="tx1"/>
              </a:solidFill>
              <a:prstDash val="lgDash"/>
            </a:ln>
          </c:spPr>
          <c:marker>
            <c:symbol val="none"/>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9wk'!$C$79:$C$102</c:f>
              <c:numCache>
                <c:formatCode>0%</c:formatCode>
                <c:ptCount val="24"/>
                <c:pt idx="0">
                  <c:v>0.47752960439560443</c:v>
                </c:pt>
                <c:pt idx="1">
                  <c:v>0.47752960439560443</c:v>
                </c:pt>
                <c:pt idx="2">
                  <c:v>0.47752960439560443</c:v>
                </c:pt>
                <c:pt idx="3">
                  <c:v>0.47752960439560443</c:v>
                </c:pt>
                <c:pt idx="4">
                  <c:v>0.47752960439560443</c:v>
                </c:pt>
                <c:pt idx="5">
                  <c:v>0.47752960439560443</c:v>
                </c:pt>
                <c:pt idx="6">
                  <c:v>0.47752960439560443</c:v>
                </c:pt>
                <c:pt idx="7">
                  <c:v>0.47752960439560443</c:v>
                </c:pt>
                <c:pt idx="8">
                  <c:v>0.47752960439560443</c:v>
                </c:pt>
                <c:pt idx="9">
                  <c:v>0.47752960439560443</c:v>
                </c:pt>
                <c:pt idx="10">
                  <c:v>0.47752960439560443</c:v>
                </c:pt>
                <c:pt idx="11">
                  <c:v>0.47752960439560443</c:v>
                </c:pt>
                <c:pt idx="12">
                  <c:v>0.47752960439560443</c:v>
                </c:pt>
                <c:pt idx="13">
                  <c:v>0.47752960439560443</c:v>
                </c:pt>
                <c:pt idx="14">
                  <c:v>0.47752960439560443</c:v>
                </c:pt>
                <c:pt idx="15">
                  <c:v>0.47752960439560443</c:v>
                </c:pt>
                <c:pt idx="16">
                  <c:v>0.47752960439560443</c:v>
                </c:pt>
                <c:pt idx="17">
                  <c:v>0.47752960439560443</c:v>
                </c:pt>
                <c:pt idx="18">
                  <c:v>0.47752960439560443</c:v>
                </c:pt>
                <c:pt idx="19">
                  <c:v>0.47752960439560443</c:v>
                </c:pt>
                <c:pt idx="20">
                  <c:v>0.47752960439560443</c:v>
                </c:pt>
                <c:pt idx="21">
                  <c:v>0.47752960439560443</c:v>
                </c:pt>
                <c:pt idx="22">
                  <c:v>0.47752960439560443</c:v>
                </c:pt>
                <c:pt idx="23">
                  <c:v>0.47752960439560443</c:v>
                </c:pt>
              </c:numCache>
            </c:numRef>
          </c:val>
          <c:smooth val="0"/>
          <c:extLst>
            <c:ext xmlns:c16="http://schemas.microsoft.com/office/drawing/2014/chart" uri="{C3380CC4-5D6E-409C-BE32-E72D297353CC}">
              <c16:uniqueId val="{00000004-68F6-467F-BE8A-ED1C06A98990}"/>
            </c:ext>
          </c:extLst>
        </c:ser>
        <c:ser>
          <c:idx val="5"/>
          <c:order val="5"/>
          <c:tx>
            <c:strRef>
              <c:f>'Diag IMG 9wk'!$I$6</c:f>
              <c:strCache>
                <c:ptCount val="1"/>
                <c:pt idx="0">
                  <c:v>SCL</c:v>
                </c:pt>
              </c:strCache>
            </c:strRef>
          </c:tx>
          <c:spPr>
            <a:ln>
              <a:noFill/>
            </a:ln>
          </c:spPr>
          <c:marker>
            <c:symbol val="circle"/>
            <c:size val="6"/>
            <c:spPr>
              <a:solidFill>
                <a:srgbClr val="FF6600"/>
              </a:solidFill>
              <a:ln>
                <a:noFill/>
              </a:ln>
            </c:spPr>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9wk'!$I$79:$I$102</c:f>
              <c:numCache>
                <c:formatCode>0%</c:formatCode>
                <c:ptCount val="24"/>
                <c:pt idx="0">
                  <c:v>#N/A</c:v>
                </c:pt>
                <c:pt idx="1">
                  <c:v>#N/A</c:v>
                </c:pt>
                <c:pt idx="2" formatCode="0.00%">
                  <c:v>0.40439999999999998</c:v>
                </c:pt>
                <c:pt idx="3" formatCode="0.00%">
                  <c:v>0.4027</c:v>
                </c:pt>
                <c:pt idx="4" formatCode="0.00%">
                  <c:v>0.374</c:v>
                </c:pt>
                <c:pt idx="5" formatCode="0.00%">
                  <c:v>0.38340000000000002</c:v>
                </c:pt>
                <c:pt idx="6" formatCode="0.00%">
                  <c:v>0.38790000000000002</c:v>
                </c:pt>
                <c:pt idx="7" formatCode="0.00%">
                  <c:v>0.37730000000000002</c:v>
                </c:pt>
                <c:pt idx="8" formatCode="0.00%">
                  <c:v>0.34939999999999999</c:v>
                </c:pt>
                <c:pt idx="9" formatCode="0.00%">
                  <c:v>0.37990000000000002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68F6-467F-BE8A-ED1C06A98990}"/>
            </c:ext>
          </c:extLst>
        </c:ser>
        <c:ser>
          <c:idx val="6"/>
          <c:order val="6"/>
          <c:tx>
            <c:strRef>
              <c:f>'Diag IMG 9wk'!$J$6</c:f>
              <c:strCache>
                <c:ptCount val="1"/>
                <c:pt idx="0">
                  <c:v>SCH</c:v>
                </c:pt>
              </c:strCache>
            </c:strRef>
          </c:tx>
          <c:spPr>
            <a:ln>
              <a:noFill/>
            </a:ln>
          </c:spPr>
          <c:marker>
            <c:symbol val="circle"/>
            <c:size val="6"/>
            <c:spPr>
              <a:solidFill>
                <a:srgbClr val="5B9BD5"/>
              </a:solidFill>
              <a:ln>
                <a:noFill/>
              </a:ln>
            </c:spPr>
          </c:marker>
          <c:cat>
            <c:numRef>
              <c:f>'Diag IMG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9wk'!$J$79:$J$102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0.48580000000000001</c:v>
                </c:pt>
                <c:pt idx="12">
                  <c:v>0.50549999999999995</c:v>
                </c:pt>
                <c:pt idx="13">
                  <c:v>0.49659999999999999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68F6-467F-BE8A-ED1C06A98990}"/>
            </c:ext>
          </c:extLst>
        </c:ser>
        <c:dLbls>
          <c:showLegendKey val="0"/>
          <c:showVal val="0"/>
          <c:showCatName val="0"/>
          <c:showSerName val="0"/>
          <c:showPercent val="0"/>
          <c:showBubbleSize val="0"/>
        </c:dLbls>
        <c:marker val="1"/>
        <c:smooth val="0"/>
        <c:axId val="171044224"/>
        <c:axId val="172176896"/>
      </c:lineChart>
      <c:dateAx>
        <c:axId val="1710442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76896"/>
        <c:crosses val="autoZero"/>
        <c:auto val="1"/>
        <c:lblOffset val="100"/>
        <c:baseTimeUnit val="months"/>
        <c:majorUnit val="1"/>
        <c:majorTimeUnit val="months"/>
      </c:dateAx>
      <c:valAx>
        <c:axId val="17217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44224"/>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Diagnostic Imaging patients waiting &gt; 26 weeks</a:t>
            </a:r>
            <a:endParaRPr lang="en-GB" sz="1100">
              <a:effectLst/>
            </a:endParaRPr>
          </a:p>
        </c:rich>
      </c:tx>
      <c:layout>
        <c:manualLayout>
          <c:xMode val="edge"/>
          <c:yMode val="edge"/>
          <c:x val="0.22085411198600172"/>
          <c:y val="4.6296296296296294E-2"/>
        </c:manualLayout>
      </c:layout>
      <c:overlay val="0"/>
      <c:spPr>
        <a:noFill/>
        <a:ln>
          <a:noFill/>
        </a:ln>
        <a:effectLst/>
      </c:spPr>
    </c:title>
    <c:autoTitleDeleted val="0"/>
    <c:plotArea>
      <c:layout/>
      <c:lineChart>
        <c:grouping val="standard"/>
        <c:varyColors val="0"/>
        <c:ser>
          <c:idx val="1"/>
          <c:order val="0"/>
          <c:tx>
            <c:strRef>
              <c:f>'Diag IMG 26wk'!$E$6</c:f>
              <c:strCache>
                <c:ptCount val="1"/>
                <c:pt idx="0">
                  <c:v>&gt; 26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26wk'!$E$79:$E$102</c:f>
              <c:numCache>
                <c:formatCode>0</c:formatCode>
                <c:ptCount val="24"/>
                <c:pt idx="0">
                  <c:v>13135</c:v>
                </c:pt>
                <c:pt idx="1">
                  <c:v>13711</c:v>
                </c:pt>
                <c:pt idx="2">
                  <c:v>14043</c:v>
                </c:pt>
                <c:pt idx="3">
                  <c:v>15010</c:v>
                </c:pt>
                <c:pt idx="4">
                  <c:v>16534</c:v>
                </c:pt>
                <c:pt idx="5">
                  <c:v>16701</c:v>
                </c:pt>
                <c:pt idx="6">
                  <c:v>16453</c:v>
                </c:pt>
                <c:pt idx="7">
                  <c:v>15821</c:v>
                </c:pt>
                <c:pt idx="8">
                  <c:v>15430</c:v>
                </c:pt>
                <c:pt idx="9">
                  <c:v>13194</c:v>
                </c:pt>
                <c:pt idx="10">
                  <c:v>9976</c:v>
                </c:pt>
                <c:pt idx="11">
                  <c:v>8385</c:v>
                </c:pt>
                <c:pt idx="12">
                  <c:v>6798</c:v>
                </c:pt>
                <c:pt idx="13">
                  <c:v>7039</c:v>
                </c:pt>
              </c:numCache>
            </c:numRef>
          </c:val>
          <c:smooth val="0"/>
          <c:extLst>
            <c:ext xmlns:c16="http://schemas.microsoft.com/office/drawing/2014/chart" uri="{C3380CC4-5D6E-409C-BE32-E72D297353CC}">
              <c16:uniqueId val="{00000000-AFC7-4622-A333-E44C90D1782D}"/>
            </c:ext>
          </c:extLst>
        </c:ser>
        <c:ser>
          <c:idx val="3"/>
          <c:order val="1"/>
          <c:tx>
            <c:strRef>
              <c:f>'Diag IMG 26wk'!$G$6</c:f>
              <c:strCache>
                <c:ptCount val="1"/>
                <c:pt idx="0">
                  <c:v>Target</c:v>
                </c:pt>
              </c:strCache>
            </c:strRef>
          </c:tx>
          <c:spPr>
            <a:ln w="19050" cap="rnd">
              <a:solidFill>
                <a:srgbClr val="FF0000"/>
              </a:solidFill>
              <a:prstDash val="dash"/>
              <a:round/>
            </a:ln>
            <a:effectLst/>
          </c:spPr>
          <c:marker>
            <c:symbol val="none"/>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AFC7-4622-A333-E44C90D1782D}"/>
            </c:ext>
          </c:extLst>
        </c:ser>
        <c:ser>
          <c:idx val="0"/>
          <c:order val="2"/>
          <c:tx>
            <c:strRef>
              <c:f>'Diag IMG 26wk'!$F$6</c:f>
              <c:strCache>
                <c:ptCount val="1"/>
                <c:pt idx="0">
                  <c:v>LPL</c:v>
                </c:pt>
              </c:strCache>
            </c:strRef>
          </c:tx>
          <c:spPr>
            <a:ln w="15875">
              <a:solidFill>
                <a:schemeClr val="tx1"/>
              </a:solidFill>
              <a:prstDash val="lgDash"/>
            </a:ln>
          </c:spPr>
          <c:marker>
            <c:symbol val="none"/>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26wk'!$F$79:$F$102</c:f>
              <c:numCache>
                <c:formatCode>0</c:formatCode>
                <c:ptCount val="24"/>
                <c:pt idx="0">
                  <c:v>10211.151648351648</c:v>
                </c:pt>
                <c:pt idx="1">
                  <c:v>10211.151648351648</c:v>
                </c:pt>
                <c:pt idx="2">
                  <c:v>10211.151648351648</c:v>
                </c:pt>
                <c:pt idx="3">
                  <c:v>10211.151648351648</c:v>
                </c:pt>
                <c:pt idx="4">
                  <c:v>10211.151648351648</c:v>
                </c:pt>
                <c:pt idx="5">
                  <c:v>10211.151648351648</c:v>
                </c:pt>
                <c:pt idx="6">
                  <c:v>10211.151648351648</c:v>
                </c:pt>
                <c:pt idx="7">
                  <c:v>10211.151648351648</c:v>
                </c:pt>
                <c:pt idx="8">
                  <c:v>10211.151648351648</c:v>
                </c:pt>
                <c:pt idx="9">
                  <c:v>10211.151648351648</c:v>
                </c:pt>
                <c:pt idx="10">
                  <c:v>10211.151648351648</c:v>
                </c:pt>
                <c:pt idx="11">
                  <c:v>10211.151648351648</c:v>
                </c:pt>
                <c:pt idx="12">
                  <c:v>10211.151648351648</c:v>
                </c:pt>
                <c:pt idx="13">
                  <c:v>10211.151648351648</c:v>
                </c:pt>
                <c:pt idx="14">
                  <c:v>10211.151648351648</c:v>
                </c:pt>
                <c:pt idx="15">
                  <c:v>10211.151648351648</c:v>
                </c:pt>
                <c:pt idx="16">
                  <c:v>10211.151648351648</c:v>
                </c:pt>
                <c:pt idx="17">
                  <c:v>10211.151648351648</c:v>
                </c:pt>
                <c:pt idx="18">
                  <c:v>10211.151648351648</c:v>
                </c:pt>
                <c:pt idx="19">
                  <c:v>10211.151648351648</c:v>
                </c:pt>
                <c:pt idx="20">
                  <c:v>10211.151648351648</c:v>
                </c:pt>
                <c:pt idx="21">
                  <c:v>10211.151648351648</c:v>
                </c:pt>
                <c:pt idx="22">
                  <c:v>10211.151648351648</c:v>
                </c:pt>
                <c:pt idx="23">
                  <c:v>10211.151648351648</c:v>
                </c:pt>
              </c:numCache>
            </c:numRef>
          </c:val>
          <c:smooth val="0"/>
          <c:extLst>
            <c:ext xmlns:c16="http://schemas.microsoft.com/office/drawing/2014/chart" uri="{C3380CC4-5D6E-409C-BE32-E72D297353CC}">
              <c16:uniqueId val="{00000002-AFC7-4622-A333-E44C90D1782D}"/>
            </c:ext>
          </c:extLst>
        </c:ser>
        <c:ser>
          <c:idx val="2"/>
          <c:order val="3"/>
          <c:tx>
            <c:strRef>
              <c:f>'Diag IMG 26wk'!$D$6</c:f>
              <c:strCache>
                <c:ptCount val="1"/>
                <c:pt idx="0">
                  <c:v>Mean</c:v>
                </c:pt>
              </c:strCache>
            </c:strRef>
          </c:tx>
          <c:spPr>
            <a:ln w="15875">
              <a:solidFill>
                <a:schemeClr val="tx1"/>
              </a:solidFill>
            </a:ln>
          </c:spPr>
          <c:marker>
            <c:symbol val="none"/>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26wk'!$D$79:$D$102</c:f>
              <c:numCache>
                <c:formatCode>0</c:formatCode>
                <c:ptCount val="24"/>
                <c:pt idx="0">
                  <c:v>13016.428571428571</c:v>
                </c:pt>
                <c:pt idx="1">
                  <c:v>13016.428571428571</c:v>
                </c:pt>
                <c:pt idx="2">
                  <c:v>13016.428571428571</c:v>
                </c:pt>
                <c:pt idx="3">
                  <c:v>13016.428571428571</c:v>
                </c:pt>
                <c:pt idx="4">
                  <c:v>13016.428571428571</c:v>
                </c:pt>
                <c:pt idx="5">
                  <c:v>13016.428571428571</c:v>
                </c:pt>
                <c:pt idx="6">
                  <c:v>13016.428571428571</c:v>
                </c:pt>
                <c:pt idx="7">
                  <c:v>13016.428571428571</c:v>
                </c:pt>
                <c:pt idx="8">
                  <c:v>13016.428571428571</c:v>
                </c:pt>
                <c:pt idx="9">
                  <c:v>13016.428571428571</c:v>
                </c:pt>
                <c:pt idx="10">
                  <c:v>13016.428571428571</c:v>
                </c:pt>
                <c:pt idx="11">
                  <c:v>13016.428571428571</c:v>
                </c:pt>
                <c:pt idx="12">
                  <c:v>13016.428571428571</c:v>
                </c:pt>
                <c:pt idx="13">
                  <c:v>13016.428571428571</c:v>
                </c:pt>
                <c:pt idx="14">
                  <c:v>13016.428571428571</c:v>
                </c:pt>
                <c:pt idx="15">
                  <c:v>13016.428571428571</c:v>
                </c:pt>
                <c:pt idx="16">
                  <c:v>13016.428571428571</c:v>
                </c:pt>
                <c:pt idx="17">
                  <c:v>13016.428571428571</c:v>
                </c:pt>
                <c:pt idx="18">
                  <c:v>13016.428571428571</c:v>
                </c:pt>
                <c:pt idx="19">
                  <c:v>13016.428571428571</c:v>
                </c:pt>
                <c:pt idx="20">
                  <c:v>13016.428571428571</c:v>
                </c:pt>
                <c:pt idx="21">
                  <c:v>13016.428571428571</c:v>
                </c:pt>
                <c:pt idx="22">
                  <c:v>13016.428571428571</c:v>
                </c:pt>
                <c:pt idx="23">
                  <c:v>13016.428571428571</c:v>
                </c:pt>
              </c:numCache>
            </c:numRef>
          </c:val>
          <c:smooth val="0"/>
          <c:extLst>
            <c:ext xmlns:c16="http://schemas.microsoft.com/office/drawing/2014/chart" uri="{C3380CC4-5D6E-409C-BE32-E72D297353CC}">
              <c16:uniqueId val="{00000003-AFC7-4622-A333-E44C90D1782D}"/>
            </c:ext>
          </c:extLst>
        </c:ser>
        <c:ser>
          <c:idx val="4"/>
          <c:order val="4"/>
          <c:tx>
            <c:strRef>
              <c:f>'Diag IMG 26wk'!$C$6</c:f>
              <c:strCache>
                <c:ptCount val="1"/>
                <c:pt idx="0">
                  <c:v>UPL</c:v>
                </c:pt>
              </c:strCache>
            </c:strRef>
          </c:tx>
          <c:spPr>
            <a:ln w="15875">
              <a:solidFill>
                <a:schemeClr val="tx1"/>
              </a:solidFill>
              <a:prstDash val="lgDash"/>
            </a:ln>
          </c:spPr>
          <c:marker>
            <c:symbol val="none"/>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26wk'!$C$79:$C$102</c:f>
              <c:numCache>
                <c:formatCode>0</c:formatCode>
                <c:ptCount val="24"/>
                <c:pt idx="0">
                  <c:v>15821.705494505493</c:v>
                </c:pt>
                <c:pt idx="1">
                  <c:v>15821.705494505493</c:v>
                </c:pt>
                <c:pt idx="2">
                  <c:v>15821.705494505493</c:v>
                </c:pt>
                <c:pt idx="3">
                  <c:v>15821.705494505493</c:v>
                </c:pt>
                <c:pt idx="4">
                  <c:v>15821.705494505493</c:v>
                </c:pt>
                <c:pt idx="5">
                  <c:v>15821.705494505493</c:v>
                </c:pt>
                <c:pt idx="6">
                  <c:v>15821.705494505493</c:v>
                </c:pt>
                <c:pt idx="7">
                  <c:v>15821.705494505493</c:v>
                </c:pt>
                <c:pt idx="8">
                  <c:v>15821.705494505493</c:v>
                </c:pt>
                <c:pt idx="9">
                  <c:v>15821.705494505493</c:v>
                </c:pt>
                <c:pt idx="10">
                  <c:v>15821.705494505493</c:v>
                </c:pt>
                <c:pt idx="11">
                  <c:v>15821.705494505493</c:v>
                </c:pt>
                <c:pt idx="12">
                  <c:v>15821.705494505493</c:v>
                </c:pt>
                <c:pt idx="13">
                  <c:v>15821.705494505493</c:v>
                </c:pt>
                <c:pt idx="14">
                  <c:v>15821.705494505493</c:v>
                </c:pt>
                <c:pt idx="15">
                  <c:v>15821.705494505493</c:v>
                </c:pt>
                <c:pt idx="16">
                  <c:v>15821.705494505493</c:v>
                </c:pt>
                <c:pt idx="17">
                  <c:v>15821.705494505493</c:v>
                </c:pt>
                <c:pt idx="18">
                  <c:v>15821.705494505493</c:v>
                </c:pt>
                <c:pt idx="19">
                  <c:v>15821.705494505493</c:v>
                </c:pt>
                <c:pt idx="20">
                  <c:v>15821.705494505493</c:v>
                </c:pt>
                <c:pt idx="21">
                  <c:v>15821.705494505493</c:v>
                </c:pt>
                <c:pt idx="22">
                  <c:v>15821.705494505493</c:v>
                </c:pt>
                <c:pt idx="23">
                  <c:v>15821.705494505493</c:v>
                </c:pt>
              </c:numCache>
            </c:numRef>
          </c:val>
          <c:smooth val="0"/>
          <c:extLst>
            <c:ext xmlns:c16="http://schemas.microsoft.com/office/drawing/2014/chart" uri="{C3380CC4-5D6E-409C-BE32-E72D297353CC}">
              <c16:uniqueId val="{00000004-AFC7-4622-A333-E44C90D1782D}"/>
            </c:ext>
          </c:extLst>
        </c:ser>
        <c:ser>
          <c:idx val="5"/>
          <c:order val="5"/>
          <c:tx>
            <c:strRef>
              <c:f>'Diag IMG 26wk'!$I$6</c:f>
              <c:strCache>
                <c:ptCount val="1"/>
                <c:pt idx="0">
                  <c:v>SCL</c:v>
                </c:pt>
              </c:strCache>
            </c:strRef>
          </c:tx>
          <c:spPr>
            <a:ln>
              <a:noFill/>
            </a:ln>
          </c:spPr>
          <c:marker>
            <c:symbol val="circle"/>
            <c:size val="6"/>
            <c:spPr>
              <a:solidFill>
                <a:srgbClr val="5B9BD5"/>
              </a:solidFill>
              <a:ln>
                <a:noFill/>
              </a:ln>
            </c:spPr>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26wk'!$I$79:$I$102</c:f>
              <c:numCache>
                <c:formatCode>0</c:formatCode>
                <c:ptCount val="24"/>
                <c:pt idx="0">
                  <c:v>#N/A</c:v>
                </c:pt>
                <c:pt idx="1">
                  <c:v>#N/A</c:v>
                </c:pt>
                <c:pt idx="2">
                  <c:v>#N/A</c:v>
                </c:pt>
                <c:pt idx="3">
                  <c:v>#N/A</c:v>
                </c:pt>
                <c:pt idx="4">
                  <c:v>#N/A</c:v>
                </c:pt>
                <c:pt idx="5">
                  <c:v>#N/A</c:v>
                </c:pt>
                <c:pt idx="6">
                  <c:v>#N/A</c:v>
                </c:pt>
                <c:pt idx="7">
                  <c:v>#N/A</c:v>
                </c:pt>
                <c:pt idx="8">
                  <c:v>#N/A</c:v>
                </c:pt>
                <c:pt idx="9">
                  <c:v>#N/A</c:v>
                </c:pt>
                <c:pt idx="10">
                  <c:v>9976</c:v>
                </c:pt>
                <c:pt idx="11">
                  <c:v>8385</c:v>
                </c:pt>
                <c:pt idx="12">
                  <c:v>6798</c:v>
                </c:pt>
                <c:pt idx="13">
                  <c:v>7039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AFC7-4622-A333-E44C90D1782D}"/>
            </c:ext>
          </c:extLst>
        </c:ser>
        <c:ser>
          <c:idx val="6"/>
          <c:order val="6"/>
          <c:tx>
            <c:strRef>
              <c:f>'Diag IMG 26wk'!$J$6</c:f>
              <c:strCache>
                <c:ptCount val="1"/>
                <c:pt idx="0">
                  <c:v>SCH</c:v>
                </c:pt>
              </c:strCache>
            </c:strRef>
          </c:tx>
          <c:spPr>
            <a:ln>
              <a:noFill/>
            </a:ln>
          </c:spPr>
          <c:marker>
            <c:symbol val="circle"/>
            <c:size val="6"/>
            <c:spPr>
              <a:solidFill>
                <a:srgbClr val="FF6600"/>
              </a:solidFill>
              <a:ln>
                <a:noFill/>
              </a:ln>
            </c:spPr>
          </c:marker>
          <c:cat>
            <c:numRef>
              <c:f>'Diag IMG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IMG 26wk'!$J$79:$J$102</c:f>
              <c:numCache>
                <c:formatCode>0</c:formatCode>
                <c:ptCount val="24"/>
                <c:pt idx="0">
                  <c:v>#N/A</c:v>
                </c:pt>
                <c:pt idx="1">
                  <c:v>#N/A</c:v>
                </c:pt>
                <c:pt idx="2">
                  <c:v>#N/A</c:v>
                </c:pt>
                <c:pt idx="3">
                  <c:v>#N/A</c:v>
                </c:pt>
                <c:pt idx="4">
                  <c:v>16534</c:v>
                </c:pt>
                <c:pt idx="5">
                  <c:v>16701</c:v>
                </c:pt>
                <c:pt idx="6">
                  <c:v>16453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AFC7-4622-A333-E44C90D1782D}"/>
            </c:ext>
          </c:extLst>
        </c:ser>
        <c:dLbls>
          <c:showLegendKey val="0"/>
          <c:showVal val="0"/>
          <c:showCatName val="0"/>
          <c:showSerName val="0"/>
          <c:showPercent val="0"/>
          <c:showBubbleSize val="0"/>
        </c:dLbls>
        <c:marker val="1"/>
        <c:smooth val="0"/>
        <c:axId val="168801408"/>
        <c:axId val="168803328"/>
      </c:lineChart>
      <c:dateAx>
        <c:axId val="16880140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03328"/>
        <c:crosses val="autoZero"/>
        <c:auto val="1"/>
        <c:lblOffset val="100"/>
        <c:baseTimeUnit val="months"/>
        <c:majorUnit val="1"/>
        <c:majorTimeUnit val="months"/>
      </c:dateAx>
      <c:valAx>
        <c:axId val="16880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01408"/>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Diagnostic Physiological patients  waiting &lt; 9 weeks</a:t>
            </a:r>
            <a:endParaRPr lang="en-GB" sz="1100">
              <a:effectLst/>
            </a:endParaRPr>
          </a:p>
        </c:rich>
      </c:tx>
      <c:layout>
        <c:manualLayout>
          <c:xMode val="edge"/>
          <c:yMode val="edge"/>
          <c:x val="0.17518044619422571"/>
          <c:y val="4.169883155715038E-2"/>
        </c:manualLayout>
      </c:layout>
      <c:overlay val="0"/>
      <c:spPr>
        <a:noFill/>
        <a:ln>
          <a:noFill/>
        </a:ln>
        <a:effectLst/>
      </c:spPr>
    </c:title>
    <c:autoTitleDeleted val="0"/>
    <c:plotArea>
      <c:layout/>
      <c:lineChart>
        <c:grouping val="standard"/>
        <c:varyColors val="0"/>
        <c:ser>
          <c:idx val="1"/>
          <c:order val="0"/>
          <c:tx>
            <c:strRef>
              <c:f>'Diag PHYS 9wk'!$E$6</c:f>
              <c:strCache>
                <c:ptCount val="1"/>
                <c:pt idx="0">
                  <c:v>&lt;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9wk'!$E$79:$E$102</c:f>
              <c:numCache>
                <c:formatCode>0.00%</c:formatCode>
                <c:ptCount val="24"/>
                <c:pt idx="0">
                  <c:v>0.38469999999999999</c:v>
                </c:pt>
                <c:pt idx="1">
                  <c:v>0.34899999999999998</c:v>
                </c:pt>
                <c:pt idx="2">
                  <c:v>0.3715</c:v>
                </c:pt>
                <c:pt idx="3">
                  <c:v>0.36380000000000001</c:v>
                </c:pt>
                <c:pt idx="4">
                  <c:v>0.33090000000000003</c:v>
                </c:pt>
                <c:pt idx="5">
                  <c:v>0.36070000000000002</c:v>
                </c:pt>
                <c:pt idx="6">
                  <c:v>0.36080000000000001</c:v>
                </c:pt>
                <c:pt idx="7">
                  <c:v>0.3543</c:v>
                </c:pt>
                <c:pt idx="8">
                  <c:v>0.32900000000000001</c:v>
                </c:pt>
                <c:pt idx="9">
                  <c:v>0.32419999999999999</c:v>
                </c:pt>
                <c:pt idx="10">
                  <c:v>0.3533</c:v>
                </c:pt>
                <c:pt idx="11">
                  <c:v>0.36549999999999999</c:v>
                </c:pt>
                <c:pt idx="12">
                  <c:v>0.33610000000000001</c:v>
                </c:pt>
                <c:pt idx="13">
                  <c:v>0.30940000000000001</c:v>
                </c:pt>
              </c:numCache>
            </c:numRef>
          </c:val>
          <c:smooth val="0"/>
          <c:extLst>
            <c:ext xmlns:c16="http://schemas.microsoft.com/office/drawing/2014/chart" uri="{C3380CC4-5D6E-409C-BE32-E72D297353CC}">
              <c16:uniqueId val="{00000000-9D7E-4DCD-88D1-8CDD519B00B0}"/>
            </c:ext>
          </c:extLst>
        </c:ser>
        <c:ser>
          <c:idx val="3"/>
          <c:order val="1"/>
          <c:tx>
            <c:strRef>
              <c:f>'Diag PHYS 9wk'!$G$6</c:f>
              <c:strCache>
                <c:ptCount val="1"/>
                <c:pt idx="0">
                  <c:v>Target</c:v>
                </c:pt>
              </c:strCache>
            </c:strRef>
          </c:tx>
          <c:spPr>
            <a:ln w="19050" cap="rnd">
              <a:solidFill>
                <a:srgbClr val="FF0000"/>
              </a:solidFill>
              <a:prstDash val="dash"/>
              <a:round/>
            </a:ln>
            <a:effectLst/>
          </c:spPr>
          <c:marker>
            <c:symbol val="none"/>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9wk'!$G$79:$G$102</c:f>
              <c:numCache>
                <c:formatCode>0%</c:formatCode>
                <c:ptCount val="2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numCache>
            </c:numRef>
          </c:val>
          <c:smooth val="0"/>
          <c:extLst>
            <c:ext xmlns:c16="http://schemas.microsoft.com/office/drawing/2014/chart" uri="{C3380CC4-5D6E-409C-BE32-E72D297353CC}">
              <c16:uniqueId val="{00000001-9D7E-4DCD-88D1-8CDD519B00B0}"/>
            </c:ext>
          </c:extLst>
        </c:ser>
        <c:ser>
          <c:idx val="0"/>
          <c:order val="2"/>
          <c:tx>
            <c:strRef>
              <c:f>'Diag PHYS 9wk'!$F$6</c:f>
              <c:strCache>
                <c:ptCount val="1"/>
                <c:pt idx="0">
                  <c:v>LPL</c:v>
                </c:pt>
              </c:strCache>
            </c:strRef>
          </c:tx>
          <c:spPr>
            <a:ln w="15875">
              <a:solidFill>
                <a:schemeClr val="tx1"/>
              </a:solidFill>
              <a:prstDash val="lgDash"/>
            </a:ln>
          </c:spPr>
          <c:marker>
            <c:symbol val="none"/>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9wk'!$F$79:$F$102</c:f>
              <c:numCache>
                <c:formatCode>0%</c:formatCode>
                <c:ptCount val="24"/>
                <c:pt idx="0">
                  <c:v>0.2957618241758242</c:v>
                </c:pt>
                <c:pt idx="1">
                  <c:v>0.2957618241758242</c:v>
                </c:pt>
                <c:pt idx="2">
                  <c:v>0.2957618241758242</c:v>
                </c:pt>
                <c:pt idx="3">
                  <c:v>0.2957618241758242</c:v>
                </c:pt>
                <c:pt idx="4">
                  <c:v>0.2957618241758242</c:v>
                </c:pt>
                <c:pt idx="5">
                  <c:v>0.2957618241758242</c:v>
                </c:pt>
                <c:pt idx="6">
                  <c:v>0.2957618241758242</c:v>
                </c:pt>
                <c:pt idx="7">
                  <c:v>0.2957618241758242</c:v>
                </c:pt>
                <c:pt idx="8">
                  <c:v>0.2957618241758242</c:v>
                </c:pt>
                <c:pt idx="9">
                  <c:v>0.2957618241758242</c:v>
                </c:pt>
                <c:pt idx="10">
                  <c:v>0.2957618241758242</c:v>
                </c:pt>
                <c:pt idx="11">
                  <c:v>0.2957618241758242</c:v>
                </c:pt>
                <c:pt idx="12">
                  <c:v>0.2957618241758242</c:v>
                </c:pt>
                <c:pt idx="13">
                  <c:v>0.2957618241758242</c:v>
                </c:pt>
                <c:pt idx="14">
                  <c:v>0.2957618241758242</c:v>
                </c:pt>
                <c:pt idx="15">
                  <c:v>0.2957618241758242</c:v>
                </c:pt>
                <c:pt idx="16">
                  <c:v>0.2957618241758242</c:v>
                </c:pt>
                <c:pt idx="17">
                  <c:v>0.2957618241758242</c:v>
                </c:pt>
                <c:pt idx="18">
                  <c:v>0.2957618241758242</c:v>
                </c:pt>
                <c:pt idx="19">
                  <c:v>0.2957618241758242</c:v>
                </c:pt>
                <c:pt idx="20">
                  <c:v>0.2957618241758242</c:v>
                </c:pt>
                <c:pt idx="21">
                  <c:v>0.2957618241758242</c:v>
                </c:pt>
                <c:pt idx="22">
                  <c:v>0.2957618241758242</c:v>
                </c:pt>
                <c:pt idx="23">
                  <c:v>0.2957618241758242</c:v>
                </c:pt>
              </c:numCache>
            </c:numRef>
          </c:val>
          <c:smooth val="0"/>
          <c:extLst>
            <c:ext xmlns:c16="http://schemas.microsoft.com/office/drawing/2014/chart" uri="{C3380CC4-5D6E-409C-BE32-E72D297353CC}">
              <c16:uniqueId val="{00000002-9D7E-4DCD-88D1-8CDD519B00B0}"/>
            </c:ext>
          </c:extLst>
        </c:ser>
        <c:ser>
          <c:idx val="2"/>
          <c:order val="3"/>
          <c:tx>
            <c:strRef>
              <c:f>'Diag PHYS 9wk'!$D$6</c:f>
              <c:strCache>
                <c:ptCount val="1"/>
                <c:pt idx="0">
                  <c:v>Mean</c:v>
                </c:pt>
              </c:strCache>
            </c:strRef>
          </c:tx>
          <c:spPr>
            <a:ln w="15875">
              <a:solidFill>
                <a:schemeClr val="tx1"/>
              </a:solidFill>
            </a:ln>
          </c:spPr>
          <c:marker>
            <c:symbol val="none"/>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9wk'!$D$79:$D$102</c:f>
              <c:numCache>
                <c:formatCode>0%</c:formatCode>
                <c:ptCount val="24"/>
                <c:pt idx="0">
                  <c:v>0.34951428571428572</c:v>
                </c:pt>
                <c:pt idx="1">
                  <c:v>0.34951428571428572</c:v>
                </c:pt>
                <c:pt idx="2">
                  <c:v>0.34951428571428572</c:v>
                </c:pt>
                <c:pt idx="3">
                  <c:v>0.34951428571428572</c:v>
                </c:pt>
                <c:pt idx="4">
                  <c:v>0.34951428571428572</c:v>
                </c:pt>
                <c:pt idx="5">
                  <c:v>0.34951428571428572</c:v>
                </c:pt>
                <c:pt idx="6">
                  <c:v>0.34951428571428572</c:v>
                </c:pt>
                <c:pt idx="7">
                  <c:v>0.34951428571428572</c:v>
                </c:pt>
                <c:pt idx="8">
                  <c:v>0.34951428571428572</c:v>
                </c:pt>
                <c:pt idx="9">
                  <c:v>0.34951428571428572</c:v>
                </c:pt>
                <c:pt idx="10">
                  <c:v>0.34951428571428572</c:v>
                </c:pt>
                <c:pt idx="11">
                  <c:v>0.34951428571428572</c:v>
                </c:pt>
                <c:pt idx="12">
                  <c:v>0.34951428571428572</c:v>
                </c:pt>
                <c:pt idx="13">
                  <c:v>0.34951428571428572</c:v>
                </c:pt>
                <c:pt idx="14">
                  <c:v>0.34951428571428572</c:v>
                </c:pt>
                <c:pt idx="15">
                  <c:v>0.34951428571428572</c:v>
                </c:pt>
                <c:pt idx="16">
                  <c:v>0.34951428571428572</c:v>
                </c:pt>
                <c:pt idx="17">
                  <c:v>0.34951428571428572</c:v>
                </c:pt>
                <c:pt idx="18">
                  <c:v>0.34951428571428572</c:v>
                </c:pt>
                <c:pt idx="19">
                  <c:v>0.34951428571428572</c:v>
                </c:pt>
                <c:pt idx="20">
                  <c:v>0.34951428571428572</c:v>
                </c:pt>
                <c:pt idx="21">
                  <c:v>0.34951428571428572</c:v>
                </c:pt>
                <c:pt idx="22">
                  <c:v>0.34951428571428572</c:v>
                </c:pt>
                <c:pt idx="23">
                  <c:v>0.34951428571428572</c:v>
                </c:pt>
              </c:numCache>
            </c:numRef>
          </c:val>
          <c:smooth val="0"/>
          <c:extLst>
            <c:ext xmlns:c16="http://schemas.microsoft.com/office/drawing/2014/chart" uri="{C3380CC4-5D6E-409C-BE32-E72D297353CC}">
              <c16:uniqueId val="{00000003-9D7E-4DCD-88D1-8CDD519B00B0}"/>
            </c:ext>
          </c:extLst>
        </c:ser>
        <c:ser>
          <c:idx val="4"/>
          <c:order val="4"/>
          <c:tx>
            <c:strRef>
              <c:f>'Diag PHYS 9wk'!$C$6</c:f>
              <c:strCache>
                <c:ptCount val="1"/>
                <c:pt idx="0">
                  <c:v>UPL</c:v>
                </c:pt>
              </c:strCache>
            </c:strRef>
          </c:tx>
          <c:spPr>
            <a:ln w="15875">
              <a:solidFill>
                <a:schemeClr val="tx1"/>
              </a:solidFill>
              <a:prstDash val="lgDash"/>
            </a:ln>
          </c:spPr>
          <c:marker>
            <c:symbol val="none"/>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9wk'!$C$79:$C$102</c:f>
              <c:numCache>
                <c:formatCode>0%</c:formatCode>
                <c:ptCount val="24"/>
                <c:pt idx="0">
                  <c:v>0.40326674725274725</c:v>
                </c:pt>
                <c:pt idx="1">
                  <c:v>0.40326674725274725</c:v>
                </c:pt>
                <c:pt idx="2">
                  <c:v>0.40326674725274725</c:v>
                </c:pt>
                <c:pt idx="3">
                  <c:v>0.40326674725274725</c:v>
                </c:pt>
                <c:pt idx="4">
                  <c:v>0.40326674725274725</c:v>
                </c:pt>
                <c:pt idx="5">
                  <c:v>0.40326674725274725</c:v>
                </c:pt>
                <c:pt idx="6">
                  <c:v>0.40326674725274725</c:v>
                </c:pt>
                <c:pt idx="7">
                  <c:v>0.40326674725274725</c:v>
                </c:pt>
                <c:pt idx="8">
                  <c:v>0.40326674725274725</c:v>
                </c:pt>
                <c:pt idx="9">
                  <c:v>0.40326674725274725</c:v>
                </c:pt>
                <c:pt idx="10">
                  <c:v>0.40326674725274725</c:v>
                </c:pt>
                <c:pt idx="11">
                  <c:v>0.40326674725274725</c:v>
                </c:pt>
                <c:pt idx="12">
                  <c:v>0.40326674725274725</c:v>
                </c:pt>
                <c:pt idx="13">
                  <c:v>0.40326674725274725</c:v>
                </c:pt>
                <c:pt idx="14">
                  <c:v>0.40326674725274725</c:v>
                </c:pt>
                <c:pt idx="15">
                  <c:v>0.40326674725274725</c:v>
                </c:pt>
                <c:pt idx="16">
                  <c:v>0.40326674725274725</c:v>
                </c:pt>
                <c:pt idx="17">
                  <c:v>0.40326674725274725</c:v>
                </c:pt>
                <c:pt idx="18">
                  <c:v>0.40326674725274725</c:v>
                </c:pt>
                <c:pt idx="19">
                  <c:v>0.40326674725274725</c:v>
                </c:pt>
                <c:pt idx="20">
                  <c:v>0.40326674725274725</c:v>
                </c:pt>
                <c:pt idx="21">
                  <c:v>0.40326674725274725</c:v>
                </c:pt>
                <c:pt idx="22">
                  <c:v>0.40326674725274725</c:v>
                </c:pt>
                <c:pt idx="23">
                  <c:v>0.40326674725274725</c:v>
                </c:pt>
              </c:numCache>
            </c:numRef>
          </c:val>
          <c:smooth val="0"/>
          <c:extLst>
            <c:ext xmlns:c16="http://schemas.microsoft.com/office/drawing/2014/chart" uri="{C3380CC4-5D6E-409C-BE32-E72D297353CC}">
              <c16:uniqueId val="{00000004-9D7E-4DCD-88D1-8CDD519B00B0}"/>
            </c:ext>
          </c:extLst>
        </c:ser>
        <c:ser>
          <c:idx val="5"/>
          <c:order val="5"/>
          <c:tx>
            <c:strRef>
              <c:f>'Diag PHYS 9wk'!$I$6</c:f>
              <c:strCache>
                <c:ptCount val="1"/>
                <c:pt idx="0">
                  <c:v>SCL</c:v>
                </c:pt>
              </c:strCache>
            </c:strRef>
          </c:tx>
          <c:spPr>
            <a:ln>
              <a:noFill/>
            </a:ln>
          </c:spPr>
          <c:marker>
            <c:symbol val="circle"/>
            <c:size val="6"/>
            <c:spPr>
              <a:solidFill>
                <a:srgbClr val="FF6600"/>
              </a:solidFill>
              <a:ln>
                <a:noFill/>
              </a:ln>
            </c:spPr>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9D7E-4DCD-88D1-8CDD519B00B0}"/>
            </c:ext>
          </c:extLst>
        </c:ser>
        <c:ser>
          <c:idx val="6"/>
          <c:order val="6"/>
          <c:tx>
            <c:strRef>
              <c:f>'Diag PHYS 9wk'!$J$6</c:f>
              <c:strCache>
                <c:ptCount val="1"/>
                <c:pt idx="0">
                  <c:v>SCH</c:v>
                </c:pt>
              </c:strCache>
            </c:strRef>
          </c:tx>
          <c:spPr>
            <a:ln>
              <a:noFill/>
            </a:ln>
          </c:spPr>
          <c:marker>
            <c:symbol val="circle"/>
            <c:size val="6"/>
            <c:spPr>
              <a:solidFill>
                <a:srgbClr val="5B9BD5"/>
              </a:solidFill>
              <a:ln>
                <a:noFill/>
              </a:ln>
            </c:spPr>
          </c:marker>
          <c:cat>
            <c:numRef>
              <c:f>'Diag PHYS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9wk'!$J$79:$J$102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9D7E-4DCD-88D1-8CDD519B00B0}"/>
            </c:ext>
          </c:extLst>
        </c:ser>
        <c:dLbls>
          <c:showLegendKey val="0"/>
          <c:showVal val="0"/>
          <c:showCatName val="0"/>
          <c:showSerName val="0"/>
          <c:showPercent val="0"/>
          <c:showBubbleSize val="0"/>
        </c:dLbls>
        <c:marker val="1"/>
        <c:smooth val="0"/>
        <c:axId val="171044224"/>
        <c:axId val="172176896"/>
      </c:lineChart>
      <c:dateAx>
        <c:axId val="1710442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76896"/>
        <c:crosses val="autoZero"/>
        <c:auto val="1"/>
        <c:lblOffset val="100"/>
        <c:baseTimeUnit val="months"/>
        <c:majorUnit val="1"/>
        <c:majorTimeUnit val="months"/>
      </c:dateAx>
      <c:valAx>
        <c:axId val="17217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44224"/>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31-day by tumour site</a:t>
            </a:r>
            <a:r>
              <a:rPr lang="en-US" baseline="0"/>
              <a:t> - </a:t>
            </a:r>
            <a:r>
              <a:rPr lang="en-US"/>
              <a:t>April 2026</a:t>
            </a:r>
          </a:p>
        </c:rich>
      </c:tx>
      <c:layout>
        <c:manualLayout>
          <c:xMode val="edge"/>
          <c:yMode val="edge"/>
          <c:x val="0.30119101778944296"/>
          <c:y val="4.3653807527612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538407105211107"/>
          <c:y val="0.22633007023330759"/>
          <c:w val="0.49466814425974537"/>
          <c:h val="0.63636396287775576"/>
        </c:manualLayout>
      </c:layout>
      <c:barChart>
        <c:barDir val="bar"/>
        <c:grouping val="stacked"/>
        <c:varyColors val="0"/>
        <c:ser>
          <c:idx val="0"/>
          <c:order val="0"/>
          <c:tx>
            <c:strRef>
              <c:f>'31 Day Tumour Site'!$AZ$4</c:f>
              <c:strCache>
                <c:ptCount val="1"/>
                <c:pt idx="0">
                  <c:v>&lt;=31 days</c:v>
                </c:pt>
              </c:strCache>
            </c:strRef>
          </c:tx>
          <c:spPr>
            <a:solidFill>
              <a:srgbClr val="5B9BD5"/>
            </a:solidFill>
            <a:ln>
              <a:noFill/>
            </a:ln>
            <a:effectLst/>
          </c:spPr>
          <c:invertIfNegative val="0"/>
          <c:cat>
            <c:strRef>
              <c:f>'31 Day Tumour Site'!$B$5:$B$24</c:f>
              <c:strCache>
                <c:ptCount val="5"/>
                <c:pt idx="0">
                  <c:v>Breast</c:v>
                </c:pt>
                <c:pt idx="1">
                  <c:v>Haematological malignancies (exc Acute Leukaemia)</c:v>
                </c:pt>
                <c:pt idx="2">
                  <c:v>Lower Gastrointestinal</c:v>
                </c:pt>
                <c:pt idx="3">
                  <c:v>Lung</c:v>
                </c:pt>
                <c:pt idx="4">
                  <c:v>Skin</c:v>
                </c:pt>
              </c:strCache>
            </c:strRef>
          </c:cat>
          <c:val>
            <c:numRef>
              <c:f>'31 Day Tumour Site'!$AZ$5:$AZ$24</c:f>
              <c:numCache>
                <c:formatCode>0.0;\(0.0\)</c:formatCode>
                <c:ptCount val="5"/>
                <c:pt idx="0">
                  <c:v>21</c:v>
                </c:pt>
                <c:pt idx="1">
                  <c:v>14</c:v>
                </c:pt>
                <c:pt idx="2">
                  <c:v>9</c:v>
                </c:pt>
                <c:pt idx="3">
                  <c:v>6</c:v>
                </c:pt>
                <c:pt idx="4">
                  <c:v>17</c:v>
                </c:pt>
              </c:numCache>
            </c:numRef>
          </c:val>
          <c:extLst>
            <c:ext xmlns:c16="http://schemas.microsoft.com/office/drawing/2014/chart" uri="{C3380CC4-5D6E-409C-BE32-E72D297353CC}">
              <c16:uniqueId val="{00000000-FA32-473A-99FC-12A5680032AC}"/>
            </c:ext>
          </c:extLst>
        </c:ser>
        <c:ser>
          <c:idx val="1"/>
          <c:order val="1"/>
          <c:tx>
            <c:strRef>
              <c:f>'31 Day Tumour Site'!$BA$4</c:f>
              <c:strCache>
                <c:ptCount val="1"/>
                <c:pt idx="0">
                  <c:v>&gt;31</c:v>
                </c:pt>
              </c:strCache>
            </c:strRef>
          </c:tx>
          <c:spPr>
            <a:solidFill>
              <a:srgbClr val="FF6600"/>
            </a:solidFill>
            <a:ln>
              <a:noFill/>
            </a:ln>
            <a:effectLst/>
          </c:spPr>
          <c:invertIfNegative val="0"/>
          <c:cat>
            <c:strRef>
              <c:f>'31 Day Tumour Site'!$B$5:$B$24</c:f>
              <c:strCache>
                <c:ptCount val="5"/>
                <c:pt idx="0">
                  <c:v>Breast</c:v>
                </c:pt>
                <c:pt idx="1">
                  <c:v>Haematological malignancies (exc Acute Leukaemia)</c:v>
                </c:pt>
                <c:pt idx="2">
                  <c:v>Lower Gastrointestinal</c:v>
                </c:pt>
                <c:pt idx="3">
                  <c:v>Lung</c:v>
                </c:pt>
                <c:pt idx="4">
                  <c:v>Skin</c:v>
                </c:pt>
              </c:strCache>
            </c:strRef>
          </c:cat>
          <c:val>
            <c:numRef>
              <c:f>'31 Day Tumour Site'!$BA$5:$BA$24</c:f>
              <c:numCache>
                <c:formatCode>0.0</c:formatCode>
                <c:ptCount val="5"/>
                <c:pt idx="0">
                  <c:v>9</c:v>
                </c:pt>
                <c:pt idx="1">
                  <c:v>0</c:v>
                </c:pt>
                <c:pt idx="2">
                  <c:v>0</c:v>
                </c:pt>
                <c:pt idx="3">
                  <c:v>0</c:v>
                </c:pt>
                <c:pt idx="4">
                  <c:v>1</c:v>
                </c:pt>
              </c:numCache>
            </c:numRef>
          </c:val>
          <c:extLst>
            <c:ext xmlns:c16="http://schemas.microsoft.com/office/drawing/2014/chart" uri="{C3380CC4-5D6E-409C-BE32-E72D297353CC}">
              <c16:uniqueId val="{00000001-FA32-473A-99FC-12A5680032AC}"/>
            </c:ext>
          </c:extLst>
        </c:ser>
        <c:dLbls>
          <c:showLegendKey val="0"/>
          <c:showVal val="0"/>
          <c:showCatName val="0"/>
          <c:showSerName val="0"/>
          <c:showPercent val="0"/>
          <c:showBubbleSize val="0"/>
        </c:dLbls>
        <c:gapWidth val="150"/>
        <c:overlap val="100"/>
        <c:axId val="782761904"/>
        <c:axId val="782722664"/>
      </c:barChart>
      <c:catAx>
        <c:axId val="782761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722664"/>
        <c:crosses val="autoZero"/>
        <c:auto val="1"/>
        <c:lblAlgn val="ctr"/>
        <c:lblOffset val="100"/>
        <c:noMultiLvlLbl val="0"/>
      </c:catAx>
      <c:valAx>
        <c:axId val="7827226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761904"/>
        <c:crosses val="autoZero"/>
        <c:crossBetween val="between"/>
      </c:valAx>
      <c:spPr>
        <a:noFill/>
        <a:ln>
          <a:noFill/>
        </a:ln>
        <a:effectLst/>
      </c:spPr>
    </c:plotArea>
    <c:legend>
      <c:legendPos val="b"/>
      <c:layout>
        <c:manualLayout>
          <c:xMode val="edge"/>
          <c:yMode val="edge"/>
          <c:x val="0.40016955726580494"/>
          <c:y val="0.89305050209500081"/>
          <c:w val="0.18683917728074095"/>
          <c:h val="4.75690432987631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Diagnostic Physiological patients waiting &gt; 26 weeks</a:t>
            </a:r>
            <a:endParaRPr lang="en-GB" sz="1100">
              <a:effectLst/>
            </a:endParaRPr>
          </a:p>
        </c:rich>
      </c:tx>
      <c:layout>
        <c:manualLayout>
          <c:xMode val="edge"/>
          <c:yMode val="edge"/>
          <c:x val="0.19029855643044619"/>
          <c:y val="5.0925925925925923E-2"/>
        </c:manualLayout>
      </c:layout>
      <c:overlay val="0"/>
      <c:spPr>
        <a:noFill/>
        <a:ln>
          <a:noFill/>
        </a:ln>
        <a:effectLst/>
      </c:spPr>
    </c:title>
    <c:autoTitleDeleted val="0"/>
    <c:plotArea>
      <c:layout/>
      <c:lineChart>
        <c:grouping val="standard"/>
        <c:varyColors val="0"/>
        <c:ser>
          <c:idx val="1"/>
          <c:order val="0"/>
          <c:tx>
            <c:strRef>
              <c:f>'Diag PHYS 26wk'!$E$6</c:f>
              <c:strCache>
                <c:ptCount val="1"/>
                <c:pt idx="0">
                  <c:v>&gt; 26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26wk'!$E$79:$E$102</c:f>
              <c:numCache>
                <c:formatCode>0</c:formatCode>
                <c:ptCount val="24"/>
                <c:pt idx="0">
                  <c:v>5581</c:v>
                </c:pt>
                <c:pt idx="1">
                  <c:v>5693</c:v>
                </c:pt>
                <c:pt idx="2">
                  <c:v>5427</c:v>
                </c:pt>
                <c:pt idx="3">
                  <c:v>5368</c:v>
                </c:pt>
                <c:pt idx="4">
                  <c:v>5467</c:v>
                </c:pt>
                <c:pt idx="5">
                  <c:v>5636</c:v>
                </c:pt>
                <c:pt idx="6">
                  <c:v>5687</c:v>
                </c:pt>
                <c:pt idx="7">
                  <c:v>5549</c:v>
                </c:pt>
                <c:pt idx="8">
                  <c:v>5621</c:v>
                </c:pt>
                <c:pt idx="9">
                  <c:v>5730</c:v>
                </c:pt>
                <c:pt idx="10">
                  <c:v>5828</c:v>
                </c:pt>
                <c:pt idx="11">
                  <c:v>5858</c:v>
                </c:pt>
                <c:pt idx="12">
                  <c:v>6197</c:v>
                </c:pt>
                <c:pt idx="13">
                  <c:v>6519</c:v>
                </c:pt>
              </c:numCache>
            </c:numRef>
          </c:val>
          <c:smooth val="0"/>
          <c:extLst>
            <c:ext xmlns:c16="http://schemas.microsoft.com/office/drawing/2014/chart" uri="{C3380CC4-5D6E-409C-BE32-E72D297353CC}">
              <c16:uniqueId val="{00000000-1FC7-45AD-99AB-3E455C614485}"/>
            </c:ext>
          </c:extLst>
        </c:ser>
        <c:ser>
          <c:idx val="3"/>
          <c:order val="1"/>
          <c:tx>
            <c:strRef>
              <c:f>'Diag PHYS 26wk'!$G$6</c:f>
              <c:strCache>
                <c:ptCount val="1"/>
                <c:pt idx="0">
                  <c:v>Target</c:v>
                </c:pt>
              </c:strCache>
            </c:strRef>
          </c:tx>
          <c:spPr>
            <a:ln w="19050" cap="rnd">
              <a:solidFill>
                <a:srgbClr val="FF0000"/>
              </a:solidFill>
              <a:prstDash val="dash"/>
              <a:round/>
            </a:ln>
            <a:effectLst/>
          </c:spPr>
          <c:marker>
            <c:symbol val="none"/>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1FC7-45AD-99AB-3E455C614485}"/>
            </c:ext>
          </c:extLst>
        </c:ser>
        <c:ser>
          <c:idx val="0"/>
          <c:order val="2"/>
          <c:tx>
            <c:strRef>
              <c:f>'Diag PHYS 26wk'!$F$6</c:f>
              <c:strCache>
                <c:ptCount val="1"/>
                <c:pt idx="0">
                  <c:v>LPL</c:v>
                </c:pt>
              </c:strCache>
            </c:strRef>
          </c:tx>
          <c:spPr>
            <a:ln w="15875">
              <a:solidFill>
                <a:schemeClr val="tx1"/>
              </a:solidFill>
              <a:prstDash val="lgDash"/>
            </a:ln>
          </c:spPr>
          <c:marker>
            <c:symbol val="none"/>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26wk'!$F$79:$F$102</c:f>
              <c:numCache>
                <c:formatCode>0</c:formatCode>
                <c:ptCount val="24"/>
                <c:pt idx="0">
                  <c:v>5344.382637362638</c:v>
                </c:pt>
                <c:pt idx="1">
                  <c:v>5344.382637362638</c:v>
                </c:pt>
                <c:pt idx="2">
                  <c:v>5344.382637362638</c:v>
                </c:pt>
                <c:pt idx="3">
                  <c:v>5344.382637362638</c:v>
                </c:pt>
                <c:pt idx="4">
                  <c:v>5344.382637362638</c:v>
                </c:pt>
                <c:pt idx="5">
                  <c:v>5344.382637362638</c:v>
                </c:pt>
                <c:pt idx="6">
                  <c:v>5344.382637362638</c:v>
                </c:pt>
                <c:pt idx="7">
                  <c:v>5344.382637362638</c:v>
                </c:pt>
                <c:pt idx="8">
                  <c:v>5344.382637362638</c:v>
                </c:pt>
                <c:pt idx="9">
                  <c:v>5344.382637362638</c:v>
                </c:pt>
                <c:pt idx="10">
                  <c:v>5344.382637362638</c:v>
                </c:pt>
                <c:pt idx="11">
                  <c:v>5344.382637362638</c:v>
                </c:pt>
                <c:pt idx="12">
                  <c:v>5344.382637362638</c:v>
                </c:pt>
                <c:pt idx="13">
                  <c:v>5344.382637362638</c:v>
                </c:pt>
                <c:pt idx="14">
                  <c:v>5344.382637362638</c:v>
                </c:pt>
                <c:pt idx="15">
                  <c:v>5344.382637362638</c:v>
                </c:pt>
                <c:pt idx="16">
                  <c:v>5344.382637362638</c:v>
                </c:pt>
                <c:pt idx="17">
                  <c:v>5344.382637362638</c:v>
                </c:pt>
                <c:pt idx="18">
                  <c:v>5344.382637362638</c:v>
                </c:pt>
                <c:pt idx="19">
                  <c:v>5344.382637362638</c:v>
                </c:pt>
                <c:pt idx="20">
                  <c:v>5344.382637362638</c:v>
                </c:pt>
                <c:pt idx="21">
                  <c:v>5344.382637362638</c:v>
                </c:pt>
                <c:pt idx="22">
                  <c:v>5344.382637362638</c:v>
                </c:pt>
                <c:pt idx="23">
                  <c:v>5344.382637362638</c:v>
                </c:pt>
              </c:numCache>
            </c:numRef>
          </c:val>
          <c:smooth val="0"/>
          <c:extLst>
            <c:ext xmlns:c16="http://schemas.microsoft.com/office/drawing/2014/chart" uri="{C3380CC4-5D6E-409C-BE32-E72D297353CC}">
              <c16:uniqueId val="{00000002-1FC7-45AD-99AB-3E455C614485}"/>
            </c:ext>
          </c:extLst>
        </c:ser>
        <c:ser>
          <c:idx val="2"/>
          <c:order val="3"/>
          <c:tx>
            <c:strRef>
              <c:f>'Diag PHYS 26wk'!$D$6</c:f>
              <c:strCache>
                <c:ptCount val="1"/>
                <c:pt idx="0">
                  <c:v>Mean</c:v>
                </c:pt>
              </c:strCache>
            </c:strRef>
          </c:tx>
          <c:spPr>
            <a:ln w="15875">
              <a:solidFill>
                <a:schemeClr val="tx1"/>
              </a:solidFill>
            </a:ln>
          </c:spPr>
          <c:marker>
            <c:symbol val="none"/>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26wk'!$D$79:$D$102</c:f>
              <c:numCache>
                <c:formatCode>0</c:formatCode>
                <c:ptCount val="24"/>
                <c:pt idx="0">
                  <c:v>5725.7857142857147</c:v>
                </c:pt>
                <c:pt idx="1">
                  <c:v>5725.7857142857147</c:v>
                </c:pt>
                <c:pt idx="2">
                  <c:v>5725.7857142857147</c:v>
                </c:pt>
                <c:pt idx="3">
                  <c:v>5725.7857142857147</c:v>
                </c:pt>
                <c:pt idx="4">
                  <c:v>5725.7857142857147</c:v>
                </c:pt>
                <c:pt idx="5">
                  <c:v>5725.7857142857147</c:v>
                </c:pt>
                <c:pt idx="6">
                  <c:v>5725.7857142857147</c:v>
                </c:pt>
                <c:pt idx="7">
                  <c:v>5725.7857142857147</c:v>
                </c:pt>
                <c:pt idx="8">
                  <c:v>5725.7857142857147</c:v>
                </c:pt>
                <c:pt idx="9">
                  <c:v>5725.7857142857147</c:v>
                </c:pt>
                <c:pt idx="10">
                  <c:v>5725.7857142857147</c:v>
                </c:pt>
                <c:pt idx="11">
                  <c:v>5725.7857142857147</c:v>
                </c:pt>
                <c:pt idx="12">
                  <c:v>5725.7857142857147</c:v>
                </c:pt>
                <c:pt idx="13">
                  <c:v>5725.7857142857147</c:v>
                </c:pt>
                <c:pt idx="14">
                  <c:v>5725.7857142857147</c:v>
                </c:pt>
                <c:pt idx="15">
                  <c:v>5725.7857142857147</c:v>
                </c:pt>
                <c:pt idx="16">
                  <c:v>5725.7857142857147</c:v>
                </c:pt>
                <c:pt idx="17">
                  <c:v>5725.7857142857147</c:v>
                </c:pt>
                <c:pt idx="18">
                  <c:v>5725.7857142857147</c:v>
                </c:pt>
                <c:pt idx="19">
                  <c:v>5725.7857142857147</c:v>
                </c:pt>
                <c:pt idx="20">
                  <c:v>5725.7857142857147</c:v>
                </c:pt>
                <c:pt idx="21">
                  <c:v>5725.7857142857147</c:v>
                </c:pt>
                <c:pt idx="22">
                  <c:v>5725.7857142857147</c:v>
                </c:pt>
                <c:pt idx="23">
                  <c:v>5725.7857142857147</c:v>
                </c:pt>
              </c:numCache>
            </c:numRef>
          </c:val>
          <c:smooth val="0"/>
          <c:extLst>
            <c:ext xmlns:c16="http://schemas.microsoft.com/office/drawing/2014/chart" uri="{C3380CC4-5D6E-409C-BE32-E72D297353CC}">
              <c16:uniqueId val="{00000003-1FC7-45AD-99AB-3E455C614485}"/>
            </c:ext>
          </c:extLst>
        </c:ser>
        <c:ser>
          <c:idx val="4"/>
          <c:order val="4"/>
          <c:tx>
            <c:strRef>
              <c:f>'Diag PHYS 26wk'!$C$6</c:f>
              <c:strCache>
                <c:ptCount val="1"/>
                <c:pt idx="0">
                  <c:v>UPL</c:v>
                </c:pt>
              </c:strCache>
            </c:strRef>
          </c:tx>
          <c:spPr>
            <a:ln w="15875">
              <a:solidFill>
                <a:schemeClr val="tx1"/>
              </a:solidFill>
              <a:prstDash val="lgDash"/>
            </a:ln>
          </c:spPr>
          <c:marker>
            <c:symbol val="none"/>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26wk'!$C$79:$C$102</c:f>
              <c:numCache>
                <c:formatCode>0</c:formatCode>
                <c:ptCount val="24"/>
                <c:pt idx="0">
                  <c:v>6107.1887912087914</c:v>
                </c:pt>
                <c:pt idx="1">
                  <c:v>6107.1887912087914</c:v>
                </c:pt>
                <c:pt idx="2">
                  <c:v>6107.1887912087914</c:v>
                </c:pt>
                <c:pt idx="3">
                  <c:v>6107.1887912087914</c:v>
                </c:pt>
                <c:pt idx="4">
                  <c:v>6107.1887912087914</c:v>
                </c:pt>
                <c:pt idx="5">
                  <c:v>6107.1887912087914</c:v>
                </c:pt>
                <c:pt idx="6">
                  <c:v>6107.1887912087914</c:v>
                </c:pt>
                <c:pt idx="7">
                  <c:v>6107.1887912087914</c:v>
                </c:pt>
                <c:pt idx="8">
                  <c:v>6107.1887912087914</c:v>
                </c:pt>
                <c:pt idx="9">
                  <c:v>6107.1887912087914</c:v>
                </c:pt>
                <c:pt idx="10">
                  <c:v>6107.1887912087914</c:v>
                </c:pt>
                <c:pt idx="11">
                  <c:v>6107.1887912087914</c:v>
                </c:pt>
                <c:pt idx="12">
                  <c:v>6107.1887912087914</c:v>
                </c:pt>
                <c:pt idx="13">
                  <c:v>6107.1887912087914</c:v>
                </c:pt>
                <c:pt idx="14">
                  <c:v>6107.1887912087914</c:v>
                </c:pt>
                <c:pt idx="15">
                  <c:v>6107.1887912087914</c:v>
                </c:pt>
                <c:pt idx="16">
                  <c:v>6107.1887912087914</c:v>
                </c:pt>
                <c:pt idx="17">
                  <c:v>6107.1887912087914</c:v>
                </c:pt>
                <c:pt idx="18">
                  <c:v>6107.1887912087914</c:v>
                </c:pt>
                <c:pt idx="19">
                  <c:v>6107.1887912087914</c:v>
                </c:pt>
                <c:pt idx="20">
                  <c:v>6107.1887912087914</c:v>
                </c:pt>
                <c:pt idx="21">
                  <c:v>6107.1887912087914</c:v>
                </c:pt>
                <c:pt idx="22">
                  <c:v>6107.1887912087914</c:v>
                </c:pt>
                <c:pt idx="23">
                  <c:v>6107.1887912087914</c:v>
                </c:pt>
              </c:numCache>
            </c:numRef>
          </c:val>
          <c:smooth val="0"/>
          <c:extLst>
            <c:ext xmlns:c16="http://schemas.microsoft.com/office/drawing/2014/chart" uri="{C3380CC4-5D6E-409C-BE32-E72D297353CC}">
              <c16:uniqueId val="{00000004-1FC7-45AD-99AB-3E455C614485}"/>
            </c:ext>
          </c:extLst>
        </c:ser>
        <c:ser>
          <c:idx val="5"/>
          <c:order val="5"/>
          <c:tx>
            <c:strRef>
              <c:f>'Diag PHYS 26wk'!$I$6</c:f>
              <c:strCache>
                <c:ptCount val="1"/>
                <c:pt idx="0">
                  <c:v>SCL</c:v>
                </c:pt>
              </c:strCache>
            </c:strRef>
          </c:tx>
          <c:spPr>
            <a:ln>
              <a:noFill/>
            </a:ln>
          </c:spPr>
          <c:marker>
            <c:symbol val="circle"/>
            <c:size val="6"/>
            <c:spPr>
              <a:solidFill>
                <a:srgbClr val="5B9BD5"/>
              </a:solidFill>
              <a:ln>
                <a:noFill/>
              </a:ln>
            </c:spPr>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26wk'!$I$79:$I$102</c:f>
              <c:numCache>
                <c:formatCode>0</c:formatCode>
                <c:ptCount val="24"/>
                <c:pt idx="0">
                  <c:v>#N/A</c:v>
                </c:pt>
                <c:pt idx="1">
                  <c:v>#N/A</c:v>
                </c:pt>
                <c:pt idx="2">
                  <c:v>5427</c:v>
                </c:pt>
                <c:pt idx="3">
                  <c:v>5368</c:v>
                </c:pt>
                <c:pt idx="4">
                  <c:v>5467</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1FC7-45AD-99AB-3E455C614485}"/>
            </c:ext>
          </c:extLst>
        </c:ser>
        <c:ser>
          <c:idx val="6"/>
          <c:order val="6"/>
          <c:tx>
            <c:strRef>
              <c:f>'Diag PHYS 26wk'!$J$6</c:f>
              <c:strCache>
                <c:ptCount val="1"/>
                <c:pt idx="0">
                  <c:v>SCH</c:v>
                </c:pt>
              </c:strCache>
            </c:strRef>
          </c:tx>
          <c:spPr>
            <a:ln>
              <a:noFill/>
            </a:ln>
          </c:spPr>
          <c:marker>
            <c:symbol val="circle"/>
            <c:size val="6"/>
            <c:spPr>
              <a:solidFill>
                <a:srgbClr val="FF6600"/>
              </a:solidFill>
              <a:ln>
                <a:noFill/>
              </a:ln>
            </c:spPr>
          </c:marker>
          <c:cat>
            <c:numRef>
              <c:f>'Diag PHYS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'Diag PHYS 26wk'!$J$79:$J$102</c:f>
              <c:numCache>
                <c:formatCode>0</c:formatCode>
                <c:ptCount val="24"/>
                <c:pt idx="0">
                  <c:v>#N/A</c:v>
                </c:pt>
                <c:pt idx="1">
                  <c:v>#N/A</c:v>
                </c:pt>
                <c:pt idx="2">
                  <c:v>#N/A</c:v>
                </c:pt>
                <c:pt idx="3">
                  <c:v>#N/A</c:v>
                </c:pt>
                <c:pt idx="4">
                  <c:v>#N/A</c:v>
                </c:pt>
                <c:pt idx="5">
                  <c:v>#N/A</c:v>
                </c:pt>
                <c:pt idx="6">
                  <c:v>#N/A</c:v>
                </c:pt>
                <c:pt idx="7">
                  <c:v>#N/A</c:v>
                </c:pt>
                <c:pt idx="8">
                  <c:v>#N/A</c:v>
                </c:pt>
                <c:pt idx="9">
                  <c:v>5730</c:v>
                </c:pt>
                <c:pt idx="10">
                  <c:v>5828</c:v>
                </c:pt>
                <c:pt idx="11">
                  <c:v>5858</c:v>
                </c:pt>
                <c:pt idx="12">
                  <c:v>6197</c:v>
                </c:pt>
                <c:pt idx="13">
                  <c:v>6519</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1FC7-45AD-99AB-3E455C614485}"/>
            </c:ext>
          </c:extLst>
        </c:ser>
        <c:dLbls>
          <c:showLegendKey val="0"/>
          <c:showVal val="0"/>
          <c:showCatName val="0"/>
          <c:showSerName val="0"/>
          <c:showPercent val="0"/>
          <c:showBubbleSize val="0"/>
        </c:dLbls>
        <c:marker val="1"/>
        <c:smooth val="0"/>
        <c:axId val="168801408"/>
        <c:axId val="168803328"/>
      </c:lineChart>
      <c:dateAx>
        <c:axId val="16880140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03328"/>
        <c:crosses val="autoZero"/>
        <c:auto val="1"/>
        <c:lblOffset val="100"/>
        <c:baseTimeUnit val="months"/>
        <c:majorUnit val="1"/>
        <c:majorTimeUnit val="months"/>
      </c:dateAx>
      <c:valAx>
        <c:axId val="168803328"/>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01408"/>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Endoscopy Activity</a:t>
            </a:r>
          </a:p>
        </c:rich>
      </c:tx>
      <c:overlay val="0"/>
      <c:spPr>
        <a:noFill/>
        <a:ln>
          <a:noFill/>
        </a:ln>
        <a:effectLst/>
      </c:spPr>
    </c:title>
    <c:autoTitleDeleted val="0"/>
    <c:plotArea>
      <c:layout>
        <c:manualLayout>
          <c:layoutTarget val="inner"/>
          <c:xMode val="edge"/>
          <c:yMode val="edge"/>
          <c:x val="0.10024759405074365"/>
          <c:y val="0.14087962962962963"/>
          <c:w val="0.87753018372703417"/>
          <c:h val="0.63192876932050157"/>
        </c:manualLayout>
      </c:layout>
      <c:lineChart>
        <c:grouping val="standard"/>
        <c:varyColors val="0"/>
        <c:ser>
          <c:idx val="1"/>
          <c:order val="0"/>
          <c:tx>
            <c:strRef>
              <c:f>'Endos Activity'!$C$6</c:f>
              <c:strCache>
                <c:ptCount val="1"/>
                <c:pt idx="0">
                  <c:v>2025/26</c:v>
                </c:pt>
              </c:strCache>
            </c:strRef>
          </c:tx>
          <c:spPr>
            <a:ln>
              <a:solidFill>
                <a:srgbClr val="00B5CC"/>
              </a:solidFill>
            </a:ln>
            <a:effectLst/>
          </c:spPr>
          <c:marker>
            <c:symbol val="diamond"/>
            <c:size val="5"/>
            <c:spPr>
              <a:solidFill>
                <a:srgbClr val="00B5CC"/>
              </a:solidFill>
              <a:ln>
                <a:solidFill>
                  <a:srgbClr val="00B5CC"/>
                </a:solidFill>
              </a:ln>
            </c:spPr>
          </c:marker>
          <c:cat>
            <c:strRef>
              <c:f>'Endos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'Endos Activity'!$C$7:$C$18</c:f>
              <c:numCache>
                <c:formatCode>General</c:formatCode>
                <c:ptCount val="12"/>
                <c:pt idx="0">
                  <c:v>940</c:v>
                </c:pt>
                <c:pt idx="1">
                  <c:v>987</c:v>
                </c:pt>
                <c:pt idx="2">
                  <c:v>959</c:v>
                </c:pt>
                <c:pt idx="3">
                  <c:v>926</c:v>
                </c:pt>
                <c:pt idx="4">
                  <c:v>731</c:v>
                </c:pt>
                <c:pt idx="5">
                  <c:v>985</c:v>
                </c:pt>
                <c:pt idx="6">
                  <c:v>1117</c:v>
                </c:pt>
                <c:pt idx="7">
                  <c:v>996</c:v>
                </c:pt>
                <c:pt idx="8">
                  <c:v>874</c:v>
                </c:pt>
                <c:pt idx="9">
                  <c:v>1112</c:v>
                </c:pt>
                <c:pt idx="10">
                  <c:v>881</c:v>
                </c:pt>
                <c:pt idx="11">
                  <c:v>903</c:v>
                </c:pt>
              </c:numCache>
            </c:numRef>
          </c:val>
          <c:smooth val="0"/>
          <c:extLst>
            <c:ext xmlns:c16="http://schemas.microsoft.com/office/drawing/2014/chart" uri="{C3380CC4-5D6E-409C-BE32-E72D297353CC}">
              <c16:uniqueId val="{00000000-09EB-4F58-8CF6-12C53952861C}"/>
            </c:ext>
          </c:extLst>
        </c:ser>
        <c:ser>
          <c:idx val="0"/>
          <c:order val="1"/>
          <c:tx>
            <c:strRef>
              <c:f>'Endos Activity'!$D$6</c:f>
              <c:strCache>
                <c:ptCount val="1"/>
                <c:pt idx="0">
                  <c:v>2026/27</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strRef>
              <c:f>'Endos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'Endos Activity'!$D$7:$D$18</c:f>
              <c:numCache>
                <c:formatCode>General</c:formatCode>
                <c:ptCount val="12"/>
                <c:pt idx="0">
                  <c:v>826</c:v>
                </c:pt>
                <c:pt idx="1">
                  <c:v>926</c:v>
                </c:pt>
              </c:numCache>
            </c:numRef>
          </c:val>
          <c:smooth val="0"/>
          <c:extLst>
            <c:ext xmlns:c16="http://schemas.microsoft.com/office/drawing/2014/chart" uri="{C3380CC4-5D6E-409C-BE32-E72D297353CC}">
              <c16:uniqueId val="{00000001-09EB-4F58-8CF6-12C53952861C}"/>
            </c:ext>
          </c:extLst>
        </c:ser>
        <c:dLbls>
          <c:showLegendKey val="0"/>
          <c:showVal val="0"/>
          <c:showCatName val="0"/>
          <c:showSerName val="0"/>
          <c:showPercent val="0"/>
          <c:showBubbleSize val="0"/>
        </c:dLbls>
        <c:marker val="1"/>
        <c:smooth val="0"/>
        <c:axId val="170855424"/>
        <c:axId val="170857216"/>
      </c:lineChart>
      <c:catAx>
        <c:axId val="1708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Algn val="ctr"/>
        <c:lblOffset val="100"/>
        <c:noMultiLvlLbl val="1"/>
      </c:catAx>
      <c:valAx>
        <c:axId val="170857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Endoscopy patients  waiting &lt; 9 weeks</a:t>
            </a:r>
            <a:endParaRPr lang="en-GB" sz="1100">
              <a:effectLst/>
            </a:endParaRPr>
          </a:p>
        </c:rich>
      </c:tx>
      <c:overlay val="0"/>
      <c:spPr>
        <a:noFill/>
        <a:ln>
          <a:noFill/>
        </a:ln>
        <a:effectLst/>
      </c:spPr>
    </c:title>
    <c:autoTitleDeleted val="0"/>
    <c:plotArea>
      <c:layout/>
      <c:lineChart>
        <c:grouping val="standard"/>
        <c:varyColors val="0"/>
        <c:ser>
          <c:idx val="1"/>
          <c:order val="0"/>
          <c:tx>
            <c:strRef>
              <c:f>'Endo 9wk'!$E$6</c:f>
              <c:strCache>
                <c:ptCount val="1"/>
                <c:pt idx="0">
                  <c:v>&lt;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9wk'!$E$79:$E$102</c:f>
              <c:numCache>
                <c:formatCode>0.00%</c:formatCode>
                <c:ptCount val="24"/>
                <c:pt idx="0">
                  <c:v>0.41299999999999998</c:v>
                </c:pt>
                <c:pt idx="1">
                  <c:v>0.40360000000000001</c:v>
                </c:pt>
                <c:pt idx="2">
                  <c:v>0.41120000000000001</c:v>
                </c:pt>
                <c:pt idx="3">
                  <c:v>0.40189999999999998</c:v>
                </c:pt>
                <c:pt idx="4">
                  <c:v>0.38900000000000001</c:v>
                </c:pt>
                <c:pt idx="5">
                  <c:v>0.47139999999999999</c:v>
                </c:pt>
                <c:pt idx="6">
                  <c:v>0.56799999999999995</c:v>
                </c:pt>
                <c:pt idx="7">
                  <c:v>0.62909999999999999</c:v>
                </c:pt>
                <c:pt idx="8">
                  <c:v>0.64019999999999999</c:v>
                </c:pt>
                <c:pt idx="9">
                  <c:v>0.59589999999999999</c:v>
                </c:pt>
                <c:pt idx="10">
                  <c:v>0.62829999999999997</c:v>
                </c:pt>
                <c:pt idx="11">
                  <c:v>0.65</c:v>
                </c:pt>
                <c:pt idx="12">
                  <c:v>0.69969999999999999</c:v>
                </c:pt>
                <c:pt idx="13">
                  <c:v>0.74060000000000004</c:v>
                </c:pt>
              </c:numCache>
            </c:numRef>
          </c:val>
          <c:smooth val="0"/>
          <c:extLst>
            <c:ext xmlns:c16="http://schemas.microsoft.com/office/drawing/2014/chart" uri="{C3380CC4-5D6E-409C-BE32-E72D297353CC}">
              <c16:uniqueId val="{00000000-090D-41CD-A5CA-1A54AF33E638}"/>
            </c:ext>
          </c:extLst>
        </c:ser>
        <c:ser>
          <c:idx val="3"/>
          <c:order val="1"/>
          <c:tx>
            <c:strRef>
              <c:f>'Endo 9wk'!$G$6</c:f>
              <c:strCache>
                <c:ptCount val="1"/>
                <c:pt idx="0">
                  <c:v>Target</c:v>
                </c:pt>
              </c:strCache>
            </c:strRef>
          </c:tx>
          <c:spPr>
            <a:ln w="19050" cap="rnd">
              <a:solidFill>
                <a:srgbClr val="FF0000"/>
              </a:solidFill>
              <a:prstDash val="dash"/>
              <a:round/>
            </a:ln>
            <a:effectLst/>
          </c:spPr>
          <c:marker>
            <c:symbol val="none"/>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9wk'!$G$79:$G$102</c:f>
              <c:numCache>
                <c:formatCode>0%</c:formatCode>
                <c:ptCount val="2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numCache>
            </c:numRef>
          </c:val>
          <c:smooth val="0"/>
          <c:extLst>
            <c:ext xmlns:c16="http://schemas.microsoft.com/office/drawing/2014/chart" uri="{C3380CC4-5D6E-409C-BE32-E72D297353CC}">
              <c16:uniqueId val="{00000001-090D-41CD-A5CA-1A54AF33E638}"/>
            </c:ext>
          </c:extLst>
        </c:ser>
        <c:ser>
          <c:idx val="0"/>
          <c:order val="2"/>
          <c:tx>
            <c:strRef>
              <c:f>'Endo 9wk'!$F$6</c:f>
              <c:strCache>
                <c:ptCount val="1"/>
                <c:pt idx="0">
                  <c:v>LPL</c:v>
                </c:pt>
              </c:strCache>
            </c:strRef>
          </c:tx>
          <c:spPr>
            <a:ln w="15875">
              <a:solidFill>
                <a:schemeClr val="tx1"/>
              </a:solidFill>
              <a:prstDash val="lgDash"/>
            </a:ln>
          </c:spPr>
          <c:marker>
            <c:symbol val="none"/>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9wk'!$F$79:$F$102</c:f>
              <c:numCache>
                <c:formatCode>0%</c:formatCode>
                <c:ptCount val="24"/>
                <c:pt idx="0">
                  <c:v>0.44775738461538467</c:v>
                </c:pt>
                <c:pt idx="1">
                  <c:v>0.44775738461538467</c:v>
                </c:pt>
                <c:pt idx="2">
                  <c:v>0.44775738461538467</c:v>
                </c:pt>
                <c:pt idx="3">
                  <c:v>0.44775738461538467</c:v>
                </c:pt>
                <c:pt idx="4">
                  <c:v>0.44775738461538467</c:v>
                </c:pt>
                <c:pt idx="5">
                  <c:v>0.44775738461538467</c:v>
                </c:pt>
                <c:pt idx="6">
                  <c:v>0.44775738461538467</c:v>
                </c:pt>
                <c:pt idx="7">
                  <c:v>0.44775738461538467</c:v>
                </c:pt>
                <c:pt idx="8">
                  <c:v>0.44775738461538467</c:v>
                </c:pt>
                <c:pt idx="9">
                  <c:v>0.44775738461538467</c:v>
                </c:pt>
                <c:pt idx="10">
                  <c:v>0.44775738461538467</c:v>
                </c:pt>
                <c:pt idx="11">
                  <c:v>0.44775738461538467</c:v>
                </c:pt>
                <c:pt idx="12">
                  <c:v>0.44775738461538467</c:v>
                </c:pt>
                <c:pt idx="13">
                  <c:v>0.44775738461538467</c:v>
                </c:pt>
                <c:pt idx="14">
                  <c:v>0.44775738461538467</c:v>
                </c:pt>
                <c:pt idx="15">
                  <c:v>0.44775738461538467</c:v>
                </c:pt>
                <c:pt idx="16">
                  <c:v>0.44775738461538467</c:v>
                </c:pt>
                <c:pt idx="17">
                  <c:v>0.44775738461538467</c:v>
                </c:pt>
                <c:pt idx="18">
                  <c:v>0.44775738461538467</c:v>
                </c:pt>
                <c:pt idx="19">
                  <c:v>0.44775738461538467</c:v>
                </c:pt>
                <c:pt idx="20">
                  <c:v>0.44775738461538467</c:v>
                </c:pt>
                <c:pt idx="21">
                  <c:v>0.44775738461538467</c:v>
                </c:pt>
                <c:pt idx="22">
                  <c:v>0.44775738461538467</c:v>
                </c:pt>
                <c:pt idx="23">
                  <c:v>0.44775738461538467</c:v>
                </c:pt>
              </c:numCache>
            </c:numRef>
          </c:val>
          <c:smooth val="0"/>
          <c:extLst>
            <c:ext xmlns:c16="http://schemas.microsoft.com/office/drawing/2014/chart" uri="{C3380CC4-5D6E-409C-BE32-E72D297353CC}">
              <c16:uniqueId val="{00000002-090D-41CD-A5CA-1A54AF33E638}"/>
            </c:ext>
          </c:extLst>
        </c:ser>
        <c:ser>
          <c:idx val="2"/>
          <c:order val="3"/>
          <c:tx>
            <c:strRef>
              <c:f>'Endo 9wk'!$D$6</c:f>
              <c:strCache>
                <c:ptCount val="1"/>
                <c:pt idx="0">
                  <c:v>Mean</c:v>
                </c:pt>
              </c:strCache>
            </c:strRef>
          </c:tx>
          <c:spPr>
            <a:ln w="15875">
              <a:solidFill>
                <a:schemeClr val="tx1"/>
              </a:solidFill>
            </a:ln>
          </c:spPr>
          <c:marker>
            <c:symbol val="none"/>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9wk'!$D$79:$D$102</c:f>
              <c:numCache>
                <c:formatCode>0%</c:formatCode>
                <c:ptCount val="24"/>
                <c:pt idx="0">
                  <c:v>0.54585000000000006</c:v>
                </c:pt>
                <c:pt idx="1">
                  <c:v>0.54585000000000006</c:v>
                </c:pt>
                <c:pt idx="2">
                  <c:v>0.54585000000000006</c:v>
                </c:pt>
                <c:pt idx="3">
                  <c:v>0.54585000000000006</c:v>
                </c:pt>
                <c:pt idx="4">
                  <c:v>0.54585000000000006</c:v>
                </c:pt>
                <c:pt idx="5">
                  <c:v>0.54585000000000006</c:v>
                </c:pt>
                <c:pt idx="6">
                  <c:v>0.54585000000000006</c:v>
                </c:pt>
                <c:pt idx="7">
                  <c:v>0.54585000000000006</c:v>
                </c:pt>
                <c:pt idx="8">
                  <c:v>0.54585000000000006</c:v>
                </c:pt>
                <c:pt idx="9">
                  <c:v>0.54585000000000006</c:v>
                </c:pt>
                <c:pt idx="10">
                  <c:v>0.54585000000000006</c:v>
                </c:pt>
                <c:pt idx="11">
                  <c:v>0.54585000000000006</c:v>
                </c:pt>
                <c:pt idx="12">
                  <c:v>0.54585000000000006</c:v>
                </c:pt>
                <c:pt idx="13">
                  <c:v>0.54585000000000006</c:v>
                </c:pt>
                <c:pt idx="14">
                  <c:v>0.54585000000000006</c:v>
                </c:pt>
                <c:pt idx="15">
                  <c:v>0.54585000000000006</c:v>
                </c:pt>
                <c:pt idx="16">
                  <c:v>0.54585000000000006</c:v>
                </c:pt>
                <c:pt idx="17">
                  <c:v>0.54585000000000006</c:v>
                </c:pt>
                <c:pt idx="18">
                  <c:v>0.54585000000000006</c:v>
                </c:pt>
                <c:pt idx="19">
                  <c:v>0.54585000000000006</c:v>
                </c:pt>
                <c:pt idx="20">
                  <c:v>0.54585000000000006</c:v>
                </c:pt>
                <c:pt idx="21">
                  <c:v>0.54585000000000006</c:v>
                </c:pt>
                <c:pt idx="22">
                  <c:v>0.54585000000000006</c:v>
                </c:pt>
                <c:pt idx="23">
                  <c:v>0.54585000000000006</c:v>
                </c:pt>
              </c:numCache>
            </c:numRef>
          </c:val>
          <c:smooth val="0"/>
          <c:extLst>
            <c:ext xmlns:c16="http://schemas.microsoft.com/office/drawing/2014/chart" uri="{C3380CC4-5D6E-409C-BE32-E72D297353CC}">
              <c16:uniqueId val="{00000003-090D-41CD-A5CA-1A54AF33E638}"/>
            </c:ext>
          </c:extLst>
        </c:ser>
        <c:ser>
          <c:idx val="4"/>
          <c:order val="4"/>
          <c:tx>
            <c:strRef>
              <c:f>'Endo 9wk'!$C$6</c:f>
              <c:strCache>
                <c:ptCount val="1"/>
                <c:pt idx="0">
                  <c:v>UPL</c:v>
                </c:pt>
              </c:strCache>
            </c:strRef>
          </c:tx>
          <c:spPr>
            <a:ln w="15875">
              <a:solidFill>
                <a:schemeClr val="tx1"/>
              </a:solidFill>
              <a:prstDash val="lgDash"/>
            </a:ln>
          </c:spPr>
          <c:marker>
            <c:symbol val="none"/>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9wk'!$C$79:$C$102</c:f>
              <c:numCache>
                <c:formatCode>0%</c:formatCode>
                <c:ptCount val="24"/>
                <c:pt idx="0">
                  <c:v>0.6439426153846155</c:v>
                </c:pt>
                <c:pt idx="1">
                  <c:v>0.6439426153846155</c:v>
                </c:pt>
                <c:pt idx="2">
                  <c:v>0.6439426153846155</c:v>
                </c:pt>
                <c:pt idx="3">
                  <c:v>0.6439426153846155</c:v>
                </c:pt>
                <c:pt idx="4">
                  <c:v>0.6439426153846155</c:v>
                </c:pt>
                <c:pt idx="5">
                  <c:v>0.6439426153846155</c:v>
                </c:pt>
                <c:pt idx="6">
                  <c:v>0.6439426153846155</c:v>
                </c:pt>
                <c:pt idx="7">
                  <c:v>0.6439426153846155</c:v>
                </c:pt>
                <c:pt idx="8">
                  <c:v>0.6439426153846155</c:v>
                </c:pt>
                <c:pt idx="9">
                  <c:v>0.6439426153846155</c:v>
                </c:pt>
                <c:pt idx="10">
                  <c:v>0.6439426153846155</c:v>
                </c:pt>
                <c:pt idx="11">
                  <c:v>0.6439426153846155</c:v>
                </c:pt>
                <c:pt idx="12">
                  <c:v>0.6439426153846155</c:v>
                </c:pt>
                <c:pt idx="13">
                  <c:v>0.6439426153846155</c:v>
                </c:pt>
                <c:pt idx="14">
                  <c:v>0.6439426153846155</c:v>
                </c:pt>
                <c:pt idx="15">
                  <c:v>0.6439426153846155</c:v>
                </c:pt>
                <c:pt idx="16">
                  <c:v>0.6439426153846155</c:v>
                </c:pt>
                <c:pt idx="17">
                  <c:v>0.6439426153846155</c:v>
                </c:pt>
                <c:pt idx="18">
                  <c:v>0.6439426153846155</c:v>
                </c:pt>
                <c:pt idx="19">
                  <c:v>0.6439426153846155</c:v>
                </c:pt>
                <c:pt idx="20">
                  <c:v>0.6439426153846155</c:v>
                </c:pt>
                <c:pt idx="21">
                  <c:v>0.6439426153846155</c:v>
                </c:pt>
                <c:pt idx="22">
                  <c:v>0.6439426153846155</c:v>
                </c:pt>
                <c:pt idx="23">
                  <c:v>0.6439426153846155</c:v>
                </c:pt>
              </c:numCache>
            </c:numRef>
          </c:val>
          <c:smooth val="0"/>
          <c:extLst>
            <c:ext xmlns:c16="http://schemas.microsoft.com/office/drawing/2014/chart" uri="{C3380CC4-5D6E-409C-BE32-E72D297353CC}">
              <c16:uniqueId val="{00000004-090D-41CD-A5CA-1A54AF33E638}"/>
            </c:ext>
          </c:extLst>
        </c:ser>
        <c:ser>
          <c:idx val="5"/>
          <c:order val="5"/>
          <c:tx>
            <c:strRef>
              <c:f>'Endo 9wk'!$I$6</c:f>
              <c:strCache>
                <c:ptCount val="1"/>
                <c:pt idx="0">
                  <c:v>SCL</c:v>
                </c:pt>
              </c:strCache>
            </c:strRef>
          </c:tx>
          <c:spPr>
            <a:ln>
              <a:noFill/>
            </a:ln>
          </c:spPr>
          <c:marker>
            <c:symbol val="circle"/>
            <c:size val="6"/>
            <c:spPr>
              <a:solidFill>
                <a:srgbClr val="FF6600"/>
              </a:solidFill>
              <a:ln>
                <a:noFill/>
              </a:ln>
            </c:spPr>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9wk'!$I$79:$I$102</c:f>
              <c:numCache>
                <c:formatCode>0%</c:formatCode>
                <c:ptCount val="24"/>
                <c:pt idx="0">
                  <c:v>0.41299999999999998</c:v>
                </c:pt>
                <c:pt idx="1">
                  <c:v>0.40360000000000001</c:v>
                </c:pt>
                <c:pt idx="2">
                  <c:v>0.41120000000000001</c:v>
                </c:pt>
                <c:pt idx="3">
                  <c:v>0.40189999999999998</c:v>
                </c:pt>
                <c:pt idx="4">
                  <c:v>0.38900000000000001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090D-41CD-A5CA-1A54AF33E638}"/>
            </c:ext>
          </c:extLst>
        </c:ser>
        <c:ser>
          <c:idx val="6"/>
          <c:order val="6"/>
          <c:tx>
            <c:strRef>
              <c:f>'Endo 9wk'!$J$6</c:f>
              <c:strCache>
                <c:ptCount val="1"/>
                <c:pt idx="0">
                  <c:v>SCH</c:v>
                </c:pt>
              </c:strCache>
            </c:strRef>
          </c:tx>
          <c:spPr>
            <a:ln>
              <a:noFill/>
            </a:ln>
          </c:spPr>
          <c:marker>
            <c:symbol val="circle"/>
            <c:size val="6"/>
            <c:spPr>
              <a:solidFill>
                <a:srgbClr val="5B9BD5"/>
              </a:solidFill>
              <a:ln>
                <a:noFill/>
              </a:ln>
            </c:spPr>
          </c:marker>
          <c:cat>
            <c:numRef>
              <c:f>'Endo 9wk'!$B$79:$B$92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9wk'!$J$79:$J$102</c:f>
              <c:numCache>
                <c:formatCode>0%</c:formatCode>
                <c:ptCount val="24"/>
                <c:pt idx="0">
                  <c:v>#N/A</c:v>
                </c:pt>
                <c:pt idx="1">
                  <c:v>#N/A</c:v>
                </c:pt>
                <c:pt idx="2">
                  <c:v>#N/A</c:v>
                </c:pt>
                <c:pt idx="3">
                  <c:v>#N/A</c:v>
                </c:pt>
                <c:pt idx="4">
                  <c:v>#N/A</c:v>
                </c:pt>
                <c:pt idx="5">
                  <c:v>#N/A</c:v>
                </c:pt>
                <c:pt idx="6">
                  <c:v>#N/A</c:v>
                </c:pt>
                <c:pt idx="7" formatCode="0.00%">
                  <c:v>0.62909999999999999</c:v>
                </c:pt>
                <c:pt idx="8" formatCode="0.00%">
                  <c:v>0.64019999999999999</c:v>
                </c:pt>
                <c:pt idx="9" formatCode="0.00%">
                  <c:v>0.59589999999999999</c:v>
                </c:pt>
                <c:pt idx="10">
                  <c:v>#N/A</c:v>
                </c:pt>
                <c:pt idx="11">
                  <c:v>0.65</c:v>
                </c:pt>
                <c:pt idx="12">
                  <c:v>0.69969999999999999</c:v>
                </c:pt>
                <c:pt idx="13">
                  <c:v>0.74060000000000004</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090D-41CD-A5CA-1A54AF33E638}"/>
            </c:ext>
          </c:extLst>
        </c:ser>
        <c:dLbls>
          <c:showLegendKey val="0"/>
          <c:showVal val="0"/>
          <c:showCatName val="0"/>
          <c:showSerName val="0"/>
          <c:showPercent val="0"/>
          <c:showBubbleSize val="0"/>
        </c:dLbls>
        <c:marker val="1"/>
        <c:smooth val="0"/>
        <c:axId val="174152320"/>
        <c:axId val="174162688"/>
      </c:lineChart>
      <c:dateAx>
        <c:axId val="17415232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62688"/>
        <c:crosses val="autoZero"/>
        <c:auto val="1"/>
        <c:lblOffset val="100"/>
        <c:baseTimeUnit val="months"/>
        <c:majorUnit val="1"/>
        <c:majorTimeUnit val="months"/>
      </c:dateAx>
      <c:valAx>
        <c:axId val="174162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52320"/>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Endoscopy patients waiting &gt; 26 weeks</a:t>
            </a:r>
            <a:endParaRPr lang="en-GB" sz="1100">
              <a:effectLst/>
            </a:endParaRPr>
          </a:p>
        </c:rich>
      </c:tx>
      <c:layout>
        <c:manualLayout>
          <c:xMode val="edge"/>
          <c:yMode val="edge"/>
          <c:x val="0.24619444444444444"/>
          <c:y val="4.1666666666666664E-2"/>
        </c:manualLayout>
      </c:layout>
      <c:overlay val="0"/>
      <c:spPr>
        <a:noFill/>
        <a:ln>
          <a:noFill/>
        </a:ln>
        <a:effectLst/>
      </c:spPr>
    </c:title>
    <c:autoTitleDeleted val="0"/>
    <c:plotArea>
      <c:layout/>
      <c:lineChart>
        <c:grouping val="standard"/>
        <c:varyColors val="0"/>
        <c:ser>
          <c:idx val="1"/>
          <c:order val="0"/>
          <c:tx>
            <c:strRef>
              <c:f>'Endo 26wk'!$E$6</c:f>
              <c:strCache>
                <c:ptCount val="1"/>
                <c:pt idx="0">
                  <c:v>&gt; 26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26wk'!$E$79:$E$102</c:f>
              <c:numCache>
                <c:formatCode>0</c:formatCode>
                <c:ptCount val="24"/>
                <c:pt idx="0">
                  <c:v>1673</c:v>
                </c:pt>
                <c:pt idx="1">
                  <c:v>1653</c:v>
                </c:pt>
                <c:pt idx="2">
                  <c:v>1575</c:v>
                </c:pt>
                <c:pt idx="3">
                  <c:v>1574</c:v>
                </c:pt>
                <c:pt idx="4">
                  <c:v>1550</c:v>
                </c:pt>
                <c:pt idx="5">
                  <c:v>1248</c:v>
                </c:pt>
                <c:pt idx="6">
                  <c:v>855</c:v>
                </c:pt>
                <c:pt idx="7">
                  <c:v>655</c:v>
                </c:pt>
                <c:pt idx="8">
                  <c:v>570</c:v>
                </c:pt>
                <c:pt idx="9">
                  <c:v>524</c:v>
                </c:pt>
                <c:pt idx="10">
                  <c:v>438</c:v>
                </c:pt>
                <c:pt idx="11">
                  <c:v>364</c:v>
                </c:pt>
                <c:pt idx="12">
                  <c:v>282</c:v>
                </c:pt>
                <c:pt idx="13">
                  <c:v>198</c:v>
                </c:pt>
              </c:numCache>
            </c:numRef>
          </c:val>
          <c:smooth val="0"/>
          <c:extLst>
            <c:ext xmlns:c16="http://schemas.microsoft.com/office/drawing/2014/chart" uri="{C3380CC4-5D6E-409C-BE32-E72D297353CC}">
              <c16:uniqueId val="{00000000-8D30-4204-A5D2-B60D5AC0EEE2}"/>
            </c:ext>
          </c:extLst>
        </c:ser>
        <c:ser>
          <c:idx val="3"/>
          <c:order val="1"/>
          <c:tx>
            <c:strRef>
              <c:f>'Endo 26wk'!$G$6</c:f>
              <c:strCache>
                <c:ptCount val="1"/>
                <c:pt idx="0">
                  <c:v>Target</c:v>
                </c:pt>
              </c:strCache>
            </c:strRef>
          </c:tx>
          <c:spPr>
            <a:ln w="19050" cap="rnd">
              <a:solidFill>
                <a:srgbClr val="FF0000"/>
              </a:solidFill>
              <a:prstDash val="dash"/>
              <a:round/>
            </a:ln>
            <a:effectLst/>
          </c:spPr>
          <c:marker>
            <c:symbol val="none"/>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8D30-4204-A5D2-B60D5AC0EEE2}"/>
            </c:ext>
          </c:extLst>
        </c:ser>
        <c:ser>
          <c:idx val="0"/>
          <c:order val="2"/>
          <c:tx>
            <c:strRef>
              <c:f>'Endo 26wk'!$F$6</c:f>
              <c:strCache>
                <c:ptCount val="1"/>
                <c:pt idx="0">
                  <c:v>LPL</c:v>
                </c:pt>
              </c:strCache>
            </c:strRef>
          </c:tx>
          <c:spPr>
            <a:ln w="15875">
              <a:solidFill>
                <a:schemeClr val="tx1"/>
              </a:solidFill>
              <a:prstDash val="lgDash"/>
            </a:ln>
          </c:spPr>
          <c:marker>
            <c:symbol val="none"/>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26wk'!$F$79:$F$102</c:f>
              <c:numCache>
                <c:formatCode>0</c:formatCode>
                <c:ptCount val="24"/>
                <c:pt idx="0">
                  <c:v>638.12087912087918</c:v>
                </c:pt>
                <c:pt idx="1">
                  <c:v>638.12087912087918</c:v>
                </c:pt>
                <c:pt idx="2">
                  <c:v>638.12087912087918</c:v>
                </c:pt>
                <c:pt idx="3">
                  <c:v>638.12087912087918</c:v>
                </c:pt>
                <c:pt idx="4">
                  <c:v>638.12087912087918</c:v>
                </c:pt>
                <c:pt idx="5">
                  <c:v>638.12087912087918</c:v>
                </c:pt>
                <c:pt idx="6">
                  <c:v>638.12087912087918</c:v>
                </c:pt>
                <c:pt idx="7">
                  <c:v>638.12087912087918</c:v>
                </c:pt>
                <c:pt idx="8">
                  <c:v>638.12087912087918</c:v>
                </c:pt>
                <c:pt idx="9">
                  <c:v>638.12087912087918</c:v>
                </c:pt>
                <c:pt idx="10">
                  <c:v>638.12087912087918</c:v>
                </c:pt>
                <c:pt idx="11">
                  <c:v>638.12087912087918</c:v>
                </c:pt>
                <c:pt idx="12">
                  <c:v>638.12087912087918</c:v>
                </c:pt>
                <c:pt idx="13">
                  <c:v>638.12087912087918</c:v>
                </c:pt>
                <c:pt idx="14">
                  <c:v>638.12087912087918</c:v>
                </c:pt>
                <c:pt idx="15">
                  <c:v>638.12087912087918</c:v>
                </c:pt>
                <c:pt idx="16">
                  <c:v>638.12087912087918</c:v>
                </c:pt>
                <c:pt idx="17">
                  <c:v>638.12087912087918</c:v>
                </c:pt>
                <c:pt idx="18">
                  <c:v>638.12087912087918</c:v>
                </c:pt>
                <c:pt idx="19">
                  <c:v>638.12087912087918</c:v>
                </c:pt>
                <c:pt idx="20">
                  <c:v>638.12087912087918</c:v>
                </c:pt>
                <c:pt idx="21">
                  <c:v>638.12087912087918</c:v>
                </c:pt>
                <c:pt idx="22">
                  <c:v>638.12087912087918</c:v>
                </c:pt>
                <c:pt idx="23">
                  <c:v>638.12087912087918</c:v>
                </c:pt>
              </c:numCache>
            </c:numRef>
          </c:val>
          <c:smooth val="0"/>
          <c:extLst>
            <c:ext xmlns:c16="http://schemas.microsoft.com/office/drawing/2014/chart" uri="{C3380CC4-5D6E-409C-BE32-E72D297353CC}">
              <c16:uniqueId val="{00000002-8D30-4204-A5D2-B60D5AC0EEE2}"/>
            </c:ext>
          </c:extLst>
        </c:ser>
        <c:ser>
          <c:idx val="2"/>
          <c:order val="3"/>
          <c:tx>
            <c:strRef>
              <c:f>'Endo 26wk'!$D$6</c:f>
              <c:strCache>
                <c:ptCount val="1"/>
                <c:pt idx="0">
                  <c:v>Mean</c:v>
                </c:pt>
              </c:strCache>
            </c:strRef>
          </c:tx>
          <c:spPr>
            <a:ln w="15875">
              <a:solidFill>
                <a:schemeClr val="tx1"/>
              </a:solidFill>
            </a:ln>
          </c:spPr>
          <c:marker>
            <c:symbol val="none"/>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26wk'!$D$79:$D$102</c:f>
              <c:numCache>
                <c:formatCode>0</c:formatCode>
                <c:ptCount val="24"/>
                <c:pt idx="0">
                  <c:v>939.92857142857144</c:v>
                </c:pt>
                <c:pt idx="1">
                  <c:v>939.92857142857144</c:v>
                </c:pt>
                <c:pt idx="2">
                  <c:v>939.92857142857144</c:v>
                </c:pt>
                <c:pt idx="3">
                  <c:v>939.92857142857144</c:v>
                </c:pt>
                <c:pt idx="4">
                  <c:v>939.92857142857144</c:v>
                </c:pt>
                <c:pt idx="5">
                  <c:v>939.92857142857144</c:v>
                </c:pt>
                <c:pt idx="6">
                  <c:v>939.92857142857144</c:v>
                </c:pt>
                <c:pt idx="7">
                  <c:v>939.92857142857144</c:v>
                </c:pt>
                <c:pt idx="8">
                  <c:v>939.92857142857144</c:v>
                </c:pt>
                <c:pt idx="9">
                  <c:v>939.92857142857144</c:v>
                </c:pt>
                <c:pt idx="10">
                  <c:v>939.92857142857144</c:v>
                </c:pt>
                <c:pt idx="11">
                  <c:v>939.92857142857144</c:v>
                </c:pt>
                <c:pt idx="12">
                  <c:v>939.92857142857144</c:v>
                </c:pt>
                <c:pt idx="13">
                  <c:v>939.92857142857144</c:v>
                </c:pt>
                <c:pt idx="14">
                  <c:v>939.92857142857144</c:v>
                </c:pt>
                <c:pt idx="15">
                  <c:v>939.92857142857144</c:v>
                </c:pt>
                <c:pt idx="16">
                  <c:v>939.92857142857144</c:v>
                </c:pt>
                <c:pt idx="17">
                  <c:v>939.92857142857144</c:v>
                </c:pt>
                <c:pt idx="18">
                  <c:v>939.92857142857144</c:v>
                </c:pt>
                <c:pt idx="19">
                  <c:v>939.92857142857144</c:v>
                </c:pt>
                <c:pt idx="20">
                  <c:v>939.92857142857144</c:v>
                </c:pt>
                <c:pt idx="21">
                  <c:v>939.92857142857144</c:v>
                </c:pt>
                <c:pt idx="22">
                  <c:v>939.92857142857144</c:v>
                </c:pt>
                <c:pt idx="23">
                  <c:v>939.92857142857144</c:v>
                </c:pt>
              </c:numCache>
            </c:numRef>
          </c:val>
          <c:smooth val="0"/>
          <c:extLst>
            <c:ext xmlns:c16="http://schemas.microsoft.com/office/drawing/2014/chart" uri="{C3380CC4-5D6E-409C-BE32-E72D297353CC}">
              <c16:uniqueId val="{00000003-8D30-4204-A5D2-B60D5AC0EEE2}"/>
            </c:ext>
          </c:extLst>
        </c:ser>
        <c:ser>
          <c:idx val="4"/>
          <c:order val="4"/>
          <c:tx>
            <c:strRef>
              <c:f>'Endo 26wk'!$C$6</c:f>
              <c:strCache>
                <c:ptCount val="1"/>
                <c:pt idx="0">
                  <c:v>UPL</c:v>
                </c:pt>
              </c:strCache>
            </c:strRef>
          </c:tx>
          <c:spPr>
            <a:ln w="15875">
              <a:solidFill>
                <a:schemeClr val="tx1"/>
              </a:solidFill>
              <a:prstDash val="lgDash"/>
            </a:ln>
          </c:spPr>
          <c:marker>
            <c:symbol val="none"/>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26wk'!$C$79:$C$102</c:f>
              <c:numCache>
                <c:formatCode>0</c:formatCode>
                <c:ptCount val="24"/>
                <c:pt idx="0">
                  <c:v>1241.7362637362637</c:v>
                </c:pt>
                <c:pt idx="1">
                  <c:v>1241.7362637362637</c:v>
                </c:pt>
                <c:pt idx="2">
                  <c:v>1241.7362637362637</c:v>
                </c:pt>
                <c:pt idx="3">
                  <c:v>1241.7362637362637</c:v>
                </c:pt>
                <c:pt idx="4">
                  <c:v>1241.7362637362637</c:v>
                </c:pt>
                <c:pt idx="5">
                  <c:v>1241.7362637362637</c:v>
                </c:pt>
                <c:pt idx="6">
                  <c:v>1241.7362637362637</c:v>
                </c:pt>
                <c:pt idx="7">
                  <c:v>1241.7362637362637</c:v>
                </c:pt>
                <c:pt idx="8">
                  <c:v>1241.7362637362637</c:v>
                </c:pt>
                <c:pt idx="9">
                  <c:v>1241.7362637362637</c:v>
                </c:pt>
                <c:pt idx="10">
                  <c:v>1241.7362637362637</c:v>
                </c:pt>
                <c:pt idx="11">
                  <c:v>1241.7362637362637</c:v>
                </c:pt>
                <c:pt idx="12">
                  <c:v>1241.7362637362637</c:v>
                </c:pt>
                <c:pt idx="13">
                  <c:v>1241.7362637362637</c:v>
                </c:pt>
                <c:pt idx="14">
                  <c:v>1241.7362637362637</c:v>
                </c:pt>
                <c:pt idx="15">
                  <c:v>1241.7362637362637</c:v>
                </c:pt>
                <c:pt idx="16">
                  <c:v>1241.7362637362637</c:v>
                </c:pt>
                <c:pt idx="17">
                  <c:v>1241.7362637362637</c:v>
                </c:pt>
                <c:pt idx="18">
                  <c:v>1241.7362637362637</c:v>
                </c:pt>
                <c:pt idx="19">
                  <c:v>1241.7362637362637</c:v>
                </c:pt>
                <c:pt idx="20">
                  <c:v>1241.7362637362637</c:v>
                </c:pt>
                <c:pt idx="21">
                  <c:v>1241.7362637362637</c:v>
                </c:pt>
                <c:pt idx="22">
                  <c:v>1241.7362637362637</c:v>
                </c:pt>
                <c:pt idx="23">
                  <c:v>1241.7362637362637</c:v>
                </c:pt>
              </c:numCache>
            </c:numRef>
          </c:val>
          <c:smooth val="0"/>
          <c:extLst>
            <c:ext xmlns:c16="http://schemas.microsoft.com/office/drawing/2014/chart" uri="{C3380CC4-5D6E-409C-BE32-E72D297353CC}">
              <c16:uniqueId val="{00000004-8D30-4204-A5D2-B60D5AC0EEE2}"/>
            </c:ext>
          </c:extLst>
        </c:ser>
        <c:ser>
          <c:idx val="5"/>
          <c:order val="5"/>
          <c:tx>
            <c:strRef>
              <c:f>'Endo 26wk'!$I$6</c:f>
              <c:strCache>
                <c:ptCount val="1"/>
                <c:pt idx="0">
                  <c:v>SCL</c:v>
                </c:pt>
              </c:strCache>
            </c:strRef>
          </c:tx>
          <c:spPr>
            <a:ln>
              <a:noFill/>
            </a:ln>
          </c:spPr>
          <c:marker>
            <c:symbol val="circle"/>
            <c:size val="6"/>
            <c:spPr>
              <a:solidFill>
                <a:srgbClr val="5B9BD5"/>
              </a:solidFill>
              <a:ln>
                <a:noFill/>
              </a:ln>
            </c:spPr>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26wk'!$I$79:$I$102</c:f>
              <c:numCache>
                <c:formatCode>0</c:formatCode>
                <c:ptCount val="24"/>
                <c:pt idx="0">
                  <c:v>#N/A</c:v>
                </c:pt>
                <c:pt idx="1">
                  <c:v>#N/A</c:v>
                </c:pt>
                <c:pt idx="2">
                  <c:v>#N/A</c:v>
                </c:pt>
                <c:pt idx="3">
                  <c:v>#N/A</c:v>
                </c:pt>
                <c:pt idx="4">
                  <c:v>#N/A</c:v>
                </c:pt>
                <c:pt idx="5">
                  <c:v>#N/A</c:v>
                </c:pt>
                <c:pt idx="6">
                  <c:v>#N/A</c:v>
                </c:pt>
                <c:pt idx="7">
                  <c:v>#N/A</c:v>
                </c:pt>
                <c:pt idx="8">
                  <c:v>570</c:v>
                </c:pt>
                <c:pt idx="9">
                  <c:v>524</c:v>
                </c:pt>
                <c:pt idx="10">
                  <c:v>438</c:v>
                </c:pt>
                <c:pt idx="11">
                  <c:v>364</c:v>
                </c:pt>
                <c:pt idx="12">
                  <c:v>282</c:v>
                </c:pt>
                <c:pt idx="13">
                  <c:v>198</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8D30-4204-A5D2-B60D5AC0EEE2}"/>
            </c:ext>
          </c:extLst>
        </c:ser>
        <c:ser>
          <c:idx val="6"/>
          <c:order val="6"/>
          <c:tx>
            <c:strRef>
              <c:f>'Endo 26wk'!$J$6</c:f>
              <c:strCache>
                <c:ptCount val="1"/>
                <c:pt idx="0">
                  <c:v>SCH</c:v>
                </c:pt>
              </c:strCache>
            </c:strRef>
          </c:tx>
          <c:spPr>
            <a:ln>
              <a:noFill/>
            </a:ln>
          </c:spPr>
          <c:marker>
            <c:symbol val="circle"/>
            <c:size val="6"/>
            <c:spPr>
              <a:solidFill>
                <a:srgbClr val="FF6600"/>
              </a:solidFill>
              <a:ln>
                <a:noFill/>
              </a:ln>
            </c:spPr>
          </c:marker>
          <c:cat>
            <c:numRef>
              <c:f>'Endo 26wk'!$B$79:$B$92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'Endo 26wk'!$J$79:$J$102</c:f>
              <c:numCache>
                <c:formatCode>0</c:formatCode>
                <c:ptCount val="24"/>
                <c:pt idx="0">
                  <c:v>1673</c:v>
                </c:pt>
                <c:pt idx="1">
                  <c:v>1653</c:v>
                </c:pt>
                <c:pt idx="2">
                  <c:v>1575</c:v>
                </c:pt>
                <c:pt idx="3">
                  <c:v>1574</c:v>
                </c:pt>
                <c:pt idx="4">
                  <c:v>1550</c:v>
                </c:pt>
                <c:pt idx="5">
                  <c:v>1248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8D30-4204-A5D2-B60D5AC0EEE2}"/>
            </c:ext>
          </c:extLst>
        </c:ser>
        <c:dLbls>
          <c:showLegendKey val="0"/>
          <c:showVal val="0"/>
          <c:showCatName val="0"/>
          <c:showSerName val="0"/>
          <c:showPercent val="0"/>
          <c:showBubbleSize val="0"/>
        </c:dLbls>
        <c:marker val="1"/>
        <c:smooth val="0"/>
        <c:axId val="172888832"/>
        <c:axId val="172890752"/>
      </c:lineChart>
      <c:dateAx>
        <c:axId val="17288883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90752"/>
        <c:crosses val="autoZero"/>
        <c:auto val="1"/>
        <c:lblOffset val="100"/>
        <c:baseTimeUnit val="months"/>
        <c:majorUnit val="1"/>
        <c:majorTimeUnit val="months"/>
      </c:dateAx>
      <c:valAx>
        <c:axId val="17289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88832"/>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DNA / CND Rate for Main &amp; DPU Theatres</a:t>
            </a:r>
            <a:endParaRPr lang="en-US" sz="1100"/>
          </a:p>
        </c:rich>
      </c:tx>
      <c:layout>
        <c:manualLayout>
          <c:xMode val="edge"/>
          <c:yMode val="edge"/>
          <c:x val="0.24072905527757116"/>
          <c:y val="4.1666666666666664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Theatres!$B$8:$B$20</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'Amb arrivals'!$G$8:$G$19</c:f>
            </c:numRef>
          </c:val>
          <c:smooth val="0"/>
          <c:extLst>
            <c:ext xmlns:c16="http://schemas.microsoft.com/office/drawing/2014/chart" uri="{C3380CC4-5D6E-409C-BE32-E72D297353CC}">
              <c16:uniqueId val="{00000000-855F-4873-A6D4-82F0D492DC15}"/>
            </c:ext>
          </c:extLst>
        </c:ser>
        <c:ser>
          <c:idx val="2"/>
          <c:order val="1"/>
          <c:tx>
            <c:strRef>
              <c:f>Theatres!$C$6</c:f>
              <c:strCache>
                <c:ptCount val="1"/>
                <c:pt idx="0">
                  <c:v>Target</c:v>
                </c:pt>
              </c:strCache>
            </c:strRef>
          </c:tx>
          <c:spPr>
            <a:ln w="19050" cap="rnd">
              <a:solidFill>
                <a:srgbClr val="FF0000"/>
              </a:solidFill>
              <a:prstDash val="dash"/>
              <a:round/>
            </a:ln>
            <a:effectLst/>
          </c:spPr>
          <c:marker>
            <c:symbol val="none"/>
          </c:marker>
          <c:cat>
            <c:numRef>
              <c:f>Theatres!$B$8:$B$20</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Theatres!$C$8:$C$31</c:f>
              <c:numCache>
                <c:formatCode>0.0%</c:formatCode>
                <c:ptCount val="24"/>
                <c:pt idx="0">
                  <c:v>0.05</c:v>
                </c:pt>
                <c:pt idx="1">
                  <c:v>0.05</c:v>
                </c:pt>
                <c:pt idx="2">
                  <c:v>0.05</c:v>
                </c:pt>
                <c:pt idx="3">
                  <c:v>0.05</c:v>
                </c:pt>
                <c:pt idx="4">
                  <c:v>0.05</c:v>
                </c:pt>
                <c:pt idx="5">
                  <c:v>0.05</c:v>
                </c:pt>
                <c:pt idx="6">
                  <c:v>0.05</c:v>
                </c:pt>
                <c:pt idx="7">
                  <c:v>0.05</c:v>
                </c:pt>
                <c:pt idx="8">
                  <c:v>0.05</c:v>
                </c:pt>
                <c:pt idx="9">
                  <c:v>0.05</c:v>
                </c:pt>
                <c:pt idx="10">
                  <c:v>0.05</c:v>
                </c:pt>
                <c:pt idx="11">
                  <c:v>0.05</c:v>
                </c:pt>
                <c:pt idx="12">
                  <c:v>0.05</c:v>
                </c:pt>
              </c:numCache>
            </c:numRef>
          </c:val>
          <c:smooth val="0"/>
          <c:extLst>
            <c:ext xmlns:c16="http://schemas.microsoft.com/office/drawing/2014/chart" uri="{C3380CC4-5D6E-409C-BE32-E72D297353CC}">
              <c16:uniqueId val="{00000001-855F-4873-A6D4-82F0D492DC15}"/>
            </c:ext>
          </c:extLst>
        </c:ser>
        <c:ser>
          <c:idx val="3"/>
          <c:order val="2"/>
          <c:tx>
            <c:strRef>
              <c:f>Theatres!$D$6</c:f>
              <c:strCache>
                <c:ptCount val="1"/>
                <c:pt idx="0">
                  <c:v>Main</c:v>
                </c:pt>
              </c:strCache>
            </c:strRef>
          </c:tx>
          <c:spPr>
            <a:ln>
              <a:solidFill>
                <a:srgbClr val="00B5CC"/>
              </a:solidFill>
            </a:ln>
          </c:spPr>
          <c:marker>
            <c:symbol val="diamond"/>
            <c:size val="5"/>
            <c:spPr>
              <a:solidFill>
                <a:srgbClr val="00B5CC"/>
              </a:solidFill>
              <a:ln>
                <a:solidFill>
                  <a:srgbClr val="00B5CC"/>
                </a:solidFill>
              </a:ln>
            </c:spPr>
          </c:marker>
          <c:cat>
            <c:numRef>
              <c:f>Theatres!$B$8:$B$20</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Theatres!$D$8:$D$31</c:f>
              <c:numCache>
                <c:formatCode>0.00%</c:formatCode>
                <c:ptCount val="24"/>
                <c:pt idx="0">
                  <c:v>9.8799999999999999E-2</c:v>
                </c:pt>
                <c:pt idx="1">
                  <c:v>0.1152</c:v>
                </c:pt>
                <c:pt idx="2">
                  <c:v>0.10979999999999999</c:v>
                </c:pt>
                <c:pt idx="3">
                  <c:v>0.1205</c:v>
                </c:pt>
                <c:pt idx="4">
                  <c:v>0.1028</c:v>
                </c:pt>
                <c:pt idx="5">
                  <c:v>9.6500000000000002E-2</c:v>
                </c:pt>
                <c:pt idx="6">
                  <c:v>0.1022</c:v>
                </c:pt>
                <c:pt idx="7">
                  <c:v>0.1115</c:v>
                </c:pt>
                <c:pt idx="8">
                  <c:v>0.1168</c:v>
                </c:pt>
                <c:pt idx="9">
                  <c:v>0.1111</c:v>
                </c:pt>
                <c:pt idx="10">
                  <c:v>0.12670000000000001</c:v>
                </c:pt>
                <c:pt idx="11">
                  <c:v>7.0199999999999999E-2</c:v>
                </c:pt>
                <c:pt idx="12">
                  <c:v>9.9699999999999997E-2</c:v>
                </c:pt>
              </c:numCache>
            </c:numRef>
          </c:val>
          <c:smooth val="0"/>
          <c:extLst>
            <c:ext xmlns:c16="http://schemas.microsoft.com/office/drawing/2014/chart" uri="{C3380CC4-5D6E-409C-BE32-E72D297353CC}">
              <c16:uniqueId val="{00000002-855F-4873-A6D4-82F0D492DC15}"/>
            </c:ext>
          </c:extLst>
        </c:ser>
        <c:ser>
          <c:idx val="1"/>
          <c:order val="3"/>
          <c:tx>
            <c:strRef>
              <c:f>Theatres!$E$6</c:f>
              <c:strCache>
                <c:ptCount val="1"/>
                <c:pt idx="0">
                  <c:v>DPU</c:v>
                </c:pt>
              </c:strCache>
            </c:strRef>
          </c:tx>
          <c:spPr>
            <a:ln>
              <a:solidFill>
                <a:srgbClr val="92278F"/>
              </a:solidFill>
            </a:ln>
          </c:spPr>
          <c:marker>
            <c:symbol val="diamond"/>
            <c:size val="5"/>
            <c:spPr>
              <a:solidFill>
                <a:srgbClr val="92278F"/>
              </a:solidFill>
              <a:ln>
                <a:solidFill>
                  <a:srgbClr val="92278F"/>
                </a:solidFill>
              </a:ln>
            </c:spPr>
          </c:marker>
          <c:cat>
            <c:numRef>
              <c:f>Theatres!$B$8:$B$20</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Theatres!$E$8:$E$31</c:f>
              <c:numCache>
                <c:formatCode>0.00%</c:formatCode>
                <c:ptCount val="24"/>
                <c:pt idx="0">
                  <c:v>9.7600000000000006E-2</c:v>
                </c:pt>
                <c:pt idx="1">
                  <c:v>0.10150000000000001</c:v>
                </c:pt>
                <c:pt idx="2">
                  <c:v>7.7799999999999994E-2</c:v>
                </c:pt>
                <c:pt idx="3">
                  <c:v>7.8100000000000003E-2</c:v>
                </c:pt>
                <c:pt idx="4">
                  <c:v>8.7499999999999994E-2</c:v>
                </c:pt>
                <c:pt idx="5">
                  <c:v>0.10340000000000001</c:v>
                </c:pt>
                <c:pt idx="6">
                  <c:v>8.2100000000000006E-2</c:v>
                </c:pt>
                <c:pt idx="7">
                  <c:v>9.6699999999999994E-2</c:v>
                </c:pt>
                <c:pt idx="8">
                  <c:v>9.9599999999999994E-2</c:v>
                </c:pt>
                <c:pt idx="9">
                  <c:v>8.3799999999999999E-2</c:v>
                </c:pt>
                <c:pt idx="10">
                  <c:v>9.7900000000000001E-2</c:v>
                </c:pt>
                <c:pt idx="11">
                  <c:v>8.2500000000000004E-2</c:v>
                </c:pt>
                <c:pt idx="12">
                  <c:v>7.6799999999999993E-2</c:v>
                </c:pt>
              </c:numCache>
            </c:numRef>
          </c:val>
          <c:smooth val="0"/>
          <c:extLst>
            <c:ext xmlns:c16="http://schemas.microsoft.com/office/drawing/2014/chart" uri="{C3380CC4-5D6E-409C-BE32-E72D297353CC}">
              <c16:uniqueId val="{00000003-855F-4873-A6D4-82F0D492DC15}"/>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Run Time Rate for Main, DPU &amp; Endoscopy Theatres</a:t>
            </a:r>
            <a:endParaRPr lang="en-US" sz="1100"/>
          </a:p>
        </c:rich>
      </c:tx>
      <c:layout>
        <c:manualLayout>
          <c:xMode val="edge"/>
          <c:yMode val="edge"/>
          <c:x val="0.17961793080007238"/>
          <c:y val="4.1666619629535558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Theatres!$B$41:$B$53</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'Amb arrivals'!$G$8:$G$19</c:f>
            </c:numRef>
          </c:val>
          <c:smooth val="0"/>
          <c:extLst>
            <c:ext xmlns:c16="http://schemas.microsoft.com/office/drawing/2014/chart" uri="{C3380CC4-5D6E-409C-BE32-E72D297353CC}">
              <c16:uniqueId val="{00000000-73CF-46C2-9325-3D257D531E08}"/>
            </c:ext>
          </c:extLst>
        </c:ser>
        <c:ser>
          <c:idx val="2"/>
          <c:order val="1"/>
          <c:tx>
            <c:strRef>
              <c:f>Theatres!$C$39</c:f>
              <c:strCache>
                <c:ptCount val="1"/>
                <c:pt idx="0">
                  <c:v>Target</c:v>
                </c:pt>
              </c:strCache>
            </c:strRef>
          </c:tx>
          <c:spPr>
            <a:ln w="19050" cap="rnd">
              <a:solidFill>
                <a:srgbClr val="FF0000"/>
              </a:solidFill>
              <a:prstDash val="dash"/>
              <a:round/>
            </a:ln>
            <a:effectLst/>
          </c:spPr>
          <c:marker>
            <c:symbol val="none"/>
          </c:marker>
          <c:cat>
            <c:numRef>
              <c:f>Theatres!$B$41:$B$53</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Theatres!$C$41:$C$64</c:f>
              <c:numCache>
                <c:formatCode>0.0%</c:formatCode>
                <c:ptCount val="24"/>
                <c:pt idx="0">
                  <c:v>0.9</c:v>
                </c:pt>
                <c:pt idx="1">
                  <c:v>0.9</c:v>
                </c:pt>
                <c:pt idx="2">
                  <c:v>0.9</c:v>
                </c:pt>
                <c:pt idx="3">
                  <c:v>0.9</c:v>
                </c:pt>
                <c:pt idx="4">
                  <c:v>0.9</c:v>
                </c:pt>
                <c:pt idx="5">
                  <c:v>0.9</c:v>
                </c:pt>
                <c:pt idx="6">
                  <c:v>0.9</c:v>
                </c:pt>
                <c:pt idx="7">
                  <c:v>0.9</c:v>
                </c:pt>
                <c:pt idx="8">
                  <c:v>0.9</c:v>
                </c:pt>
                <c:pt idx="9">
                  <c:v>0.9</c:v>
                </c:pt>
                <c:pt idx="10">
                  <c:v>0.9</c:v>
                </c:pt>
                <c:pt idx="11">
                  <c:v>0.9</c:v>
                </c:pt>
                <c:pt idx="12">
                  <c:v>0.9</c:v>
                </c:pt>
              </c:numCache>
            </c:numRef>
          </c:val>
          <c:smooth val="0"/>
          <c:extLst>
            <c:ext xmlns:c16="http://schemas.microsoft.com/office/drawing/2014/chart" uri="{C3380CC4-5D6E-409C-BE32-E72D297353CC}">
              <c16:uniqueId val="{00000001-73CF-46C2-9325-3D257D531E08}"/>
            </c:ext>
          </c:extLst>
        </c:ser>
        <c:ser>
          <c:idx val="3"/>
          <c:order val="2"/>
          <c:tx>
            <c:strRef>
              <c:f>Theatres!$D$39</c:f>
              <c:strCache>
                <c:ptCount val="1"/>
                <c:pt idx="0">
                  <c:v>Main</c:v>
                </c:pt>
              </c:strCache>
            </c:strRef>
          </c:tx>
          <c:spPr>
            <a:ln>
              <a:solidFill>
                <a:srgbClr val="00B5CC"/>
              </a:solidFill>
            </a:ln>
          </c:spPr>
          <c:marker>
            <c:symbol val="diamond"/>
            <c:size val="5"/>
            <c:spPr>
              <a:solidFill>
                <a:srgbClr val="00B5CC"/>
              </a:solidFill>
              <a:ln>
                <a:solidFill>
                  <a:srgbClr val="00B5CC"/>
                </a:solidFill>
              </a:ln>
            </c:spPr>
          </c:marker>
          <c:cat>
            <c:numRef>
              <c:f>Theatres!$B$41:$B$53</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Theatres!$D$41:$D$64</c:f>
              <c:numCache>
                <c:formatCode>0.00%</c:formatCode>
                <c:ptCount val="24"/>
                <c:pt idx="0">
                  <c:v>0.99119999999999997</c:v>
                </c:pt>
                <c:pt idx="1">
                  <c:v>0.96099999999999997</c:v>
                </c:pt>
                <c:pt idx="2">
                  <c:v>1.0399</c:v>
                </c:pt>
                <c:pt idx="3">
                  <c:v>0.9496</c:v>
                </c:pt>
                <c:pt idx="4">
                  <c:v>0.96689999999999998</c:v>
                </c:pt>
                <c:pt idx="5">
                  <c:v>1.0286999999999999</c:v>
                </c:pt>
                <c:pt idx="6">
                  <c:v>1.0269999999999999</c:v>
                </c:pt>
                <c:pt idx="7">
                  <c:v>1.0494000000000001</c:v>
                </c:pt>
                <c:pt idx="8">
                  <c:v>0.98419999999999996</c:v>
                </c:pt>
                <c:pt idx="9">
                  <c:v>0.98499999999999999</c:v>
                </c:pt>
                <c:pt idx="10">
                  <c:v>0.99080000000000001</c:v>
                </c:pt>
                <c:pt idx="11">
                  <c:v>0.94110000000000005</c:v>
                </c:pt>
                <c:pt idx="12">
                  <c:v>0.98780000000000001</c:v>
                </c:pt>
              </c:numCache>
            </c:numRef>
          </c:val>
          <c:smooth val="0"/>
          <c:extLst>
            <c:ext xmlns:c16="http://schemas.microsoft.com/office/drawing/2014/chart" uri="{C3380CC4-5D6E-409C-BE32-E72D297353CC}">
              <c16:uniqueId val="{00000002-73CF-46C2-9325-3D257D531E08}"/>
            </c:ext>
          </c:extLst>
        </c:ser>
        <c:ser>
          <c:idx val="1"/>
          <c:order val="3"/>
          <c:tx>
            <c:strRef>
              <c:f>Theatres!$E$39</c:f>
              <c:strCache>
                <c:ptCount val="1"/>
                <c:pt idx="0">
                  <c:v>DPU</c:v>
                </c:pt>
              </c:strCache>
            </c:strRef>
          </c:tx>
          <c:spPr>
            <a:ln>
              <a:solidFill>
                <a:srgbClr val="92278F"/>
              </a:solidFill>
            </a:ln>
          </c:spPr>
          <c:marker>
            <c:symbol val="diamond"/>
            <c:size val="5"/>
            <c:spPr>
              <a:solidFill>
                <a:srgbClr val="92278F"/>
              </a:solidFill>
              <a:ln>
                <a:solidFill>
                  <a:srgbClr val="92278F"/>
                </a:solidFill>
              </a:ln>
            </c:spPr>
          </c:marker>
          <c:cat>
            <c:numRef>
              <c:f>Theatres!$B$41:$B$53</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Theatres!$E$41:$E$64</c:f>
              <c:numCache>
                <c:formatCode>0.00%</c:formatCode>
                <c:ptCount val="24"/>
                <c:pt idx="0">
                  <c:v>0.86739999999999995</c:v>
                </c:pt>
                <c:pt idx="1">
                  <c:v>0.76180000000000003</c:v>
                </c:pt>
                <c:pt idx="2">
                  <c:v>0.80559999999999998</c:v>
                </c:pt>
                <c:pt idx="3">
                  <c:v>0.76629999999999998</c:v>
                </c:pt>
                <c:pt idx="4">
                  <c:v>0.78210000000000002</c:v>
                </c:pt>
                <c:pt idx="5">
                  <c:v>0.78600000000000003</c:v>
                </c:pt>
                <c:pt idx="6">
                  <c:v>0.80210000000000004</c:v>
                </c:pt>
                <c:pt idx="7">
                  <c:v>0.84940000000000004</c:v>
                </c:pt>
                <c:pt idx="8">
                  <c:v>0.77780000000000005</c:v>
                </c:pt>
                <c:pt idx="9">
                  <c:v>0.78220000000000001</c:v>
                </c:pt>
                <c:pt idx="10">
                  <c:v>0.83809999999999996</c:v>
                </c:pt>
                <c:pt idx="11">
                  <c:v>0.86599999999999999</c:v>
                </c:pt>
                <c:pt idx="12">
                  <c:v>0.76039999999999996</c:v>
                </c:pt>
              </c:numCache>
            </c:numRef>
          </c:val>
          <c:smooth val="0"/>
          <c:extLst>
            <c:ext xmlns:c16="http://schemas.microsoft.com/office/drawing/2014/chart" uri="{C3380CC4-5D6E-409C-BE32-E72D297353CC}">
              <c16:uniqueId val="{00000003-73CF-46C2-9325-3D257D531E08}"/>
            </c:ext>
          </c:extLst>
        </c:ser>
        <c:ser>
          <c:idx val="4"/>
          <c:order val="4"/>
          <c:tx>
            <c:strRef>
              <c:f>Theatres!$F$39</c:f>
              <c:strCache>
                <c:ptCount val="1"/>
                <c:pt idx="0">
                  <c:v>Endoscopy</c:v>
                </c:pt>
              </c:strCache>
            </c:strRef>
          </c:tx>
          <c:spPr>
            <a:ln>
              <a:solidFill>
                <a:srgbClr val="EC008C"/>
              </a:solidFill>
            </a:ln>
          </c:spPr>
          <c:marker>
            <c:symbol val="diamond"/>
            <c:size val="5"/>
            <c:spPr>
              <a:solidFill>
                <a:srgbClr val="EC008C"/>
              </a:solidFill>
              <a:ln>
                <a:solidFill>
                  <a:srgbClr val="EC008C"/>
                </a:solidFill>
              </a:ln>
            </c:spPr>
          </c:marker>
          <c:cat>
            <c:numRef>
              <c:f>Theatres!$B$41:$B$53</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Theatres!$F$41:$F$64</c:f>
              <c:numCache>
                <c:formatCode>0.00%</c:formatCode>
                <c:ptCount val="24"/>
                <c:pt idx="0">
                  <c:v>1.1843999999999999</c:v>
                </c:pt>
                <c:pt idx="1">
                  <c:v>1.1146</c:v>
                </c:pt>
                <c:pt idx="2">
                  <c:v>1.3975</c:v>
                </c:pt>
                <c:pt idx="3">
                  <c:v>1.1109</c:v>
                </c:pt>
                <c:pt idx="4">
                  <c:v>1.121</c:v>
                </c:pt>
                <c:pt idx="5">
                  <c:v>1.1890000000000001</c:v>
                </c:pt>
                <c:pt idx="6">
                  <c:v>1.0809</c:v>
                </c:pt>
                <c:pt idx="7">
                  <c:v>1.0840000000000001</c:v>
                </c:pt>
                <c:pt idx="8">
                  <c:v>1.0429999999999999</c:v>
                </c:pt>
                <c:pt idx="9">
                  <c:v>1.0613999999999999</c:v>
                </c:pt>
                <c:pt idx="10">
                  <c:v>1.0628</c:v>
                </c:pt>
                <c:pt idx="11">
                  <c:v>1.0602</c:v>
                </c:pt>
                <c:pt idx="12">
                  <c:v>1.0826</c:v>
                </c:pt>
              </c:numCache>
            </c:numRef>
          </c:val>
          <c:smooth val="0"/>
          <c:extLst>
            <c:ext xmlns:c16="http://schemas.microsoft.com/office/drawing/2014/chart" uri="{C3380CC4-5D6E-409C-BE32-E72D297353CC}">
              <c16:uniqueId val="{00000004-73CF-46C2-9325-3D257D531E08}"/>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majorUnit val="0.30000000000000004"/>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Op Time for Main Theatres</a:t>
            </a:r>
            <a:endParaRPr lang="en-US" sz="1100"/>
          </a:p>
        </c:rich>
      </c:tx>
      <c:layout>
        <c:manualLayout>
          <c:xMode val="edge"/>
          <c:yMode val="edge"/>
          <c:x val="0.34072907714984191"/>
          <c:y val="4.1666619629535558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Theatres!$B$72:$B$84</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'Amb arrivals'!$G$8:$G$19</c:f>
            </c:numRef>
          </c:val>
          <c:smooth val="0"/>
          <c:extLst>
            <c:ext xmlns:c16="http://schemas.microsoft.com/office/drawing/2014/chart" uri="{C3380CC4-5D6E-409C-BE32-E72D297353CC}">
              <c16:uniqueId val="{00000000-F4EB-4C6E-BDF1-B61E628B51C4}"/>
            </c:ext>
          </c:extLst>
        </c:ser>
        <c:ser>
          <c:idx val="2"/>
          <c:order val="1"/>
          <c:tx>
            <c:strRef>
              <c:f>Theatres!$C$70</c:f>
              <c:strCache>
                <c:ptCount val="1"/>
                <c:pt idx="0">
                  <c:v>Target</c:v>
                </c:pt>
              </c:strCache>
            </c:strRef>
          </c:tx>
          <c:spPr>
            <a:ln w="19050" cap="rnd">
              <a:solidFill>
                <a:srgbClr val="FF0000"/>
              </a:solidFill>
              <a:prstDash val="dash"/>
              <a:round/>
            </a:ln>
            <a:effectLst/>
          </c:spPr>
          <c:marker>
            <c:symbol val="none"/>
          </c:marker>
          <c:cat>
            <c:numRef>
              <c:f>Theatres!$B$72:$B$84</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Theatres!$C$72:$C$95</c:f>
              <c:numCache>
                <c:formatCode>0.0%</c:formatCode>
                <c:ptCount val="24"/>
                <c:pt idx="0">
                  <c:v>0.85</c:v>
                </c:pt>
                <c:pt idx="1">
                  <c:v>0.85</c:v>
                </c:pt>
                <c:pt idx="2">
                  <c:v>0.85</c:v>
                </c:pt>
                <c:pt idx="3">
                  <c:v>0.85</c:v>
                </c:pt>
                <c:pt idx="4">
                  <c:v>0.85</c:v>
                </c:pt>
                <c:pt idx="5">
                  <c:v>0.85</c:v>
                </c:pt>
                <c:pt idx="6">
                  <c:v>0.85</c:v>
                </c:pt>
                <c:pt idx="7">
                  <c:v>0.85</c:v>
                </c:pt>
                <c:pt idx="8">
                  <c:v>0.85</c:v>
                </c:pt>
                <c:pt idx="9">
                  <c:v>0.85</c:v>
                </c:pt>
                <c:pt idx="10">
                  <c:v>0.85</c:v>
                </c:pt>
                <c:pt idx="11">
                  <c:v>0.85</c:v>
                </c:pt>
                <c:pt idx="12">
                  <c:v>0.85</c:v>
                </c:pt>
              </c:numCache>
            </c:numRef>
          </c:val>
          <c:smooth val="0"/>
          <c:extLst>
            <c:ext xmlns:c16="http://schemas.microsoft.com/office/drawing/2014/chart" uri="{C3380CC4-5D6E-409C-BE32-E72D297353CC}">
              <c16:uniqueId val="{00000001-F4EB-4C6E-BDF1-B61E628B51C4}"/>
            </c:ext>
          </c:extLst>
        </c:ser>
        <c:ser>
          <c:idx val="3"/>
          <c:order val="2"/>
          <c:tx>
            <c:strRef>
              <c:f>Theatres!$D$70</c:f>
              <c:strCache>
                <c:ptCount val="1"/>
                <c:pt idx="0">
                  <c:v>Main</c:v>
                </c:pt>
              </c:strCache>
            </c:strRef>
          </c:tx>
          <c:spPr>
            <a:ln>
              <a:solidFill>
                <a:srgbClr val="00B5CC"/>
              </a:solidFill>
            </a:ln>
          </c:spPr>
          <c:marker>
            <c:symbol val="diamond"/>
            <c:size val="5"/>
            <c:spPr>
              <a:solidFill>
                <a:srgbClr val="00B5CC"/>
              </a:solidFill>
              <a:ln>
                <a:solidFill>
                  <a:srgbClr val="00B5CC"/>
                </a:solidFill>
              </a:ln>
            </c:spPr>
          </c:marker>
          <c:cat>
            <c:numRef>
              <c:f>Theatres!$B$72:$B$84</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Theatres!$D$72:$D$95</c:f>
              <c:numCache>
                <c:formatCode>0.00%</c:formatCode>
                <c:ptCount val="24"/>
                <c:pt idx="0">
                  <c:v>0.88980000000000004</c:v>
                </c:pt>
                <c:pt idx="1">
                  <c:v>0.86919999999999997</c:v>
                </c:pt>
                <c:pt idx="2">
                  <c:v>0.88919999999999999</c:v>
                </c:pt>
                <c:pt idx="3">
                  <c:v>0.86550000000000005</c:v>
                </c:pt>
                <c:pt idx="4">
                  <c:v>0.88690000000000002</c:v>
                </c:pt>
                <c:pt idx="5">
                  <c:v>0.93400000000000005</c:v>
                </c:pt>
                <c:pt idx="6">
                  <c:v>0.92749999999999999</c:v>
                </c:pt>
                <c:pt idx="7">
                  <c:v>0.96360000000000001</c:v>
                </c:pt>
                <c:pt idx="8">
                  <c:v>0.88600000000000001</c:v>
                </c:pt>
                <c:pt idx="9">
                  <c:v>0.90300000000000002</c:v>
                </c:pt>
                <c:pt idx="10">
                  <c:v>0.89239999999999997</c:v>
                </c:pt>
                <c:pt idx="11">
                  <c:v>0.86240000000000006</c:v>
                </c:pt>
                <c:pt idx="12">
                  <c:v>0.88229999999999997</c:v>
                </c:pt>
              </c:numCache>
            </c:numRef>
          </c:val>
          <c:smooth val="0"/>
          <c:extLst>
            <c:ext xmlns:c16="http://schemas.microsoft.com/office/drawing/2014/chart" uri="{C3380CC4-5D6E-409C-BE32-E72D297353CC}">
              <c16:uniqueId val="{00000002-F4EB-4C6E-BDF1-B61E628B51C4}"/>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Op Time for DPU Theatres</a:t>
            </a:r>
            <a:endParaRPr lang="en-US" sz="1100"/>
          </a:p>
        </c:rich>
      </c:tx>
      <c:layout>
        <c:manualLayout>
          <c:xMode val="edge"/>
          <c:yMode val="edge"/>
          <c:x val="0.33239574199381938"/>
          <c:y val="4.1666619629535558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Theatres!$B$103:$B$115</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'Amb arrivals'!$G$8:$G$19</c:f>
            </c:numRef>
          </c:val>
          <c:smooth val="0"/>
          <c:extLst>
            <c:ext xmlns:c16="http://schemas.microsoft.com/office/drawing/2014/chart" uri="{C3380CC4-5D6E-409C-BE32-E72D297353CC}">
              <c16:uniqueId val="{00000000-3BEC-403E-9FA5-3F619E02EBCF}"/>
            </c:ext>
          </c:extLst>
        </c:ser>
        <c:ser>
          <c:idx val="2"/>
          <c:order val="1"/>
          <c:tx>
            <c:strRef>
              <c:f>Theatres!$C$101</c:f>
              <c:strCache>
                <c:ptCount val="1"/>
                <c:pt idx="0">
                  <c:v>Target</c:v>
                </c:pt>
              </c:strCache>
            </c:strRef>
          </c:tx>
          <c:spPr>
            <a:ln w="19050" cap="rnd">
              <a:solidFill>
                <a:srgbClr val="FF0000"/>
              </a:solidFill>
              <a:prstDash val="dash"/>
              <a:round/>
            </a:ln>
            <a:effectLst/>
          </c:spPr>
          <c:marker>
            <c:symbol val="none"/>
          </c:marker>
          <c:cat>
            <c:numRef>
              <c:f>Theatres!$B$103:$B$115</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Theatres!$C$103:$C$126</c:f>
              <c:numCache>
                <c:formatCode>0.0%</c:formatCode>
                <c:ptCount val="24"/>
                <c:pt idx="0">
                  <c:v>0.8</c:v>
                </c:pt>
                <c:pt idx="1">
                  <c:v>0.8</c:v>
                </c:pt>
                <c:pt idx="2">
                  <c:v>0.8</c:v>
                </c:pt>
                <c:pt idx="3">
                  <c:v>0.8</c:v>
                </c:pt>
                <c:pt idx="4">
                  <c:v>0.8</c:v>
                </c:pt>
                <c:pt idx="5">
                  <c:v>0.8</c:v>
                </c:pt>
                <c:pt idx="6">
                  <c:v>0.8</c:v>
                </c:pt>
                <c:pt idx="7">
                  <c:v>0.8</c:v>
                </c:pt>
                <c:pt idx="8">
                  <c:v>0.8</c:v>
                </c:pt>
                <c:pt idx="9">
                  <c:v>0.8</c:v>
                </c:pt>
                <c:pt idx="10">
                  <c:v>0.8</c:v>
                </c:pt>
                <c:pt idx="11">
                  <c:v>0.8</c:v>
                </c:pt>
                <c:pt idx="12">
                  <c:v>0.8</c:v>
                </c:pt>
              </c:numCache>
            </c:numRef>
          </c:val>
          <c:smooth val="0"/>
          <c:extLst>
            <c:ext xmlns:c16="http://schemas.microsoft.com/office/drawing/2014/chart" uri="{C3380CC4-5D6E-409C-BE32-E72D297353CC}">
              <c16:uniqueId val="{00000001-3BEC-403E-9FA5-3F619E02EBCF}"/>
            </c:ext>
          </c:extLst>
        </c:ser>
        <c:ser>
          <c:idx val="1"/>
          <c:order val="2"/>
          <c:tx>
            <c:strRef>
              <c:f>Theatres!$D$101</c:f>
              <c:strCache>
                <c:ptCount val="1"/>
                <c:pt idx="0">
                  <c:v>DPU</c:v>
                </c:pt>
              </c:strCache>
            </c:strRef>
          </c:tx>
          <c:spPr>
            <a:ln>
              <a:solidFill>
                <a:srgbClr val="92278F"/>
              </a:solidFill>
            </a:ln>
          </c:spPr>
          <c:marker>
            <c:symbol val="diamond"/>
            <c:size val="5"/>
            <c:spPr>
              <a:solidFill>
                <a:srgbClr val="92278F"/>
              </a:solidFill>
              <a:ln>
                <a:solidFill>
                  <a:srgbClr val="92278F"/>
                </a:solidFill>
              </a:ln>
            </c:spPr>
          </c:marker>
          <c:cat>
            <c:numRef>
              <c:f>Theatres!$B$103:$B$115</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Theatres!$D$103:$D$126</c:f>
              <c:numCache>
                <c:formatCode>0.00%</c:formatCode>
                <c:ptCount val="24"/>
                <c:pt idx="0">
                  <c:v>0.66830000000000001</c:v>
                </c:pt>
                <c:pt idx="1">
                  <c:v>0.57099999999999995</c:v>
                </c:pt>
                <c:pt idx="2">
                  <c:v>0.58309999999999995</c:v>
                </c:pt>
                <c:pt idx="3">
                  <c:v>0.5726</c:v>
                </c:pt>
                <c:pt idx="4">
                  <c:v>0.5665</c:v>
                </c:pt>
                <c:pt idx="5">
                  <c:v>0.5887</c:v>
                </c:pt>
                <c:pt idx="6">
                  <c:v>0.62039999999999995</c:v>
                </c:pt>
                <c:pt idx="7">
                  <c:v>0.66490000000000005</c:v>
                </c:pt>
                <c:pt idx="8">
                  <c:v>0.58450000000000002</c:v>
                </c:pt>
                <c:pt idx="9">
                  <c:v>0.60289999999999999</c:v>
                </c:pt>
                <c:pt idx="10">
                  <c:v>0.64410000000000001</c:v>
                </c:pt>
                <c:pt idx="11">
                  <c:v>0.64029999999999998</c:v>
                </c:pt>
                <c:pt idx="12">
                  <c:v>0.59789999999999999</c:v>
                </c:pt>
              </c:numCache>
            </c:numRef>
          </c:val>
          <c:smooth val="0"/>
          <c:extLst>
            <c:ext xmlns:c16="http://schemas.microsoft.com/office/drawing/2014/chart" uri="{C3380CC4-5D6E-409C-BE32-E72D297353CC}">
              <c16:uniqueId val="{00000002-3BEC-403E-9FA5-3F619E02EBCF}"/>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AHP</a:t>
            </a:r>
            <a:r>
              <a:rPr lang="en-GB" sz="1100" baseline="0"/>
              <a:t> New Scheduled Contacts</a:t>
            </a:r>
            <a:endParaRPr lang="en-GB" sz="1100"/>
          </a:p>
        </c:rich>
      </c:tx>
      <c:overlay val="0"/>
      <c:spPr>
        <a:noFill/>
        <a:ln>
          <a:noFill/>
        </a:ln>
        <a:effectLst/>
      </c:spPr>
    </c:title>
    <c:autoTitleDeleted val="0"/>
    <c:plotArea>
      <c:layout>
        <c:manualLayout>
          <c:layoutTarget val="inner"/>
          <c:xMode val="edge"/>
          <c:yMode val="edge"/>
          <c:x val="0.10024759405074365"/>
          <c:y val="0.14087962962962963"/>
          <c:w val="0.87753018372703417"/>
          <c:h val="0.60415099154272378"/>
        </c:manualLayout>
      </c:layout>
      <c:lineChart>
        <c:grouping val="standard"/>
        <c:varyColors val="0"/>
        <c:ser>
          <c:idx val="1"/>
          <c:order val="0"/>
          <c:tx>
            <c:strRef>
              <c:f>'AHP Activity'!$C$6</c:f>
              <c:strCache>
                <c:ptCount val="1"/>
                <c:pt idx="0">
                  <c:v>2025/26</c:v>
                </c:pt>
              </c:strCache>
            </c:strRef>
          </c:tx>
          <c:spPr>
            <a:ln>
              <a:solidFill>
                <a:srgbClr val="00B5CC"/>
              </a:solidFill>
            </a:ln>
            <a:effectLst/>
          </c:spPr>
          <c:marker>
            <c:symbol val="diamond"/>
            <c:size val="5"/>
            <c:spPr>
              <a:solidFill>
                <a:srgbClr val="00B5CC"/>
              </a:solidFill>
              <a:ln>
                <a:solidFill>
                  <a:srgbClr val="00B5CC"/>
                </a:solidFill>
              </a:ln>
            </c:spPr>
          </c:marker>
          <c:cat>
            <c:strRef>
              <c:f>'AHP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'AHP Activity'!$C$7:$C$18</c:f>
              <c:numCache>
                <c:formatCode>General</c:formatCode>
                <c:ptCount val="12"/>
                <c:pt idx="0">
                  <c:v>4625</c:v>
                </c:pt>
                <c:pt idx="1">
                  <c:v>4746</c:v>
                </c:pt>
                <c:pt idx="2">
                  <c:v>4888</c:v>
                </c:pt>
                <c:pt idx="3">
                  <c:v>4831</c:v>
                </c:pt>
                <c:pt idx="4">
                  <c:v>4023</c:v>
                </c:pt>
                <c:pt idx="5">
                  <c:v>5208</c:v>
                </c:pt>
                <c:pt idx="6">
                  <c:v>5241</c:v>
                </c:pt>
                <c:pt idx="7">
                  <c:v>5018</c:v>
                </c:pt>
                <c:pt idx="8">
                  <c:v>4259</c:v>
                </c:pt>
                <c:pt idx="9">
                  <c:v>5142</c:v>
                </c:pt>
                <c:pt idx="10">
                  <c:v>4819</c:v>
                </c:pt>
                <c:pt idx="11">
                  <c:v>4746</c:v>
                </c:pt>
              </c:numCache>
            </c:numRef>
          </c:val>
          <c:smooth val="0"/>
          <c:extLst>
            <c:ext xmlns:c16="http://schemas.microsoft.com/office/drawing/2014/chart" uri="{C3380CC4-5D6E-409C-BE32-E72D297353CC}">
              <c16:uniqueId val="{00000000-C1AC-4B61-8B5D-4B848999195D}"/>
            </c:ext>
          </c:extLst>
        </c:ser>
        <c:ser>
          <c:idx val="0"/>
          <c:order val="1"/>
          <c:tx>
            <c:strRef>
              <c:f>'AHP Activity'!$D$6</c:f>
              <c:strCache>
                <c:ptCount val="1"/>
                <c:pt idx="0">
                  <c:v>2026/27</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strRef>
              <c:f>'AHP Activity'!$B$7:$B$18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'AHP Activity'!$D$7:$D$18</c:f>
              <c:numCache>
                <c:formatCode>General</c:formatCode>
                <c:ptCount val="12"/>
                <c:pt idx="0">
                  <c:v>4783</c:v>
                </c:pt>
                <c:pt idx="1">
                  <c:v>4642</c:v>
                </c:pt>
              </c:numCache>
            </c:numRef>
          </c:val>
          <c:smooth val="0"/>
          <c:extLst>
            <c:ext xmlns:c16="http://schemas.microsoft.com/office/drawing/2014/chart" uri="{C3380CC4-5D6E-409C-BE32-E72D297353CC}">
              <c16:uniqueId val="{00000001-C1AC-4B61-8B5D-4B848999195D}"/>
            </c:ext>
          </c:extLst>
        </c:ser>
        <c:dLbls>
          <c:showLegendKey val="0"/>
          <c:showVal val="0"/>
          <c:showCatName val="0"/>
          <c:showSerName val="0"/>
          <c:showPercent val="0"/>
          <c:showBubbleSize val="0"/>
        </c:dLbls>
        <c:marker val="1"/>
        <c:smooth val="0"/>
        <c:axId val="170855424"/>
        <c:axId val="170857216"/>
      </c:lineChart>
      <c:catAx>
        <c:axId val="1708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Algn val="ctr"/>
        <c:lblOffset val="100"/>
        <c:noMultiLvlLbl val="1"/>
      </c:catAx>
      <c:valAx>
        <c:axId val="170857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valAx>
      <c:spPr>
        <a:noFill/>
        <a:ln>
          <a:noFill/>
        </a:ln>
        <a:effectLst/>
      </c:spPr>
    </c:plotArea>
    <c:legend>
      <c:legendPos val="b"/>
      <c:layout>
        <c:manualLayout>
          <c:xMode val="edge"/>
          <c:yMode val="edge"/>
          <c:x val="0.33629155730533689"/>
          <c:y val="0.90798556430446198"/>
          <c:w val="0.3655669291338582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AHP</a:t>
            </a:r>
            <a:r>
              <a:rPr lang="en-GB" sz="1100" baseline="0"/>
              <a:t> Review Scheduled Contacts</a:t>
            </a:r>
            <a:endParaRPr lang="en-GB" sz="1100"/>
          </a:p>
        </c:rich>
      </c:tx>
      <c:layout>
        <c:manualLayout>
          <c:xMode val="edge"/>
          <c:yMode val="edge"/>
          <c:x val="0.30002777777777778"/>
          <c:y val="3.8095238095238099E-2"/>
        </c:manualLayout>
      </c:layout>
      <c:overlay val="0"/>
      <c:spPr>
        <a:noFill/>
        <a:ln>
          <a:noFill/>
        </a:ln>
        <a:effectLst/>
      </c:spPr>
    </c:title>
    <c:autoTitleDeleted val="0"/>
    <c:plotArea>
      <c:layout>
        <c:manualLayout>
          <c:layoutTarget val="inner"/>
          <c:xMode val="edge"/>
          <c:yMode val="edge"/>
          <c:x val="0.11413648293963255"/>
          <c:y val="0.15013888888888888"/>
          <c:w val="0.86364129483814533"/>
          <c:h val="0.63192876932050157"/>
        </c:manualLayout>
      </c:layout>
      <c:lineChart>
        <c:grouping val="standard"/>
        <c:varyColors val="0"/>
        <c:ser>
          <c:idx val="1"/>
          <c:order val="0"/>
          <c:tx>
            <c:strRef>
              <c:f>'AHP Activity'!$C$25</c:f>
              <c:strCache>
                <c:ptCount val="1"/>
                <c:pt idx="0">
                  <c:v>2025/26</c:v>
                </c:pt>
              </c:strCache>
            </c:strRef>
          </c:tx>
          <c:spPr>
            <a:ln>
              <a:solidFill>
                <a:srgbClr val="00B5CC"/>
              </a:solidFill>
            </a:ln>
            <a:effectLst/>
          </c:spPr>
          <c:marker>
            <c:symbol val="diamond"/>
            <c:size val="5"/>
            <c:spPr>
              <a:solidFill>
                <a:srgbClr val="00B5CC"/>
              </a:solidFill>
              <a:ln>
                <a:solidFill>
                  <a:srgbClr val="00B5CC"/>
                </a:solidFill>
              </a:ln>
            </c:spPr>
          </c:marker>
          <c:cat>
            <c:strRef>
              <c:f>'AHP Activity'!$B$26:$B$37</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'AHP Activity'!$C$26:$C$37</c:f>
              <c:numCache>
                <c:formatCode>General</c:formatCode>
                <c:ptCount val="12"/>
                <c:pt idx="0">
                  <c:v>14894</c:v>
                </c:pt>
                <c:pt idx="1">
                  <c:v>16103</c:v>
                </c:pt>
                <c:pt idx="2">
                  <c:v>15299</c:v>
                </c:pt>
                <c:pt idx="3">
                  <c:v>13998</c:v>
                </c:pt>
                <c:pt idx="4">
                  <c:v>12767</c:v>
                </c:pt>
                <c:pt idx="5">
                  <c:v>16504</c:v>
                </c:pt>
                <c:pt idx="6">
                  <c:v>16456</c:v>
                </c:pt>
                <c:pt idx="7">
                  <c:v>15258</c:v>
                </c:pt>
                <c:pt idx="8">
                  <c:v>13352</c:v>
                </c:pt>
                <c:pt idx="9">
                  <c:v>15979</c:v>
                </c:pt>
                <c:pt idx="10">
                  <c:v>15058</c:v>
                </c:pt>
                <c:pt idx="11">
                  <c:v>15544</c:v>
                </c:pt>
              </c:numCache>
            </c:numRef>
          </c:val>
          <c:smooth val="0"/>
          <c:extLst>
            <c:ext xmlns:c16="http://schemas.microsoft.com/office/drawing/2014/chart" uri="{C3380CC4-5D6E-409C-BE32-E72D297353CC}">
              <c16:uniqueId val="{00000000-5F60-470B-BBA0-F421087D140D}"/>
            </c:ext>
          </c:extLst>
        </c:ser>
        <c:ser>
          <c:idx val="0"/>
          <c:order val="1"/>
          <c:tx>
            <c:strRef>
              <c:f>'AHP Activity'!$D$25</c:f>
              <c:strCache>
                <c:ptCount val="1"/>
                <c:pt idx="0">
                  <c:v>2026/27</c:v>
                </c:pt>
              </c:strCache>
            </c:strRef>
          </c:tx>
          <c:spPr>
            <a:ln>
              <a:solidFill>
                <a:schemeClr val="bg1">
                  <a:lumMod val="65000"/>
                </a:schemeClr>
              </a:solidFill>
            </a:ln>
          </c:spPr>
          <c:marker>
            <c:symbol val="triangle"/>
            <c:size val="5"/>
            <c:spPr>
              <a:solidFill>
                <a:schemeClr val="bg1">
                  <a:lumMod val="65000"/>
                </a:schemeClr>
              </a:solidFill>
              <a:ln>
                <a:solidFill>
                  <a:schemeClr val="bg1">
                    <a:lumMod val="65000"/>
                  </a:schemeClr>
                </a:solidFill>
              </a:ln>
            </c:spPr>
          </c:marker>
          <c:cat>
            <c:strRef>
              <c:f>'AHP Activity'!$B$26:$B$37</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'AHP Activity'!$D$26:$D$37</c:f>
              <c:numCache>
                <c:formatCode>General</c:formatCode>
                <c:ptCount val="12"/>
                <c:pt idx="0">
                  <c:v>15389</c:v>
                </c:pt>
                <c:pt idx="1">
                  <c:v>15054</c:v>
                </c:pt>
              </c:numCache>
            </c:numRef>
          </c:val>
          <c:smooth val="0"/>
          <c:extLst>
            <c:ext xmlns:c16="http://schemas.microsoft.com/office/drawing/2014/chart" uri="{C3380CC4-5D6E-409C-BE32-E72D297353CC}">
              <c16:uniqueId val="{00000001-5F60-470B-BBA0-F421087D140D}"/>
            </c:ext>
          </c:extLst>
        </c:ser>
        <c:dLbls>
          <c:showLegendKey val="0"/>
          <c:showVal val="0"/>
          <c:showCatName val="0"/>
          <c:showSerName val="0"/>
          <c:showPercent val="0"/>
          <c:showBubbleSize val="0"/>
        </c:dLbls>
        <c:marker val="1"/>
        <c:smooth val="0"/>
        <c:axId val="170855424"/>
        <c:axId val="170857216"/>
      </c:lineChart>
      <c:catAx>
        <c:axId val="1708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Algn val="ctr"/>
        <c:lblOffset val="100"/>
        <c:noMultiLvlLbl val="1"/>
      </c:catAx>
      <c:valAx>
        <c:axId val="170857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 Cancer 62 Day Target</a:t>
            </a:r>
            <a:endParaRPr lang="en-GB" sz="1100">
              <a:effectLst/>
            </a:endParaRPr>
          </a:p>
        </c:rich>
      </c:tx>
      <c:layout>
        <c:manualLayout>
          <c:xMode val="edge"/>
          <c:yMode val="edge"/>
          <c:x val="0.35761510570741623"/>
          <c:y val="4.0310350908129081E-2"/>
        </c:manualLayout>
      </c:layout>
      <c:overlay val="0"/>
      <c:spPr>
        <a:noFill/>
        <a:ln>
          <a:noFill/>
        </a:ln>
        <a:effectLst/>
      </c:spPr>
    </c:title>
    <c:autoTitleDeleted val="0"/>
    <c:plotArea>
      <c:layout/>
      <c:lineChart>
        <c:grouping val="standard"/>
        <c:varyColors val="0"/>
        <c:ser>
          <c:idx val="0"/>
          <c:order val="0"/>
          <c:tx>
            <c:strRef>
              <c:f>'Cancer 62 Day'!$F$6</c:f>
              <c:strCache>
                <c:ptCount val="1"/>
                <c:pt idx="0">
                  <c:v>LPL</c:v>
                </c:pt>
              </c:strCache>
              <c:extLst xmlns:c15="http://schemas.microsoft.com/office/drawing/2012/chart"/>
            </c:strRef>
          </c:tx>
          <c:spPr>
            <a:ln w="15875" cap="rnd">
              <a:solidFill>
                <a:schemeClr val="tx1"/>
              </a:solidFill>
              <a:prstDash val="lgDash"/>
              <a:round/>
            </a:ln>
            <a:effectLst/>
          </c:spPr>
          <c:marker>
            <c:symbol val="none"/>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Day'!$F$79:$F$102</c:f>
              <c:numCache>
                <c:formatCode>0%</c:formatCode>
                <c:ptCount val="24"/>
                <c:pt idx="0">
                  <c:v>7.2903076923076987E-2</c:v>
                </c:pt>
                <c:pt idx="1">
                  <c:v>7.2903076923076987E-2</c:v>
                </c:pt>
                <c:pt idx="2">
                  <c:v>7.2903076923076987E-2</c:v>
                </c:pt>
                <c:pt idx="3">
                  <c:v>7.2903076923076987E-2</c:v>
                </c:pt>
                <c:pt idx="4">
                  <c:v>7.2903076923076987E-2</c:v>
                </c:pt>
                <c:pt idx="5">
                  <c:v>7.2903076923076987E-2</c:v>
                </c:pt>
                <c:pt idx="6">
                  <c:v>7.2903076923076987E-2</c:v>
                </c:pt>
                <c:pt idx="7">
                  <c:v>7.2903076923076987E-2</c:v>
                </c:pt>
                <c:pt idx="8">
                  <c:v>7.2903076923076987E-2</c:v>
                </c:pt>
                <c:pt idx="9">
                  <c:v>7.2903076923076987E-2</c:v>
                </c:pt>
                <c:pt idx="10">
                  <c:v>7.2903076923076987E-2</c:v>
                </c:pt>
                <c:pt idx="11">
                  <c:v>7.2903076923076987E-2</c:v>
                </c:pt>
                <c:pt idx="12">
                  <c:v>7.2903076923076987E-2</c:v>
                </c:pt>
                <c:pt idx="13">
                  <c:v>7.2903076923076987E-2</c:v>
                </c:pt>
                <c:pt idx="14">
                  <c:v>7.2903076923076987E-2</c:v>
                </c:pt>
                <c:pt idx="15">
                  <c:v>7.2903076923076987E-2</c:v>
                </c:pt>
                <c:pt idx="16">
                  <c:v>7.2903076923076987E-2</c:v>
                </c:pt>
                <c:pt idx="17">
                  <c:v>7.2903076923076987E-2</c:v>
                </c:pt>
                <c:pt idx="18">
                  <c:v>7.2903076923076987E-2</c:v>
                </c:pt>
                <c:pt idx="19">
                  <c:v>7.2903076923076987E-2</c:v>
                </c:pt>
                <c:pt idx="20">
                  <c:v>7.2903076923076987E-2</c:v>
                </c:pt>
                <c:pt idx="21">
                  <c:v>7.2903076923076987E-2</c:v>
                </c:pt>
                <c:pt idx="22">
                  <c:v>7.2903076923076987E-2</c:v>
                </c:pt>
                <c:pt idx="23">
                  <c:v>7.2903076923076987E-2</c:v>
                </c:pt>
              </c:numCache>
            </c:numRef>
          </c:val>
          <c:smooth val="0"/>
          <c:extLst xmlns:c15="http://schemas.microsoft.com/office/drawing/2012/chart">
            <c:ext xmlns:c16="http://schemas.microsoft.com/office/drawing/2014/chart" uri="{C3380CC4-5D6E-409C-BE32-E72D297353CC}">
              <c16:uniqueId val="{00000000-E2EE-4C36-93CD-14A0A78C996E}"/>
            </c:ext>
          </c:extLst>
        </c:ser>
        <c:ser>
          <c:idx val="1"/>
          <c:order val="1"/>
          <c:tx>
            <c:strRef>
              <c:f>'Cancer 62 Day'!$E$6</c:f>
              <c:strCache>
                <c:ptCount val="1"/>
                <c:pt idx="0">
                  <c:v>&lt; 62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Day'!$E$79:$E$91</c:f>
              <c:numCache>
                <c:formatCode>0.00%</c:formatCode>
                <c:ptCount val="13"/>
                <c:pt idx="0">
                  <c:v>0.36170000000000002</c:v>
                </c:pt>
                <c:pt idx="1">
                  <c:v>0.40600000000000003</c:v>
                </c:pt>
                <c:pt idx="2">
                  <c:v>0.25979999999999998</c:v>
                </c:pt>
                <c:pt idx="3">
                  <c:v>0.374</c:v>
                </c:pt>
                <c:pt idx="4">
                  <c:v>0.26919999999999999</c:v>
                </c:pt>
                <c:pt idx="5">
                  <c:v>0.26989999999999997</c:v>
                </c:pt>
                <c:pt idx="6">
                  <c:v>0.34810000000000002</c:v>
                </c:pt>
                <c:pt idx="7">
                  <c:v>0.38969999999999999</c:v>
                </c:pt>
                <c:pt idx="8">
                  <c:v>0.2286</c:v>
                </c:pt>
                <c:pt idx="9">
                  <c:v>0.18970000000000001</c:v>
                </c:pt>
                <c:pt idx="10">
                  <c:v>0.29509999999999997</c:v>
                </c:pt>
                <c:pt idx="11">
                  <c:v>0.48759999999999998</c:v>
                </c:pt>
                <c:pt idx="12">
                  <c:v>0.31619999999999998</c:v>
                </c:pt>
              </c:numCache>
            </c:numRef>
          </c:val>
          <c:smooth val="0"/>
          <c:extLst>
            <c:ext xmlns:c16="http://schemas.microsoft.com/office/drawing/2014/chart" uri="{C3380CC4-5D6E-409C-BE32-E72D297353CC}">
              <c16:uniqueId val="{00000001-E2EE-4C36-93CD-14A0A78C996E}"/>
            </c:ext>
          </c:extLst>
        </c:ser>
        <c:ser>
          <c:idx val="3"/>
          <c:order val="2"/>
          <c:tx>
            <c:strRef>
              <c:f>'Cancer 62 Day'!$G$6</c:f>
              <c:strCache>
                <c:ptCount val="1"/>
                <c:pt idx="0">
                  <c:v>Target</c:v>
                </c:pt>
              </c:strCache>
            </c:strRef>
          </c:tx>
          <c:spPr>
            <a:ln w="19050" cap="rnd">
              <a:solidFill>
                <a:srgbClr val="FF0000"/>
              </a:solidFill>
              <a:prstDash val="dash"/>
              <a:round/>
            </a:ln>
            <a:effectLst/>
          </c:spPr>
          <c:marker>
            <c:symbol val="none"/>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Day'!$G$79:$G$102</c:f>
              <c:numCache>
                <c:formatCode>0%</c:formatCode>
                <c:ptCount val="24"/>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pt idx="22">
                  <c:v>0.95</c:v>
                </c:pt>
                <c:pt idx="23">
                  <c:v>0.95</c:v>
                </c:pt>
              </c:numCache>
            </c:numRef>
          </c:val>
          <c:smooth val="0"/>
          <c:extLst>
            <c:ext xmlns:c16="http://schemas.microsoft.com/office/drawing/2014/chart" uri="{C3380CC4-5D6E-409C-BE32-E72D297353CC}">
              <c16:uniqueId val="{00000002-E2EE-4C36-93CD-14A0A78C996E}"/>
            </c:ext>
          </c:extLst>
        </c:ser>
        <c:ser>
          <c:idx val="5"/>
          <c:order val="3"/>
          <c:tx>
            <c:strRef>
              <c:f>'Cancer 62 Day'!$C$6</c:f>
              <c:strCache>
                <c:ptCount val="1"/>
                <c:pt idx="0">
                  <c:v>UPL</c:v>
                </c:pt>
              </c:strCache>
              <c:extLst xmlns:c15="http://schemas.microsoft.com/office/drawing/2012/chart"/>
            </c:strRef>
          </c:tx>
          <c:spPr>
            <a:ln w="15875" cap="rnd">
              <a:solidFill>
                <a:schemeClr val="tx1"/>
              </a:solidFill>
              <a:prstDash val="lgDash"/>
              <a:round/>
            </a:ln>
            <a:effectLst/>
          </c:spPr>
          <c:marker>
            <c:symbol val="none"/>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Day'!$C$79:$C$102</c:f>
              <c:numCache>
                <c:formatCode>0%</c:formatCode>
                <c:ptCount val="24"/>
                <c:pt idx="0">
                  <c:v>0.57257384615384621</c:v>
                </c:pt>
                <c:pt idx="1">
                  <c:v>0.57257384615384621</c:v>
                </c:pt>
                <c:pt idx="2">
                  <c:v>0.57257384615384621</c:v>
                </c:pt>
                <c:pt idx="3">
                  <c:v>0.57257384615384621</c:v>
                </c:pt>
                <c:pt idx="4">
                  <c:v>0.57257384615384621</c:v>
                </c:pt>
                <c:pt idx="5">
                  <c:v>0.57257384615384621</c:v>
                </c:pt>
                <c:pt idx="6">
                  <c:v>0.57257384615384621</c:v>
                </c:pt>
                <c:pt idx="7">
                  <c:v>0.57257384615384621</c:v>
                </c:pt>
                <c:pt idx="8">
                  <c:v>0.57257384615384621</c:v>
                </c:pt>
                <c:pt idx="9">
                  <c:v>0.57257384615384621</c:v>
                </c:pt>
                <c:pt idx="10">
                  <c:v>0.57257384615384621</c:v>
                </c:pt>
                <c:pt idx="11">
                  <c:v>0.57257384615384621</c:v>
                </c:pt>
                <c:pt idx="12">
                  <c:v>0.57257384615384621</c:v>
                </c:pt>
                <c:pt idx="13">
                  <c:v>0.57257384615384621</c:v>
                </c:pt>
                <c:pt idx="14">
                  <c:v>0.57257384615384621</c:v>
                </c:pt>
                <c:pt idx="15">
                  <c:v>0.57257384615384621</c:v>
                </c:pt>
                <c:pt idx="16">
                  <c:v>0.57257384615384621</c:v>
                </c:pt>
                <c:pt idx="17">
                  <c:v>0.57257384615384621</c:v>
                </c:pt>
                <c:pt idx="18">
                  <c:v>0.57257384615384621</c:v>
                </c:pt>
                <c:pt idx="19">
                  <c:v>0.57257384615384621</c:v>
                </c:pt>
                <c:pt idx="20">
                  <c:v>0.57257384615384621</c:v>
                </c:pt>
                <c:pt idx="21">
                  <c:v>0.57257384615384621</c:v>
                </c:pt>
                <c:pt idx="22">
                  <c:v>0.57257384615384621</c:v>
                </c:pt>
                <c:pt idx="23">
                  <c:v>0.57257384615384621</c:v>
                </c:pt>
              </c:numCache>
            </c:numRef>
          </c:val>
          <c:smooth val="0"/>
          <c:extLst xmlns:c15="http://schemas.microsoft.com/office/drawing/2012/chart">
            <c:ext xmlns:c16="http://schemas.microsoft.com/office/drawing/2014/chart" uri="{C3380CC4-5D6E-409C-BE32-E72D297353CC}">
              <c16:uniqueId val="{00000003-E2EE-4C36-93CD-14A0A78C996E}"/>
            </c:ext>
          </c:extLst>
        </c:ser>
        <c:ser>
          <c:idx val="2"/>
          <c:order val="4"/>
          <c:tx>
            <c:strRef>
              <c:f>'Cancer 62 Day'!$I$6</c:f>
              <c:strCache>
                <c:ptCount val="1"/>
                <c:pt idx="0">
                  <c:v>SCL</c:v>
                </c:pt>
              </c:strCache>
              <c:extLst xmlns:c15="http://schemas.microsoft.com/office/drawing/2012/chart"/>
            </c:strRef>
          </c:tx>
          <c:spPr>
            <a:ln>
              <a:noFill/>
            </a:ln>
          </c:spPr>
          <c:marker>
            <c:symbol val="circle"/>
            <c:size val="6"/>
            <c:spPr>
              <a:solidFill>
                <a:srgbClr val="FF6600"/>
              </a:solidFill>
              <a:ln>
                <a:solidFill>
                  <a:srgbClr val="ED7D31"/>
                </a:solidFill>
              </a:ln>
            </c:spPr>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xmlns:c15="http://schemas.microsoft.com/office/drawing/2012/chart">
            <c:ext xmlns:c16="http://schemas.microsoft.com/office/drawing/2014/chart" uri="{C3380CC4-5D6E-409C-BE32-E72D297353CC}">
              <c16:uniqueId val="{00000004-E2EE-4C36-93CD-14A0A78C996E}"/>
            </c:ext>
          </c:extLst>
        </c:ser>
        <c:ser>
          <c:idx val="6"/>
          <c:order val="5"/>
          <c:tx>
            <c:strRef>
              <c:f>'Cancer 62 Day'!$J$6</c:f>
              <c:strCache>
                <c:ptCount val="1"/>
                <c:pt idx="0">
                  <c:v>SCH</c:v>
                </c:pt>
              </c:strCache>
              <c:extLst xmlns:c15="http://schemas.microsoft.com/office/drawing/2012/chart"/>
            </c:strRef>
          </c:tx>
          <c:spPr>
            <a:ln>
              <a:noFill/>
            </a:ln>
          </c:spPr>
          <c:marker>
            <c:symbol val="circle"/>
            <c:size val="6"/>
            <c:spPr>
              <a:solidFill>
                <a:srgbClr val="5B9BD5"/>
              </a:solidFill>
              <a:ln>
                <a:solidFill>
                  <a:srgbClr val="5B9BD5"/>
                </a:solidFill>
              </a:ln>
            </c:spPr>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xmlns:c15="http://schemas.microsoft.com/office/drawing/2012/chart">
            <c:ext xmlns:c16="http://schemas.microsoft.com/office/drawing/2014/chart" uri="{C3380CC4-5D6E-409C-BE32-E72D297353CC}">
              <c16:uniqueId val="{00000005-E2EE-4C36-93CD-14A0A78C996E}"/>
            </c:ext>
          </c:extLst>
        </c:ser>
        <c:ser>
          <c:idx val="4"/>
          <c:order val="6"/>
          <c:tx>
            <c:strRef>
              <c:f>'Cancer 62 Day'!$D$6</c:f>
              <c:strCache>
                <c:ptCount val="1"/>
                <c:pt idx="0">
                  <c:v>Mean</c:v>
                </c:pt>
              </c:strCache>
            </c:strRef>
          </c:tx>
          <c:spPr>
            <a:ln w="19050">
              <a:solidFill>
                <a:schemeClr val="tx1"/>
              </a:solidFill>
            </a:ln>
          </c:spPr>
          <c:marker>
            <c:symbol val="none"/>
          </c:marker>
          <c:cat>
            <c:numRef>
              <c:f>'Cancer 62 Day'!$B$79:$B$91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'Cancer 62 Day'!$D$79:$D$102</c:f>
              <c:numCache>
                <c:formatCode>0%</c:formatCode>
                <c:ptCount val="24"/>
                <c:pt idx="0">
                  <c:v>0.32273846153846159</c:v>
                </c:pt>
                <c:pt idx="1">
                  <c:v>0.32273846153846159</c:v>
                </c:pt>
                <c:pt idx="2">
                  <c:v>0.32273846153846159</c:v>
                </c:pt>
                <c:pt idx="3">
                  <c:v>0.32273846153846159</c:v>
                </c:pt>
                <c:pt idx="4">
                  <c:v>0.32273846153846159</c:v>
                </c:pt>
                <c:pt idx="5">
                  <c:v>0.32273846153846159</c:v>
                </c:pt>
                <c:pt idx="6">
                  <c:v>0.32273846153846159</c:v>
                </c:pt>
                <c:pt idx="7">
                  <c:v>0.32273846153846159</c:v>
                </c:pt>
                <c:pt idx="8">
                  <c:v>0.32273846153846159</c:v>
                </c:pt>
                <c:pt idx="9">
                  <c:v>0.32273846153846159</c:v>
                </c:pt>
                <c:pt idx="10">
                  <c:v>0.32273846153846159</c:v>
                </c:pt>
                <c:pt idx="11">
                  <c:v>0.32273846153846159</c:v>
                </c:pt>
                <c:pt idx="12">
                  <c:v>0.32273846153846159</c:v>
                </c:pt>
                <c:pt idx="13">
                  <c:v>0.32273846153846159</c:v>
                </c:pt>
                <c:pt idx="14">
                  <c:v>0.32273846153846159</c:v>
                </c:pt>
                <c:pt idx="15">
                  <c:v>0.32273846153846159</c:v>
                </c:pt>
                <c:pt idx="16">
                  <c:v>0.32273846153846159</c:v>
                </c:pt>
                <c:pt idx="17">
                  <c:v>0.32273846153846159</c:v>
                </c:pt>
                <c:pt idx="18">
                  <c:v>0.32273846153846159</c:v>
                </c:pt>
                <c:pt idx="19">
                  <c:v>0.32273846153846159</c:v>
                </c:pt>
                <c:pt idx="20">
                  <c:v>0.32273846153846159</c:v>
                </c:pt>
                <c:pt idx="21">
                  <c:v>0.32273846153846159</c:v>
                </c:pt>
                <c:pt idx="22">
                  <c:v>0.32273846153846159</c:v>
                </c:pt>
                <c:pt idx="23">
                  <c:v>0.32273846153846159</c:v>
                </c:pt>
              </c:numCache>
            </c:numRef>
          </c:val>
          <c:smooth val="0"/>
          <c:extLst>
            <c:ext xmlns:c16="http://schemas.microsoft.com/office/drawing/2014/chart" uri="{C3380CC4-5D6E-409C-BE32-E72D297353CC}">
              <c16:uniqueId val="{00000006-E2EE-4C36-93CD-14A0A78C996E}"/>
            </c:ext>
          </c:extLst>
        </c:ser>
        <c:dLbls>
          <c:showLegendKey val="0"/>
          <c:showVal val="0"/>
          <c:showCatName val="0"/>
          <c:showSerName val="0"/>
          <c:showPercent val="0"/>
          <c:showBubbleSize val="0"/>
        </c:dLbls>
        <c:smooth val="0"/>
        <c:axId val="172456192"/>
        <c:axId val="172470656"/>
        <c:extLst/>
      </c:lineChart>
      <c:dateAx>
        <c:axId val="17245619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70656"/>
        <c:crosses val="autoZero"/>
        <c:auto val="1"/>
        <c:lblOffset val="100"/>
        <c:baseTimeUnit val="months"/>
        <c:majorUnit val="1"/>
        <c:majorTimeUnit val="months"/>
      </c:dateAx>
      <c:valAx>
        <c:axId val="17247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56192"/>
        <c:crosses val="autoZero"/>
        <c:crossBetween val="midCat"/>
        <c:majorUnit val="0.2"/>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AHP patients waiting &lt; 13 weeks</a:t>
            </a:r>
            <a:endParaRPr lang="en-GB" sz="1100">
              <a:effectLst/>
            </a:endParaRPr>
          </a:p>
        </c:rich>
      </c:tx>
      <c:layout>
        <c:manualLayout>
          <c:xMode val="edge"/>
          <c:yMode val="edge"/>
          <c:x val="0.30360411198600173"/>
          <c:y val="4.6118333781296046E-2"/>
        </c:manualLayout>
      </c:layout>
      <c:overlay val="0"/>
      <c:spPr>
        <a:noFill/>
        <a:ln>
          <a:noFill/>
        </a:ln>
        <a:effectLst/>
      </c:spPr>
    </c:title>
    <c:autoTitleDeleted val="0"/>
    <c:plotArea>
      <c:layout/>
      <c:lineChart>
        <c:grouping val="standard"/>
        <c:varyColors val="0"/>
        <c:ser>
          <c:idx val="1"/>
          <c:order val="0"/>
          <c:tx>
            <c:strRef>
              <c:f>'AHP 13wk%'!$E$6</c:f>
              <c:strCache>
                <c:ptCount val="1"/>
                <c:pt idx="0">
                  <c:v>&lt; 13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13wk%'!$E$79:$E$102</c:f>
              <c:numCache>
                <c:formatCode>0.00%</c:formatCode>
                <c:ptCount val="24"/>
                <c:pt idx="0">
                  <c:v>0.42509999999999998</c:v>
                </c:pt>
                <c:pt idx="1">
                  <c:v>0.41830000000000001</c:v>
                </c:pt>
                <c:pt idx="2">
                  <c:v>0.42359999999999998</c:v>
                </c:pt>
                <c:pt idx="3">
                  <c:v>0.42149999999999999</c:v>
                </c:pt>
                <c:pt idx="4">
                  <c:v>0.40579999999999999</c:v>
                </c:pt>
                <c:pt idx="5">
                  <c:v>0.40400000000000003</c:v>
                </c:pt>
                <c:pt idx="6">
                  <c:v>0.40810000000000002</c:v>
                </c:pt>
                <c:pt idx="7">
                  <c:v>0.41139999999999999</c:v>
                </c:pt>
                <c:pt idx="8">
                  <c:v>0.38729999999999998</c:v>
                </c:pt>
                <c:pt idx="9">
                  <c:v>0.38100000000000001</c:v>
                </c:pt>
                <c:pt idx="10">
                  <c:v>0.39140000000000003</c:v>
                </c:pt>
                <c:pt idx="11">
                  <c:v>0.42209999999999998</c:v>
                </c:pt>
                <c:pt idx="12">
                  <c:v>0.42609999999999998</c:v>
                </c:pt>
                <c:pt idx="13">
                  <c:v>0.41760000000000003</c:v>
                </c:pt>
              </c:numCache>
            </c:numRef>
          </c:val>
          <c:smooth val="0"/>
          <c:extLst>
            <c:ext xmlns:c16="http://schemas.microsoft.com/office/drawing/2014/chart" uri="{C3380CC4-5D6E-409C-BE32-E72D297353CC}">
              <c16:uniqueId val="{00000000-E974-434F-AEF6-00E9E0D95433}"/>
            </c:ext>
          </c:extLst>
        </c:ser>
        <c:ser>
          <c:idx val="0"/>
          <c:order val="1"/>
          <c:tx>
            <c:strRef>
              <c:f>'AHP 13wk%'!$G$6</c:f>
              <c:strCache>
                <c:ptCount val="1"/>
                <c:pt idx="0">
                  <c:v>Target</c:v>
                </c:pt>
              </c:strCache>
            </c:strRef>
          </c:tx>
          <c:spPr>
            <a:ln w="28575">
              <a:solidFill>
                <a:srgbClr val="FF0000"/>
              </a:solidFill>
              <a:prstDash val="dash"/>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13wk%'!$G$79:$G$102</c:f>
              <c:numCache>
                <c:formatCode>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1-E974-434F-AEF6-00E9E0D95433}"/>
            </c:ext>
          </c:extLst>
        </c:ser>
        <c:ser>
          <c:idx val="2"/>
          <c:order val="2"/>
          <c:tx>
            <c:strRef>
              <c:f>'AHP 13wk%'!$F$6</c:f>
              <c:strCache>
                <c:ptCount val="1"/>
                <c:pt idx="0">
                  <c:v>LPL</c:v>
                </c:pt>
              </c:strCache>
            </c:strRef>
          </c:tx>
          <c:spPr>
            <a:ln w="15875">
              <a:solidFill>
                <a:schemeClr val="tx1"/>
              </a:solidFill>
              <a:prstDash val="lgDash"/>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13wk%'!$F$79:$F$102</c:f>
              <c:numCache>
                <c:formatCode>0%</c:formatCode>
                <c:ptCount val="24"/>
                <c:pt idx="0">
                  <c:v>0.35551571428571432</c:v>
                </c:pt>
                <c:pt idx="1">
                  <c:v>0.35551571428571432</c:v>
                </c:pt>
                <c:pt idx="2">
                  <c:v>0.35551571428571432</c:v>
                </c:pt>
                <c:pt idx="3">
                  <c:v>0.35551571428571432</c:v>
                </c:pt>
                <c:pt idx="4">
                  <c:v>0.35551571428571432</c:v>
                </c:pt>
                <c:pt idx="5">
                  <c:v>0.35551571428571432</c:v>
                </c:pt>
                <c:pt idx="6">
                  <c:v>0.35551571428571432</c:v>
                </c:pt>
                <c:pt idx="7">
                  <c:v>0.35551571428571432</c:v>
                </c:pt>
                <c:pt idx="8">
                  <c:v>0.35551571428571432</c:v>
                </c:pt>
                <c:pt idx="9">
                  <c:v>0.35551571428571432</c:v>
                </c:pt>
                <c:pt idx="10">
                  <c:v>0.35551571428571432</c:v>
                </c:pt>
                <c:pt idx="11">
                  <c:v>0.35551571428571432</c:v>
                </c:pt>
                <c:pt idx="12">
                  <c:v>0.35551571428571432</c:v>
                </c:pt>
                <c:pt idx="13">
                  <c:v>0.35551571428571432</c:v>
                </c:pt>
                <c:pt idx="14">
                  <c:v>0.35551571428571432</c:v>
                </c:pt>
                <c:pt idx="15">
                  <c:v>0.35551571428571432</c:v>
                </c:pt>
                <c:pt idx="16">
                  <c:v>0.35551571428571432</c:v>
                </c:pt>
                <c:pt idx="17">
                  <c:v>0.35551571428571432</c:v>
                </c:pt>
                <c:pt idx="18">
                  <c:v>0.35551571428571432</c:v>
                </c:pt>
                <c:pt idx="19">
                  <c:v>0.35551571428571432</c:v>
                </c:pt>
                <c:pt idx="20">
                  <c:v>0.35551571428571432</c:v>
                </c:pt>
                <c:pt idx="21">
                  <c:v>0.35551571428571432</c:v>
                </c:pt>
                <c:pt idx="22">
                  <c:v>0.35551571428571432</c:v>
                </c:pt>
                <c:pt idx="23">
                  <c:v>0.35551571428571432</c:v>
                </c:pt>
              </c:numCache>
            </c:numRef>
          </c:val>
          <c:smooth val="0"/>
          <c:extLst>
            <c:ext xmlns:c16="http://schemas.microsoft.com/office/drawing/2014/chart" uri="{C3380CC4-5D6E-409C-BE32-E72D297353CC}">
              <c16:uniqueId val="{00000002-E974-434F-AEF6-00E9E0D95433}"/>
            </c:ext>
          </c:extLst>
        </c:ser>
        <c:ser>
          <c:idx val="3"/>
          <c:order val="3"/>
          <c:tx>
            <c:strRef>
              <c:f>'AHP 13wk%'!$D$6</c:f>
              <c:strCache>
                <c:ptCount val="1"/>
                <c:pt idx="0">
                  <c:v>Mean</c:v>
                </c:pt>
              </c:strCache>
            </c:strRef>
          </c:tx>
          <c:spPr>
            <a:ln w="15875">
              <a:solidFill>
                <a:schemeClr val="tx1"/>
              </a:solidFill>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13wk%'!$D$79:$D$102</c:f>
              <c:numCache>
                <c:formatCode>0%</c:formatCode>
                <c:ptCount val="24"/>
                <c:pt idx="0">
                  <c:v>0.41023571428571431</c:v>
                </c:pt>
                <c:pt idx="1">
                  <c:v>0.41023571428571431</c:v>
                </c:pt>
                <c:pt idx="2">
                  <c:v>0.41023571428571431</c:v>
                </c:pt>
                <c:pt idx="3">
                  <c:v>0.41023571428571431</c:v>
                </c:pt>
                <c:pt idx="4">
                  <c:v>0.41023571428571431</c:v>
                </c:pt>
                <c:pt idx="5">
                  <c:v>0.41023571428571431</c:v>
                </c:pt>
                <c:pt idx="6">
                  <c:v>0.41023571428571431</c:v>
                </c:pt>
                <c:pt idx="7">
                  <c:v>0.41023571428571431</c:v>
                </c:pt>
                <c:pt idx="8">
                  <c:v>0.41023571428571431</c:v>
                </c:pt>
                <c:pt idx="9">
                  <c:v>0.41023571428571431</c:v>
                </c:pt>
                <c:pt idx="10">
                  <c:v>0.41023571428571431</c:v>
                </c:pt>
                <c:pt idx="11">
                  <c:v>0.41023571428571431</c:v>
                </c:pt>
                <c:pt idx="12">
                  <c:v>0.41023571428571431</c:v>
                </c:pt>
                <c:pt idx="13">
                  <c:v>0.41023571428571431</c:v>
                </c:pt>
                <c:pt idx="14">
                  <c:v>0.41023571428571431</c:v>
                </c:pt>
                <c:pt idx="15">
                  <c:v>0.41023571428571431</c:v>
                </c:pt>
                <c:pt idx="16">
                  <c:v>0.41023571428571431</c:v>
                </c:pt>
                <c:pt idx="17">
                  <c:v>0.41023571428571431</c:v>
                </c:pt>
                <c:pt idx="18">
                  <c:v>0.41023571428571431</c:v>
                </c:pt>
                <c:pt idx="19">
                  <c:v>0.41023571428571431</c:v>
                </c:pt>
                <c:pt idx="20">
                  <c:v>0.41023571428571431</c:v>
                </c:pt>
                <c:pt idx="21">
                  <c:v>0.41023571428571431</c:v>
                </c:pt>
                <c:pt idx="22">
                  <c:v>0.41023571428571431</c:v>
                </c:pt>
                <c:pt idx="23">
                  <c:v>0.41023571428571431</c:v>
                </c:pt>
              </c:numCache>
            </c:numRef>
          </c:val>
          <c:smooth val="0"/>
          <c:extLst>
            <c:ext xmlns:c16="http://schemas.microsoft.com/office/drawing/2014/chart" uri="{C3380CC4-5D6E-409C-BE32-E72D297353CC}">
              <c16:uniqueId val="{00000003-E974-434F-AEF6-00E9E0D95433}"/>
            </c:ext>
          </c:extLst>
        </c:ser>
        <c:ser>
          <c:idx val="4"/>
          <c:order val="4"/>
          <c:tx>
            <c:strRef>
              <c:f>'AHP 13wk%'!$C$6</c:f>
              <c:strCache>
                <c:ptCount val="1"/>
                <c:pt idx="0">
                  <c:v>UPL</c:v>
                </c:pt>
              </c:strCache>
            </c:strRef>
          </c:tx>
          <c:spPr>
            <a:ln w="15875">
              <a:solidFill>
                <a:schemeClr val="tx1"/>
              </a:solidFill>
              <a:prstDash val="lgDash"/>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13wk%'!$C$79:$C$102</c:f>
              <c:numCache>
                <c:formatCode>0%</c:formatCode>
                <c:ptCount val="24"/>
                <c:pt idx="0">
                  <c:v>0.46495571428571431</c:v>
                </c:pt>
                <c:pt idx="1">
                  <c:v>0.46495571428571431</c:v>
                </c:pt>
                <c:pt idx="2">
                  <c:v>0.46495571428571431</c:v>
                </c:pt>
                <c:pt idx="3">
                  <c:v>0.46495571428571431</c:v>
                </c:pt>
                <c:pt idx="4">
                  <c:v>0.46495571428571431</c:v>
                </c:pt>
                <c:pt idx="5">
                  <c:v>0.46495571428571431</c:v>
                </c:pt>
                <c:pt idx="6">
                  <c:v>0.46495571428571431</c:v>
                </c:pt>
                <c:pt idx="7">
                  <c:v>0.46495571428571431</c:v>
                </c:pt>
                <c:pt idx="8">
                  <c:v>0.46495571428571431</c:v>
                </c:pt>
                <c:pt idx="9">
                  <c:v>0.46495571428571431</c:v>
                </c:pt>
                <c:pt idx="10">
                  <c:v>0.46495571428571431</c:v>
                </c:pt>
                <c:pt idx="11">
                  <c:v>0.46495571428571431</c:v>
                </c:pt>
                <c:pt idx="12">
                  <c:v>0.46495571428571431</c:v>
                </c:pt>
                <c:pt idx="13">
                  <c:v>0.46495571428571431</c:v>
                </c:pt>
                <c:pt idx="14">
                  <c:v>0.46495571428571431</c:v>
                </c:pt>
                <c:pt idx="15">
                  <c:v>0.46495571428571431</c:v>
                </c:pt>
                <c:pt idx="16">
                  <c:v>0.46495571428571431</c:v>
                </c:pt>
                <c:pt idx="17">
                  <c:v>0.46495571428571431</c:v>
                </c:pt>
                <c:pt idx="18">
                  <c:v>0.46495571428571431</c:v>
                </c:pt>
                <c:pt idx="19">
                  <c:v>0.46495571428571431</c:v>
                </c:pt>
                <c:pt idx="20">
                  <c:v>0.46495571428571431</c:v>
                </c:pt>
                <c:pt idx="21">
                  <c:v>0.46495571428571431</c:v>
                </c:pt>
                <c:pt idx="22">
                  <c:v>0.46495571428571431</c:v>
                </c:pt>
                <c:pt idx="23">
                  <c:v>0.46495571428571431</c:v>
                </c:pt>
              </c:numCache>
            </c:numRef>
          </c:val>
          <c:smooth val="0"/>
          <c:extLst>
            <c:ext xmlns:c16="http://schemas.microsoft.com/office/drawing/2014/chart" uri="{C3380CC4-5D6E-409C-BE32-E72D297353CC}">
              <c16:uniqueId val="{00000004-E974-434F-AEF6-00E9E0D95433}"/>
            </c:ext>
          </c:extLst>
        </c:ser>
        <c:ser>
          <c:idx val="5"/>
          <c:order val="5"/>
          <c:tx>
            <c:strRef>
              <c:f>'AHP 13wk%'!$I$6</c:f>
              <c:strCache>
                <c:ptCount val="1"/>
                <c:pt idx="0">
                  <c:v>SCL</c:v>
                </c:pt>
              </c:strCache>
            </c:strRef>
          </c:tx>
          <c:spPr>
            <a:ln>
              <a:noFill/>
            </a:ln>
          </c:spPr>
          <c:marker>
            <c:symbol val="circle"/>
            <c:size val="6"/>
            <c:spPr>
              <a:solidFill>
                <a:srgbClr val="FF6600"/>
              </a:solidFill>
              <a:ln>
                <a:noFill/>
              </a:ln>
            </c:spPr>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13wk%'!$I$79:$I$102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E974-434F-AEF6-00E9E0D95433}"/>
            </c:ext>
          </c:extLst>
        </c:ser>
        <c:ser>
          <c:idx val="6"/>
          <c:order val="6"/>
          <c:tx>
            <c:strRef>
              <c:f>'AHP 13wk%'!$J$6</c:f>
              <c:strCache>
                <c:ptCount val="1"/>
                <c:pt idx="0">
                  <c:v>SCH</c:v>
                </c:pt>
              </c:strCache>
            </c:strRef>
          </c:tx>
          <c:spPr>
            <a:ln>
              <a:noFill/>
            </a:ln>
          </c:spPr>
          <c:marker>
            <c:symbol val="circle"/>
            <c:size val="6"/>
            <c:spPr>
              <a:solidFill>
                <a:srgbClr val="5B9BD5"/>
              </a:solidFill>
              <a:ln>
                <a:noFill/>
              </a:ln>
            </c:spPr>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13wk%'!$J$79:$J$102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E974-434F-AEF6-00E9E0D95433}"/>
            </c:ext>
          </c:extLst>
        </c:ser>
        <c:dLbls>
          <c:showLegendKey val="0"/>
          <c:showVal val="0"/>
          <c:showCatName val="0"/>
          <c:showSerName val="0"/>
          <c:showPercent val="0"/>
          <c:showBubbleSize val="0"/>
        </c:dLbls>
        <c:marker val="1"/>
        <c:smooth val="0"/>
        <c:axId val="174331392"/>
        <c:axId val="174333312"/>
      </c:lineChart>
      <c:dateAx>
        <c:axId val="17433139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333312"/>
        <c:crosses val="autoZero"/>
        <c:auto val="1"/>
        <c:lblOffset val="100"/>
        <c:baseTimeUnit val="months"/>
        <c:majorUnit val="1"/>
        <c:majorTimeUnit val="months"/>
      </c:dateAx>
      <c:valAx>
        <c:axId val="1743333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331392"/>
        <c:crosses val="autoZero"/>
        <c:crossBetween val="midCat"/>
        <c:majorUnit val="0.2"/>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AHP patients waiting &gt; 13 weeks</a:t>
            </a:r>
            <a:endParaRPr lang="en-GB" sz="1100">
              <a:effectLst/>
            </a:endParaRPr>
          </a:p>
        </c:rich>
      </c:tx>
      <c:layout>
        <c:manualLayout>
          <c:xMode val="edge"/>
          <c:yMode val="edge"/>
          <c:x val="0.29944892602710371"/>
          <c:y val="4.1666666666666664E-2"/>
        </c:manualLayout>
      </c:layout>
      <c:overlay val="0"/>
      <c:spPr>
        <a:noFill/>
        <a:ln>
          <a:noFill/>
        </a:ln>
        <a:effectLst/>
      </c:spPr>
    </c:title>
    <c:autoTitleDeleted val="0"/>
    <c:plotArea>
      <c:layout/>
      <c:lineChart>
        <c:grouping val="standard"/>
        <c:varyColors val="0"/>
        <c:ser>
          <c:idx val="1"/>
          <c:order val="0"/>
          <c:tx>
            <c:strRef>
              <c:f>'AHP 13wk'!$E$6</c:f>
              <c:strCache>
                <c:ptCount val="1"/>
                <c:pt idx="0">
                  <c:v>&gt; 13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13wk'!$E$79:$E$102</c:f>
              <c:numCache>
                <c:formatCode>General</c:formatCode>
                <c:ptCount val="24"/>
                <c:pt idx="0">
                  <c:v>16957</c:v>
                </c:pt>
                <c:pt idx="1">
                  <c:v>17260</c:v>
                </c:pt>
                <c:pt idx="2">
                  <c:v>17426</c:v>
                </c:pt>
                <c:pt idx="3">
                  <c:v>17492</c:v>
                </c:pt>
                <c:pt idx="4">
                  <c:v>18282</c:v>
                </c:pt>
                <c:pt idx="5">
                  <c:v>18273</c:v>
                </c:pt>
                <c:pt idx="6">
                  <c:v>18063</c:v>
                </c:pt>
                <c:pt idx="7">
                  <c:v>17513</c:v>
                </c:pt>
                <c:pt idx="8">
                  <c:v>17939</c:v>
                </c:pt>
                <c:pt idx="9">
                  <c:v>18084</c:v>
                </c:pt>
                <c:pt idx="10">
                  <c:v>17623</c:v>
                </c:pt>
                <c:pt idx="11">
                  <c:v>16734</c:v>
                </c:pt>
                <c:pt idx="12">
                  <c:v>16902</c:v>
                </c:pt>
                <c:pt idx="13">
                  <c:v>17329</c:v>
                </c:pt>
              </c:numCache>
            </c:numRef>
          </c:val>
          <c:smooth val="0"/>
          <c:extLst>
            <c:ext xmlns:c16="http://schemas.microsoft.com/office/drawing/2014/chart" uri="{C3380CC4-5D6E-409C-BE32-E72D297353CC}">
              <c16:uniqueId val="{00000000-2BD7-4FF8-BAD4-B11CBA184DD3}"/>
            </c:ext>
          </c:extLst>
        </c:ser>
        <c:ser>
          <c:idx val="3"/>
          <c:order val="1"/>
          <c:tx>
            <c:strRef>
              <c:f>'AHP 13wk'!$G$6</c:f>
              <c:strCache>
                <c:ptCount val="1"/>
                <c:pt idx="0">
                  <c:v>Target</c:v>
                </c:pt>
              </c:strCache>
            </c:strRef>
          </c:tx>
          <c:spPr>
            <a:ln w="25400" cap="rnd">
              <a:solidFill>
                <a:srgbClr val="FF0000"/>
              </a:solidFill>
              <a:prstDash val="dash"/>
              <a:round/>
            </a:ln>
            <a:effectLst/>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13wk'!$G$79:$G$102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2BD7-4FF8-BAD4-B11CBA184DD3}"/>
            </c:ext>
          </c:extLst>
        </c:ser>
        <c:ser>
          <c:idx val="0"/>
          <c:order val="2"/>
          <c:tx>
            <c:strRef>
              <c:f>'AHP 13wk'!$F$6</c:f>
              <c:strCache>
                <c:ptCount val="1"/>
                <c:pt idx="0">
                  <c:v>LPL</c:v>
                </c:pt>
              </c:strCache>
            </c:strRef>
          </c:tx>
          <c:spPr>
            <a:ln w="15875">
              <a:solidFill>
                <a:schemeClr val="tx1"/>
              </a:solidFill>
              <a:prstDash val="lgDash"/>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13wk'!$F$79:$F$102</c:f>
              <c:numCache>
                <c:formatCode>0</c:formatCode>
                <c:ptCount val="24"/>
                <c:pt idx="0">
                  <c:v>16619.365934065936</c:v>
                </c:pt>
                <c:pt idx="1">
                  <c:v>16619.365934065936</c:v>
                </c:pt>
                <c:pt idx="2">
                  <c:v>16619.365934065936</c:v>
                </c:pt>
                <c:pt idx="3">
                  <c:v>16619.365934065936</c:v>
                </c:pt>
                <c:pt idx="4">
                  <c:v>16619.365934065936</c:v>
                </c:pt>
                <c:pt idx="5">
                  <c:v>16619.365934065936</c:v>
                </c:pt>
                <c:pt idx="6">
                  <c:v>16619.365934065936</c:v>
                </c:pt>
                <c:pt idx="7">
                  <c:v>16619.365934065936</c:v>
                </c:pt>
                <c:pt idx="8">
                  <c:v>16619.365934065936</c:v>
                </c:pt>
                <c:pt idx="9">
                  <c:v>16619.365934065936</c:v>
                </c:pt>
                <c:pt idx="10">
                  <c:v>16619.365934065936</c:v>
                </c:pt>
                <c:pt idx="11">
                  <c:v>16619.365934065936</c:v>
                </c:pt>
                <c:pt idx="12">
                  <c:v>16619.365934065936</c:v>
                </c:pt>
                <c:pt idx="13">
                  <c:v>16619.365934065936</c:v>
                </c:pt>
                <c:pt idx="14">
                  <c:v>16619.365934065936</c:v>
                </c:pt>
                <c:pt idx="15">
                  <c:v>16619.365934065936</c:v>
                </c:pt>
                <c:pt idx="16">
                  <c:v>16619.365934065936</c:v>
                </c:pt>
                <c:pt idx="17">
                  <c:v>16619.365934065936</c:v>
                </c:pt>
                <c:pt idx="18">
                  <c:v>16619.365934065936</c:v>
                </c:pt>
                <c:pt idx="19">
                  <c:v>16619.365934065936</c:v>
                </c:pt>
                <c:pt idx="20">
                  <c:v>16619.365934065936</c:v>
                </c:pt>
                <c:pt idx="21">
                  <c:v>16619.365934065936</c:v>
                </c:pt>
                <c:pt idx="22">
                  <c:v>16619.365934065936</c:v>
                </c:pt>
                <c:pt idx="23">
                  <c:v>16619.365934065936</c:v>
                </c:pt>
              </c:numCache>
            </c:numRef>
          </c:val>
          <c:smooth val="0"/>
          <c:extLst>
            <c:ext xmlns:c16="http://schemas.microsoft.com/office/drawing/2014/chart" uri="{C3380CC4-5D6E-409C-BE32-E72D297353CC}">
              <c16:uniqueId val="{00000002-2BD7-4FF8-BAD4-B11CBA184DD3}"/>
            </c:ext>
          </c:extLst>
        </c:ser>
        <c:ser>
          <c:idx val="2"/>
          <c:order val="3"/>
          <c:tx>
            <c:strRef>
              <c:f>'AHP 13wk'!$D$6</c:f>
              <c:strCache>
                <c:ptCount val="1"/>
                <c:pt idx="0">
                  <c:v>Mean</c:v>
                </c:pt>
              </c:strCache>
            </c:strRef>
          </c:tx>
          <c:spPr>
            <a:ln w="15875">
              <a:solidFill>
                <a:schemeClr val="tx1"/>
              </a:solidFill>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13wk'!$D$79:$D$102</c:f>
              <c:numCache>
                <c:formatCode>0</c:formatCode>
                <c:ptCount val="24"/>
                <c:pt idx="0">
                  <c:v>17562.642857142859</c:v>
                </c:pt>
                <c:pt idx="1">
                  <c:v>17562.642857142859</c:v>
                </c:pt>
                <c:pt idx="2">
                  <c:v>17562.642857142859</c:v>
                </c:pt>
                <c:pt idx="3">
                  <c:v>17562.642857142859</c:v>
                </c:pt>
                <c:pt idx="4">
                  <c:v>17562.642857142859</c:v>
                </c:pt>
                <c:pt idx="5">
                  <c:v>17562.642857142859</c:v>
                </c:pt>
                <c:pt idx="6">
                  <c:v>17562.642857142859</c:v>
                </c:pt>
                <c:pt idx="7">
                  <c:v>17562.642857142859</c:v>
                </c:pt>
                <c:pt idx="8">
                  <c:v>17562.642857142859</c:v>
                </c:pt>
                <c:pt idx="9">
                  <c:v>17562.642857142859</c:v>
                </c:pt>
                <c:pt idx="10">
                  <c:v>17562.642857142859</c:v>
                </c:pt>
                <c:pt idx="11">
                  <c:v>17562.642857142859</c:v>
                </c:pt>
                <c:pt idx="12">
                  <c:v>17562.642857142859</c:v>
                </c:pt>
                <c:pt idx="13">
                  <c:v>17562.642857142859</c:v>
                </c:pt>
                <c:pt idx="14">
                  <c:v>17562.642857142859</c:v>
                </c:pt>
                <c:pt idx="15">
                  <c:v>17562.642857142859</c:v>
                </c:pt>
                <c:pt idx="16">
                  <c:v>17562.642857142859</c:v>
                </c:pt>
                <c:pt idx="17">
                  <c:v>17562.642857142859</c:v>
                </c:pt>
                <c:pt idx="18">
                  <c:v>17562.642857142859</c:v>
                </c:pt>
                <c:pt idx="19">
                  <c:v>17562.642857142859</c:v>
                </c:pt>
                <c:pt idx="20">
                  <c:v>17562.642857142859</c:v>
                </c:pt>
                <c:pt idx="21">
                  <c:v>17562.642857142859</c:v>
                </c:pt>
                <c:pt idx="22">
                  <c:v>17562.642857142859</c:v>
                </c:pt>
                <c:pt idx="23">
                  <c:v>17562.642857142859</c:v>
                </c:pt>
              </c:numCache>
            </c:numRef>
          </c:val>
          <c:smooth val="0"/>
          <c:extLst>
            <c:ext xmlns:c16="http://schemas.microsoft.com/office/drawing/2014/chart" uri="{C3380CC4-5D6E-409C-BE32-E72D297353CC}">
              <c16:uniqueId val="{00000003-2BD7-4FF8-BAD4-B11CBA184DD3}"/>
            </c:ext>
          </c:extLst>
        </c:ser>
        <c:ser>
          <c:idx val="4"/>
          <c:order val="4"/>
          <c:tx>
            <c:strRef>
              <c:f>'AHP 13wk'!$C$6</c:f>
              <c:strCache>
                <c:ptCount val="1"/>
                <c:pt idx="0">
                  <c:v>UPL</c:v>
                </c:pt>
              </c:strCache>
            </c:strRef>
          </c:tx>
          <c:spPr>
            <a:ln w="15875">
              <a:solidFill>
                <a:schemeClr val="tx1"/>
              </a:solidFill>
              <a:prstDash val="lgDash"/>
            </a:ln>
          </c:spPr>
          <c:marker>
            <c:symbol val="none"/>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13wk'!$C$79:$C$102</c:f>
              <c:numCache>
                <c:formatCode>0</c:formatCode>
                <c:ptCount val="24"/>
                <c:pt idx="0">
                  <c:v>18505.919780219781</c:v>
                </c:pt>
                <c:pt idx="1">
                  <c:v>18505.919780219781</c:v>
                </c:pt>
                <c:pt idx="2">
                  <c:v>18505.919780219781</c:v>
                </c:pt>
                <c:pt idx="3">
                  <c:v>18505.919780219781</c:v>
                </c:pt>
                <c:pt idx="4">
                  <c:v>18505.919780219781</c:v>
                </c:pt>
                <c:pt idx="5">
                  <c:v>18505.919780219781</c:v>
                </c:pt>
                <c:pt idx="6">
                  <c:v>18505.919780219781</c:v>
                </c:pt>
                <c:pt idx="7">
                  <c:v>18505.919780219781</c:v>
                </c:pt>
                <c:pt idx="8">
                  <c:v>18505.919780219781</c:v>
                </c:pt>
                <c:pt idx="9">
                  <c:v>18505.919780219781</c:v>
                </c:pt>
                <c:pt idx="10">
                  <c:v>18505.919780219781</c:v>
                </c:pt>
                <c:pt idx="11">
                  <c:v>18505.919780219781</c:v>
                </c:pt>
                <c:pt idx="12">
                  <c:v>18505.919780219781</c:v>
                </c:pt>
                <c:pt idx="13">
                  <c:v>18505.919780219781</c:v>
                </c:pt>
                <c:pt idx="14">
                  <c:v>18505.919780219781</c:v>
                </c:pt>
                <c:pt idx="15">
                  <c:v>18505.919780219781</c:v>
                </c:pt>
                <c:pt idx="16">
                  <c:v>18505.919780219781</c:v>
                </c:pt>
                <c:pt idx="17">
                  <c:v>18505.919780219781</c:v>
                </c:pt>
                <c:pt idx="18">
                  <c:v>18505.919780219781</c:v>
                </c:pt>
                <c:pt idx="19">
                  <c:v>18505.919780219781</c:v>
                </c:pt>
                <c:pt idx="20">
                  <c:v>18505.919780219781</c:v>
                </c:pt>
                <c:pt idx="21">
                  <c:v>18505.919780219781</c:v>
                </c:pt>
                <c:pt idx="22">
                  <c:v>18505.919780219781</c:v>
                </c:pt>
                <c:pt idx="23">
                  <c:v>18505.919780219781</c:v>
                </c:pt>
              </c:numCache>
            </c:numRef>
          </c:val>
          <c:smooth val="0"/>
          <c:extLst>
            <c:ext xmlns:c16="http://schemas.microsoft.com/office/drawing/2014/chart" uri="{C3380CC4-5D6E-409C-BE32-E72D297353CC}">
              <c16:uniqueId val="{00000004-2BD7-4FF8-BAD4-B11CBA184DD3}"/>
            </c:ext>
          </c:extLst>
        </c:ser>
        <c:ser>
          <c:idx val="5"/>
          <c:order val="5"/>
          <c:tx>
            <c:strRef>
              <c:f>'AHP 13wk'!$I$6</c:f>
              <c:strCache>
                <c:ptCount val="1"/>
                <c:pt idx="0">
                  <c:v>SCL</c:v>
                </c:pt>
              </c:strCache>
            </c:strRef>
          </c:tx>
          <c:spPr>
            <a:ln>
              <a:noFill/>
            </a:ln>
          </c:spPr>
          <c:marker>
            <c:symbol val="circle"/>
            <c:size val="6"/>
            <c:spPr>
              <a:solidFill>
                <a:srgbClr val="5B9BD5"/>
              </a:solidFill>
              <a:ln>
                <a:noFill/>
              </a:ln>
            </c:spPr>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13wk'!$I$79:$I$102</c:f>
              <c:numCache>
                <c:formatCode>General</c:formatCode>
                <c:ptCount val="24"/>
                <c:pt idx="0">
                  <c:v>16957</c:v>
                </c:pt>
                <c:pt idx="1">
                  <c:v>17260</c:v>
                </c:pt>
                <c:pt idx="2">
                  <c:v>17426</c:v>
                </c:pt>
                <c:pt idx="3" formatCode="0">
                  <c:v>#N/A</c:v>
                </c:pt>
                <c:pt idx="4" formatCode="0">
                  <c:v>#N/A</c:v>
                </c:pt>
                <c:pt idx="5" formatCode="0">
                  <c:v>#N/A</c:v>
                </c:pt>
                <c:pt idx="6" formatCode="0">
                  <c:v>#N/A</c:v>
                </c:pt>
                <c:pt idx="7" formatCode="0">
                  <c:v>#N/A</c:v>
                </c:pt>
                <c:pt idx="8" formatCode="0">
                  <c:v>#N/A</c:v>
                </c:pt>
                <c:pt idx="9" formatCode="0">
                  <c:v>#N/A</c:v>
                </c:pt>
                <c:pt idx="10" formatCode="0">
                  <c:v>#N/A</c:v>
                </c:pt>
                <c:pt idx="11">
                  <c:v>16734</c:v>
                </c:pt>
                <c:pt idx="12">
                  <c:v>16902</c:v>
                </c:pt>
                <c:pt idx="13">
                  <c:v>17329</c:v>
                </c:pt>
                <c:pt idx="14" formatCode="0">
                  <c:v>#N/A</c:v>
                </c:pt>
                <c:pt idx="15" formatCode="0">
                  <c:v>#N/A</c:v>
                </c:pt>
                <c:pt idx="16" formatCode="0">
                  <c:v>#N/A</c:v>
                </c:pt>
                <c:pt idx="17" formatCode="0">
                  <c:v>#N/A</c:v>
                </c:pt>
                <c:pt idx="18" formatCode="0">
                  <c:v>#N/A</c:v>
                </c:pt>
                <c:pt idx="19" formatCode="0">
                  <c:v>#N/A</c:v>
                </c:pt>
                <c:pt idx="20" formatCode="0">
                  <c:v>#N/A</c:v>
                </c:pt>
                <c:pt idx="21" formatCode="0">
                  <c:v>#N/A</c:v>
                </c:pt>
                <c:pt idx="22" formatCode="0">
                  <c:v>#N/A</c:v>
                </c:pt>
                <c:pt idx="23" formatCode="0">
                  <c:v>#N/A</c:v>
                </c:pt>
              </c:numCache>
            </c:numRef>
          </c:val>
          <c:smooth val="0"/>
          <c:extLst>
            <c:ext xmlns:c16="http://schemas.microsoft.com/office/drawing/2014/chart" uri="{C3380CC4-5D6E-409C-BE32-E72D297353CC}">
              <c16:uniqueId val="{00000005-2BD7-4FF8-BAD4-B11CBA184DD3}"/>
            </c:ext>
          </c:extLst>
        </c:ser>
        <c:ser>
          <c:idx val="6"/>
          <c:order val="6"/>
          <c:tx>
            <c:strRef>
              <c:f>'AHP 13wk'!$J$6</c:f>
              <c:strCache>
                <c:ptCount val="1"/>
                <c:pt idx="0">
                  <c:v>SCH</c:v>
                </c:pt>
              </c:strCache>
            </c:strRef>
          </c:tx>
          <c:spPr>
            <a:ln>
              <a:noFill/>
            </a:ln>
          </c:spPr>
          <c:marker>
            <c:symbol val="circle"/>
            <c:size val="6"/>
            <c:spPr>
              <a:solidFill>
                <a:srgbClr val="FF6600"/>
              </a:solidFill>
              <a:ln>
                <a:noFill/>
              </a:ln>
            </c:spPr>
          </c:marker>
          <c:cat>
            <c:numRef>
              <c:f>'AHP 13wk'!$B$79:$B$92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'AHP 13wk'!$J$79:$J$102</c:f>
              <c:numCache>
                <c:formatCode>0</c:formatCode>
                <c:ptCount val="24"/>
                <c:pt idx="0">
                  <c:v>#N/A</c:v>
                </c:pt>
                <c:pt idx="1">
                  <c:v>#N/A</c:v>
                </c:pt>
                <c:pt idx="2">
                  <c:v>#N/A</c:v>
                </c:pt>
                <c:pt idx="3">
                  <c:v>#N/A</c:v>
                </c:pt>
                <c:pt idx="4" formatCode="General">
                  <c:v>18282</c:v>
                </c:pt>
                <c:pt idx="5" formatCode="General">
                  <c:v>18273</c:v>
                </c:pt>
                <c:pt idx="6" formatCode="General">
                  <c:v>18063</c:v>
                </c:pt>
                <c:pt idx="7">
                  <c:v>17513</c:v>
                </c:pt>
                <c:pt idx="8" formatCode="General">
                  <c:v>17939</c:v>
                </c:pt>
                <c:pt idx="9" formatCode="General">
                  <c:v>18084</c:v>
                </c:pt>
                <c:pt idx="10" formatCode="General">
                  <c:v>17623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2BD7-4FF8-BAD4-B11CBA184DD3}"/>
            </c:ext>
          </c:extLst>
        </c:ser>
        <c:dLbls>
          <c:showLegendKey val="0"/>
          <c:showVal val="0"/>
          <c:showCatName val="0"/>
          <c:showSerName val="0"/>
          <c:showPercent val="0"/>
          <c:showBubbleSize val="0"/>
        </c:dLbls>
        <c:marker val="1"/>
        <c:smooth val="0"/>
        <c:axId val="174322816"/>
        <c:axId val="174324736"/>
      </c:lineChart>
      <c:dateAx>
        <c:axId val="174322816"/>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324736"/>
        <c:crosses val="autoZero"/>
        <c:auto val="1"/>
        <c:lblOffset val="100"/>
        <c:baseTimeUnit val="months"/>
        <c:majorUnit val="1"/>
        <c:majorTimeUnit val="months"/>
        <c:minorUnit val="1"/>
        <c:minorTimeUnit val="months"/>
      </c:dateAx>
      <c:valAx>
        <c:axId val="174324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322816"/>
        <c:crosses val="autoZero"/>
        <c:crossBetween val="midCat"/>
        <c:majorUnit val="4000"/>
      </c:valAx>
      <c:spPr>
        <a:noFill/>
        <a:ln>
          <a:noFill/>
        </a:ln>
        <a:effectLst/>
      </c:spPr>
    </c:plotArea>
    <c:legend>
      <c:legendPos val="b"/>
      <c:layout>
        <c:manualLayout>
          <c:xMode val="edge"/>
          <c:yMode val="edge"/>
          <c:x val="0.10661165354330708"/>
          <c:y val="0.8392974452026648"/>
          <c:w val="0.88821645020114992"/>
          <c:h val="0.15926105325378287"/>
        </c:manualLayout>
      </c:layout>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MH (Adults) waiting &lt; 9 weeks</a:t>
            </a:r>
            <a:endParaRPr lang="en-GB" sz="1100">
              <a:effectLst/>
            </a:endParaRPr>
          </a:p>
        </c:rich>
      </c:tx>
      <c:overlay val="0"/>
      <c:spPr>
        <a:noFill/>
        <a:ln>
          <a:noFill/>
        </a:ln>
        <a:effectLst/>
      </c:spPr>
    </c:title>
    <c:autoTitleDeleted val="0"/>
    <c:plotArea>
      <c:layout>
        <c:manualLayout>
          <c:layoutTarget val="inner"/>
          <c:xMode val="edge"/>
          <c:yMode val="edge"/>
          <c:x val="0.12287270341207349"/>
          <c:y val="0.15476851851851853"/>
          <c:w val="0.81039107611548555"/>
          <c:h val="0.59866627108962467"/>
        </c:manualLayout>
      </c:layout>
      <c:lineChart>
        <c:grouping val="standard"/>
        <c:varyColors val="0"/>
        <c:ser>
          <c:idx val="1"/>
          <c:order val="0"/>
          <c:tx>
            <c:strRef>
              <c:f>'MH 9 wk%'!$E$6</c:f>
              <c:strCache>
                <c:ptCount val="1"/>
                <c:pt idx="0">
                  <c:v>&lt;9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'MH 9 wk%'!$B$12:$B$20</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'MH 9 wk%'!$E$12:$E$30</c:f>
              <c:numCache>
                <c:formatCode>0.00%</c:formatCode>
                <c:ptCount val="19"/>
                <c:pt idx="0">
                  <c:v>0.93510000000000004</c:v>
                </c:pt>
                <c:pt idx="1">
                  <c:v>0.96360000000000001</c:v>
                </c:pt>
                <c:pt idx="2">
                  <c:v>0.94289999999999996</c:v>
                </c:pt>
                <c:pt idx="3">
                  <c:v>0.94299999999999995</c:v>
                </c:pt>
                <c:pt idx="4">
                  <c:v>0.95509999999999995</c:v>
                </c:pt>
                <c:pt idx="5">
                  <c:v>0.96560000000000001</c:v>
                </c:pt>
                <c:pt idx="6">
                  <c:v>0.95089999999999997</c:v>
                </c:pt>
                <c:pt idx="7">
                  <c:v>0.95950000000000002</c:v>
                </c:pt>
                <c:pt idx="8">
                  <c:v>0.94720000000000004</c:v>
                </c:pt>
              </c:numCache>
            </c:numRef>
          </c:val>
          <c:smooth val="0"/>
          <c:extLst>
            <c:ext xmlns:c16="http://schemas.microsoft.com/office/drawing/2014/chart" uri="{C3380CC4-5D6E-409C-BE32-E72D297353CC}">
              <c16:uniqueId val="{00000000-14F4-431C-BA9C-D99654245C8B}"/>
            </c:ext>
          </c:extLst>
        </c:ser>
        <c:ser>
          <c:idx val="3"/>
          <c:order val="1"/>
          <c:tx>
            <c:strRef>
              <c:f>'MH 9 wk%'!$G$6</c:f>
              <c:strCache>
                <c:ptCount val="1"/>
                <c:pt idx="0">
                  <c:v>Target</c:v>
                </c:pt>
              </c:strCache>
            </c:strRef>
          </c:tx>
          <c:spPr>
            <a:ln w="28575" cap="rnd">
              <a:solidFill>
                <a:srgbClr val="FF0000"/>
              </a:solidFill>
              <a:prstDash val="dash"/>
              <a:round/>
            </a:ln>
            <a:effectLst/>
          </c:spPr>
          <c:marker>
            <c:symbol val="none"/>
          </c:marker>
          <c:cat>
            <c:numRef>
              <c:f>'MH 9 wk%'!$B$12:$B$20</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'MH 9 wk%'!$G$12:$G$30</c:f>
              <c:numCache>
                <c:formatCode>0%</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smooth val="0"/>
          <c:extLst>
            <c:ext xmlns:c16="http://schemas.microsoft.com/office/drawing/2014/chart" uri="{C3380CC4-5D6E-409C-BE32-E72D297353CC}">
              <c16:uniqueId val="{00000001-14F4-431C-BA9C-D99654245C8B}"/>
            </c:ext>
          </c:extLst>
        </c:ser>
        <c:ser>
          <c:idx val="0"/>
          <c:order val="2"/>
          <c:tx>
            <c:strRef>
              <c:f>'MH 9 wk%'!$D$6</c:f>
              <c:strCache>
                <c:ptCount val="1"/>
                <c:pt idx="0">
                  <c:v>Mean</c:v>
                </c:pt>
              </c:strCache>
            </c:strRef>
          </c:tx>
          <c:spPr>
            <a:ln w="15875">
              <a:solidFill>
                <a:schemeClr val="tx1"/>
              </a:solidFill>
            </a:ln>
          </c:spPr>
          <c:marker>
            <c:symbol val="none"/>
          </c:marker>
          <c:cat>
            <c:numRef>
              <c:f>'MH 9 wk%'!$B$12:$B$20</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'MH 9 wk%'!$D$12:$D$30</c:f>
              <c:numCache>
                <c:formatCode>0%</c:formatCode>
                <c:ptCount val="19"/>
                <c:pt idx="0">
                  <c:v>0.95143333333333346</c:v>
                </c:pt>
                <c:pt idx="1">
                  <c:v>0.95143333333333346</c:v>
                </c:pt>
                <c:pt idx="2">
                  <c:v>0.95143333333333346</c:v>
                </c:pt>
                <c:pt idx="3">
                  <c:v>0.95143333333333346</c:v>
                </c:pt>
                <c:pt idx="4">
                  <c:v>0.95143333333333346</c:v>
                </c:pt>
                <c:pt idx="5">
                  <c:v>0.95143333333333346</c:v>
                </c:pt>
                <c:pt idx="6">
                  <c:v>0.95143333333333346</c:v>
                </c:pt>
                <c:pt idx="7">
                  <c:v>0.95143333333333346</c:v>
                </c:pt>
                <c:pt idx="8">
                  <c:v>0.95143333333333346</c:v>
                </c:pt>
                <c:pt idx="9">
                  <c:v>0.95143333333333346</c:v>
                </c:pt>
                <c:pt idx="10">
                  <c:v>0.95143333333333346</c:v>
                </c:pt>
                <c:pt idx="11">
                  <c:v>0.95143333333333346</c:v>
                </c:pt>
                <c:pt idx="12">
                  <c:v>0.95143333333333346</c:v>
                </c:pt>
                <c:pt idx="13">
                  <c:v>0.95143333333333346</c:v>
                </c:pt>
                <c:pt idx="14">
                  <c:v>0.95143333333333346</c:v>
                </c:pt>
                <c:pt idx="15">
                  <c:v>0.95143333333333346</c:v>
                </c:pt>
                <c:pt idx="16">
                  <c:v>0.95143333333333346</c:v>
                </c:pt>
                <c:pt idx="17">
                  <c:v>0.95143333333333346</c:v>
                </c:pt>
                <c:pt idx="18">
                  <c:v>0.95143333333333346</c:v>
                </c:pt>
              </c:numCache>
            </c:numRef>
          </c:val>
          <c:smooth val="0"/>
          <c:extLst>
            <c:ext xmlns:c16="http://schemas.microsoft.com/office/drawing/2014/chart" uri="{C3380CC4-5D6E-409C-BE32-E72D297353CC}">
              <c16:uniqueId val="{00000002-14F4-431C-BA9C-D99654245C8B}"/>
            </c:ext>
          </c:extLst>
        </c:ser>
        <c:dLbls>
          <c:showLegendKey val="0"/>
          <c:showVal val="0"/>
          <c:showCatName val="0"/>
          <c:showSerName val="0"/>
          <c:showPercent val="0"/>
          <c:showBubbleSize val="0"/>
        </c:dLbls>
        <c:marker val="1"/>
        <c:smooth val="0"/>
        <c:axId val="170946944"/>
        <c:axId val="170948864"/>
      </c:lineChart>
      <c:dateAx>
        <c:axId val="17094694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8864"/>
        <c:crosses val="autoZero"/>
        <c:auto val="1"/>
        <c:lblOffset val="100"/>
        <c:baseTimeUnit val="months"/>
        <c:majorUnit val="1"/>
        <c:majorTimeUnit val="months"/>
      </c:dateAx>
      <c:valAx>
        <c:axId val="170948864"/>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6944"/>
        <c:crosses val="autoZero"/>
        <c:crossBetween val="midCat"/>
        <c:majorUnit val="0.1"/>
      </c:valAx>
      <c:spPr>
        <a:noFill/>
        <a:ln>
          <a:noFill/>
        </a:ln>
        <a:effectLst/>
      </c:spPr>
    </c:plotArea>
    <c:legend>
      <c:legendPos val="b"/>
      <c:layout>
        <c:manualLayout>
          <c:xMode val="edge"/>
          <c:yMode val="edge"/>
          <c:x val="0.20492454068241467"/>
          <c:y val="0.8843215952172645"/>
          <c:w val="0.60705118110236223"/>
          <c:h val="8.3717191601049873E-2"/>
        </c:manualLayout>
      </c:layout>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MH (Adults) waiting &gt; 9 weeks</a:t>
            </a:r>
            <a:endParaRPr lang="en-GB" sz="1100">
              <a:effectLst/>
            </a:endParaRPr>
          </a:p>
        </c:rich>
      </c:tx>
      <c:overlay val="0"/>
      <c:spPr>
        <a:noFill/>
        <a:ln>
          <a:noFill/>
        </a:ln>
        <a:effectLst/>
      </c:spPr>
    </c:title>
    <c:autoTitleDeleted val="0"/>
    <c:plotArea>
      <c:layout>
        <c:manualLayout>
          <c:layoutTarget val="inner"/>
          <c:xMode val="edge"/>
          <c:yMode val="edge"/>
          <c:x val="9.1580907353257357E-2"/>
          <c:y val="0.15358344243003913"/>
          <c:w val="0.84106477666999635"/>
          <c:h val="0.62919829385895576"/>
        </c:manualLayout>
      </c:layout>
      <c:lineChart>
        <c:grouping val="standard"/>
        <c:varyColors val="0"/>
        <c:ser>
          <c:idx val="1"/>
          <c:order val="0"/>
          <c:tx>
            <c:strRef>
              <c:f>'MH 9 wk'!$E$6</c:f>
              <c:strCache>
                <c:ptCount val="1"/>
                <c:pt idx="0">
                  <c:v>&gt;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'MH 9 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'MH 9 wk'!$E$24:$E$42</c:f>
              <c:numCache>
                <c:formatCode>0</c:formatCode>
                <c:ptCount val="19"/>
                <c:pt idx="0">
                  <c:v>63</c:v>
                </c:pt>
                <c:pt idx="1">
                  <c:v>36</c:v>
                </c:pt>
                <c:pt idx="2">
                  <c:v>50</c:v>
                </c:pt>
                <c:pt idx="3">
                  <c:v>43</c:v>
                </c:pt>
                <c:pt idx="4">
                  <c:v>36</c:v>
                </c:pt>
                <c:pt idx="5">
                  <c:v>27</c:v>
                </c:pt>
                <c:pt idx="6">
                  <c:v>42</c:v>
                </c:pt>
                <c:pt idx="7">
                  <c:v>34</c:v>
                </c:pt>
                <c:pt idx="8">
                  <c:v>41</c:v>
                </c:pt>
              </c:numCache>
            </c:numRef>
          </c:val>
          <c:smooth val="0"/>
          <c:extLst>
            <c:ext xmlns:c16="http://schemas.microsoft.com/office/drawing/2014/chart" uri="{C3380CC4-5D6E-409C-BE32-E72D297353CC}">
              <c16:uniqueId val="{00000000-BF68-431A-9ABA-45EE2B5FF62A}"/>
            </c:ext>
          </c:extLst>
        </c:ser>
        <c:ser>
          <c:idx val="3"/>
          <c:order val="1"/>
          <c:tx>
            <c:strRef>
              <c:f>'MH 9 wk'!$G$6</c:f>
              <c:strCache>
                <c:ptCount val="1"/>
                <c:pt idx="0">
                  <c:v>Target</c:v>
                </c:pt>
              </c:strCache>
            </c:strRef>
          </c:tx>
          <c:spPr>
            <a:ln w="19050" cap="rnd">
              <a:solidFill>
                <a:srgbClr val="FF0000"/>
              </a:solidFill>
              <a:prstDash val="dash"/>
              <a:round/>
            </a:ln>
            <a:effectLst/>
          </c:spPr>
          <c:marker>
            <c:symbol val="none"/>
          </c:marker>
          <c:cat>
            <c:numRef>
              <c:f>'MH 9 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'MH 9 wk'!$G$24:$G$42</c:f>
              <c:numCache>
                <c:formatCode>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1-BF68-431A-9ABA-45EE2B5FF62A}"/>
            </c:ext>
          </c:extLst>
        </c:ser>
        <c:ser>
          <c:idx val="0"/>
          <c:order val="2"/>
          <c:tx>
            <c:strRef>
              <c:f>'MH 9 wk'!$D$6</c:f>
              <c:strCache>
                <c:ptCount val="1"/>
                <c:pt idx="0">
                  <c:v>Mean</c:v>
                </c:pt>
              </c:strCache>
            </c:strRef>
          </c:tx>
          <c:spPr>
            <a:ln w="15875">
              <a:solidFill>
                <a:schemeClr val="tx1"/>
              </a:solidFill>
            </a:ln>
          </c:spPr>
          <c:marker>
            <c:symbol val="none"/>
          </c:marker>
          <c:cat>
            <c:numRef>
              <c:f>'MH 9 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'MH 9 wk'!$D$24:$D$42</c:f>
              <c:numCache>
                <c:formatCode>0</c:formatCode>
                <c:ptCount val="19"/>
                <c:pt idx="0">
                  <c:v>41.333333333333336</c:v>
                </c:pt>
                <c:pt idx="1">
                  <c:v>41.333333333333336</c:v>
                </c:pt>
                <c:pt idx="2">
                  <c:v>41.333333333333336</c:v>
                </c:pt>
                <c:pt idx="3">
                  <c:v>41.333333333333336</c:v>
                </c:pt>
                <c:pt idx="4">
                  <c:v>41.333333333333336</c:v>
                </c:pt>
                <c:pt idx="5">
                  <c:v>41.333333333333336</c:v>
                </c:pt>
                <c:pt idx="6">
                  <c:v>41.333333333333336</c:v>
                </c:pt>
                <c:pt idx="7">
                  <c:v>41.333333333333336</c:v>
                </c:pt>
                <c:pt idx="8">
                  <c:v>41.333333333333336</c:v>
                </c:pt>
                <c:pt idx="9">
                  <c:v>41.333333333333336</c:v>
                </c:pt>
                <c:pt idx="10">
                  <c:v>41.333333333333336</c:v>
                </c:pt>
                <c:pt idx="11">
                  <c:v>41.333333333333336</c:v>
                </c:pt>
                <c:pt idx="12">
                  <c:v>41.333333333333336</c:v>
                </c:pt>
                <c:pt idx="13">
                  <c:v>41.333333333333336</c:v>
                </c:pt>
                <c:pt idx="14">
                  <c:v>41.333333333333336</c:v>
                </c:pt>
                <c:pt idx="15">
                  <c:v>41.333333333333336</c:v>
                </c:pt>
                <c:pt idx="16">
                  <c:v>41.333333333333336</c:v>
                </c:pt>
                <c:pt idx="17">
                  <c:v>41.333333333333336</c:v>
                </c:pt>
                <c:pt idx="18">
                  <c:v>41.333333333333336</c:v>
                </c:pt>
              </c:numCache>
            </c:numRef>
          </c:val>
          <c:smooth val="0"/>
          <c:extLst>
            <c:ext xmlns:c16="http://schemas.microsoft.com/office/drawing/2014/chart" uri="{C3380CC4-5D6E-409C-BE32-E72D297353CC}">
              <c16:uniqueId val="{00000002-BF68-431A-9ABA-45EE2B5FF62A}"/>
            </c:ext>
          </c:extLst>
        </c:ser>
        <c:dLbls>
          <c:showLegendKey val="0"/>
          <c:showVal val="0"/>
          <c:showCatName val="0"/>
          <c:showSerName val="0"/>
          <c:showPercent val="0"/>
          <c:showBubbleSize val="0"/>
        </c:dLbls>
        <c:marker val="1"/>
        <c:smooth val="0"/>
        <c:axId val="189521920"/>
        <c:axId val="189523840"/>
      </c:lineChart>
      <c:dateAx>
        <c:axId val="18952192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523840"/>
        <c:crosses val="autoZero"/>
        <c:auto val="1"/>
        <c:lblOffset val="100"/>
        <c:baseTimeUnit val="months"/>
        <c:majorUnit val="1"/>
        <c:majorTimeUnit val="months"/>
      </c:dateAx>
      <c:valAx>
        <c:axId val="1895238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521920"/>
        <c:crosses val="autoZero"/>
        <c:crossBetween val="midCat"/>
        <c:minorUnit val="20"/>
      </c:valAx>
      <c:spPr>
        <a:noFill/>
        <a:ln>
          <a:noFill/>
        </a:ln>
        <a:effectLst/>
      </c:spPr>
    </c:plotArea>
    <c:legend>
      <c:legendPos val="b"/>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MH Patients discharged &lt; 7 days</a:t>
            </a:r>
            <a:endParaRPr lang="en-GB" sz="1100">
              <a:effectLst/>
            </a:endParaRPr>
          </a:p>
        </c:rich>
      </c:tx>
      <c:layout>
        <c:manualLayout>
          <c:xMode val="edge"/>
          <c:yMode val="edge"/>
          <c:x val="0.31409130699938304"/>
          <c:y val="3.9603960396039604E-2"/>
        </c:manualLayout>
      </c:layout>
      <c:overlay val="0"/>
      <c:spPr>
        <a:noFill/>
        <a:ln>
          <a:noFill/>
        </a:ln>
        <a:effectLst/>
      </c:spPr>
    </c:title>
    <c:autoTitleDeleted val="0"/>
    <c:plotArea>
      <c:layout/>
      <c:lineChart>
        <c:grouping val="standard"/>
        <c:varyColors val="0"/>
        <c:ser>
          <c:idx val="0"/>
          <c:order val="0"/>
          <c:tx>
            <c:strRef>
              <c:f>'MH Dis 7 Day'!$F$7</c:f>
              <c:strCache>
                <c:ptCount val="1"/>
                <c:pt idx="0">
                  <c:v>LPL</c:v>
                </c:pt>
              </c:strCache>
            </c:strRef>
          </c:tx>
          <c:spPr>
            <a:ln w="15875" cap="rnd">
              <a:solidFill>
                <a:schemeClr val="tx1"/>
              </a:solidFill>
              <a:prstDash val="lgDash"/>
              <a:round/>
            </a:ln>
            <a:effectLst/>
          </c:spPr>
          <c:marker>
            <c:symbol val="none"/>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Day'!$F$20:$F$43</c:f>
              <c:numCache>
                <c:formatCode>0%</c:formatCode>
                <c:ptCount val="24"/>
                <c:pt idx="0">
                  <c:v>0.74781619047619052</c:v>
                </c:pt>
                <c:pt idx="1">
                  <c:v>0.74781619047619052</c:v>
                </c:pt>
                <c:pt idx="2">
                  <c:v>0.74781619047619052</c:v>
                </c:pt>
                <c:pt idx="3">
                  <c:v>0.74781619047619052</c:v>
                </c:pt>
                <c:pt idx="4">
                  <c:v>0.74781619047619052</c:v>
                </c:pt>
                <c:pt idx="5">
                  <c:v>0.74781619047619052</c:v>
                </c:pt>
                <c:pt idx="6">
                  <c:v>0.74781619047619052</c:v>
                </c:pt>
                <c:pt idx="7">
                  <c:v>0.74781619047619052</c:v>
                </c:pt>
                <c:pt idx="8">
                  <c:v>0.74781619047619052</c:v>
                </c:pt>
                <c:pt idx="9">
                  <c:v>0.74781619047619052</c:v>
                </c:pt>
                <c:pt idx="10">
                  <c:v>0.74781619047619052</c:v>
                </c:pt>
                <c:pt idx="11">
                  <c:v>0.74781619047619052</c:v>
                </c:pt>
                <c:pt idx="12">
                  <c:v>0.74781619047619052</c:v>
                </c:pt>
                <c:pt idx="13">
                  <c:v>0.74781619047619052</c:v>
                </c:pt>
                <c:pt idx="14">
                  <c:v>0.74781619047619052</c:v>
                </c:pt>
                <c:pt idx="15">
                  <c:v>0.74781619047619052</c:v>
                </c:pt>
                <c:pt idx="16">
                  <c:v>0.74781619047619052</c:v>
                </c:pt>
                <c:pt idx="17">
                  <c:v>0.74781619047619052</c:v>
                </c:pt>
                <c:pt idx="18">
                  <c:v>0.74781619047619052</c:v>
                </c:pt>
                <c:pt idx="19">
                  <c:v>0.74781619047619052</c:v>
                </c:pt>
                <c:pt idx="20">
                  <c:v>0.74781619047619052</c:v>
                </c:pt>
                <c:pt idx="21">
                  <c:v>0.74781619047619052</c:v>
                </c:pt>
                <c:pt idx="22">
                  <c:v>0.74781619047619052</c:v>
                </c:pt>
                <c:pt idx="23">
                  <c:v>0.74781619047619052</c:v>
                </c:pt>
              </c:numCache>
            </c:numRef>
          </c:val>
          <c:smooth val="0"/>
          <c:extLst>
            <c:ext xmlns:c16="http://schemas.microsoft.com/office/drawing/2014/chart" uri="{C3380CC4-5D6E-409C-BE32-E72D297353CC}">
              <c16:uniqueId val="{00000000-4862-4DF9-A5A3-5CA9B360ACC0}"/>
            </c:ext>
          </c:extLst>
        </c:ser>
        <c:ser>
          <c:idx val="1"/>
          <c:order val="1"/>
          <c:tx>
            <c:strRef>
              <c:f>'MH Dis 7 Day'!$E$7</c:f>
              <c:strCache>
                <c:ptCount val="1"/>
                <c:pt idx="0">
                  <c:v>&lt; 7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Day'!$E$20:$E$43</c:f>
              <c:numCache>
                <c:formatCode>0%</c:formatCode>
                <c:ptCount val="24"/>
                <c:pt idx="0">
                  <c:v>0.93</c:v>
                </c:pt>
                <c:pt idx="1">
                  <c:v>0.88</c:v>
                </c:pt>
                <c:pt idx="2">
                  <c:v>0.96</c:v>
                </c:pt>
                <c:pt idx="3">
                  <c:v>0.9</c:v>
                </c:pt>
                <c:pt idx="4">
                  <c:v>0.96699999999999997</c:v>
                </c:pt>
                <c:pt idx="5">
                  <c:v>0.94</c:v>
                </c:pt>
                <c:pt idx="6">
                  <c:v>0.8</c:v>
                </c:pt>
                <c:pt idx="7">
                  <c:v>0.92500000000000004</c:v>
                </c:pt>
                <c:pt idx="8">
                  <c:v>0.96</c:v>
                </c:pt>
                <c:pt idx="9">
                  <c:v>0.84</c:v>
                </c:pt>
                <c:pt idx="10">
                  <c:v>0.98</c:v>
                </c:pt>
                <c:pt idx="11">
                  <c:v>0.95</c:v>
                </c:pt>
                <c:pt idx="12">
                  <c:v>0.94499999999999995</c:v>
                </c:pt>
                <c:pt idx="13">
                  <c:v>0.93</c:v>
                </c:pt>
              </c:numCache>
            </c:numRef>
          </c:val>
          <c:smooth val="0"/>
          <c:extLst>
            <c:ext xmlns:c16="http://schemas.microsoft.com/office/drawing/2014/chart" uri="{C3380CC4-5D6E-409C-BE32-E72D297353CC}">
              <c16:uniqueId val="{00000001-4862-4DF9-A5A3-5CA9B360ACC0}"/>
            </c:ext>
          </c:extLst>
        </c:ser>
        <c:ser>
          <c:idx val="3"/>
          <c:order val="2"/>
          <c:tx>
            <c:strRef>
              <c:f>'MH Dis 7 Day'!$G$7</c:f>
              <c:strCache>
                <c:ptCount val="1"/>
                <c:pt idx="0">
                  <c:v>Target</c:v>
                </c:pt>
              </c:strCache>
            </c:strRef>
          </c:tx>
          <c:spPr>
            <a:ln w="19050" cap="rnd">
              <a:solidFill>
                <a:srgbClr val="FF0000"/>
              </a:solidFill>
              <a:prstDash val="dash"/>
              <a:round/>
            </a:ln>
            <a:effectLst/>
          </c:spPr>
          <c:marker>
            <c:symbol val="none"/>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Day'!$G$20:$G$43</c:f>
              <c:numCache>
                <c:formatCode>0%</c:formatCode>
                <c:ptCount val="24"/>
                <c:pt idx="0">
                  <c:v>0.99</c:v>
                </c:pt>
                <c:pt idx="1">
                  <c:v>0.99</c:v>
                </c:pt>
                <c:pt idx="2">
                  <c:v>0.99</c:v>
                </c:pt>
                <c:pt idx="3">
                  <c:v>0.99</c:v>
                </c:pt>
                <c:pt idx="4">
                  <c:v>0.99</c:v>
                </c:pt>
                <c:pt idx="5">
                  <c:v>0.99</c:v>
                </c:pt>
                <c:pt idx="6">
                  <c:v>0.99</c:v>
                </c:pt>
                <c:pt idx="7">
                  <c:v>0.99</c:v>
                </c:pt>
                <c:pt idx="8">
                  <c:v>0.99</c:v>
                </c:pt>
                <c:pt idx="9">
                  <c:v>0.99</c:v>
                </c:pt>
                <c:pt idx="10">
                  <c:v>0.99</c:v>
                </c:pt>
                <c:pt idx="11">
                  <c:v>0.99</c:v>
                </c:pt>
                <c:pt idx="12">
                  <c:v>0.99</c:v>
                </c:pt>
                <c:pt idx="13">
                  <c:v>0.99</c:v>
                </c:pt>
                <c:pt idx="14">
                  <c:v>0.99</c:v>
                </c:pt>
                <c:pt idx="15">
                  <c:v>0.99</c:v>
                </c:pt>
                <c:pt idx="16">
                  <c:v>0.99</c:v>
                </c:pt>
                <c:pt idx="17">
                  <c:v>0.99</c:v>
                </c:pt>
                <c:pt idx="18">
                  <c:v>0.99</c:v>
                </c:pt>
                <c:pt idx="19">
                  <c:v>0.99</c:v>
                </c:pt>
                <c:pt idx="20">
                  <c:v>0.99</c:v>
                </c:pt>
                <c:pt idx="21">
                  <c:v>0.99</c:v>
                </c:pt>
                <c:pt idx="22">
                  <c:v>0.99</c:v>
                </c:pt>
                <c:pt idx="23">
                  <c:v>0.99</c:v>
                </c:pt>
              </c:numCache>
            </c:numRef>
          </c:val>
          <c:smooth val="0"/>
          <c:extLst>
            <c:ext xmlns:c16="http://schemas.microsoft.com/office/drawing/2014/chart" uri="{C3380CC4-5D6E-409C-BE32-E72D297353CC}">
              <c16:uniqueId val="{00000002-4862-4DF9-A5A3-5CA9B360ACC0}"/>
            </c:ext>
          </c:extLst>
        </c:ser>
        <c:ser>
          <c:idx val="4"/>
          <c:order val="3"/>
          <c:tx>
            <c:strRef>
              <c:f>'MH Dis 7 Day'!$D$7</c:f>
              <c:strCache>
                <c:ptCount val="1"/>
                <c:pt idx="0">
                  <c:v>Mean</c:v>
                </c:pt>
              </c:strCache>
            </c:strRef>
          </c:tx>
          <c:spPr>
            <a:ln w="15875" cap="rnd">
              <a:solidFill>
                <a:schemeClr val="tx1"/>
              </a:solidFill>
              <a:round/>
            </a:ln>
            <a:effectLst/>
          </c:spPr>
          <c:marker>
            <c:symbol val="none"/>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Day'!$D$20:$D$43</c:f>
              <c:numCache>
                <c:formatCode>0%</c:formatCode>
                <c:ptCount val="24"/>
                <c:pt idx="0">
                  <c:v>0.92192857142857143</c:v>
                </c:pt>
                <c:pt idx="1">
                  <c:v>0.92192857142857143</c:v>
                </c:pt>
                <c:pt idx="2">
                  <c:v>0.92192857142857143</c:v>
                </c:pt>
                <c:pt idx="3">
                  <c:v>0.92192857142857143</c:v>
                </c:pt>
                <c:pt idx="4">
                  <c:v>0.92192857142857143</c:v>
                </c:pt>
                <c:pt idx="5">
                  <c:v>0.92192857142857143</c:v>
                </c:pt>
                <c:pt idx="6">
                  <c:v>0.92192857142857143</c:v>
                </c:pt>
                <c:pt idx="7">
                  <c:v>0.92192857142857143</c:v>
                </c:pt>
                <c:pt idx="8">
                  <c:v>0.92192857142857143</c:v>
                </c:pt>
                <c:pt idx="9">
                  <c:v>0.92192857142857143</c:v>
                </c:pt>
                <c:pt idx="10">
                  <c:v>0.92192857142857143</c:v>
                </c:pt>
                <c:pt idx="11">
                  <c:v>0.92192857142857143</c:v>
                </c:pt>
                <c:pt idx="12">
                  <c:v>0.92192857142857143</c:v>
                </c:pt>
                <c:pt idx="13">
                  <c:v>0.92192857142857143</c:v>
                </c:pt>
                <c:pt idx="14">
                  <c:v>0.92192857142857143</c:v>
                </c:pt>
                <c:pt idx="15">
                  <c:v>0.92192857142857143</c:v>
                </c:pt>
                <c:pt idx="16">
                  <c:v>0.92192857142857143</c:v>
                </c:pt>
                <c:pt idx="17">
                  <c:v>0.92192857142857143</c:v>
                </c:pt>
                <c:pt idx="18">
                  <c:v>0.92192857142857143</c:v>
                </c:pt>
                <c:pt idx="19">
                  <c:v>0.92192857142857143</c:v>
                </c:pt>
                <c:pt idx="20">
                  <c:v>0.92192857142857143</c:v>
                </c:pt>
                <c:pt idx="21">
                  <c:v>0.92192857142857143</c:v>
                </c:pt>
                <c:pt idx="22">
                  <c:v>0.92192857142857143</c:v>
                </c:pt>
                <c:pt idx="23">
                  <c:v>0.92192857142857143</c:v>
                </c:pt>
              </c:numCache>
            </c:numRef>
          </c:val>
          <c:smooth val="0"/>
          <c:extLst>
            <c:ext xmlns:c16="http://schemas.microsoft.com/office/drawing/2014/chart" uri="{C3380CC4-5D6E-409C-BE32-E72D297353CC}">
              <c16:uniqueId val="{00000003-4862-4DF9-A5A3-5CA9B360ACC0}"/>
            </c:ext>
          </c:extLst>
        </c:ser>
        <c:ser>
          <c:idx val="5"/>
          <c:order val="4"/>
          <c:tx>
            <c:strRef>
              <c:f>'MH Dis 7 Day'!$C$7</c:f>
              <c:strCache>
                <c:ptCount val="1"/>
                <c:pt idx="0">
                  <c:v>UPL</c:v>
                </c:pt>
              </c:strCache>
            </c:strRef>
          </c:tx>
          <c:spPr>
            <a:ln w="15875" cap="rnd">
              <a:solidFill>
                <a:schemeClr val="tx1"/>
              </a:solidFill>
              <a:prstDash val="lgDash"/>
              <a:round/>
            </a:ln>
            <a:effectLst/>
          </c:spPr>
          <c:marker>
            <c:symbol val="none"/>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Day'!$C$20:$C$43</c:f>
              <c:numCache>
                <c:formatCode>0%</c:formatCode>
                <c:ptCount val="24"/>
                <c:pt idx="0">
                  <c:v>1.0960409523809522</c:v>
                </c:pt>
                <c:pt idx="1">
                  <c:v>1.0960409523809522</c:v>
                </c:pt>
                <c:pt idx="2">
                  <c:v>1.0960409523809522</c:v>
                </c:pt>
                <c:pt idx="3">
                  <c:v>1.0960409523809522</c:v>
                </c:pt>
                <c:pt idx="4">
                  <c:v>1.0960409523809522</c:v>
                </c:pt>
                <c:pt idx="5">
                  <c:v>1.0960409523809522</c:v>
                </c:pt>
                <c:pt idx="6">
                  <c:v>1.0960409523809522</c:v>
                </c:pt>
                <c:pt idx="7">
                  <c:v>1.0960409523809522</c:v>
                </c:pt>
                <c:pt idx="8">
                  <c:v>1.0960409523809522</c:v>
                </c:pt>
                <c:pt idx="9">
                  <c:v>1.0960409523809522</c:v>
                </c:pt>
                <c:pt idx="10">
                  <c:v>1.0960409523809522</c:v>
                </c:pt>
                <c:pt idx="11">
                  <c:v>1.0960409523809522</c:v>
                </c:pt>
                <c:pt idx="12">
                  <c:v>1.0960409523809522</c:v>
                </c:pt>
                <c:pt idx="13">
                  <c:v>1.0960409523809522</c:v>
                </c:pt>
                <c:pt idx="14">
                  <c:v>1.0960409523809522</c:v>
                </c:pt>
                <c:pt idx="15">
                  <c:v>1.0960409523809522</c:v>
                </c:pt>
                <c:pt idx="16">
                  <c:v>1.0960409523809522</c:v>
                </c:pt>
                <c:pt idx="17">
                  <c:v>1.0960409523809522</c:v>
                </c:pt>
                <c:pt idx="18">
                  <c:v>1.0960409523809522</c:v>
                </c:pt>
                <c:pt idx="19">
                  <c:v>1.0960409523809522</c:v>
                </c:pt>
                <c:pt idx="20">
                  <c:v>1.0960409523809522</c:v>
                </c:pt>
                <c:pt idx="21">
                  <c:v>1.0960409523809522</c:v>
                </c:pt>
                <c:pt idx="22">
                  <c:v>1.0960409523809522</c:v>
                </c:pt>
                <c:pt idx="23">
                  <c:v>1.0960409523809522</c:v>
                </c:pt>
              </c:numCache>
            </c:numRef>
          </c:val>
          <c:smooth val="0"/>
          <c:extLst>
            <c:ext xmlns:c16="http://schemas.microsoft.com/office/drawing/2014/chart" uri="{C3380CC4-5D6E-409C-BE32-E72D297353CC}">
              <c16:uniqueId val="{00000004-4862-4DF9-A5A3-5CA9B360ACC0}"/>
            </c:ext>
          </c:extLst>
        </c:ser>
        <c:ser>
          <c:idx val="2"/>
          <c:order val="5"/>
          <c:tx>
            <c:strRef>
              <c:f>'MH Dis 7 Day'!$I$7</c:f>
              <c:strCache>
                <c:ptCount val="1"/>
                <c:pt idx="0">
                  <c:v>SCL</c:v>
                </c:pt>
              </c:strCache>
            </c:strRef>
          </c:tx>
          <c:spPr>
            <a:ln>
              <a:noFill/>
            </a:ln>
          </c:spPr>
          <c:marker>
            <c:symbol val="circle"/>
            <c:size val="7"/>
            <c:spPr>
              <a:solidFill>
                <a:srgbClr val="ED7D31"/>
              </a:solidFill>
              <a:ln>
                <a:solidFill>
                  <a:srgbClr val="ED7D31"/>
                </a:solidFill>
              </a:ln>
            </c:spPr>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Day'!$I$20:$I$43</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4862-4DF9-A5A3-5CA9B360ACC0}"/>
            </c:ext>
          </c:extLst>
        </c:ser>
        <c:ser>
          <c:idx val="6"/>
          <c:order val="6"/>
          <c:tx>
            <c:strRef>
              <c:f>'MH Dis 7 Day'!$J$7</c:f>
              <c:strCache>
                <c:ptCount val="1"/>
                <c:pt idx="0">
                  <c:v>SCH</c:v>
                </c:pt>
              </c:strCache>
            </c:strRef>
          </c:tx>
          <c:spPr>
            <a:ln>
              <a:noFill/>
            </a:ln>
          </c:spPr>
          <c:marker>
            <c:symbol val="circle"/>
            <c:size val="7"/>
            <c:spPr>
              <a:solidFill>
                <a:srgbClr val="5B9BD5"/>
              </a:solidFill>
              <a:ln>
                <a:solidFill>
                  <a:srgbClr val="5B9BD5"/>
                </a:solidFill>
              </a:ln>
            </c:spPr>
          </c:marker>
          <c:cat>
            <c:numRef>
              <c:f>'MH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7 Day'!$J$20:$J$43</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4862-4DF9-A5A3-5CA9B360ACC0}"/>
            </c:ext>
          </c:extLst>
        </c:ser>
        <c:dLbls>
          <c:showLegendKey val="0"/>
          <c:showVal val="0"/>
          <c:showCatName val="0"/>
          <c:showSerName val="0"/>
          <c:showPercent val="0"/>
          <c:showBubbleSize val="0"/>
        </c:dLbls>
        <c:smooth val="0"/>
        <c:axId val="189127296"/>
        <c:axId val="189444864"/>
      </c:lineChart>
      <c:dateAx>
        <c:axId val="189127296"/>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444864"/>
        <c:crosses val="autoZero"/>
        <c:auto val="1"/>
        <c:lblOffset val="100"/>
        <c:baseTimeUnit val="months"/>
      </c:dateAx>
      <c:valAx>
        <c:axId val="189444864"/>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27296"/>
        <c:crosses val="autoZero"/>
        <c:crossBetween val="midCat"/>
        <c:majorUnit val="0.1"/>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MH Patients discharged &gt; 28 days</a:t>
            </a:r>
            <a:endParaRPr lang="en-GB" sz="1100">
              <a:effectLst/>
            </a:endParaRPr>
          </a:p>
        </c:rich>
      </c:tx>
      <c:layout>
        <c:manualLayout>
          <c:xMode val="edge"/>
          <c:yMode val="edge"/>
          <c:x val="0.2880207786526684"/>
          <c:y val="5.0730213673335918E-2"/>
        </c:manualLayout>
      </c:layout>
      <c:overlay val="0"/>
      <c:spPr>
        <a:noFill/>
        <a:ln>
          <a:noFill/>
        </a:ln>
        <a:effectLst/>
      </c:spPr>
    </c:title>
    <c:autoTitleDeleted val="0"/>
    <c:plotArea>
      <c:layout/>
      <c:lineChart>
        <c:grouping val="standard"/>
        <c:varyColors val="0"/>
        <c:ser>
          <c:idx val="0"/>
          <c:order val="0"/>
          <c:tx>
            <c:strRef>
              <c:f>'MH Dis 28 Day'!$F$6</c:f>
              <c:strCache>
                <c:ptCount val="1"/>
                <c:pt idx="0">
                  <c:v>LPL</c:v>
                </c:pt>
              </c:strCache>
            </c:strRef>
          </c:tx>
          <c:spPr>
            <a:ln w="15875" cap="rnd">
              <a:solidFill>
                <a:schemeClr val="tx1"/>
              </a:solidFill>
              <a:prstDash val="lgDash"/>
              <a:round/>
            </a:ln>
            <a:effectLst/>
          </c:spPr>
          <c:marker>
            <c:symbol val="none"/>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Day'!$F$19:$F$42</c:f>
              <c:numCache>
                <c:formatCode>0</c:formatCode>
                <c:ptCount val="24"/>
                <c:pt idx="0">
                  <c:v>-4.0542857142857152</c:v>
                </c:pt>
                <c:pt idx="1">
                  <c:v>-4.0542857142857152</c:v>
                </c:pt>
                <c:pt idx="2">
                  <c:v>-4.0542857142857152</c:v>
                </c:pt>
                <c:pt idx="3">
                  <c:v>-4.0542857142857152</c:v>
                </c:pt>
                <c:pt idx="4">
                  <c:v>-4.0542857142857152</c:v>
                </c:pt>
                <c:pt idx="5">
                  <c:v>-4.0542857142857152</c:v>
                </c:pt>
                <c:pt idx="6">
                  <c:v>-4.0542857142857152</c:v>
                </c:pt>
                <c:pt idx="7">
                  <c:v>-4.0542857142857152</c:v>
                </c:pt>
                <c:pt idx="8">
                  <c:v>-4.0542857142857152</c:v>
                </c:pt>
                <c:pt idx="9">
                  <c:v>-4.0542857142857152</c:v>
                </c:pt>
                <c:pt idx="10">
                  <c:v>-4.0542857142857152</c:v>
                </c:pt>
                <c:pt idx="11">
                  <c:v>-4.0542857142857152</c:v>
                </c:pt>
                <c:pt idx="12">
                  <c:v>-4.0542857142857152</c:v>
                </c:pt>
                <c:pt idx="13">
                  <c:v>-4.0542857142857152</c:v>
                </c:pt>
                <c:pt idx="14">
                  <c:v>-4.0542857142857152</c:v>
                </c:pt>
                <c:pt idx="15">
                  <c:v>-4.0542857142857152</c:v>
                </c:pt>
                <c:pt idx="16">
                  <c:v>-4.0542857142857152</c:v>
                </c:pt>
                <c:pt idx="17">
                  <c:v>-4.0542857142857152</c:v>
                </c:pt>
                <c:pt idx="18">
                  <c:v>-4.0542857142857152</c:v>
                </c:pt>
                <c:pt idx="19">
                  <c:v>-4.0542857142857152</c:v>
                </c:pt>
                <c:pt idx="20">
                  <c:v>-4.0542857142857152</c:v>
                </c:pt>
                <c:pt idx="21">
                  <c:v>-4.0542857142857152</c:v>
                </c:pt>
                <c:pt idx="22">
                  <c:v>-4.0542857142857152</c:v>
                </c:pt>
                <c:pt idx="23">
                  <c:v>-4.0542857142857152</c:v>
                </c:pt>
              </c:numCache>
            </c:numRef>
          </c:val>
          <c:smooth val="0"/>
          <c:extLst>
            <c:ext xmlns:c16="http://schemas.microsoft.com/office/drawing/2014/chart" uri="{C3380CC4-5D6E-409C-BE32-E72D297353CC}">
              <c16:uniqueId val="{00000000-736A-44C7-B98B-A61DE129E754}"/>
            </c:ext>
          </c:extLst>
        </c:ser>
        <c:ser>
          <c:idx val="1"/>
          <c:order val="1"/>
          <c:tx>
            <c:strRef>
              <c:f>'MH Dis 28 Day'!$E$6</c:f>
              <c:strCache>
                <c:ptCount val="1"/>
                <c:pt idx="0">
                  <c:v>&gt; 28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Day'!$E$19:$E$42</c:f>
              <c:numCache>
                <c:formatCode>0</c:formatCode>
                <c:ptCount val="24"/>
                <c:pt idx="0">
                  <c:v>3</c:v>
                </c:pt>
                <c:pt idx="1">
                  <c:v>3</c:v>
                </c:pt>
                <c:pt idx="2">
                  <c:v>2</c:v>
                </c:pt>
                <c:pt idx="3">
                  <c:v>4</c:v>
                </c:pt>
                <c:pt idx="4">
                  <c:v>2</c:v>
                </c:pt>
                <c:pt idx="5">
                  <c:v>3</c:v>
                </c:pt>
                <c:pt idx="6">
                  <c:v>7</c:v>
                </c:pt>
                <c:pt idx="7">
                  <c:v>4</c:v>
                </c:pt>
                <c:pt idx="8">
                  <c:v>0</c:v>
                </c:pt>
                <c:pt idx="9">
                  <c:v>8</c:v>
                </c:pt>
                <c:pt idx="10">
                  <c:v>1</c:v>
                </c:pt>
                <c:pt idx="11">
                  <c:v>2</c:v>
                </c:pt>
                <c:pt idx="12">
                  <c:v>0</c:v>
                </c:pt>
                <c:pt idx="13">
                  <c:v>0</c:v>
                </c:pt>
              </c:numCache>
            </c:numRef>
          </c:val>
          <c:smooth val="0"/>
          <c:extLst>
            <c:ext xmlns:c16="http://schemas.microsoft.com/office/drawing/2014/chart" uri="{C3380CC4-5D6E-409C-BE32-E72D297353CC}">
              <c16:uniqueId val="{00000001-736A-44C7-B98B-A61DE129E754}"/>
            </c:ext>
          </c:extLst>
        </c:ser>
        <c:ser>
          <c:idx val="3"/>
          <c:order val="2"/>
          <c:tx>
            <c:strRef>
              <c:f>'MH Dis 28 Day'!$G$6</c:f>
              <c:strCache>
                <c:ptCount val="1"/>
                <c:pt idx="0">
                  <c:v>Target</c:v>
                </c:pt>
              </c:strCache>
            </c:strRef>
          </c:tx>
          <c:spPr>
            <a:ln w="19050" cap="rnd">
              <a:solidFill>
                <a:srgbClr val="FF0000"/>
              </a:solidFill>
              <a:prstDash val="dash"/>
              <a:round/>
            </a:ln>
            <a:effectLst/>
          </c:spPr>
          <c:marker>
            <c:symbol val="none"/>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Day'!$G$19:$G$42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736A-44C7-B98B-A61DE129E754}"/>
            </c:ext>
          </c:extLst>
        </c:ser>
        <c:ser>
          <c:idx val="4"/>
          <c:order val="3"/>
          <c:tx>
            <c:strRef>
              <c:f>'MH Dis 28 Day'!$D$6</c:f>
              <c:strCache>
                <c:ptCount val="1"/>
                <c:pt idx="0">
                  <c:v>Mean</c:v>
                </c:pt>
              </c:strCache>
            </c:strRef>
          </c:tx>
          <c:spPr>
            <a:ln w="15875" cap="rnd">
              <a:solidFill>
                <a:schemeClr val="tx1"/>
              </a:solidFill>
              <a:round/>
            </a:ln>
            <a:effectLst/>
          </c:spPr>
          <c:marker>
            <c:symbol val="none"/>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Day'!$D$19:$D$42</c:f>
              <c:numCache>
                <c:formatCode>0</c:formatCode>
                <c:ptCount val="24"/>
                <c:pt idx="0">
                  <c:v>2.7857142857142856</c:v>
                </c:pt>
                <c:pt idx="1">
                  <c:v>2.7857142857142856</c:v>
                </c:pt>
                <c:pt idx="2">
                  <c:v>2.7857142857142856</c:v>
                </c:pt>
                <c:pt idx="3">
                  <c:v>2.7857142857142856</c:v>
                </c:pt>
                <c:pt idx="4">
                  <c:v>2.7857142857142856</c:v>
                </c:pt>
                <c:pt idx="5">
                  <c:v>2.7857142857142856</c:v>
                </c:pt>
                <c:pt idx="6">
                  <c:v>2.7857142857142856</c:v>
                </c:pt>
                <c:pt idx="7">
                  <c:v>2.7857142857142856</c:v>
                </c:pt>
                <c:pt idx="8">
                  <c:v>2.7857142857142856</c:v>
                </c:pt>
                <c:pt idx="9">
                  <c:v>2.7857142857142856</c:v>
                </c:pt>
                <c:pt idx="10">
                  <c:v>2.7857142857142856</c:v>
                </c:pt>
                <c:pt idx="11">
                  <c:v>2.7857142857142856</c:v>
                </c:pt>
                <c:pt idx="12">
                  <c:v>2.7857142857142856</c:v>
                </c:pt>
                <c:pt idx="13">
                  <c:v>2.7857142857142856</c:v>
                </c:pt>
                <c:pt idx="14">
                  <c:v>2.7857142857142856</c:v>
                </c:pt>
                <c:pt idx="15">
                  <c:v>2.7857142857142856</c:v>
                </c:pt>
                <c:pt idx="16">
                  <c:v>2.7857142857142856</c:v>
                </c:pt>
                <c:pt idx="17">
                  <c:v>2.7857142857142856</c:v>
                </c:pt>
                <c:pt idx="18">
                  <c:v>2.7857142857142856</c:v>
                </c:pt>
                <c:pt idx="19">
                  <c:v>2.7857142857142856</c:v>
                </c:pt>
                <c:pt idx="20">
                  <c:v>2.7857142857142856</c:v>
                </c:pt>
                <c:pt idx="21">
                  <c:v>2.7857142857142856</c:v>
                </c:pt>
                <c:pt idx="22">
                  <c:v>2.7857142857142856</c:v>
                </c:pt>
                <c:pt idx="23">
                  <c:v>2.7857142857142856</c:v>
                </c:pt>
              </c:numCache>
            </c:numRef>
          </c:val>
          <c:smooth val="0"/>
          <c:extLst>
            <c:ext xmlns:c16="http://schemas.microsoft.com/office/drawing/2014/chart" uri="{C3380CC4-5D6E-409C-BE32-E72D297353CC}">
              <c16:uniqueId val="{00000003-736A-44C7-B98B-A61DE129E754}"/>
            </c:ext>
          </c:extLst>
        </c:ser>
        <c:ser>
          <c:idx val="5"/>
          <c:order val="4"/>
          <c:tx>
            <c:strRef>
              <c:f>'MH Dis 28 Day'!$C$6</c:f>
              <c:strCache>
                <c:ptCount val="1"/>
                <c:pt idx="0">
                  <c:v>UPL</c:v>
                </c:pt>
              </c:strCache>
            </c:strRef>
          </c:tx>
          <c:spPr>
            <a:ln w="15875" cap="rnd">
              <a:solidFill>
                <a:schemeClr val="tx1"/>
              </a:solidFill>
              <a:prstDash val="lgDash"/>
              <a:round/>
            </a:ln>
            <a:effectLst/>
          </c:spPr>
          <c:marker>
            <c:symbol val="none"/>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Day'!$C$19:$C$42</c:f>
              <c:numCache>
                <c:formatCode>0</c:formatCode>
                <c:ptCount val="24"/>
                <c:pt idx="0">
                  <c:v>9.6257142857142863</c:v>
                </c:pt>
                <c:pt idx="1">
                  <c:v>9.6257142857142863</c:v>
                </c:pt>
                <c:pt idx="2">
                  <c:v>9.6257142857142863</c:v>
                </c:pt>
                <c:pt idx="3">
                  <c:v>9.6257142857142863</c:v>
                </c:pt>
                <c:pt idx="4">
                  <c:v>9.6257142857142863</c:v>
                </c:pt>
                <c:pt idx="5">
                  <c:v>9.6257142857142863</c:v>
                </c:pt>
                <c:pt idx="6">
                  <c:v>9.6257142857142863</c:v>
                </c:pt>
                <c:pt idx="7">
                  <c:v>9.6257142857142863</c:v>
                </c:pt>
                <c:pt idx="8">
                  <c:v>9.6257142857142863</c:v>
                </c:pt>
                <c:pt idx="9">
                  <c:v>9.6257142857142863</c:v>
                </c:pt>
                <c:pt idx="10">
                  <c:v>9.6257142857142863</c:v>
                </c:pt>
                <c:pt idx="11">
                  <c:v>9.6257142857142863</c:v>
                </c:pt>
                <c:pt idx="12">
                  <c:v>9.6257142857142863</c:v>
                </c:pt>
                <c:pt idx="13">
                  <c:v>9.6257142857142863</c:v>
                </c:pt>
                <c:pt idx="14">
                  <c:v>9.6257142857142863</c:v>
                </c:pt>
                <c:pt idx="15">
                  <c:v>9.6257142857142863</c:v>
                </c:pt>
                <c:pt idx="16">
                  <c:v>9.6257142857142863</c:v>
                </c:pt>
                <c:pt idx="17">
                  <c:v>9.6257142857142863</c:v>
                </c:pt>
                <c:pt idx="18">
                  <c:v>9.6257142857142863</c:v>
                </c:pt>
                <c:pt idx="19">
                  <c:v>9.6257142857142863</c:v>
                </c:pt>
                <c:pt idx="20">
                  <c:v>9.6257142857142863</c:v>
                </c:pt>
                <c:pt idx="21">
                  <c:v>9.6257142857142863</c:v>
                </c:pt>
                <c:pt idx="22">
                  <c:v>9.6257142857142863</c:v>
                </c:pt>
                <c:pt idx="23">
                  <c:v>9.6257142857142863</c:v>
                </c:pt>
              </c:numCache>
            </c:numRef>
          </c:val>
          <c:smooth val="0"/>
          <c:extLst>
            <c:ext xmlns:c16="http://schemas.microsoft.com/office/drawing/2014/chart" uri="{C3380CC4-5D6E-409C-BE32-E72D297353CC}">
              <c16:uniqueId val="{00000004-736A-44C7-B98B-A61DE129E754}"/>
            </c:ext>
          </c:extLst>
        </c:ser>
        <c:ser>
          <c:idx val="2"/>
          <c:order val="5"/>
          <c:tx>
            <c:strRef>
              <c:f>'MH Dis 28 Day'!$I$6</c:f>
              <c:strCache>
                <c:ptCount val="1"/>
                <c:pt idx="0">
                  <c:v>SCL</c:v>
                </c:pt>
              </c:strCache>
            </c:strRef>
          </c:tx>
          <c:spPr>
            <a:ln>
              <a:noFill/>
            </a:ln>
          </c:spPr>
          <c:marker>
            <c:symbol val="circle"/>
            <c:size val="7"/>
            <c:spPr>
              <a:solidFill>
                <a:srgbClr val="5B9BD5"/>
              </a:solidFill>
              <a:ln>
                <a:solidFill>
                  <a:srgbClr val="5B9BD5"/>
                </a:solidFill>
              </a:ln>
            </c:spPr>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Day'!$I$19:$I$42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736A-44C7-B98B-A61DE129E754}"/>
            </c:ext>
          </c:extLst>
        </c:ser>
        <c:ser>
          <c:idx val="6"/>
          <c:order val="6"/>
          <c:tx>
            <c:strRef>
              <c:f>'MH Dis 28 Day'!$J$6</c:f>
              <c:strCache>
                <c:ptCount val="1"/>
                <c:pt idx="0">
                  <c:v>SCH</c:v>
                </c:pt>
              </c:strCache>
            </c:strRef>
          </c:tx>
          <c:spPr>
            <a:ln>
              <a:noFill/>
            </a:ln>
          </c:spPr>
          <c:marker>
            <c:symbol val="circle"/>
            <c:size val="7"/>
            <c:spPr>
              <a:solidFill>
                <a:srgbClr val="ED7D31"/>
              </a:solidFill>
              <a:ln>
                <a:solidFill>
                  <a:srgbClr val="ED7D31"/>
                </a:solidFill>
              </a:ln>
            </c:spPr>
          </c:marker>
          <c:cat>
            <c:numRef>
              <c:f>'MH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'MH Dis 28 Day'!$J$19:$J$42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736A-44C7-B98B-A61DE129E754}"/>
            </c:ext>
          </c:extLst>
        </c:ser>
        <c:dLbls>
          <c:showLegendKey val="0"/>
          <c:showVal val="0"/>
          <c:showCatName val="0"/>
          <c:showSerName val="0"/>
          <c:showPercent val="0"/>
          <c:showBubbleSize val="0"/>
        </c:dLbls>
        <c:smooth val="0"/>
        <c:axId val="190374272"/>
        <c:axId val="190376192"/>
      </c:lineChart>
      <c:dateAx>
        <c:axId val="19037427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76192"/>
        <c:crosses val="autoZero"/>
        <c:auto val="1"/>
        <c:lblOffset val="100"/>
        <c:baseTimeUnit val="months"/>
      </c:dateAx>
      <c:valAx>
        <c:axId val="190376192"/>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74272"/>
        <c:crosses val="autoZero"/>
        <c:crossBetween val="midCat"/>
        <c:majorUnit val="2"/>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LD Patients discharged &lt; 7 days</a:t>
            </a:r>
            <a:endParaRPr lang="en-GB" sz="1100">
              <a:effectLst/>
            </a:endParaRPr>
          </a:p>
        </c:rich>
      </c:tx>
      <c:overlay val="0"/>
      <c:spPr>
        <a:noFill/>
        <a:ln>
          <a:noFill/>
        </a:ln>
        <a:effectLst/>
      </c:spPr>
    </c:title>
    <c:autoTitleDeleted val="0"/>
    <c:plotArea>
      <c:layout/>
      <c:lineChart>
        <c:grouping val="standard"/>
        <c:varyColors val="0"/>
        <c:ser>
          <c:idx val="0"/>
          <c:order val="0"/>
          <c:tx>
            <c:strRef>
              <c:f>'LD Dis 7 day'!$F$7</c:f>
              <c:strCache>
                <c:ptCount val="1"/>
                <c:pt idx="0">
                  <c:v>LPL</c:v>
                </c:pt>
              </c:strCache>
            </c:strRef>
          </c:tx>
          <c:spPr>
            <a:ln w="15875" cap="rnd">
              <a:solidFill>
                <a:schemeClr val="tx1"/>
              </a:solidFill>
              <a:prstDash val="lgDash"/>
              <a:round/>
            </a:ln>
            <a:effectLst/>
          </c:spPr>
          <c:marker>
            <c:symbol val="none"/>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day'!$F$20:$F$43</c:f>
              <c:numCache>
                <c:formatCode>0%</c:formatCode>
                <c:ptCount val="24"/>
                <c:pt idx="0">
                  <c:v>9.7142857142857086E-2</c:v>
                </c:pt>
                <c:pt idx="1">
                  <c:v>9.7142857142857086E-2</c:v>
                </c:pt>
                <c:pt idx="2">
                  <c:v>9.7142857142857086E-2</c:v>
                </c:pt>
                <c:pt idx="3">
                  <c:v>9.7142857142857086E-2</c:v>
                </c:pt>
                <c:pt idx="4">
                  <c:v>9.7142857142857086E-2</c:v>
                </c:pt>
                <c:pt idx="5">
                  <c:v>9.7142857142857086E-2</c:v>
                </c:pt>
                <c:pt idx="6">
                  <c:v>9.7142857142857086E-2</c:v>
                </c:pt>
                <c:pt idx="7">
                  <c:v>9.7142857142857086E-2</c:v>
                </c:pt>
                <c:pt idx="8">
                  <c:v>9.7142857142857086E-2</c:v>
                </c:pt>
                <c:pt idx="9">
                  <c:v>9.7142857142857086E-2</c:v>
                </c:pt>
                <c:pt idx="10">
                  <c:v>9.7142857142857086E-2</c:v>
                </c:pt>
                <c:pt idx="11">
                  <c:v>9.7142857142857086E-2</c:v>
                </c:pt>
                <c:pt idx="12">
                  <c:v>9.7142857142857086E-2</c:v>
                </c:pt>
                <c:pt idx="13">
                  <c:v>9.7142857142857086E-2</c:v>
                </c:pt>
                <c:pt idx="14">
                  <c:v>9.7142857142857086E-2</c:v>
                </c:pt>
                <c:pt idx="15">
                  <c:v>9.7142857142857086E-2</c:v>
                </c:pt>
                <c:pt idx="16">
                  <c:v>9.7142857142857086E-2</c:v>
                </c:pt>
                <c:pt idx="17">
                  <c:v>9.7142857142857086E-2</c:v>
                </c:pt>
                <c:pt idx="18">
                  <c:v>9.7142857142857086E-2</c:v>
                </c:pt>
                <c:pt idx="19">
                  <c:v>9.7142857142857086E-2</c:v>
                </c:pt>
                <c:pt idx="20">
                  <c:v>9.7142857142857086E-2</c:v>
                </c:pt>
                <c:pt idx="21">
                  <c:v>9.7142857142857086E-2</c:v>
                </c:pt>
                <c:pt idx="22">
                  <c:v>9.7142857142857086E-2</c:v>
                </c:pt>
                <c:pt idx="23">
                  <c:v>9.7142857142857086E-2</c:v>
                </c:pt>
              </c:numCache>
            </c:numRef>
          </c:val>
          <c:smooth val="0"/>
          <c:extLst>
            <c:ext xmlns:c16="http://schemas.microsoft.com/office/drawing/2014/chart" uri="{C3380CC4-5D6E-409C-BE32-E72D297353CC}">
              <c16:uniqueId val="{00000000-A292-4E48-BFB5-5B5E56D27DDE}"/>
            </c:ext>
          </c:extLst>
        </c:ser>
        <c:ser>
          <c:idx val="1"/>
          <c:order val="1"/>
          <c:tx>
            <c:strRef>
              <c:f>'LD Dis 7 day'!$E$7</c:f>
              <c:strCache>
                <c:ptCount val="1"/>
                <c:pt idx="0">
                  <c:v>&lt; 7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day'!$E$20:$E$43</c:f>
              <c:numCache>
                <c:formatCode>0%</c:formatCode>
                <c:ptCount val="24"/>
                <c:pt idx="0">
                  <c:v>0</c:v>
                </c:pt>
                <c:pt idx="1">
                  <c:v>1</c:v>
                </c:pt>
                <c:pt idx="2">
                  <c:v>0</c:v>
                </c:pt>
                <c:pt idx="3">
                  <c:v>1</c:v>
                </c:pt>
                <c:pt idx="4">
                  <c:v>1</c:v>
                </c:pt>
                <c:pt idx="5">
                  <c:v>1</c:v>
                </c:pt>
                <c:pt idx="6">
                  <c:v>1</c:v>
                </c:pt>
                <c:pt idx="7">
                  <c:v>1</c:v>
                </c:pt>
                <c:pt idx="8">
                  <c:v>1</c:v>
                </c:pt>
                <c:pt idx="9">
                  <c:v>1</c:v>
                </c:pt>
                <c:pt idx="10">
                  <c:v>1</c:v>
                </c:pt>
                <c:pt idx="11">
                  <c:v>1</c:v>
                </c:pt>
                <c:pt idx="12">
                  <c:v>1</c:v>
                </c:pt>
                <c:pt idx="13">
                  <c:v>1</c:v>
                </c:pt>
              </c:numCache>
            </c:numRef>
          </c:val>
          <c:smooth val="0"/>
          <c:extLst>
            <c:ext xmlns:c16="http://schemas.microsoft.com/office/drawing/2014/chart" uri="{C3380CC4-5D6E-409C-BE32-E72D297353CC}">
              <c16:uniqueId val="{00000001-A292-4E48-BFB5-5B5E56D27DDE}"/>
            </c:ext>
          </c:extLst>
        </c:ser>
        <c:ser>
          <c:idx val="3"/>
          <c:order val="2"/>
          <c:tx>
            <c:strRef>
              <c:f>'LD Dis 7 day'!$G$7</c:f>
              <c:strCache>
                <c:ptCount val="1"/>
                <c:pt idx="0">
                  <c:v>Target</c:v>
                </c:pt>
              </c:strCache>
            </c:strRef>
          </c:tx>
          <c:spPr>
            <a:ln w="19050" cap="rnd">
              <a:solidFill>
                <a:srgbClr val="FF0000"/>
              </a:solidFill>
              <a:prstDash val="dash"/>
              <a:round/>
            </a:ln>
            <a:effectLst/>
          </c:spPr>
          <c:marker>
            <c:symbol val="none"/>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day'!$G$20:$G$43</c:f>
              <c:numCache>
                <c:formatCode>0%</c:formatCode>
                <c:ptCount val="24"/>
                <c:pt idx="0">
                  <c:v>0.99</c:v>
                </c:pt>
                <c:pt idx="1">
                  <c:v>0.99</c:v>
                </c:pt>
                <c:pt idx="2">
                  <c:v>0.99</c:v>
                </c:pt>
                <c:pt idx="3">
                  <c:v>0.99</c:v>
                </c:pt>
                <c:pt idx="4">
                  <c:v>0.99</c:v>
                </c:pt>
                <c:pt idx="5">
                  <c:v>0.99</c:v>
                </c:pt>
                <c:pt idx="6">
                  <c:v>0.99</c:v>
                </c:pt>
                <c:pt idx="7">
                  <c:v>0.99</c:v>
                </c:pt>
                <c:pt idx="8">
                  <c:v>0.99</c:v>
                </c:pt>
                <c:pt idx="9">
                  <c:v>0.99</c:v>
                </c:pt>
                <c:pt idx="10">
                  <c:v>0.99</c:v>
                </c:pt>
                <c:pt idx="11">
                  <c:v>0.99</c:v>
                </c:pt>
                <c:pt idx="12">
                  <c:v>0.99</c:v>
                </c:pt>
                <c:pt idx="13">
                  <c:v>0.99</c:v>
                </c:pt>
                <c:pt idx="14">
                  <c:v>0.99</c:v>
                </c:pt>
                <c:pt idx="15">
                  <c:v>0.99</c:v>
                </c:pt>
                <c:pt idx="16">
                  <c:v>0.99</c:v>
                </c:pt>
                <c:pt idx="17">
                  <c:v>0.99</c:v>
                </c:pt>
                <c:pt idx="18">
                  <c:v>0.99</c:v>
                </c:pt>
                <c:pt idx="19">
                  <c:v>0.99</c:v>
                </c:pt>
                <c:pt idx="20">
                  <c:v>0.99</c:v>
                </c:pt>
                <c:pt idx="21">
                  <c:v>0.99</c:v>
                </c:pt>
                <c:pt idx="22">
                  <c:v>0.99</c:v>
                </c:pt>
                <c:pt idx="23">
                  <c:v>0.99</c:v>
                </c:pt>
              </c:numCache>
            </c:numRef>
          </c:val>
          <c:smooth val="0"/>
          <c:extLst>
            <c:ext xmlns:c16="http://schemas.microsoft.com/office/drawing/2014/chart" uri="{C3380CC4-5D6E-409C-BE32-E72D297353CC}">
              <c16:uniqueId val="{00000002-A292-4E48-BFB5-5B5E56D27DDE}"/>
            </c:ext>
          </c:extLst>
        </c:ser>
        <c:ser>
          <c:idx val="4"/>
          <c:order val="3"/>
          <c:tx>
            <c:strRef>
              <c:f>'LD Dis 7 day'!$D$7</c:f>
              <c:strCache>
                <c:ptCount val="1"/>
                <c:pt idx="0">
                  <c:v>Mean</c:v>
                </c:pt>
              </c:strCache>
            </c:strRef>
          </c:tx>
          <c:spPr>
            <a:ln w="15875" cap="rnd">
              <a:solidFill>
                <a:schemeClr val="tx1"/>
              </a:solidFill>
              <a:round/>
            </a:ln>
            <a:effectLst/>
          </c:spPr>
          <c:marker>
            <c:symbol val="none"/>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day'!$D$20:$D$43</c:f>
              <c:numCache>
                <c:formatCode>0%</c:formatCode>
                <c:ptCount val="24"/>
                <c:pt idx="0">
                  <c:v>0.8571428571428571</c:v>
                </c:pt>
                <c:pt idx="1">
                  <c:v>0.8571428571428571</c:v>
                </c:pt>
                <c:pt idx="2">
                  <c:v>0.8571428571428571</c:v>
                </c:pt>
                <c:pt idx="3">
                  <c:v>0.8571428571428571</c:v>
                </c:pt>
                <c:pt idx="4">
                  <c:v>0.8571428571428571</c:v>
                </c:pt>
                <c:pt idx="5">
                  <c:v>0.8571428571428571</c:v>
                </c:pt>
                <c:pt idx="6">
                  <c:v>0.8571428571428571</c:v>
                </c:pt>
                <c:pt idx="7">
                  <c:v>0.8571428571428571</c:v>
                </c:pt>
                <c:pt idx="8">
                  <c:v>0.8571428571428571</c:v>
                </c:pt>
                <c:pt idx="9">
                  <c:v>0.8571428571428571</c:v>
                </c:pt>
                <c:pt idx="10">
                  <c:v>0.8571428571428571</c:v>
                </c:pt>
                <c:pt idx="11">
                  <c:v>0.8571428571428571</c:v>
                </c:pt>
                <c:pt idx="12">
                  <c:v>0.8571428571428571</c:v>
                </c:pt>
                <c:pt idx="13">
                  <c:v>0.8571428571428571</c:v>
                </c:pt>
                <c:pt idx="14">
                  <c:v>0.8571428571428571</c:v>
                </c:pt>
                <c:pt idx="15">
                  <c:v>0.8571428571428571</c:v>
                </c:pt>
                <c:pt idx="16">
                  <c:v>0.8571428571428571</c:v>
                </c:pt>
                <c:pt idx="17">
                  <c:v>0.8571428571428571</c:v>
                </c:pt>
                <c:pt idx="18">
                  <c:v>0.8571428571428571</c:v>
                </c:pt>
                <c:pt idx="19">
                  <c:v>0.8571428571428571</c:v>
                </c:pt>
                <c:pt idx="20">
                  <c:v>0.8571428571428571</c:v>
                </c:pt>
                <c:pt idx="21">
                  <c:v>0.8571428571428571</c:v>
                </c:pt>
                <c:pt idx="22">
                  <c:v>0.8571428571428571</c:v>
                </c:pt>
                <c:pt idx="23">
                  <c:v>0.8571428571428571</c:v>
                </c:pt>
              </c:numCache>
            </c:numRef>
          </c:val>
          <c:smooth val="0"/>
          <c:extLst>
            <c:ext xmlns:c16="http://schemas.microsoft.com/office/drawing/2014/chart" uri="{C3380CC4-5D6E-409C-BE32-E72D297353CC}">
              <c16:uniqueId val="{00000003-A292-4E48-BFB5-5B5E56D27DDE}"/>
            </c:ext>
          </c:extLst>
        </c:ser>
        <c:ser>
          <c:idx val="5"/>
          <c:order val="4"/>
          <c:tx>
            <c:strRef>
              <c:f>'LD Dis 7 day'!$C$7</c:f>
              <c:strCache>
                <c:ptCount val="1"/>
                <c:pt idx="0">
                  <c:v>UPL</c:v>
                </c:pt>
              </c:strCache>
            </c:strRef>
          </c:tx>
          <c:spPr>
            <a:ln w="15875" cap="rnd">
              <a:solidFill>
                <a:schemeClr val="tx1"/>
              </a:solidFill>
              <a:prstDash val="lgDash"/>
              <a:round/>
            </a:ln>
            <a:effectLst/>
          </c:spPr>
          <c:marker>
            <c:symbol val="none"/>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day'!$C$20:$C$43</c:f>
              <c:numCache>
                <c:formatCode>0%</c:formatCode>
                <c:ptCount val="24"/>
                <c:pt idx="0">
                  <c:v>1.617142857142857</c:v>
                </c:pt>
                <c:pt idx="1">
                  <c:v>1.617142857142857</c:v>
                </c:pt>
                <c:pt idx="2">
                  <c:v>1.617142857142857</c:v>
                </c:pt>
                <c:pt idx="3">
                  <c:v>1.617142857142857</c:v>
                </c:pt>
                <c:pt idx="4">
                  <c:v>1.617142857142857</c:v>
                </c:pt>
                <c:pt idx="5">
                  <c:v>1.617142857142857</c:v>
                </c:pt>
                <c:pt idx="6">
                  <c:v>1.617142857142857</c:v>
                </c:pt>
                <c:pt idx="7">
                  <c:v>1.617142857142857</c:v>
                </c:pt>
                <c:pt idx="8">
                  <c:v>1.617142857142857</c:v>
                </c:pt>
                <c:pt idx="9">
                  <c:v>1.617142857142857</c:v>
                </c:pt>
                <c:pt idx="10">
                  <c:v>1.617142857142857</c:v>
                </c:pt>
                <c:pt idx="11">
                  <c:v>1.617142857142857</c:v>
                </c:pt>
                <c:pt idx="12">
                  <c:v>1.617142857142857</c:v>
                </c:pt>
                <c:pt idx="13">
                  <c:v>1.617142857142857</c:v>
                </c:pt>
                <c:pt idx="14">
                  <c:v>1.617142857142857</c:v>
                </c:pt>
                <c:pt idx="15">
                  <c:v>1.617142857142857</c:v>
                </c:pt>
                <c:pt idx="16">
                  <c:v>1.617142857142857</c:v>
                </c:pt>
                <c:pt idx="17">
                  <c:v>1.617142857142857</c:v>
                </c:pt>
                <c:pt idx="18">
                  <c:v>1.617142857142857</c:v>
                </c:pt>
                <c:pt idx="19">
                  <c:v>1.617142857142857</c:v>
                </c:pt>
                <c:pt idx="20">
                  <c:v>1.617142857142857</c:v>
                </c:pt>
                <c:pt idx="21">
                  <c:v>1.617142857142857</c:v>
                </c:pt>
                <c:pt idx="22">
                  <c:v>1.617142857142857</c:v>
                </c:pt>
                <c:pt idx="23">
                  <c:v>1.617142857142857</c:v>
                </c:pt>
              </c:numCache>
            </c:numRef>
          </c:val>
          <c:smooth val="0"/>
          <c:extLst>
            <c:ext xmlns:c16="http://schemas.microsoft.com/office/drawing/2014/chart" uri="{C3380CC4-5D6E-409C-BE32-E72D297353CC}">
              <c16:uniqueId val="{00000004-A292-4E48-BFB5-5B5E56D27DDE}"/>
            </c:ext>
          </c:extLst>
        </c:ser>
        <c:ser>
          <c:idx val="2"/>
          <c:order val="5"/>
          <c:tx>
            <c:strRef>
              <c:f>'LD Dis 7 day'!$I$7</c:f>
              <c:strCache>
                <c:ptCount val="1"/>
                <c:pt idx="0">
                  <c:v>SCL</c:v>
                </c:pt>
              </c:strCache>
            </c:strRef>
          </c:tx>
          <c:spPr>
            <a:ln>
              <a:noFill/>
            </a:ln>
          </c:spPr>
          <c:marker>
            <c:symbol val="circle"/>
            <c:size val="7"/>
            <c:spPr>
              <a:solidFill>
                <a:srgbClr val="ED7D31"/>
              </a:solidFill>
              <a:ln>
                <a:solidFill>
                  <a:srgbClr val="ED7D31"/>
                </a:solidFill>
              </a:ln>
            </c:spPr>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day'!$I$20:$I$43</c:f>
              <c:numCache>
                <c:formatCode>0%</c:formatCode>
                <c:ptCount val="24"/>
                <c:pt idx="0">
                  <c:v>0</c:v>
                </c:pt>
                <c:pt idx="1">
                  <c:v>#N/A</c:v>
                </c:pt>
                <c:pt idx="2">
                  <c:v>0</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A292-4E48-BFB5-5B5E56D27DDE}"/>
            </c:ext>
          </c:extLst>
        </c:ser>
        <c:ser>
          <c:idx val="6"/>
          <c:order val="6"/>
          <c:tx>
            <c:strRef>
              <c:f>'LD Dis 7 day'!$J$7</c:f>
              <c:strCache>
                <c:ptCount val="1"/>
                <c:pt idx="0">
                  <c:v>SCH</c:v>
                </c:pt>
              </c:strCache>
            </c:strRef>
          </c:tx>
          <c:spPr>
            <a:ln>
              <a:noFill/>
            </a:ln>
          </c:spPr>
          <c:marker>
            <c:symbol val="circle"/>
            <c:size val="7"/>
            <c:spPr>
              <a:solidFill>
                <a:srgbClr val="5B9BD5"/>
              </a:solidFill>
              <a:ln>
                <a:solidFill>
                  <a:srgbClr val="5B9BD5"/>
                </a:solidFill>
              </a:ln>
            </c:spPr>
          </c:marker>
          <c:cat>
            <c:numRef>
              <c:f>'LD Dis 7 day'!$B$20:$B$33</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7 day'!$J$20:$J$43</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A292-4E48-BFB5-5B5E56D27DDE}"/>
            </c:ext>
          </c:extLst>
        </c:ser>
        <c:dLbls>
          <c:showLegendKey val="0"/>
          <c:showVal val="0"/>
          <c:showCatName val="0"/>
          <c:showSerName val="0"/>
          <c:showPercent val="0"/>
          <c:showBubbleSize val="0"/>
        </c:dLbls>
        <c:smooth val="0"/>
        <c:axId val="190232832"/>
        <c:axId val="190239104"/>
      </c:lineChart>
      <c:dateAx>
        <c:axId val="19023283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39104"/>
        <c:crosses val="autoZero"/>
        <c:auto val="1"/>
        <c:lblOffset val="100"/>
        <c:baseTimeUnit val="months"/>
      </c:dateAx>
      <c:valAx>
        <c:axId val="1902391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32832"/>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LD Patients discharged &gt; 28 days</a:t>
            </a:r>
            <a:endParaRPr lang="en-GB" sz="1100">
              <a:effectLst/>
            </a:endParaRPr>
          </a:p>
        </c:rich>
      </c:tx>
      <c:overlay val="0"/>
      <c:spPr>
        <a:noFill/>
        <a:ln>
          <a:noFill/>
        </a:ln>
        <a:effectLst/>
      </c:spPr>
    </c:title>
    <c:autoTitleDeleted val="0"/>
    <c:plotArea>
      <c:layout/>
      <c:lineChart>
        <c:grouping val="standard"/>
        <c:varyColors val="0"/>
        <c:ser>
          <c:idx val="0"/>
          <c:order val="0"/>
          <c:tx>
            <c:strRef>
              <c:f>'LD Dis 28 day'!$F$6</c:f>
              <c:strCache>
                <c:ptCount val="1"/>
                <c:pt idx="0">
                  <c:v>LPL</c:v>
                </c:pt>
              </c:strCache>
            </c:strRef>
          </c:tx>
          <c:spPr>
            <a:ln w="15875" cap="rnd">
              <a:solidFill>
                <a:schemeClr val="tx1"/>
              </a:solidFill>
              <a:prstDash val="lgDash"/>
              <a:round/>
            </a:ln>
            <a:effectLst/>
          </c:spPr>
          <c:marker>
            <c:symbol val="none"/>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day'!$F$19:$F$42</c:f>
              <c:numCache>
                <c:formatCode>0</c:formatCode>
                <c:ptCount val="24"/>
                <c:pt idx="0">
                  <c:v>-0.61714285714285722</c:v>
                </c:pt>
                <c:pt idx="1">
                  <c:v>-0.61714285714285722</c:v>
                </c:pt>
                <c:pt idx="2">
                  <c:v>-0.61714285714285722</c:v>
                </c:pt>
                <c:pt idx="3">
                  <c:v>-0.61714285714285722</c:v>
                </c:pt>
                <c:pt idx="4">
                  <c:v>-0.61714285714285722</c:v>
                </c:pt>
                <c:pt idx="5">
                  <c:v>-0.61714285714285722</c:v>
                </c:pt>
                <c:pt idx="6">
                  <c:v>-0.61714285714285722</c:v>
                </c:pt>
                <c:pt idx="7">
                  <c:v>-0.61714285714285722</c:v>
                </c:pt>
                <c:pt idx="8">
                  <c:v>-0.61714285714285722</c:v>
                </c:pt>
                <c:pt idx="9">
                  <c:v>-0.61714285714285722</c:v>
                </c:pt>
                <c:pt idx="10">
                  <c:v>-0.61714285714285722</c:v>
                </c:pt>
                <c:pt idx="11">
                  <c:v>-0.61714285714285722</c:v>
                </c:pt>
                <c:pt idx="12">
                  <c:v>-0.61714285714285722</c:v>
                </c:pt>
                <c:pt idx="13">
                  <c:v>-0.61714285714285722</c:v>
                </c:pt>
                <c:pt idx="14">
                  <c:v>-0.61714285714285722</c:v>
                </c:pt>
                <c:pt idx="15">
                  <c:v>-0.61714285714285722</c:v>
                </c:pt>
                <c:pt idx="16">
                  <c:v>-0.61714285714285722</c:v>
                </c:pt>
                <c:pt idx="17">
                  <c:v>-0.61714285714285722</c:v>
                </c:pt>
                <c:pt idx="18">
                  <c:v>-0.61714285714285722</c:v>
                </c:pt>
                <c:pt idx="19">
                  <c:v>-0.61714285714285722</c:v>
                </c:pt>
                <c:pt idx="20">
                  <c:v>-0.61714285714285722</c:v>
                </c:pt>
                <c:pt idx="21">
                  <c:v>-0.61714285714285722</c:v>
                </c:pt>
                <c:pt idx="22">
                  <c:v>-0.61714285714285722</c:v>
                </c:pt>
                <c:pt idx="23">
                  <c:v>-0.61714285714285722</c:v>
                </c:pt>
              </c:numCache>
            </c:numRef>
          </c:val>
          <c:smooth val="0"/>
          <c:extLst>
            <c:ext xmlns:c16="http://schemas.microsoft.com/office/drawing/2014/chart" uri="{C3380CC4-5D6E-409C-BE32-E72D297353CC}">
              <c16:uniqueId val="{00000000-EB1E-4CFC-9F0F-A4D52022334C}"/>
            </c:ext>
          </c:extLst>
        </c:ser>
        <c:ser>
          <c:idx val="1"/>
          <c:order val="1"/>
          <c:tx>
            <c:strRef>
              <c:f>'LD Dis 28 day'!$E$6</c:f>
              <c:strCache>
                <c:ptCount val="1"/>
                <c:pt idx="0">
                  <c:v>&gt; 28 days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day'!$E$19:$E$42</c:f>
              <c:numCache>
                <c:formatCode>0</c:formatCode>
                <c:ptCount val="24"/>
                <c:pt idx="0">
                  <c:v>1</c:v>
                </c:pt>
                <c:pt idx="1">
                  <c:v>0</c:v>
                </c:pt>
                <c:pt idx="2">
                  <c:v>1</c:v>
                </c:pt>
                <c:pt idx="3">
                  <c:v>0</c:v>
                </c:pt>
                <c:pt idx="4">
                  <c:v>0</c:v>
                </c:pt>
                <c:pt idx="5">
                  <c:v>0</c:v>
                </c:pt>
                <c:pt idx="6">
                  <c:v>0</c:v>
                </c:pt>
                <c:pt idx="7">
                  <c:v>0</c:v>
                </c:pt>
                <c:pt idx="8">
                  <c:v>0</c:v>
                </c:pt>
                <c:pt idx="9">
                  <c:v>0</c:v>
                </c:pt>
                <c:pt idx="10">
                  <c:v>0</c:v>
                </c:pt>
                <c:pt idx="11">
                  <c:v>0</c:v>
                </c:pt>
                <c:pt idx="12">
                  <c:v>0</c:v>
                </c:pt>
                <c:pt idx="13">
                  <c:v>0</c:v>
                </c:pt>
              </c:numCache>
            </c:numRef>
          </c:val>
          <c:smooth val="0"/>
          <c:extLst>
            <c:ext xmlns:c16="http://schemas.microsoft.com/office/drawing/2014/chart" uri="{C3380CC4-5D6E-409C-BE32-E72D297353CC}">
              <c16:uniqueId val="{00000001-EB1E-4CFC-9F0F-A4D52022334C}"/>
            </c:ext>
          </c:extLst>
        </c:ser>
        <c:ser>
          <c:idx val="3"/>
          <c:order val="2"/>
          <c:tx>
            <c:strRef>
              <c:f>'LD Dis 28 day'!$G$6</c:f>
              <c:strCache>
                <c:ptCount val="1"/>
                <c:pt idx="0">
                  <c:v>Target</c:v>
                </c:pt>
              </c:strCache>
            </c:strRef>
          </c:tx>
          <c:spPr>
            <a:ln w="19050" cap="rnd">
              <a:solidFill>
                <a:srgbClr val="FF0000"/>
              </a:solidFill>
              <a:prstDash val="dash"/>
              <a:round/>
            </a:ln>
            <a:effectLst/>
          </c:spPr>
          <c:marker>
            <c:symbol val="none"/>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day'!$G$19:$G$42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2-EB1E-4CFC-9F0F-A4D52022334C}"/>
            </c:ext>
          </c:extLst>
        </c:ser>
        <c:ser>
          <c:idx val="4"/>
          <c:order val="3"/>
          <c:tx>
            <c:strRef>
              <c:f>'LD Dis 28 day'!$D$6</c:f>
              <c:strCache>
                <c:ptCount val="1"/>
                <c:pt idx="0">
                  <c:v>Mean</c:v>
                </c:pt>
              </c:strCache>
            </c:strRef>
          </c:tx>
          <c:spPr>
            <a:ln w="15875" cap="rnd">
              <a:solidFill>
                <a:schemeClr val="tx1"/>
              </a:solidFill>
              <a:round/>
            </a:ln>
            <a:effectLst/>
          </c:spPr>
          <c:marker>
            <c:symbol val="none"/>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day'!$D$19:$D$42</c:f>
              <c:numCache>
                <c:formatCode>0</c:formatCode>
                <c:ptCount val="24"/>
                <c:pt idx="0">
                  <c:v>0.14285714285714285</c:v>
                </c:pt>
                <c:pt idx="1">
                  <c:v>0.14285714285714285</c:v>
                </c:pt>
                <c:pt idx="2">
                  <c:v>0.14285714285714285</c:v>
                </c:pt>
                <c:pt idx="3">
                  <c:v>0.14285714285714285</c:v>
                </c:pt>
                <c:pt idx="4">
                  <c:v>0.14285714285714285</c:v>
                </c:pt>
                <c:pt idx="5">
                  <c:v>0.14285714285714285</c:v>
                </c:pt>
                <c:pt idx="6">
                  <c:v>0.14285714285714285</c:v>
                </c:pt>
                <c:pt idx="7">
                  <c:v>0.14285714285714285</c:v>
                </c:pt>
                <c:pt idx="8">
                  <c:v>0.14285714285714285</c:v>
                </c:pt>
                <c:pt idx="9">
                  <c:v>0.14285714285714285</c:v>
                </c:pt>
                <c:pt idx="10">
                  <c:v>0.14285714285714285</c:v>
                </c:pt>
                <c:pt idx="11">
                  <c:v>0.14285714285714285</c:v>
                </c:pt>
                <c:pt idx="12">
                  <c:v>0.14285714285714285</c:v>
                </c:pt>
                <c:pt idx="13">
                  <c:v>0.14285714285714285</c:v>
                </c:pt>
                <c:pt idx="14">
                  <c:v>0.14285714285714285</c:v>
                </c:pt>
                <c:pt idx="15">
                  <c:v>0.14285714285714285</c:v>
                </c:pt>
                <c:pt idx="16">
                  <c:v>0.14285714285714285</c:v>
                </c:pt>
                <c:pt idx="17">
                  <c:v>0.14285714285714285</c:v>
                </c:pt>
                <c:pt idx="18">
                  <c:v>0.14285714285714285</c:v>
                </c:pt>
                <c:pt idx="19">
                  <c:v>0.14285714285714285</c:v>
                </c:pt>
                <c:pt idx="20">
                  <c:v>0.14285714285714285</c:v>
                </c:pt>
                <c:pt idx="21">
                  <c:v>0.14285714285714285</c:v>
                </c:pt>
                <c:pt idx="22">
                  <c:v>0.14285714285714285</c:v>
                </c:pt>
                <c:pt idx="23">
                  <c:v>0.14285714285714285</c:v>
                </c:pt>
              </c:numCache>
            </c:numRef>
          </c:val>
          <c:smooth val="0"/>
          <c:extLst>
            <c:ext xmlns:c16="http://schemas.microsoft.com/office/drawing/2014/chart" uri="{C3380CC4-5D6E-409C-BE32-E72D297353CC}">
              <c16:uniqueId val="{00000003-EB1E-4CFC-9F0F-A4D52022334C}"/>
            </c:ext>
          </c:extLst>
        </c:ser>
        <c:ser>
          <c:idx val="5"/>
          <c:order val="4"/>
          <c:tx>
            <c:strRef>
              <c:f>'LD Dis 28 day'!$C$6</c:f>
              <c:strCache>
                <c:ptCount val="1"/>
                <c:pt idx="0">
                  <c:v>UPL</c:v>
                </c:pt>
              </c:strCache>
            </c:strRef>
          </c:tx>
          <c:spPr>
            <a:ln w="15875" cap="rnd">
              <a:solidFill>
                <a:schemeClr val="tx1"/>
              </a:solidFill>
              <a:prstDash val="lgDash"/>
              <a:round/>
            </a:ln>
            <a:effectLst/>
          </c:spPr>
          <c:marker>
            <c:symbol val="none"/>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day'!$C$19:$C$42</c:f>
              <c:numCache>
                <c:formatCode>0</c:formatCode>
                <c:ptCount val="24"/>
                <c:pt idx="0">
                  <c:v>0.9028571428571428</c:v>
                </c:pt>
                <c:pt idx="1">
                  <c:v>0.9028571428571428</c:v>
                </c:pt>
                <c:pt idx="2">
                  <c:v>0.9028571428571428</c:v>
                </c:pt>
                <c:pt idx="3">
                  <c:v>0.9028571428571428</c:v>
                </c:pt>
                <c:pt idx="4">
                  <c:v>0.9028571428571428</c:v>
                </c:pt>
                <c:pt idx="5">
                  <c:v>0.9028571428571428</c:v>
                </c:pt>
                <c:pt idx="6">
                  <c:v>0.9028571428571428</c:v>
                </c:pt>
                <c:pt idx="7">
                  <c:v>0.9028571428571428</c:v>
                </c:pt>
                <c:pt idx="8">
                  <c:v>0.9028571428571428</c:v>
                </c:pt>
                <c:pt idx="9">
                  <c:v>0.9028571428571428</c:v>
                </c:pt>
                <c:pt idx="10">
                  <c:v>0.9028571428571428</c:v>
                </c:pt>
                <c:pt idx="11">
                  <c:v>0.9028571428571428</c:v>
                </c:pt>
                <c:pt idx="12">
                  <c:v>0.9028571428571428</c:v>
                </c:pt>
                <c:pt idx="13">
                  <c:v>0.9028571428571428</c:v>
                </c:pt>
                <c:pt idx="14">
                  <c:v>0.9028571428571428</c:v>
                </c:pt>
                <c:pt idx="15">
                  <c:v>0.9028571428571428</c:v>
                </c:pt>
                <c:pt idx="16">
                  <c:v>0.9028571428571428</c:v>
                </c:pt>
                <c:pt idx="17">
                  <c:v>0.9028571428571428</c:v>
                </c:pt>
                <c:pt idx="18">
                  <c:v>0.9028571428571428</c:v>
                </c:pt>
                <c:pt idx="19">
                  <c:v>0.9028571428571428</c:v>
                </c:pt>
                <c:pt idx="20">
                  <c:v>0.9028571428571428</c:v>
                </c:pt>
                <c:pt idx="21">
                  <c:v>0.9028571428571428</c:v>
                </c:pt>
                <c:pt idx="22">
                  <c:v>0.9028571428571428</c:v>
                </c:pt>
                <c:pt idx="23">
                  <c:v>0.9028571428571428</c:v>
                </c:pt>
              </c:numCache>
            </c:numRef>
          </c:val>
          <c:smooth val="0"/>
          <c:extLst>
            <c:ext xmlns:c16="http://schemas.microsoft.com/office/drawing/2014/chart" uri="{C3380CC4-5D6E-409C-BE32-E72D297353CC}">
              <c16:uniqueId val="{00000004-EB1E-4CFC-9F0F-A4D52022334C}"/>
            </c:ext>
          </c:extLst>
        </c:ser>
        <c:ser>
          <c:idx val="2"/>
          <c:order val="5"/>
          <c:tx>
            <c:strRef>
              <c:f>'LD Dis 28 day'!$I$6</c:f>
              <c:strCache>
                <c:ptCount val="1"/>
                <c:pt idx="0">
                  <c:v>SCL</c:v>
                </c:pt>
              </c:strCache>
            </c:strRef>
          </c:tx>
          <c:spPr>
            <a:ln>
              <a:noFill/>
            </a:ln>
          </c:spPr>
          <c:marker>
            <c:symbol val="circle"/>
            <c:size val="7"/>
            <c:spPr>
              <a:solidFill>
                <a:srgbClr val="5B9BD5"/>
              </a:solidFill>
              <a:ln>
                <a:solidFill>
                  <a:srgbClr val="5B9BD5"/>
                </a:solidFill>
              </a:ln>
            </c:spPr>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day'!$I$19:$I$42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EB1E-4CFC-9F0F-A4D52022334C}"/>
            </c:ext>
          </c:extLst>
        </c:ser>
        <c:ser>
          <c:idx val="6"/>
          <c:order val="6"/>
          <c:tx>
            <c:strRef>
              <c:f>'LD Dis 28 day'!$J$6</c:f>
              <c:strCache>
                <c:ptCount val="1"/>
                <c:pt idx="0">
                  <c:v>SCH</c:v>
                </c:pt>
              </c:strCache>
            </c:strRef>
          </c:tx>
          <c:spPr>
            <a:ln>
              <a:noFill/>
            </a:ln>
          </c:spPr>
          <c:marker>
            <c:symbol val="circle"/>
            <c:size val="7"/>
            <c:spPr>
              <a:solidFill>
                <a:srgbClr val="ED7D31"/>
              </a:solidFill>
              <a:ln>
                <a:solidFill>
                  <a:srgbClr val="ED7D31"/>
                </a:solidFill>
              </a:ln>
            </c:spPr>
          </c:marker>
          <c:cat>
            <c:numRef>
              <c:f>'LD Dis 28 day'!$B$19:$B$32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'LD Dis 28 day'!$J$19:$J$42</c:f>
              <c:numCache>
                <c:formatCode>0</c:formatCode>
                <c:ptCount val="24"/>
                <c:pt idx="0">
                  <c:v>1</c:v>
                </c:pt>
                <c:pt idx="1">
                  <c:v>#N/A</c:v>
                </c:pt>
                <c:pt idx="2">
                  <c:v>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EB1E-4CFC-9F0F-A4D52022334C}"/>
            </c:ext>
          </c:extLst>
        </c:ser>
        <c:dLbls>
          <c:showLegendKey val="0"/>
          <c:showVal val="0"/>
          <c:showCatName val="0"/>
          <c:showSerName val="0"/>
          <c:showPercent val="0"/>
          <c:showBubbleSize val="0"/>
        </c:dLbls>
        <c:smooth val="0"/>
        <c:axId val="190560128"/>
        <c:axId val="190574592"/>
      </c:lineChart>
      <c:dateAx>
        <c:axId val="19056012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574592"/>
        <c:crosses val="autoZero"/>
        <c:auto val="1"/>
        <c:lblOffset val="100"/>
        <c:baseTimeUnit val="months"/>
        <c:majorUnit val="1"/>
        <c:majorTimeUnit val="months"/>
        <c:minorUnit val="1"/>
        <c:minorTimeUnit val="months"/>
      </c:dateAx>
      <c:valAx>
        <c:axId val="190574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560128"/>
        <c:crosses val="autoZero"/>
        <c:crossBetween val="midCat"/>
        <c:majorUnit val="1"/>
        <c:minorUnit val="1"/>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Psychological Therapies Patients waiting &gt; 13 weeks</a:t>
            </a:r>
            <a:endParaRPr lang="en-GB" sz="1100">
              <a:effectLst/>
            </a:endParaRPr>
          </a:p>
        </c:rich>
      </c:tx>
      <c:layout>
        <c:manualLayout>
          <c:xMode val="edge"/>
          <c:yMode val="edge"/>
          <c:x val="0.17172218466268924"/>
          <c:y val="4.6153801631187763E-2"/>
        </c:manualLayout>
      </c:layout>
      <c:overlay val="0"/>
      <c:spPr>
        <a:noFill/>
        <a:ln>
          <a:noFill/>
        </a:ln>
        <a:effectLst/>
      </c:spPr>
    </c:title>
    <c:autoTitleDeleted val="0"/>
    <c:plotArea>
      <c:layout>
        <c:manualLayout>
          <c:layoutTarget val="inner"/>
          <c:xMode val="edge"/>
          <c:yMode val="edge"/>
          <c:x val="9.6238386649521737E-2"/>
          <c:y val="0.15358355354665537"/>
          <c:w val="0.8460739619260802"/>
          <c:h val="0.60529597213103192"/>
        </c:manualLayout>
      </c:layout>
      <c:lineChart>
        <c:grouping val="standard"/>
        <c:varyColors val="0"/>
        <c:ser>
          <c:idx val="1"/>
          <c:order val="0"/>
          <c:tx>
            <c:strRef>
              <c:f>'Psych 13 wk'!$E$6</c:f>
              <c:strCache>
                <c:ptCount val="1"/>
                <c:pt idx="0">
                  <c:v>&gt; 13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'Psych 13 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'Psych 13 wk'!$E$24:$E$42</c:f>
              <c:numCache>
                <c:formatCode>0</c:formatCode>
                <c:ptCount val="19"/>
                <c:pt idx="0">
                  <c:v>840</c:v>
                </c:pt>
                <c:pt idx="1">
                  <c:v>612</c:v>
                </c:pt>
                <c:pt idx="2">
                  <c:v>569</c:v>
                </c:pt>
                <c:pt idx="3">
                  <c:v>565</c:v>
                </c:pt>
                <c:pt idx="4">
                  <c:v>566</c:v>
                </c:pt>
                <c:pt idx="5">
                  <c:v>561</c:v>
                </c:pt>
                <c:pt idx="6">
                  <c:v>560</c:v>
                </c:pt>
                <c:pt idx="7">
                  <c:v>530</c:v>
                </c:pt>
                <c:pt idx="8">
                  <c:v>540</c:v>
                </c:pt>
              </c:numCache>
            </c:numRef>
          </c:val>
          <c:smooth val="0"/>
          <c:extLst>
            <c:ext xmlns:c16="http://schemas.microsoft.com/office/drawing/2014/chart" uri="{C3380CC4-5D6E-409C-BE32-E72D297353CC}">
              <c16:uniqueId val="{00000000-E372-4772-99E4-E8EA361BED6E}"/>
            </c:ext>
          </c:extLst>
        </c:ser>
        <c:ser>
          <c:idx val="3"/>
          <c:order val="1"/>
          <c:tx>
            <c:strRef>
              <c:f>'Psych 13 wk'!$G$6</c:f>
              <c:strCache>
                <c:ptCount val="1"/>
                <c:pt idx="0">
                  <c:v>Target</c:v>
                </c:pt>
              </c:strCache>
            </c:strRef>
          </c:tx>
          <c:spPr>
            <a:ln w="19050" cap="rnd">
              <a:solidFill>
                <a:srgbClr val="FF0000"/>
              </a:solidFill>
              <a:prstDash val="dash"/>
              <a:round/>
            </a:ln>
            <a:effectLst/>
          </c:spPr>
          <c:marker>
            <c:symbol val="none"/>
          </c:marker>
          <c:cat>
            <c:numRef>
              <c:f>'Psych 13 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'Psych 13 wk'!$G$24:$G$42</c:f>
              <c:numCache>
                <c:formatCode>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1-E372-4772-99E4-E8EA361BED6E}"/>
            </c:ext>
          </c:extLst>
        </c:ser>
        <c:ser>
          <c:idx val="0"/>
          <c:order val="2"/>
          <c:tx>
            <c:strRef>
              <c:f>'Psych 13 wk'!$D$6</c:f>
              <c:strCache>
                <c:ptCount val="1"/>
                <c:pt idx="0">
                  <c:v>Mean</c:v>
                </c:pt>
              </c:strCache>
            </c:strRef>
          </c:tx>
          <c:spPr>
            <a:ln w="15875">
              <a:solidFill>
                <a:schemeClr val="tx1"/>
              </a:solidFill>
            </a:ln>
          </c:spPr>
          <c:marker>
            <c:symbol val="none"/>
          </c:marker>
          <c:cat>
            <c:numRef>
              <c:f>'Psych 13 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'Psych 13 wk'!$D$24:$D$42</c:f>
              <c:numCache>
                <c:formatCode>0</c:formatCode>
                <c:ptCount val="19"/>
                <c:pt idx="0">
                  <c:v>593.66666666666663</c:v>
                </c:pt>
                <c:pt idx="1">
                  <c:v>593.66666666666663</c:v>
                </c:pt>
                <c:pt idx="2">
                  <c:v>593.66666666666663</c:v>
                </c:pt>
                <c:pt idx="3">
                  <c:v>593.66666666666663</c:v>
                </c:pt>
                <c:pt idx="4">
                  <c:v>593.66666666666663</c:v>
                </c:pt>
                <c:pt idx="5">
                  <c:v>593.66666666666663</c:v>
                </c:pt>
                <c:pt idx="6">
                  <c:v>593.66666666666663</c:v>
                </c:pt>
                <c:pt idx="7">
                  <c:v>593.66666666666663</c:v>
                </c:pt>
                <c:pt idx="8">
                  <c:v>593.66666666666663</c:v>
                </c:pt>
                <c:pt idx="9">
                  <c:v>593.66666666666663</c:v>
                </c:pt>
                <c:pt idx="10">
                  <c:v>593.66666666666663</c:v>
                </c:pt>
                <c:pt idx="11">
                  <c:v>593.66666666666663</c:v>
                </c:pt>
                <c:pt idx="12">
                  <c:v>593.66666666666663</c:v>
                </c:pt>
                <c:pt idx="13">
                  <c:v>593.66666666666663</c:v>
                </c:pt>
                <c:pt idx="14">
                  <c:v>593.66666666666663</c:v>
                </c:pt>
                <c:pt idx="15">
                  <c:v>593.66666666666663</c:v>
                </c:pt>
                <c:pt idx="16">
                  <c:v>593.66666666666663</c:v>
                </c:pt>
                <c:pt idx="17">
                  <c:v>593.66666666666663</c:v>
                </c:pt>
                <c:pt idx="18">
                  <c:v>593.66666666666663</c:v>
                </c:pt>
              </c:numCache>
            </c:numRef>
          </c:val>
          <c:smooth val="0"/>
          <c:extLst>
            <c:ext xmlns:c16="http://schemas.microsoft.com/office/drawing/2014/chart" uri="{C3380CC4-5D6E-409C-BE32-E72D297353CC}">
              <c16:uniqueId val="{00000002-E372-4772-99E4-E8EA361BED6E}"/>
            </c:ext>
          </c:extLst>
        </c:ser>
        <c:dLbls>
          <c:showLegendKey val="0"/>
          <c:showVal val="0"/>
          <c:showCatName val="0"/>
          <c:showSerName val="0"/>
          <c:showPercent val="0"/>
          <c:showBubbleSize val="0"/>
        </c:dLbls>
        <c:marker val="1"/>
        <c:smooth val="0"/>
        <c:axId val="190073472"/>
        <c:axId val="190087936"/>
      </c:lineChart>
      <c:dateAx>
        <c:axId val="19007347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87936"/>
        <c:crosses val="autoZero"/>
        <c:auto val="1"/>
        <c:lblOffset val="100"/>
        <c:baseTimeUnit val="months"/>
        <c:majorUnit val="1"/>
        <c:majorTimeUnit val="months"/>
      </c:dateAx>
      <c:valAx>
        <c:axId val="190087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73472"/>
        <c:crosses val="autoZero"/>
        <c:crossBetween val="midCat"/>
      </c:valAx>
      <c:spPr>
        <a:noFill/>
        <a:ln>
          <a:noFill/>
        </a:ln>
        <a:effectLst/>
      </c:spPr>
    </c:plotArea>
    <c:legend>
      <c:legendPos val="b"/>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Dementia Patients waiting &gt; 9 weeks</a:t>
            </a:r>
            <a:endParaRPr lang="en-GB" sz="1100">
              <a:effectLst/>
            </a:endParaRPr>
          </a:p>
        </c:rich>
      </c:tx>
      <c:layout>
        <c:manualLayout>
          <c:xMode val="edge"/>
          <c:yMode val="edge"/>
          <c:x val="0.26306249714293595"/>
          <c:y val="4.1347636311544853E-2"/>
        </c:manualLayout>
      </c:layout>
      <c:overlay val="0"/>
      <c:spPr>
        <a:noFill/>
        <a:ln>
          <a:noFill/>
        </a:ln>
        <a:effectLst/>
      </c:spPr>
    </c:title>
    <c:autoTitleDeleted val="0"/>
    <c:plotArea>
      <c:layout>
        <c:manualLayout>
          <c:layoutTarget val="inner"/>
          <c:xMode val="edge"/>
          <c:yMode val="edge"/>
          <c:x val="9.3460609479306775E-2"/>
          <c:y val="0.15358349798832716"/>
          <c:w val="0.84051840758565022"/>
          <c:h val="0.55935429678993298"/>
        </c:manualLayout>
      </c:layout>
      <c:lineChart>
        <c:grouping val="standard"/>
        <c:varyColors val="0"/>
        <c:ser>
          <c:idx val="1"/>
          <c:order val="0"/>
          <c:tx>
            <c:strRef>
              <c:f>'Dem 9wk'!$E$6</c:f>
              <c:strCache>
                <c:ptCount val="1"/>
                <c:pt idx="0">
                  <c:v>&gt;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'Dem 9wk'!$B$24:$B$32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'Dem 9wk'!$E$24:$E$42</c:f>
              <c:numCache>
                <c:formatCode>0</c:formatCode>
                <c:ptCount val="19"/>
                <c:pt idx="0">
                  <c:v>413</c:v>
                </c:pt>
                <c:pt idx="1">
                  <c:v>361</c:v>
                </c:pt>
                <c:pt idx="2">
                  <c:v>298</c:v>
                </c:pt>
                <c:pt idx="3">
                  <c:v>418</c:v>
                </c:pt>
                <c:pt idx="4">
                  <c:v>414</c:v>
                </c:pt>
                <c:pt idx="5">
                  <c:v>364</c:v>
                </c:pt>
                <c:pt idx="6">
                  <c:v>299</c:v>
                </c:pt>
                <c:pt idx="7">
                  <c:v>281</c:v>
                </c:pt>
                <c:pt idx="8">
                  <c:v>268</c:v>
                </c:pt>
              </c:numCache>
            </c:numRef>
          </c:val>
          <c:smooth val="0"/>
          <c:extLst>
            <c:ext xmlns:c16="http://schemas.microsoft.com/office/drawing/2014/chart" uri="{C3380CC4-5D6E-409C-BE32-E72D297353CC}">
              <c16:uniqueId val="{00000000-DA75-4C04-B305-CBA811EECB2B}"/>
            </c:ext>
          </c:extLst>
        </c:ser>
        <c:ser>
          <c:idx val="3"/>
          <c:order val="1"/>
          <c:tx>
            <c:strRef>
              <c:f>'Dem 9wk'!$G$6</c:f>
              <c:strCache>
                <c:ptCount val="1"/>
                <c:pt idx="0">
                  <c:v>Target</c:v>
                </c:pt>
              </c:strCache>
            </c:strRef>
          </c:tx>
          <c:spPr>
            <a:ln w="19050" cap="rnd">
              <a:solidFill>
                <a:srgbClr val="FF0000"/>
              </a:solidFill>
              <a:prstDash val="dash"/>
              <a:round/>
            </a:ln>
            <a:effectLst/>
          </c:spPr>
          <c:marker>
            <c:symbol val="none"/>
          </c:marker>
          <c:cat>
            <c:numRef>
              <c:f>'Dem 9wk'!$B$24:$B$32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'Dem 9wk'!$G$24:$G$42</c:f>
              <c:numCache>
                <c:formatCode>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1-DA75-4C04-B305-CBA811EECB2B}"/>
            </c:ext>
          </c:extLst>
        </c:ser>
        <c:ser>
          <c:idx val="0"/>
          <c:order val="2"/>
          <c:tx>
            <c:strRef>
              <c:f>'Dem 9wk'!$D$6</c:f>
              <c:strCache>
                <c:ptCount val="1"/>
                <c:pt idx="0">
                  <c:v>Mean</c:v>
                </c:pt>
              </c:strCache>
            </c:strRef>
          </c:tx>
          <c:spPr>
            <a:ln w="15875">
              <a:solidFill>
                <a:schemeClr val="tx1"/>
              </a:solidFill>
            </a:ln>
          </c:spPr>
          <c:marker>
            <c:symbol val="none"/>
          </c:marker>
          <c:cat>
            <c:numRef>
              <c:f>'Dem 9wk'!$B$24:$B$32</c:f>
              <c:numCache>
                <c:formatCode>mmm\-yy</c:formatCode>
                <c:ptCount val="9"/>
                <c:pt idx="0">
                  <c:v>45901</c:v>
                </c:pt>
                <c:pt idx="1">
                  <c:v>45931</c:v>
                </c:pt>
                <c:pt idx="2">
                  <c:v>45962</c:v>
                </c:pt>
                <c:pt idx="3">
                  <c:v>45992</c:v>
                </c:pt>
                <c:pt idx="4">
                  <c:v>46023</c:v>
                </c:pt>
                <c:pt idx="5">
                  <c:v>46054</c:v>
                </c:pt>
                <c:pt idx="6">
                  <c:v>46082</c:v>
                </c:pt>
                <c:pt idx="7">
                  <c:v>46113</c:v>
                </c:pt>
                <c:pt idx="8">
                  <c:v>46143</c:v>
                </c:pt>
              </c:numCache>
            </c:numRef>
          </c:cat>
          <c:val>
            <c:numRef>
              <c:f>'Dem 9wk'!$D$24:$D$42</c:f>
              <c:numCache>
                <c:formatCode>0</c:formatCode>
                <c:ptCount val="19"/>
                <c:pt idx="0">
                  <c:v>346.22222222222223</c:v>
                </c:pt>
                <c:pt idx="1">
                  <c:v>346.22222222222223</c:v>
                </c:pt>
                <c:pt idx="2">
                  <c:v>346.22222222222223</c:v>
                </c:pt>
                <c:pt idx="3">
                  <c:v>346.22222222222223</c:v>
                </c:pt>
                <c:pt idx="4">
                  <c:v>346.22222222222223</c:v>
                </c:pt>
                <c:pt idx="5">
                  <c:v>346.22222222222223</c:v>
                </c:pt>
                <c:pt idx="6">
                  <c:v>346.22222222222223</c:v>
                </c:pt>
                <c:pt idx="7">
                  <c:v>346.22222222222223</c:v>
                </c:pt>
                <c:pt idx="8">
                  <c:v>346.22222222222223</c:v>
                </c:pt>
                <c:pt idx="9">
                  <c:v>346.22222222222223</c:v>
                </c:pt>
                <c:pt idx="10">
                  <c:v>346.22222222222223</c:v>
                </c:pt>
                <c:pt idx="11">
                  <c:v>346.22222222222223</c:v>
                </c:pt>
                <c:pt idx="12">
                  <c:v>346.22222222222223</c:v>
                </c:pt>
                <c:pt idx="13">
                  <c:v>346.22222222222223</c:v>
                </c:pt>
                <c:pt idx="14">
                  <c:v>346.22222222222223</c:v>
                </c:pt>
                <c:pt idx="15">
                  <c:v>346.22222222222223</c:v>
                </c:pt>
                <c:pt idx="16">
                  <c:v>346.22222222222223</c:v>
                </c:pt>
                <c:pt idx="17">
                  <c:v>346.22222222222223</c:v>
                </c:pt>
                <c:pt idx="18">
                  <c:v>346.22222222222223</c:v>
                </c:pt>
              </c:numCache>
            </c:numRef>
          </c:val>
          <c:smooth val="0"/>
          <c:extLst>
            <c:ext xmlns:c16="http://schemas.microsoft.com/office/drawing/2014/chart" uri="{C3380CC4-5D6E-409C-BE32-E72D297353CC}">
              <c16:uniqueId val="{00000002-DA75-4C04-B305-CBA811EECB2B}"/>
            </c:ext>
          </c:extLst>
        </c:ser>
        <c:dLbls>
          <c:showLegendKey val="0"/>
          <c:showVal val="0"/>
          <c:showCatName val="0"/>
          <c:showSerName val="0"/>
          <c:showPercent val="0"/>
          <c:showBubbleSize val="0"/>
        </c:dLbls>
        <c:marker val="1"/>
        <c:smooth val="0"/>
        <c:axId val="189997824"/>
        <c:axId val="189999744"/>
      </c:lineChart>
      <c:dateAx>
        <c:axId val="1899978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99744"/>
        <c:crosses val="autoZero"/>
        <c:auto val="1"/>
        <c:lblOffset val="100"/>
        <c:baseTimeUnit val="months"/>
        <c:majorUnit val="1"/>
        <c:majorTimeUnit val="months"/>
      </c:dateAx>
      <c:valAx>
        <c:axId val="1899997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97824"/>
        <c:crosses val="autoZero"/>
        <c:crossBetween val="midCat"/>
        <c:majorUnit val="100"/>
      </c:valAx>
      <c:spPr>
        <a:noFill/>
        <a:ln>
          <a:noFill/>
        </a:ln>
        <a:effectLst/>
      </c:spPr>
    </c:plotArea>
    <c:legend>
      <c:legendPos val="b"/>
      <c:layout>
        <c:manualLayout>
          <c:xMode val="edge"/>
          <c:yMode val="edge"/>
          <c:x val="0.20763818730573333"/>
          <c:y val="0.86686246599037819"/>
          <c:w val="0.61458429252312063"/>
          <c:h val="8.275932899691886E-2"/>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62-day by tumour site</a:t>
            </a:r>
            <a:r>
              <a:rPr lang="en-US" baseline="0"/>
              <a:t> - April 2026</a:t>
            </a:r>
            <a:endParaRPr lang="en-US"/>
          </a:p>
        </c:rich>
      </c:tx>
      <c:layout>
        <c:manualLayout>
          <c:xMode val="edge"/>
          <c:yMode val="edge"/>
          <c:x val="0.29889527970315904"/>
          <c:y val="1.82121178514657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311096169881778"/>
          <c:y val="0.18300034465388795"/>
          <c:w val="0.60039170736569325"/>
          <c:h val="0.7068214957978739"/>
        </c:manualLayout>
      </c:layout>
      <c:barChart>
        <c:barDir val="bar"/>
        <c:grouping val="stacked"/>
        <c:varyColors val="0"/>
        <c:ser>
          <c:idx val="0"/>
          <c:order val="0"/>
          <c:tx>
            <c:strRef>
              <c:f>'62 Day Tumour Site'!$AZ$4</c:f>
              <c:strCache>
                <c:ptCount val="1"/>
                <c:pt idx="0">
                  <c:v>&lt;=62 days</c:v>
                </c:pt>
              </c:strCache>
            </c:strRef>
          </c:tx>
          <c:spPr>
            <a:solidFill>
              <a:srgbClr val="5B9BD5"/>
            </a:solidFill>
            <a:ln>
              <a:noFill/>
            </a:ln>
            <a:effectLst/>
          </c:spPr>
          <c:invertIfNegative val="0"/>
          <c:cat>
            <c:strRef>
              <c:f>'62 Day Tumour Site'!$B$7:$B$24</c:f>
              <c:strCache>
                <c:ptCount val="5"/>
                <c:pt idx="0">
                  <c:v>Breast</c:v>
                </c:pt>
                <c:pt idx="1">
                  <c:v>Gynae</c:v>
                </c:pt>
                <c:pt idx="2">
                  <c:v>Haematological Malignancies (ex Acute Leukaemia)</c:v>
                </c:pt>
                <c:pt idx="3">
                  <c:v>Lower Gastrointestinal</c:v>
                </c:pt>
                <c:pt idx="4">
                  <c:v>Skin</c:v>
                </c:pt>
              </c:strCache>
            </c:strRef>
          </c:cat>
          <c:val>
            <c:numRef>
              <c:f>'62 Day Tumour Site'!$AZ$7:$AZ$24</c:f>
              <c:numCache>
                <c:formatCode>0.0;\(0.0\)</c:formatCode>
                <c:ptCount val="5"/>
                <c:pt idx="0">
                  <c:v>1.5</c:v>
                </c:pt>
                <c:pt idx="1">
                  <c:v>1</c:v>
                </c:pt>
                <c:pt idx="2">
                  <c:v>2</c:v>
                </c:pt>
                <c:pt idx="3">
                  <c:v>3</c:v>
                </c:pt>
                <c:pt idx="4">
                  <c:v>8</c:v>
                </c:pt>
              </c:numCache>
            </c:numRef>
          </c:val>
          <c:extLst>
            <c:ext xmlns:c16="http://schemas.microsoft.com/office/drawing/2014/chart" uri="{C3380CC4-5D6E-409C-BE32-E72D297353CC}">
              <c16:uniqueId val="{00000000-482F-439F-9946-8182D7AAC166}"/>
            </c:ext>
          </c:extLst>
        </c:ser>
        <c:ser>
          <c:idx val="1"/>
          <c:order val="1"/>
          <c:tx>
            <c:strRef>
              <c:f>'62 Day Tumour Site'!$BA$4</c:f>
              <c:strCache>
                <c:ptCount val="1"/>
                <c:pt idx="0">
                  <c:v>&gt;62</c:v>
                </c:pt>
              </c:strCache>
            </c:strRef>
          </c:tx>
          <c:spPr>
            <a:solidFill>
              <a:srgbClr val="FF6600"/>
            </a:solidFill>
            <a:ln>
              <a:noFill/>
            </a:ln>
            <a:effectLst/>
          </c:spPr>
          <c:invertIfNegative val="0"/>
          <c:cat>
            <c:strRef>
              <c:f>'62 Day Tumour Site'!$B$7:$B$24</c:f>
              <c:strCache>
                <c:ptCount val="5"/>
                <c:pt idx="0">
                  <c:v>Breast</c:v>
                </c:pt>
                <c:pt idx="1">
                  <c:v>Gynae</c:v>
                </c:pt>
                <c:pt idx="2">
                  <c:v>Haematological Malignancies (ex Acute Leukaemia)</c:v>
                </c:pt>
                <c:pt idx="3">
                  <c:v>Lower Gastrointestinal</c:v>
                </c:pt>
                <c:pt idx="4">
                  <c:v>Skin</c:v>
                </c:pt>
              </c:strCache>
            </c:strRef>
          </c:cat>
          <c:val>
            <c:numRef>
              <c:f>'62 Day Tumour Site'!$BA$7:$BA$24</c:f>
              <c:numCache>
                <c:formatCode>0.0</c:formatCode>
                <c:ptCount val="5"/>
                <c:pt idx="0">
                  <c:v>14.5</c:v>
                </c:pt>
                <c:pt idx="1">
                  <c:v>4</c:v>
                </c:pt>
                <c:pt idx="2">
                  <c:v>3</c:v>
                </c:pt>
                <c:pt idx="3">
                  <c:v>3</c:v>
                </c:pt>
                <c:pt idx="4">
                  <c:v>9</c:v>
                </c:pt>
              </c:numCache>
            </c:numRef>
          </c:val>
          <c:extLst>
            <c:ext xmlns:c16="http://schemas.microsoft.com/office/drawing/2014/chart" uri="{C3380CC4-5D6E-409C-BE32-E72D297353CC}">
              <c16:uniqueId val="{00000001-482F-439F-9946-8182D7AAC166}"/>
            </c:ext>
          </c:extLst>
        </c:ser>
        <c:dLbls>
          <c:showLegendKey val="0"/>
          <c:showVal val="0"/>
          <c:showCatName val="0"/>
          <c:showSerName val="0"/>
          <c:showPercent val="0"/>
          <c:showBubbleSize val="0"/>
        </c:dLbls>
        <c:gapWidth val="150"/>
        <c:overlap val="100"/>
        <c:axId val="782761904"/>
        <c:axId val="782722664"/>
      </c:barChart>
      <c:catAx>
        <c:axId val="782761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722664"/>
        <c:crosses val="autoZero"/>
        <c:auto val="1"/>
        <c:lblAlgn val="ctr"/>
        <c:lblOffset val="100"/>
        <c:noMultiLvlLbl val="0"/>
      </c:catAx>
      <c:valAx>
        <c:axId val="7827226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761904"/>
        <c:crosses val="autoZero"/>
        <c:crossBetween val="between"/>
      </c:valAx>
      <c:spPr>
        <a:noFill/>
        <a:ln>
          <a:noFill/>
        </a:ln>
        <a:effectLst/>
      </c:spPr>
    </c:plotArea>
    <c:legend>
      <c:legendPos val="b"/>
      <c:layout>
        <c:manualLayout>
          <c:xMode val="edge"/>
          <c:yMode val="edge"/>
          <c:x val="0.4232195039791149"/>
          <c:y val="0.90929080834592635"/>
          <c:w val="0.35546049747609781"/>
          <c:h val="4.53632207264414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CAMHS patients waiting &lt; 9 weeks</a:t>
            </a:r>
            <a:endParaRPr lang="en-GB" sz="1100">
              <a:effectLst/>
            </a:endParaRPr>
          </a:p>
        </c:rich>
      </c:tx>
      <c:overlay val="0"/>
      <c:spPr>
        <a:noFill/>
        <a:ln>
          <a:noFill/>
        </a:ln>
        <a:effectLst/>
      </c:spPr>
    </c:title>
    <c:autoTitleDeleted val="0"/>
    <c:plotArea>
      <c:layout>
        <c:manualLayout>
          <c:layoutTarget val="inner"/>
          <c:xMode val="edge"/>
          <c:yMode val="edge"/>
          <c:x val="0.12287276513625066"/>
          <c:y val="0.14610433246122412"/>
          <c:w val="0.81039107611548555"/>
          <c:h val="0.52431820275004359"/>
        </c:manualLayout>
      </c:layout>
      <c:lineChart>
        <c:grouping val="standard"/>
        <c:varyColors val="0"/>
        <c:ser>
          <c:idx val="1"/>
          <c:order val="0"/>
          <c:tx>
            <c:strRef>
              <c:f>'CAMHS 9 wk %'!$E$6</c:f>
              <c:strCache>
                <c:ptCount val="1"/>
                <c:pt idx="0">
                  <c:v>&lt;9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%'!$E$7:$E$30</c:f>
              <c:numCache>
                <c:formatCode>0.00%</c:formatCode>
                <c:ptCount val="24"/>
                <c:pt idx="0">
                  <c:v>0.72919999999999996</c:v>
                </c:pt>
                <c:pt idx="1">
                  <c:v>0.7117</c:v>
                </c:pt>
                <c:pt idx="2">
                  <c:v>0.7177</c:v>
                </c:pt>
                <c:pt idx="3">
                  <c:v>0.82379999999999998</c:v>
                </c:pt>
                <c:pt idx="4">
                  <c:v>0.8589</c:v>
                </c:pt>
                <c:pt idx="5">
                  <c:v>0.93830000000000002</c:v>
                </c:pt>
                <c:pt idx="6">
                  <c:v>0.96970000000000001</c:v>
                </c:pt>
                <c:pt idx="7">
                  <c:v>0.91390000000000005</c:v>
                </c:pt>
                <c:pt idx="8">
                  <c:v>0.80659999999999998</c:v>
                </c:pt>
                <c:pt idx="9">
                  <c:v>0.80689999999999995</c:v>
                </c:pt>
                <c:pt idx="10">
                  <c:v>0.90200000000000002</c:v>
                </c:pt>
                <c:pt idx="11">
                  <c:v>0.90480000000000005</c:v>
                </c:pt>
                <c:pt idx="12">
                  <c:v>0.94389999999999996</c:v>
                </c:pt>
                <c:pt idx="13">
                  <c:v>0.82630000000000003</c:v>
                </c:pt>
              </c:numCache>
            </c:numRef>
          </c:val>
          <c:smooth val="0"/>
          <c:extLst>
            <c:ext xmlns:c16="http://schemas.microsoft.com/office/drawing/2014/chart" uri="{C3380CC4-5D6E-409C-BE32-E72D297353CC}">
              <c16:uniqueId val="{00000000-878F-4F96-B0A7-08DBDA5AAB24}"/>
            </c:ext>
          </c:extLst>
        </c:ser>
        <c:ser>
          <c:idx val="3"/>
          <c:order val="1"/>
          <c:tx>
            <c:strRef>
              <c:f>'CAMHS 9 wk %'!$G$6</c:f>
              <c:strCache>
                <c:ptCount val="1"/>
                <c:pt idx="0">
                  <c:v>Target</c:v>
                </c:pt>
              </c:strCache>
            </c:strRef>
          </c:tx>
          <c:spPr>
            <a:ln w="28575" cap="rnd">
              <a:solidFill>
                <a:srgbClr val="FF0000"/>
              </a:solidFill>
              <a:prstDash val="dash"/>
              <a:round/>
            </a:ln>
            <a:effectLst/>
          </c:spPr>
          <c:marker>
            <c:symbol val="none"/>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%'!$G$7:$G$30</c:f>
              <c:numCache>
                <c:formatCode>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1-878F-4F96-B0A7-08DBDA5AAB24}"/>
            </c:ext>
          </c:extLst>
        </c:ser>
        <c:ser>
          <c:idx val="0"/>
          <c:order val="2"/>
          <c:tx>
            <c:strRef>
              <c:f>'CAMHS 9 wk %'!$F$6</c:f>
              <c:strCache>
                <c:ptCount val="1"/>
                <c:pt idx="0">
                  <c:v>LPL</c:v>
                </c:pt>
              </c:strCache>
            </c:strRef>
          </c:tx>
          <c:spPr>
            <a:ln w="15875">
              <a:solidFill>
                <a:schemeClr val="tx1"/>
              </a:solidFill>
              <a:prstDash val="lgDash"/>
            </a:ln>
          </c:spPr>
          <c:marker>
            <c:symbol val="none"/>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%'!$F$7:$F$30</c:f>
              <c:numCache>
                <c:formatCode>0%</c:formatCode>
                <c:ptCount val="24"/>
                <c:pt idx="0">
                  <c:v>0.70479208791208781</c:v>
                </c:pt>
                <c:pt idx="1">
                  <c:v>0.70479208791208781</c:v>
                </c:pt>
                <c:pt idx="2">
                  <c:v>0.70479208791208781</c:v>
                </c:pt>
                <c:pt idx="3">
                  <c:v>0.70479208791208781</c:v>
                </c:pt>
                <c:pt idx="4">
                  <c:v>0.70479208791208781</c:v>
                </c:pt>
                <c:pt idx="5">
                  <c:v>0.70479208791208781</c:v>
                </c:pt>
                <c:pt idx="6">
                  <c:v>0.70479208791208781</c:v>
                </c:pt>
                <c:pt idx="7">
                  <c:v>0.70479208791208781</c:v>
                </c:pt>
                <c:pt idx="8">
                  <c:v>0.70479208791208781</c:v>
                </c:pt>
                <c:pt idx="9">
                  <c:v>0.70479208791208781</c:v>
                </c:pt>
                <c:pt idx="10">
                  <c:v>0.70479208791208781</c:v>
                </c:pt>
                <c:pt idx="11">
                  <c:v>0.70479208791208781</c:v>
                </c:pt>
                <c:pt idx="12">
                  <c:v>0.70479208791208781</c:v>
                </c:pt>
                <c:pt idx="13">
                  <c:v>0.70479208791208781</c:v>
                </c:pt>
                <c:pt idx="14">
                  <c:v>0.70479208791208781</c:v>
                </c:pt>
                <c:pt idx="15">
                  <c:v>0.70479208791208781</c:v>
                </c:pt>
                <c:pt idx="16">
                  <c:v>0.70479208791208781</c:v>
                </c:pt>
                <c:pt idx="17">
                  <c:v>0.70479208791208781</c:v>
                </c:pt>
                <c:pt idx="18">
                  <c:v>0.70479208791208781</c:v>
                </c:pt>
                <c:pt idx="19">
                  <c:v>0.70479208791208781</c:v>
                </c:pt>
                <c:pt idx="20">
                  <c:v>0.70479208791208781</c:v>
                </c:pt>
                <c:pt idx="21">
                  <c:v>0.70479208791208781</c:v>
                </c:pt>
                <c:pt idx="22">
                  <c:v>0.70479208791208781</c:v>
                </c:pt>
                <c:pt idx="23">
                  <c:v>0.70479208791208781</c:v>
                </c:pt>
              </c:numCache>
            </c:numRef>
          </c:val>
          <c:smooth val="0"/>
          <c:extLst>
            <c:ext xmlns:c16="http://schemas.microsoft.com/office/drawing/2014/chart" uri="{C3380CC4-5D6E-409C-BE32-E72D297353CC}">
              <c16:uniqueId val="{00000002-878F-4F96-B0A7-08DBDA5AAB24}"/>
            </c:ext>
          </c:extLst>
        </c:ser>
        <c:ser>
          <c:idx val="2"/>
          <c:order val="3"/>
          <c:tx>
            <c:strRef>
              <c:f>'CAMHS 9 wk %'!$D$6</c:f>
              <c:strCache>
                <c:ptCount val="1"/>
                <c:pt idx="0">
                  <c:v>Mean</c:v>
                </c:pt>
              </c:strCache>
            </c:strRef>
          </c:tx>
          <c:spPr>
            <a:ln w="15875">
              <a:solidFill>
                <a:schemeClr val="tx1"/>
              </a:solidFill>
            </a:ln>
          </c:spPr>
          <c:marker>
            <c:symbol val="none"/>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%'!$D$7:$D$30</c:f>
              <c:numCache>
                <c:formatCode>0%</c:formatCode>
                <c:ptCount val="24"/>
                <c:pt idx="0">
                  <c:v>0.84669285714285702</c:v>
                </c:pt>
                <c:pt idx="1">
                  <c:v>0.84669285714285702</c:v>
                </c:pt>
                <c:pt idx="2">
                  <c:v>0.84669285714285702</c:v>
                </c:pt>
                <c:pt idx="3">
                  <c:v>0.84669285714285702</c:v>
                </c:pt>
                <c:pt idx="4">
                  <c:v>0.84669285714285702</c:v>
                </c:pt>
                <c:pt idx="5">
                  <c:v>0.84669285714285702</c:v>
                </c:pt>
                <c:pt idx="6">
                  <c:v>0.84669285714285702</c:v>
                </c:pt>
                <c:pt idx="7">
                  <c:v>0.84669285714285702</c:v>
                </c:pt>
                <c:pt idx="8">
                  <c:v>0.84669285714285702</c:v>
                </c:pt>
                <c:pt idx="9">
                  <c:v>0.84669285714285702</c:v>
                </c:pt>
                <c:pt idx="10">
                  <c:v>0.84669285714285702</c:v>
                </c:pt>
                <c:pt idx="11">
                  <c:v>0.84669285714285702</c:v>
                </c:pt>
                <c:pt idx="12">
                  <c:v>0.84669285714285702</c:v>
                </c:pt>
                <c:pt idx="13">
                  <c:v>0.84669285714285702</c:v>
                </c:pt>
                <c:pt idx="14">
                  <c:v>0.84669285714285702</c:v>
                </c:pt>
                <c:pt idx="15">
                  <c:v>0.84669285714285702</c:v>
                </c:pt>
                <c:pt idx="16">
                  <c:v>0.84669285714285702</c:v>
                </c:pt>
                <c:pt idx="17">
                  <c:v>0.84669285714285702</c:v>
                </c:pt>
                <c:pt idx="18">
                  <c:v>0.84669285714285702</c:v>
                </c:pt>
                <c:pt idx="19">
                  <c:v>0.84669285714285702</c:v>
                </c:pt>
                <c:pt idx="20">
                  <c:v>0.84669285714285702</c:v>
                </c:pt>
                <c:pt idx="21">
                  <c:v>0.84669285714285702</c:v>
                </c:pt>
                <c:pt idx="22">
                  <c:v>0.84669285714285702</c:v>
                </c:pt>
                <c:pt idx="23">
                  <c:v>0.84669285714285702</c:v>
                </c:pt>
              </c:numCache>
            </c:numRef>
          </c:val>
          <c:smooth val="0"/>
          <c:extLst>
            <c:ext xmlns:c16="http://schemas.microsoft.com/office/drawing/2014/chart" uri="{C3380CC4-5D6E-409C-BE32-E72D297353CC}">
              <c16:uniqueId val="{00000003-878F-4F96-B0A7-08DBDA5AAB24}"/>
            </c:ext>
          </c:extLst>
        </c:ser>
        <c:ser>
          <c:idx val="4"/>
          <c:order val="4"/>
          <c:tx>
            <c:strRef>
              <c:f>'CAMHS 9 wk %'!$C$6</c:f>
              <c:strCache>
                <c:ptCount val="1"/>
                <c:pt idx="0">
                  <c:v>UPL</c:v>
                </c:pt>
              </c:strCache>
            </c:strRef>
          </c:tx>
          <c:spPr>
            <a:ln w="15875">
              <a:solidFill>
                <a:schemeClr val="tx1"/>
              </a:solidFill>
              <a:prstDash val="lgDash"/>
            </a:ln>
          </c:spPr>
          <c:marker>
            <c:symbol val="none"/>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%'!$C$7:$C$30</c:f>
              <c:numCache>
                <c:formatCode>0%</c:formatCode>
                <c:ptCount val="24"/>
                <c:pt idx="0">
                  <c:v>0.98859362637362624</c:v>
                </c:pt>
                <c:pt idx="1">
                  <c:v>0.98859362637362624</c:v>
                </c:pt>
                <c:pt idx="2">
                  <c:v>0.98859362637362624</c:v>
                </c:pt>
                <c:pt idx="3">
                  <c:v>0.98859362637362624</c:v>
                </c:pt>
                <c:pt idx="4">
                  <c:v>0.98859362637362624</c:v>
                </c:pt>
                <c:pt idx="5">
                  <c:v>0.98859362637362624</c:v>
                </c:pt>
                <c:pt idx="6">
                  <c:v>0.98859362637362624</c:v>
                </c:pt>
                <c:pt idx="7">
                  <c:v>0.98859362637362624</c:v>
                </c:pt>
                <c:pt idx="8">
                  <c:v>0.98859362637362624</c:v>
                </c:pt>
                <c:pt idx="9">
                  <c:v>0.98859362637362624</c:v>
                </c:pt>
                <c:pt idx="10">
                  <c:v>0.98859362637362624</c:v>
                </c:pt>
                <c:pt idx="11">
                  <c:v>0.98859362637362624</c:v>
                </c:pt>
                <c:pt idx="12">
                  <c:v>0.98859362637362624</c:v>
                </c:pt>
                <c:pt idx="13">
                  <c:v>0.98859362637362624</c:v>
                </c:pt>
                <c:pt idx="14">
                  <c:v>0.98859362637362624</c:v>
                </c:pt>
                <c:pt idx="15">
                  <c:v>0.98859362637362624</c:v>
                </c:pt>
                <c:pt idx="16">
                  <c:v>0.98859362637362624</c:v>
                </c:pt>
                <c:pt idx="17">
                  <c:v>0.98859362637362624</c:v>
                </c:pt>
                <c:pt idx="18">
                  <c:v>0.98859362637362624</c:v>
                </c:pt>
                <c:pt idx="19">
                  <c:v>0.98859362637362624</c:v>
                </c:pt>
                <c:pt idx="20">
                  <c:v>0.98859362637362624</c:v>
                </c:pt>
                <c:pt idx="21">
                  <c:v>0.98859362637362624</c:v>
                </c:pt>
                <c:pt idx="22">
                  <c:v>0.98859362637362624</c:v>
                </c:pt>
                <c:pt idx="23">
                  <c:v>0.98859362637362624</c:v>
                </c:pt>
              </c:numCache>
            </c:numRef>
          </c:val>
          <c:smooth val="0"/>
          <c:extLst>
            <c:ext xmlns:c16="http://schemas.microsoft.com/office/drawing/2014/chart" uri="{C3380CC4-5D6E-409C-BE32-E72D297353CC}">
              <c16:uniqueId val="{00000004-878F-4F96-B0A7-08DBDA5AAB24}"/>
            </c:ext>
          </c:extLst>
        </c:ser>
        <c:ser>
          <c:idx val="5"/>
          <c:order val="5"/>
          <c:tx>
            <c:strRef>
              <c:f>'CAMHS 9 wk %'!$I$6</c:f>
              <c:strCache>
                <c:ptCount val="1"/>
                <c:pt idx="0">
                  <c:v>SCL</c:v>
                </c:pt>
              </c:strCache>
            </c:strRef>
          </c:tx>
          <c:spPr>
            <a:ln>
              <a:noFill/>
            </a:ln>
          </c:spPr>
          <c:marker>
            <c:symbol val="circle"/>
            <c:size val="6"/>
            <c:spPr>
              <a:solidFill>
                <a:srgbClr val="FF6600"/>
              </a:solidFill>
              <a:ln>
                <a:noFill/>
              </a:ln>
            </c:spPr>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%'!$I$7:$I$30</c:f>
              <c:numCache>
                <c:formatCode>0.00%</c:formatCode>
                <c:ptCount val="24"/>
                <c:pt idx="0">
                  <c:v>0.72919999999999996</c:v>
                </c:pt>
                <c:pt idx="1">
                  <c:v>0.7117</c:v>
                </c:pt>
                <c:pt idx="2">
                  <c:v>0.7177</c:v>
                </c:pt>
                <c:pt idx="3" formatCode="0%">
                  <c:v>#N/A</c:v>
                </c:pt>
                <c:pt idx="4" formatCode="0%">
                  <c:v>#N/A</c:v>
                </c:pt>
                <c:pt idx="5" formatCode="0%">
                  <c:v>#N/A</c:v>
                </c:pt>
                <c:pt idx="6" formatCode="0%">
                  <c:v>#N/A</c:v>
                </c:pt>
                <c:pt idx="7" formatCode="0%">
                  <c:v>#N/A</c:v>
                </c:pt>
                <c:pt idx="8" formatCode="0%">
                  <c:v>#N/A</c:v>
                </c:pt>
                <c:pt idx="9" formatCode="0%">
                  <c:v>#N/A</c:v>
                </c:pt>
                <c:pt idx="10" formatCode="0%">
                  <c:v>#N/A</c:v>
                </c:pt>
                <c:pt idx="11" formatCode="0%">
                  <c:v>#N/A</c:v>
                </c:pt>
                <c:pt idx="12" formatCode="0%">
                  <c:v>#N/A</c:v>
                </c:pt>
                <c:pt idx="13" formatCode="0%">
                  <c:v>#N/A</c:v>
                </c:pt>
                <c:pt idx="14" formatCode="0%">
                  <c:v>#N/A</c:v>
                </c:pt>
                <c:pt idx="15" formatCode="0%">
                  <c:v>#N/A</c:v>
                </c:pt>
                <c:pt idx="16" formatCode="0%">
                  <c:v>#N/A</c:v>
                </c:pt>
                <c:pt idx="17" formatCode="0%">
                  <c:v>#N/A</c:v>
                </c:pt>
                <c:pt idx="18" formatCode="0%">
                  <c:v>#N/A</c:v>
                </c:pt>
                <c:pt idx="19" formatCode="0%">
                  <c:v>#N/A</c:v>
                </c:pt>
                <c:pt idx="20" formatCode="0%">
                  <c:v>#N/A</c:v>
                </c:pt>
                <c:pt idx="21" formatCode="0%">
                  <c:v>#N/A</c:v>
                </c:pt>
                <c:pt idx="22" formatCode="0%">
                  <c:v>#N/A</c:v>
                </c:pt>
                <c:pt idx="23" formatCode="0%">
                  <c:v>#N/A</c:v>
                </c:pt>
              </c:numCache>
            </c:numRef>
          </c:val>
          <c:smooth val="0"/>
          <c:extLst>
            <c:ext xmlns:c16="http://schemas.microsoft.com/office/drawing/2014/chart" uri="{C3380CC4-5D6E-409C-BE32-E72D297353CC}">
              <c16:uniqueId val="{00000005-878F-4F96-B0A7-08DBDA5AAB24}"/>
            </c:ext>
          </c:extLst>
        </c:ser>
        <c:ser>
          <c:idx val="6"/>
          <c:order val="6"/>
          <c:tx>
            <c:strRef>
              <c:f>'CAMHS 9 wk %'!$J$6</c:f>
              <c:strCache>
                <c:ptCount val="1"/>
                <c:pt idx="0">
                  <c:v>SCH</c:v>
                </c:pt>
              </c:strCache>
            </c:strRef>
          </c:tx>
          <c:spPr>
            <a:ln>
              <a:noFill/>
            </a:ln>
          </c:spPr>
          <c:marker>
            <c:symbol val="circle"/>
            <c:size val="6"/>
            <c:spPr>
              <a:solidFill>
                <a:srgbClr val="5B9BD5"/>
              </a:solidFill>
              <a:ln>
                <a:noFill/>
              </a:ln>
            </c:spPr>
          </c:marker>
          <c:cat>
            <c:numRef>
              <c:f>'CAMHS 9 wk %'!$B$7:$B$20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 %'!$J$7:$J$30</c:f>
              <c:numCache>
                <c:formatCode>0%</c:formatCode>
                <c:ptCount val="24"/>
                <c:pt idx="0" formatCode="0.0%">
                  <c:v>#N/A</c:v>
                </c:pt>
                <c:pt idx="1">
                  <c:v>#N/A</c:v>
                </c:pt>
                <c:pt idx="2" formatCode="0.0%">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878F-4F96-B0A7-08DBDA5AAB24}"/>
            </c:ext>
          </c:extLst>
        </c:ser>
        <c:dLbls>
          <c:showLegendKey val="0"/>
          <c:showVal val="0"/>
          <c:showCatName val="0"/>
          <c:showSerName val="0"/>
          <c:showPercent val="0"/>
          <c:showBubbleSize val="0"/>
        </c:dLbls>
        <c:marker val="1"/>
        <c:smooth val="0"/>
        <c:axId val="170946944"/>
        <c:axId val="170948864"/>
      </c:lineChart>
      <c:dateAx>
        <c:axId val="17094694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8864"/>
        <c:crosses val="autoZero"/>
        <c:auto val="1"/>
        <c:lblOffset val="100"/>
        <c:baseTimeUnit val="months"/>
        <c:majorUnit val="1"/>
        <c:majorTimeUnit val="months"/>
      </c:dateAx>
      <c:valAx>
        <c:axId val="170948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6944"/>
        <c:crosses val="autoZero"/>
        <c:crossBetween val="midCat"/>
        <c:majorUnit val="0.2"/>
      </c:valAx>
      <c:spPr>
        <a:noFill/>
        <a:ln>
          <a:noFill/>
        </a:ln>
        <a:effectLst/>
      </c:spPr>
    </c:plotArea>
    <c:legend>
      <c:legendPos val="b"/>
      <c:layout>
        <c:manualLayout>
          <c:xMode val="edge"/>
          <c:yMode val="edge"/>
          <c:x val="0.11090332458442696"/>
          <c:y val="0.86745639453402124"/>
          <c:w val="0.8171133229723172"/>
          <c:h val="0.13225673630267404"/>
        </c:manualLayout>
      </c:layout>
      <c:overlay val="0"/>
      <c:txPr>
        <a:bodyPr rot="0" vert="horz"/>
        <a:lstStyle/>
        <a:p>
          <a:pPr>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baseline="0">
                <a:effectLst/>
              </a:rPr>
              <a:t>CAMHS patients waiting &gt; 9 weeks</a:t>
            </a:r>
            <a:endParaRPr lang="en-GB" sz="1100">
              <a:effectLst/>
            </a:endParaRPr>
          </a:p>
        </c:rich>
      </c:tx>
      <c:layout>
        <c:manualLayout>
          <c:xMode val="edge"/>
          <c:yMode val="edge"/>
          <c:x val="0.28823615742866199"/>
          <c:y val="3.6894687455515753E-2"/>
        </c:manualLayout>
      </c:layout>
      <c:overlay val="0"/>
      <c:spPr>
        <a:noFill/>
        <a:ln>
          <a:noFill/>
        </a:ln>
        <a:effectLst/>
      </c:spPr>
    </c:title>
    <c:autoTitleDeleted val="0"/>
    <c:plotArea>
      <c:layout>
        <c:manualLayout>
          <c:layoutTarget val="inner"/>
          <c:xMode val="edge"/>
          <c:yMode val="edge"/>
          <c:x val="9.0682832309091813E-2"/>
          <c:y val="0.14102014774314936"/>
          <c:w val="0.85440729343672484"/>
          <c:h val="0.52828725855041647"/>
        </c:manualLayout>
      </c:layout>
      <c:lineChart>
        <c:grouping val="standard"/>
        <c:varyColors val="0"/>
        <c:ser>
          <c:idx val="1"/>
          <c:order val="0"/>
          <c:tx>
            <c:strRef>
              <c:f>'CAMHS 9 wk'!$E$6</c:f>
              <c:strCache>
                <c:ptCount val="1"/>
                <c:pt idx="0">
                  <c:v>&gt; 9 weeks</c:v>
                </c:pt>
              </c:strCache>
            </c:strRef>
          </c:tx>
          <c:spPr>
            <a:ln w="28575" cap="rnd">
              <a:solidFill>
                <a:schemeClr val="bg1">
                  <a:lumMod val="65000"/>
                </a:schemeClr>
              </a:solidFill>
              <a:round/>
            </a:ln>
            <a:effectLst/>
          </c:spPr>
          <c:marker>
            <c:symbol val="circle"/>
            <c:size val="5"/>
            <c:spPr>
              <a:solidFill>
                <a:schemeClr val="bg1">
                  <a:lumMod val="65000"/>
                </a:schemeClr>
              </a:solidFill>
              <a:ln w="9525">
                <a:noFill/>
              </a:ln>
              <a:effectLst/>
            </c:spPr>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wk'!$E$19:$E$42</c:f>
              <c:numCache>
                <c:formatCode>0</c:formatCode>
                <c:ptCount val="24"/>
                <c:pt idx="0">
                  <c:v>75</c:v>
                </c:pt>
                <c:pt idx="1">
                  <c:v>211</c:v>
                </c:pt>
                <c:pt idx="2">
                  <c:v>70</c:v>
                </c:pt>
                <c:pt idx="3">
                  <c:v>37</c:v>
                </c:pt>
                <c:pt idx="4">
                  <c:v>23</c:v>
                </c:pt>
                <c:pt idx="5">
                  <c:v>10</c:v>
                </c:pt>
                <c:pt idx="6">
                  <c:v>6</c:v>
                </c:pt>
                <c:pt idx="7">
                  <c:v>18</c:v>
                </c:pt>
                <c:pt idx="8">
                  <c:v>47</c:v>
                </c:pt>
                <c:pt idx="9">
                  <c:v>50</c:v>
                </c:pt>
                <c:pt idx="10">
                  <c:v>15</c:v>
                </c:pt>
                <c:pt idx="11">
                  <c:v>18</c:v>
                </c:pt>
                <c:pt idx="12">
                  <c:v>11</c:v>
                </c:pt>
                <c:pt idx="13">
                  <c:v>41</c:v>
                </c:pt>
              </c:numCache>
            </c:numRef>
          </c:val>
          <c:smooth val="0"/>
          <c:extLst>
            <c:ext xmlns:c16="http://schemas.microsoft.com/office/drawing/2014/chart" uri="{C3380CC4-5D6E-409C-BE32-E72D297353CC}">
              <c16:uniqueId val="{00000000-FB3E-47AA-ADE4-563100B87AAA}"/>
            </c:ext>
          </c:extLst>
        </c:ser>
        <c:ser>
          <c:idx val="3"/>
          <c:order val="1"/>
          <c:tx>
            <c:strRef>
              <c:f>'CAMHS 9 wk'!$G$6</c:f>
              <c:strCache>
                <c:ptCount val="1"/>
                <c:pt idx="0">
                  <c:v>Target</c:v>
                </c:pt>
              </c:strCache>
            </c:strRef>
          </c:tx>
          <c:spPr>
            <a:ln w="19050" cap="rnd">
              <a:solidFill>
                <a:srgbClr val="FF0000"/>
              </a:solidFill>
              <a:prstDash val="dash"/>
              <a:round/>
            </a:ln>
            <a:effectLst/>
          </c:spPr>
          <c:marker>
            <c:symbol val="none"/>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wk'!$G$19:$G$42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FB3E-47AA-ADE4-563100B87AAA}"/>
            </c:ext>
          </c:extLst>
        </c:ser>
        <c:ser>
          <c:idx val="0"/>
          <c:order val="2"/>
          <c:tx>
            <c:strRef>
              <c:f>'CAMHS 9 wk'!$F$6</c:f>
              <c:strCache>
                <c:ptCount val="1"/>
                <c:pt idx="0">
                  <c:v>LPL</c:v>
                </c:pt>
              </c:strCache>
            </c:strRef>
          </c:tx>
          <c:spPr>
            <a:ln w="15875">
              <a:solidFill>
                <a:schemeClr val="tx1"/>
              </a:solidFill>
              <a:prstDash val="lgDash"/>
            </a:ln>
          </c:spPr>
          <c:marker>
            <c:symbol val="none"/>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wk'!$F$19:$F$42</c:f>
              <c:numCache>
                <c:formatCode>0</c:formatCode>
                <c:ptCount val="24"/>
                <c:pt idx="0">
                  <c:v>-48.980219780219791</c:v>
                </c:pt>
                <c:pt idx="1">
                  <c:v>-48.980219780219791</c:v>
                </c:pt>
                <c:pt idx="2">
                  <c:v>-48.980219780219791</c:v>
                </c:pt>
                <c:pt idx="3">
                  <c:v>-48.980219780219791</c:v>
                </c:pt>
                <c:pt idx="4">
                  <c:v>-48.980219780219791</c:v>
                </c:pt>
                <c:pt idx="5">
                  <c:v>-48.980219780219791</c:v>
                </c:pt>
                <c:pt idx="6">
                  <c:v>-48.980219780219791</c:v>
                </c:pt>
                <c:pt idx="7">
                  <c:v>-48.980219780219791</c:v>
                </c:pt>
                <c:pt idx="8">
                  <c:v>-48.980219780219791</c:v>
                </c:pt>
                <c:pt idx="9">
                  <c:v>-48.980219780219791</c:v>
                </c:pt>
                <c:pt idx="10">
                  <c:v>-48.980219780219791</c:v>
                </c:pt>
                <c:pt idx="11">
                  <c:v>-48.980219780219791</c:v>
                </c:pt>
                <c:pt idx="12">
                  <c:v>-48.980219780219791</c:v>
                </c:pt>
                <c:pt idx="13">
                  <c:v>-48.980219780219791</c:v>
                </c:pt>
                <c:pt idx="14">
                  <c:v>-48.980219780219791</c:v>
                </c:pt>
                <c:pt idx="15">
                  <c:v>-48.980219780219791</c:v>
                </c:pt>
                <c:pt idx="16">
                  <c:v>-48.980219780219791</c:v>
                </c:pt>
                <c:pt idx="17">
                  <c:v>-48.980219780219791</c:v>
                </c:pt>
                <c:pt idx="18">
                  <c:v>-48.980219780219791</c:v>
                </c:pt>
                <c:pt idx="19">
                  <c:v>-48.980219780219791</c:v>
                </c:pt>
                <c:pt idx="20">
                  <c:v>-48.980219780219791</c:v>
                </c:pt>
                <c:pt idx="21">
                  <c:v>-48.980219780219791</c:v>
                </c:pt>
                <c:pt idx="22">
                  <c:v>-48.980219780219791</c:v>
                </c:pt>
                <c:pt idx="23">
                  <c:v>-48.980219780219791</c:v>
                </c:pt>
              </c:numCache>
            </c:numRef>
          </c:val>
          <c:smooth val="0"/>
          <c:extLst>
            <c:ext xmlns:c16="http://schemas.microsoft.com/office/drawing/2014/chart" uri="{C3380CC4-5D6E-409C-BE32-E72D297353CC}">
              <c16:uniqueId val="{00000002-FB3E-47AA-ADE4-563100B87AAA}"/>
            </c:ext>
          </c:extLst>
        </c:ser>
        <c:ser>
          <c:idx val="2"/>
          <c:order val="3"/>
          <c:tx>
            <c:strRef>
              <c:f>'CAMHS 9 wk'!$D$6</c:f>
              <c:strCache>
                <c:ptCount val="1"/>
                <c:pt idx="0">
                  <c:v>Mean</c:v>
                </c:pt>
              </c:strCache>
            </c:strRef>
          </c:tx>
          <c:spPr>
            <a:ln w="15875">
              <a:solidFill>
                <a:schemeClr val="tx1"/>
              </a:solidFill>
            </a:ln>
          </c:spPr>
          <c:marker>
            <c:symbol val="none"/>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wk'!$D$19:$D$42</c:f>
              <c:numCache>
                <c:formatCode>0</c:formatCode>
                <c:ptCount val="24"/>
                <c:pt idx="0">
                  <c:v>45.142857142857146</c:v>
                </c:pt>
                <c:pt idx="1">
                  <c:v>45.142857142857146</c:v>
                </c:pt>
                <c:pt idx="2">
                  <c:v>45.142857142857146</c:v>
                </c:pt>
                <c:pt idx="3">
                  <c:v>45.142857142857146</c:v>
                </c:pt>
                <c:pt idx="4">
                  <c:v>45.142857142857146</c:v>
                </c:pt>
                <c:pt idx="5">
                  <c:v>45.142857142857146</c:v>
                </c:pt>
                <c:pt idx="6">
                  <c:v>45.142857142857146</c:v>
                </c:pt>
                <c:pt idx="7">
                  <c:v>45.142857142857146</c:v>
                </c:pt>
                <c:pt idx="8">
                  <c:v>45.142857142857146</c:v>
                </c:pt>
                <c:pt idx="9">
                  <c:v>45.142857142857146</c:v>
                </c:pt>
                <c:pt idx="10">
                  <c:v>45.142857142857146</c:v>
                </c:pt>
                <c:pt idx="11">
                  <c:v>45.142857142857146</c:v>
                </c:pt>
                <c:pt idx="12">
                  <c:v>45.142857142857146</c:v>
                </c:pt>
                <c:pt idx="13">
                  <c:v>45.142857142857146</c:v>
                </c:pt>
                <c:pt idx="14">
                  <c:v>45.142857142857146</c:v>
                </c:pt>
                <c:pt idx="15">
                  <c:v>45.142857142857146</c:v>
                </c:pt>
                <c:pt idx="16">
                  <c:v>45.142857142857146</c:v>
                </c:pt>
                <c:pt idx="17">
                  <c:v>45.142857142857146</c:v>
                </c:pt>
                <c:pt idx="18">
                  <c:v>45.142857142857146</c:v>
                </c:pt>
                <c:pt idx="19">
                  <c:v>45.142857142857146</c:v>
                </c:pt>
                <c:pt idx="20">
                  <c:v>45.142857142857146</c:v>
                </c:pt>
                <c:pt idx="21">
                  <c:v>45.142857142857146</c:v>
                </c:pt>
                <c:pt idx="22">
                  <c:v>45.142857142857146</c:v>
                </c:pt>
                <c:pt idx="23">
                  <c:v>45.142857142857146</c:v>
                </c:pt>
              </c:numCache>
            </c:numRef>
          </c:val>
          <c:smooth val="0"/>
          <c:extLst>
            <c:ext xmlns:c16="http://schemas.microsoft.com/office/drawing/2014/chart" uri="{C3380CC4-5D6E-409C-BE32-E72D297353CC}">
              <c16:uniqueId val="{00000003-FB3E-47AA-ADE4-563100B87AAA}"/>
            </c:ext>
          </c:extLst>
        </c:ser>
        <c:ser>
          <c:idx val="4"/>
          <c:order val="4"/>
          <c:tx>
            <c:strRef>
              <c:f>'CAMHS 9 wk'!$C$6</c:f>
              <c:strCache>
                <c:ptCount val="1"/>
                <c:pt idx="0">
                  <c:v>UPL</c:v>
                </c:pt>
              </c:strCache>
            </c:strRef>
          </c:tx>
          <c:spPr>
            <a:ln w="15875">
              <a:solidFill>
                <a:schemeClr val="tx1"/>
              </a:solidFill>
              <a:prstDash val="lgDash"/>
            </a:ln>
          </c:spPr>
          <c:marker>
            <c:symbol val="none"/>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wk'!$C$19:$C$42</c:f>
              <c:numCache>
                <c:formatCode>0</c:formatCode>
                <c:ptCount val="24"/>
                <c:pt idx="0">
                  <c:v>139.26593406593409</c:v>
                </c:pt>
                <c:pt idx="1">
                  <c:v>139.26593406593409</c:v>
                </c:pt>
                <c:pt idx="2">
                  <c:v>139.26593406593409</c:v>
                </c:pt>
                <c:pt idx="3">
                  <c:v>139.26593406593409</c:v>
                </c:pt>
                <c:pt idx="4">
                  <c:v>139.26593406593409</c:v>
                </c:pt>
                <c:pt idx="5">
                  <c:v>139.26593406593409</c:v>
                </c:pt>
                <c:pt idx="6">
                  <c:v>139.26593406593409</c:v>
                </c:pt>
                <c:pt idx="7">
                  <c:v>139.26593406593409</c:v>
                </c:pt>
                <c:pt idx="8">
                  <c:v>139.26593406593409</c:v>
                </c:pt>
                <c:pt idx="9">
                  <c:v>139.26593406593409</c:v>
                </c:pt>
                <c:pt idx="10">
                  <c:v>139.26593406593409</c:v>
                </c:pt>
                <c:pt idx="11">
                  <c:v>139.26593406593409</c:v>
                </c:pt>
                <c:pt idx="12">
                  <c:v>139.26593406593409</c:v>
                </c:pt>
                <c:pt idx="13">
                  <c:v>139.26593406593409</c:v>
                </c:pt>
                <c:pt idx="14">
                  <c:v>139.26593406593409</c:v>
                </c:pt>
                <c:pt idx="15">
                  <c:v>139.26593406593409</c:v>
                </c:pt>
                <c:pt idx="16">
                  <c:v>139.26593406593409</c:v>
                </c:pt>
                <c:pt idx="17">
                  <c:v>139.26593406593409</c:v>
                </c:pt>
                <c:pt idx="18">
                  <c:v>139.26593406593409</c:v>
                </c:pt>
                <c:pt idx="19">
                  <c:v>139.26593406593409</c:v>
                </c:pt>
                <c:pt idx="20">
                  <c:v>139.26593406593409</c:v>
                </c:pt>
                <c:pt idx="21">
                  <c:v>139.26593406593409</c:v>
                </c:pt>
                <c:pt idx="22">
                  <c:v>139.26593406593409</c:v>
                </c:pt>
                <c:pt idx="23">
                  <c:v>139.26593406593409</c:v>
                </c:pt>
              </c:numCache>
            </c:numRef>
          </c:val>
          <c:smooth val="0"/>
          <c:extLst>
            <c:ext xmlns:c16="http://schemas.microsoft.com/office/drawing/2014/chart" uri="{C3380CC4-5D6E-409C-BE32-E72D297353CC}">
              <c16:uniqueId val="{00000004-FB3E-47AA-ADE4-563100B87AAA}"/>
            </c:ext>
          </c:extLst>
        </c:ser>
        <c:ser>
          <c:idx val="5"/>
          <c:order val="5"/>
          <c:tx>
            <c:strRef>
              <c:f>'CAMHS 9 wk'!$I$6</c:f>
              <c:strCache>
                <c:ptCount val="1"/>
                <c:pt idx="0">
                  <c:v>SCL</c:v>
                </c:pt>
              </c:strCache>
            </c:strRef>
          </c:tx>
          <c:spPr>
            <a:ln>
              <a:noFill/>
            </a:ln>
          </c:spPr>
          <c:marker>
            <c:symbol val="circle"/>
            <c:size val="7"/>
            <c:spPr>
              <a:solidFill>
                <a:srgbClr val="5B9BD5"/>
              </a:solidFill>
              <a:ln>
                <a:noFill/>
              </a:ln>
            </c:spPr>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wk'!$I$19:$I$42</c:f>
              <c:numCache>
                <c:formatCode>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5-FB3E-47AA-ADE4-563100B87AAA}"/>
            </c:ext>
          </c:extLst>
        </c:ser>
        <c:ser>
          <c:idx val="6"/>
          <c:order val="6"/>
          <c:tx>
            <c:strRef>
              <c:f>'CAMHS 9 wk'!$J$6</c:f>
              <c:strCache>
                <c:ptCount val="1"/>
                <c:pt idx="0">
                  <c:v>SCH</c:v>
                </c:pt>
              </c:strCache>
            </c:strRef>
          </c:tx>
          <c:spPr>
            <a:ln>
              <a:noFill/>
            </a:ln>
          </c:spPr>
          <c:marker>
            <c:symbol val="circle"/>
            <c:size val="6"/>
            <c:spPr>
              <a:solidFill>
                <a:srgbClr val="FF6600"/>
              </a:solidFill>
              <a:ln>
                <a:noFill/>
              </a:ln>
            </c:spPr>
          </c:marker>
          <c:cat>
            <c:numRef>
              <c:f>'CAMHS 9 wk'!$B$19:$B$32</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'CAMHS 9 wk'!$J$19:$J$42</c:f>
              <c:numCache>
                <c:formatCode>0</c:formatCode>
                <c:ptCount val="24"/>
                <c:pt idx="0">
                  <c:v>#N/A</c:v>
                </c:pt>
                <c:pt idx="1">
                  <c:v>211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6-FB3E-47AA-ADE4-563100B87AAA}"/>
            </c:ext>
          </c:extLst>
        </c:ser>
        <c:dLbls>
          <c:showLegendKey val="0"/>
          <c:showVal val="0"/>
          <c:showCatName val="0"/>
          <c:showSerName val="0"/>
          <c:showPercent val="0"/>
          <c:showBubbleSize val="0"/>
        </c:dLbls>
        <c:marker val="1"/>
        <c:smooth val="0"/>
        <c:axId val="190444288"/>
        <c:axId val="190446208"/>
      </c:lineChart>
      <c:dateAx>
        <c:axId val="19044428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446208"/>
        <c:crosses val="autoZero"/>
        <c:auto val="1"/>
        <c:lblOffset val="100"/>
        <c:baseTimeUnit val="months"/>
      </c:dateAx>
      <c:valAx>
        <c:axId val="1904462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444288"/>
        <c:crosses val="autoZero"/>
        <c:crossBetween val="midCat"/>
        <c:majorUnit val="100"/>
      </c:valAx>
      <c:spPr>
        <a:noFill/>
        <a:ln>
          <a:noFill/>
        </a:ln>
        <a:effectLst/>
      </c:spPr>
    </c:plotArea>
    <c:legend>
      <c:legendPos val="b"/>
      <c:layout>
        <c:manualLayout>
          <c:xMode val="edge"/>
          <c:yMode val="edge"/>
          <c:x val="9.9304877667349606E-2"/>
          <c:y val="0.84482357458023116"/>
          <c:w val="0.80139002594268904"/>
          <c:h val="0.1257737965469275"/>
        </c:manualLayout>
      </c:layout>
      <c:overlay val="0"/>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Unallocated Cases - Family Support</a:t>
            </a:r>
          </a:p>
        </c:rich>
      </c:tx>
      <c:layout>
        <c:manualLayout>
          <c:xMode val="edge"/>
          <c:yMode val="edge"/>
          <c:x val="0.27889566929133858"/>
          <c:y val="3.2295271049596307E-2"/>
        </c:manualLayout>
      </c:layout>
      <c:overlay val="0"/>
      <c:spPr>
        <a:noFill/>
        <a:ln>
          <a:noFill/>
        </a:ln>
        <a:effectLst/>
      </c:spPr>
    </c:title>
    <c:autoTitleDeleted val="0"/>
    <c:plotArea>
      <c:layout>
        <c:manualLayout>
          <c:layoutTarget val="inner"/>
          <c:xMode val="edge"/>
          <c:yMode val="edge"/>
          <c:x val="0.10024759405074365"/>
          <c:y val="0.14087962962962963"/>
          <c:w val="0.87753018372703417"/>
          <c:h val="0.59835570913348057"/>
        </c:manualLayout>
      </c:layout>
      <c:lineChart>
        <c:grouping val="standard"/>
        <c:varyColors val="0"/>
        <c:ser>
          <c:idx val="1"/>
          <c:order val="0"/>
          <c:tx>
            <c:strRef>
              <c:f>'Unallocated Cases'!$C$6</c:f>
              <c:strCache>
                <c:ptCount val="1"/>
                <c:pt idx="0">
                  <c:v>Unallocated Cases</c:v>
                </c:pt>
              </c:strCache>
            </c:strRef>
          </c:tx>
          <c:spPr>
            <a:ln>
              <a:solidFill>
                <a:srgbClr val="00B5CC"/>
              </a:solidFill>
            </a:ln>
            <a:effectLst/>
          </c:spPr>
          <c:marker>
            <c:symbol val="diamond"/>
            <c:size val="5"/>
            <c:spPr>
              <a:solidFill>
                <a:srgbClr val="00B5CC"/>
              </a:solidFill>
              <a:ln>
                <a:solidFill>
                  <a:srgbClr val="00B5CC"/>
                </a:solidFill>
              </a:ln>
            </c:spPr>
          </c:marker>
          <c:cat>
            <c:numRef>
              <c:f>'Unallocated Cases'!$B$7:$B$20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'Unallocated Cases'!$C$7:$C$30</c:f>
              <c:numCache>
                <c:formatCode>General</c:formatCode>
                <c:ptCount val="24"/>
                <c:pt idx="0">
                  <c:v>53</c:v>
                </c:pt>
                <c:pt idx="1">
                  <c:v>63</c:v>
                </c:pt>
                <c:pt idx="2">
                  <c:v>88</c:v>
                </c:pt>
                <c:pt idx="3">
                  <c:v>51</c:v>
                </c:pt>
                <c:pt idx="4">
                  <c:v>68</c:v>
                </c:pt>
                <c:pt idx="5">
                  <c:v>58</c:v>
                </c:pt>
                <c:pt idx="6">
                  <c:v>58</c:v>
                </c:pt>
                <c:pt idx="7">
                  <c:v>41</c:v>
                </c:pt>
                <c:pt idx="8">
                  <c:v>41</c:v>
                </c:pt>
                <c:pt idx="9">
                  <c:v>29</c:v>
                </c:pt>
                <c:pt idx="10">
                  <c:v>32</c:v>
                </c:pt>
                <c:pt idx="11">
                  <c:v>17</c:v>
                </c:pt>
                <c:pt idx="12">
                  <c:v>27</c:v>
                </c:pt>
                <c:pt idx="13">
                  <c:v>25</c:v>
                </c:pt>
              </c:numCache>
            </c:numRef>
          </c:val>
          <c:smooth val="0"/>
          <c:extLst>
            <c:ext xmlns:c16="http://schemas.microsoft.com/office/drawing/2014/chart" uri="{C3380CC4-5D6E-409C-BE32-E72D297353CC}">
              <c16:uniqueId val="{00000000-1305-4B58-B011-677906F1BE61}"/>
            </c:ext>
          </c:extLst>
        </c:ser>
        <c:ser>
          <c:idx val="0"/>
          <c:order val="1"/>
          <c:tx>
            <c:strRef>
              <c:f>'Unallocated Cases'!$D$6</c:f>
              <c:strCache>
                <c:ptCount val="1"/>
                <c:pt idx="0">
                  <c:v>Target</c:v>
                </c:pt>
              </c:strCache>
            </c:strRef>
          </c:tx>
          <c:spPr>
            <a:ln w="19050">
              <a:solidFill>
                <a:srgbClr val="FF0000"/>
              </a:solidFill>
              <a:prstDash val="dash"/>
            </a:ln>
          </c:spPr>
          <c:marker>
            <c:symbol val="none"/>
          </c:marker>
          <c:cat>
            <c:numRef>
              <c:f>'Unallocated Cases'!$B$7:$B$20</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'Unallocated Cases'!$D$7:$D$30</c:f>
              <c:numCache>
                <c:formatCode>General</c:formatCode>
                <c:ptCount val="24"/>
                <c:pt idx="0">
                  <c:v>43</c:v>
                </c:pt>
                <c:pt idx="1">
                  <c:v>43</c:v>
                </c:pt>
                <c:pt idx="2">
                  <c:v>43</c:v>
                </c:pt>
                <c:pt idx="3">
                  <c:v>43</c:v>
                </c:pt>
                <c:pt idx="4">
                  <c:v>43</c:v>
                </c:pt>
                <c:pt idx="5">
                  <c:v>43</c:v>
                </c:pt>
                <c:pt idx="6">
                  <c:v>43</c:v>
                </c:pt>
                <c:pt idx="7">
                  <c:v>43</c:v>
                </c:pt>
                <c:pt idx="8">
                  <c:v>43</c:v>
                </c:pt>
                <c:pt idx="9">
                  <c:v>43</c:v>
                </c:pt>
                <c:pt idx="10">
                  <c:v>43</c:v>
                </c:pt>
                <c:pt idx="11">
                  <c:v>43</c:v>
                </c:pt>
                <c:pt idx="12">
                  <c:v>43</c:v>
                </c:pt>
                <c:pt idx="13">
                  <c:v>43</c:v>
                </c:pt>
                <c:pt idx="14">
                  <c:v>43</c:v>
                </c:pt>
                <c:pt idx="15">
                  <c:v>43</c:v>
                </c:pt>
                <c:pt idx="16">
                  <c:v>43</c:v>
                </c:pt>
                <c:pt idx="17">
                  <c:v>43</c:v>
                </c:pt>
                <c:pt idx="18">
                  <c:v>43</c:v>
                </c:pt>
                <c:pt idx="19">
                  <c:v>43</c:v>
                </c:pt>
                <c:pt idx="20">
                  <c:v>43</c:v>
                </c:pt>
                <c:pt idx="21">
                  <c:v>43</c:v>
                </c:pt>
                <c:pt idx="22">
                  <c:v>43</c:v>
                </c:pt>
                <c:pt idx="23">
                  <c:v>43</c:v>
                </c:pt>
              </c:numCache>
            </c:numRef>
          </c:val>
          <c:smooth val="0"/>
          <c:extLst>
            <c:ext xmlns:c16="http://schemas.microsoft.com/office/drawing/2014/chart" uri="{C3380CC4-5D6E-409C-BE32-E72D297353CC}">
              <c16:uniqueId val="{00000001-1305-4B58-B011-677906F1BE61}"/>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20"/>
      </c:valAx>
      <c:spPr>
        <a:noFill/>
        <a:ln>
          <a:noFill/>
        </a:ln>
        <a:effectLst/>
      </c:spPr>
    </c:plotArea>
    <c:legend>
      <c:legendPos val="b"/>
      <c:layout>
        <c:manualLayout>
          <c:xMode val="edge"/>
          <c:yMode val="edge"/>
          <c:x val="0.25567716535433072"/>
          <c:y val="0.91906418172548576"/>
          <c:w val="0.51086789151356082"/>
          <c:h val="7.13434921354255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Domiciliary Care - Unmet Need Hours (Full)</a:t>
            </a:r>
          </a:p>
        </c:rich>
      </c:tx>
      <c:layout>
        <c:manualLayout>
          <c:xMode val="edge"/>
          <c:yMode val="edge"/>
          <c:x val="0.224090113735783"/>
          <c:y val="4.7961630695443645E-2"/>
        </c:manualLayout>
      </c:layout>
      <c:overlay val="0"/>
      <c:spPr>
        <a:noFill/>
        <a:ln>
          <a:noFill/>
        </a:ln>
        <a:effectLst/>
      </c:spPr>
    </c:title>
    <c:autoTitleDeleted val="0"/>
    <c:plotArea>
      <c:layout>
        <c:manualLayout>
          <c:layoutTarget val="inner"/>
          <c:xMode val="edge"/>
          <c:yMode val="edge"/>
          <c:x val="0.10024759405074365"/>
          <c:y val="0.1744526898166506"/>
          <c:w val="0.86919685039370087"/>
          <c:h val="0.55998640457712567"/>
        </c:manualLayout>
      </c:layout>
      <c:lineChart>
        <c:grouping val="standard"/>
        <c:varyColors val="0"/>
        <c:ser>
          <c:idx val="1"/>
          <c:order val="0"/>
          <c:tx>
            <c:strRef>
              <c:f>'Dom Care'!$C$4</c:f>
              <c:strCache>
                <c:ptCount val="1"/>
                <c:pt idx="0">
                  <c:v>Unmet Hours (Full)</c:v>
                </c:pt>
              </c:strCache>
            </c:strRef>
          </c:tx>
          <c:spPr>
            <a:ln>
              <a:solidFill>
                <a:srgbClr val="00B5CC"/>
              </a:solidFill>
            </a:ln>
            <a:effectLst/>
          </c:spPr>
          <c:marker>
            <c:symbol val="diamond"/>
            <c:size val="5"/>
            <c:spPr>
              <a:solidFill>
                <a:srgbClr val="00B5CC"/>
              </a:solidFill>
              <a:ln>
                <a:solidFill>
                  <a:srgbClr val="00B5CC"/>
                </a:solidFill>
              </a:ln>
            </c:spPr>
          </c:marker>
          <c:cat>
            <c:numRef>
              <c:f>'Dom Care'!$B$5:$B$18</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'Dom Care'!$C$5:$C$28</c:f>
              <c:numCache>
                <c:formatCode>General</c:formatCode>
                <c:ptCount val="24"/>
                <c:pt idx="0">
                  <c:v>4098</c:v>
                </c:pt>
                <c:pt idx="1">
                  <c:v>3912</c:v>
                </c:pt>
                <c:pt idx="2">
                  <c:v>3950</c:v>
                </c:pt>
                <c:pt idx="3">
                  <c:v>4172</c:v>
                </c:pt>
                <c:pt idx="4">
                  <c:v>4219</c:v>
                </c:pt>
                <c:pt idx="5">
                  <c:v>4060</c:v>
                </c:pt>
                <c:pt idx="6">
                  <c:v>3843</c:v>
                </c:pt>
                <c:pt idx="7">
                  <c:v>3119</c:v>
                </c:pt>
                <c:pt idx="8">
                  <c:v>3324</c:v>
                </c:pt>
                <c:pt idx="9">
                  <c:v>2686</c:v>
                </c:pt>
                <c:pt idx="10">
                  <c:v>2613</c:v>
                </c:pt>
                <c:pt idx="11">
                  <c:v>2703</c:v>
                </c:pt>
                <c:pt idx="12">
                  <c:v>2727</c:v>
                </c:pt>
                <c:pt idx="13">
                  <c:v>2858</c:v>
                </c:pt>
              </c:numCache>
            </c:numRef>
          </c:val>
          <c:smooth val="0"/>
          <c:extLst>
            <c:ext xmlns:c16="http://schemas.microsoft.com/office/drawing/2014/chart" uri="{C3380CC4-5D6E-409C-BE32-E72D297353CC}">
              <c16:uniqueId val="{00000000-D593-457D-ABE9-EC43342301A3}"/>
            </c:ext>
          </c:extLst>
        </c:ser>
        <c:ser>
          <c:idx val="0"/>
          <c:order val="1"/>
          <c:tx>
            <c:strRef>
              <c:f>'Dom Care'!$D$4</c:f>
              <c:strCache>
                <c:ptCount val="1"/>
                <c:pt idx="0">
                  <c:v>Target</c:v>
                </c:pt>
              </c:strCache>
            </c:strRef>
          </c:tx>
          <c:spPr>
            <a:ln w="19050">
              <a:solidFill>
                <a:srgbClr val="FF0000"/>
              </a:solidFill>
              <a:prstDash val="dash"/>
            </a:ln>
          </c:spPr>
          <c:marker>
            <c:symbol val="none"/>
          </c:marker>
          <c:cat>
            <c:numRef>
              <c:f>'Dom Care'!$B$5:$B$18</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'Dom Care'!$D$5:$D$28</c:f>
              <c:numCache>
                <c:formatCode>General</c:formatCode>
                <c:ptCount val="24"/>
                <c:pt idx="0">
                  <c:v>3688</c:v>
                </c:pt>
                <c:pt idx="1">
                  <c:v>3688</c:v>
                </c:pt>
                <c:pt idx="2">
                  <c:v>3688</c:v>
                </c:pt>
                <c:pt idx="3">
                  <c:v>3688</c:v>
                </c:pt>
                <c:pt idx="4">
                  <c:v>3688</c:v>
                </c:pt>
                <c:pt idx="5">
                  <c:v>3688</c:v>
                </c:pt>
                <c:pt idx="6">
                  <c:v>3688</c:v>
                </c:pt>
                <c:pt idx="7">
                  <c:v>3688</c:v>
                </c:pt>
                <c:pt idx="8">
                  <c:v>3688</c:v>
                </c:pt>
                <c:pt idx="9">
                  <c:v>3688</c:v>
                </c:pt>
                <c:pt idx="10">
                  <c:v>3688</c:v>
                </c:pt>
                <c:pt idx="11">
                  <c:v>3688</c:v>
                </c:pt>
                <c:pt idx="12">
                  <c:v>3688</c:v>
                </c:pt>
                <c:pt idx="13">
                  <c:v>3688</c:v>
                </c:pt>
                <c:pt idx="14">
                  <c:v>3688</c:v>
                </c:pt>
                <c:pt idx="15">
                  <c:v>3688</c:v>
                </c:pt>
                <c:pt idx="16">
                  <c:v>3688</c:v>
                </c:pt>
                <c:pt idx="17">
                  <c:v>3688</c:v>
                </c:pt>
                <c:pt idx="18">
                  <c:v>3688</c:v>
                </c:pt>
                <c:pt idx="19">
                  <c:v>3688</c:v>
                </c:pt>
                <c:pt idx="20">
                  <c:v>3688</c:v>
                </c:pt>
                <c:pt idx="21">
                  <c:v>3688</c:v>
                </c:pt>
                <c:pt idx="22">
                  <c:v>3688</c:v>
                </c:pt>
                <c:pt idx="23">
                  <c:v>3688</c:v>
                </c:pt>
              </c:numCache>
            </c:numRef>
          </c:val>
          <c:smooth val="0"/>
          <c:extLst>
            <c:ext xmlns:c16="http://schemas.microsoft.com/office/drawing/2014/chart" uri="{C3380CC4-5D6E-409C-BE32-E72D297353CC}">
              <c16:uniqueId val="{00000001-D593-457D-ABE9-EC43342301A3}"/>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ax val="5000"/>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400"/>
      </c:valAx>
      <c:spPr>
        <a:noFill/>
        <a:ln>
          <a:noFill/>
        </a:ln>
        <a:effectLst/>
      </c:spPr>
    </c:plotArea>
    <c:legend>
      <c:legendPos val="b"/>
      <c:layout>
        <c:manualLayout>
          <c:xMode val="edge"/>
          <c:yMode val="edge"/>
          <c:x val="0.24178827646544182"/>
          <c:y val="0.90947185558639698"/>
          <c:w val="0.51086789151356082"/>
          <c:h val="7.13434921354255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Domiciliary Care - Unmet Need Hours (Partial)</a:t>
            </a:r>
          </a:p>
        </c:rich>
      </c:tx>
      <c:layout>
        <c:manualLayout>
          <c:xMode val="edge"/>
          <c:yMode val="edge"/>
          <c:x val="0.20615966754155732"/>
          <c:y val="4.3165467625899283E-2"/>
        </c:manualLayout>
      </c:layout>
      <c:overlay val="0"/>
      <c:spPr>
        <a:noFill/>
        <a:ln>
          <a:noFill/>
        </a:ln>
        <a:effectLst/>
      </c:spPr>
    </c:title>
    <c:autoTitleDeleted val="0"/>
    <c:plotArea>
      <c:layout>
        <c:manualLayout>
          <c:layoutTarget val="inner"/>
          <c:xMode val="edge"/>
          <c:yMode val="edge"/>
          <c:x val="0.10580314960629922"/>
          <c:y val="0.15047187446892876"/>
          <c:w val="0.8580857392825898"/>
          <c:h val="0.58396721992484757"/>
        </c:manualLayout>
      </c:layout>
      <c:lineChart>
        <c:grouping val="standard"/>
        <c:varyColors val="0"/>
        <c:ser>
          <c:idx val="1"/>
          <c:order val="0"/>
          <c:tx>
            <c:strRef>
              <c:f>'Dom Care'!$C$30</c:f>
              <c:strCache>
                <c:ptCount val="1"/>
                <c:pt idx="0">
                  <c:v>Unmet Hours (Partial)</c:v>
                </c:pt>
              </c:strCache>
            </c:strRef>
          </c:tx>
          <c:spPr>
            <a:ln>
              <a:solidFill>
                <a:srgbClr val="00B5CC"/>
              </a:solidFill>
            </a:ln>
            <a:effectLst/>
          </c:spPr>
          <c:marker>
            <c:symbol val="diamond"/>
            <c:size val="5"/>
            <c:spPr>
              <a:solidFill>
                <a:srgbClr val="00B5CC"/>
              </a:solidFill>
              <a:ln>
                <a:solidFill>
                  <a:srgbClr val="00B5CC"/>
                </a:solidFill>
              </a:ln>
            </c:spPr>
          </c:marker>
          <c:cat>
            <c:numRef>
              <c:f>'Dom Care'!$B$31:$B$44</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'Dom Care'!$C$31:$C$54</c:f>
              <c:numCache>
                <c:formatCode>General</c:formatCode>
                <c:ptCount val="24"/>
                <c:pt idx="0">
                  <c:v>2290</c:v>
                </c:pt>
                <c:pt idx="1">
                  <c:v>2259</c:v>
                </c:pt>
                <c:pt idx="2">
                  <c:v>2392</c:v>
                </c:pt>
                <c:pt idx="3">
                  <c:v>2303</c:v>
                </c:pt>
                <c:pt idx="4">
                  <c:v>2312</c:v>
                </c:pt>
                <c:pt idx="5">
                  <c:v>2646</c:v>
                </c:pt>
                <c:pt idx="6">
                  <c:v>2461</c:v>
                </c:pt>
                <c:pt idx="7">
                  <c:v>2153</c:v>
                </c:pt>
                <c:pt idx="8">
                  <c:v>2097</c:v>
                </c:pt>
                <c:pt idx="9">
                  <c:v>1861</c:v>
                </c:pt>
                <c:pt idx="10">
                  <c:v>1803</c:v>
                </c:pt>
                <c:pt idx="11">
                  <c:v>1523</c:v>
                </c:pt>
                <c:pt idx="12">
                  <c:v>1816</c:v>
                </c:pt>
                <c:pt idx="13">
                  <c:v>1763</c:v>
                </c:pt>
              </c:numCache>
            </c:numRef>
          </c:val>
          <c:smooth val="0"/>
          <c:extLst>
            <c:ext xmlns:c16="http://schemas.microsoft.com/office/drawing/2014/chart" uri="{C3380CC4-5D6E-409C-BE32-E72D297353CC}">
              <c16:uniqueId val="{00000000-9737-4704-9EEE-C1E414A205CE}"/>
            </c:ext>
          </c:extLst>
        </c:ser>
        <c:ser>
          <c:idx val="0"/>
          <c:order val="1"/>
          <c:tx>
            <c:strRef>
              <c:f>'Dom Care'!$D$30</c:f>
              <c:strCache>
                <c:ptCount val="1"/>
                <c:pt idx="0">
                  <c:v>Target</c:v>
                </c:pt>
              </c:strCache>
            </c:strRef>
          </c:tx>
          <c:spPr>
            <a:ln w="19050">
              <a:solidFill>
                <a:srgbClr val="FF0000"/>
              </a:solidFill>
              <a:prstDash val="dash"/>
            </a:ln>
          </c:spPr>
          <c:marker>
            <c:symbol val="none"/>
          </c:marker>
          <c:cat>
            <c:numRef>
              <c:f>'Dom Care'!$B$31:$B$44</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'Dom Care'!$D$31:$D$54</c:f>
              <c:numCache>
                <c:formatCode>General</c:formatCode>
                <c:ptCount val="24"/>
                <c:pt idx="0">
                  <c:v>2061</c:v>
                </c:pt>
                <c:pt idx="1">
                  <c:v>2061</c:v>
                </c:pt>
                <c:pt idx="2">
                  <c:v>2061</c:v>
                </c:pt>
                <c:pt idx="3">
                  <c:v>2061</c:v>
                </c:pt>
                <c:pt idx="4">
                  <c:v>2061</c:v>
                </c:pt>
                <c:pt idx="5">
                  <c:v>2061</c:v>
                </c:pt>
                <c:pt idx="6">
                  <c:v>2061</c:v>
                </c:pt>
                <c:pt idx="7">
                  <c:v>2061</c:v>
                </c:pt>
                <c:pt idx="8">
                  <c:v>2061</c:v>
                </c:pt>
                <c:pt idx="9">
                  <c:v>2061</c:v>
                </c:pt>
                <c:pt idx="10">
                  <c:v>2061</c:v>
                </c:pt>
                <c:pt idx="11">
                  <c:v>2061</c:v>
                </c:pt>
                <c:pt idx="12">
                  <c:v>2061</c:v>
                </c:pt>
                <c:pt idx="13">
                  <c:v>2061</c:v>
                </c:pt>
                <c:pt idx="14">
                  <c:v>2061</c:v>
                </c:pt>
                <c:pt idx="15">
                  <c:v>2061</c:v>
                </c:pt>
                <c:pt idx="16">
                  <c:v>2061</c:v>
                </c:pt>
                <c:pt idx="17">
                  <c:v>2061</c:v>
                </c:pt>
                <c:pt idx="18">
                  <c:v>2061</c:v>
                </c:pt>
                <c:pt idx="19">
                  <c:v>2061</c:v>
                </c:pt>
                <c:pt idx="20">
                  <c:v>2061</c:v>
                </c:pt>
                <c:pt idx="21">
                  <c:v>2061</c:v>
                </c:pt>
                <c:pt idx="22">
                  <c:v>2061</c:v>
                </c:pt>
                <c:pt idx="23">
                  <c:v>2061</c:v>
                </c:pt>
              </c:numCache>
            </c:numRef>
          </c:val>
          <c:smooth val="0"/>
          <c:extLst>
            <c:ext xmlns:c16="http://schemas.microsoft.com/office/drawing/2014/chart" uri="{C3380CC4-5D6E-409C-BE32-E72D297353CC}">
              <c16:uniqueId val="{00000001-9737-4704-9EEE-C1E414A205CE}"/>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in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200"/>
      </c:valAx>
      <c:spPr>
        <a:noFill/>
        <a:ln>
          <a:noFill/>
        </a:ln>
        <a:effectLst/>
      </c:spPr>
    </c:plotArea>
    <c:legend>
      <c:legendPos val="b"/>
      <c:layout>
        <c:manualLayout>
          <c:xMode val="edge"/>
          <c:yMode val="edge"/>
          <c:x val="0.24734383202099738"/>
          <c:y val="0.90467569251685265"/>
          <c:w val="0.51086789151356082"/>
          <c:h val="8.09358182745142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Direct Payments - Service Users</a:t>
            </a:r>
            <a:endParaRPr lang="en-US" sz="1100"/>
          </a:p>
        </c:rich>
      </c:tx>
      <c:layout>
        <c:manualLayout>
          <c:xMode val="edge"/>
          <c:yMode val="edge"/>
          <c:x val="0.29560417664133348"/>
          <c:y val="4.1666666666666664E-2"/>
        </c:manualLayout>
      </c:layout>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f>'Direct Payments'!$B$5:$B$18</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'Amb arrivals'!$G$8:$G$19</c:f>
            </c:numRef>
          </c:val>
          <c:smooth val="0"/>
          <c:extLst>
            <c:ext xmlns:c16="http://schemas.microsoft.com/office/drawing/2014/chart" uri="{C3380CC4-5D6E-409C-BE32-E72D297353CC}">
              <c16:uniqueId val="{00000000-7155-479D-A1D3-D611310A1D66}"/>
            </c:ext>
          </c:extLst>
        </c:ser>
        <c:ser>
          <c:idx val="2"/>
          <c:order val="1"/>
          <c:tx>
            <c:strRef>
              <c:f>'Direct Payments'!$C$4</c:f>
              <c:strCache>
                <c:ptCount val="1"/>
                <c:pt idx="0">
                  <c:v>Target</c:v>
                </c:pt>
              </c:strCache>
            </c:strRef>
          </c:tx>
          <c:spPr>
            <a:ln w="19050" cap="rnd">
              <a:solidFill>
                <a:srgbClr val="FF0000"/>
              </a:solidFill>
              <a:prstDash val="dash"/>
              <a:round/>
            </a:ln>
            <a:effectLst/>
          </c:spPr>
          <c:marker>
            <c:symbol val="none"/>
          </c:marker>
          <c:cat>
            <c:numRef>
              <c:f>'Direct Payments'!$B$5:$B$18</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'Direct Payments'!$C$5:$C$28</c:f>
              <c:numCache>
                <c:formatCode>0</c:formatCode>
                <c:ptCount val="24"/>
                <c:pt idx="0">
                  <c:v>743</c:v>
                </c:pt>
                <c:pt idx="1">
                  <c:v>743</c:v>
                </c:pt>
                <c:pt idx="2">
                  <c:v>743</c:v>
                </c:pt>
                <c:pt idx="3">
                  <c:v>743</c:v>
                </c:pt>
                <c:pt idx="4">
                  <c:v>743</c:v>
                </c:pt>
                <c:pt idx="5">
                  <c:v>743</c:v>
                </c:pt>
                <c:pt idx="6">
                  <c:v>743</c:v>
                </c:pt>
                <c:pt idx="7">
                  <c:v>743</c:v>
                </c:pt>
                <c:pt idx="8">
                  <c:v>743</c:v>
                </c:pt>
                <c:pt idx="9">
                  <c:v>743</c:v>
                </c:pt>
                <c:pt idx="10">
                  <c:v>743</c:v>
                </c:pt>
                <c:pt idx="11">
                  <c:v>743</c:v>
                </c:pt>
                <c:pt idx="12">
                  <c:v>780</c:v>
                </c:pt>
                <c:pt idx="13">
                  <c:v>780</c:v>
                </c:pt>
                <c:pt idx="14">
                  <c:v>780</c:v>
                </c:pt>
                <c:pt idx="15">
                  <c:v>780</c:v>
                </c:pt>
                <c:pt idx="16">
                  <c:v>780</c:v>
                </c:pt>
                <c:pt idx="17">
                  <c:v>780</c:v>
                </c:pt>
                <c:pt idx="18">
                  <c:v>780</c:v>
                </c:pt>
                <c:pt idx="19">
                  <c:v>780</c:v>
                </c:pt>
                <c:pt idx="20">
                  <c:v>780</c:v>
                </c:pt>
                <c:pt idx="21">
                  <c:v>780</c:v>
                </c:pt>
                <c:pt idx="22">
                  <c:v>780</c:v>
                </c:pt>
                <c:pt idx="23">
                  <c:v>780</c:v>
                </c:pt>
              </c:numCache>
            </c:numRef>
          </c:val>
          <c:smooth val="0"/>
          <c:extLst>
            <c:ext xmlns:c16="http://schemas.microsoft.com/office/drawing/2014/chart" uri="{C3380CC4-5D6E-409C-BE32-E72D297353CC}">
              <c16:uniqueId val="{00000001-7155-479D-A1D3-D611310A1D66}"/>
            </c:ext>
          </c:extLst>
        </c:ser>
        <c:ser>
          <c:idx val="3"/>
          <c:order val="2"/>
          <c:tx>
            <c:strRef>
              <c:f>'Direct Payments'!$D$4</c:f>
              <c:strCache>
                <c:ptCount val="1"/>
                <c:pt idx="0">
                  <c:v>Actual</c:v>
                </c:pt>
              </c:strCache>
            </c:strRef>
          </c:tx>
          <c:spPr>
            <a:ln>
              <a:solidFill>
                <a:srgbClr val="00B5CC"/>
              </a:solidFill>
            </a:ln>
          </c:spPr>
          <c:marker>
            <c:symbol val="diamond"/>
            <c:size val="5"/>
            <c:spPr>
              <a:solidFill>
                <a:srgbClr val="00B5CC"/>
              </a:solidFill>
              <a:ln>
                <a:solidFill>
                  <a:srgbClr val="00B5CC"/>
                </a:solidFill>
              </a:ln>
            </c:spPr>
          </c:marker>
          <c:cat>
            <c:numRef>
              <c:f>'Direct Payments'!$B$5:$B$18</c:f>
              <c:numCache>
                <c:formatCode>mmm\-yy</c:formatCode>
                <c:ptCount val="14"/>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pt idx="13">
                  <c:v>46143</c:v>
                </c:pt>
              </c:numCache>
            </c:numRef>
          </c:cat>
          <c:val>
            <c:numRef>
              <c:f>'Direct Payments'!$D$5:$D$28</c:f>
              <c:numCache>
                <c:formatCode>0</c:formatCode>
                <c:ptCount val="24"/>
                <c:pt idx="0">
                  <c:v>709</c:v>
                </c:pt>
                <c:pt idx="1">
                  <c:v>715</c:v>
                </c:pt>
                <c:pt idx="2">
                  <c:v>726</c:v>
                </c:pt>
                <c:pt idx="3">
                  <c:v>739</c:v>
                </c:pt>
                <c:pt idx="4">
                  <c:v>754</c:v>
                </c:pt>
                <c:pt idx="5">
                  <c:v>756</c:v>
                </c:pt>
                <c:pt idx="6">
                  <c:v>757</c:v>
                </c:pt>
                <c:pt idx="7">
                  <c:v>755</c:v>
                </c:pt>
                <c:pt idx="8">
                  <c:v>755</c:v>
                </c:pt>
                <c:pt idx="9">
                  <c:v>748</c:v>
                </c:pt>
                <c:pt idx="10">
                  <c:v>742</c:v>
                </c:pt>
                <c:pt idx="11">
                  <c:v>743</c:v>
                </c:pt>
                <c:pt idx="12">
                  <c:v>736</c:v>
                </c:pt>
                <c:pt idx="13">
                  <c:v>713</c:v>
                </c:pt>
              </c:numCache>
            </c:numRef>
          </c:val>
          <c:smooth val="0"/>
          <c:extLst>
            <c:ext xmlns:c16="http://schemas.microsoft.com/office/drawing/2014/chart" uri="{C3380CC4-5D6E-409C-BE32-E72D297353CC}">
              <c16:uniqueId val="{00000002-7155-479D-A1D3-D611310A1D66}"/>
            </c:ext>
          </c:extLst>
        </c:ser>
        <c:dLbls>
          <c:showLegendKey val="0"/>
          <c:showVal val="0"/>
          <c:showCatName val="0"/>
          <c:showSerName val="0"/>
          <c:showPercent val="0"/>
          <c:showBubbleSize val="0"/>
        </c:dLbls>
        <c:smooth val="0"/>
        <c:axId val="177720704"/>
        <c:axId val="179308032"/>
      </c:lineChart>
      <c:dateAx>
        <c:axId val="177720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Offset val="100"/>
        <c:baseTimeUnit val="months"/>
      </c:dateAx>
      <c:valAx>
        <c:axId val="179308032"/>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valAx>
      <c:spPr>
        <a:noFill/>
        <a:ln>
          <a:noFill/>
        </a:ln>
        <a:effectLst/>
      </c:spPr>
    </c:plotArea>
    <c:legend>
      <c:legendPos val="b"/>
      <c:layout>
        <c:manualLayout>
          <c:xMode val="edge"/>
          <c:yMode val="edge"/>
          <c:x val="0.31161074182212201"/>
          <c:y val="0.89409667541557303"/>
          <c:w val="0.36566740281439258"/>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aseline="0"/>
              <a:t>Number of SAI Reports Overdue / Not Completed</a:t>
            </a:r>
          </a:p>
        </c:rich>
      </c:tx>
      <c:layout>
        <c:manualLayout>
          <c:xMode val="edge"/>
          <c:yMode val="edge"/>
          <c:x val="0.21568560688603178"/>
          <c:y val="4.8898366870807813E-2"/>
        </c:manualLayout>
      </c:layout>
      <c:overlay val="0"/>
      <c:spPr>
        <a:noFill/>
        <a:ln>
          <a:noFill/>
        </a:ln>
        <a:effectLst/>
      </c:spPr>
    </c:title>
    <c:autoTitleDeleted val="0"/>
    <c:plotArea>
      <c:layout>
        <c:manualLayout>
          <c:layoutTarget val="inner"/>
          <c:xMode val="edge"/>
          <c:yMode val="edge"/>
          <c:x val="0.10203409328883323"/>
          <c:y val="0.16066200923697593"/>
          <c:w val="0.84320677737065042"/>
          <c:h val="0.56067630244849531"/>
        </c:manualLayout>
      </c:layout>
      <c:lineChart>
        <c:grouping val="standard"/>
        <c:varyColors val="0"/>
        <c:ser>
          <c:idx val="1"/>
          <c:order val="0"/>
          <c:tx>
            <c:strRef>
              <c:f>SAI!$G$18</c:f>
              <c:strCache>
                <c:ptCount val="1"/>
                <c:pt idx="0">
                  <c:v>Total SAI Reports Overdue/ Not Completed</c:v>
                </c:pt>
              </c:strCache>
            </c:strRef>
          </c:tx>
          <c:spPr>
            <a:ln>
              <a:solidFill>
                <a:srgbClr val="00B5CC"/>
              </a:solidFill>
            </a:ln>
            <a:effectLst/>
          </c:spPr>
          <c:marker>
            <c:symbol val="diamond"/>
            <c:size val="5"/>
            <c:spPr>
              <a:solidFill>
                <a:srgbClr val="00B5CC"/>
              </a:solidFill>
              <a:ln>
                <a:solidFill>
                  <a:srgbClr val="00B5CC"/>
                </a:solidFill>
              </a:ln>
            </c:spPr>
          </c:marker>
          <c:cat>
            <c:numRef>
              <c:f>SAI!$B$19:$B$31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SAI!$G$19:$G$42</c:f>
              <c:numCache>
                <c:formatCode>0</c:formatCode>
                <c:ptCount val="24"/>
                <c:pt idx="0">
                  <c:v>76</c:v>
                </c:pt>
                <c:pt idx="1">
                  <c:v>68</c:v>
                </c:pt>
                <c:pt idx="2">
                  <c:v>70</c:v>
                </c:pt>
                <c:pt idx="3">
                  <c:v>56</c:v>
                </c:pt>
                <c:pt idx="4">
                  <c:v>59</c:v>
                </c:pt>
                <c:pt idx="5">
                  <c:v>47</c:v>
                </c:pt>
                <c:pt idx="6">
                  <c:v>51</c:v>
                </c:pt>
                <c:pt idx="7">
                  <c:v>33</c:v>
                </c:pt>
                <c:pt idx="8">
                  <c:v>31</c:v>
                </c:pt>
                <c:pt idx="9">
                  <c:v>23</c:v>
                </c:pt>
                <c:pt idx="10">
                  <c:v>16</c:v>
                </c:pt>
                <c:pt idx="11">
                  <c:v>17</c:v>
                </c:pt>
                <c:pt idx="12">
                  <c:v>18</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4BF4-4AAD-80A1-A0BC8F07F5C4}"/>
            </c:ext>
          </c:extLst>
        </c:ser>
        <c:ser>
          <c:idx val="0"/>
          <c:order val="1"/>
          <c:tx>
            <c:strRef>
              <c:f>SAI!$C$18</c:f>
              <c:strCache>
                <c:ptCount val="1"/>
                <c:pt idx="0">
                  <c:v>Target</c:v>
                </c:pt>
              </c:strCache>
            </c:strRef>
          </c:tx>
          <c:spPr>
            <a:ln w="19050">
              <a:solidFill>
                <a:srgbClr val="FF0000"/>
              </a:solidFill>
              <a:prstDash val="dash"/>
            </a:ln>
          </c:spPr>
          <c:marker>
            <c:symbol val="none"/>
          </c:marker>
          <c:cat>
            <c:numRef>
              <c:f>SAI!$B$19:$B$31</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SAI!$C$19:$C$42</c:f>
              <c:numCache>
                <c:formatCode>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1-4BF4-4AAD-80A1-A0BC8F07F5C4}"/>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valAx>
      <c:spPr>
        <a:noFill/>
        <a:ln>
          <a:noFill/>
        </a:ln>
        <a:effectLst/>
      </c:spPr>
    </c:plotArea>
    <c:legend>
      <c:legendPos val="b"/>
      <c:layout>
        <c:manualLayout>
          <c:xMode val="edge"/>
          <c:yMode val="edge"/>
          <c:x val="7.0514281834911263E-2"/>
          <c:y val="0.88891640770422986"/>
          <c:w val="0.8584822094570056"/>
          <c:h val="7.875261883065803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Clostridioides</a:t>
            </a:r>
            <a:r>
              <a:rPr lang="en-US" sz="1100" baseline="0"/>
              <a:t> Difficile (CDI)</a:t>
            </a:r>
          </a:p>
        </c:rich>
      </c:tx>
      <c:layout>
        <c:manualLayout>
          <c:xMode val="edge"/>
          <c:yMode val="edge"/>
          <c:x val="0.33172277227722774"/>
          <c:y val="4.1095890410958902E-2"/>
        </c:manualLayout>
      </c:layout>
      <c:overlay val="0"/>
      <c:spPr>
        <a:noFill/>
        <a:ln>
          <a:noFill/>
        </a:ln>
        <a:effectLst/>
      </c:spPr>
    </c:title>
    <c:autoTitleDeleted val="0"/>
    <c:plotArea>
      <c:layout>
        <c:manualLayout>
          <c:layoutTarget val="inner"/>
          <c:xMode val="edge"/>
          <c:yMode val="edge"/>
          <c:x val="0.10024759405074365"/>
          <c:y val="0.14087962962962963"/>
          <c:w val="0.84320677737065042"/>
          <c:h val="0.56067630244849531"/>
        </c:manualLayout>
      </c:layout>
      <c:lineChart>
        <c:grouping val="standard"/>
        <c:varyColors val="0"/>
        <c:ser>
          <c:idx val="1"/>
          <c:order val="0"/>
          <c:tx>
            <c:strRef>
              <c:f>CDiff!$C$4</c:f>
              <c:strCache>
                <c:ptCount val="1"/>
                <c:pt idx="0">
                  <c:v>Cumulative CDI Rate</c:v>
                </c:pt>
              </c:strCache>
            </c:strRef>
          </c:tx>
          <c:spPr>
            <a:ln>
              <a:solidFill>
                <a:srgbClr val="00B5CC"/>
              </a:solidFill>
            </a:ln>
            <a:effectLst/>
          </c:spPr>
          <c:marker>
            <c:symbol val="diamond"/>
            <c:size val="5"/>
            <c:spPr>
              <a:solidFill>
                <a:srgbClr val="00B5CC"/>
              </a:solidFill>
              <a:ln>
                <a:solidFill>
                  <a:srgbClr val="00B5CC"/>
                </a:solidFill>
              </a:ln>
            </c:spPr>
          </c:marker>
          <c:cat>
            <c:numRef>
              <c:f>CDiff!$B$5:$B$17</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CDiff!$C$5:$C$28</c:f>
              <c:numCache>
                <c:formatCode>General</c:formatCode>
                <c:ptCount val="24"/>
                <c:pt idx="0">
                  <c:v>29.1</c:v>
                </c:pt>
                <c:pt idx="1">
                  <c:v>16.399999999999999</c:v>
                </c:pt>
                <c:pt idx="2">
                  <c:v>20.6</c:v>
                </c:pt>
                <c:pt idx="3">
                  <c:v>16.399999999999999</c:v>
                </c:pt>
                <c:pt idx="4">
                  <c:v>17.100000000000001</c:v>
                </c:pt>
                <c:pt idx="5">
                  <c:v>19.600000000000001</c:v>
                </c:pt>
                <c:pt idx="6">
                  <c:v>18.5</c:v>
                </c:pt>
                <c:pt idx="7">
                  <c:v>16.3</c:v>
                </c:pt>
                <c:pt idx="8">
                  <c:v>15.8</c:v>
                </c:pt>
                <c:pt idx="9">
                  <c:v>14.9</c:v>
                </c:pt>
                <c:pt idx="10">
                  <c:v>15.1</c:v>
                </c:pt>
                <c:pt idx="11">
                  <c:v>14.1</c:v>
                </c:pt>
                <c:pt idx="12">
                  <c:v>12.5</c:v>
                </c:pt>
              </c:numCache>
            </c:numRef>
          </c:val>
          <c:smooth val="0"/>
          <c:extLst>
            <c:ext xmlns:c16="http://schemas.microsoft.com/office/drawing/2014/chart" uri="{C3380CC4-5D6E-409C-BE32-E72D297353CC}">
              <c16:uniqueId val="{00000000-52FA-4A34-8D3C-D435EF433827}"/>
            </c:ext>
          </c:extLst>
        </c:ser>
        <c:ser>
          <c:idx val="0"/>
          <c:order val="1"/>
          <c:tx>
            <c:strRef>
              <c:f>CDiff!$D$4</c:f>
              <c:strCache>
                <c:ptCount val="1"/>
                <c:pt idx="0">
                  <c:v>Target Rate: episodes per 100,000 occupied beds</c:v>
                </c:pt>
              </c:strCache>
            </c:strRef>
          </c:tx>
          <c:spPr>
            <a:ln w="19050">
              <a:solidFill>
                <a:srgbClr val="FF0000"/>
              </a:solidFill>
              <a:prstDash val="dash"/>
            </a:ln>
          </c:spPr>
          <c:marker>
            <c:symbol val="diamond"/>
            <c:size val="5"/>
            <c:spPr>
              <a:solidFill>
                <a:srgbClr val="FF0000"/>
              </a:solidFill>
              <a:ln>
                <a:noFill/>
              </a:ln>
            </c:spPr>
          </c:marker>
          <c:cat>
            <c:numRef>
              <c:f>CDiff!$B$5:$B$17</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CDiff!$D$5:$D$28</c:f>
              <c:numCache>
                <c:formatCode>#,##0.0</c:formatCode>
                <c:ptCount val="24"/>
                <c:pt idx="0">
                  <c:v>15.8</c:v>
                </c:pt>
                <c:pt idx="1">
                  <c:v>15.7</c:v>
                </c:pt>
                <c:pt idx="2">
                  <c:v>15.6</c:v>
                </c:pt>
                <c:pt idx="3">
                  <c:v>15.5</c:v>
                </c:pt>
                <c:pt idx="4">
                  <c:v>15.5</c:v>
                </c:pt>
                <c:pt idx="5">
                  <c:v>15.4</c:v>
                </c:pt>
                <c:pt idx="6">
                  <c:v>15.3</c:v>
                </c:pt>
                <c:pt idx="7">
                  <c:v>15.2</c:v>
                </c:pt>
                <c:pt idx="8">
                  <c:v>15.2</c:v>
                </c:pt>
                <c:pt idx="9">
                  <c:v>15.1</c:v>
                </c:pt>
                <c:pt idx="10">
                  <c:v>15</c:v>
                </c:pt>
                <c:pt idx="11">
                  <c:v>14.9</c:v>
                </c:pt>
                <c:pt idx="12">
                  <c:v>14.8</c:v>
                </c:pt>
              </c:numCache>
            </c:numRef>
          </c:val>
          <c:smooth val="0"/>
          <c:extLst>
            <c:ext xmlns:c16="http://schemas.microsoft.com/office/drawing/2014/chart" uri="{C3380CC4-5D6E-409C-BE32-E72D297353CC}">
              <c16:uniqueId val="{00000001-52FA-4A34-8D3C-D435EF433827}"/>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valAx>
      <c:spPr>
        <a:noFill/>
        <a:ln>
          <a:noFill/>
        </a:ln>
        <a:effectLst/>
      </c:spPr>
    </c:plotArea>
    <c:legend>
      <c:legendPos val="b"/>
      <c:layout>
        <c:manualLayout>
          <c:xMode val="edge"/>
          <c:yMode val="edge"/>
          <c:x val="5.1221745796626909E-2"/>
          <c:y val="0.87681839427605812"/>
          <c:w val="0.89975678040244966"/>
          <c:h val="8.09358182745142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aseline="0"/>
              <a:t>MRSA</a:t>
            </a:r>
          </a:p>
        </c:rich>
      </c:tx>
      <c:layout>
        <c:manualLayout>
          <c:xMode val="edge"/>
          <c:yMode val="edge"/>
          <c:x val="0.45845544554455447"/>
          <c:y val="4.5662100456621002E-2"/>
        </c:manualLayout>
      </c:layout>
      <c:overlay val="0"/>
      <c:spPr>
        <a:noFill/>
        <a:ln>
          <a:noFill/>
        </a:ln>
        <a:effectLst/>
      </c:spPr>
    </c:title>
    <c:autoTitleDeleted val="0"/>
    <c:plotArea>
      <c:layout>
        <c:manualLayout>
          <c:layoutTarget val="inner"/>
          <c:xMode val="edge"/>
          <c:yMode val="edge"/>
          <c:x val="0.10024759405074365"/>
          <c:y val="0.14087962962962963"/>
          <c:w val="0.84320677737065042"/>
          <c:h val="0.56067630244849531"/>
        </c:manualLayout>
      </c:layout>
      <c:lineChart>
        <c:grouping val="standard"/>
        <c:varyColors val="0"/>
        <c:ser>
          <c:idx val="1"/>
          <c:order val="0"/>
          <c:tx>
            <c:strRef>
              <c:f>MRSA_!$C$4</c:f>
              <c:strCache>
                <c:ptCount val="1"/>
                <c:pt idx="0">
                  <c:v>Cumulative MRSA Rate</c:v>
                </c:pt>
              </c:strCache>
            </c:strRef>
          </c:tx>
          <c:spPr>
            <a:ln>
              <a:solidFill>
                <a:srgbClr val="00B5CC"/>
              </a:solidFill>
            </a:ln>
            <a:effectLst/>
          </c:spPr>
          <c:marker>
            <c:symbol val="diamond"/>
            <c:size val="5"/>
            <c:spPr>
              <a:solidFill>
                <a:srgbClr val="00B5CC"/>
              </a:solidFill>
              <a:ln>
                <a:solidFill>
                  <a:srgbClr val="00B5CC"/>
                </a:solidFill>
              </a:ln>
            </c:spPr>
          </c:marker>
          <c:cat>
            <c:numRef>
              <c:f>MRSA_!$B$5:$B$17</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MRSA_!$C$5:$C$28</c:f>
              <c:numCache>
                <c:formatCode>General</c:formatCode>
                <c:ptCount val="24"/>
                <c:pt idx="0">
                  <c:v>4.16</c:v>
                </c:pt>
                <c:pt idx="1">
                  <c:v>2.0459999999999998</c:v>
                </c:pt>
                <c:pt idx="2">
                  <c:v>1.371</c:v>
                </c:pt>
                <c:pt idx="3">
                  <c:v>1.0269999999999999</c:v>
                </c:pt>
                <c:pt idx="4">
                  <c:v>0.81399999999999995</c:v>
                </c:pt>
                <c:pt idx="5">
                  <c:v>0.67800000000000005</c:v>
                </c:pt>
                <c:pt idx="6">
                  <c:v>0.57899999999999996</c:v>
                </c:pt>
                <c:pt idx="7">
                  <c:v>1.016</c:v>
                </c:pt>
                <c:pt idx="8">
                  <c:v>1.8029999999999999</c:v>
                </c:pt>
                <c:pt idx="9">
                  <c:v>1.6160000000000001</c:v>
                </c:pt>
                <c:pt idx="10">
                  <c:v>1.4730000000000001</c:v>
                </c:pt>
                <c:pt idx="11">
                  <c:v>2.0179999999999998</c:v>
                </c:pt>
                <c:pt idx="12">
                  <c:v>4.16</c:v>
                </c:pt>
              </c:numCache>
            </c:numRef>
          </c:val>
          <c:smooth val="0"/>
          <c:extLst>
            <c:ext xmlns:c16="http://schemas.microsoft.com/office/drawing/2014/chart" uri="{C3380CC4-5D6E-409C-BE32-E72D297353CC}">
              <c16:uniqueId val="{00000000-C32F-44B7-9C54-53C104DF45BD}"/>
            </c:ext>
          </c:extLst>
        </c:ser>
        <c:ser>
          <c:idx val="0"/>
          <c:order val="1"/>
          <c:tx>
            <c:strRef>
              <c:f>MRSA_!$D$4</c:f>
              <c:strCache>
                <c:ptCount val="1"/>
                <c:pt idx="0">
                  <c:v>Target Rate: episodes per 100,000 occupied beds</c:v>
                </c:pt>
              </c:strCache>
            </c:strRef>
          </c:tx>
          <c:spPr>
            <a:ln w="19050">
              <a:solidFill>
                <a:srgbClr val="FF0000"/>
              </a:solidFill>
              <a:prstDash val="dash"/>
            </a:ln>
          </c:spPr>
          <c:marker>
            <c:symbol val="diamond"/>
            <c:size val="5"/>
            <c:spPr>
              <a:solidFill>
                <a:srgbClr val="FF0000"/>
              </a:solidFill>
              <a:ln>
                <a:noFill/>
              </a:ln>
            </c:spPr>
          </c:marker>
          <c:cat>
            <c:numRef>
              <c:f>MRSA_!$B$5:$B$17</c:f>
              <c:numCache>
                <c:formatCode>mmm\-yy</c:formatCode>
                <c:ptCount val="13"/>
                <c:pt idx="0">
                  <c:v>45748</c:v>
                </c:pt>
                <c:pt idx="1">
                  <c:v>45778</c:v>
                </c:pt>
                <c:pt idx="2">
                  <c:v>45809</c:v>
                </c:pt>
                <c:pt idx="3">
                  <c:v>45839</c:v>
                </c:pt>
                <c:pt idx="4">
                  <c:v>45870</c:v>
                </c:pt>
                <c:pt idx="5">
                  <c:v>45901</c:v>
                </c:pt>
                <c:pt idx="6">
                  <c:v>45931</c:v>
                </c:pt>
                <c:pt idx="7">
                  <c:v>45962</c:v>
                </c:pt>
                <c:pt idx="8">
                  <c:v>45992</c:v>
                </c:pt>
                <c:pt idx="9">
                  <c:v>46023</c:v>
                </c:pt>
                <c:pt idx="10">
                  <c:v>46054</c:v>
                </c:pt>
                <c:pt idx="11">
                  <c:v>46082</c:v>
                </c:pt>
                <c:pt idx="12">
                  <c:v>46113</c:v>
                </c:pt>
              </c:numCache>
            </c:numRef>
          </c:cat>
          <c:val>
            <c:numRef>
              <c:f>MRSA_!$D$5:$D$28</c:f>
              <c:numCache>
                <c:formatCode>General</c:formatCode>
                <c:ptCount val="24"/>
                <c:pt idx="0">
                  <c:v>4.2249999999999996</c:v>
                </c:pt>
                <c:pt idx="1">
                  <c:v>4.2069999999999999</c:v>
                </c:pt>
                <c:pt idx="2">
                  <c:v>4.1890000000000001</c:v>
                </c:pt>
                <c:pt idx="3">
                  <c:v>4.1710000000000003</c:v>
                </c:pt>
                <c:pt idx="4">
                  <c:v>4.1529999999999996</c:v>
                </c:pt>
                <c:pt idx="5">
                  <c:v>4.1349999999999998</c:v>
                </c:pt>
                <c:pt idx="6" formatCode="#,##0.000">
                  <c:v>4.117</c:v>
                </c:pt>
                <c:pt idx="7" formatCode="#,##0.000">
                  <c:v>4.0990000000000002</c:v>
                </c:pt>
                <c:pt idx="8" formatCode="#,##0.000">
                  <c:v>4.0810000000000004</c:v>
                </c:pt>
                <c:pt idx="9" formatCode="#,##0.000">
                  <c:v>4.0629999999999997</c:v>
                </c:pt>
                <c:pt idx="10" formatCode="#,##0.000">
                  <c:v>4.0460000000000003</c:v>
                </c:pt>
                <c:pt idx="11" formatCode="#,##0.000">
                  <c:v>4.0279999999999996</c:v>
                </c:pt>
                <c:pt idx="12" formatCode="#,##0.000">
                  <c:v>4.01</c:v>
                </c:pt>
              </c:numCache>
            </c:numRef>
          </c:val>
          <c:smooth val="0"/>
          <c:extLst>
            <c:ext xmlns:c16="http://schemas.microsoft.com/office/drawing/2014/chart" uri="{C3380CC4-5D6E-409C-BE32-E72D297353CC}">
              <c16:uniqueId val="{00000001-C32F-44B7-9C54-53C104DF45BD}"/>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1"/>
      </c:valAx>
      <c:spPr>
        <a:noFill/>
        <a:ln>
          <a:noFill/>
        </a:ln>
        <a:effectLst/>
      </c:spPr>
    </c:plotArea>
    <c:legend>
      <c:legendPos val="b"/>
      <c:layout>
        <c:manualLayout>
          <c:xMode val="edge"/>
          <c:yMode val="edge"/>
          <c:x val="6.9703593981445391E-2"/>
          <c:y val="0.88595081436738221"/>
          <c:w val="0.89975678040244966"/>
          <c:h val="8.09358182745142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aseline="0"/>
              <a:t>Average % Compliance with Palliative Care Bundle</a:t>
            </a:r>
          </a:p>
        </c:rich>
      </c:tx>
      <c:layout>
        <c:manualLayout>
          <c:xMode val="edge"/>
          <c:yMode val="edge"/>
          <c:x val="0.21951356080489939"/>
          <c:y val="4.8898366870807813E-2"/>
        </c:manualLayout>
      </c:layout>
      <c:overlay val="0"/>
      <c:spPr>
        <a:noFill/>
        <a:ln>
          <a:noFill/>
        </a:ln>
        <a:effectLst/>
      </c:spPr>
    </c:title>
    <c:autoTitleDeleted val="0"/>
    <c:plotArea>
      <c:layout>
        <c:manualLayout>
          <c:layoutTarget val="inner"/>
          <c:xMode val="edge"/>
          <c:yMode val="edge"/>
          <c:x val="0.10203409328883323"/>
          <c:y val="0.18381014873140861"/>
          <c:w val="0.84320677737065042"/>
          <c:h val="0.53752806940799069"/>
        </c:manualLayout>
      </c:layout>
      <c:lineChart>
        <c:grouping val="standard"/>
        <c:varyColors val="0"/>
        <c:ser>
          <c:idx val="1"/>
          <c:order val="0"/>
          <c:tx>
            <c:strRef>
              <c:f>'Palliative Care'!$J$18</c:f>
              <c:strCache>
                <c:ptCount val="1"/>
                <c:pt idx="0">
                  <c:v>Average % Compliance</c:v>
                </c:pt>
              </c:strCache>
            </c:strRef>
          </c:tx>
          <c:spPr>
            <a:ln>
              <a:solidFill>
                <a:srgbClr val="00B5CC"/>
              </a:solidFill>
            </a:ln>
            <a:effectLst/>
          </c:spPr>
          <c:marker>
            <c:symbol val="diamond"/>
            <c:size val="5"/>
            <c:spPr>
              <a:solidFill>
                <a:srgbClr val="00B5CC"/>
              </a:solidFill>
              <a:ln>
                <a:solidFill>
                  <a:srgbClr val="00B5CC"/>
                </a:solidFill>
              </a:ln>
            </c:spPr>
          </c:marker>
          <c:cat>
            <c:numRef>
              <c:f>'Palliative Care'!$B$19:$B$20</c:f>
              <c:numCache>
                <c:formatCode>mmm\-yy</c:formatCode>
                <c:ptCount val="2"/>
                <c:pt idx="0">
                  <c:v>46113</c:v>
                </c:pt>
                <c:pt idx="1">
                  <c:v>46143</c:v>
                </c:pt>
              </c:numCache>
            </c:numRef>
          </c:cat>
          <c:val>
            <c:numRef>
              <c:f>'Palliative Care'!$J$19:$J$30</c:f>
              <c:numCache>
                <c:formatCode>0.00%</c:formatCode>
                <c:ptCount val="12"/>
                <c:pt idx="0">
                  <c:v>0.92948333333333333</c:v>
                </c:pt>
                <c:pt idx="1">
                  <c:v>0.90641666666666676</c:v>
                </c:pt>
              </c:numCache>
            </c:numRef>
          </c:val>
          <c:smooth val="0"/>
          <c:extLst>
            <c:ext xmlns:c16="http://schemas.microsoft.com/office/drawing/2014/chart" uri="{C3380CC4-5D6E-409C-BE32-E72D297353CC}">
              <c16:uniqueId val="{00000000-53DD-43A0-B623-2A2BB3BBC46A}"/>
            </c:ext>
          </c:extLst>
        </c:ser>
        <c:ser>
          <c:idx val="0"/>
          <c:order val="1"/>
          <c:tx>
            <c:strRef>
              <c:f>'Palliative Care'!$C$18</c:f>
              <c:strCache>
                <c:ptCount val="1"/>
                <c:pt idx="0">
                  <c:v>Target</c:v>
                </c:pt>
              </c:strCache>
            </c:strRef>
          </c:tx>
          <c:spPr>
            <a:ln w="22225">
              <a:solidFill>
                <a:srgbClr val="FF0000"/>
              </a:solidFill>
              <a:prstDash val="dash"/>
            </a:ln>
          </c:spPr>
          <c:marker>
            <c:symbol val="none"/>
          </c:marker>
          <c:cat>
            <c:numRef>
              <c:f>'Palliative Care'!$B$19:$B$20</c:f>
              <c:numCache>
                <c:formatCode>mmm\-yy</c:formatCode>
                <c:ptCount val="2"/>
                <c:pt idx="0">
                  <c:v>46113</c:v>
                </c:pt>
                <c:pt idx="1">
                  <c:v>46143</c:v>
                </c:pt>
              </c:numCache>
            </c:numRef>
          </c:cat>
          <c:val>
            <c:numRef>
              <c:f>'Palliative Care'!$C$19:$C$30</c:f>
              <c:numCache>
                <c:formatCode>0%</c:formatCode>
                <c:ptCount val="12"/>
                <c:pt idx="0">
                  <c:v>0.95</c:v>
                </c:pt>
                <c:pt idx="1">
                  <c:v>0.95</c:v>
                </c:pt>
                <c:pt idx="2">
                  <c:v>0.95</c:v>
                </c:pt>
                <c:pt idx="3">
                  <c:v>0.95</c:v>
                </c:pt>
                <c:pt idx="4">
                  <c:v>0.95</c:v>
                </c:pt>
                <c:pt idx="5">
                  <c:v>0.95</c:v>
                </c:pt>
                <c:pt idx="6">
                  <c:v>0.95</c:v>
                </c:pt>
                <c:pt idx="7">
                  <c:v>0.95</c:v>
                </c:pt>
                <c:pt idx="8">
                  <c:v>0.95</c:v>
                </c:pt>
                <c:pt idx="9">
                  <c:v>0.95</c:v>
                </c:pt>
                <c:pt idx="10">
                  <c:v>0.95</c:v>
                </c:pt>
                <c:pt idx="11">
                  <c:v>0.95</c:v>
                </c:pt>
              </c:numCache>
            </c:numRef>
          </c:val>
          <c:smooth val="0"/>
          <c:extLst>
            <c:ext xmlns:c16="http://schemas.microsoft.com/office/drawing/2014/chart" uri="{C3380CC4-5D6E-409C-BE32-E72D297353CC}">
              <c16:uniqueId val="{00000001-53DD-43A0-B623-2A2BB3BBC46A}"/>
            </c:ext>
          </c:extLst>
        </c:ser>
        <c:dLbls>
          <c:showLegendKey val="0"/>
          <c:showVal val="0"/>
          <c:showCatName val="0"/>
          <c:showSerName val="0"/>
          <c:showPercent val="0"/>
          <c:showBubbleSize val="0"/>
        </c:dLbls>
        <c:marker val="1"/>
        <c:smooth val="0"/>
        <c:axId val="170855424"/>
        <c:axId val="170857216"/>
      </c:lineChart>
      <c:dateAx>
        <c:axId val="1708554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7216"/>
        <c:crosses val="autoZero"/>
        <c:auto val="1"/>
        <c:lblOffset val="100"/>
        <c:baseTimeUnit val="months"/>
      </c:dateAx>
      <c:valAx>
        <c:axId val="1708572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55424"/>
        <c:crosses val="autoZero"/>
        <c:crossBetween val="between"/>
        <c:majorUnit val="0.2"/>
      </c:valAx>
      <c:spPr>
        <a:noFill/>
        <a:ln>
          <a:noFill/>
        </a:ln>
        <a:effectLst/>
      </c:spPr>
    </c:plotArea>
    <c:legend>
      <c:legendPos val="b"/>
      <c:layout>
        <c:manualLayout>
          <c:xMode val="edge"/>
          <c:yMode val="edge"/>
          <c:x val="0.25662532808398952"/>
          <c:y val="0.86576808107319914"/>
          <c:w val="0.5663681102362204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Ambulance arrivals (Antrim)</a:t>
            </a:r>
            <a:endParaRPr lang="en-GB" sz="1100"/>
          </a:p>
        </c:rich>
      </c:tx>
      <c:overlay val="0"/>
      <c:spPr>
        <a:noFill/>
        <a:ln>
          <a:noFill/>
        </a:ln>
        <a:effectLst/>
      </c:spPr>
    </c:title>
    <c:autoTitleDeleted val="0"/>
    <c:plotArea>
      <c:layout/>
      <c:lineChart>
        <c:grouping val="standard"/>
        <c:varyColors val="0"/>
        <c:ser>
          <c:idx val="0"/>
          <c:order val="0"/>
          <c:tx>
            <c:strRef>
              <c:f>'Amb arrivals'!$G$7</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strRef>
              <c:f>'Amb arrivals'!$B$8:$B$19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'Amb arrivals'!$G$8:$G$19</c:f>
            </c:numRef>
          </c:val>
          <c:smooth val="0"/>
          <c:extLst>
            <c:ext xmlns:c16="http://schemas.microsoft.com/office/drawing/2014/chart" uri="{C3380CC4-5D6E-409C-BE32-E72D297353CC}">
              <c16:uniqueId val="{00000000-AEE3-42F0-8CA6-5381872EB0FE}"/>
            </c:ext>
          </c:extLst>
        </c:ser>
        <c:ser>
          <c:idx val="1"/>
          <c:order val="1"/>
          <c:tx>
            <c:strRef>
              <c:f>'Amb arrivals'!$H$7</c:f>
              <c:strCache>
                <c:ptCount val="1"/>
                <c:pt idx="0">
                  <c:v>2025/26</c:v>
                </c:pt>
              </c:strCache>
            </c:strRef>
          </c:tx>
          <c:spPr>
            <a:ln w="28575" cap="rnd">
              <a:solidFill>
                <a:srgbClr val="ED7D31"/>
              </a:solidFill>
              <a:round/>
            </a:ln>
            <a:effectLst/>
          </c:spPr>
          <c:marker>
            <c:symbol val="diamond"/>
            <c:size val="5"/>
            <c:spPr>
              <a:solidFill>
                <a:srgbClr val="ED7D31"/>
              </a:solidFill>
              <a:ln w="9525">
                <a:solidFill>
                  <a:srgbClr val="ED7D31"/>
                </a:solidFill>
              </a:ln>
              <a:effectLst/>
            </c:spPr>
          </c:marker>
          <c:cat>
            <c:strRef>
              <c:f>'Amb arrivals'!$B$8:$B$19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'Amb arrivals'!$H$8:$H$19</c:f>
              <c:numCache>
                <c:formatCode>#,##0</c:formatCode>
                <c:ptCount val="12"/>
                <c:pt idx="0">
                  <c:v>1550</c:v>
                </c:pt>
                <c:pt idx="1">
                  <c:v>1603</c:v>
                </c:pt>
                <c:pt idx="2">
                  <c:v>1511</c:v>
                </c:pt>
                <c:pt idx="3">
                  <c:v>1492</c:v>
                </c:pt>
                <c:pt idx="4">
                  <c:v>1505</c:v>
                </c:pt>
                <c:pt idx="5">
                  <c:v>1395</c:v>
                </c:pt>
                <c:pt idx="6">
                  <c:v>1533</c:v>
                </c:pt>
                <c:pt idx="7">
                  <c:v>1469</c:v>
                </c:pt>
                <c:pt idx="8">
                  <c:v>1464</c:v>
                </c:pt>
                <c:pt idx="9">
                  <c:v>1316</c:v>
                </c:pt>
                <c:pt idx="10">
                  <c:v>1301</c:v>
                </c:pt>
                <c:pt idx="11">
                  <c:v>1463</c:v>
                </c:pt>
              </c:numCache>
            </c:numRef>
          </c:val>
          <c:smooth val="0"/>
          <c:extLst>
            <c:ext xmlns:c16="http://schemas.microsoft.com/office/drawing/2014/chart" uri="{C3380CC4-5D6E-409C-BE32-E72D297353CC}">
              <c16:uniqueId val="{00000001-AEE3-42F0-8CA6-5381872EB0FE}"/>
            </c:ext>
          </c:extLst>
        </c:ser>
        <c:ser>
          <c:idx val="2"/>
          <c:order val="2"/>
          <c:tx>
            <c:strRef>
              <c:f>'Amb arrivals'!$I$7</c:f>
              <c:strCache>
                <c:ptCount val="1"/>
                <c:pt idx="0">
                  <c:v>2026/27</c:v>
                </c:pt>
              </c:strCache>
            </c:strRef>
          </c:tx>
          <c:spPr>
            <a:ln w="28575" cap="rnd">
              <a:solidFill>
                <a:schemeClr val="bg1">
                  <a:lumMod val="65000"/>
                </a:schemeClr>
              </a:solidFill>
              <a:round/>
            </a:ln>
            <a:effectLst/>
          </c:spPr>
          <c:marker>
            <c:symbol val="triangle"/>
            <c:size val="5"/>
            <c:spPr>
              <a:solidFill>
                <a:schemeClr val="bg1">
                  <a:lumMod val="65000"/>
                </a:schemeClr>
              </a:solidFill>
              <a:ln w="9525">
                <a:solidFill>
                  <a:schemeClr val="bg1">
                    <a:lumMod val="65000"/>
                  </a:schemeClr>
                </a:solidFill>
              </a:ln>
              <a:effectLst/>
            </c:spPr>
          </c:marker>
          <c:cat>
            <c:strRef>
              <c:f>'Amb arrivals'!$B$8:$B$19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'Amb arrivals'!$I$8:$I$19</c:f>
              <c:numCache>
                <c:formatCode>#,##0</c:formatCode>
                <c:ptCount val="12"/>
                <c:pt idx="0">
                  <c:v>1504</c:v>
                </c:pt>
                <c:pt idx="1">
                  <c:v>1585</c:v>
                </c:pt>
              </c:numCache>
            </c:numRef>
          </c:val>
          <c:smooth val="0"/>
          <c:extLst>
            <c:ext xmlns:c16="http://schemas.microsoft.com/office/drawing/2014/chart" uri="{C3380CC4-5D6E-409C-BE32-E72D297353CC}">
              <c16:uniqueId val="{00000002-AEE3-42F0-8CA6-5381872EB0FE}"/>
            </c:ext>
          </c:extLst>
        </c:ser>
        <c:dLbls>
          <c:showLegendKey val="0"/>
          <c:showVal val="0"/>
          <c:showCatName val="0"/>
          <c:showSerName val="0"/>
          <c:showPercent val="0"/>
          <c:showBubbleSize val="0"/>
        </c:dLbls>
        <c:marker val="1"/>
        <c:smooth val="0"/>
        <c:axId val="177720704"/>
        <c:axId val="179308032"/>
      </c:lineChart>
      <c:catAx>
        <c:axId val="17772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08032"/>
        <c:crosses val="autoZero"/>
        <c:auto val="1"/>
        <c:lblAlgn val="ctr"/>
        <c:lblOffset val="100"/>
        <c:noMultiLvlLbl val="0"/>
      </c:catAx>
      <c:valAx>
        <c:axId val="1793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2070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Ambulance arrivals (Causeway)</a:t>
            </a:r>
            <a:endParaRPr lang="en-GB" sz="1100"/>
          </a:p>
        </c:rich>
      </c:tx>
      <c:overlay val="0"/>
      <c:spPr>
        <a:noFill/>
        <a:ln>
          <a:noFill/>
        </a:ln>
        <a:effectLst/>
      </c:spPr>
    </c:title>
    <c:autoTitleDeleted val="0"/>
    <c:plotArea>
      <c:layout/>
      <c:lineChart>
        <c:grouping val="standard"/>
        <c:varyColors val="0"/>
        <c:ser>
          <c:idx val="0"/>
          <c:order val="0"/>
          <c:tx>
            <c:strRef>
              <c:f>'Amb arrivals'!$G$23</c:f>
              <c:strCache>
                <c:ptCount val="1"/>
                <c:pt idx="0">
                  <c:v>2023/24</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strRef>
              <c:f>'Amb arrivals'!$B$24:$B$35</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'Amb arrivals'!$G$24:$G$35</c:f>
            </c:numRef>
          </c:val>
          <c:smooth val="0"/>
          <c:extLst>
            <c:ext xmlns:c16="http://schemas.microsoft.com/office/drawing/2014/chart" uri="{C3380CC4-5D6E-409C-BE32-E72D297353CC}">
              <c16:uniqueId val="{00000000-E26A-4E5B-B350-8772F433143B}"/>
            </c:ext>
          </c:extLst>
        </c:ser>
        <c:ser>
          <c:idx val="1"/>
          <c:order val="1"/>
          <c:tx>
            <c:strRef>
              <c:f>'Amb arrivals'!$H$23</c:f>
              <c:strCache>
                <c:ptCount val="1"/>
                <c:pt idx="0">
                  <c:v>2025/26</c:v>
                </c:pt>
              </c:strCache>
            </c:strRef>
          </c:tx>
          <c:spPr>
            <a:ln w="28575" cap="rnd">
              <a:solidFill>
                <a:srgbClr val="ED7D31"/>
              </a:solidFill>
              <a:round/>
            </a:ln>
            <a:effectLst/>
          </c:spPr>
          <c:marker>
            <c:symbol val="diamond"/>
            <c:size val="5"/>
            <c:spPr>
              <a:solidFill>
                <a:srgbClr val="ED7D31"/>
              </a:solidFill>
              <a:ln w="9525">
                <a:solidFill>
                  <a:srgbClr val="ED7D31"/>
                </a:solidFill>
              </a:ln>
              <a:effectLst/>
            </c:spPr>
          </c:marker>
          <c:cat>
            <c:strRef>
              <c:f>'Amb arrivals'!$B$24:$B$35</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'Amb arrivals'!$H$24:$H$35</c:f>
              <c:numCache>
                <c:formatCode>#,##0</c:formatCode>
                <c:ptCount val="12"/>
                <c:pt idx="0">
                  <c:v>552</c:v>
                </c:pt>
                <c:pt idx="1">
                  <c:v>591</c:v>
                </c:pt>
                <c:pt idx="2">
                  <c:v>583</c:v>
                </c:pt>
                <c:pt idx="3">
                  <c:v>615</c:v>
                </c:pt>
                <c:pt idx="4">
                  <c:v>613</c:v>
                </c:pt>
                <c:pt idx="5">
                  <c:v>576</c:v>
                </c:pt>
                <c:pt idx="6">
                  <c:v>648</c:v>
                </c:pt>
                <c:pt idx="7">
                  <c:v>566</c:v>
                </c:pt>
                <c:pt idx="8">
                  <c:v>579</c:v>
                </c:pt>
                <c:pt idx="9">
                  <c:v>523</c:v>
                </c:pt>
                <c:pt idx="10">
                  <c:v>506</c:v>
                </c:pt>
                <c:pt idx="11">
                  <c:v>602</c:v>
                </c:pt>
              </c:numCache>
            </c:numRef>
          </c:val>
          <c:smooth val="0"/>
          <c:extLst>
            <c:ext xmlns:c16="http://schemas.microsoft.com/office/drawing/2014/chart" uri="{C3380CC4-5D6E-409C-BE32-E72D297353CC}">
              <c16:uniqueId val="{00000001-E26A-4E5B-B350-8772F433143B}"/>
            </c:ext>
          </c:extLst>
        </c:ser>
        <c:ser>
          <c:idx val="2"/>
          <c:order val="2"/>
          <c:tx>
            <c:strRef>
              <c:f>'Amb arrivals'!$I$23</c:f>
              <c:strCache>
                <c:ptCount val="1"/>
                <c:pt idx="0">
                  <c:v>2026/27</c:v>
                </c:pt>
              </c:strCache>
            </c:strRef>
          </c:tx>
          <c:spPr>
            <a:ln w="28575" cap="rnd">
              <a:solidFill>
                <a:schemeClr val="bg1">
                  <a:lumMod val="65000"/>
                </a:schemeClr>
              </a:solidFill>
              <a:round/>
            </a:ln>
            <a:effectLst/>
          </c:spPr>
          <c:marker>
            <c:symbol val="triangle"/>
            <c:size val="5"/>
            <c:spPr>
              <a:solidFill>
                <a:schemeClr val="bg1">
                  <a:lumMod val="65000"/>
                </a:schemeClr>
              </a:solidFill>
              <a:ln w="9525">
                <a:solidFill>
                  <a:schemeClr val="bg1">
                    <a:lumMod val="65000"/>
                  </a:schemeClr>
                </a:solidFill>
              </a:ln>
              <a:effectLst/>
            </c:spPr>
          </c:marker>
          <c:cat>
            <c:strRef>
              <c:f>'Amb arrivals'!$B$24:$B$35</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'Amb arrivals'!$I$24:$I$35</c:f>
              <c:numCache>
                <c:formatCode>#,##0</c:formatCode>
                <c:ptCount val="12"/>
                <c:pt idx="0">
                  <c:v>526</c:v>
                </c:pt>
                <c:pt idx="1">
                  <c:v>612</c:v>
                </c:pt>
              </c:numCache>
            </c:numRef>
          </c:val>
          <c:smooth val="0"/>
          <c:extLst>
            <c:ext xmlns:c16="http://schemas.microsoft.com/office/drawing/2014/chart" uri="{C3380CC4-5D6E-409C-BE32-E72D297353CC}">
              <c16:uniqueId val="{00000002-E26A-4E5B-B350-8772F433143B}"/>
            </c:ext>
          </c:extLst>
        </c:ser>
        <c:dLbls>
          <c:showLegendKey val="0"/>
          <c:showVal val="0"/>
          <c:showCatName val="0"/>
          <c:showSerName val="0"/>
          <c:showPercent val="0"/>
          <c:showBubbleSize val="0"/>
        </c:dLbls>
        <c:marker val="1"/>
        <c:smooth val="0"/>
        <c:axId val="179359744"/>
        <c:axId val="179361664"/>
      </c:lineChart>
      <c:catAx>
        <c:axId val="1793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1664"/>
        <c:crosses val="autoZero"/>
        <c:auto val="1"/>
        <c:lblAlgn val="ctr"/>
        <c:lblOffset val="100"/>
        <c:noMultiLvlLbl val="0"/>
      </c:catAx>
      <c:valAx>
        <c:axId val="179361664"/>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9744"/>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cdr:x>
      <cdr:y>0.51191</cdr:y>
    </cdr:from>
    <cdr:to>
      <cdr:x>1</cdr:x>
      <cdr:y>1</cdr:y>
    </cdr:to>
    <cdr:cxnSp macro="">
      <cdr:nvCxnSpPr>
        <cdr:cNvPr id="2" name="Straight Connector 1">
          <a:extLst xmlns:a="http://schemas.openxmlformats.org/drawingml/2006/main">
            <a:ext uri="{FF2B5EF4-FFF2-40B4-BE49-F238E27FC236}">
              <a16:creationId xmlns:a16="http://schemas.microsoft.com/office/drawing/2014/main" id="{C097029E-65ED-6032-067B-65C52E968DB9}"/>
            </a:ext>
          </a:extLst>
        </cdr:cNvPr>
        <cdr:cNvCxnSpPr/>
      </cdr:nvCxnSpPr>
      <cdr:spPr>
        <a:xfrm xmlns:a="http://schemas.openxmlformats.org/drawingml/2006/main" flipH="1" flipV="1">
          <a:off x="10919882" y="6062133"/>
          <a:ext cx="0" cy="1344084"/>
        </a:xfrm>
        <a:prstGeom xmlns:a="http://schemas.openxmlformats.org/drawingml/2006/main" prst="line">
          <a:avLst/>
        </a:prstGeom>
        <a:ln xmlns:a="http://schemas.openxmlformats.org/drawingml/2006/mai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1</cdr:x>
      <cdr:y>0.51191</cdr:y>
    </cdr:from>
    <cdr:to>
      <cdr:x>1</cdr:x>
      <cdr:y>1</cdr:y>
    </cdr:to>
    <cdr:cxnSp macro="">
      <cdr:nvCxnSpPr>
        <cdr:cNvPr id="2" name="Straight Connector 1">
          <a:extLst xmlns:a="http://schemas.openxmlformats.org/drawingml/2006/main">
            <a:ext uri="{FF2B5EF4-FFF2-40B4-BE49-F238E27FC236}">
              <a16:creationId xmlns:a16="http://schemas.microsoft.com/office/drawing/2014/main" id="{ABA37211-E110-1394-B247-583D29FE1FD8}"/>
            </a:ext>
          </a:extLst>
        </cdr:cNvPr>
        <cdr:cNvCxnSpPr/>
      </cdr:nvCxnSpPr>
      <cdr:spPr>
        <a:xfrm xmlns:a="http://schemas.openxmlformats.org/drawingml/2006/main" flipH="1" flipV="1">
          <a:off x="10919882" y="6062133"/>
          <a:ext cx="0" cy="1344084"/>
        </a:xfrm>
        <a:prstGeom xmlns:a="http://schemas.openxmlformats.org/drawingml/2006/main" prst="line">
          <a:avLst/>
        </a:prstGeom>
        <a:ln xmlns:a="http://schemas.openxmlformats.org/drawingml/2006/mai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734" cy="34162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5630891" y="1"/>
            <a:ext cx="4307734" cy="341622"/>
          </a:xfrm>
          <a:prstGeom prst="rect">
            <a:avLst/>
          </a:prstGeom>
        </p:spPr>
        <p:txBody>
          <a:bodyPr vert="horz" lIns="91568" tIns="45784" rIns="91568" bIns="45784" rtlCol="0"/>
          <a:lstStyle>
            <a:lvl1pPr algn="r">
              <a:defRPr sz="1200"/>
            </a:lvl1pPr>
          </a:lstStyle>
          <a:p>
            <a:fld id="{8387E339-4487-4EFF-8EDF-DF6298BDCA96}" type="datetimeFigureOut">
              <a:rPr lang="en-GB" smtClean="0"/>
              <a:t>03/07/2026</a:t>
            </a:fld>
            <a:endParaRPr lang="en-GB"/>
          </a:p>
        </p:txBody>
      </p:sp>
      <p:sp>
        <p:nvSpPr>
          <p:cNvPr id="4" name="Slide Image Placeholder 3"/>
          <p:cNvSpPr>
            <a:spLocks noGrp="1" noRot="1" noChangeAspect="1"/>
          </p:cNvSpPr>
          <p:nvPr>
            <p:ph type="sldImg" idx="2"/>
          </p:nvPr>
        </p:nvSpPr>
        <p:spPr>
          <a:xfrm>
            <a:off x="2928938" y="850900"/>
            <a:ext cx="4083050" cy="2297113"/>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994093" y="3276730"/>
            <a:ext cx="7952740" cy="2680961"/>
          </a:xfrm>
          <a:prstGeom prst="rect">
            <a:avLst/>
          </a:prstGeom>
        </p:spPr>
        <p:txBody>
          <a:bodyPr vert="horz" lIns="91568" tIns="45784" rIns="91568" bIns="4578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6467168"/>
            <a:ext cx="4307734" cy="341621"/>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5630891" y="6467168"/>
            <a:ext cx="4307734" cy="341621"/>
          </a:xfrm>
          <a:prstGeom prst="rect">
            <a:avLst/>
          </a:prstGeom>
        </p:spPr>
        <p:txBody>
          <a:bodyPr vert="horz" lIns="91568" tIns="45784" rIns="91568" bIns="45784" rtlCol="0" anchor="b"/>
          <a:lstStyle>
            <a:lvl1pPr algn="r">
              <a:defRPr sz="1200"/>
            </a:lvl1pPr>
          </a:lstStyle>
          <a:p>
            <a:fld id="{578BA7F4-74E0-4FCD-8CFB-DBF6AAF24C16}" type="slidenum">
              <a:rPr lang="en-GB" smtClean="0"/>
              <a:t>‹#›</a:t>
            </a:fld>
            <a:endParaRPr lang="en-GB"/>
          </a:p>
        </p:txBody>
      </p:sp>
    </p:spTree>
    <p:extLst>
      <p:ext uri="{BB962C8B-B14F-4D97-AF65-F5344CB8AC3E}">
        <p14:creationId xmlns:p14="http://schemas.microsoft.com/office/powerpoint/2010/main" val="344544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8BA7F4-74E0-4FCD-8CFB-DBF6AAF24C16}" type="slidenum">
              <a:rPr lang="en-GB" smtClean="0"/>
              <a:t>1</a:t>
            </a:fld>
            <a:endParaRPr lang="en-GB"/>
          </a:p>
        </p:txBody>
      </p:sp>
    </p:spTree>
    <p:extLst>
      <p:ext uri="{BB962C8B-B14F-4D97-AF65-F5344CB8AC3E}">
        <p14:creationId xmlns:p14="http://schemas.microsoft.com/office/powerpoint/2010/main" val="180129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10</a:t>
            </a:fld>
            <a:endParaRPr lang="en-GB"/>
          </a:p>
        </p:txBody>
      </p:sp>
      <p:sp>
        <p:nvSpPr>
          <p:cNvPr id="6" name="Notes Placeholder 5">
            <a:extLst>
              <a:ext uri="{FF2B5EF4-FFF2-40B4-BE49-F238E27FC236}">
                <a16:creationId xmlns:a16="http://schemas.microsoft.com/office/drawing/2014/main" id="{066F1DC4-7E69-2BA8-5B6E-29FEE964913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4189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11</a:t>
            </a:fld>
            <a:endParaRPr lang="en-GB"/>
          </a:p>
        </p:txBody>
      </p:sp>
      <p:sp>
        <p:nvSpPr>
          <p:cNvPr id="6" name="Notes Placeholder 5">
            <a:extLst>
              <a:ext uri="{FF2B5EF4-FFF2-40B4-BE49-F238E27FC236}">
                <a16:creationId xmlns:a16="http://schemas.microsoft.com/office/drawing/2014/main" id="{49996803-401A-A3B7-D1A1-31CC8006095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5628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12</a:t>
            </a:fld>
            <a:endParaRPr lang="en-GB"/>
          </a:p>
        </p:txBody>
      </p:sp>
      <p:sp>
        <p:nvSpPr>
          <p:cNvPr id="6" name="Notes Placeholder 5">
            <a:extLst>
              <a:ext uri="{FF2B5EF4-FFF2-40B4-BE49-F238E27FC236}">
                <a16:creationId xmlns:a16="http://schemas.microsoft.com/office/drawing/2014/main" id="{73B05EF3-FAC4-EDA4-4B70-1D58586F812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229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13</a:t>
            </a:fld>
            <a:endParaRPr lang="en-GB"/>
          </a:p>
        </p:txBody>
      </p:sp>
      <p:sp>
        <p:nvSpPr>
          <p:cNvPr id="6" name="Notes Placeholder 5">
            <a:extLst>
              <a:ext uri="{FF2B5EF4-FFF2-40B4-BE49-F238E27FC236}">
                <a16:creationId xmlns:a16="http://schemas.microsoft.com/office/drawing/2014/main" id="{E5F53ADF-A65A-B611-94DD-C9DA2DE7085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6076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14</a:t>
            </a:fld>
            <a:endParaRPr lang="en-GB"/>
          </a:p>
        </p:txBody>
      </p:sp>
      <p:sp>
        <p:nvSpPr>
          <p:cNvPr id="6" name="Notes Placeholder 5">
            <a:extLst>
              <a:ext uri="{FF2B5EF4-FFF2-40B4-BE49-F238E27FC236}">
                <a16:creationId xmlns:a16="http://schemas.microsoft.com/office/drawing/2014/main" id="{3D9B9E84-5948-90C3-5F8A-CC0873300DA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0601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15</a:t>
            </a:fld>
            <a:endParaRPr lang="en-GB"/>
          </a:p>
        </p:txBody>
      </p:sp>
      <p:sp>
        <p:nvSpPr>
          <p:cNvPr id="6" name="Notes Placeholder 5">
            <a:extLst>
              <a:ext uri="{FF2B5EF4-FFF2-40B4-BE49-F238E27FC236}">
                <a16:creationId xmlns:a16="http://schemas.microsoft.com/office/drawing/2014/main" id="{BCE7AD0F-E7E3-A906-F5CE-1ED1AC58DA9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3010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16</a:t>
            </a:fld>
            <a:endParaRPr lang="en-GB"/>
          </a:p>
        </p:txBody>
      </p:sp>
      <p:sp>
        <p:nvSpPr>
          <p:cNvPr id="6" name="Notes Placeholder 5">
            <a:extLst>
              <a:ext uri="{FF2B5EF4-FFF2-40B4-BE49-F238E27FC236}">
                <a16:creationId xmlns:a16="http://schemas.microsoft.com/office/drawing/2014/main" id="{3C1FBBAA-31A7-B07B-F75C-2C8A5272B4C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63547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17</a:t>
            </a:fld>
            <a:endParaRPr lang="en-GB"/>
          </a:p>
        </p:txBody>
      </p:sp>
      <p:sp>
        <p:nvSpPr>
          <p:cNvPr id="6" name="Notes Placeholder 5">
            <a:extLst>
              <a:ext uri="{FF2B5EF4-FFF2-40B4-BE49-F238E27FC236}">
                <a16:creationId xmlns:a16="http://schemas.microsoft.com/office/drawing/2014/main" id="{6A40C79F-8EB0-A377-2047-B0A6B33C7A8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79012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18</a:t>
            </a:fld>
            <a:endParaRPr lang="en-GB"/>
          </a:p>
        </p:txBody>
      </p:sp>
      <p:sp>
        <p:nvSpPr>
          <p:cNvPr id="6" name="Notes Placeholder 5">
            <a:extLst>
              <a:ext uri="{FF2B5EF4-FFF2-40B4-BE49-F238E27FC236}">
                <a16:creationId xmlns:a16="http://schemas.microsoft.com/office/drawing/2014/main" id="{D10BFDA1-5098-E982-FDFB-2E5423BEBA3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4245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19</a:t>
            </a:fld>
            <a:endParaRPr lang="en-GB"/>
          </a:p>
        </p:txBody>
      </p:sp>
      <p:sp>
        <p:nvSpPr>
          <p:cNvPr id="6" name="Notes Placeholder 5">
            <a:extLst>
              <a:ext uri="{FF2B5EF4-FFF2-40B4-BE49-F238E27FC236}">
                <a16:creationId xmlns:a16="http://schemas.microsoft.com/office/drawing/2014/main" id="{09B5C1DB-FA72-1F7F-11E6-1F76E2321A0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812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8BA7F4-74E0-4FCD-8CFB-DBF6AAF24C16}" type="slidenum">
              <a:rPr lang="en-GB" smtClean="0"/>
              <a:t>2</a:t>
            </a:fld>
            <a:endParaRPr lang="en-GB"/>
          </a:p>
        </p:txBody>
      </p:sp>
    </p:spTree>
    <p:extLst>
      <p:ext uri="{BB962C8B-B14F-4D97-AF65-F5344CB8AC3E}">
        <p14:creationId xmlns:p14="http://schemas.microsoft.com/office/powerpoint/2010/main" val="28864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20</a:t>
            </a:fld>
            <a:endParaRPr lang="en-GB"/>
          </a:p>
        </p:txBody>
      </p:sp>
      <p:sp>
        <p:nvSpPr>
          <p:cNvPr id="6" name="Notes Placeholder 5">
            <a:extLst>
              <a:ext uri="{FF2B5EF4-FFF2-40B4-BE49-F238E27FC236}">
                <a16:creationId xmlns:a16="http://schemas.microsoft.com/office/drawing/2014/main" id="{3EA438FB-2E11-7487-80AB-F9EB86A5AE2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17936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21</a:t>
            </a:fld>
            <a:endParaRPr lang="en-GB"/>
          </a:p>
        </p:txBody>
      </p:sp>
      <p:sp>
        <p:nvSpPr>
          <p:cNvPr id="6" name="Notes Placeholder 5">
            <a:extLst>
              <a:ext uri="{FF2B5EF4-FFF2-40B4-BE49-F238E27FC236}">
                <a16:creationId xmlns:a16="http://schemas.microsoft.com/office/drawing/2014/main" id="{DABBF007-8DC3-E3C5-DE89-55665E22AB0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82810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22</a:t>
            </a:fld>
            <a:endParaRPr lang="en-GB"/>
          </a:p>
        </p:txBody>
      </p:sp>
      <p:sp>
        <p:nvSpPr>
          <p:cNvPr id="6" name="Notes Placeholder 5">
            <a:extLst>
              <a:ext uri="{FF2B5EF4-FFF2-40B4-BE49-F238E27FC236}">
                <a16:creationId xmlns:a16="http://schemas.microsoft.com/office/drawing/2014/main" id="{C5E01B0A-B319-EE26-6AFA-AAB69EE4337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20467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23</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76729"/>
            <a:ext cx="7952740" cy="1699253"/>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AB30E921-8675-711F-6655-50511EDD2EB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5453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24</a:t>
            </a:fld>
            <a:endParaRPr lang="en-GB"/>
          </a:p>
        </p:txBody>
      </p:sp>
      <p:sp>
        <p:nvSpPr>
          <p:cNvPr id="6" name="Notes Placeholder 5">
            <a:extLst>
              <a:ext uri="{FF2B5EF4-FFF2-40B4-BE49-F238E27FC236}">
                <a16:creationId xmlns:a16="http://schemas.microsoft.com/office/drawing/2014/main" id="{93C58550-0708-2790-1AF2-B20C62A833D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1115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25</a:t>
            </a:fld>
            <a:endParaRPr lang="en-GB"/>
          </a:p>
        </p:txBody>
      </p:sp>
      <p:sp>
        <p:nvSpPr>
          <p:cNvPr id="5" name="Notes Placeholder 4">
            <a:extLst>
              <a:ext uri="{FF2B5EF4-FFF2-40B4-BE49-F238E27FC236}">
                <a16:creationId xmlns:a16="http://schemas.microsoft.com/office/drawing/2014/main" id="{614DBA0A-640D-C5D6-05CA-2E05174137F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60303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26</a:t>
            </a:fld>
            <a:endParaRPr lang="en-GB"/>
          </a:p>
        </p:txBody>
      </p:sp>
      <p:sp>
        <p:nvSpPr>
          <p:cNvPr id="6" name="Notes Placeholder 5">
            <a:extLst>
              <a:ext uri="{FF2B5EF4-FFF2-40B4-BE49-F238E27FC236}">
                <a16:creationId xmlns:a16="http://schemas.microsoft.com/office/drawing/2014/main" id="{4071ECD1-E7AC-644A-CD3D-87D68FBD3CC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3783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27</a:t>
            </a:fld>
            <a:endParaRPr lang="en-GB"/>
          </a:p>
        </p:txBody>
      </p:sp>
      <p:sp>
        <p:nvSpPr>
          <p:cNvPr id="6" name="Notes Placeholder 5">
            <a:extLst>
              <a:ext uri="{FF2B5EF4-FFF2-40B4-BE49-F238E27FC236}">
                <a16:creationId xmlns:a16="http://schemas.microsoft.com/office/drawing/2014/main" id="{BDD74BD2-494E-A24D-4B1B-B74EA611253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0528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28</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9AC873D3-8A51-C66F-9617-AB686B4F4D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189055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29</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D5E8430-F8BD-BC51-012A-2629A797A8A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04320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8BA7F4-74E0-4FCD-8CFB-DBF6AAF24C16}" type="slidenum">
              <a:rPr lang="en-GB" smtClean="0"/>
              <a:t>3</a:t>
            </a:fld>
            <a:endParaRPr lang="en-GB"/>
          </a:p>
        </p:txBody>
      </p:sp>
    </p:spTree>
    <p:extLst>
      <p:ext uri="{BB962C8B-B14F-4D97-AF65-F5344CB8AC3E}">
        <p14:creationId xmlns:p14="http://schemas.microsoft.com/office/powerpoint/2010/main" val="1168401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30</a:t>
            </a:fld>
            <a:endParaRPr lang="en-GB"/>
          </a:p>
        </p:txBody>
      </p:sp>
      <p:sp>
        <p:nvSpPr>
          <p:cNvPr id="6" name="Notes Placeholder 5">
            <a:extLst>
              <a:ext uri="{FF2B5EF4-FFF2-40B4-BE49-F238E27FC236}">
                <a16:creationId xmlns:a16="http://schemas.microsoft.com/office/drawing/2014/main" id="{CE93CE7D-6B52-860D-4BC9-C2BFBCC831E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32992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31</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7F552389-2496-AF97-2124-805091DA3C5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19015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32</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2A1CFD1-B36F-5B4E-5E49-961F963E319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76423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33</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77D9A8A-CD0E-6E04-ABCD-96638EDA7B3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52338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34</a:t>
            </a:fld>
            <a:endParaRPr lang="en-GB"/>
          </a:p>
        </p:txBody>
      </p:sp>
      <p:sp>
        <p:nvSpPr>
          <p:cNvPr id="6" name="Notes Placeholder 5">
            <a:extLst>
              <a:ext uri="{FF2B5EF4-FFF2-40B4-BE49-F238E27FC236}">
                <a16:creationId xmlns:a16="http://schemas.microsoft.com/office/drawing/2014/main" id="{6BC8F02A-D5B2-4A0F-8AE8-B863DC4FA27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31757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35</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2013B82-F35E-921D-0357-E5AD1506FA7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77945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36</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65CD5468-CF0B-7410-9FA4-1CA3767FC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86755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37</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D3DEBE6C-1EF8-0AC5-4A33-DBCECAD7BB0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140397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38</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F0387A48-0D3A-BCFD-8EDB-EEF4A96F10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45582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39</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53CD8B4-276A-BB07-0E8D-D9FDB56EBB3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413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a:t>
            </a:fld>
            <a:endParaRPr lang="en-GB"/>
          </a:p>
        </p:txBody>
      </p:sp>
      <p:sp>
        <p:nvSpPr>
          <p:cNvPr id="6" name="Notes Placeholder 5">
            <a:extLst>
              <a:ext uri="{FF2B5EF4-FFF2-40B4-BE49-F238E27FC236}">
                <a16:creationId xmlns:a16="http://schemas.microsoft.com/office/drawing/2014/main" id="{8821EA6A-0E37-7E91-6D8E-D6EDCB829CB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98693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40</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B8F8BC61-4928-10C8-465D-A2C8B0D287D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14216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41</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E4C5AF0-6215-5188-EF0E-11DBE05F63D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996809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42</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C37409B2-F973-26AF-C0D9-2EE798A2DFA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68269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43</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21F094BD-05F8-DE08-5046-022E99B6393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7832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44</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CFF8BD93-E20F-7056-75F1-A0F948292DA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917658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45</a:t>
            </a:fld>
            <a:endParaRPr lang="en-GB"/>
          </a:p>
        </p:txBody>
      </p:sp>
      <p:sp>
        <p:nvSpPr>
          <p:cNvPr id="5" name="Notes Placeholder 4">
            <a:extLst>
              <a:ext uri="{FF2B5EF4-FFF2-40B4-BE49-F238E27FC236}">
                <a16:creationId xmlns:a16="http://schemas.microsoft.com/office/drawing/2014/main" id="{71F1B898-7178-3AC5-777B-2789204CBB2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65082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46</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6F9CF360-FB38-7CC3-02E3-830B1597D44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30495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47</a:t>
            </a:fld>
            <a:endParaRPr lang="en-GB"/>
          </a:p>
        </p:txBody>
      </p:sp>
      <p:sp>
        <p:nvSpPr>
          <p:cNvPr id="7" name="Notes Placeholder 2">
            <a:extLst>
              <a:ext uri="{FF2B5EF4-FFF2-40B4-BE49-F238E27FC236}">
                <a16:creationId xmlns:a16="http://schemas.microsoft.com/office/drawing/2014/main" id="{DFB19003-1028-3F0E-A5E7-9BC38E77D5D0}"/>
              </a:ext>
            </a:extLst>
          </p:cNvPr>
          <p:cNvSpPr txBox="1">
            <a:spLocks/>
          </p:cNvSpPr>
          <p:nvPr/>
        </p:nvSpPr>
        <p:spPr>
          <a:xfrm>
            <a:off x="994093" y="3216779"/>
            <a:ext cx="7952740" cy="1271028"/>
          </a:xfrm>
          <a:prstGeom prst="rect">
            <a:avLst/>
          </a:prstGeom>
        </p:spPr>
        <p:txBody>
          <a:bodyPr vert="horz" lIns="91568" tIns="45784" rIns="91568" bIns="457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sz="1000" dirty="0">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E423FBD6-A3C8-80AA-5ECE-B7CE5395769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85405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8BA7F4-74E0-4FCD-8CFB-DBF6AAF24C16}" type="slidenum">
              <a:rPr lang="en-GB" smtClean="0"/>
              <a:t>48</a:t>
            </a:fld>
            <a:endParaRPr lang="en-GB"/>
          </a:p>
        </p:txBody>
      </p:sp>
    </p:spTree>
    <p:extLst>
      <p:ext uri="{BB962C8B-B14F-4D97-AF65-F5344CB8AC3E}">
        <p14:creationId xmlns:p14="http://schemas.microsoft.com/office/powerpoint/2010/main" val="275785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5</a:t>
            </a:fld>
            <a:endParaRPr lang="en-GB"/>
          </a:p>
        </p:txBody>
      </p:sp>
      <p:sp>
        <p:nvSpPr>
          <p:cNvPr id="6" name="Notes Placeholder 5">
            <a:extLst>
              <a:ext uri="{FF2B5EF4-FFF2-40B4-BE49-F238E27FC236}">
                <a16:creationId xmlns:a16="http://schemas.microsoft.com/office/drawing/2014/main" id="{3548FA20-8F4F-BF0B-7836-8F7121E6C4A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4380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6</a:t>
            </a:fld>
            <a:endParaRPr lang="en-GB"/>
          </a:p>
        </p:txBody>
      </p:sp>
      <p:sp>
        <p:nvSpPr>
          <p:cNvPr id="6" name="Notes Placeholder 5">
            <a:extLst>
              <a:ext uri="{FF2B5EF4-FFF2-40B4-BE49-F238E27FC236}">
                <a16:creationId xmlns:a16="http://schemas.microsoft.com/office/drawing/2014/main" id="{DC875324-F1CA-843A-3973-728AA3D648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9259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7</a:t>
            </a:fld>
            <a:endParaRPr lang="en-GB"/>
          </a:p>
        </p:txBody>
      </p:sp>
      <p:sp>
        <p:nvSpPr>
          <p:cNvPr id="6" name="Notes Placeholder 5">
            <a:extLst>
              <a:ext uri="{FF2B5EF4-FFF2-40B4-BE49-F238E27FC236}">
                <a16:creationId xmlns:a16="http://schemas.microsoft.com/office/drawing/2014/main" id="{6EBF34E7-A774-8666-1CB5-9CC5040218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5067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8</a:t>
            </a:fld>
            <a:endParaRPr lang="en-GB"/>
          </a:p>
        </p:txBody>
      </p:sp>
      <p:sp>
        <p:nvSpPr>
          <p:cNvPr id="6" name="Notes Placeholder 5">
            <a:extLst>
              <a:ext uri="{FF2B5EF4-FFF2-40B4-BE49-F238E27FC236}">
                <a16:creationId xmlns:a16="http://schemas.microsoft.com/office/drawing/2014/main" id="{6E425C3D-126F-65D1-B1BB-6C8FD8FFB42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3698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78BA7F4-74E0-4FCD-8CFB-DBF6AAF24C16}" type="slidenum">
              <a:rPr lang="en-GB" smtClean="0"/>
              <a:t>9</a:t>
            </a:fld>
            <a:endParaRPr lang="en-GB"/>
          </a:p>
        </p:txBody>
      </p:sp>
      <p:sp>
        <p:nvSpPr>
          <p:cNvPr id="6" name="Notes Placeholder 5">
            <a:extLst>
              <a:ext uri="{FF2B5EF4-FFF2-40B4-BE49-F238E27FC236}">
                <a16:creationId xmlns:a16="http://schemas.microsoft.com/office/drawing/2014/main" id="{02439B9D-77F2-993C-29B9-8AD4B445E2B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98506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8" name="Rectangle 7"/>
          <p:cNvSpPr/>
          <p:nvPr userDrawn="1"/>
        </p:nvSpPr>
        <p:spPr>
          <a:xfrm>
            <a:off x="217005" y="203752"/>
            <a:ext cx="11757991" cy="645049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685" y="477078"/>
            <a:ext cx="2733261" cy="494026"/>
          </a:xfrm>
          <a:prstGeom prst="rect">
            <a:avLst/>
          </a:prstGeom>
        </p:spPr>
      </p:pic>
      <p:sp>
        <p:nvSpPr>
          <p:cNvPr id="13" name="Rectangle 12"/>
          <p:cNvSpPr/>
          <p:nvPr userDrawn="1"/>
        </p:nvSpPr>
        <p:spPr>
          <a:xfrm>
            <a:off x="217005" y="1538288"/>
            <a:ext cx="278295" cy="395287"/>
          </a:xfrm>
          <a:prstGeom prst="rect">
            <a:avLst/>
          </a:prstGeom>
          <a:solidFill>
            <a:srgbClr val="EB0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p:cNvSpPr>
            <a:spLocks noGrp="1"/>
          </p:cNvSpPr>
          <p:nvPr>
            <p:ph type="body" sz="quarter" idx="12" hasCustomPrompt="1"/>
          </p:nvPr>
        </p:nvSpPr>
        <p:spPr>
          <a:xfrm>
            <a:off x="671513" y="1410305"/>
            <a:ext cx="10748548" cy="1838325"/>
          </a:xfrm>
          <a:prstGeom prst="rect">
            <a:avLst/>
          </a:prstGeom>
        </p:spPr>
        <p:txBody>
          <a:bodyPr/>
          <a:lstStyle>
            <a:lvl1pPr marL="0" indent="0">
              <a:buNone/>
              <a:defRPr sz="4400" b="1">
                <a:solidFill>
                  <a:srgbClr val="0F3E4C"/>
                </a:solidFill>
                <a:latin typeface="Arial" panose="020B0604020202020204" pitchFamily="34" charset="0"/>
                <a:cs typeface="Arial" panose="020B0604020202020204" pitchFamily="34" charset="0"/>
              </a:defRPr>
            </a:lvl1pPr>
          </a:lstStyle>
          <a:p>
            <a:pPr lvl="0"/>
            <a:r>
              <a:rPr lang="en-GB" dirty="0"/>
              <a:t>Insert text here</a:t>
            </a:r>
          </a:p>
        </p:txBody>
      </p:sp>
      <p:sp>
        <p:nvSpPr>
          <p:cNvPr id="14" name="Rectangle 13"/>
          <p:cNvSpPr/>
          <p:nvPr userDrawn="1"/>
        </p:nvSpPr>
        <p:spPr>
          <a:xfrm>
            <a:off x="217005" y="6450496"/>
            <a:ext cx="11757991" cy="203752"/>
          </a:xfrm>
          <a:prstGeom prst="rect">
            <a:avLst/>
          </a:prstGeom>
          <a:solidFill>
            <a:srgbClr val="08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1485" y="5214615"/>
            <a:ext cx="1403498" cy="135121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9243" y="343973"/>
            <a:ext cx="2759475" cy="788422"/>
          </a:xfrm>
          <a:prstGeom prst="rect">
            <a:avLst/>
          </a:prstGeom>
        </p:spPr>
      </p:pic>
    </p:spTree>
    <p:extLst>
      <p:ext uri="{BB962C8B-B14F-4D97-AF65-F5344CB8AC3E}">
        <p14:creationId xmlns:p14="http://schemas.microsoft.com/office/powerpoint/2010/main" val="210147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tangle 7"/>
          <p:cNvSpPr/>
          <p:nvPr userDrawn="1"/>
        </p:nvSpPr>
        <p:spPr>
          <a:xfrm>
            <a:off x="217005" y="203752"/>
            <a:ext cx="11757991" cy="645049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217005" y="6450496"/>
            <a:ext cx="11757991" cy="203752"/>
          </a:xfrm>
          <a:prstGeom prst="rect">
            <a:avLst/>
          </a:prstGeom>
          <a:solidFill>
            <a:srgbClr val="08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685" y="477078"/>
            <a:ext cx="2733261" cy="494026"/>
          </a:xfrm>
          <a:prstGeom prst="rect">
            <a:avLst/>
          </a:prstGeom>
        </p:spPr>
      </p:pic>
      <p:sp>
        <p:nvSpPr>
          <p:cNvPr id="13" name="Rectangle 12"/>
          <p:cNvSpPr/>
          <p:nvPr userDrawn="1"/>
        </p:nvSpPr>
        <p:spPr>
          <a:xfrm>
            <a:off x="217005" y="1520688"/>
            <a:ext cx="278295" cy="332826"/>
          </a:xfrm>
          <a:prstGeom prst="rect">
            <a:avLst/>
          </a:prstGeom>
          <a:solidFill>
            <a:srgbClr val="EB0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p:cNvSpPr>
            <a:spLocks noGrp="1"/>
          </p:cNvSpPr>
          <p:nvPr>
            <p:ph type="body" sz="quarter" idx="12" hasCustomPrompt="1"/>
          </p:nvPr>
        </p:nvSpPr>
        <p:spPr>
          <a:xfrm>
            <a:off x="671513" y="1410306"/>
            <a:ext cx="10748548" cy="558538"/>
          </a:xfrm>
          <a:prstGeom prst="rect">
            <a:avLst/>
          </a:prstGeom>
        </p:spPr>
        <p:txBody>
          <a:bodyPr/>
          <a:lstStyle>
            <a:lvl1pPr marL="0" indent="0">
              <a:buNone/>
              <a:defRPr sz="3600" b="1">
                <a:solidFill>
                  <a:srgbClr val="0F3E4C"/>
                </a:solidFill>
                <a:latin typeface="Arial" panose="020B0604020202020204" pitchFamily="34" charset="0"/>
                <a:cs typeface="Arial" panose="020B0604020202020204" pitchFamily="34" charset="0"/>
              </a:defRPr>
            </a:lvl1pPr>
          </a:lstStyle>
          <a:p>
            <a:pPr lvl="0"/>
            <a:r>
              <a:rPr lang="en-GB" dirty="0"/>
              <a:t>Insert title of slide</a:t>
            </a:r>
          </a:p>
        </p:txBody>
      </p:sp>
      <p:sp>
        <p:nvSpPr>
          <p:cNvPr id="3" name="Text Placeholder 2"/>
          <p:cNvSpPr>
            <a:spLocks noGrp="1"/>
          </p:cNvSpPr>
          <p:nvPr>
            <p:ph type="body" sz="quarter" idx="13" hasCustomPrompt="1"/>
          </p:nvPr>
        </p:nvSpPr>
        <p:spPr>
          <a:xfrm>
            <a:off x="671513" y="2177658"/>
            <a:ext cx="10748962" cy="4043755"/>
          </a:xfrm>
          <a:prstGeom prst="rect">
            <a:avLst/>
          </a:prstGeom>
        </p:spPr>
        <p:txBody>
          <a:bodyPr/>
          <a:lstStyle>
            <a:lvl1pPr marL="342900" indent="-342900">
              <a:buFont typeface="Arial" panose="020B0604020202020204" pitchFamily="34" charset="0"/>
              <a:buChar char="•"/>
              <a:defRPr sz="2000" baseline="0">
                <a:solidFill>
                  <a:srgbClr val="0F3E4C"/>
                </a:solidFill>
                <a:latin typeface="Arial" panose="020B0604020202020204" pitchFamily="34" charset="0"/>
                <a:cs typeface="Arial" panose="020B0604020202020204" pitchFamily="34" charset="0"/>
              </a:defRPr>
            </a:lvl1pPr>
          </a:lstStyle>
          <a:p>
            <a:pPr lvl="0"/>
            <a:r>
              <a:rPr lang="en-GB" dirty="0"/>
              <a:t>Insert text here</a:t>
            </a:r>
          </a:p>
          <a:p>
            <a:pPr lvl="0"/>
            <a:r>
              <a:rPr lang="en-GB" dirty="0"/>
              <a:t>Insert text here</a:t>
            </a:r>
          </a:p>
          <a:p>
            <a:pPr lvl="0"/>
            <a:r>
              <a:rPr lang="en-GB" dirty="0"/>
              <a:t>Insert text here</a:t>
            </a:r>
          </a:p>
          <a:p>
            <a:pPr lvl="0"/>
            <a:r>
              <a:rPr lang="en-GB" dirty="0"/>
              <a:t>Insert text here</a:t>
            </a:r>
          </a:p>
          <a:p>
            <a:pPr lvl="0"/>
            <a:r>
              <a:rPr lang="en-GB" dirty="0"/>
              <a:t>Insert text here</a:t>
            </a:r>
          </a:p>
          <a:p>
            <a:pPr lvl="0"/>
            <a:r>
              <a:rPr lang="en-GB" dirty="0"/>
              <a:t>Insert text here</a:t>
            </a:r>
          </a:p>
          <a:p>
            <a:pPr lvl="0"/>
            <a:endParaRPr lang="en-GB"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1485" y="5214615"/>
            <a:ext cx="1403498" cy="135121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9243" y="343973"/>
            <a:ext cx="2759475" cy="788422"/>
          </a:xfrm>
          <a:prstGeom prst="rect">
            <a:avLst/>
          </a:prstGeom>
        </p:spPr>
      </p:pic>
    </p:spTree>
    <p:extLst>
      <p:ext uri="{BB962C8B-B14F-4D97-AF65-F5344CB8AC3E}">
        <p14:creationId xmlns:p14="http://schemas.microsoft.com/office/powerpoint/2010/main" val="1328691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44407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2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chart" Target="../charts/chart42.xml"/></Relationships>
</file>

<file path=ppt/slides/_rels/slide2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46.xml"/><Relationship Id="rId4" Type="http://schemas.openxmlformats.org/officeDocument/2006/relationships/chart" Target="../charts/chart45.xml"/></Relationships>
</file>

<file path=ppt/slides/_rels/slide2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2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3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3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3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3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3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3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65.xml"/></Relationships>
</file>

<file path=ppt/slides/_rels/slide3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67.xml"/></Relationships>
</file>

<file path=ppt/slides/_rels/slide3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4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74.xml"/></Relationships>
</file>

<file path=ppt/slides/_rels/slide44.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78.xml"/></Relationships>
</file>

<file path=ppt/slides/_rels/slide4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3572" y="1793397"/>
            <a:ext cx="10748548" cy="3408857"/>
          </a:xfrm>
        </p:spPr>
        <p:txBody>
          <a:bodyPr/>
          <a:lstStyle/>
          <a:p>
            <a:pPr algn="ctr"/>
            <a:r>
              <a:rPr lang="en-GB" sz="3600" b="1" dirty="0">
                <a:latin typeface="Arial" panose="020B0604020202020204" pitchFamily="34" charset="0"/>
                <a:cs typeface="Arial" panose="020B0604020202020204" pitchFamily="34" charset="0"/>
              </a:rPr>
              <a:t>Trust Board Performance Report</a:t>
            </a:r>
          </a:p>
          <a:p>
            <a:pPr algn="ctr"/>
            <a:r>
              <a:rPr lang="en-GB" sz="3600" b="1" dirty="0">
                <a:latin typeface="Arial" panose="020B0604020202020204" pitchFamily="34" charset="0"/>
                <a:cs typeface="Arial" panose="020B0604020202020204" pitchFamily="34" charset="0"/>
              </a:rPr>
              <a:t> May 2026</a:t>
            </a:r>
          </a:p>
          <a:p>
            <a:pPr algn="ctr"/>
            <a:endParaRPr lang="en-GB" sz="2400" dirty="0"/>
          </a:p>
          <a:p>
            <a:pPr algn="ctr"/>
            <a:r>
              <a:rPr lang="en-GB" sz="2400" dirty="0">
                <a:latin typeface="Arial" panose="020B0604020202020204" pitchFamily="34" charset="0"/>
                <a:cs typeface="Arial" panose="020B0604020202020204" pitchFamily="34" charset="0"/>
              </a:rPr>
              <a:t>Prepared and issued by</a:t>
            </a:r>
          </a:p>
          <a:p>
            <a:pPr algn="ctr"/>
            <a:r>
              <a:rPr lang="en-GB" sz="2400" dirty="0">
                <a:latin typeface="Arial" panose="020B0604020202020204" pitchFamily="34" charset="0"/>
                <a:cs typeface="Arial" panose="020B0604020202020204" pitchFamily="34" charset="0"/>
              </a:rPr>
              <a:t>Strategic Planning, Performance &amp; ICT </a:t>
            </a:r>
          </a:p>
          <a:p>
            <a:pPr algn="ctr"/>
            <a:r>
              <a:rPr lang="en-GB" sz="2400" dirty="0"/>
              <a:t>18 June </a:t>
            </a:r>
            <a:r>
              <a:rPr lang="en-GB" sz="2400" dirty="0">
                <a:latin typeface="Arial" panose="020B0604020202020204" pitchFamily="34" charset="0"/>
                <a:cs typeface="Arial" panose="020B0604020202020204" pitchFamily="34" charset="0"/>
              </a:rPr>
              <a:t>2026</a:t>
            </a:r>
          </a:p>
          <a:p>
            <a:endParaRPr lang="en-GB" dirty="0"/>
          </a:p>
        </p:txBody>
      </p:sp>
    </p:spTree>
    <p:extLst>
      <p:ext uri="{BB962C8B-B14F-4D97-AF65-F5344CB8AC3E}">
        <p14:creationId xmlns:p14="http://schemas.microsoft.com/office/powerpoint/2010/main" val="231196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098842"/>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622571" y="1927851"/>
            <a:ext cx="4119023"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7653" y="5031208"/>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85% within 60 minutes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809949"/>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Northern Ireland Ambulance Service (NIAS)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Ambulance Patient Handover within 60 minutes</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12173" y="4999293"/>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83% within 60 minutes</a:t>
            </a:r>
          </a:p>
        </p:txBody>
      </p:sp>
      <p:graphicFrame>
        <p:nvGraphicFramePr>
          <p:cNvPr id="11" name="Chart 10">
            <a:extLst>
              <a:ext uri="{FF2B5EF4-FFF2-40B4-BE49-F238E27FC236}">
                <a16:creationId xmlns:a16="http://schemas.microsoft.com/office/drawing/2014/main" id="{00000000-0008-0000-1E00-000002000000}"/>
              </a:ext>
            </a:extLst>
          </p:cNvPr>
          <p:cNvGraphicFramePr>
            <a:graphicFrameLocks/>
          </p:cNvGraphicFramePr>
          <p:nvPr>
            <p:extLst>
              <p:ext uri="{D42A27DB-BD31-4B8C-83A1-F6EECF244321}">
                <p14:modId xmlns:p14="http://schemas.microsoft.com/office/powerpoint/2010/main" val="2468432304"/>
              </p:ext>
            </p:extLst>
          </p:nvPr>
        </p:nvGraphicFramePr>
        <p:xfrm>
          <a:off x="731898" y="2339534"/>
          <a:ext cx="4572000" cy="2667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1E00-000003000000}"/>
              </a:ext>
            </a:extLst>
          </p:cNvPr>
          <p:cNvGraphicFramePr>
            <a:graphicFrameLocks/>
          </p:cNvGraphicFramePr>
          <p:nvPr>
            <p:extLst>
              <p:ext uri="{D42A27DB-BD31-4B8C-83A1-F6EECF244321}">
                <p14:modId xmlns:p14="http://schemas.microsoft.com/office/powerpoint/2010/main" val="780086277"/>
              </p:ext>
            </p:extLst>
          </p:nvPr>
        </p:nvGraphicFramePr>
        <p:xfrm>
          <a:off x="6712173" y="2339533"/>
          <a:ext cx="4554644" cy="26597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211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1898" y="4984512"/>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35 over 2 hours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8812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Northern Ireland Ambulance Service (NIAS)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Ambulance Patient Handover &gt; 2 hours</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51697" y="4984511"/>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16 over 2 hours</a:t>
            </a:r>
          </a:p>
        </p:txBody>
      </p:sp>
      <p:graphicFrame>
        <p:nvGraphicFramePr>
          <p:cNvPr id="3" name="Chart 2">
            <a:extLst>
              <a:ext uri="{FF2B5EF4-FFF2-40B4-BE49-F238E27FC236}">
                <a16:creationId xmlns:a16="http://schemas.microsoft.com/office/drawing/2014/main" id="{00000000-0008-0000-2000-000003000000}"/>
              </a:ext>
            </a:extLst>
          </p:cNvPr>
          <p:cNvGraphicFramePr>
            <a:graphicFrameLocks/>
          </p:cNvGraphicFramePr>
          <p:nvPr>
            <p:extLst>
              <p:ext uri="{D42A27DB-BD31-4B8C-83A1-F6EECF244321}">
                <p14:modId xmlns:p14="http://schemas.microsoft.com/office/powerpoint/2010/main" val="3896465581"/>
              </p:ext>
            </p:extLst>
          </p:nvPr>
        </p:nvGraphicFramePr>
        <p:xfrm>
          <a:off x="731898" y="2364205"/>
          <a:ext cx="4572000" cy="25858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2000-000005000000}"/>
              </a:ext>
            </a:extLst>
          </p:cNvPr>
          <p:cNvGraphicFramePr>
            <a:graphicFrameLocks/>
          </p:cNvGraphicFramePr>
          <p:nvPr>
            <p:extLst>
              <p:ext uri="{D42A27DB-BD31-4B8C-83A1-F6EECF244321}">
                <p14:modId xmlns:p14="http://schemas.microsoft.com/office/powerpoint/2010/main" val="3485096622"/>
              </p:ext>
            </p:extLst>
          </p:nvPr>
        </p:nvGraphicFramePr>
        <p:xfrm>
          <a:off x="6751697" y="2356947"/>
          <a:ext cx="4572001" cy="25858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099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653375" y="2001564"/>
            <a:ext cx="4119023" cy="3870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7653" y="5031208"/>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Monthly Average 37 minutes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09470"/>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Northern Ireland Ambulance Service (NIAS)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Ambulance Patient Handover, Monthly Average</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653374" y="5025182"/>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Monthly Average 39 minutes</a:t>
            </a:r>
          </a:p>
        </p:txBody>
      </p:sp>
      <p:graphicFrame>
        <p:nvGraphicFramePr>
          <p:cNvPr id="14" name="Chart 13">
            <a:extLst>
              <a:ext uri="{FF2B5EF4-FFF2-40B4-BE49-F238E27FC236}">
                <a16:creationId xmlns:a16="http://schemas.microsoft.com/office/drawing/2014/main" id="{FB3875B9-C8A7-49B2-9F1C-244B63E0BE86}"/>
              </a:ext>
            </a:extLst>
          </p:cNvPr>
          <p:cNvGraphicFramePr>
            <a:graphicFrameLocks/>
          </p:cNvGraphicFramePr>
          <p:nvPr>
            <p:extLst>
              <p:ext uri="{D42A27DB-BD31-4B8C-83A1-F6EECF244321}">
                <p14:modId xmlns:p14="http://schemas.microsoft.com/office/powerpoint/2010/main" val="987249870"/>
              </p:ext>
            </p:extLst>
          </p:nvPr>
        </p:nvGraphicFramePr>
        <p:xfrm>
          <a:off x="731898" y="2318933"/>
          <a:ext cx="4572000" cy="265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C2F640C-ED2D-4FD6-B493-C7712AC703A1}"/>
              </a:ext>
            </a:extLst>
          </p:cNvPr>
          <p:cNvGraphicFramePr>
            <a:graphicFrameLocks/>
          </p:cNvGraphicFramePr>
          <p:nvPr>
            <p:extLst>
              <p:ext uri="{D42A27DB-BD31-4B8C-83A1-F6EECF244321}">
                <p14:modId xmlns:p14="http://schemas.microsoft.com/office/powerpoint/2010/main" val="2611149348"/>
              </p:ext>
            </p:extLst>
          </p:nvPr>
        </p:nvGraphicFramePr>
        <p:xfrm>
          <a:off x="6679115" y="2329257"/>
          <a:ext cx="4572000" cy="2657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48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5035798"/>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0.6% decrease YTD compared to same period last year</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891430"/>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Emergency Care Waits – EPIC (692848)</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ED Attendances</a:t>
            </a:r>
          </a:p>
        </p:txBody>
      </p:sp>
      <p:sp>
        <p:nvSpPr>
          <p:cNvPr id="11" name="Text Placeholder 1">
            <a:extLst>
              <a:ext uri="{FF2B5EF4-FFF2-40B4-BE49-F238E27FC236}">
                <a16:creationId xmlns:a16="http://schemas.microsoft.com/office/drawing/2014/main" id="{D773DB4F-1AB9-1432-D9C5-5D040FFE5E0F}"/>
              </a:ext>
            </a:extLst>
          </p:cNvPr>
          <p:cNvSpPr txBox="1">
            <a:spLocks/>
          </p:cNvSpPr>
          <p:nvPr/>
        </p:nvSpPr>
        <p:spPr>
          <a:xfrm>
            <a:off x="6654950" y="5029894"/>
            <a:ext cx="457199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3.7% increase YTD compared to same period last year</a:t>
            </a:r>
          </a:p>
        </p:txBody>
      </p:sp>
      <p:graphicFrame>
        <p:nvGraphicFramePr>
          <p:cNvPr id="9" name="Chart 8">
            <a:extLst>
              <a:ext uri="{FF2B5EF4-FFF2-40B4-BE49-F238E27FC236}">
                <a16:creationId xmlns:a16="http://schemas.microsoft.com/office/drawing/2014/main" id="{2001C84F-146E-4955-9066-423F1A581DD3}"/>
              </a:ext>
            </a:extLst>
          </p:cNvPr>
          <p:cNvGraphicFramePr>
            <a:graphicFrameLocks/>
          </p:cNvGraphicFramePr>
          <p:nvPr>
            <p:extLst>
              <p:ext uri="{D42A27DB-BD31-4B8C-83A1-F6EECF244321}">
                <p14:modId xmlns:p14="http://schemas.microsoft.com/office/powerpoint/2010/main" val="1960031853"/>
              </p:ext>
            </p:extLst>
          </p:nvPr>
        </p:nvGraphicFramePr>
        <p:xfrm>
          <a:off x="704757" y="2284997"/>
          <a:ext cx="457199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5321F51-63B2-49A6-82EC-CF41CBC7B33F}"/>
              </a:ext>
            </a:extLst>
          </p:cNvPr>
          <p:cNvGraphicFramePr>
            <a:graphicFrameLocks/>
          </p:cNvGraphicFramePr>
          <p:nvPr>
            <p:extLst>
              <p:ext uri="{D42A27DB-BD31-4B8C-83A1-F6EECF244321}">
                <p14:modId xmlns:p14="http://schemas.microsoft.com/office/powerpoint/2010/main" val="1369854706"/>
              </p:ext>
            </p:extLst>
          </p:nvPr>
        </p:nvGraphicFramePr>
        <p:xfrm>
          <a:off x="6751697" y="2284997"/>
          <a:ext cx="4571999"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209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8588" y="5898439"/>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Emergency Care Waits – EPIC (692848)</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Over - 75 ED Attendances</a:t>
            </a:r>
          </a:p>
        </p:txBody>
      </p:sp>
      <p:sp>
        <p:nvSpPr>
          <p:cNvPr id="3" name="Text Placeholder 1">
            <a:extLst>
              <a:ext uri="{FF2B5EF4-FFF2-40B4-BE49-F238E27FC236}">
                <a16:creationId xmlns:a16="http://schemas.microsoft.com/office/drawing/2014/main" id="{A0821474-7D1A-BF32-424E-E7FC565D1D5E}"/>
              </a:ext>
            </a:extLst>
          </p:cNvPr>
          <p:cNvSpPr txBox="1">
            <a:spLocks/>
          </p:cNvSpPr>
          <p:nvPr/>
        </p:nvSpPr>
        <p:spPr>
          <a:xfrm>
            <a:off x="696499" y="5001488"/>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1.8% increase YTD compared to same period last year</a:t>
            </a:r>
          </a:p>
        </p:txBody>
      </p:sp>
      <p:sp>
        <p:nvSpPr>
          <p:cNvPr id="13" name="Text Placeholder 1">
            <a:extLst>
              <a:ext uri="{FF2B5EF4-FFF2-40B4-BE49-F238E27FC236}">
                <a16:creationId xmlns:a16="http://schemas.microsoft.com/office/drawing/2014/main" id="{541A53A4-E00F-ADA6-5460-A0B343630673}"/>
              </a:ext>
            </a:extLst>
          </p:cNvPr>
          <p:cNvSpPr txBox="1">
            <a:spLocks/>
          </p:cNvSpPr>
          <p:nvPr/>
        </p:nvSpPr>
        <p:spPr>
          <a:xfrm>
            <a:off x="6677548" y="5000886"/>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3.0% increase YTD compared to same period last year</a:t>
            </a:r>
          </a:p>
        </p:txBody>
      </p:sp>
      <p:graphicFrame>
        <p:nvGraphicFramePr>
          <p:cNvPr id="8" name="Chart 7">
            <a:extLst>
              <a:ext uri="{FF2B5EF4-FFF2-40B4-BE49-F238E27FC236}">
                <a16:creationId xmlns:a16="http://schemas.microsoft.com/office/drawing/2014/main" id="{D051D2F3-FD0B-434A-8CBC-F8B2360901AB}"/>
              </a:ext>
            </a:extLst>
          </p:cNvPr>
          <p:cNvGraphicFramePr>
            <a:graphicFrameLocks/>
          </p:cNvGraphicFramePr>
          <p:nvPr>
            <p:extLst>
              <p:ext uri="{D42A27DB-BD31-4B8C-83A1-F6EECF244321}">
                <p14:modId xmlns:p14="http://schemas.microsoft.com/office/powerpoint/2010/main" val="1973540541"/>
              </p:ext>
            </p:extLst>
          </p:nvPr>
        </p:nvGraphicFramePr>
        <p:xfrm>
          <a:off x="738588" y="2271038"/>
          <a:ext cx="4572000"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F113C24-0807-4E3F-8E84-31439674161C}"/>
              </a:ext>
            </a:extLst>
          </p:cNvPr>
          <p:cNvGraphicFramePr>
            <a:graphicFrameLocks/>
          </p:cNvGraphicFramePr>
          <p:nvPr>
            <p:extLst>
              <p:ext uri="{D42A27DB-BD31-4B8C-83A1-F6EECF244321}">
                <p14:modId xmlns:p14="http://schemas.microsoft.com/office/powerpoint/2010/main" val="1862700577"/>
              </p:ext>
            </p:extLst>
          </p:nvPr>
        </p:nvGraphicFramePr>
        <p:xfrm>
          <a:off x="6761727" y="2271038"/>
          <a:ext cx="4572000" cy="273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067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4061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7653" y="5031208"/>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30.0% within 4 hours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65011"/>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Emergency Care Waits – EPIC (692848)</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36642"/>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ED 4-hour performance</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51696" y="4995760"/>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45.9% within 4 hours</a:t>
            </a:r>
          </a:p>
        </p:txBody>
      </p:sp>
      <p:graphicFrame>
        <p:nvGraphicFramePr>
          <p:cNvPr id="12" name="Chart 11">
            <a:extLst>
              <a:ext uri="{FF2B5EF4-FFF2-40B4-BE49-F238E27FC236}">
                <a16:creationId xmlns:a16="http://schemas.microsoft.com/office/drawing/2014/main" id="{44351B62-A534-4730-A3DB-9B4605D4DE12}"/>
              </a:ext>
            </a:extLst>
          </p:cNvPr>
          <p:cNvGraphicFramePr>
            <a:graphicFrameLocks/>
          </p:cNvGraphicFramePr>
          <p:nvPr>
            <p:extLst>
              <p:ext uri="{D42A27DB-BD31-4B8C-83A1-F6EECF244321}">
                <p14:modId xmlns:p14="http://schemas.microsoft.com/office/powerpoint/2010/main" val="146594473"/>
              </p:ext>
            </p:extLst>
          </p:nvPr>
        </p:nvGraphicFramePr>
        <p:xfrm>
          <a:off x="731898" y="2351570"/>
          <a:ext cx="4561417" cy="2623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6A1F22E-1B16-4282-9776-8DC6EF234A7D}"/>
              </a:ext>
            </a:extLst>
          </p:cNvPr>
          <p:cNvGraphicFramePr>
            <a:graphicFrameLocks/>
          </p:cNvGraphicFramePr>
          <p:nvPr>
            <p:extLst>
              <p:ext uri="{D42A27DB-BD31-4B8C-83A1-F6EECF244321}">
                <p14:modId xmlns:p14="http://schemas.microsoft.com/office/powerpoint/2010/main" val="1646750779"/>
              </p:ext>
            </p:extLst>
          </p:nvPr>
        </p:nvGraphicFramePr>
        <p:xfrm>
          <a:off x="6751696" y="2351570"/>
          <a:ext cx="4549853" cy="2623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614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7653" y="5031208"/>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1,886 over 12 hours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00484"/>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Emergency Care Waits – EPIC (692848)</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ED 12-hour performance</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85270" y="5024171"/>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605 over 12 hours</a:t>
            </a:r>
          </a:p>
        </p:txBody>
      </p:sp>
      <p:graphicFrame>
        <p:nvGraphicFramePr>
          <p:cNvPr id="3" name="Chart 2">
            <a:extLst>
              <a:ext uri="{FF2B5EF4-FFF2-40B4-BE49-F238E27FC236}">
                <a16:creationId xmlns:a16="http://schemas.microsoft.com/office/drawing/2014/main" id="{4B81655B-EF7B-45E6-AC76-BFAF60F4B0F3}"/>
              </a:ext>
            </a:extLst>
          </p:cNvPr>
          <p:cNvGraphicFramePr>
            <a:graphicFrameLocks/>
          </p:cNvGraphicFramePr>
          <p:nvPr>
            <p:extLst>
              <p:ext uri="{D42A27DB-BD31-4B8C-83A1-F6EECF244321}">
                <p14:modId xmlns:p14="http://schemas.microsoft.com/office/powerpoint/2010/main" val="2537718327"/>
              </p:ext>
            </p:extLst>
          </p:nvPr>
        </p:nvGraphicFramePr>
        <p:xfrm>
          <a:off x="731898" y="2346458"/>
          <a:ext cx="4572000" cy="2657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C7FD7DF-38FE-4CBA-BEF6-6DA33E5C6FED}"/>
              </a:ext>
            </a:extLst>
          </p:cNvPr>
          <p:cNvGraphicFramePr>
            <a:graphicFrameLocks/>
          </p:cNvGraphicFramePr>
          <p:nvPr>
            <p:extLst>
              <p:ext uri="{D42A27DB-BD31-4B8C-83A1-F6EECF244321}">
                <p14:modId xmlns:p14="http://schemas.microsoft.com/office/powerpoint/2010/main" val="2392830850"/>
              </p:ext>
            </p:extLst>
          </p:nvPr>
        </p:nvGraphicFramePr>
        <p:xfrm>
          <a:off x="6785270" y="2346458"/>
          <a:ext cx="4572000" cy="26534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688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C867B-E2F6-701F-CA42-1D77577EC2A2}"/>
              </a:ext>
            </a:extLst>
          </p:cNvPr>
          <p:cNvSpPr>
            <a:spLocks noGrp="1"/>
          </p:cNvSpPr>
          <p:nvPr>
            <p:ph type="body" sz="quarter" idx="12"/>
          </p:nvPr>
        </p:nvSpPr>
        <p:spPr>
          <a:xfrm>
            <a:off x="4757642" y="1201676"/>
            <a:ext cx="5831291" cy="398393"/>
          </a:xfrm>
        </p:spPr>
        <p:txBody>
          <a:bodyPr/>
          <a:lstStyle/>
          <a:p>
            <a:r>
              <a:rPr lang="en-GB" sz="2400" dirty="0"/>
              <a:t>Regional 4 &amp; 12 Hour ED Performance</a:t>
            </a:r>
          </a:p>
        </p:txBody>
      </p:sp>
      <p:sp>
        <p:nvSpPr>
          <p:cNvPr id="5" name="Text Placeholder 1">
            <a:extLst>
              <a:ext uri="{FF2B5EF4-FFF2-40B4-BE49-F238E27FC236}">
                <a16:creationId xmlns:a16="http://schemas.microsoft.com/office/drawing/2014/main" id="{A3FC7563-73F1-39CF-C7C5-DDA786370316}"/>
              </a:ext>
            </a:extLst>
          </p:cNvPr>
          <p:cNvSpPr txBox="1">
            <a:spLocks/>
          </p:cNvSpPr>
          <p:nvPr/>
        </p:nvSpPr>
        <p:spPr>
          <a:xfrm>
            <a:off x="726825" y="6029079"/>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Emergency Care Waiting Times – Department of Health</a:t>
            </a:r>
          </a:p>
        </p:txBody>
      </p:sp>
      <p:sp>
        <p:nvSpPr>
          <p:cNvPr id="6" name="Text Placeholder 1">
            <a:extLst>
              <a:ext uri="{FF2B5EF4-FFF2-40B4-BE49-F238E27FC236}">
                <a16:creationId xmlns:a16="http://schemas.microsoft.com/office/drawing/2014/main" id="{B51D03EE-9417-57D1-0A62-DEF6ACF29A36}"/>
              </a:ext>
            </a:extLst>
          </p:cNvPr>
          <p:cNvSpPr txBox="1">
            <a:spLocks/>
          </p:cNvSpPr>
          <p:nvPr/>
        </p:nvSpPr>
        <p:spPr>
          <a:xfrm>
            <a:off x="726825" y="1144994"/>
            <a:ext cx="933157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Unscheduled Care</a:t>
            </a:r>
          </a:p>
        </p:txBody>
      </p:sp>
      <p:graphicFrame>
        <p:nvGraphicFramePr>
          <p:cNvPr id="3" name="Chart 2">
            <a:extLst>
              <a:ext uri="{FF2B5EF4-FFF2-40B4-BE49-F238E27FC236}">
                <a16:creationId xmlns:a16="http://schemas.microsoft.com/office/drawing/2014/main" id="{54AFE8D2-07AB-4AF7-80BA-38116598C8D2}"/>
              </a:ext>
            </a:extLst>
          </p:cNvPr>
          <p:cNvGraphicFramePr>
            <a:graphicFrameLocks/>
          </p:cNvGraphicFramePr>
          <p:nvPr>
            <p:extLst>
              <p:ext uri="{D42A27DB-BD31-4B8C-83A1-F6EECF244321}">
                <p14:modId xmlns:p14="http://schemas.microsoft.com/office/powerpoint/2010/main" val="44437375"/>
              </p:ext>
            </p:extLst>
          </p:nvPr>
        </p:nvGraphicFramePr>
        <p:xfrm>
          <a:off x="726827" y="1627493"/>
          <a:ext cx="9704790" cy="2161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509C16C-9980-45C8-A001-4429FCE893E7}"/>
              </a:ext>
            </a:extLst>
          </p:cNvPr>
          <p:cNvGraphicFramePr>
            <a:graphicFrameLocks/>
          </p:cNvGraphicFramePr>
          <p:nvPr>
            <p:extLst>
              <p:ext uri="{D42A27DB-BD31-4B8C-83A1-F6EECF244321}">
                <p14:modId xmlns:p14="http://schemas.microsoft.com/office/powerpoint/2010/main" val="3239498483"/>
              </p:ext>
            </p:extLst>
          </p:nvPr>
        </p:nvGraphicFramePr>
        <p:xfrm>
          <a:off x="726827" y="3826026"/>
          <a:ext cx="9704790" cy="2165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715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543894"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38337" y="1968844"/>
            <a:ext cx="4152199"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18521" y="1942763"/>
            <a:ext cx="4152199"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1897" y="5031723"/>
            <a:ext cx="457199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8.2% against target of 4.2%</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Patients not waiting in ED</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09524" y="5031723"/>
            <a:ext cx="438223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4.3% against target of 5.3%</a:t>
            </a:r>
          </a:p>
        </p:txBody>
      </p:sp>
      <p:sp>
        <p:nvSpPr>
          <p:cNvPr id="14" name="Text Placeholder 1">
            <a:extLst>
              <a:ext uri="{FF2B5EF4-FFF2-40B4-BE49-F238E27FC236}">
                <a16:creationId xmlns:a16="http://schemas.microsoft.com/office/drawing/2014/main" id="{5D7D8ECC-6F9F-81DE-69DC-D56DB73160F4}"/>
              </a:ext>
            </a:extLst>
          </p:cNvPr>
          <p:cNvSpPr txBox="1">
            <a:spLocks/>
          </p:cNvSpPr>
          <p:nvPr/>
        </p:nvSpPr>
        <p:spPr>
          <a:xfrm>
            <a:off x="731897" y="5933614"/>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System Oversight Measures (SOMs)</a:t>
            </a:r>
          </a:p>
        </p:txBody>
      </p:sp>
      <p:graphicFrame>
        <p:nvGraphicFramePr>
          <p:cNvPr id="11" name="Chart 10">
            <a:extLst>
              <a:ext uri="{FF2B5EF4-FFF2-40B4-BE49-F238E27FC236}">
                <a16:creationId xmlns:a16="http://schemas.microsoft.com/office/drawing/2014/main" id="{927AA8C6-B1B6-425C-96BB-044353114867}"/>
              </a:ext>
            </a:extLst>
          </p:cNvPr>
          <p:cNvGraphicFramePr>
            <a:graphicFrameLocks/>
          </p:cNvGraphicFramePr>
          <p:nvPr>
            <p:extLst>
              <p:ext uri="{D42A27DB-BD31-4B8C-83A1-F6EECF244321}">
                <p14:modId xmlns:p14="http://schemas.microsoft.com/office/powerpoint/2010/main" val="1458620280"/>
              </p:ext>
            </p:extLst>
          </p:nvPr>
        </p:nvGraphicFramePr>
        <p:xfrm>
          <a:off x="686803" y="2265791"/>
          <a:ext cx="4571999"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F31628D-6C78-4574-A152-479A9F5931CF}"/>
              </a:ext>
            </a:extLst>
          </p:cNvPr>
          <p:cNvGraphicFramePr>
            <a:graphicFrameLocks/>
          </p:cNvGraphicFramePr>
          <p:nvPr>
            <p:extLst>
              <p:ext uri="{D42A27DB-BD31-4B8C-83A1-F6EECF244321}">
                <p14:modId xmlns:p14="http://schemas.microsoft.com/office/powerpoint/2010/main" val="858221310"/>
              </p:ext>
            </p:extLst>
          </p:nvPr>
        </p:nvGraphicFramePr>
        <p:xfrm>
          <a:off x="6751697" y="2266702"/>
          <a:ext cx="4571999" cy="275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47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543894"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38337" y="1968844"/>
            <a:ext cx="4152199"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18521" y="1942763"/>
            <a:ext cx="4152199"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1898" y="5031208"/>
            <a:ext cx="457199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17% against target of 16%</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Manual Return</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Stroke - Thrombolysis</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18521" y="4977123"/>
            <a:ext cx="457199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29% against target of 16%</a:t>
            </a:r>
          </a:p>
        </p:txBody>
      </p:sp>
      <p:graphicFrame>
        <p:nvGraphicFramePr>
          <p:cNvPr id="3" name="Chart 2">
            <a:extLst>
              <a:ext uri="{FF2B5EF4-FFF2-40B4-BE49-F238E27FC236}">
                <a16:creationId xmlns:a16="http://schemas.microsoft.com/office/drawing/2014/main" id="{00000000-0008-0000-2D00-000002000000}"/>
              </a:ext>
            </a:extLst>
          </p:cNvPr>
          <p:cNvGraphicFramePr>
            <a:graphicFrameLocks/>
          </p:cNvGraphicFramePr>
          <p:nvPr>
            <p:extLst>
              <p:ext uri="{D42A27DB-BD31-4B8C-83A1-F6EECF244321}">
                <p14:modId xmlns:p14="http://schemas.microsoft.com/office/powerpoint/2010/main" val="3714518732"/>
              </p:ext>
            </p:extLst>
          </p:nvPr>
        </p:nvGraphicFramePr>
        <p:xfrm>
          <a:off x="671513" y="2249832"/>
          <a:ext cx="4572001"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2D00-000003000000}"/>
              </a:ext>
            </a:extLst>
          </p:cNvPr>
          <p:cNvGraphicFramePr>
            <a:graphicFrameLocks/>
          </p:cNvGraphicFramePr>
          <p:nvPr>
            <p:extLst>
              <p:ext uri="{D42A27DB-BD31-4B8C-83A1-F6EECF244321}">
                <p14:modId xmlns:p14="http://schemas.microsoft.com/office/powerpoint/2010/main" val="2390438933"/>
              </p:ext>
            </p:extLst>
          </p:nvPr>
        </p:nvGraphicFramePr>
        <p:xfrm>
          <a:off x="6722304" y="2245093"/>
          <a:ext cx="4572001" cy="273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688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71939" y="1181341"/>
            <a:ext cx="8224577" cy="558538"/>
          </a:xfrm>
        </p:spPr>
        <p:txBody>
          <a:bodyPr/>
          <a:lstStyle/>
          <a:p>
            <a:r>
              <a:rPr lang="en-GB" sz="3200" dirty="0"/>
              <a:t>Contents</a:t>
            </a:r>
          </a:p>
        </p:txBody>
      </p:sp>
      <p:graphicFrame>
        <p:nvGraphicFramePr>
          <p:cNvPr id="7" name="Table 6">
            <a:extLst>
              <a:ext uri="{FF2B5EF4-FFF2-40B4-BE49-F238E27FC236}">
                <a16:creationId xmlns:a16="http://schemas.microsoft.com/office/drawing/2014/main" id="{04A821EC-CA58-1373-EDD4-322C022C3894}"/>
              </a:ext>
            </a:extLst>
          </p:cNvPr>
          <p:cNvGraphicFramePr>
            <a:graphicFrameLocks noGrp="1"/>
          </p:cNvGraphicFramePr>
          <p:nvPr>
            <p:extLst>
              <p:ext uri="{D42A27DB-BD31-4B8C-83A1-F6EECF244321}">
                <p14:modId xmlns:p14="http://schemas.microsoft.com/office/powerpoint/2010/main" val="3196715115"/>
              </p:ext>
            </p:extLst>
          </p:nvPr>
        </p:nvGraphicFramePr>
        <p:xfrm>
          <a:off x="870262" y="1739879"/>
          <a:ext cx="8224579" cy="4663440"/>
        </p:xfrm>
        <a:graphic>
          <a:graphicData uri="http://schemas.openxmlformats.org/drawingml/2006/table">
            <a:tbl>
              <a:tblPr firstRow="1" bandRow="1">
                <a:tableStyleId>{5C22544A-7EE6-4342-B048-85BDC9FD1C3A}</a:tableStyleId>
              </a:tblPr>
              <a:tblGrid>
                <a:gridCol w="5109072">
                  <a:extLst>
                    <a:ext uri="{9D8B030D-6E8A-4147-A177-3AD203B41FA5}">
                      <a16:colId xmlns:a16="http://schemas.microsoft.com/office/drawing/2014/main" val="1660878418"/>
                    </a:ext>
                  </a:extLst>
                </a:gridCol>
                <a:gridCol w="3115507">
                  <a:extLst>
                    <a:ext uri="{9D8B030D-6E8A-4147-A177-3AD203B41FA5}">
                      <a16:colId xmlns:a16="http://schemas.microsoft.com/office/drawing/2014/main" val="2741459124"/>
                    </a:ext>
                  </a:extLst>
                </a:gridCol>
              </a:tblGrid>
              <a:tr h="219924">
                <a:tc>
                  <a:txBody>
                    <a:bodyPr/>
                    <a:lstStyle/>
                    <a:p>
                      <a:r>
                        <a:rPr lang="en-GB" sz="1200" dirty="0">
                          <a:solidFill>
                            <a:schemeClr val="tx1"/>
                          </a:solidFill>
                          <a:latin typeface="Arial" panose="020B0604020202020204" pitchFamily="34" charset="0"/>
                          <a:cs typeface="Arial" panose="020B0604020202020204" pitchFamily="34" charset="0"/>
                        </a:rPr>
                        <a:t>Name</a:t>
                      </a:r>
                    </a:p>
                  </a:txBody>
                  <a:tcPr>
                    <a:noFill/>
                  </a:tcPr>
                </a:tc>
                <a:tc>
                  <a:txBody>
                    <a:bodyPr/>
                    <a:lstStyle/>
                    <a:p>
                      <a:r>
                        <a:rPr lang="en-GB" sz="1200" dirty="0">
                          <a:solidFill>
                            <a:schemeClr val="tx1"/>
                          </a:solidFill>
                          <a:latin typeface="Arial" panose="020B0604020202020204" pitchFamily="34" charset="0"/>
                          <a:cs typeface="Arial" panose="020B0604020202020204" pitchFamily="34" charset="0"/>
                        </a:rPr>
                        <a:t>Page Number (s)</a:t>
                      </a:r>
                    </a:p>
                  </a:txBody>
                  <a:tcPr>
                    <a:noFill/>
                  </a:tcPr>
                </a:tc>
                <a:extLst>
                  <a:ext uri="{0D108BD9-81ED-4DB2-BD59-A6C34878D82A}">
                    <a16:rowId xmlns:a16="http://schemas.microsoft.com/office/drawing/2014/main" val="2608089448"/>
                  </a:ext>
                </a:extLst>
              </a:tr>
              <a:tr h="219924">
                <a:tc>
                  <a:txBody>
                    <a:bodyPr/>
                    <a:lstStyle/>
                    <a:p>
                      <a:r>
                        <a:rPr lang="en-GB" sz="1200" dirty="0">
                          <a:latin typeface="Arial" panose="020B0604020202020204" pitchFamily="34" charset="0"/>
                          <a:cs typeface="Arial" panose="020B0604020202020204" pitchFamily="34" charset="0"/>
                        </a:rPr>
                        <a:t>Introduction</a:t>
                      </a:r>
                    </a:p>
                  </a:txBody>
                  <a:tcPr>
                    <a:noFill/>
                  </a:tcPr>
                </a:tc>
                <a:tc>
                  <a:txBody>
                    <a:bodyPr/>
                    <a:lstStyle/>
                    <a:p>
                      <a:r>
                        <a:rPr lang="en-GB" sz="1200" dirty="0">
                          <a:latin typeface="Arial" panose="020B0604020202020204" pitchFamily="34" charset="0"/>
                          <a:cs typeface="Arial" panose="020B0604020202020204" pitchFamily="34" charset="0"/>
                        </a:rPr>
                        <a:t>3</a:t>
                      </a:r>
                    </a:p>
                  </a:txBody>
                  <a:tcPr>
                    <a:noFill/>
                  </a:tcPr>
                </a:tc>
                <a:extLst>
                  <a:ext uri="{0D108BD9-81ED-4DB2-BD59-A6C34878D82A}">
                    <a16:rowId xmlns:a16="http://schemas.microsoft.com/office/drawing/2014/main" val="1481344297"/>
                  </a:ext>
                </a:extLst>
              </a:tr>
              <a:tr h="219924">
                <a:tc>
                  <a:txBody>
                    <a:bodyPr/>
                    <a:lstStyle/>
                    <a:p>
                      <a:r>
                        <a:rPr lang="en-GB" sz="1200" dirty="0">
                          <a:latin typeface="Arial" panose="020B0604020202020204" pitchFamily="34" charset="0"/>
                          <a:cs typeface="Arial" panose="020B0604020202020204" pitchFamily="34" charset="0"/>
                        </a:rPr>
                        <a:t>Cancer Care</a:t>
                      </a:r>
                    </a:p>
                  </a:txBody>
                  <a:tcPr>
                    <a:noFill/>
                  </a:tcPr>
                </a:tc>
                <a:tc>
                  <a:txBody>
                    <a:bodyPr/>
                    <a:lstStyle/>
                    <a:p>
                      <a:r>
                        <a:rPr lang="en-GB" sz="1200" dirty="0">
                          <a:latin typeface="Arial" panose="020B0604020202020204" pitchFamily="34" charset="0"/>
                          <a:cs typeface="Arial" panose="020B0604020202020204" pitchFamily="34" charset="0"/>
                        </a:rPr>
                        <a:t>4 - 7</a:t>
                      </a:r>
                    </a:p>
                  </a:txBody>
                  <a:tcPr>
                    <a:noFill/>
                  </a:tcPr>
                </a:tc>
                <a:extLst>
                  <a:ext uri="{0D108BD9-81ED-4DB2-BD59-A6C34878D82A}">
                    <a16:rowId xmlns:a16="http://schemas.microsoft.com/office/drawing/2014/main" val="2721504497"/>
                  </a:ext>
                </a:extLst>
              </a:tr>
              <a:tr h="219924">
                <a:tc>
                  <a:txBody>
                    <a:bodyPr/>
                    <a:lstStyle/>
                    <a:p>
                      <a:r>
                        <a:rPr lang="en-GB" sz="1200" dirty="0">
                          <a:latin typeface="Arial" panose="020B0604020202020204" pitchFamily="34" charset="0"/>
                          <a:cs typeface="Arial" panose="020B0604020202020204" pitchFamily="34" charset="0"/>
                        </a:rPr>
                        <a:t>Unscheduled Care – Ambulance Arrivals &amp; Patient Handover</a:t>
                      </a:r>
                    </a:p>
                  </a:txBody>
                  <a:tcPr>
                    <a:noFill/>
                  </a:tcPr>
                </a:tc>
                <a:tc>
                  <a:txBody>
                    <a:bodyPr/>
                    <a:lstStyle/>
                    <a:p>
                      <a:r>
                        <a:rPr lang="en-GB" sz="1200" dirty="0">
                          <a:latin typeface="Arial" panose="020B0604020202020204" pitchFamily="34" charset="0"/>
                          <a:cs typeface="Arial" panose="020B0604020202020204" pitchFamily="34" charset="0"/>
                        </a:rPr>
                        <a:t>8 - 12</a:t>
                      </a:r>
                    </a:p>
                  </a:txBody>
                  <a:tcPr>
                    <a:noFill/>
                  </a:tcPr>
                </a:tc>
                <a:extLst>
                  <a:ext uri="{0D108BD9-81ED-4DB2-BD59-A6C34878D82A}">
                    <a16:rowId xmlns:a16="http://schemas.microsoft.com/office/drawing/2014/main" val="905307711"/>
                  </a:ext>
                </a:extLst>
              </a:tr>
              <a:tr h="219924">
                <a:tc>
                  <a:txBody>
                    <a:bodyPr/>
                    <a:lstStyle/>
                    <a:p>
                      <a:r>
                        <a:rPr lang="en-GB" sz="1200" dirty="0">
                          <a:latin typeface="Arial" panose="020B0604020202020204" pitchFamily="34" charset="0"/>
                          <a:cs typeface="Arial" panose="020B0604020202020204" pitchFamily="34" charset="0"/>
                        </a:rPr>
                        <a:t>Unscheduled Care – Emergency Care</a:t>
                      </a:r>
                    </a:p>
                  </a:txBody>
                  <a:tcPr>
                    <a:noFill/>
                  </a:tcPr>
                </a:tc>
                <a:tc>
                  <a:txBody>
                    <a:bodyPr/>
                    <a:lstStyle/>
                    <a:p>
                      <a:r>
                        <a:rPr lang="en-GB" sz="1200" dirty="0">
                          <a:latin typeface="Arial" panose="020B0604020202020204" pitchFamily="34" charset="0"/>
                          <a:cs typeface="Arial" panose="020B0604020202020204" pitchFamily="34" charset="0"/>
                        </a:rPr>
                        <a:t>13 - 18</a:t>
                      </a:r>
                    </a:p>
                  </a:txBody>
                  <a:tcPr>
                    <a:noFill/>
                  </a:tcPr>
                </a:tc>
                <a:extLst>
                  <a:ext uri="{0D108BD9-81ED-4DB2-BD59-A6C34878D82A}">
                    <a16:rowId xmlns:a16="http://schemas.microsoft.com/office/drawing/2014/main" val="2919619947"/>
                  </a:ext>
                </a:extLst>
              </a:tr>
              <a:tr h="219924">
                <a:tc>
                  <a:txBody>
                    <a:bodyPr/>
                    <a:lstStyle/>
                    <a:p>
                      <a:r>
                        <a:rPr lang="en-GB" sz="1200" dirty="0">
                          <a:latin typeface="Arial" panose="020B0604020202020204" pitchFamily="34" charset="0"/>
                          <a:cs typeface="Arial" panose="020B0604020202020204" pitchFamily="34" charset="0"/>
                        </a:rPr>
                        <a:t>Unscheduled Care – Stroke Thrombolysis</a:t>
                      </a:r>
                    </a:p>
                  </a:txBody>
                  <a:tcPr>
                    <a:noFill/>
                  </a:tcPr>
                </a:tc>
                <a:tc>
                  <a:txBody>
                    <a:bodyPr/>
                    <a:lstStyle/>
                    <a:p>
                      <a:r>
                        <a:rPr lang="en-GB" sz="1200" dirty="0">
                          <a:latin typeface="Arial" panose="020B0604020202020204" pitchFamily="34" charset="0"/>
                          <a:cs typeface="Arial" panose="020B0604020202020204" pitchFamily="34" charset="0"/>
                        </a:rPr>
                        <a:t>19</a:t>
                      </a:r>
                    </a:p>
                  </a:txBody>
                  <a:tcPr>
                    <a:noFill/>
                  </a:tcPr>
                </a:tc>
                <a:extLst>
                  <a:ext uri="{0D108BD9-81ED-4DB2-BD59-A6C34878D82A}">
                    <a16:rowId xmlns:a16="http://schemas.microsoft.com/office/drawing/2014/main" val="1511744999"/>
                  </a:ext>
                </a:extLst>
              </a:tr>
              <a:tr h="219924">
                <a:tc>
                  <a:txBody>
                    <a:bodyPr/>
                    <a:lstStyle/>
                    <a:p>
                      <a:r>
                        <a:rPr lang="en-GB" sz="1200" dirty="0">
                          <a:latin typeface="Arial" panose="020B0604020202020204" pitchFamily="34" charset="0"/>
                          <a:cs typeface="Arial" panose="020B0604020202020204" pitchFamily="34" charset="0"/>
                        </a:rPr>
                        <a:t>Elective Care - Outpatients</a:t>
                      </a:r>
                    </a:p>
                  </a:txBody>
                  <a:tcPr>
                    <a:noFill/>
                  </a:tcPr>
                </a:tc>
                <a:tc>
                  <a:txBody>
                    <a:bodyPr/>
                    <a:lstStyle/>
                    <a:p>
                      <a:r>
                        <a:rPr lang="en-GB" sz="1200" dirty="0">
                          <a:latin typeface="Arial" panose="020B0604020202020204" pitchFamily="34" charset="0"/>
                          <a:cs typeface="Arial" panose="020B0604020202020204" pitchFamily="34" charset="0"/>
                        </a:rPr>
                        <a:t>20 - 23</a:t>
                      </a:r>
                    </a:p>
                  </a:txBody>
                  <a:tcPr>
                    <a:noFill/>
                  </a:tcPr>
                </a:tc>
                <a:extLst>
                  <a:ext uri="{0D108BD9-81ED-4DB2-BD59-A6C34878D82A}">
                    <a16:rowId xmlns:a16="http://schemas.microsoft.com/office/drawing/2014/main" val="387550868"/>
                  </a:ext>
                </a:extLst>
              </a:tr>
              <a:tr h="219924">
                <a:tc>
                  <a:txBody>
                    <a:bodyPr/>
                    <a:lstStyle/>
                    <a:p>
                      <a:r>
                        <a:rPr lang="en-GB" sz="1200" dirty="0">
                          <a:latin typeface="Arial" panose="020B0604020202020204" pitchFamily="34" charset="0"/>
                          <a:cs typeface="Arial" panose="020B0604020202020204" pitchFamily="34" charset="0"/>
                        </a:rPr>
                        <a:t>Elective Care – Inpatients / Day Cases</a:t>
                      </a:r>
                    </a:p>
                  </a:txBody>
                  <a:tcPr>
                    <a:noFill/>
                  </a:tcPr>
                </a:tc>
                <a:tc>
                  <a:txBody>
                    <a:bodyPr/>
                    <a:lstStyle/>
                    <a:p>
                      <a:r>
                        <a:rPr lang="en-GB" sz="1200" dirty="0">
                          <a:latin typeface="Arial" panose="020B0604020202020204" pitchFamily="34" charset="0"/>
                          <a:cs typeface="Arial" panose="020B0604020202020204" pitchFamily="34" charset="0"/>
                        </a:rPr>
                        <a:t>24 - 27</a:t>
                      </a:r>
                    </a:p>
                  </a:txBody>
                  <a:tcPr>
                    <a:noFill/>
                  </a:tcPr>
                </a:tc>
                <a:extLst>
                  <a:ext uri="{0D108BD9-81ED-4DB2-BD59-A6C34878D82A}">
                    <a16:rowId xmlns:a16="http://schemas.microsoft.com/office/drawing/2014/main" val="566169443"/>
                  </a:ext>
                </a:extLst>
              </a:tr>
              <a:tr h="219924">
                <a:tc>
                  <a:txBody>
                    <a:bodyPr/>
                    <a:lstStyle/>
                    <a:p>
                      <a:r>
                        <a:rPr lang="en-GB" sz="1200" dirty="0">
                          <a:latin typeface="Arial" panose="020B0604020202020204" pitchFamily="34" charset="0"/>
                          <a:cs typeface="Arial" panose="020B0604020202020204" pitchFamily="34" charset="0"/>
                        </a:rPr>
                        <a:t>Elective Care - Diagnostics</a:t>
                      </a:r>
                    </a:p>
                  </a:txBody>
                  <a:tcPr>
                    <a:noFill/>
                  </a:tcPr>
                </a:tc>
                <a:tc>
                  <a:txBody>
                    <a:bodyPr/>
                    <a:lstStyle/>
                    <a:p>
                      <a:r>
                        <a:rPr lang="en-GB" sz="1200" dirty="0">
                          <a:latin typeface="Arial" panose="020B0604020202020204" pitchFamily="34" charset="0"/>
                          <a:cs typeface="Arial" panose="020B0604020202020204" pitchFamily="34" charset="0"/>
                        </a:rPr>
                        <a:t>28 - 29</a:t>
                      </a:r>
                    </a:p>
                  </a:txBody>
                  <a:tcPr>
                    <a:noFill/>
                  </a:tcPr>
                </a:tc>
                <a:extLst>
                  <a:ext uri="{0D108BD9-81ED-4DB2-BD59-A6C34878D82A}">
                    <a16:rowId xmlns:a16="http://schemas.microsoft.com/office/drawing/2014/main" val="3893195537"/>
                  </a:ext>
                </a:extLst>
              </a:tr>
              <a:tr h="13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Elective Care – Endoscopy</a:t>
                      </a:r>
                    </a:p>
                  </a:txBody>
                  <a:tcPr>
                    <a:noFill/>
                  </a:tcPr>
                </a:tc>
                <a:tc>
                  <a:txBody>
                    <a:bodyPr/>
                    <a:lstStyle/>
                    <a:p>
                      <a:r>
                        <a:rPr lang="en-GB" sz="1200" dirty="0">
                          <a:latin typeface="Arial" panose="020B0604020202020204" pitchFamily="34" charset="0"/>
                          <a:cs typeface="Arial" panose="020B0604020202020204" pitchFamily="34" charset="0"/>
                        </a:rPr>
                        <a:t>30 - 31</a:t>
                      </a:r>
                    </a:p>
                  </a:txBody>
                  <a:tcPr>
                    <a:noFill/>
                  </a:tcPr>
                </a:tc>
                <a:extLst>
                  <a:ext uri="{0D108BD9-81ED-4DB2-BD59-A6C34878D82A}">
                    <a16:rowId xmlns:a16="http://schemas.microsoft.com/office/drawing/2014/main" val="599563096"/>
                  </a:ext>
                </a:extLst>
              </a:tr>
              <a:tr h="13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Theatres</a:t>
                      </a:r>
                    </a:p>
                  </a:txBody>
                  <a:tcPr>
                    <a:noFill/>
                  </a:tcPr>
                </a:tc>
                <a:tc>
                  <a:txBody>
                    <a:bodyPr/>
                    <a:lstStyle/>
                    <a:p>
                      <a:r>
                        <a:rPr lang="en-GB" sz="1200" dirty="0">
                          <a:latin typeface="Arial" panose="020B0604020202020204" pitchFamily="34" charset="0"/>
                          <a:cs typeface="Arial" panose="020B0604020202020204" pitchFamily="34" charset="0"/>
                        </a:rPr>
                        <a:t>32 - 33</a:t>
                      </a:r>
                    </a:p>
                  </a:txBody>
                  <a:tcPr>
                    <a:noFill/>
                  </a:tcPr>
                </a:tc>
                <a:extLst>
                  <a:ext uri="{0D108BD9-81ED-4DB2-BD59-A6C34878D82A}">
                    <a16:rowId xmlns:a16="http://schemas.microsoft.com/office/drawing/2014/main" val="758671370"/>
                  </a:ext>
                </a:extLst>
              </a:tr>
              <a:tr h="0">
                <a:tc>
                  <a:txBody>
                    <a:bodyPr/>
                    <a:lstStyle/>
                    <a:p>
                      <a:r>
                        <a:rPr lang="en-GB" sz="1200" dirty="0">
                          <a:latin typeface="Arial" panose="020B0604020202020204" pitchFamily="34" charset="0"/>
                          <a:cs typeface="Arial" panose="020B0604020202020204" pitchFamily="34" charset="0"/>
                        </a:rPr>
                        <a:t>Elective Care - AHPs</a:t>
                      </a:r>
                    </a:p>
                  </a:txBody>
                  <a:tcPr>
                    <a:noFill/>
                  </a:tcPr>
                </a:tc>
                <a:tc>
                  <a:txBody>
                    <a:bodyPr/>
                    <a:lstStyle/>
                    <a:p>
                      <a:r>
                        <a:rPr lang="en-GB" sz="1200" dirty="0">
                          <a:latin typeface="Arial" panose="020B0604020202020204" pitchFamily="34" charset="0"/>
                          <a:cs typeface="Arial" panose="020B0604020202020204" pitchFamily="34" charset="0"/>
                        </a:rPr>
                        <a:t>34 - 35</a:t>
                      </a:r>
                    </a:p>
                  </a:txBody>
                  <a:tcPr>
                    <a:noFill/>
                  </a:tcPr>
                </a:tc>
                <a:extLst>
                  <a:ext uri="{0D108BD9-81ED-4DB2-BD59-A6C34878D82A}">
                    <a16:rowId xmlns:a16="http://schemas.microsoft.com/office/drawing/2014/main" val="1549331511"/>
                  </a:ext>
                </a:extLst>
              </a:tr>
              <a:tr h="205740">
                <a:tc>
                  <a:txBody>
                    <a:bodyPr/>
                    <a:lstStyle/>
                    <a:p>
                      <a:r>
                        <a:rPr lang="en-GB" sz="1200" dirty="0">
                          <a:latin typeface="Arial" panose="020B0604020202020204" pitchFamily="34" charset="0"/>
                          <a:cs typeface="Arial" panose="020B0604020202020204" pitchFamily="34" charset="0"/>
                        </a:rPr>
                        <a:t>Mental Health &amp; Learning Disability</a:t>
                      </a:r>
                    </a:p>
                  </a:txBody>
                  <a:tcPr>
                    <a:noFill/>
                  </a:tcPr>
                </a:tc>
                <a:tc>
                  <a:txBody>
                    <a:bodyPr/>
                    <a:lstStyle/>
                    <a:p>
                      <a:r>
                        <a:rPr lang="en-GB" sz="1200" dirty="0">
                          <a:latin typeface="Arial" panose="020B0604020202020204" pitchFamily="34" charset="0"/>
                          <a:cs typeface="Arial" panose="020B0604020202020204" pitchFamily="34" charset="0"/>
                        </a:rPr>
                        <a:t>36 - 40</a:t>
                      </a:r>
                    </a:p>
                  </a:txBody>
                  <a:tcPr>
                    <a:noFill/>
                  </a:tcPr>
                </a:tc>
                <a:extLst>
                  <a:ext uri="{0D108BD9-81ED-4DB2-BD59-A6C34878D82A}">
                    <a16:rowId xmlns:a16="http://schemas.microsoft.com/office/drawing/2014/main" val="644731869"/>
                  </a:ext>
                </a:extLst>
              </a:tr>
              <a:tr h="137160">
                <a:tc>
                  <a:txBody>
                    <a:bodyPr/>
                    <a:lstStyle/>
                    <a:p>
                      <a:r>
                        <a:rPr lang="en-GB" sz="1200" dirty="0">
                          <a:latin typeface="Arial" panose="020B0604020202020204" pitchFamily="34" charset="0"/>
                          <a:cs typeface="Arial" panose="020B0604020202020204" pitchFamily="34" charset="0"/>
                        </a:rPr>
                        <a:t>Children’s Services</a:t>
                      </a:r>
                    </a:p>
                  </a:txBody>
                  <a:tcPr>
                    <a:noFill/>
                  </a:tcPr>
                </a:tc>
                <a:tc>
                  <a:txBody>
                    <a:bodyPr/>
                    <a:lstStyle/>
                    <a:p>
                      <a:r>
                        <a:rPr lang="en-GB" sz="1200" dirty="0">
                          <a:latin typeface="Arial" panose="020B0604020202020204" pitchFamily="34" charset="0"/>
                          <a:cs typeface="Arial" panose="020B0604020202020204" pitchFamily="34" charset="0"/>
                        </a:rPr>
                        <a:t>41 - 42</a:t>
                      </a:r>
                    </a:p>
                  </a:txBody>
                  <a:tcPr>
                    <a:noFill/>
                  </a:tcPr>
                </a:tc>
                <a:extLst>
                  <a:ext uri="{0D108BD9-81ED-4DB2-BD59-A6C34878D82A}">
                    <a16:rowId xmlns:a16="http://schemas.microsoft.com/office/drawing/2014/main" val="2226154876"/>
                  </a:ext>
                </a:extLst>
              </a:tr>
              <a:tr h="137160">
                <a:tc>
                  <a:txBody>
                    <a:bodyPr/>
                    <a:lstStyle/>
                    <a:p>
                      <a:r>
                        <a:rPr lang="en-GB" sz="1200" dirty="0">
                          <a:latin typeface="Arial" panose="020B0604020202020204" pitchFamily="34" charset="0"/>
                          <a:cs typeface="Arial" panose="020B0604020202020204" pitchFamily="34" charset="0"/>
                        </a:rPr>
                        <a:t>Community Services</a:t>
                      </a:r>
                    </a:p>
                  </a:txBody>
                  <a:tcPr>
                    <a:noFill/>
                  </a:tcPr>
                </a:tc>
                <a:tc>
                  <a:txBody>
                    <a:bodyPr/>
                    <a:lstStyle/>
                    <a:p>
                      <a:r>
                        <a:rPr lang="en-GB" sz="1200" dirty="0">
                          <a:latin typeface="Arial" panose="020B0604020202020204" pitchFamily="34" charset="0"/>
                          <a:cs typeface="Arial" panose="020B0604020202020204" pitchFamily="34" charset="0"/>
                        </a:rPr>
                        <a:t>43 - 44</a:t>
                      </a:r>
                    </a:p>
                  </a:txBody>
                  <a:tcPr>
                    <a:noFill/>
                  </a:tcPr>
                </a:tc>
                <a:extLst>
                  <a:ext uri="{0D108BD9-81ED-4DB2-BD59-A6C34878D82A}">
                    <a16:rowId xmlns:a16="http://schemas.microsoft.com/office/drawing/2014/main" val="3025167212"/>
                  </a:ext>
                </a:extLst>
              </a:tr>
              <a:tr h="137160">
                <a:tc>
                  <a:txBody>
                    <a:bodyPr/>
                    <a:lstStyle/>
                    <a:p>
                      <a:r>
                        <a:rPr lang="en-GB" sz="1200" dirty="0">
                          <a:latin typeface="Arial" panose="020B0604020202020204" pitchFamily="34" charset="0"/>
                          <a:cs typeface="Arial" panose="020B0604020202020204" pitchFamily="34" charset="0"/>
                        </a:rPr>
                        <a:t>Safety &amp; Quality</a:t>
                      </a:r>
                    </a:p>
                  </a:txBody>
                  <a:tcPr>
                    <a:noFill/>
                  </a:tcPr>
                </a:tc>
                <a:tc>
                  <a:txBody>
                    <a:bodyPr/>
                    <a:lstStyle/>
                    <a:p>
                      <a:r>
                        <a:rPr lang="en-GB" sz="1200" dirty="0">
                          <a:latin typeface="Arial" panose="020B0604020202020204" pitchFamily="34" charset="0"/>
                          <a:cs typeface="Arial" panose="020B0604020202020204" pitchFamily="34" charset="0"/>
                        </a:rPr>
                        <a:t>45 – 47</a:t>
                      </a:r>
                    </a:p>
                  </a:txBody>
                  <a:tcPr>
                    <a:noFill/>
                  </a:tcPr>
                </a:tc>
                <a:extLst>
                  <a:ext uri="{0D108BD9-81ED-4DB2-BD59-A6C34878D82A}">
                    <a16:rowId xmlns:a16="http://schemas.microsoft.com/office/drawing/2014/main" val="386387993"/>
                  </a:ext>
                </a:extLst>
              </a:tr>
              <a:tr h="137160">
                <a:tc>
                  <a:txBody>
                    <a:bodyPr/>
                    <a:lstStyle/>
                    <a:p>
                      <a:r>
                        <a:rPr lang="en-GB" sz="1200" dirty="0">
                          <a:latin typeface="Arial" panose="020B0604020202020204" pitchFamily="34" charset="0"/>
                          <a:cs typeface="Arial" panose="020B0604020202020204" pitchFamily="34" charset="0"/>
                        </a:rPr>
                        <a:t>Support and Intervention Framework</a:t>
                      </a:r>
                    </a:p>
                  </a:txBody>
                  <a:tcPr>
                    <a:noFill/>
                  </a:tcPr>
                </a:tc>
                <a:tc>
                  <a:txBody>
                    <a:bodyPr/>
                    <a:lstStyle/>
                    <a:p>
                      <a:r>
                        <a:rPr lang="en-GB" sz="1200" dirty="0">
                          <a:latin typeface="Arial" panose="020B0604020202020204" pitchFamily="34" charset="0"/>
                          <a:cs typeface="Arial" panose="020B0604020202020204" pitchFamily="34" charset="0"/>
                        </a:rPr>
                        <a:t>48</a:t>
                      </a:r>
                    </a:p>
                  </a:txBody>
                  <a:tcPr>
                    <a:noFill/>
                  </a:tcPr>
                </a:tc>
                <a:extLst>
                  <a:ext uri="{0D108BD9-81ED-4DB2-BD59-A6C34878D82A}">
                    <a16:rowId xmlns:a16="http://schemas.microsoft.com/office/drawing/2014/main" val="2647925207"/>
                  </a:ext>
                </a:extLst>
              </a:tr>
            </a:tbl>
          </a:graphicData>
        </a:graphic>
      </p:graphicFrame>
    </p:spTree>
    <p:extLst>
      <p:ext uri="{BB962C8B-B14F-4D97-AF65-F5344CB8AC3E}">
        <p14:creationId xmlns:p14="http://schemas.microsoft.com/office/powerpoint/2010/main" val="225118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New Attendances</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QOAR &amp; V-QOAR</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Outpatients</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51696" y="2335233"/>
            <a:ext cx="4119023" cy="49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p>
        </p:txBody>
      </p:sp>
      <p:sp>
        <p:nvSpPr>
          <p:cNvPr id="16" name="Text Placeholder 1">
            <a:extLst>
              <a:ext uri="{FF2B5EF4-FFF2-40B4-BE49-F238E27FC236}">
                <a16:creationId xmlns:a16="http://schemas.microsoft.com/office/drawing/2014/main" id="{464037B3-64CD-A784-52EB-F841EF5F8877}"/>
              </a:ext>
            </a:extLst>
          </p:cNvPr>
          <p:cNvSpPr txBox="1">
            <a:spLocks/>
          </p:cNvSpPr>
          <p:nvPr/>
        </p:nvSpPr>
        <p:spPr>
          <a:xfrm>
            <a:off x="6684233" y="1968844"/>
            <a:ext cx="4119023" cy="428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Review Attendances</a:t>
            </a:r>
          </a:p>
        </p:txBody>
      </p:sp>
      <p:graphicFrame>
        <p:nvGraphicFramePr>
          <p:cNvPr id="12" name="Chart 11">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475414459"/>
              </p:ext>
            </p:extLst>
          </p:nvPr>
        </p:nvGraphicFramePr>
        <p:xfrm>
          <a:off x="774975" y="2393165"/>
          <a:ext cx="4572000" cy="2555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734F720-D6A0-4254-AF5D-5EECC67E9493}"/>
              </a:ext>
            </a:extLst>
          </p:cNvPr>
          <p:cNvGraphicFramePr>
            <a:graphicFrameLocks/>
          </p:cNvGraphicFramePr>
          <p:nvPr>
            <p:extLst>
              <p:ext uri="{D42A27DB-BD31-4B8C-83A1-F6EECF244321}">
                <p14:modId xmlns:p14="http://schemas.microsoft.com/office/powerpoint/2010/main" val="1581284970"/>
              </p:ext>
            </p:extLst>
          </p:nvPr>
        </p:nvGraphicFramePr>
        <p:xfrm>
          <a:off x="6684233" y="2388594"/>
          <a:ext cx="4572000" cy="25455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1">
            <a:extLst>
              <a:ext uri="{FF2B5EF4-FFF2-40B4-BE49-F238E27FC236}">
                <a16:creationId xmlns:a16="http://schemas.microsoft.com/office/drawing/2014/main" id="{56C46583-ABEF-A457-A745-F4E3A3A520F5}"/>
              </a:ext>
            </a:extLst>
          </p:cNvPr>
          <p:cNvSpPr txBox="1">
            <a:spLocks/>
          </p:cNvSpPr>
          <p:nvPr/>
        </p:nvSpPr>
        <p:spPr>
          <a:xfrm>
            <a:off x="732885" y="4962384"/>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3.4% increase YTD compared to same period last year</a:t>
            </a:r>
          </a:p>
        </p:txBody>
      </p:sp>
      <p:sp>
        <p:nvSpPr>
          <p:cNvPr id="11" name="Text Placeholder 1">
            <a:extLst>
              <a:ext uri="{FF2B5EF4-FFF2-40B4-BE49-F238E27FC236}">
                <a16:creationId xmlns:a16="http://schemas.microsoft.com/office/drawing/2014/main" id="{8349C4E8-8D7E-0141-2C28-A17494D2DA42}"/>
              </a:ext>
            </a:extLst>
          </p:cNvPr>
          <p:cNvSpPr txBox="1">
            <a:spLocks/>
          </p:cNvSpPr>
          <p:nvPr/>
        </p:nvSpPr>
        <p:spPr>
          <a:xfrm>
            <a:off x="6600054" y="4946772"/>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4.5% increase YTD compared to same period last year</a:t>
            </a:r>
          </a:p>
        </p:txBody>
      </p:sp>
    </p:spTree>
    <p:extLst>
      <p:ext uri="{BB962C8B-B14F-4D97-AF65-F5344CB8AC3E}">
        <p14:creationId xmlns:p14="http://schemas.microsoft.com/office/powerpoint/2010/main" val="99729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822991" y="6061988"/>
            <a:ext cx="353054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EPIC – 16/06/2026</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4932874"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Untriaged Outpatient Referrals</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751696" y="2335233"/>
            <a:ext cx="4119023" cy="49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p>
        </p:txBody>
      </p:sp>
      <p:pic>
        <p:nvPicPr>
          <p:cNvPr id="3" name="Picture 2">
            <a:extLst>
              <a:ext uri="{FF2B5EF4-FFF2-40B4-BE49-F238E27FC236}">
                <a16:creationId xmlns:a16="http://schemas.microsoft.com/office/drawing/2014/main" id="{697867CE-A06B-E983-A260-67363C84CD0F}"/>
              </a:ext>
            </a:extLst>
          </p:cNvPr>
          <p:cNvPicPr>
            <a:picLocks noChangeAspect="1"/>
          </p:cNvPicPr>
          <p:nvPr/>
        </p:nvPicPr>
        <p:blipFill>
          <a:blip r:embed="rId3"/>
          <a:stretch>
            <a:fillRect/>
          </a:stretch>
        </p:blipFill>
        <p:spPr>
          <a:xfrm>
            <a:off x="822991" y="1942763"/>
            <a:ext cx="6829425" cy="3790950"/>
          </a:xfrm>
          <a:prstGeom prst="rect">
            <a:avLst/>
          </a:prstGeom>
        </p:spPr>
      </p:pic>
    </p:spTree>
    <p:extLst>
      <p:ext uri="{BB962C8B-B14F-4D97-AF65-F5344CB8AC3E}">
        <p14:creationId xmlns:p14="http://schemas.microsoft.com/office/powerpoint/2010/main" val="288830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New</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870255" y="1942763"/>
            <a:ext cx="4000465"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Review</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1898" y="5066974"/>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6.67% New Appointment DNA rate</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558273"/>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Outpatient DNAs / on the day cancellation rates</a:t>
            </a:r>
          </a:p>
        </p:txBody>
      </p:sp>
      <p:sp>
        <p:nvSpPr>
          <p:cNvPr id="11" name="Text Placeholder 1">
            <a:extLst>
              <a:ext uri="{FF2B5EF4-FFF2-40B4-BE49-F238E27FC236}">
                <a16:creationId xmlns:a16="http://schemas.microsoft.com/office/drawing/2014/main" id="{9D9BCB18-0903-7454-8C18-31B4851938EA}"/>
              </a:ext>
            </a:extLst>
          </p:cNvPr>
          <p:cNvSpPr txBox="1">
            <a:spLocks/>
          </p:cNvSpPr>
          <p:nvPr/>
        </p:nvSpPr>
        <p:spPr>
          <a:xfrm>
            <a:off x="731898" y="5900484"/>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System Oversight Measures (SOMs)</a:t>
            </a:r>
          </a:p>
        </p:txBody>
      </p:sp>
      <p:sp>
        <p:nvSpPr>
          <p:cNvPr id="12" name="Text Placeholder 1">
            <a:extLst>
              <a:ext uri="{FF2B5EF4-FFF2-40B4-BE49-F238E27FC236}">
                <a16:creationId xmlns:a16="http://schemas.microsoft.com/office/drawing/2014/main" id="{69DBFC5C-9AD7-D58B-AD90-5D82A19A4798}"/>
              </a:ext>
            </a:extLst>
          </p:cNvPr>
          <p:cNvSpPr txBox="1">
            <a:spLocks/>
          </p:cNvSpPr>
          <p:nvPr/>
        </p:nvSpPr>
        <p:spPr>
          <a:xfrm>
            <a:off x="6870255" y="5063607"/>
            <a:ext cx="4348351"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7.02% Review Appointment DNA rate</a:t>
            </a:r>
          </a:p>
        </p:txBody>
      </p:sp>
      <p:graphicFrame>
        <p:nvGraphicFramePr>
          <p:cNvPr id="3" name="Chart 2">
            <a:extLst>
              <a:ext uri="{FF2B5EF4-FFF2-40B4-BE49-F238E27FC236}">
                <a16:creationId xmlns:a16="http://schemas.microsoft.com/office/drawing/2014/main" id="{F5322922-F99A-4CEB-8682-D54564FD924D}"/>
              </a:ext>
            </a:extLst>
          </p:cNvPr>
          <p:cNvGraphicFramePr>
            <a:graphicFrameLocks/>
          </p:cNvGraphicFramePr>
          <p:nvPr>
            <p:extLst>
              <p:ext uri="{D42A27DB-BD31-4B8C-83A1-F6EECF244321}">
                <p14:modId xmlns:p14="http://schemas.microsoft.com/office/powerpoint/2010/main" val="2302868150"/>
              </p:ext>
            </p:extLst>
          </p:nvPr>
        </p:nvGraphicFramePr>
        <p:xfrm>
          <a:off x="749747" y="2339595"/>
          <a:ext cx="4571999" cy="2661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2F293FB-6EEC-4776-9A6F-0D7597F9486A}"/>
              </a:ext>
            </a:extLst>
          </p:cNvPr>
          <p:cNvGraphicFramePr>
            <a:graphicFrameLocks/>
          </p:cNvGraphicFramePr>
          <p:nvPr>
            <p:extLst>
              <p:ext uri="{D42A27DB-BD31-4B8C-83A1-F6EECF244321}">
                <p14:modId xmlns:p14="http://schemas.microsoft.com/office/powerpoint/2010/main" val="2089251494"/>
              </p:ext>
            </p:extLst>
          </p:nvPr>
        </p:nvGraphicFramePr>
        <p:xfrm>
          <a:off x="6918991" y="2339595"/>
          <a:ext cx="4571999" cy="2643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860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715989" y="2007767"/>
            <a:ext cx="4119023" cy="428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662468" y="2010792"/>
            <a:ext cx="4119023" cy="4064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52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5039544"/>
            <a:ext cx="476879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13.70% within 9 weeks against a target of 50%</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System Oversight Measures (SOMs)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Outpatient Waits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618095" y="5035556"/>
            <a:ext cx="476879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44,161 waits &gt;52 weeks against a target of 0</a:t>
            </a:r>
          </a:p>
        </p:txBody>
      </p:sp>
      <p:graphicFrame>
        <p:nvGraphicFramePr>
          <p:cNvPr id="3" name="Chart 2">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01492530"/>
              </p:ext>
            </p:extLst>
          </p:nvPr>
        </p:nvGraphicFramePr>
        <p:xfrm>
          <a:off x="731898" y="2328876"/>
          <a:ext cx="4572001" cy="2708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102404766"/>
              </p:ext>
            </p:extLst>
          </p:nvPr>
        </p:nvGraphicFramePr>
        <p:xfrm>
          <a:off x="6699557" y="2324341"/>
          <a:ext cx="4605866" cy="27112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859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2362" y="1128991"/>
            <a:ext cx="4680915"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428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Encompass SDP Dashboard</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66820" y="1606792"/>
            <a:ext cx="4303610"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Inpatients &amp; Day Cases</a:t>
            </a:r>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771674956"/>
              </p:ext>
            </p:extLst>
          </p:nvPr>
        </p:nvGraphicFramePr>
        <p:xfrm>
          <a:off x="666819" y="2200572"/>
          <a:ext cx="4572000" cy="26151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a:extLst>
              <a:ext uri="{FF2B5EF4-FFF2-40B4-BE49-F238E27FC236}">
                <a16:creationId xmlns:a16="http://schemas.microsoft.com/office/drawing/2014/main" id="{6399E639-EDFA-6A8B-CC05-18906ADC05D7}"/>
              </a:ext>
            </a:extLst>
          </p:cNvPr>
          <p:cNvSpPr txBox="1">
            <a:spLocks/>
          </p:cNvSpPr>
          <p:nvPr/>
        </p:nvSpPr>
        <p:spPr>
          <a:xfrm>
            <a:off x="666819" y="4918067"/>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3.7% decrease YTD compared to same period last year</a:t>
            </a:r>
          </a:p>
        </p:txBody>
      </p:sp>
    </p:spTree>
    <p:extLst>
      <p:ext uri="{BB962C8B-B14F-4D97-AF65-F5344CB8AC3E}">
        <p14:creationId xmlns:p14="http://schemas.microsoft.com/office/powerpoint/2010/main" val="188805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3574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13 Week Waits</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459799" y="1989330"/>
            <a:ext cx="4119023"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52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5039543"/>
            <a:ext cx="4893691"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48.60% within 13 weeks against a target of 55%</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System Oversight Measures (SOMs)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Inpatient / Day Case Waits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459799" y="5039542"/>
            <a:ext cx="4724417"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1,509 waits &gt;52 weeks against a target of 0</a:t>
            </a:r>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30262180"/>
              </p:ext>
            </p:extLst>
          </p:nvPr>
        </p:nvGraphicFramePr>
        <p:xfrm>
          <a:off x="731898" y="2376645"/>
          <a:ext cx="4434757" cy="2606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189961348"/>
              </p:ext>
            </p:extLst>
          </p:nvPr>
        </p:nvGraphicFramePr>
        <p:xfrm>
          <a:off x="6535802" y="2376645"/>
          <a:ext cx="4434757" cy="2606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563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292962"/>
            <a:ext cx="10748548" cy="558538"/>
          </a:xfrm>
        </p:spPr>
        <p:txBody>
          <a:bodyPr/>
          <a:lstStyle/>
          <a:p>
            <a:r>
              <a:rPr lang="en-GB" sz="3200" dirty="0"/>
              <a:t>Elective Care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86484" y="5887537"/>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752743"/>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Average Length of Stay</a:t>
            </a:r>
          </a:p>
          <a:p>
            <a:endParaRPr lang="en-GB" sz="2400" dirty="0"/>
          </a:p>
        </p:txBody>
      </p:sp>
      <p:sp>
        <p:nvSpPr>
          <p:cNvPr id="3" name="Text Placeholder 1">
            <a:extLst>
              <a:ext uri="{FF2B5EF4-FFF2-40B4-BE49-F238E27FC236}">
                <a16:creationId xmlns:a16="http://schemas.microsoft.com/office/drawing/2014/main" id="{E9106AA4-BDDF-D756-7F8E-1D29210D5E5A}"/>
              </a:ext>
            </a:extLst>
          </p:cNvPr>
          <p:cNvSpPr txBox="1">
            <a:spLocks/>
          </p:cNvSpPr>
          <p:nvPr/>
        </p:nvSpPr>
        <p:spPr>
          <a:xfrm>
            <a:off x="695631" y="4707140"/>
            <a:ext cx="33884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3.19 against peer 4.30</a:t>
            </a:r>
          </a:p>
          <a:p>
            <a:endParaRPr lang="en-GB" sz="1200" dirty="0"/>
          </a:p>
          <a:p>
            <a:endParaRPr lang="en-GB" sz="1200" dirty="0"/>
          </a:p>
        </p:txBody>
      </p:sp>
      <p:sp>
        <p:nvSpPr>
          <p:cNvPr id="11" name="Text Placeholder 1">
            <a:extLst>
              <a:ext uri="{FF2B5EF4-FFF2-40B4-BE49-F238E27FC236}">
                <a16:creationId xmlns:a16="http://schemas.microsoft.com/office/drawing/2014/main" id="{B67313AC-CD28-A6F5-55FE-90E989FE004A}"/>
              </a:ext>
            </a:extLst>
          </p:cNvPr>
          <p:cNvSpPr txBox="1">
            <a:spLocks/>
          </p:cNvSpPr>
          <p:nvPr/>
        </p:nvSpPr>
        <p:spPr>
          <a:xfrm>
            <a:off x="4385201" y="4707138"/>
            <a:ext cx="3445717"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2.32 against peer 1.91</a:t>
            </a:r>
          </a:p>
          <a:p>
            <a:endParaRPr lang="en-GB" sz="1200" dirty="0"/>
          </a:p>
          <a:p>
            <a:endParaRPr lang="en-GB" sz="1200" dirty="0"/>
          </a:p>
        </p:txBody>
      </p:sp>
      <p:sp>
        <p:nvSpPr>
          <p:cNvPr id="12" name="Text Placeholder 1">
            <a:extLst>
              <a:ext uri="{FF2B5EF4-FFF2-40B4-BE49-F238E27FC236}">
                <a16:creationId xmlns:a16="http://schemas.microsoft.com/office/drawing/2014/main" id="{37142933-4E48-6EFC-C1E2-715FBA347E99}"/>
              </a:ext>
            </a:extLst>
          </p:cNvPr>
          <p:cNvSpPr txBox="1">
            <a:spLocks/>
          </p:cNvSpPr>
          <p:nvPr/>
        </p:nvSpPr>
        <p:spPr>
          <a:xfrm>
            <a:off x="8147503" y="4715812"/>
            <a:ext cx="337298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10.05 against peer 10.20</a:t>
            </a:r>
          </a:p>
          <a:p>
            <a:endParaRPr lang="en-GB" sz="1200" dirty="0"/>
          </a:p>
          <a:p>
            <a:endParaRPr lang="en-GB" sz="1200" dirty="0"/>
          </a:p>
        </p:txBody>
      </p:sp>
      <p:graphicFrame>
        <p:nvGraphicFramePr>
          <p:cNvPr id="5" name="Chart 4">
            <a:extLst>
              <a:ext uri="{FF2B5EF4-FFF2-40B4-BE49-F238E27FC236}">
                <a16:creationId xmlns:a16="http://schemas.microsoft.com/office/drawing/2014/main" id="{C87FF602-B997-41F7-85F1-1DC43AA2BE5C}"/>
              </a:ext>
            </a:extLst>
          </p:cNvPr>
          <p:cNvGraphicFramePr>
            <a:graphicFrameLocks/>
          </p:cNvGraphicFramePr>
          <p:nvPr>
            <p:extLst>
              <p:ext uri="{D42A27DB-BD31-4B8C-83A1-F6EECF244321}">
                <p14:modId xmlns:p14="http://schemas.microsoft.com/office/powerpoint/2010/main" val="1513282199"/>
              </p:ext>
            </p:extLst>
          </p:nvPr>
        </p:nvGraphicFramePr>
        <p:xfrm>
          <a:off x="695631" y="2270892"/>
          <a:ext cx="3585600" cy="238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1CF7C11-9BE0-48BA-B53A-BB4E4F723EF5}"/>
              </a:ext>
            </a:extLst>
          </p:cNvPr>
          <p:cNvGraphicFramePr>
            <a:graphicFrameLocks/>
          </p:cNvGraphicFramePr>
          <p:nvPr>
            <p:extLst>
              <p:ext uri="{D42A27DB-BD31-4B8C-83A1-F6EECF244321}">
                <p14:modId xmlns:p14="http://schemas.microsoft.com/office/powerpoint/2010/main" val="824651828"/>
              </p:ext>
            </p:extLst>
          </p:nvPr>
        </p:nvGraphicFramePr>
        <p:xfrm>
          <a:off x="4446182" y="2269195"/>
          <a:ext cx="3585600" cy="238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EDD3D21D-D933-47C8-B490-7226D0653EA9}"/>
              </a:ext>
            </a:extLst>
          </p:cNvPr>
          <p:cNvGraphicFramePr>
            <a:graphicFrameLocks/>
          </p:cNvGraphicFramePr>
          <p:nvPr>
            <p:extLst>
              <p:ext uri="{D42A27DB-BD31-4B8C-83A1-F6EECF244321}">
                <p14:modId xmlns:p14="http://schemas.microsoft.com/office/powerpoint/2010/main" val="1814942105"/>
              </p:ext>
            </p:extLst>
          </p:nvPr>
        </p:nvGraphicFramePr>
        <p:xfrm>
          <a:off x="8147503" y="2269195"/>
          <a:ext cx="3585600" cy="238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397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292962"/>
            <a:ext cx="10748548" cy="558538"/>
          </a:xfrm>
        </p:spPr>
        <p:txBody>
          <a:bodyPr/>
          <a:lstStyle/>
          <a:p>
            <a:r>
              <a:rPr lang="en-GB" sz="3200" dirty="0"/>
              <a:t>Elective Care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86484" y="5887537"/>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752743"/>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Admissions on Day of Inpatient Surgery</a:t>
            </a:r>
          </a:p>
          <a:p>
            <a:endParaRPr lang="en-GB" sz="2400" dirty="0"/>
          </a:p>
        </p:txBody>
      </p:sp>
      <p:sp>
        <p:nvSpPr>
          <p:cNvPr id="3" name="Text Placeholder 1">
            <a:extLst>
              <a:ext uri="{FF2B5EF4-FFF2-40B4-BE49-F238E27FC236}">
                <a16:creationId xmlns:a16="http://schemas.microsoft.com/office/drawing/2014/main" id="{E9106AA4-BDDF-D756-7F8E-1D29210D5E5A}"/>
              </a:ext>
            </a:extLst>
          </p:cNvPr>
          <p:cNvSpPr txBox="1">
            <a:spLocks/>
          </p:cNvSpPr>
          <p:nvPr/>
        </p:nvSpPr>
        <p:spPr>
          <a:xfrm>
            <a:off x="695631" y="4707140"/>
            <a:ext cx="33884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82.48% against peer 89.53%</a:t>
            </a:r>
          </a:p>
          <a:p>
            <a:endParaRPr lang="en-GB" sz="1200" dirty="0"/>
          </a:p>
          <a:p>
            <a:endParaRPr lang="en-GB" sz="1200" dirty="0"/>
          </a:p>
        </p:txBody>
      </p:sp>
      <p:sp>
        <p:nvSpPr>
          <p:cNvPr id="11" name="Text Placeholder 1">
            <a:extLst>
              <a:ext uri="{FF2B5EF4-FFF2-40B4-BE49-F238E27FC236}">
                <a16:creationId xmlns:a16="http://schemas.microsoft.com/office/drawing/2014/main" id="{B67313AC-CD28-A6F5-55FE-90E989FE004A}"/>
              </a:ext>
            </a:extLst>
          </p:cNvPr>
          <p:cNvSpPr txBox="1">
            <a:spLocks/>
          </p:cNvSpPr>
          <p:nvPr/>
        </p:nvSpPr>
        <p:spPr>
          <a:xfrm>
            <a:off x="4385201" y="4707138"/>
            <a:ext cx="3445717"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99.69% against peer 96.05%</a:t>
            </a:r>
          </a:p>
          <a:p>
            <a:endParaRPr lang="en-GB" sz="1200" dirty="0"/>
          </a:p>
          <a:p>
            <a:endParaRPr lang="en-GB" sz="1200" dirty="0"/>
          </a:p>
        </p:txBody>
      </p:sp>
      <p:sp>
        <p:nvSpPr>
          <p:cNvPr id="12" name="Text Placeholder 1">
            <a:extLst>
              <a:ext uri="{FF2B5EF4-FFF2-40B4-BE49-F238E27FC236}">
                <a16:creationId xmlns:a16="http://schemas.microsoft.com/office/drawing/2014/main" id="{37142933-4E48-6EFC-C1E2-715FBA347E99}"/>
              </a:ext>
            </a:extLst>
          </p:cNvPr>
          <p:cNvSpPr txBox="1">
            <a:spLocks/>
          </p:cNvSpPr>
          <p:nvPr/>
        </p:nvSpPr>
        <p:spPr>
          <a:xfrm>
            <a:off x="8147503" y="4715812"/>
            <a:ext cx="337298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44.04% against peer 96.85%</a:t>
            </a:r>
          </a:p>
          <a:p>
            <a:endParaRPr lang="en-GB" sz="1200" dirty="0"/>
          </a:p>
          <a:p>
            <a:endParaRPr lang="en-GB" sz="1200" dirty="0"/>
          </a:p>
        </p:txBody>
      </p:sp>
      <p:graphicFrame>
        <p:nvGraphicFramePr>
          <p:cNvPr id="5" name="Chart 4">
            <a:extLst>
              <a:ext uri="{FF2B5EF4-FFF2-40B4-BE49-F238E27FC236}">
                <a16:creationId xmlns:a16="http://schemas.microsoft.com/office/drawing/2014/main" id="{5EC0EA5B-D723-446A-8DA8-2047BDE23BC5}"/>
              </a:ext>
            </a:extLst>
          </p:cNvPr>
          <p:cNvGraphicFramePr>
            <a:graphicFrameLocks/>
          </p:cNvGraphicFramePr>
          <p:nvPr>
            <p:extLst>
              <p:ext uri="{D42A27DB-BD31-4B8C-83A1-F6EECF244321}">
                <p14:modId xmlns:p14="http://schemas.microsoft.com/office/powerpoint/2010/main" val="610817305"/>
              </p:ext>
            </p:extLst>
          </p:nvPr>
        </p:nvGraphicFramePr>
        <p:xfrm>
          <a:off x="766023" y="2268510"/>
          <a:ext cx="3607200" cy="23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517CDFD-C9C8-41CE-A6AD-A8F146100427}"/>
              </a:ext>
            </a:extLst>
          </p:cNvPr>
          <p:cNvGraphicFramePr>
            <a:graphicFrameLocks/>
          </p:cNvGraphicFramePr>
          <p:nvPr>
            <p:extLst>
              <p:ext uri="{D42A27DB-BD31-4B8C-83A1-F6EECF244321}">
                <p14:modId xmlns:p14="http://schemas.microsoft.com/office/powerpoint/2010/main" val="2645217299"/>
              </p:ext>
            </p:extLst>
          </p:nvPr>
        </p:nvGraphicFramePr>
        <p:xfrm>
          <a:off x="4462057" y="2270694"/>
          <a:ext cx="3607200" cy="23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0FFED4C-8B2A-4A31-85BB-57E02502FB92}"/>
              </a:ext>
            </a:extLst>
          </p:cNvPr>
          <p:cNvGraphicFramePr>
            <a:graphicFrameLocks/>
          </p:cNvGraphicFramePr>
          <p:nvPr>
            <p:extLst>
              <p:ext uri="{D42A27DB-BD31-4B8C-83A1-F6EECF244321}">
                <p14:modId xmlns:p14="http://schemas.microsoft.com/office/powerpoint/2010/main" val="802714146"/>
              </p:ext>
            </p:extLst>
          </p:nvPr>
        </p:nvGraphicFramePr>
        <p:xfrm>
          <a:off x="8161758" y="2276472"/>
          <a:ext cx="3607200" cy="237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2683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3867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574716" y="1975720"/>
            <a:ext cx="4119023" cy="3612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26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38337" y="4982587"/>
            <a:ext cx="480873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49.66% within 9 weeks against a target of 75%</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Diagnostics - Imaging</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574716" y="5036192"/>
            <a:ext cx="47026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7,039 waits &gt;26 weeks against a target of 0</a:t>
            </a:r>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653873035"/>
              </p:ext>
            </p:extLst>
          </p:nvPr>
        </p:nvGraphicFramePr>
        <p:xfrm>
          <a:off x="671513" y="2282423"/>
          <a:ext cx="4572001" cy="2700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601461106"/>
              </p:ext>
            </p:extLst>
          </p:nvPr>
        </p:nvGraphicFramePr>
        <p:xfrm>
          <a:off x="6574716" y="2331857"/>
          <a:ext cx="4572000" cy="2667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130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3677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597059" y="1942763"/>
            <a:ext cx="4119023" cy="4546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26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01705" y="5044943"/>
            <a:ext cx="4632386"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30.94% within 9 weeks against a target of 75%</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6005524"/>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Diagnostics - Physiological</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518430" y="5039544"/>
            <a:ext cx="4805265"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6,519 waits &gt;26 weeks against a target of 0</a:t>
            </a:r>
          </a:p>
        </p:txBody>
      </p:sp>
      <p:graphicFrame>
        <p:nvGraphicFramePr>
          <p:cNvPr id="3" name="Chart 2">
            <a:extLst>
              <a:ext uri="{FF2B5EF4-FFF2-40B4-BE49-F238E27FC236}">
                <a16:creationId xmlns:a16="http://schemas.microsoft.com/office/drawing/2014/main" id="{731CDB00-C62B-4BBC-8989-659376D2C659}"/>
              </a:ext>
            </a:extLst>
          </p:cNvPr>
          <p:cNvGraphicFramePr>
            <a:graphicFrameLocks/>
          </p:cNvGraphicFramePr>
          <p:nvPr>
            <p:extLst>
              <p:ext uri="{D42A27DB-BD31-4B8C-83A1-F6EECF244321}">
                <p14:modId xmlns:p14="http://schemas.microsoft.com/office/powerpoint/2010/main" val="995513820"/>
              </p:ext>
            </p:extLst>
          </p:nvPr>
        </p:nvGraphicFramePr>
        <p:xfrm>
          <a:off x="731898" y="2320963"/>
          <a:ext cx="4572001" cy="2708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9F38B88-9D26-43BD-BB67-865C27FA6A7A}"/>
              </a:ext>
            </a:extLst>
          </p:cNvPr>
          <p:cNvGraphicFramePr>
            <a:graphicFrameLocks/>
          </p:cNvGraphicFramePr>
          <p:nvPr>
            <p:extLst>
              <p:ext uri="{D42A27DB-BD31-4B8C-83A1-F6EECF244321}">
                <p14:modId xmlns:p14="http://schemas.microsoft.com/office/powerpoint/2010/main" val="1527919557"/>
              </p:ext>
            </p:extLst>
          </p:nvPr>
        </p:nvGraphicFramePr>
        <p:xfrm>
          <a:off x="6518430" y="2336589"/>
          <a:ext cx="4572001" cy="2693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05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927" y="1444545"/>
            <a:ext cx="10748548" cy="558538"/>
          </a:xfrm>
        </p:spPr>
        <p:txBody>
          <a:bodyPr/>
          <a:lstStyle/>
          <a:p>
            <a:r>
              <a:rPr lang="en-GB" sz="3200" dirty="0"/>
              <a:t>Introduction</a:t>
            </a:r>
          </a:p>
        </p:txBody>
      </p:sp>
      <p:sp>
        <p:nvSpPr>
          <p:cNvPr id="3" name="Text Placeholder 2"/>
          <p:cNvSpPr>
            <a:spLocks noGrp="1"/>
          </p:cNvSpPr>
          <p:nvPr>
            <p:ph type="body" sz="quarter" idx="13"/>
          </p:nvPr>
        </p:nvSpPr>
        <p:spPr/>
        <p:txBody>
          <a:bodyPr/>
          <a:lstStyle/>
          <a:p>
            <a:pPr marL="0" indent="0">
              <a:buNone/>
            </a:pPr>
            <a:endParaRPr lang="en-GB" dirty="0"/>
          </a:p>
          <a:p>
            <a:pPr marL="0" indent="0">
              <a:buNone/>
            </a:pPr>
            <a:endParaRPr lang="en-GB" dirty="0"/>
          </a:p>
          <a:p>
            <a:pPr marL="0" indent="0">
              <a:buNone/>
            </a:pPr>
            <a:endParaRPr lang="en-GB" dirty="0"/>
          </a:p>
        </p:txBody>
      </p:sp>
      <p:sp>
        <p:nvSpPr>
          <p:cNvPr id="4" name="Text Placeholder 2">
            <a:extLst>
              <a:ext uri="{FF2B5EF4-FFF2-40B4-BE49-F238E27FC236}">
                <a16:creationId xmlns:a16="http://schemas.microsoft.com/office/drawing/2014/main" id="{4297EE2E-B971-541B-3D38-11212EFB6CBD}"/>
              </a:ext>
            </a:extLst>
          </p:cNvPr>
          <p:cNvSpPr txBox="1">
            <a:spLocks/>
          </p:cNvSpPr>
          <p:nvPr/>
        </p:nvSpPr>
        <p:spPr>
          <a:xfrm>
            <a:off x="671513" y="2177658"/>
            <a:ext cx="10748962" cy="2867494"/>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tx1"/>
                </a:solidFill>
                <a:effectLst/>
                <a:latin typeface="Arial" panose="020B0604020202020204" pitchFamily="34" charset="0"/>
                <a:ea typeface="Times New Roman" panose="02020603050405020304" pitchFamily="18" charset="0"/>
                <a:cs typeface="Aptos" panose="020B0004020202020204" pitchFamily="34" charset="0"/>
              </a:rPr>
              <a:t>The transition to encompass has meant that many performance metrics have had to be validated in detail as well as working with epic/encompass on build issues which continue to be affecting a range of reports.  As metrics’ confidence levels increase they will be included in the Trust Board report and data will be caveated where appropriate. Due to ongoing encompass validation, figures within this report may be refreshed and therefore will not match previous publications.</a:t>
            </a:r>
          </a:p>
          <a:p>
            <a:r>
              <a:rPr lang="en-GB" sz="1600" dirty="0">
                <a:solidFill>
                  <a:schemeClr val="tx1"/>
                </a:solidFill>
              </a:rPr>
              <a:t>The Trust continues to be monitored on the System Oversight Measures (SOMs) which are set by the NI Department of Health.</a:t>
            </a:r>
          </a:p>
          <a:p>
            <a:r>
              <a:rPr lang="en-GB" sz="1600" dirty="0">
                <a:solidFill>
                  <a:schemeClr val="tx1"/>
                </a:solidFill>
              </a:rPr>
              <a:t>This month SIF Escalations (p.48) and % Compliance with elements of Palliative Care Bundle (p.47) have been included.</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361797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257373"/>
            <a:ext cx="4613045"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428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Encompass SDP Dashboard</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750907"/>
            <a:ext cx="5025044"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Diagnostics - Endoscopy</a:t>
            </a:r>
          </a:p>
        </p:txBody>
      </p:sp>
      <p:graphicFrame>
        <p:nvGraphicFramePr>
          <p:cNvPr id="3" name="Chart 2">
            <a:extLst>
              <a:ext uri="{FF2B5EF4-FFF2-40B4-BE49-F238E27FC236}">
                <a16:creationId xmlns:a16="http://schemas.microsoft.com/office/drawing/2014/main" id="{793C2148-C038-4621-A725-F856272D958A}"/>
              </a:ext>
            </a:extLst>
          </p:cNvPr>
          <p:cNvGraphicFramePr>
            <a:graphicFrameLocks/>
          </p:cNvGraphicFramePr>
          <p:nvPr>
            <p:extLst>
              <p:ext uri="{D42A27DB-BD31-4B8C-83A1-F6EECF244321}">
                <p14:modId xmlns:p14="http://schemas.microsoft.com/office/powerpoint/2010/main" val="211033622"/>
              </p:ext>
            </p:extLst>
          </p:nvPr>
        </p:nvGraphicFramePr>
        <p:xfrm>
          <a:off x="679382" y="223778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a:extLst>
              <a:ext uri="{FF2B5EF4-FFF2-40B4-BE49-F238E27FC236}">
                <a16:creationId xmlns:a16="http://schemas.microsoft.com/office/drawing/2014/main" id="{B41EC962-6B21-F8F2-A095-5105C2545182}"/>
              </a:ext>
            </a:extLst>
          </p:cNvPr>
          <p:cNvSpPr txBox="1">
            <a:spLocks/>
          </p:cNvSpPr>
          <p:nvPr/>
        </p:nvSpPr>
        <p:spPr>
          <a:xfrm>
            <a:off x="638337" y="5070757"/>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9.1% decrease YTD compared to same period last year</a:t>
            </a:r>
          </a:p>
        </p:txBody>
      </p:sp>
    </p:spTree>
    <p:extLst>
      <p:ext uri="{BB962C8B-B14F-4D97-AF65-F5344CB8AC3E}">
        <p14:creationId xmlns:p14="http://schemas.microsoft.com/office/powerpoint/2010/main" val="1246974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5"/>
            <a:ext cx="4119023" cy="336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662468" y="1942763"/>
            <a:ext cx="4119023" cy="3629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26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38337" y="5025155"/>
            <a:ext cx="463518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74.06% within 9 weeks against a target of 75%</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573636"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536642"/>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Diagnostics - Endoscopy</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599281" y="5004055"/>
            <a:ext cx="463518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198 waits &gt;26 weeks against a target of 0</a:t>
            </a:r>
          </a:p>
        </p:txBody>
      </p:sp>
      <p:graphicFrame>
        <p:nvGraphicFramePr>
          <p:cNvPr id="9" name="Chart 8">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4133413243"/>
              </p:ext>
            </p:extLst>
          </p:nvPr>
        </p:nvGraphicFramePr>
        <p:xfrm>
          <a:off x="683572" y="2283227"/>
          <a:ext cx="4572000" cy="2715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29344255"/>
              </p:ext>
            </p:extLst>
          </p:nvPr>
        </p:nvGraphicFramePr>
        <p:xfrm>
          <a:off x="6617234" y="2288590"/>
          <a:ext cx="4572001" cy="27154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625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777310" cy="3629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DNA / CND Rate for </a:t>
            </a:r>
            <a:r>
              <a:rPr lang="en-GB" sz="1800" dirty="0"/>
              <a:t>Main</a:t>
            </a:r>
            <a:r>
              <a:rPr lang="en-GB" sz="1600" dirty="0"/>
              <a:t> &amp; DPU</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250007" y="1968843"/>
            <a:ext cx="5457663" cy="3629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Run Time </a:t>
            </a:r>
            <a:r>
              <a:rPr lang="en-GB" sz="1800" dirty="0"/>
              <a:t>Rate</a:t>
            </a:r>
            <a:r>
              <a:rPr lang="en-GB" sz="1600" dirty="0"/>
              <a:t> for Main, DPU &amp; Endoscopy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5062635"/>
            <a:ext cx="495438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Main 10.61% DPU 8.97% against a target of 5%</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58336" y="5985859"/>
            <a:ext cx="480366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536642"/>
            <a:ext cx="4572000"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Theatres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250007" y="5046303"/>
            <a:ext cx="463518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Main 99.38% DPU 80.38% Endoscopy 111.98% against a target of 90%</a:t>
            </a:r>
          </a:p>
        </p:txBody>
      </p:sp>
      <p:graphicFrame>
        <p:nvGraphicFramePr>
          <p:cNvPr id="3" name="Chart 2">
            <a:extLst>
              <a:ext uri="{FF2B5EF4-FFF2-40B4-BE49-F238E27FC236}">
                <a16:creationId xmlns:a16="http://schemas.microsoft.com/office/drawing/2014/main" id="{3DA7DD48-543C-41E3-A26C-B42666244E3A}"/>
              </a:ext>
            </a:extLst>
          </p:cNvPr>
          <p:cNvGraphicFramePr>
            <a:graphicFrameLocks/>
          </p:cNvGraphicFramePr>
          <p:nvPr>
            <p:extLst>
              <p:ext uri="{D42A27DB-BD31-4B8C-83A1-F6EECF244321}">
                <p14:modId xmlns:p14="http://schemas.microsoft.com/office/powerpoint/2010/main" val="207215291"/>
              </p:ext>
            </p:extLst>
          </p:nvPr>
        </p:nvGraphicFramePr>
        <p:xfrm>
          <a:off x="671513" y="2304897"/>
          <a:ext cx="4571999"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AAF0CD5-2DBE-4D10-BB71-A03FDDEB82DA}"/>
              </a:ext>
            </a:extLst>
          </p:cNvPr>
          <p:cNvGraphicFramePr>
            <a:graphicFrameLocks/>
          </p:cNvGraphicFramePr>
          <p:nvPr>
            <p:extLst>
              <p:ext uri="{D42A27DB-BD31-4B8C-83A1-F6EECF244321}">
                <p14:modId xmlns:p14="http://schemas.microsoft.com/office/powerpoint/2010/main" val="2755813239"/>
              </p:ext>
            </p:extLst>
          </p:nvPr>
        </p:nvGraphicFramePr>
        <p:xfrm>
          <a:off x="6283182" y="2274528"/>
          <a:ext cx="4571999" cy="2771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55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4664800"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777310" cy="3629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Op Time Rate for </a:t>
            </a:r>
            <a:r>
              <a:rPr lang="en-GB" sz="1800" dirty="0"/>
              <a:t>Main</a:t>
            </a:r>
            <a:r>
              <a:rPr lang="en-GB" sz="1600" dirty="0"/>
              <a:t> Theatre</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250007" y="1968843"/>
            <a:ext cx="5457663" cy="3629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Op Time Rate for DPU Theatre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4" y="5062635"/>
            <a:ext cx="463162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89.78% against a target of 85%</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38337" y="1536642"/>
            <a:ext cx="4572000"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Theatres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250007" y="5062635"/>
            <a:ext cx="463518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To Date – 60.87% against a target of 80%</a:t>
            </a:r>
          </a:p>
        </p:txBody>
      </p:sp>
      <p:graphicFrame>
        <p:nvGraphicFramePr>
          <p:cNvPr id="9" name="Chart 8">
            <a:extLst>
              <a:ext uri="{FF2B5EF4-FFF2-40B4-BE49-F238E27FC236}">
                <a16:creationId xmlns:a16="http://schemas.microsoft.com/office/drawing/2014/main" id="{2F5DED4C-79F7-4141-9175-2951AC1AB981}"/>
              </a:ext>
            </a:extLst>
          </p:cNvPr>
          <p:cNvGraphicFramePr>
            <a:graphicFrameLocks/>
          </p:cNvGraphicFramePr>
          <p:nvPr>
            <p:extLst>
              <p:ext uri="{D42A27DB-BD31-4B8C-83A1-F6EECF244321}">
                <p14:modId xmlns:p14="http://schemas.microsoft.com/office/powerpoint/2010/main" val="1762075471"/>
              </p:ext>
            </p:extLst>
          </p:nvPr>
        </p:nvGraphicFramePr>
        <p:xfrm>
          <a:off x="671513" y="2323200"/>
          <a:ext cx="4571999"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A3E4088-0530-4794-8C75-F29D7A85409A}"/>
              </a:ext>
            </a:extLst>
          </p:cNvPr>
          <p:cNvGraphicFramePr>
            <a:graphicFrameLocks/>
          </p:cNvGraphicFramePr>
          <p:nvPr>
            <p:extLst>
              <p:ext uri="{D42A27DB-BD31-4B8C-83A1-F6EECF244321}">
                <p14:modId xmlns:p14="http://schemas.microsoft.com/office/powerpoint/2010/main" val="3050740587"/>
              </p:ext>
            </p:extLst>
          </p:nvPr>
        </p:nvGraphicFramePr>
        <p:xfrm>
          <a:off x="6250007" y="2323200"/>
          <a:ext cx="4571999"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5979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82851"/>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428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936698"/>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Encompass Report 667793 – AHP Activity</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36642"/>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AHPs</a:t>
            </a:r>
          </a:p>
        </p:txBody>
      </p:sp>
      <p:graphicFrame>
        <p:nvGraphicFramePr>
          <p:cNvPr id="3" name="Chart 2">
            <a:extLst>
              <a:ext uri="{FF2B5EF4-FFF2-40B4-BE49-F238E27FC236}">
                <a16:creationId xmlns:a16="http://schemas.microsoft.com/office/drawing/2014/main" id="{94D806B1-A3A5-48E3-A841-2B67B4A29C43}"/>
              </a:ext>
            </a:extLst>
          </p:cNvPr>
          <p:cNvGraphicFramePr>
            <a:graphicFrameLocks/>
          </p:cNvGraphicFramePr>
          <p:nvPr>
            <p:extLst>
              <p:ext uri="{D42A27DB-BD31-4B8C-83A1-F6EECF244321}">
                <p14:modId xmlns:p14="http://schemas.microsoft.com/office/powerpoint/2010/main" val="443052590"/>
              </p:ext>
            </p:extLst>
          </p:nvPr>
        </p:nvGraphicFramePr>
        <p:xfrm>
          <a:off x="671513" y="2138848"/>
          <a:ext cx="4572000" cy="2646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9ACA2A2-4038-4E89-9ADA-9AD60B7D2DFE}"/>
              </a:ext>
            </a:extLst>
          </p:cNvPr>
          <p:cNvGraphicFramePr>
            <a:graphicFrameLocks/>
          </p:cNvGraphicFramePr>
          <p:nvPr>
            <p:extLst>
              <p:ext uri="{D42A27DB-BD31-4B8C-83A1-F6EECF244321}">
                <p14:modId xmlns:p14="http://schemas.microsoft.com/office/powerpoint/2010/main" val="2004508387"/>
              </p:ext>
            </p:extLst>
          </p:nvPr>
        </p:nvGraphicFramePr>
        <p:xfrm>
          <a:off x="6468067" y="2149872"/>
          <a:ext cx="4572000" cy="26246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1">
            <a:extLst>
              <a:ext uri="{FF2B5EF4-FFF2-40B4-BE49-F238E27FC236}">
                <a16:creationId xmlns:a16="http://schemas.microsoft.com/office/drawing/2014/main" id="{CCBD9BFC-49F6-2C49-BA26-3E5B73B2DE76}"/>
              </a:ext>
            </a:extLst>
          </p:cNvPr>
          <p:cNvSpPr txBox="1">
            <a:spLocks/>
          </p:cNvSpPr>
          <p:nvPr/>
        </p:nvSpPr>
        <p:spPr>
          <a:xfrm>
            <a:off x="671513" y="4889157"/>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0.6% increase YTD compared to same period last year</a:t>
            </a:r>
          </a:p>
        </p:txBody>
      </p:sp>
      <p:sp>
        <p:nvSpPr>
          <p:cNvPr id="12" name="Text Placeholder 1">
            <a:extLst>
              <a:ext uri="{FF2B5EF4-FFF2-40B4-BE49-F238E27FC236}">
                <a16:creationId xmlns:a16="http://schemas.microsoft.com/office/drawing/2014/main" id="{D4ECAF9B-9F98-E552-1EE0-74047704FA7C}"/>
              </a:ext>
            </a:extLst>
          </p:cNvPr>
          <p:cNvSpPr txBox="1">
            <a:spLocks/>
          </p:cNvSpPr>
          <p:nvPr/>
        </p:nvSpPr>
        <p:spPr>
          <a:xfrm>
            <a:off x="6468067" y="4810176"/>
            <a:ext cx="4656179"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1.8% decrease YTD compared to same period last year</a:t>
            </a:r>
          </a:p>
        </p:txBody>
      </p:sp>
    </p:spTree>
    <p:extLst>
      <p:ext uri="{BB962C8B-B14F-4D97-AF65-F5344CB8AC3E}">
        <p14:creationId xmlns:p14="http://schemas.microsoft.com/office/powerpoint/2010/main" val="2459714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0917" y="1104177"/>
            <a:ext cx="10748548" cy="558538"/>
          </a:xfrm>
        </p:spPr>
        <p:txBody>
          <a:bodyPr/>
          <a:lstStyle/>
          <a:p>
            <a:r>
              <a:rPr lang="en-GB" sz="3200" dirty="0"/>
              <a:t>Elective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3762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13 Week Waits (%)</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471698" y="1977940"/>
            <a:ext cx="4119023" cy="3762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13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5021774"/>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41.76% waiting &lt; 13 Weeks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40299"/>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AHPs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422447" y="5021774"/>
            <a:ext cx="457200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17,329 waits &gt;13 weeks against a target of 0</a:t>
            </a:r>
          </a:p>
        </p:txBody>
      </p:sp>
      <p:graphicFrame>
        <p:nvGraphicFramePr>
          <p:cNvPr id="11" name="Chart 10">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3341111566"/>
              </p:ext>
            </p:extLst>
          </p:nvPr>
        </p:nvGraphicFramePr>
        <p:xfrm>
          <a:off x="671513" y="2338580"/>
          <a:ext cx="4526972" cy="2676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892039466"/>
              </p:ext>
            </p:extLst>
          </p:nvPr>
        </p:nvGraphicFramePr>
        <p:xfrm>
          <a:off x="6480710" y="2332077"/>
          <a:ext cx="4526972" cy="26831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972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140860"/>
            <a:ext cx="10748548" cy="514126"/>
          </a:xfrm>
        </p:spPr>
        <p:txBody>
          <a:bodyPr/>
          <a:lstStyle/>
          <a:p>
            <a:r>
              <a:rPr lang="en-GB" sz="2800" dirty="0"/>
              <a:t>Mental Health &amp; Learning Disability</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2074472"/>
            <a:ext cx="4119023" cy="3851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 (%)</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459799" y="2050680"/>
            <a:ext cx="4119023" cy="3850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608863"/>
            <a:ext cx="7847798" cy="3850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Adult Mental Health Services</a:t>
            </a:r>
          </a:p>
        </p:txBody>
      </p:sp>
      <p:sp>
        <p:nvSpPr>
          <p:cNvPr id="9" name="Text Placeholder 1">
            <a:extLst>
              <a:ext uri="{FF2B5EF4-FFF2-40B4-BE49-F238E27FC236}">
                <a16:creationId xmlns:a16="http://schemas.microsoft.com/office/drawing/2014/main" id="{C2DA12F3-F368-B668-0D49-AF106C26BEF9}"/>
              </a:ext>
            </a:extLst>
          </p:cNvPr>
          <p:cNvSpPr txBox="1">
            <a:spLocks/>
          </p:cNvSpPr>
          <p:nvPr/>
        </p:nvSpPr>
        <p:spPr>
          <a:xfrm>
            <a:off x="6488483" y="4991816"/>
            <a:ext cx="429300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41 waits &gt;9 weeks against a target of 0</a:t>
            </a:r>
          </a:p>
        </p:txBody>
      </p:sp>
      <p:sp>
        <p:nvSpPr>
          <p:cNvPr id="14" name="Text Placeholder 1">
            <a:extLst>
              <a:ext uri="{FF2B5EF4-FFF2-40B4-BE49-F238E27FC236}">
                <a16:creationId xmlns:a16="http://schemas.microsoft.com/office/drawing/2014/main" id="{9EA254C6-564B-DFD0-F4A9-D9FFE822FC6D}"/>
              </a:ext>
            </a:extLst>
          </p:cNvPr>
          <p:cNvSpPr txBox="1">
            <a:spLocks/>
          </p:cNvSpPr>
          <p:nvPr/>
        </p:nvSpPr>
        <p:spPr>
          <a:xfrm>
            <a:off x="685093" y="5011696"/>
            <a:ext cx="427942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94.72% waiting &lt; 9 weeks</a:t>
            </a:r>
          </a:p>
        </p:txBody>
      </p:sp>
      <p:graphicFrame>
        <p:nvGraphicFramePr>
          <p:cNvPr id="11" name="Chart 10">
            <a:extLst>
              <a:ext uri="{FF2B5EF4-FFF2-40B4-BE49-F238E27FC236}">
                <a16:creationId xmlns:a16="http://schemas.microsoft.com/office/drawing/2014/main" id="{4FBE2968-1336-4547-82FB-E3B227636F9E}"/>
              </a:ext>
            </a:extLst>
          </p:cNvPr>
          <p:cNvGraphicFramePr>
            <a:graphicFrameLocks/>
          </p:cNvGraphicFramePr>
          <p:nvPr>
            <p:extLst>
              <p:ext uri="{D42A27DB-BD31-4B8C-83A1-F6EECF244321}">
                <p14:modId xmlns:p14="http://schemas.microsoft.com/office/powerpoint/2010/main" val="1995639576"/>
              </p:ext>
            </p:extLst>
          </p:nvPr>
        </p:nvGraphicFramePr>
        <p:xfrm>
          <a:off x="685093" y="2509037"/>
          <a:ext cx="4229681" cy="2422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2E00-000002000000}"/>
              </a:ext>
            </a:extLst>
          </p:cNvPr>
          <p:cNvGraphicFramePr>
            <a:graphicFrameLocks/>
          </p:cNvGraphicFramePr>
          <p:nvPr>
            <p:extLst>
              <p:ext uri="{D42A27DB-BD31-4B8C-83A1-F6EECF244321}">
                <p14:modId xmlns:p14="http://schemas.microsoft.com/office/powerpoint/2010/main" val="216909124"/>
              </p:ext>
            </p:extLst>
          </p:nvPr>
        </p:nvGraphicFramePr>
        <p:xfrm>
          <a:off x="6488483" y="2513419"/>
          <a:ext cx="4216101" cy="2465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20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2800" dirty="0"/>
              <a:t>Mental Health &amp; Learning Disability</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7 Day Discharges (%)</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28 Day Discharges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7653" y="5031208"/>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93% discharged within 7 days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MH Services Monthly Return</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Adult Mental Health Services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751697" y="5043874"/>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0 patients &gt; 28 days</a:t>
            </a:r>
          </a:p>
        </p:txBody>
      </p:sp>
      <p:graphicFrame>
        <p:nvGraphicFramePr>
          <p:cNvPr id="3" name="Chart 2">
            <a:extLst>
              <a:ext uri="{FF2B5EF4-FFF2-40B4-BE49-F238E27FC236}">
                <a16:creationId xmlns:a16="http://schemas.microsoft.com/office/drawing/2014/main" id="{00000000-0008-0000-3000-000002000000}"/>
              </a:ext>
            </a:extLst>
          </p:cNvPr>
          <p:cNvGraphicFramePr>
            <a:graphicFrameLocks/>
          </p:cNvGraphicFramePr>
          <p:nvPr>
            <p:extLst>
              <p:ext uri="{D42A27DB-BD31-4B8C-83A1-F6EECF244321}">
                <p14:modId xmlns:p14="http://schemas.microsoft.com/office/powerpoint/2010/main" val="3109944851"/>
              </p:ext>
            </p:extLst>
          </p:nvPr>
        </p:nvGraphicFramePr>
        <p:xfrm>
          <a:off x="737653" y="2289685"/>
          <a:ext cx="4572000" cy="275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3200-000002000000}"/>
              </a:ext>
            </a:extLst>
          </p:cNvPr>
          <p:cNvGraphicFramePr>
            <a:graphicFrameLocks/>
          </p:cNvGraphicFramePr>
          <p:nvPr>
            <p:extLst>
              <p:ext uri="{D42A27DB-BD31-4B8C-83A1-F6EECF244321}">
                <p14:modId xmlns:p14="http://schemas.microsoft.com/office/powerpoint/2010/main" val="3913892750"/>
              </p:ext>
            </p:extLst>
          </p:nvPr>
        </p:nvGraphicFramePr>
        <p:xfrm>
          <a:off x="6751697" y="2266841"/>
          <a:ext cx="4572000" cy="2764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669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2800" dirty="0"/>
              <a:t>Mental Health &amp; Learning Disability</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7 Day Discharges (%)</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28 Day Discharges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7653" y="5031208"/>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100% discharged within 7 days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LD Services Monthly Return</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Learning Disability</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746440" y="5031207"/>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0 patients &gt; 28 days</a:t>
            </a:r>
          </a:p>
        </p:txBody>
      </p:sp>
      <p:graphicFrame>
        <p:nvGraphicFramePr>
          <p:cNvPr id="9" name="Chart 8">
            <a:extLst>
              <a:ext uri="{FF2B5EF4-FFF2-40B4-BE49-F238E27FC236}">
                <a16:creationId xmlns:a16="http://schemas.microsoft.com/office/drawing/2014/main" id="{00000000-0008-0000-3500-000002000000}"/>
              </a:ext>
            </a:extLst>
          </p:cNvPr>
          <p:cNvGraphicFramePr>
            <a:graphicFrameLocks/>
          </p:cNvGraphicFramePr>
          <p:nvPr>
            <p:extLst>
              <p:ext uri="{D42A27DB-BD31-4B8C-83A1-F6EECF244321}">
                <p14:modId xmlns:p14="http://schemas.microsoft.com/office/powerpoint/2010/main" val="2046251883"/>
              </p:ext>
            </p:extLst>
          </p:nvPr>
        </p:nvGraphicFramePr>
        <p:xfrm>
          <a:off x="737653" y="2388033"/>
          <a:ext cx="4572001" cy="2603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3700-000002000000}"/>
              </a:ext>
            </a:extLst>
          </p:cNvPr>
          <p:cNvGraphicFramePr>
            <a:graphicFrameLocks/>
          </p:cNvGraphicFramePr>
          <p:nvPr>
            <p:extLst>
              <p:ext uri="{D42A27DB-BD31-4B8C-83A1-F6EECF244321}">
                <p14:modId xmlns:p14="http://schemas.microsoft.com/office/powerpoint/2010/main" val="862789796"/>
              </p:ext>
            </p:extLst>
          </p:nvPr>
        </p:nvGraphicFramePr>
        <p:xfrm>
          <a:off x="6746440" y="2385873"/>
          <a:ext cx="4572000" cy="2605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60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140860"/>
            <a:ext cx="10748548" cy="514126"/>
          </a:xfrm>
        </p:spPr>
        <p:txBody>
          <a:bodyPr/>
          <a:lstStyle/>
          <a:p>
            <a:r>
              <a:rPr lang="en-GB" sz="2800" dirty="0"/>
              <a:t>Mental Health &amp; Learning Disability</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2074472"/>
            <a:ext cx="4119023" cy="3851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13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9" name="Text Placeholder 1">
            <a:extLst>
              <a:ext uri="{FF2B5EF4-FFF2-40B4-BE49-F238E27FC236}">
                <a16:creationId xmlns:a16="http://schemas.microsoft.com/office/drawing/2014/main" id="{C2DA12F3-F368-B668-0D49-AF106C26BEF9}"/>
              </a:ext>
            </a:extLst>
          </p:cNvPr>
          <p:cNvSpPr txBox="1">
            <a:spLocks/>
          </p:cNvSpPr>
          <p:nvPr/>
        </p:nvSpPr>
        <p:spPr>
          <a:xfrm>
            <a:off x="695205" y="5019679"/>
            <a:ext cx="445588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540 waits &gt;13 weeks against a target of 0</a:t>
            </a:r>
          </a:p>
        </p:txBody>
      </p:sp>
      <p:sp>
        <p:nvSpPr>
          <p:cNvPr id="8" name="Text Placeholder 1">
            <a:extLst>
              <a:ext uri="{FF2B5EF4-FFF2-40B4-BE49-F238E27FC236}">
                <a16:creationId xmlns:a16="http://schemas.microsoft.com/office/drawing/2014/main" id="{9D3058FC-210D-42F1-7E5A-1C4EE9FF2886}"/>
              </a:ext>
            </a:extLst>
          </p:cNvPr>
          <p:cNvSpPr txBox="1">
            <a:spLocks/>
          </p:cNvSpPr>
          <p:nvPr/>
        </p:nvSpPr>
        <p:spPr>
          <a:xfrm>
            <a:off x="671513" y="1654986"/>
            <a:ext cx="4411764" cy="3850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Psychological Therapies</a:t>
            </a:r>
          </a:p>
        </p:txBody>
      </p:sp>
      <p:graphicFrame>
        <p:nvGraphicFramePr>
          <p:cNvPr id="4" name="Chart 3">
            <a:extLst>
              <a:ext uri="{FF2B5EF4-FFF2-40B4-BE49-F238E27FC236}">
                <a16:creationId xmlns:a16="http://schemas.microsoft.com/office/drawing/2014/main" id="{00000000-0008-0000-3400-000002000000}"/>
              </a:ext>
            </a:extLst>
          </p:cNvPr>
          <p:cNvGraphicFramePr>
            <a:graphicFrameLocks/>
          </p:cNvGraphicFramePr>
          <p:nvPr>
            <p:extLst>
              <p:ext uri="{D42A27DB-BD31-4B8C-83A1-F6EECF244321}">
                <p14:modId xmlns:p14="http://schemas.microsoft.com/office/powerpoint/2010/main" val="951603582"/>
              </p:ext>
            </p:extLst>
          </p:nvPr>
        </p:nvGraphicFramePr>
        <p:xfrm>
          <a:off x="711292" y="2540530"/>
          <a:ext cx="4378240" cy="2446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65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373347"/>
            <a:ext cx="10748548" cy="558538"/>
          </a:xfrm>
        </p:spPr>
        <p:txBody>
          <a:bodyPr/>
          <a:lstStyle/>
          <a:p>
            <a:r>
              <a:rPr lang="en-GB" sz="3200" dirty="0"/>
              <a:t>Cancer Care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519743" y="2372978"/>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 Placeholder 1">
            <a:extLst>
              <a:ext uri="{FF2B5EF4-FFF2-40B4-BE49-F238E27FC236}">
                <a16:creationId xmlns:a16="http://schemas.microsoft.com/office/drawing/2014/main" id="{6FFD6F37-42A9-FDE9-26D3-94CED8E6DEB1}"/>
              </a:ext>
            </a:extLst>
          </p:cNvPr>
          <p:cNvSpPr txBox="1">
            <a:spLocks/>
          </p:cNvSpPr>
          <p:nvPr/>
        </p:nvSpPr>
        <p:spPr>
          <a:xfrm>
            <a:off x="6751696" y="2529292"/>
            <a:ext cx="4119023" cy="14995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p>
        </p:txBody>
      </p:sp>
      <p:sp>
        <p:nvSpPr>
          <p:cNvPr id="4" name="Text Placeholder 1">
            <a:extLst>
              <a:ext uri="{FF2B5EF4-FFF2-40B4-BE49-F238E27FC236}">
                <a16:creationId xmlns:a16="http://schemas.microsoft.com/office/drawing/2014/main" id="{983EFF3F-1987-75F7-45CB-A5B7EEE91013}"/>
              </a:ext>
            </a:extLst>
          </p:cNvPr>
          <p:cNvSpPr txBox="1">
            <a:spLocks/>
          </p:cNvSpPr>
          <p:nvPr/>
        </p:nvSpPr>
        <p:spPr>
          <a:xfrm>
            <a:off x="814237" y="4886570"/>
            <a:ext cx="443677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6.49% seen within 14 Days</a:t>
            </a:r>
          </a:p>
        </p:txBody>
      </p:sp>
      <p:sp>
        <p:nvSpPr>
          <p:cNvPr id="11" name="Text Placeholder 1">
            <a:extLst>
              <a:ext uri="{FF2B5EF4-FFF2-40B4-BE49-F238E27FC236}">
                <a16:creationId xmlns:a16="http://schemas.microsoft.com/office/drawing/2014/main" id="{92420A92-2E82-EEF6-9805-715607D955C6}"/>
              </a:ext>
            </a:extLst>
          </p:cNvPr>
          <p:cNvSpPr txBox="1">
            <a:spLocks/>
          </p:cNvSpPr>
          <p:nvPr/>
        </p:nvSpPr>
        <p:spPr>
          <a:xfrm>
            <a:off x="671513" y="5844430"/>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12" name="Text Placeholder 1">
            <a:extLst>
              <a:ext uri="{FF2B5EF4-FFF2-40B4-BE49-F238E27FC236}">
                <a16:creationId xmlns:a16="http://schemas.microsoft.com/office/drawing/2014/main" id="{5F4903DE-57A7-3D27-64A8-20F4A9D50F20}"/>
              </a:ext>
            </a:extLst>
          </p:cNvPr>
          <p:cNvSpPr txBox="1">
            <a:spLocks/>
          </p:cNvSpPr>
          <p:nvPr/>
        </p:nvSpPr>
        <p:spPr>
          <a:xfrm>
            <a:off x="671513" y="1914291"/>
            <a:ext cx="5729287" cy="3669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14 Day Breast Target – Regional Performance</a:t>
            </a:r>
          </a:p>
        </p:txBody>
      </p:sp>
      <p:graphicFrame>
        <p:nvGraphicFramePr>
          <p:cNvPr id="5" name="Chart 4">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1386268834"/>
              </p:ext>
            </p:extLst>
          </p:nvPr>
        </p:nvGraphicFramePr>
        <p:xfrm>
          <a:off x="737623" y="2254468"/>
          <a:ext cx="4590000" cy="2632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0046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140860"/>
            <a:ext cx="10748548" cy="514126"/>
          </a:xfrm>
        </p:spPr>
        <p:txBody>
          <a:bodyPr/>
          <a:lstStyle/>
          <a:p>
            <a:r>
              <a:rPr lang="en-GB" sz="2800" dirty="0"/>
              <a:t>Mental Health &amp; Learning Disability</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2074472"/>
            <a:ext cx="4119023" cy="3851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9" name="Text Placeholder 1">
            <a:extLst>
              <a:ext uri="{FF2B5EF4-FFF2-40B4-BE49-F238E27FC236}">
                <a16:creationId xmlns:a16="http://schemas.microsoft.com/office/drawing/2014/main" id="{C2DA12F3-F368-B668-0D49-AF106C26BEF9}"/>
              </a:ext>
            </a:extLst>
          </p:cNvPr>
          <p:cNvSpPr txBox="1">
            <a:spLocks/>
          </p:cNvSpPr>
          <p:nvPr/>
        </p:nvSpPr>
        <p:spPr>
          <a:xfrm>
            <a:off x="695205" y="5019679"/>
            <a:ext cx="445588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268 waits &gt;9 weeks against a target of 0</a:t>
            </a:r>
          </a:p>
        </p:txBody>
      </p:sp>
      <p:sp>
        <p:nvSpPr>
          <p:cNvPr id="8" name="Text Placeholder 1">
            <a:extLst>
              <a:ext uri="{FF2B5EF4-FFF2-40B4-BE49-F238E27FC236}">
                <a16:creationId xmlns:a16="http://schemas.microsoft.com/office/drawing/2014/main" id="{9D3058FC-210D-42F1-7E5A-1C4EE9FF2886}"/>
              </a:ext>
            </a:extLst>
          </p:cNvPr>
          <p:cNvSpPr txBox="1">
            <a:spLocks/>
          </p:cNvSpPr>
          <p:nvPr/>
        </p:nvSpPr>
        <p:spPr>
          <a:xfrm>
            <a:off x="671513" y="1654986"/>
            <a:ext cx="4411764" cy="3850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Dementia</a:t>
            </a:r>
          </a:p>
        </p:txBody>
      </p:sp>
      <p:graphicFrame>
        <p:nvGraphicFramePr>
          <p:cNvPr id="4" name="Chart 3">
            <a:extLst>
              <a:ext uri="{FF2B5EF4-FFF2-40B4-BE49-F238E27FC236}">
                <a16:creationId xmlns:a16="http://schemas.microsoft.com/office/drawing/2014/main" id="{00000000-0008-0000-3300-000002000000}"/>
              </a:ext>
            </a:extLst>
          </p:cNvPr>
          <p:cNvGraphicFramePr>
            <a:graphicFrameLocks/>
          </p:cNvGraphicFramePr>
          <p:nvPr>
            <p:extLst>
              <p:ext uri="{D42A27DB-BD31-4B8C-83A1-F6EECF244321}">
                <p14:modId xmlns:p14="http://schemas.microsoft.com/office/powerpoint/2010/main" val="511392502"/>
              </p:ext>
            </p:extLst>
          </p:nvPr>
        </p:nvGraphicFramePr>
        <p:xfrm>
          <a:off x="717096" y="2493336"/>
          <a:ext cx="4350969" cy="2472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2210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2800" dirty="0"/>
              <a:t>Children’s Services</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 (%)</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662466" y="2007976"/>
            <a:ext cx="4119023" cy="3048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9 Week Waits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5031208"/>
            <a:ext cx="457200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82.63% waiting &lt; 9 Weeks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38337"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CAMHS</a:t>
            </a:r>
          </a:p>
        </p:txBody>
      </p:sp>
      <p:sp>
        <p:nvSpPr>
          <p:cNvPr id="13" name="Text Placeholder 1">
            <a:extLst>
              <a:ext uri="{FF2B5EF4-FFF2-40B4-BE49-F238E27FC236}">
                <a16:creationId xmlns:a16="http://schemas.microsoft.com/office/drawing/2014/main" id="{484B45C7-34AD-4D9E-0225-FCD3D9D4DE82}"/>
              </a:ext>
            </a:extLst>
          </p:cNvPr>
          <p:cNvSpPr txBox="1">
            <a:spLocks/>
          </p:cNvSpPr>
          <p:nvPr/>
        </p:nvSpPr>
        <p:spPr>
          <a:xfrm>
            <a:off x="6662466" y="5031208"/>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41 waits &gt;9 weeks against a target of 0</a:t>
            </a:r>
          </a:p>
        </p:txBody>
      </p:sp>
      <p:graphicFrame>
        <p:nvGraphicFramePr>
          <p:cNvPr id="3" name="Chart 2">
            <a:extLst>
              <a:ext uri="{FF2B5EF4-FFF2-40B4-BE49-F238E27FC236}">
                <a16:creationId xmlns:a16="http://schemas.microsoft.com/office/drawing/2014/main" id="{43A6DC1E-6F48-4D79-A3E6-B7087EE55E34}"/>
              </a:ext>
            </a:extLst>
          </p:cNvPr>
          <p:cNvGraphicFramePr>
            <a:graphicFrameLocks/>
          </p:cNvGraphicFramePr>
          <p:nvPr>
            <p:extLst>
              <p:ext uri="{D42A27DB-BD31-4B8C-83A1-F6EECF244321}">
                <p14:modId xmlns:p14="http://schemas.microsoft.com/office/powerpoint/2010/main" val="2509726725"/>
              </p:ext>
            </p:extLst>
          </p:nvPr>
        </p:nvGraphicFramePr>
        <p:xfrm>
          <a:off x="671513" y="2402434"/>
          <a:ext cx="4572000" cy="2586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3800-000002000000}"/>
              </a:ext>
            </a:extLst>
          </p:cNvPr>
          <p:cNvGraphicFramePr>
            <a:graphicFrameLocks/>
          </p:cNvGraphicFramePr>
          <p:nvPr>
            <p:extLst>
              <p:ext uri="{D42A27DB-BD31-4B8C-83A1-F6EECF244321}">
                <p14:modId xmlns:p14="http://schemas.microsoft.com/office/powerpoint/2010/main" val="2054857683"/>
              </p:ext>
            </p:extLst>
          </p:nvPr>
        </p:nvGraphicFramePr>
        <p:xfrm>
          <a:off x="6662466" y="2397374"/>
          <a:ext cx="4572001" cy="25916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375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4434" y="1202581"/>
            <a:ext cx="10635584" cy="558538"/>
          </a:xfrm>
        </p:spPr>
        <p:txBody>
          <a:bodyPr/>
          <a:lstStyle/>
          <a:p>
            <a:r>
              <a:rPr lang="en-GB" sz="2800" dirty="0"/>
              <a:t>Children’s Services</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2197021"/>
            <a:ext cx="4119023" cy="351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Unallocated Cases &gt; 20 Days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89575" y="5254761"/>
            <a:ext cx="4983637"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25 cases &gt; 20 Days against a target of 43 cases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655052"/>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Unallocated Cases – Family Support</a:t>
            </a:r>
          </a:p>
        </p:txBody>
      </p:sp>
      <p:graphicFrame>
        <p:nvGraphicFramePr>
          <p:cNvPr id="3" name="Chart 2">
            <a:extLst>
              <a:ext uri="{FF2B5EF4-FFF2-40B4-BE49-F238E27FC236}">
                <a16:creationId xmlns:a16="http://schemas.microsoft.com/office/drawing/2014/main" id="{BAEB5854-8993-4153-80A9-C5B64C2C7A96}"/>
              </a:ext>
            </a:extLst>
          </p:cNvPr>
          <p:cNvGraphicFramePr>
            <a:graphicFrameLocks/>
          </p:cNvGraphicFramePr>
          <p:nvPr>
            <p:extLst>
              <p:ext uri="{D42A27DB-BD31-4B8C-83A1-F6EECF244321}">
                <p14:modId xmlns:p14="http://schemas.microsoft.com/office/powerpoint/2010/main" val="706102904"/>
              </p:ext>
            </p:extLst>
          </p:nvPr>
        </p:nvGraphicFramePr>
        <p:xfrm>
          <a:off x="689575" y="2502610"/>
          <a:ext cx="4572000" cy="275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83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181538"/>
            <a:ext cx="10635584" cy="558538"/>
          </a:xfrm>
        </p:spPr>
        <p:txBody>
          <a:bodyPr/>
          <a:lstStyle/>
          <a:p>
            <a:r>
              <a:rPr lang="en-GB" sz="2800" dirty="0"/>
              <a:t>Community Services</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14268" y="5092614"/>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2,858 compared to target of 3,688</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53167"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89576" y="1624026"/>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Domiciliary Care Packages</a:t>
            </a:r>
          </a:p>
        </p:txBody>
      </p:sp>
      <p:sp>
        <p:nvSpPr>
          <p:cNvPr id="9" name="Text Placeholder 1">
            <a:extLst>
              <a:ext uri="{FF2B5EF4-FFF2-40B4-BE49-F238E27FC236}">
                <a16:creationId xmlns:a16="http://schemas.microsoft.com/office/drawing/2014/main" id="{A14CF80E-D59B-0F34-20B3-D6F712013EC6}"/>
              </a:ext>
            </a:extLst>
          </p:cNvPr>
          <p:cNvSpPr txBox="1">
            <a:spLocks/>
          </p:cNvSpPr>
          <p:nvPr/>
        </p:nvSpPr>
        <p:spPr>
          <a:xfrm>
            <a:off x="671513" y="2060311"/>
            <a:ext cx="4553936" cy="3802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Unmet Need Hours (Full)</a:t>
            </a:r>
          </a:p>
        </p:txBody>
      </p:sp>
      <p:sp>
        <p:nvSpPr>
          <p:cNvPr id="11" name="Text Placeholder 1">
            <a:extLst>
              <a:ext uri="{FF2B5EF4-FFF2-40B4-BE49-F238E27FC236}">
                <a16:creationId xmlns:a16="http://schemas.microsoft.com/office/drawing/2014/main" id="{8DF0A193-E358-A260-A170-5DDE42F7B755}"/>
              </a:ext>
            </a:extLst>
          </p:cNvPr>
          <p:cNvSpPr txBox="1">
            <a:spLocks/>
          </p:cNvSpPr>
          <p:nvPr/>
        </p:nvSpPr>
        <p:spPr>
          <a:xfrm>
            <a:off x="6811847" y="5066673"/>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1,763 compared to target of 2,061</a:t>
            </a:r>
          </a:p>
        </p:txBody>
      </p:sp>
      <p:sp>
        <p:nvSpPr>
          <p:cNvPr id="14" name="Text Placeholder 1">
            <a:extLst>
              <a:ext uri="{FF2B5EF4-FFF2-40B4-BE49-F238E27FC236}">
                <a16:creationId xmlns:a16="http://schemas.microsoft.com/office/drawing/2014/main" id="{32BE90AA-40CC-81EB-07B3-B4E0A27EEA15}"/>
              </a:ext>
            </a:extLst>
          </p:cNvPr>
          <p:cNvSpPr txBox="1">
            <a:spLocks/>
          </p:cNvSpPr>
          <p:nvPr/>
        </p:nvSpPr>
        <p:spPr>
          <a:xfrm>
            <a:off x="6840109" y="2084646"/>
            <a:ext cx="4553936" cy="3802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Unmet Need Hours (Partial)</a:t>
            </a:r>
          </a:p>
        </p:txBody>
      </p:sp>
      <p:graphicFrame>
        <p:nvGraphicFramePr>
          <p:cNvPr id="3" name="Chart 2">
            <a:extLst>
              <a:ext uri="{FF2B5EF4-FFF2-40B4-BE49-F238E27FC236}">
                <a16:creationId xmlns:a16="http://schemas.microsoft.com/office/drawing/2014/main" id="{967E0252-9207-4BA1-886C-B87A2C3C5C15}"/>
              </a:ext>
            </a:extLst>
          </p:cNvPr>
          <p:cNvGraphicFramePr>
            <a:graphicFrameLocks/>
          </p:cNvGraphicFramePr>
          <p:nvPr>
            <p:extLst>
              <p:ext uri="{D42A27DB-BD31-4B8C-83A1-F6EECF244321}">
                <p14:modId xmlns:p14="http://schemas.microsoft.com/office/powerpoint/2010/main" val="438553628"/>
              </p:ext>
            </p:extLst>
          </p:nvPr>
        </p:nvGraphicFramePr>
        <p:xfrm>
          <a:off x="689576" y="2494414"/>
          <a:ext cx="4572000" cy="2544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0757CF8-CACD-444C-8966-5CAA62D21AE7}"/>
              </a:ext>
            </a:extLst>
          </p:cNvPr>
          <p:cNvGraphicFramePr>
            <a:graphicFrameLocks/>
          </p:cNvGraphicFramePr>
          <p:nvPr>
            <p:extLst>
              <p:ext uri="{D42A27DB-BD31-4B8C-83A1-F6EECF244321}">
                <p14:modId xmlns:p14="http://schemas.microsoft.com/office/powerpoint/2010/main" val="809955781"/>
              </p:ext>
            </p:extLst>
          </p:nvPr>
        </p:nvGraphicFramePr>
        <p:xfrm>
          <a:off x="6795383" y="2496169"/>
          <a:ext cx="4528178" cy="25322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147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349383"/>
            <a:ext cx="10635584" cy="558538"/>
          </a:xfrm>
        </p:spPr>
        <p:txBody>
          <a:bodyPr/>
          <a:lstStyle/>
          <a:p>
            <a:r>
              <a:rPr lang="en-GB" sz="2800" dirty="0"/>
              <a:t>Community Services</a:t>
            </a:r>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1513" y="4976098"/>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713 compared to target of 780</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6362"/>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89576" y="1788314"/>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Direct Payments</a:t>
            </a:r>
          </a:p>
        </p:txBody>
      </p:sp>
      <p:graphicFrame>
        <p:nvGraphicFramePr>
          <p:cNvPr id="3" name="Chart 2">
            <a:extLst>
              <a:ext uri="{FF2B5EF4-FFF2-40B4-BE49-F238E27FC236}">
                <a16:creationId xmlns:a16="http://schemas.microsoft.com/office/drawing/2014/main" id="{2E6A07BF-6253-4F8B-B488-4E8C53F4E574}"/>
              </a:ext>
            </a:extLst>
          </p:cNvPr>
          <p:cNvGraphicFramePr>
            <a:graphicFrameLocks/>
          </p:cNvGraphicFramePr>
          <p:nvPr>
            <p:extLst>
              <p:ext uri="{D42A27DB-BD31-4B8C-83A1-F6EECF244321}">
                <p14:modId xmlns:p14="http://schemas.microsoft.com/office/powerpoint/2010/main" val="4000558913"/>
              </p:ext>
            </p:extLst>
          </p:nvPr>
        </p:nvGraphicFramePr>
        <p:xfrm>
          <a:off x="689576" y="2368987"/>
          <a:ext cx="4495250" cy="25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6731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224711"/>
            <a:ext cx="4057803" cy="558538"/>
          </a:xfrm>
        </p:spPr>
        <p:txBody>
          <a:bodyPr/>
          <a:lstStyle/>
          <a:p>
            <a:r>
              <a:rPr lang="en-GB" sz="3200" dirty="0"/>
              <a:t>Safety &amp; Quality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954939"/>
            <a:ext cx="459006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74907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Compliance with SAI Process</a:t>
            </a:r>
          </a:p>
        </p:txBody>
      </p:sp>
      <p:sp>
        <p:nvSpPr>
          <p:cNvPr id="3" name="Text Placeholder 1">
            <a:extLst>
              <a:ext uri="{FF2B5EF4-FFF2-40B4-BE49-F238E27FC236}">
                <a16:creationId xmlns:a16="http://schemas.microsoft.com/office/drawing/2014/main" id="{190A3256-D148-1A60-351E-D83C562077F5}"/>
              </a:ext>
            </a:extLst>
          </p:cNvPr>
          <p:cNvSpPr txBox="1">
            <a:spLocks/>
          </p:cNvSpPr>
          <p:nvPr/>
        </p:nvSpPr>
        <p:spPr>
          <a:xfrm>
            <a:off x="671513" y="5198423"/>
            <a:ext cx="44952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2026 – 18 SAI reports overdue / not completed</a:t>
            </a:r>
          </a:p>
        </p:txBody>
      </p:sp>
      <p:graphicFrame>
        <p:nvGraphicFramePr>
          <p:cNvPr id="6" name="Chart 5">
            <a:extLst>
              <a:ext uri="{FF2B5EF4-FFF2-40B4-BE49-F238E27FC236}">
                <a16:creationId xmlns:a16="http://schemas.microsoft.com/office/drawing/2014/main" id="{C69A9E6E-28AE-46DE-BAC5-63B52A1D96BB}"/>
              </a:ext>
            </a:extLst>
          </p:cNvPr>
          <p:cNvGraphicFramePr>
            <a:graphicFrameLocks/>
          </p:cNvGraphicFramePr>
          <p:nvPr>
            <p:extLst>
              <p:ext uri="{D42A27DB-BD31-4B8C-83A1-F6EECF244321}">
                <p14:modId xmlns:p14="http://schemas.microsoft.com/office/powerpoint/2010/main" val="3148644630"/>
              </p:ext>
            </p:extLst>
          </p:nvPr>
        </p:nvGraphicFramePr>
        <p:xfrm>
          <a:off x="671513" y="2318248"/>
          <a:ext cx="484598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643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220546"/>
            <a:ext cx="5424487" cy="558538"/>
          </a:xfrm>
        </p:spPr>
        <p:txBody>
          <a:bodyPr/>
          <a:lstStyle/>
          <a:p>
            <a:r>
              <a:rPr lang="en-GB" sz="3200" dirty="0"/>
              <a:t>Safety &amp; Quality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4" y="5956362"/>
            <a:ext cx="459006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PHA Monthly Target Monitoring Report</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672604"/>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Reduce Hospital Acquired Infections</a:t>
            </a:r>
          </a:p>
        </p:txBody>
      </p:sp>
      <p:sp>
        <p:nvSpPr>
          <p:cNvPr id="3" name="Text Placeholder 1">
            <a:extLst>
              <a:ext uri="{FF2B5EF4-FFF2-40B4-BE49-F238E27FC236}">
                <a16:creationId xmlns:a16="http://schemas.microsoft.com/office/drawing/2014/main" id="{0E17853B-E9D0-EFB6-5CA3-7A3E27228E0D}"/>
              </a:ext>
            </a:extLst>
          </p:cNvPr>
          <p:cNvSpPr txBox="1">
            <a:spLocks/>
          </p:cNvSpPr>
          <p:nvPr/>
        </p:nvSpPr>
        <p:spPr>
          <a:xfrm>
            <a:off x="671513" y="2142093"/>
            <a:ext cx="3497364"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CDIFF</a:t>
            </a:r>
          </a:p>
        </p:txBody>
      </p:sp>
      <p:sp>
        <p:nvSpPr>
          <p:cNvPr id="5" name="Text Placeholder 1">
            <a:extLst>
              <a:ext uri="{FF2B5EF4-FFF2-40B4-BE49-F238E27FC236}">
                <a16:creationId xmlns:a16="http://schemas.microsoft.com/office/drawing/2014/main" id="{E4C726B7-5522-4BAB-E6A3-55D16C9C57FC}"/>
              </a:ext>
            </a:extLst>
          </p:cNvPr>
          <p:cNvSpPr txBox="1">
            <a:spLocks/>
          </p:cNvSpPr>
          <p:nvPr/>
        </p:nvSpPr>
        <p:spPr>
          <a:xfrm>
            <a:off x="6930422" y="2190580"/>
            <a:ext cx="3497364"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MRSA</a:t>
            </a:r>
          </a:p>
        </p:txBody>
      </p:sp>
      <p:sp>
        <p:nvSpPr>
          <p:cNvPr id="6" name="Text Placeholder 1">
            <a:extLst>
              <a:ext uri="{FF2B5EF4-FFF2-40B4-BE49-F238E27FC236}">
                <a16:creationId xmlns:a16="http://schemas.microsoft.com/office/drawing/2014/main" id="{99708A9E-2E3A-2186-0BFC-684DC74D5306}"/>
              </a:ext>
            </a:extLst>
          </p:cNvPr>
          <p:cNvSpPr txBox="1">
            <a:spLocks/>
          </p:cNvSpPr>
          <p:nvPr/>
        </p:nvSpPr>
        <p:spPr>
          <a:xfrm>
            <a:off x="757754" y="5228150"/>
            <a:ext cx="349736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Cumulative CDI Rate April 26 – 12.5</a:t>
            </a:r>
          </a:p>
        </p:txBody>
      </p:sp>
      <p:sp>
        <p:nvSpPr>
          <p:cNvPr id="8" name="Text Placeholder 1">
            <a:extLst>
              <a:ext uri="{FF2B5EF4-FFF2-40B4-BE49-F238E27FC236}">
                <a16:creationId xmlns:a16="http://schemas.microsoft.com/office/drawing/2014/main" id="{1B37E724-0010-CB72-57C7-B285F62B3C33}"/>
              </a:ext>
            </a:extLst>
          </p:cNvPr>
          <p:cNvSpPr txBox="1">
            <a:spLocks/>
          </p:cNvSpPr>
          <p:nvPr/>
        </p:nvSpPr>
        <p:spPr>
          <a:xfrm>
            <a:off x="6930422" y="5193739"/>
            <a:ext cx="3497364" cy="2771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Cumulative MRSA Rate April 26 – 4.16</a:t>
            </a:r>
          </a:p>
        </p:txBody>
      </p:sp>
      <p:graphicFrame>
        <p:nvGraphicFramePr>
          <p:cNvPr id="9" name="Chart 8">
            <a:extLst>
              <a:ext uri="{FF2B5EF4-FFF2-40B4-BE49-F238E27FC236}">
                <a16:creationId xmlns:a16="http://schemas.microsoft.com/office/drawing/2014/main" id="{92B4FA7E-960D-490A-9775-B3699940B218}"/>
              </a:ext>
            </a:extLst>
          </p:cNvPr>
          <p:cNvGraphicFramePr>
            <a:graphicFrameLocks/>
          </p:cNvGraphicFramePr>
          <p:nvPr>
            <p:extLst>
              <p:ext uri="{D42A27DB-BD31-4B8C-83A1-F6EECF244321}">
                <p14:modId xmlns:p14="http://schemas.microsoft.com/office/powerpoint/2010/main" val="3724696172"/>
              </p:ext>
            </p:extLst>
          </p:nvPr>
        </p:nvGraphicFramePr>
        <p:xfrm>
          <a:off x="757754" y="2578053"/>
          <a:ext cx="4584401" cy="2589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855B4F1-3620-4517-BE9D-D50F2D0597EC}"/>
              </a:ext>
            </a:extLst>
          </p:cNvPr>
          <p:cNvGraphicFramePr>
            <a:graphicFrameLocks/>
          </p:cNvGraphicFramePr>
          <p:nvPr>
            <p:extLst>
              <p:ext uri="{D42A27DB-BD31-4B8C-83A1-F6EECF244321}">
                <p14:modId xmlns:p14="http://schemas.microsoft.com/office/powerpoint/2010/main" val="4048752496"/>
              </p:ext>
            </p:extLst>
          </p:nvPr>
        </p:nvGraphicFramePr>
        <p:xfrm>
          <a:off x="6930422" y="2575258"/>
          <a:ext cx="4615322" cy="2599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7961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387088"/>
            <a:ext cx="5424487" cy="558538"/>
          </a:xfrm>
        </p:spPr>
        <p:txBody>
          <a:bodyPr/>
          <a:lstStyle/>
          <a:p>
            <a:r>
              <a:rPr lang="en-GB" sz="3200" dirty="0"/>
              <a:t>Safety &amp; Quality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662468" y="2397374"/>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913073"/>
            <a:ext cx="8059532"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 Compliance with elements of Palliative Care Bundle</a:t>
            </a:r>
          </a:p>
        </p:txBody>
      </p:sp>
      <p:sp>
        <p:nvSpPr>
          <p:cNvPr id="6" name="Text Placeholder 1">
            <a:extLst>
              <a:ext uri="{FF2B5EF4-FFF2-40B4-BE49-F238E27FC236}">
                <a16:creationId xmlns:a16="http://schemas.microsoft.com/office/drawing/2014/main" id="{99708A9E-2E3A-2186-0BFC-684DC74D5306}"/>
              </a:ext>
            </a:extLst>
          </p:cNvPr>
          <p:cNvSpPr txBox="1">
            <a:spLocks/>
          </p:cNvSpPr>
          <p:nvPr/>
        </p:nvSpPr>
        <p:spPr>
          <a:xfrm>
            <a:off x="757754" y="5130198"/>
            <a:ext cx="349736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26 – 90.64% Average Compliance</a:t>
            </a:r>
          </a:p>
        </p:txBody>
      </p:sp>
      <p:sp>
        <p:nvSpPr>
          <p:cNvPr id="14" name="Text Placeholder 1">
            <a:extLst>
              <a:ext uri="{FF2B5EF4-FFF2-40B4-BE49-F238E27FC236}">
                <a16:creationId xmlns:a16="http://schemas.microsoft.com/office/drawing/2014/main" id="{75747BFC-D041-89A5-127A-BB3A97F22A59}"/>
              </a:ext>
            </a:extLst>
          </p:cNvPr>
          <p:cNvSpPr txBox="1">
            <a:spLocks/>
          </p:cNvSpPr>
          <p:nvPr/>
        </p:nvSpPr>
        <p:spPr>
          <a:xfrm>
            <a:off x="671513" y="5935154"/>
            <a:ext cx="4590064"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System Oversight Measures (SharePoint)</a:t>
            </a:r>
          </a:p>
        </p:txBody>
      </p:sp>
      <p:graphicFrame>
        <p:nvGraphicFramePr>
          <p:cNvPr id="3" name="Chart 2">
            <a:extLst>
              <a:ext uri="{FF2B5EF4-FFF2-40B4-BE49-F238E27FC236}">
                <a16:creationId xmlns:a16="http://schemas.microsoft.com/office/drawing/2014/main" id="{B926FA02-C694-4306-BBD0-C9AED66E7CB1}"/>
              </a:ext>
            </a:extLst>
          </p:cNvPr>
          <p:cNvGraphicFramePr>
            <a:graphicFrameLocks/>
          </p:cNvGraphicFramePr>
          <p:nvPr>
            <p:extLst>
              <p:ext uri="{D42A27DB-BD31-4B8C-83A1-F6EECF244321}">
                <p14:modId xmlns:p14="http://schemas.microsoft.com/office/powerpoint/2010/main" val="1511836806"/>
              </p:ext>
            </p:extLst>
          </p:nvPr>
        </p:nvGraphicFramePr>
        <p:xfrm>
          <a:off x="740998" y="2482027"/>
          <a:ext cx="4572000" cy="2596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4520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58002" y="1448188"/>
            <a:ext cx="9085766" cy="558538"/>
          </a:xfrm>
        </p:spPr>
        <p:txBody>
          <a:bodyPr/>
          <a:lstStyle/>
          <a:p>
            <a:r>
              <a:rPr lang="en-GB" sz="3200" dirty="0"/>
              <a:t>Support &amp; Intervention Framework (SIF)</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98572" y="5997960"/>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SPPG</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58002" y="1971275"/>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Escalated items</a:t>
            </a:r>
            <a:endParaRPr lang="en-GB" sz="2400" dirty="0"/>
          </a:p>
        </p:txBody>
      </p:sp>
      <p:graphicFrame>
        <p:nvGraphicFramePr>
          <p:cNvPr id="3" name="Table 2">
            <a:extLst>
              <a:ext uri="{FF2B5EF4-FFF2-40B4-BE49-F238E27FC236}">
                <a16:creationId xmlns:a16="http://schemas.microsoft.com/office/drawing/2014/main" id="{9C91626D-EA78-26B2-80C2-3BA1AD797B66}"/>
              </a:ext>
            </a:extLst>
          </p:cNvPr>
          <p:cNvGraphicFramePr>
            <a:graphicFrameLocks noGrp="1"/>
          </p:cNvGraphicFramePr>
          <p:nvPr>
            <p:extLst>
              <p:ext uri="{D42A27DB-BD31-4B8C-83A1-F6EECF244321}">
                <p14:modId xmlns:p14="http://schemas.microsoft.com/office/powerpoint/2010/main" val="3610185472"/>
              </p:ext>
            </p:extLst>
          </p:nvPr>
        </p:nvGraphicFramePr>
        <p:xfrm>
          <a:off x="724747" y="2403477"/>
          <a:ext cx="10532532" cy="2966720"/>
        </p:xfrm>
        <a:graphic>
          <a:graphicData uri="http://schemas.openxmlformats.org/drawingml/2006/table">
            <a:tbl>
              <a:tblPr firstRow="1" bandRow="1">
                <a:tableStyleId>{5C22544A-7EE6-4342-B048-85BDC9FD1C3A}</a:tableStyleId>
              </a:tblPr>
              <a:tblGrid>
                <a:gridCol w="1544320">
                  <a:extLst>
                    <a:ext uri="{9D8B030D-6E8A-4147-A177-3AD203B41FA5}">
                      <a16:colId xmlns:a16="http://schemas.microsoft.com/office/drawing/2014/main" val="2373829480"/>
                    </a:ext>
                  </a:extLst>
                </a:gridCol>
                <a:gridCol w="948266">
                  <a:extLst>
                    <a:ext uri="{9D8B030D-6E8A-4147-A177-3AD203B41FA5}">
                      <a16:colId xmlns:a16="http://schemas.microsoft.com/office/drawing/2014/main" val="3417714560"/>
                    </a:ext>
                  </a:extLst>
                </a:gridCol>
                <a:gridCol w="8039946">
                  <a:extLst>
                    <a:ext uri="{9D8B030D-6E8A-4147-A177-3AD203B41FA5}">
                      <a16:colId xmlns:a16="http://schemas.microsoft.com/office/drawing/2014/main" val="1442003284"/>
                    </a:ext>
                  </a:extLst>
                </a:gridCol>
              </a:tblGrid>
              <a:tr h="370840">
                <a:tc>
                  <a:txBody>
                    <a:bodyPr/>
                    <a:lstStyle/>
                    <a:p>
                      <a:r>
                        <a:rPr lang="en-GB" dirty="0"/>
                        <a:t>Ref</a:t>
                      </a:r>
                    </a:p>
                  </a:txBody>
                  <a:tcPr/>
                </a:tc>
                <a:tc>
                  <a:txBody>
                    <a:bodyPr/>
                    <a:lstStyle/>
                    <a:p>
                      <a:pPr algn="ctr"/>
                      <a:r>
                        <a:rPr lang="en-GB" dirty="0"/>
                        <a:t>Level</a:t>
                      </a:r>
                    </a:p>
                  </a:txBody>
                  <a:tcPr/>
                </a:tc>
                <a:tc>
                  <a:txBody>
                    <a:bodyPr/>
                    <a:lstStyle/>
                    <a:p>
                      <a:r>
                        <a:rPr lang="en-GB" dirty="0"/>
                        <a:t>Title</a:t>
                      </a:r>
                    </a:p>
                  </a:txBody>
                  <a:tcPr/>
                </a:tc>
                <a:extLst>
                  <a:ext uri="{0D108BD9-81ED-4DB2-BD59-A6C34878D82A}">
                    <a16:rowId xmlns:a16="http://schemas.microsoft.com/office/drawing/2014/main" val="3153451251"/>
                  </a:ext>
                </a:extLst>
              </a:tr>
              <a:tr h="370840">
                <a:tc>
                  <a:txBody>
                    <a:bodyPr/>
                    <a:lstStyle/>
                    <a:p>
                      <a:r>
                        <a:rPr lang="en-GB" dirty="0"/>
                        <a:t>NTSIF25-008</a:t>
                      </a:r>
                    </a:p>
                  </a:txBody>
                  <a:tcPr/>
                </a:tc>
                <a:tc>
                  <a:txBody>
                    <a:bodyPr/>
                    <a:lstStyle/>
                    <a:p>
                      <a:pPr algn="ctr"/>
                      <a:r>
                        <a:rPr lang="en-GB" dirty="0"/>
                        <a:t>3</a:t>
                      </a:r>
                    </a:p>
                  </a:txBody>
                  <a:tcPr/>
                </a:tc>
                <a:tc>
                  <a:txBody>
                    <a:bodyPr/>
                    <a:lstStyle/>
                    <a:p>
                      <a:r>
                        <a:rPr lang="en-GB" dirty="0"/>
                        <a:t>Ambulance handover</a:t>
                      </a:r>
                    </a:p>
                  </a:txBody>
                  <a:tcPr/>
                </a:tc>
                <a:extLst>
                  <a:ext uri="{0D108BD9-81ED-4DB2-BD59-A6C34878D82A}">
                    <a16:rowId xmlns:a16="http://schemas.microsoft.com/office/drawing/2014/main" val="1940134835"/>
                  </a:ext>
                </a:extLst>
              </a:tr>
              <a:tr h="370840">
                <a:tc>
                  <a:txBody>
                    <a:bodyPr/>
                    <a:lstStyle/>
                    <a:p>
                      <a:r>
                        <a:rPr lang="en-GB" dirty="0"/>
                        <a:t>NTSIF25-009</a:t>
                      </a:r>
                    </a:p>
                  </a:txBody>
                  <a:tcPr/>
                </a:tc>
                <a:tc>
                  <a:txBody>
                    <a:bodyPr/>
                    <a:lstStyle/>
                    <a:p>
                      <a:pPr algn="ctr"/>
                      <a:r>
                        <a:rPr lang="en-GB" dirty="0"/>
                        <a:t>3</a:t>
                      </a:r>
                    </a:p>
                  </a:txBody>
                  <a:tcPr/>
                </a:tc>
                <a:tc>
                  <a:txBody>
                    <a:bodyPr/>
                    <a:lstStyle/>
                    <a:p>
                      <a:r>
                        <a:rPr lang="en-GB" dirty="0"/>
                        <a:t>Reducing time spent in ED for patients</a:t>
                      </a:r>
                    </a:p>
                  </a:txBody>
                  <a:tcPr/>
                </a:tc>
                <a:extLst>
                  <a:ext uri="{0D108BD9-81ED-4DB2-BD59-A6C34878D82A}">
                    <a16:rowId xmlns:a16="http://schemas.microsoft.com/office/drawing/2014/main" val="2089977590"/>
                  </a:ext>
                </a:extLst>
              </a:tr>
              <a:tr h="370840">
                <a:tc>
                  <a:txBody>
                    <a:bodyPr/>
                    <a:lstStyle/>
                    <a:p>
                      <a:r>
                        <a:rPr lang="en-GB" dirty="0"/>
                        <a:t>NTSIF25-007</a:t>
                      </a:r>
                    </a:p>
                  </a:txBody>
                  <a:tcPr/>
                </a:tc>
                <a:tc>
                  <a:txBody>
                    <a:bodyPr/>
                    <a:lstStyle/>
                    <a:p>
                      <a:pPr algn="ctr"/>
                      <a:r>
                        <a:rPr lang="en-GB" dirty="0"/>
                        <a:t>3</a:t>
                      </a:r>
                    </a:p>
                  </a:txBody>
                  <a:tcPr/>
                </a:tc>
                <a:tc>
                  <a:txBody>
                    <a:bodyPr/>
                    <a:lstStyle/>
                    <a:p>
                      <a:r>
                        <a:rPr lang="en-GB" dirty="0"/>
                        <a:t>Establishment of a Hospital at Home service</a:t>
                      </a:r>
                    </a:p>
                  </a:txBody>
                  <a:tcPr/>
                </a:tc>
                <a:extLst>
                  <a:ext uri="{0D108BD9-81ED-4DB2-BD59-A6C34878D82A}">
                    <a16:rowId xmlns:a16="http://schemas.microsoft.com/office/drawing/2014/main" val="2731861277"/>
                  </a:ext>
                </a:extLst>
              </a:tr>
              <a:tr h="370840">
                <a:tc>
                  <a:txBody>
                    <a:bodyPr/>
                    <a:lstStyle/>
                    <a:p>
                      <a:r>
                        <a:rPr lang="en-GB" dirty="0"/>
                        <a:t>NTSIF25-011</a:t>
                      </a:r>
                    </a:p>
                  </a:txBody>
                  <a:tcPr/>
                </a:tc>
                <a:tc>
                  <a:txBody>
                    <a:bodyPr/>
                    <a:lstStyle/>
                    <a:p>
                      <a:pPr algn="ctr"/>
                      <a:r>
                        <a:rPr lang="en-GB" dirty="0"/>
                        <a:t>2</a:t>
                      </a:r>
                    </a:p>
                  </a:txBody>
                  <a:tcPr/>
                </a:tc>
                <a:tc>
                  <a:txBody>
                    <a:bodyPr/>
                    <a:lstStyle/>
                    <a:p>
                      <a:r>
                        <a:rPr lang="en-GB" dirty="0"/>
                        <a:t>Neurology services in the Northern Trust</a:t>
                      </a:r>
                    </a:p>
                  </a:txBody>
                  <a:tcPr/>
                </a:tc>
                <a:extLst>
                  <a:ext uri="{0D108BD9-81ED-4DB2-BD59-A6C34878D82A}">
                    <a16:rowId xmlns:a16="http://schemas.microsoft.com/office/drawing/2014/main" val="237745741"/>
                  </a:ext>
                </a:extLst>
              </a:tr>
              <a:tr h="370840">
                <a:tc>
                  <a:txBody>
                    <a:bodyPr/>
                    <a:lstStyle/>
                    <a:p>
                      <a:r>
                        <a:rPr lang="en-GB" dirty="0"/>
                        <a:t>NTSIF24-002</a:t>
                      </a:r>
                    </a:p>
                  </a:txBody>
                  <a:tcPr/>
                </a:tc>
                <a:tc>
                  <a:txBody>
                    <a:bodyPr/>
                    <a:lstStyle/>
                    <a:p>
                      <a:pPr algn="ctr"/>
                      <a:r>
                        <a:rPr lang="en-GB" dirty="0"/>
                        <a:t>1</a:t>
                      </a:r>
                    </a:p>
                  </a:txBody>
                  <a:tcPr/>
                </a:tc>
                <a:tc>
                  <a:txBody>
                    <a:bodyPr/>
                    <a:lstStyle/>
                    <a:p>
                      <a:r>
                        <a:rPr lang="en-GB" dirty="0"/>
                        <a:t>Non-compliance with SAI timescales</a:t>
                      </a:r>
                    </a:p>
                  </a:txBody>
                  <a:tcPr/>
                </a:tc>
                <a:extLst>
                  <a:ext uri="{0D108BD9-81ED-4DB2-BD59-A6C34878D82A}">
                    <a16:rowId xmlns:a16="http://schemas.microsoft.com/office/drawing/2014/main" val="4078427497"/>
                  </a:ext>
                </a:extLst>
              </a:tr>
              <a:tr h="370840">
                <a:tc>
                  <a:txBody>
                    <a:bodyPr/>
                    <a:lstStyle/>
                    <a:p>
                      <a:r>
                        <a:rPr lang="en-GB" dirty="0"/>
                        <a:t>NTSIF24-003</a:t>
                      </a:r>
                    </a:p>
                  </a:txBody>
                  <a:tcPr/>
                </a:tc>
                <a:tc>
                  <a:txBody>
                    <a:bodyPr/>
                    <a:lstStyle/>
                    <a:p>
                      <a:pPr algn="ctr"/>
                      <a:r>
                        <a:rPr lang="en-GB" dirty="0"/>
                        <a:t>1</a:t>
                      </a:r>
                    </a:p>
                  </a:txBody>
                  <a:tcPr/>
                </a:tc>
                <a:tc>
                  <a:txBody>
                    <a:bodyPr/>
                    <a:lstStyle/>
                    <a:p>
                      <a:r>
                        <a:rPr lang="en-GB" dirty="0"/>
                        <a:t>Inability to provide short breaks for children with disabilities</a:t>
                      </a:r>
                    </a:p>
                  </a:txBody>
                  <a:tcPr/>
                </a:tc>
                <a:extLst>
                  <a:ext uri="{0D108BD9-81ED-4DB2-BD59-A6C34878D82A}">
                    <a16:rowId xmlns:a16="http://schemas.microsoft.com/office/drawing/2014/main" val="558959690"/>
                  </a:ext>
                </a:extLst>
              </a:tr>
              <a:tr h="370840">
                <a:tc>
                  <a:txBody>
                    <a:bodyPr/>
                    <a:lstStyle/>
                    <a:p>
                      <a:r>
                        <a:rPr lang="en-GB" dirty="0"/>
                        <a:t>NTSIF26-012</a:t>
                      </a:r>
                    </a:p>
                  </a:txBody>
                  <a:tcPr/>
                </a:tc>
                <a:tc>
                  <a:txBody>
                    <a:bodyPr/>
                    <a:lstStyle/>
                    <a:p>
                      <a:pPr algn="ctr"/>
                      <a:r>
                        <a:rPr lang="en-GB" dirty="0"/>
                        <a:t>1</a:t>
                      </a:r>
                    </a:p>
                  </a:txBody>
                  <a:tcPr/>
                </a:tc>
                <a:tc>
                  <a:txBody>
                    <a:bodyPr/>
                    <a:lstStyle/>
                    <a:p>
                      <a:r>
                        <a:rPr lang="en-GB" dirty="0"/>
                        <a:t>Community stroke service</a:t>
                      </a:r>
                    </a:p>
                  </a:txBody>
                  <a:tcPr/>
                </a:tc>
                <a:extLst>
                  <a:ext uri="{0D108BD9-81ED-4DB2-BD59-A6C34878D82A}">
                    <a16:rowId xmlns:a16="http://schemas.microsoft.com/office/drawing/2014/main" val="3790808562"/>
                  </a:ext>
                </a:extLst>
              </a:tr>
            </a:tbl>
          </a:graphicData>
        </a:graphic>
      </p:graphicFrame>
    </p:spTree>
    <p:extLst>
      <p:ext uri="{BB962C8B-B14F-4D97-AF65-F5344CB8AC3E}">
        <p14:creationId xmlns:p14="http://schemas.microsoft.com/office/powerpoint/2010/main" val="389223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247210"/>
            <a:ext cx="10537261" cy="558538"/>
          </a:xfrm>
        </p:spPr>
        <p:txBody>
          <a:bodyPr/>
          <a:lstStyle/>
          <a:p>
            <a:r>
              <a:rPr lang="en-GB" sz="3200" dirty="0"/>
              <a:t>Cancer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238562" y="1768558"/>
            <a:ext cx="4858019" cy="3202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14 Day (Non-Breast) by Tumour Site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519743" y="2372978"/>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 Placeholder 1">
            <a:extLst>
              <a:ext uri="{FF2B5EF4-FFF2-40B4-BE49-F238E27FC236}">
                <a16:creationId xmlns:a16="http://schemas.microsoft.com/office/drawing/2014/main" id="{6FFD6F37-42A9-FDE9-26D3-94CED8E6DEB1}"/>
              </a:ext>
            </a:extLst>
          </p:cNvPr>
          <p:cNvSpPr txBox="1">
            <a:spLocks/>
          </p:cNvSpPr>
          <p:nvPr/>
        </p:nvSpPr>
        <p:spPr>
          <a:xfrm>
            <a:off x="6751696" y="2529292"/>
            <a:ext cx="4119023" cy="14995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p>
        </p:txBody>
      </p:sp>
      <p:sp>
        <p:nvSpPr>
          <p:cNvPr id="4" name="Text Placeholder 1">
            <a:extLst>
              <a:ext uri="{FF2B5EF4-FFF2-40B4-BE49-F238E27FC236}">
                <a16:creationId xmlns:a16="http://schemas.microsoft.com/office/drawing/2014/main" id="{983EFF3F-1987-75F7-45CB-A5B7EEE91013}"/>
              </a:ext>
            </a:extLst>
          </p:cNvPr>
          <p:cNvSpPr txBox="1">
            <a:spLocks/>
          </p:cNvSpPr>
          <p:nvPr/>
        </p:nvSpPr>
        <p:spPr>
          <a:xfrm>
            <a:off x="718749" y="4815194"/>
            <a:ext cx="457949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13.12% seen within 14 Days</a:t>
            </a:r>
          </a:p>
        </p:txBody>
      </p:sp>
      <p:sp>
        <p:nvSpPr>
          <p:cNvPr id="11" name="Text Placeholder 1">
            <a:extLst>
              <a:ext uri="{FF2B5EF4-FFF2-40B4-BE49-F238E27FC236}">
                <a16:creationId xmlns:a16="http://schemas.microsoft.com/office/drawing/2014/main" id="{92420A92-2E82-EEF6-9805-715607D955C6}"/>
              </a:ext>
            </a:extLst>
          </p:cNvPr>
          <p:cNvSpPr txBox="1">
            <a:spLocks/>
          </p:cNvSpPr>
          <p:nvPr/>
        </p:nvSpPr>
        <p:spPr>
          <a:xfrm>
            <a:off x="671513" y="5824765"/>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HSC - PAS Two Week First Seen - EPIC (686119)</a:t>
            </a:r>
          </a:p>
        </p:txBody>
      </p:sp>
      <p:sp>
        <p:nvSpPr>
          <p:cNvPr id="12" name="Text Placeholder 1">
            <a:extLst>
              <a:ext uri="{FF2B5EF4-FFF2-40B4-BE49-F238E27FC236}">
                <a16:creationId xmlns:a16="http://schemas.microsoft.com/office/drawing/2014/main" id="{5F4903DE-57A7-3D27-64A8-20F4A9D50F20}"/>
              </a:ext>
            </a:extLst>
          </p:cNvPr>
          <p:cNvSpPr txBox="1">
            <a:spLocks/>
          </p:cNvSpPr>
          <p:nvPr/>
        </p:nvSpPr>
        <p:spPr>
          <a:xfrm>
            <a:off x="638080" y="1787955"/>
            <a:ext cx="5729287" cy="3669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14 Day Non-Breast Performance</a:t>
            </a:r>
          </a:p>
        </p:txBody>
      </p:sp>
      <p:graphicFrame>
        <p:nvGraphicFramePr>
          <p:cNvPr id="6" name="Chart 5">
            <a:extLst>
              <a:ext uri="{FF2B5EF4-FFF2-40B4-BE49-F238E27FC236}">
                <a16:creationId xmlns:a16="http://schemas.microsoft.com/office/drawing/2014/main" id="{EDAE37E8-EC10-4FFC-A951-01DDB49DC11B}"/>
              </a:ext>
            </a:extLst>
          </p:cNvPr>
          <p:cNvGraphicFramePr>
            <a:graphicFrameLocks/>
          </p:cNvGraphicFramePr>
          <p:nvPr>
            <p:extLst>
              <p:ext uri="{D42A27DB-BD31-4B8C-83A1-F6EECF244321}">
                <p14:modId xmlns:p14="http://schemas.microsoft.com/office/powerpoint/2010/main" val="4268126031"/>
              </p:ext>
            </p:extLst>
          </p:nvPr>
        </p:nvGraphicFramePr>
        <p:xfrm>
          <a:off x="718749" y="2174302"/>
          <a:ext cx="4626000" cy="2593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3B7E80B-A855-428D-BDA5-E335DD8442D0}"/>
              </a:ext>
            </a:extLst>
          </p:cNvPr>
          <p:cNvGraphicFramePr>
            <a:graphicFrameLocks/>
          </p:cNvGraphicFramePr>
          <p:nvPr>
            <p:extLst>
              <p:ext uri="{D42A27DB-BD31-4B8C-83A1-F6EECF244321}">
                <p14:modId xmlns:p14="http://schemas.microsoft.com/office/powerpoint/2010/main" val="3257738480"/>
              </p:ext>
            </p:extLst>
          </p:nvPr>
        </p:nvGraphicFramePr>
        <p:xfrm>
          <a:off x="6096000" y="2166616"/>
          <a:ext cx="5643299" cy="2801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723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275261"/>
            <a:ext cx="10748548" cy="558538"/>
          </a:xfrm>
        </p:spPr>
        <p:txBody>
          <a:bodyPr/>
          <a:lstStyle/>
          <a:p>
            <a:r>
              <a:rPr lang="en-GB" sz="3200" dirty="0"/>
              <a:t>Cancer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764713"/>
            <a:ext cx="4572000" cy="3919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31 Day Target</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399110" y="1764713"/>
            <a:ext cx="5281199" cy="3430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31 Day by Tumour Site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p>
        </p:txBody>
      </p:sp>
      <p:sp>
        <p:nvSpPr>
          <p:cNvPr id="9" name="Text Placeholder 1">
            <a:extLst>
              <a:ext uri="{FF2B5EF4-FFF2-40B4-BE49-F238E27FC236}">
                <a16:creationId xmlns:a16="http://schemas.microsoft.com/office/drawing/2014/main" id="{3CCF3BFD-03D5-DEE1-CEED-C25DA9D3BC0E}"/>
              </a:ext>
            </a:extLst>
          </p:cNvPr>
          <p:cNvSpPr txBox="1">
            <a:spLocks/>
          </p:cNvSpPr>
          <p:nvPr/>
        </p:nvSpPr>
        <p:spPr>
          <a:xfrm>
            <a:off x="703236" y="4976235"/>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2026 – 89.25% &lt; 31 Days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71513" y="5819003"/>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Cancer Pathway Management Dashboard – EPIC (101727)</a:t>
            </a:r>
          </a:p>
        </p:txBody>
      </p:sp>
      <p:graphicFrame>
        <p:nvGraphicFramePr>
          <p:cNvPr id="4" name="Chart 3">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2884470640"/>
              </p:ext>
            </p:extLst>
          </p:nvPr>
        </p:nvGraphicFramePr>
        <p:xfrm>
          <a:off x="703236" y="2238085"/>
          <a:ext cx="4601633" cy="2683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232F111-EA91-41BB-A5E6-7BC2F1DBF8A6}"/>
              </a:ext>
            </a:extLst>
          </p:cNvPr>
          <p:cNvGraphicFramePr>
            <a:graphicFrameLocks/>
          </p:cNvGraphicFramePr>
          <p:nvPr>
            <p:extLst>
              <p:ext uri="{D42A27DB-BD31-4B8C-83A1-F6EECF244321}">
                <p14:modId xmlns:p14="http://schemas.microsoft.com/office/powerpoint/2010/main" val="3825750718"/>
              </p:ext>
            </p:extLst>
          </p:nvPr>
        </p:nvGraphicFramePr>
        <p:xfrm>
          <a:off x="6399110" y="2223186"/>
          <a:ext cx="5281199" cy="26830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062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60043"/>
            <a:ext cx="10748548" cy="558538"/>
          </a:xfrm>
        </p:spPr>
        <p:txBody>
          <a:bodyPr/>
          <a:lstStyle/>
          <a:p>
            <a:r>
              <a:rPr lang="en-GB" sz="3200" dirty="0"/>
              <a:t>Cancer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8830" y="1590481"/>
            <a:ext cx="4557754" cy="385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62 Day Target</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335284" y="1590481"/>
            <a:ext cx="4884599" cy="3736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62 Day by Tumour Site</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678830" y="4756710"/>
            <a:ext cx="4356450"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2026 – 31.62% &lt; 62 Days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638337" y="5898439"/>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Cancer Pathway Management Dashboard – EPIC (101727)</a:t>
            </a:r>
          </a:p>
        </p:txBody>
      </p:sp>
      <p:graphicFrame>
        <p:nvGraphicFramePr>
          <p:cNvPr id="3" name="Chart 2">
            <a:extLst>
              <a:ext uri="{FF2B5EF4-FFF2-40B4-BE49-F238E27FC236}">
                <a16:creationId xmlns:a16="http://schemas.microsoft.com/office/drawing/2014/main" id="{00000000-0008-0000-1600-000002000000}"/>
              </a:ext>
            </a:extLst>
          </p:cNvPr>
          <p:cNvGraphicFramePr>
            <a:graphicFrameLocks/>
          </p:cNvGraphicFramePr>
          <p:nvPr>
            <p:extLst>
              <p:ext uri="{D42A27DB-BD31-4B8C-83A1-F6EECF244321}">
                <p14:modId xmlns:p14="http://schemas.microsoft.com/office/powerpoint/2010/main" val="4119869367"/>
              </p:ext>
            </p:extLst>
          </p:nvPr>
        </p:nvGraphicFramePr>
        <p:xfrm>
          <a:off x="678830" y="2056229"/>
          <a:ext cx="4572000" cy="2619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7A168F1-D513-0ED8-93A4-AA931ACCBB5A}"/>
              </a:ext>
            </a:extLst>
          </p:cNvPr>
          <p:cNvGraphicFramePr>
            <a:graphicFrameLocks/>
          </p:cNvGraphicFramePr>
          <p:nvPr>
            <p:extLst>
              <p:ext uri="{D42A27DB-BD31-4B8C-83A1-F6EECF244321}">
                <p14:modId xmlns:p14="http://schemas.microsoft.com/office/powerpoint/2010/main" val="66719451"/>
              </p:ext>
            </p:extLst>
          </p:nvPr>
        </p:nvGraphicFramePr>
        <p:xfrm>
          <a:off x="6361322" y="2078759"/>
          <a:ext cx="5281200" cy="27004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286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1513" y="1082516"/>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1968844"/>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751697" y="1942763"/>
            <a:ext cx="4119023" cy="5585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809949"/>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Northern Ireland Ambulance Service (NIAS)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4119023"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Ambulance Arrivals</a:t>
            </a:r>
          </a:p>
        </p:txBody>
      </p:sp>
      <p:sp>
        <p:nvSpPr>
          <p:cNvPr id="3" name="Text Placeholder 1">
            <a:extLst>
              <a:ext uri="{FF2B5EF4-FFF2-40B4-BE49-F238E27FC236}">
                <a16:creationId xmlns:a16="http://schemas.microsoft.com/office/drawing/2014/main" id="{A90A8756-BD65-3895-156E-1E7BBBD03A9F}"/>
              </a:ext>
            </a:extLst>
          </p:cNvPr>
          <p:cNvSpPr txBox="1">
            <a:spLocks/>
          </p:cNvSpPr>
          <p:nvPr/>
        </p:nvSpPr>
        <p:spPr>
          <a:xfrm>
            <a:off x="689807" y="5036381"/>
            <a:ext cx="4792588"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2.0% decrease YTD compared to same period last year</a:t>
            </a:r>
          </a:p>
        </p:txBody>
      </p:sp>
      <p:sp>
        <p:nvSpPr>
          <p:cNvPr id="13" name="Text Placeholder 1">
            <a:extLst>
              <a:ext uri="{FF2B5EF4-FFF2-40B4-BE49-F238E27FC236}">
                <a16:creationId xmlns:a16="http://schemas.microsoft.com/office/drawing/2014/main" id="{A77062F8-5C96-418B-9A7F-0A360B7732E9}"/>
              </a:ext>
            </a:extLst>
          </p:cNvPr>
          <p:cNvSpPr txBox="1">
            <a:spLocks/>
          </p:cNvSpPr>
          <p:nvPr/>
        </p:nvSpPr>
        <p:spPr>
          <a:xfrm>
            <a:off x="6709606" y="4990286"/>
            <a:ext cx="4792587"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April - May 2026  0.4% decrease YTD compared to same period last year</a:t>
            </a:r>
          </a:p>
        </p:txBody>
      </p:sp>
      <p:graphicFrame>
        <p:nvGraphicFramePr>
          <p:cNvPr id="8" name="Chart 7">
            <a:extLst>
              <a:ext uri="{FF2B5EF4-FFF2-40B4-BE49-F238E27FC236}">
                <a16:creationId xmlns:a16="http://schemas.microsoft.com/office/drawing/2014/main" id="{00000000-0008-0000-1C00-000002000000}"/>
              </a:ext>
            </a:extLst>
          </p:cNvPr>
          <p:cNvGraphicFramePr>
            <a:graphicFrameLocks/>
          </p:cNvGraphicFramePr>
          <p:nvPr>
            <p:extLst>
              <p:ext uri="{D42A27DB-BD31-4B8C-83A1-F6EECF244321}">
                <p14:modId xmlns:p14="http://schemas.microsoft.com/office/powerpoint/2010/main" val="2198908564"/>
              </p:ext>
            </p:extLst>
          </p:nvPr>
        </p:nvGraphicFramePr>
        <p:xfrm>
          <a:off x="755870" y="2352065"/>
          <a:ext cx="4571999" cy="2632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1C00-000003000000}"/>
              </a:ext>
            </a:extLst>
          </p:cNvPr>
          <p:cNvGraphicFramePr>
            <a:graphicFrameLocks/>
          </p:cNvGraphicFramePr>
          <p:nvPr>
            <p:extLst>
              <p:ext uri="{D42A27DB-BD31-4B8C-83A1-F6EECF244321}">
                <p14:modId xmlns:p14="http://schemas.microsoft.com/office/powerpoint/2010/main" val="3322860408"/>
              </p:ext>
            </p:extLst>
          </p:nvPr>
        </p:nvGraphicFramePr>
        <p:xfrm>
          <a:off x="6751697" y="2352065"/>
          <a:ext cx="4571999" cy="2649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323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8337" y="1055950"/>
            <a:ext cx="10748548" cy="558538"/>
          </a:xfrm>
        </p:spPr>
        <p:txBody>
          <a:bodyPr/>
          <a:lstStyle/>
          <a:p>
            <a:r>
              <a:rPr lang="en-GB" sz="3200" dirty="0"/>
              <a:t>Unscheduled Care</a:t>
            </a:r>
          </a:p>
        </p:txBody>
      </p:sp>
      <p:sp>
        <p:nvSpPr>
          <p:cNvPr id="5" name="Text Placeholder 1">
            <a:extLst>
              <a:ext uri="{FF2B5EF4-FFF2-40B4-BE49-F238E27FC236}">
                <a16:creationId xmlns:a16="http://schemas.microsoft.com/office/drawing/2014/main" id="{EA0E709E-478A-764B-B3FF-4979980733F2}"/>
              </a:ext>
            </a:extLst>
          </p:cNvPr>
          <p:cNvSpPr txBox="1">
            <a:spLocks/>
          </p:cNvSpPr>
          <p:nvPr/>
        </p:nvSpPr>
        <p:spPr>
          <a:xfrm>
            <a:off x="671513" y="2052942"/>
            <a:ext cx="4119023" cy="4442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Antrim</a:t>
            </a:r>
          </a:p>
        </p:txBody>
      </p:sp>
      <p:sp>
        <p:nvSpPr>
          <p:cNvPr id="6" name="Text Placeholder 1">
            <a:extLst>
              <a:ext uri="{FF2B5EF4-FFF2-40B4-BE49-F238E27FC236}">
                <a16:creationId xmlns:a16="http://schemas.microsoft.com/office/drawing/2014/main" id="{3C3558F6-698B-08DC-BDF0-F375EC2A1E9E}"/>
              </a:ext>
            </a:extLst>
          </p:cNvPr>
          <p:cNvSpPr txBox="1">
            <a:spLocks/>
          </p:cNvSpPr>
          <p:nvPr/>
        </p:nvSpPr>
        <p:spPr>
          <a:xfrm>
            <a:off x="6598762" y="2042535"/>
            <a:ext cx="4119023" cy="4206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Causeway</a:t>
            </a:r>
          </a:p>
        </p:txBody>
      </p:sp>
      <p:sp>
        <p:nvSpPr>
          <p:cNvPr id="7" name="Text Placeholder 2">
            <a:extLst>
              <a:ext uri="{FF2B5EF4-FFF2-40B4-BE49-F238E27FC236}">
                <a16:creationId xmlns:a16="http://schemas.microsoft.com/office/drawing/2014/main" id="{E65BD3C4-857D-1237-2A69-0FA193F43205}"/>
              </a:ext>
            </a:extLst>
          </p:cNvPr>
          <p:cNvSpPr txBox="1">
            <a:spLocks/>
          </p:cNvSpPr>
          <p:nvPr/>
        </p:nvSpPr>
        <p:spPr>
          <a:xfrm>
            <a:off x="6751697" y="2497145"/>
            <a:ext cx="4858019" cy="2424023"/>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
            <a:extLst>
              <a:ext uri="{FF2B5EF4-FFF2-40B4-BE49-F238E27FC236}">
                <a16:creationId xmlns:a16="http://schemas.microsoft.com/office/drawing/2014/main" id="{9AED7E2E-47CA-0D79-67A9-7C97D6A64562}"/>
              </a:ext>
            </a:extLst>
          </p:cNvPr>
          <p:cNvSpPr txBox="1">
            <a:spLocks/>
          </p:cNvSpPr>
          <p:nvPr/>
        </p:nvSpPr>
        <p:spPr>
          <a:xfrm>
            <a:off x="731898" y="5083159"/>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11.8% within 15 minutes</a:t>
            </a:r>
          </a:p>
        </p:txBody>
      </p:sp>
      <p:sp>
        <p:nvSpPr>
          <p:cNvPr id="10" name="Text Placeholder 1">
            <a:extLst>
              <a:ext uri="{FF2B5EF4-FFF2-40B4-BE49-F238E27FC236}">
                <a16:creationId xmlns:a16="http://schemas.microsoft.com/office/drawing/2014/main" id="{7502D829-5BF2-BCB3-2DD9-4200D103EB35}"/>
              </a:ext>
            </a:extLst>
          </p:cNvPr>
          <p:cNvSpPr txBox="1">
            <a:spLocks/>
          </p:cNvSpPr>
          <p:nvPr/>
        </p:nvSpPr>
        <p:spPr>
          <a:xfrm>
            <a:off x="731898" y="5809949"/>
            <a:ext cx="528071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Source: Northern Ireland Ambulance Service (NIAS)</a:t>
            </a:r>
          </a:p>
        </p:txBody>
      </p:sp>
      <p:sp>
        <p:nvSpPr>
          <p:cNvPr id="4" name="Text Placeholder 1">
            <a:extLst>
              <a:ext uri="{FF2B5EF4-FFF2-40B4-BE49-F238E27FC236}">
                <a16:creationId xmlns:a16="http://schemas.microsoft.com/office/drawing/2014/main" id="{A960F5C6-32E5-78EA-2293-2649F97A2D73}"/>
              </a:ext>
            </a:extLst>
          </p:cNvPr>
          <p:cNvSpPr txBox="1">
            <a:spLocks/>
          </p:cNvSpPr>
          <p:nvPr/>
        </p:nvSpPr>
        <p:spPr>
          <a:xfrm>
            <a:off x="671513" y="1510561"/>
            <a:ext cx="7847798" cy="4322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Ambulance Patient Handover within 15 minutes</a:t>
            </a:r>
          </a:p>
        </p:txBody>
      </p:sp>
      <p:sp>
        <p:nvSpPr>
          <p:cNvPr id="9" name="Text Placeholder 1">
            <a:extLst>
              <a:ext uri="{FF2B5EF4-FFF2-40B4-BE49-F238E27FC236}">
                <a16:creationId xmlns:a16="http://schemas.microsoft.com/office/drawing/2014/main" id="{2A5A6553-B34B-0C46-ADD1-D5598C1A98A3}"/>
              </a:ext>
            </a:extLst>
          </p:cNvPr>
          <p:cNvSpPr txBox="1">
            <a:spLocks/>
          </p:cNvSpPr>
          <p:nvPr/>
        </p:nvSpPr>
        <p:spPr>
          <a:xfrm>
            <a:off x="6598761" y="5018727"/>
            <a:ext cx="4119023" cy="2587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F3E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May 2026 – 8.6% within 15 minutes</a:t>
            </a:r>
          </a:p>
        </p:txBody>
      </p:sp>
      <p:graphicFrame>
        <p:nvGraphicFramePr>
          <p:cNvPr id="3" name="Chart 2">
            <a:extLst>
              <a:ext uri="{FF2B5EF4-FFF2-40B4-BE49-F238E27FC236}">
                <a16:creationId xmlns:a16="http://schemas.microsoft.com/office/drawing/2014/main" id="{00000000-0008-0000-1D00-000003000000}"/>
              </a:ext>
            </a:extLst>
          </p:cNvPr>
          <p:cNvGraphicFramePr>
            <a:graphicFrameLocks/>
          </p:cNvGraphicFramePr>
          <p:nvPr>
            <p:extLst>
              <p:ext uri="{D42A27DB-BD31-4B8C-83A1-F6EECF244321}">
                <p14:modId xmlns:p14="http://schemas.microsoft.com/office/powerpoint/2010/main" val="2574486789"/>
              </p:ext>
            </p:extLst>
          </p:nvPr>
        </p:nvGraphicFramePr>
        <p:xfrm>
          <a:off x="731898" y="2437086"/>
          <a:ext cx="4572001" cy="2625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1D00-000006000000}"/>
              </a:ext>
            </a:extLst>
          </p:cNvPr>
          <p:cNvGraphicFramePr>
            <a:graphicFrameLocks/>
          </p:cNvGraphicFramePr>
          <p:nvPr>
            <p:extLst>
              <p:ext uri="{D42A27DB-BD31-4B8C-83A1-F6EECF244321}">
                <p14:modId xmlns:p14="http://schemas.microsoft.com/office/powerpoint/2010/main" val="3090639662"/>
              </p:ext>
            </p:extLst>
          </p:nvPr>
        </p:nvGraphicFramePr>
        <p:xfrm>
          <a:off x="6598761" y="2437086"/>
          <a:ext cx="4508288" cy="25628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4750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Internal" id="{9DEF75C6-C6A6-4D2E-86DA-3E8CA84B5041}" vid="{135DE819-D551-451A-86C7-C8D63E090D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5A022748B294EB1CDC23FC84F1D9B" ma:contentTypeVersion="15" ma:contentTypeDescription="Create a new document." ma:contentTypeScope="" ma:versionID="c9ad5c249f09f7ff14b7ec56169e7d77">
  <xsd:schema xmlns:xsd="http://www.w3.org/2001/XMLSchema" xmlns:xs="http://www.w3.org/2001/XMLSchema" xmlns:p="http://schemas.microsoft.com/office/2006/metadata/properties" xmlns:ns3="ab2194da-fe0e-472d-8767-1a5051f18a8a" xmlns:ns4="c4cd0489-7eb1-40b3-bf5a-080365bf14a1" targetNamespace="http://schemas.microsoft.com/office/2006/metadata/properties" ma:root="true" ma:fieldsID="96e2c8ffe188c4d70945e21495191704" ns3:_="" ns4:_="">
    <xsd:import namespace="ab2194da-fe0e-472d-8767-1a5051f18a8a"/>
    <xsd:import namespace="c4cd0489-7eb1-40b3-bf5a-080365bf14a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earchProperties" minOccurs="0"/>
                <xsd:element ref="ns4:MediaServiceDateTaken"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194da-fe0e-472d-8767-1a5051f18a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cd0489-7eb1-40b3-bf5a-080365bf14a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4cd0489-7eb1-40b3-bf5a-080365bf14a1" xsi:nil="true"/>
  </documentManagement>
</p:properties>
</file>

<file path=customXml/itemProps1.xml><?xml version="1.0" encoding="utf-8"?>
<ds:datastoreItem xmlns:ds="http://schemas.openxmlformats.org/officeDocument/2006/customXml" ds:itemID="{A48B41D9-59C3-4FC6-914F-1E60AC041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194da-fe0e-472d-8767-1a5051f18a8a"/>
    <ds:schemaRef ds:uri="c4cd0489-7eb1-40b3-bf5a-080365bf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07FB7F-F70F-4B50-9B7F-0AA5C6249365}">
  <ds:schemaRefs>
    <ds:schemaRef ds:uri="http://schemas.microsoft.com/sharepoint/v3/contenttype/forms"/>
  </ds:schemaRefs>
</ds:datastoreItem>
</file>

<file path=customXml/itemProps3.xml><?xml version="1.0" encoding="utf-8"?>
<ds:datastoreItem xmlns:ds="http://schemas.openxmlformats.org/officeDocument/2006/customXml" ds:itemID="{6E42001F-6B68-428C-9566-89D7F521D04E}">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c4cd0489-7eb1-40b3-bf5a-080365bf14a1"/>
    <ds:schemaRef ds:uri="http://schemas.microsoft.com/office/2006/metadata/properties"/>
    <ds:schemaRef ds:uri="ab2194da-fe0e-472d-8767-1a5051f18a8a"/>
    <ds:schemaRef ds:uri="http://www.w3.org/XML/1998/namespace"/>
    <ds:schemaRef ds:uri="http://purl.org/dc/dcmitype/"/>
  </ds:schemaRefs>
</ds:datastoreItem>
</file>

<file path=docMetadata/LabelInfo.xml><?xml version="1.0" encoding="utf-8"?>
<clbl:labelList xmlns:clbl="http://schemas.microsoft.com/office/2020/mipLabelMetadata">
  <clbl:label id="{8d733bf0-442e-4449-b747-a765ea359ff8}" enabled="0" method="" siteId="{8d733bf0-442e-4449-b747-a765ea359ff8}" removed="1"/>
</clbl:labelList>
</file>

<file path=docProps/app.xml><?xml version="1.0" encoding="utf-8"?>
<Properties xmlns="http://schemas.openxmlformats.org/officeDocument/2006/extended-properties" xmlns:vt="http://schemas.openxmlformats.org/officeDocument/2006/docPropsVTypes">
  <Template>PowerPoint Template - Internal</Template>
  <TotalTime>27002</TotalTime>
  <Words>2442</Words>
  <Application>Microsoft Office PowerPoint</Application>
  <PresentationFormat>Widescreen</PresentationFormat>
  <Paragraphs>466</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McAuley, Mary</dc:creator>
  <cp:lastModifiedBy>Karen OKane (NHSCT)</cp:lastModifiedBy>
  <cp:revision>593</cp:revision>
  <cp:lastPrinted>2026-06-03T13:25:47Z</cp:lastPrinted>
  <dcterms:created xsi:type="dcterms:W3CDTF">2025-04-04T07:33:11Z</dcterms:created>
  <dcterms:modified xsi:type="dcterms:W3CDTF">2026-07-03T10:44:15Z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0x01010061E5A022748B294EB1CDC23FC84F1D9B</vt:lpwstr>
  </property>
</Properties>
</file>