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12.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13.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4.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15.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notesSlides/notesSlide17.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notesSlides/notesSlide18.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notesSlides/notesSlide19.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notesSlides/notesSlide20.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notesSlides/notesSlide23.xml" ContentType="application/vnd.openxmlformats-officedocument.presentationml.notesSlide+xml"/>
  <Override PartName="/ppt/charts/chart36.xml" ContentType="application/vnd.openxmlformats-officedocument.drawingml.chart+xml"/>
  <Override PartName="/ppt/charts/chart37.xml" ContentType="application/vnd.openxmlformats-officedocument.drawingml.chart+xml"/>
  <Override PartName="/ppt/notesSlides/notesSlide24.xml" ContentType="application/vnd.openxmlformats-officedocument.presentationml.notesSlide+xml"/>
  <Override PartName="/ppt/charts/chart38.xml" ContentType="application/vnd.openxmlformats-officedocument.drawingml.chart+xml"/>
  <Override PartName="/ppt/notesSlides/notesSlide25.xml" ContentType="application/vnd.openxmlformats-officedocument.presentationml.notesSlide+xml"/>
  <Override PartName="/ppt/charts/chart39.xml" ContentType="application/vnd.openxmlformats-officedocument.drawingml.chart+xml"/>
  <Override PartName="/ppt/notesSlides/notesSlide26.xml" ContentType="application/vnd.openxmlformats-officedocument.presentationml.notesSlide+xml"/>
  <Override PartName="/ppt/charts/chart40.xml" ContentType="application/vnd.openxmlformats-officedocument.drawingml.chart+xml"/>
  <Override PartName="/ppt/charts/chart41.xml" ContentType="application/vnd.openxmlformats-officedocument.drawingml.chart+xml"/>
  <Override PartName="/ppt/notesSlides/notesSlide27.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28.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notesSlides/notesSlide29.xml" ContentType="application/vnd.openxmlformats-officedocument.presentationml.notesSlide+xml"/>
  <Override PartName="/ppt/charts/chart48.xml" ContentType="application/vnd.openxmlformats-officedocument.drawingml.chart+xml"/>
  <Override PartName="/ppt/charts/chart49.xml" ContentType="application/vnd.openxmlformats-officedocument.drawingml.chart+xml"/>
  <Override PartName="/ppt/notesSlides/notesSlide30.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31.xml" ContentType="application/vnd.openxmlformats-officedocument.presentationml.notesSlide+xml"/>
  <Override PartName="/ppt/charts/chart52.xml" ContentType="application/vnd.openxmlformats-officedocument.drawingml.chart+xml"/>
  <Override PartName="/ppt/notesSlides/notesSlide32.xml" ContentType="application/vnd.openxmlformats-officedocument.presentationml.notesSlide+xml"/>
  <Override PartName="/ppt/charts/chart53.xml" ContentType="application/vnd.openxmlformats-officedocument.drawingml.chart+xml"/>
  <Override PartName="/ppt/charts/chart54.xml" ContentType="application/vnd.openxmlformats-officedocument.drawingml.chart+xml"/>
  <Override PartName="/ppt/notesSlides/notesSlide33.xml" ContentType="application/vnd.openxmlformats-officedocument.presentationml.notesSlide+xml"/>
  <Override PartName="/ppt/charts/chart55.xml" ContentType="application/vnd.openxmlformats-officedocument.drawingml.chart+xml"/>
  <Override PartName="/ppt/charts/chart56.xml" ContentType="application/vnd.openxmlformats-officedocument.drawingml.chart+xml"/>
  <Override PartName="/ppt/notesSlides/notesSlide34.xml" ContentType="application/vnd.openxmlformats-officedocument.presentationml.notesSlide+xml"/>
  <Override PartName="/ppt/charts/chart57.xml" ContentType="application/vnd.openxmlformats-officedocument.drawingml.chart+xml"/>
  <Override PartName="/ppt/charts/chart58.xml" ContentType="application/vnd.openxmlformats-officedocument.drawingml.chart+xml"/>
  <Override PartName="/ppt/notesSlides/notesSlide35.xml" ContentType="application/vnd.openxmlformats-officedocument.presentationml.notesSlide+xml"/>
  <Override PartName="/ppt/charts/chart59.xml" ContentType="application/vnd.openxmlformats-officedocument.drawingml.chart+xml"/>
  <Override PartName="/ppt/charts/chart60.xml" ContentType="application/vnd.openxmlformats-officedocument.drawingml.chart+xml"/>
  <Override PartName="/ppt/notesSlides/notesSlide36.xml" ContentType="application/vnd.openxmlformats-officedocument.presentationml.notesSlide+xml"/>
  <Override PartName="/ppt/charts/chart61.xml" ContentType="application/vnd.openxmlformats-officedocument.drawingml.chart+xml"/>
  <Override PartName="/ppt/charts/chart62.xml" ContentType="application/vnd.openxmlformats-officedocument.drawingml.chart+xml"/>
  <Override PartName="/ppt/notesSlides/notesSlide37.xml" ContentType="application/vnd.openxmlformats-officedocument.presentationml.notesSlide+xml"/>
  <Override PartName="/ppt/charts/chart63.xml" ContentType="application/vnd.openxmlformats-officedocument.drawingml.chart+xml"/>
  <Override PartName="/ppt/charts/chart64.xml" ContentType="application/vnd.openxmlformats-officedocument.drawingml.chart+xml"/>
  <Override PartName="/ppt/notesSlides/notesSlide38.xml" ContentType="application/vnd.openxmlformats-officedocument.presentationml.notesSlide+xml"/>
  <Override PartName="/ppt/charts/chart65.xml" ContentType="application/vnd.openxmlformats-officedocument.drawingml.chart+xml"/>
  <Override PartName="/ppt/charts/chart66.xml" ContentType="application/vnd.openxmlformats-officedocument.drawingml.chart+xml"/>
  <Override PartName="/ppt/notesSlides/notesSlide39.xml" ContentType="application/vnd.openxmlformats-officedocument.presentationml.notesSlide+xml"/>
  <Override PartName="/ppt/charts/chart67.xml" ContentType="application/vnd.openxmlformats-officedocument.drawingml.chart+xml"/>
  <Override PartName="/ppt/charts/chart68.xml" ContentType="application/vnd.openxmlformats-officedocument.drawingml.chart+xml"/>
  <Override PartName="/ppt/notesSlides/notesSlide40.xml" ContentType="application/vnd.openxmlformats-officedocument.presentationml.notesSlide+xml"/>
  <Override PartName="/ppt/charts/chart69.xml" ContentType="application/vnd.openxmlformats-officedocument.drawingml.chart+xml"/>
  <Override PartName="/ppt/notesSlides/notesSlide41.xml" ContentType="application/vnd.openxmlformats-officedocument.presentationml.notesSlide+xml"/>
  <Override PartName="/ppt/charts/chart70.xml" ContentType="application/vnd.openxmlformats-officedocument.drawingml.chart+xml"/>
  <Override PartName="/ppt/notesSlides/notesSlide42.xml" ContentType="application/vnd.openxmlformats-officedocument.presentationml.notesSlide+xml"/>
  <Override PartName="/ppt/charts/chart71.xml" ContentType="application/vnd.openxmlformats-officedocument.drawingml.chart+xml"/>
  <Override PartName="/ppt/charts/chart72.xml" ContentType="application/vnd.openxmlformats-officedocument.drawingml.chart+xml"/>
  <Override PartName="/ppt/notesSlides/notesSlide43.xml" ContentType="application/vnd.openxmlformats-officedocument.presentationml.notesSlide+xml"/>
  <Override PartName="/ppt/charts/chart73.xml" ContentType="application/vnd.openxmlformats-officedocument.drawingml.chart+xml"/>
  <Override PartName="/ppt/notesSlides/notesSlide44.xml" ContentType="application/vnd.openxmlformats-officedocument.presentationml.notesSlide+xml"/>
  <Override PartName="/ppt/charts/chart74.xml" ContentType="application/vnd.openxmlformats-officedocument.drawingml.chart+xml"/>
  <Override PartName="/ppt/charts/chart75.xml" ContentType="application/vnd.openxmlformats-officedocument.drawingml.chart+xml"/>
  <Override PartName="/ppt/notesSlides/notesSlide45.xml" ContentType="application/vnd.openxmlformats-officedocument.presentationml.notesSlide+xml"/>
  <Override PartName="/ppt/charts/chart76.xml" ContentType="application/vnd.openxmlformats-officedocument.drawingml.chart+xml"/>
  <Override PartName="/ppt/notesSlides/notesSlide46.xml" ContentType="application/vnd.openxmlformats-officedocument.presentationml.notesSlide+xml"/>
  <Override PartName="/ppt/charts/chart77.xml" ContentType="application/vnd.openxmlformats-officedocument.drawingml.chart+xml"/>
  <Override PartName="/ppt/notesSlides/notesSlide47.xml" ContentType="application/vnd.openxmlformats-officedocument.presentationml.notesSlide+xml"/>
  <Override PartName="/ppt/charts/chart78.xml" ContentType="application/vnd.openxmlformats-officedocument.drawingml.chart+xml"/>
  <Override PartName="/ppt/charts/chart79.xml" ContentType="application/vnd.openxmlformats-officedocument.drawingml.chart+xml"/>
  <Override PartName="/ppt/notesSlides/notesSlide48.xml" ContentType="application/vnd.openxmlformats-officedocument.presentationml.notesSlide+xml"/>
  <Override PartName="/ppt/charts/chart80.xml" ContentType="application/vnd.openxmlformats-officedocument.drawingml.chart+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86" r:id="rId6"/>
    <p:sldId id="269" r:id="rId7"/>
    <p:sldId id="261" r:id="rId8"/>
    <p:sldId id="262" r:id="rId9"/>
    <p:sldId id="263" r:id="rId10"/>
    <p:sldId id="271" r:id="rId11"/>
    <p:sldId id="264" r:id="rId12"/>
    <p:sldId id="272" r:id="rId13"/>
    <p:sldId id="265" r:id="rId14"/>
    <p:sldId id="266" r:id="rId15"/>
    <p:sldId id="267" r:id="rId16"/>
    <p:sldId id="268" r:id="rId17"/>
    <p:sldId id="302" r:id="rId18"/>
    <p:sldId id="270" r:id="rId19"/>
    <p:sldId id="303" r:id="rId20"/>
    <p:sldId id="273" r:id="rId21"/>
    <p:sldId id="306" r:id="rId22"/>
    <p:sldId id="285" r:id="rId23"/>
    <p:sldId id="274" r:id="rId24"/>
    <p:sldId id="313" r:id="rId25"/>
    <p:sldId id="275" r:id="rId26"/>
    <p:sldId id="276" r:id="rId27"/>
    <p:sldId id="288" r:id="rId28"/>
    <p:sldId id="309" r:id="rId29"/>
    <p:sldId id="277" r:id="rId30"/>
    <p:sldId id="278" r:id="rId31"/>
    <p:sldId id="280" r:id="rId32"/>
    <p:sldId id="281" r:id="rId33"/>
    <p:sldId id="304" r:id="rId34"/>
    <p:sldId id="305" r:id="rId35"/>
    <p:sldId id="282" r:id="rId36"/>
    <p:sldId id="283" r:id="rId37"/>
    <p:sldId id="289" r:id="rId38"/>
    <p:sldId id="290" r:id="rId39"/>
    <p:sldId id="291" r:id="rId40"/>
    <p:sldId id="307" r:id="rId41"/>
    <p:sldId id="308" r:id="rId42"/>
    <p:sldId id="292" r:id="rId43"/>
    <p:sldId id="293" r:id="rId44"/>
    <p:sldId id="294" r:id="rId45"/>
    <p:sldId id="297" r:id="rId46"/>
    <p:sldId id="298" r:id="rId47"/>
    <p:sldId id="299" r:id="rId48"/>
    <p:sldId id="311" r:id="rId49"/>
    <p:sldId id="310" r:id="rId50"/>
  </p:sldIdLst>
  <p:sldSz cx="12192000" cy="6858000"/>
  <p:notesSz cx="9940925" cy="6808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E4C"/>
    <a:srgbClr val="084D85"/>
    <a:srgbClr val="EB058C"/>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8257" autoAdjust="0"/>
  </p:normalViewPr>
  <p:slideViewPr>
    <p:cSldViewPr snapToGrid="0" showGuides="1">
      <p:cViewPr varScale="1">
        <p:scale>
          <a:sx n="84" d="100"/>
          <a:sy n="84" d="100"/>
        </p:scale>
        <p:origin x="614" y="77"/>
      </p:cViewPr>
      <p:guideLst>
        <p:guide orient="horz" pos="2160"/>
        <p:guide pos="3840"/>
      </p:guideLst>
    </p:cSldViewPr>
  </p:slideViewPr>
  <p:outlineViewPr>
    <p:cViewPr>
      <p:scale>
        <a:sx n="33" d="100"/>
        <a:sy n="33" d="100"/>
      </p:scale>
      <p:origin x="0" y="-1758"/>
    </p:cViewPr>
  </p:outlineViewPr>
  <p:notesTextViewPr>
    <p:cViewPr>
      <p:scale>
        <a:sx n="1" d="1"/>
        <a:sy n="1" d="1"/>
      </p:scale>
      <p:origin x="0" y="0"/>
    </p:cViewPr>
  </p:notesTextViewPr>
  <p:notesViewPr>
    <p:cSldViewPr snapToGrid="0">
      <p:cViewPr varScale="1">
        <p:scale>
          <a:sx n="112" d="100"/>
          <a:sy n="112" d="100"/>
        </p:scale>
        <p:origin x="222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4%20April%202026\202604_graphs%20for%20report_202526_V1.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4%20April%202026\202604_graphs%20for%20report_202526_V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5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6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26%20June%202026\202606_graphs%20for%20report_202526_V1.xlsx" TargetMode="External"/></Relationships>
</file>

<file path=ppt/charts/_rels/chart7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8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breast seen within 14 days</a:t>
            </a:r>
            <a:endParaRPr lang="en-GB" sz="1100">
              <a:effectLst/>
            </a:endParaRPr>
          </a:p>
        </c:rich>
      </c:tx>
      <c:layout>
        <c:manualLayout>
          <c:xMode val="edge"/>
          <c:yMode val="edge"/>
          <c:x val="0.32093550398430015"/>
          <c:y val="3.2863849765258218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49520198785015063"/>
        </c:manualLayout>
      </c:layout>
      <c:lineChart>
        <c:grouping val="standard"/>
        <c:varyColors val="0"/>
        <c:ser>
          <c:idx val="1"/>
          <c:order val="0"/>
          <c:tx>
            <c:strRef>
              <c:f>'Cancer 14 Day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Breast'!$E$79:$E$102</c:f>
              <c:numCache>
                <c:formatCode>0.00%</c:formatCode>
                <c:ptCount val="24"/>
                <c:pt idx="0">
                  <c:v>0.31019999999999998</c:v>
                </c:pt>
                <c:pt idx="1">
                  <c:v>0.13</c:v>
                </c:pt>
                <c:pt idx="2">
                  <c:v>9.8400000000000001E-2</c:v>
                </c:pt>
                <c:pt idx="3">
                  <c:v>9.2700000000000005E-2</c:v>
                </c:pt>
                <c:pt idx="4">
                  <c:v>5.8900000000000001E-2</c:v>
                </c:pt>
                <c:pt idx="5">
                  <c:v>6.9400000000000003E-2</c:v>
                </c:pt>
                <c:pt idx="6">
                  <c:v>6.4299999999999996E-2</c:v>
                </c:pt>
                <c:pt idx="7">
                  <c:v>4.2200000000000001E-2</c:v>
                </c:pt>
                <c:pt idx="8">
                  <c:v>7.0999999999999994E-2</c:v>
                </c:pt>
                <c:pt idx="9">
                  <c:v>6.9800000000000001E-2</c:v>
                </c:pt>
                <c:pt idx="10">
                  <c:v>9.1399999999999995E-2</c:v>
                </c:pt>
                <c:pt idx="11">
                  <c:v>9.1999999999999998E-2</c:v>
                </c:pt>
                <c:pt idx="12">
                  <c:v>6.4299999999999996E-2</c:v>
                </c:pt>
                <c:pt idx="13">
                  <c:v>6.7900000000000002E-2</c:v>
                </c:pt>
                <c:pt idx="14">
                  <c:v>5.2200000000000003E-2</c:v>
                </c:pt>
                <c:pt idx="15">
                  <c:v>5.8900000000000001E-2</c:v>
                </c:pt>
              </c:numCache>
            </c:numRef>
          </c:val>
          <c:smooth val="0"/>
          <c:extLst>
            <c:ext xmlns:c16="http://schemas.microsoft.com/office/drawing/2014/chart" uri="{C3380CC4-5D6E-409C-BE32-E72D297353CC}">
              <c16:uniqueId val="{00000000-8863-42B4-A75F-9C3F2BA6197E}"/>
            </c:ext>
          </c:extLst>
        </c:ser>
        <c:ser>
          <c:idx val="3"/>
          <c:order val="1"/>
          <c:tx>
            <c:strRef>
              <c:f>'Cancer 14 Day Breast'!$G$6</c:f>
              <c:strCache>
                <c:ptCount val="1"/>
                <c:pt idx="0">
                  <c:v>Target</c:v>
                </c:pt>
              </c:strCache>
            </c:strRef>
          </c:tx>
          <c:spPr>
            <a:ln w="19050" cap="rnd">
              <a:solidFill>
                <a:srgbClr val="FF0000"/>
              </a:solidFill>
              <a:prstDash val="dash"/>
              <a:round/>
            </a:ln>
            <a:effectLst/>
          </c:spPr>
          <c:marker>
            <c:symbol val="none"/>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8863-42B4-A75F-9C3F2BA6197E}"/>
            </c:ext>
          </c:extLst>
        </c:ser>
        <c:ser>
          <c:idx val="0"/>
          <c:order val="2"/>
          <c:tx>
            <c:strRef>
              <c:f>'Cancer 14 Day Breast'!$D$6</c:f>
              <c:strCache>
                <c:ptCount val="1"/>
                <c:pt idx="0">
                  <c:v>Mean</c:v>
                </c:pt>
              </c:strCache>
            </c:strRef>
          </c:tx>
          <c:spPr>
            <a:ln w="15875">
              <a:solidFill>
                <a:schemeClr val="tx1"/>
              </a:solidFill>
            </a:ln>
          </c:spPr>
          <c:marker>
            <c:symbol val="none"/>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Breast'!$D$79:$D$102</c:f>
              <c:numCache>
                <c:formatCode>0%</c:formatCode>
                <c:ptCount val="24"/>
                <c:pt idx="0">
                  <c:v>8.9599999999999999E-2</c:v>
                </c:pt>
                <c:pt idx="1">
                  <c:v>8.9599999999999999E-2</c:v>
                </c:pt>
                <c:pt idx="2">
                  <c:v>8.9599999999999999E-2</c:v>
                </c:pt>
                <c:pt idx="3">
                  <c:v>8.9599999999999999E-2</c:v>
                </c:pt>
                <c:pt idx="4">
                  <c:v>8.9599999999999999E-2</c:v>
                </c:pt>
                <c:pt idx="5">
                  <c:v>8.9599999999999999E-2</c:v>
                </c:pt>
                <c:pt idx="6">
                  <c:v>8.9599999999999999E-2</c:v>
                </c:pt>
                <c:pt idx="7">
                  <c:v>8.9599999999999999E-2</c:v>
                </c:pt>
                <c:pt idx="8">
                  <c:v>8.9599999999999999E-2</c:v>
                </c:pt>
                <c:pt idx="9">
                  <c:v>8.9599999999999999E-2</c:v>
                </c:pt>
                <c:pt idx="10">
                  <c:v>8.9599999999999999E-2</c:v>
                </c:pt>
                <c:pt idx="11">
                  <c:v>8.9599999999999999E-2</c:v>
                </c:pt>
                <c:pt idx="12">
                  <c:v>8.9599999999999999E-2</c:v>
                </c:pt>
                <c:pt idx="13">
                  <c:v>8.9599999999999999E-2</c:v>
                </c:pt>
                <c:pt idx="14">
                  <c:v>8.9599999999999999E-2</c:v>
                </c:pt>
                <c:pt idx="15">
                  <c:v>8.9599999999999999E-2</c:v>
                </c:pt>
                <c:pt idx="16">
                  <c:v>8.9599999999999999E-2</c:v>
                </c:pt>
                <c:pt idx="17">
                  <c:v>8.9599999999999999E-2</c:v>
                </c:pt>
                <c:pt idx="18">
                  <c:v>8.9599999999999999E-2</c:v>
                </c:pt>
                <c:pt idx="19">
                  <c:v>8.9599999999999999E-2</c:v>
                </c:pt>
                <c:pt idx="20">
                  <c:v>8.9599999999999999E-2</c:v>
                </c:pt>
                <c:pt idx="21">
                  <c:v>8.9599999999999999E-2</c:v>
                </c:pt>
                <c:pt idx="22">
                  <c:v>8.9599999999999999E-2</c:v>
                </c:pt>
                <c:pt idx="23">
                  <c:v>8.9599999999999999E-2</c:v>
                </c:pt>
              </c:numCache>
            </c:numRef>
          </c:val>
          <c:smooth val="0"/>
          <c:extLst>
            <c:ext xmlns:c16="http://schemas.microsoft.com/office/drawing/2014/chart" uri="{C3380CC4-5D6E-409C-BE32-E72D297353CC}">
              <c16:uniqueId val="{00000002-8863-42B4-A75F-9C3F2BA6197E}"/>
            </c:ext>
          </c:extLst>
        </c:ser>
        <c:ser>
          <c:idx val="2"/>
          <c:order val="3"/>
          <c:tx>
            <c:strRef>
              <c:f>'Cancer 14 Day Breast'!$F$6</c:f>
              <c:strCache>
                <c:ptCount val="1"/>
                <c:pt idx="0">
                  <c:v>LPL</c:v>
                </c:pt>
              </c:strCache>
            </c:strRef>
          </c:tx>
          <c:spPr>
            <a:ln w="15875">
              <a:solidFill>
                <a:schemeClr val="tx1"/>
              </a:solidFill>
              <a:prstDash val="lgDash"/>
            </a:ln>
          </c:spPr>
          <c:marker>
            <c:symbol val="none"/>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Breast'!$F$79:$F$102</c:f>
              <c:numCache>
                <c:formatCode>0%</c:formatCode>
                <c:ptCount val="24"/>
                <c:pt idx="0">
                  <c:v>1.9571066666666678E-2</c:v>
                </c:pt>
                <c:pt idx="1">
                  <c:v>1.9571066666666678E-2</c:v>
                </c:pt>
                <c:pt idx="2">
                  <c:v>1.9571066666666678E-2</c:v>
                </c:pt>
                <c:pt idx="3">
                  <c:v>1.9571066666666678E-2</c:v>
                </c:pt>
                <c:pt idx="4">
                  <c:v>1.9571066666666678E-2</c:v>
                </c:pt>
                <c:pt idx="5">
                  <c:v>1.9571066666666678E-2</c:v>
                </c:pt>
                <c:pt idx="6">
                  <c:v>1.9571066666666678E-2</c:v>
                </c:pt>
                <c:pt idx="7">
                  <c:v>1.9571066666666678E-2</c:v>
                </c:pt>
                <c:pt idx="8">
                  <c:v>1.9571066666666678E-2</c:v>
                </c:pt>
                <c:pt idx="9">
                  <c:v>1.9571066666666678E-2</c:v>
                </c:pt>
                <c:pt idx="10">
                  <c:v>1.9571066666666678E-2</c:v>
                </c:pt>
                <c:pt idx="11">
                  <c:v>1.9571066666666678E-2</c:v>
                </c:pt>
                <c:pt idx="12">
                  <c:v>1.9571066666666678E-2</c:v>
                </c:pt>
                <c:pt idx="13">
                  <c:v>1.9571066666666678E-2</c:v>
                </c:pt>
                <c:pt idx="14">
                  <c:v>1.9571066666666678E-2</c:v>
                </c:pt>
                <c:pt idx="15">
                  <c:v>1.9571066666666678E-2</c:v>
                </c:pt>
                <c:pt idx="16">
                  <c:v>1.9571066666666678E-2</c:v>
                </c:pt>
                <c:pt idx="17">
                  <c:v>1.9571066666666678E-2</c:v>
                </c:pt>
                <c:pt idx="18">
                  <c:v>1.9571066666666678E-2</c:v>
                </c:pt>
                <c:pt idx="19">
                  <c:v>1.9571066666666678E-2</c:v>
                </c:pt>
                <c:pt idx="20">
                  <c:v>1.9571066666666678E-2</c:v>
                </c:pt>
                <c:pt idx="21">
                  <c:v>1.9571066666666678E-2</c:v>
                </c:pt>
                <c:pt idx="22">
                  <c:v>1.9571066666666678E-2</c:v>
                </c:pt>
                <c:pt idx="23">
                  <c:v>1.9571066666666678E-2</c:v>
                </c:pt>
              </c:numCache>
            </c:numRef>
          </c:val>
          <c:smooth val="0"/>
          <c:extLst>
            <c:ext xmlns:c16="http://schemas.microsoft.com/office/drawing/2014/chart" uri="{C3380CC4-5D6E-409C-BE32-E72D297353CC}">
              <c16:uniqueId val="{00000003-8863-42B4-A75F-9C3F2BA6197E}"/>
            </c:ext>
          </c:extLst>
        </c:ser>
        <c:ser>
          <c:idx val="4"/>
          <c:order val="4"/>
          <c:tx>
            <c:strRef>
              <c:f>'Cancer 14 Day Breast'!$C$6</c:f>
              <c:strCache>
                <c:ptCount val="1"/>
                <c:pt idx="0">
                  <c:v>UPL</c:v>
                </c:pt>
              </c:strCache>
            </c:strRef>
          </c:tx>
          <c:spPr>
            <a:ln w="15875">
              <a:solidFill>
                <a:schemeClr val="tx1"/>
              </a:solidFill>
              <a:prstDash val="lgDash"/>
            </a:ln>
          </c:spPr>
          <c:marker>
            <c:symbol val="none"/>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Breast'!$C$79:$C$102</c:f>
              <c:numCache>
                <c:formatCode>0%</c:formatCode>
                <c:ptCount val="24"/>
                <c:pt idx="0">
                  <c:v>0.15962893333333333</c:v>
                </c:pt>
                <c:pt idx="1">
                  <c:v>0.15962893333333333</c:v>
                </c:pt>
                <c:pt idx="2">
                  <c:v>0.15962893333333333</c:v>
                </c:pt>
                <c:pt idx="3">
                  <c:v>0.15962893333333333</c:v>
                </c:pt>
                <c:pt idx="4">
                  <c:v>0.15962893333333333</c:v>
                </c:pt>
                <c:pt idx="5">
                  <c:v>0.15962893333333333</c:v>
                </c:pt>
                <c:pt idx="6">
                  <c:v>0.15962893333333333</c:v>
                </c:pt>
                <c:pt idx="7">
                  <c:v>0.15962893333333333</c:v>
                </c:pt>
                <c:pt idx="8">
                  <c:v>0.15962893333333333</c:v>
                </c:pt>
                <c:pt idx="9">
                  <c:v>0.15962893333333333</c:v>
                </c:pt>
                <c:pt idx="10">
                  <c:v>0.15962893333333333</c:v>
                </c:pt>
                <c:pt idx="11">
                  <c:v>0.15962893333333333</c:v>
                </c:pt>
                <c:pt idx="12">
                  <c:v>0.15962893333333333</c:v>
                </c:pt>
                <c:pt idx="13">
                  <c:v>0.15962893333333333</c:v>
                </c:pt>
                <c:pt idx="14">
                  <c:v>0.15962893333333333</c:v>
                </c:pt>
                <c:pt idx="15">
                  <c:v>0.15962893333333333</c:v>
                </c:pt>
                <c:pt idx="16">
                  <c:v>0.15962893333333333</c:v>
                </c:pt>
                <c:pt idx="17">
                  <c:v>0.15962893333333333</c:v>
                </c:pt>
                <c:pt idx="18">
                  <c:v>0.15962893333333333</c:v>
                </c:pt>
                <c:pt idx="19">
                  <c:v>0.15962893333333333</c:v>
                </c:pt>
                <c:pt idx="20">
                  <c:v>0.15962893333333333</c:v>
                </c:pt>
                <c:pt idx="21">
                  <c:v>0.15962893333333333</c:v>
                </c:pt>
                <c:pt idx="22">
                  <c:v>0.15962893333333333</c:v>
                </c:pt>
                <c:pt idx="23">
                  <c:v>0.15962893333333333</c:v>
                </c:pt>
              </c:numCache>
            </c:numRef>
          </c:val>
          <c:smooth val="0"/>
          <c:extLst>
            <c:ext xmlns:c16="http://schemas.microsoft.com/office/drawing/2014/chart" uri="{C3380CC4-5D6E-409C-BE32-E72D297353CC}">
              <c16:uniqueId val="{00000004-8863-42B4-A75F-9C3F2BA6197E}"/>
            </c:ext>
          </c:extLst>
        </c:ser>
        <c:ser>
          <c:idx val="5"/>
          <c:order val="5"/>
          <c:tx>
            <c:strRef>
              <c:f>'Cancer 14 Day Breast'!$I$6</c:f>
              <c:strCache>
                <c:ptCount val="1"/>
                <c:pt idx="0">
                  <c:v>SCL</c:v>
                </c:pt>
              </c:strCache>
            </c:strRef>
          </c:tx>
          <c:spPr>
            <a:ln>
              <a:noFill/>
            </a:ln>
          </c:spPr>
          <c:marker>
            <c:symbol val="circle"/>
            <c:size val="6"/>
            <c:spPr>
              <a:solidFill>
                <a:srgbClr val="FF6600"/>
              </a:solidFill>
              <a:ln>
                <a:noFill/>
              </a:ln>
            </c:spPr>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863-42B4-A75F-9C3F2BA6197E}"/>
            </c:ext>
          </c:extLst>
        </c:ser>
        <c:ser>
          <c:idx val="6"/>
          <c:order val="6"/>
          <c:tx>
            <c:strRef>
              <c:f>'Cancer 14 Day Breast'!$J$6</c:f>
              <c:strCache>
                <c:ptCount val="1"/>
                <c:pt idx="0">
                  <c:v>SCH</c:v>
                </c:pt>
              </c:strCache>
            </c:strRef>
          </c:tx>
          <c:spPr>
            <a:ln>
              <a:noFill/>
            </a:ln>
          </c:spPr>
          <c:marker>
            <c:symbol val="circle"/>
            <c:size val="6"/>
            <c:spPr>
              <a:solidFill>
                <a:srgbClr val="5B9BD5"/>
              </a:solidFill>
              <a:ln>
                <a:noFill/>
              </a:ln>
            </c:spPr>
          </c:marker>
          <c:cat>
            <c:numRef>
              <c:f>'Cancer 14 Day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Breast'!$J$79:$J$102</c:f>
              <c:numCache>
                <c:formatCode>0%</c:formatCode>
                <c:ptCount val="24"/>
                <c:pt idx="0">
                  <c:v>0.31019999999999998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863-42B4-A75F-9C3F2BA6197E}"/>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noFill/>
        <a:ln>
          <a:noFill/>
        </a:ln>
        <a:effectLst/>
      </c:spPr>
    </c:plotArea>
    <c:legend>
      <c:legendPos val="b"/>
      <c:layout>
        <c:manualLayout>
          <c:xMode val="edge"/>
          <c:yMode val="edge"/>
          <c:x val="0.13065036735136334"/>
          <c:y val="0.81724254489217818"/>
          <c:w val="0.73445352707771727"/>
          <c:h val="0.16461811361617226"/>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Non-breast seen within 14 days</a:t>
            </a:r>
            <a:endParaRPr lang="en-GB" sz="1100">
              <a:effectLst/>
            </a:endParaRPr>
          </a:p>
        </c:rich>
      </c:tx>
      <c:layout>
        <c:manualLayout>
          <c:xMode val="edge"/>
          <c:yMode val="edge"/>
          <c:x val="0.29439857711923478"/>
          <c:y val="3.2863841148189764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54648405795718213"/>
        </c:manualLayout>
      </c:layout>
      <c:lineChart>
        <c:grouping val="standard"/>
        <c:varyColors val="0"/>
        <c:ser>
          <c:idx val="1"/>
          <c:order val="0"/>
          <c:tx>
            <c:strRef>
              <c:f>'Cancer 14 Day Non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Breast'!$E$79:$E$102</c:f>
              <c:numCache>
                <c:formatCode>0.00%</c:formatCode>
                <c:ptCount val="24"/>
                <c:pt idx="0">
                  <c:v>0.21479999999999999</c:v>
                </c:pt>
                <c:pt idx="1">
                  <c:v>0.1883</c:v>
                </c:pt>
                <c:pt idx="2">
                  <c:v>0.22520000000000001</c:v>
                </c:pt>
                <c:pt idx="3">
                  <c:v>0.20930000000000001</c:v>
                </c:pt>
                <c:pt idx="4">
                  <c:v>0.2203</c:v>
                </c:pt>
                <c:pt idx="5">
                  <c:v>0.19819999999999999</c:v>
                </c:pt>
                <c:pt idx="6">
                  <c:v>0.24060000000000001</c:v>
                </c:pt>
                <c:pt idx="7">
                  <c:v>0.2233</c:v>
                </c:pt>
                <c:pt idx="8">
                  <c:v>0.24890000000000001</c:v>
                </c:pt>
                <c:pt idx="9">
                  <c:v>0.2389</c:v>
                </c:pt>
                <c:pt idx="10">
                  <c:v>0.32</c:v>
                </c:pt>
                <c:pt idx="11">
                  <c:v>0.2555</c:v>
                </c:pt>
                <c:pt idx="12">
                  <c:v>0.12909999999999999</c:v>
                </c:pt>
                <c:pt idx="13">
                  <c:v>0.13550000000000001</c:v>
                </c:pt>
                <c:pt idx="14">
                  <c:v>0.17810000000000001</c:v>
                </c:pt>
                <c:pt idx="15">
                  <c:v>0.1588</c:v>
                </c:pt>
              </c:numCache>
            </c:numRef>
          </c:val>
          <c:smooth val="0"/>
          <c:extLst>
            <c:ext xmlns:c16="http://schemas.microsoft.com/office/drawing/2014/chart" uri="{C3380CC4-5D6E-409C-BE32-E72D297353CC}">
              <c16:uniqueId val="{00000000-643D-415F-812F-42917F67DCA4}"/>
            </c:ext>
          </c:extLst>
        </c:ser>
        <c:ser>
          <c:idx val="0"/>
          <c:order val="1"/>
          <c:tx>
            <c:strRef>
              <c:f>'Cancer 14 Day Non Breast'!$D$6</c:f>
              <c:strCache>
                <c:ptCount val="1"/>
                <c:pt idx="0">
                  <c:v>Mean</c:v>
                </c:pt>
              </c:strCache>
            </c:strRef>
          </c:tx>
          <c:spPr>
            <a:ln w="15875">
              <a:solidFill>
                <a:schemeClr val="tx1"/>
              </a:solidFill>
            </a:ln>
          </c:spPr>
          <c:marker>
            <c:symbol val="none"/>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Breast'!$D$79:$D$102</c:f>
              <c:numCache>
                <c:formatCode>0%</c:formatCode>
                <c:ptCount val="24"/>
                <c:pt idx="0">
                  <c:v>0.21154999999999999</c:v>
                </c:pt>
                <c:pt idx="1">
                  <c:v>0.21154999999999999</c:v>
                </c:pt>
                <c:pt idx="2">
                  <c:v>0.21154999999999999</c:v>
                </c:pt>
                <c:pt idx="3">
                  <c:v>0.21154999999999999</c:v>
                </c:pt>
                <c:pt idx="4">
                  <c:v>0.21154999999999999</c:v>
                </c:pt>
                <c:pt idx="5">
                  <c:v>0.21154999999999999</c:v>
                </c:pt>
                <c:pt idx="6">
                  <c:v>0.21154999999999999</c:v>
                </c:pt>
                <c:pt idx="7">
                  <c:v>0.21154999999999999</c:v>
                </c:pt>
                <c:pt idx="8">
                  <c:v>0.21154999999999999</c:v>
                </c:pt>
                <c:pt idx="9">
                  <c:v>0.21154999999999999</c:v>
                </c:pt>
                <c:pt idx="10">
                  <c:v>0.21154999999999999</c:v>
                </c:pt>
                <c:pt idx="11">
                  <c:v>0.21154999999999999</c:v>
                </c:pt>
                <c:pt idx="12">
                  <c:v>0.21154999999999999</c:v>
                </c:pt>
                <c:pt idx="13">
                  <c:v>0.21154999999999999</c:v>
                </c:pt>
                <c:pt idx="14">
                  <c:v>0.21154999999999999</c:v>
                </c:pt>
                <c:pt idx="15">
                  <c:v>0.21154999999999999</c:v>
                </c:pt>
                <c:pt idx="16">
                  <c:v>0.21154999999999999</c:v>
                </c:pt>
                <c:pt idx="17">
                  <c:v>0.21154999999999999</c:v>
                </c:pt>
                <c:pt idx="18">
                  <c:v>0.21154999999999999</c:v>
                </c:pt>
                <c:pt idx="19">
                  <c:v>0.21154999999999999</c:v>
                </c:pt>
                <c:pt idx="20">
                  <c:v>0.21154999999999999</c:v>
                </c:pt>
                <c:pt idx="21">
                  <c:v>0.21154999999999999</c:v>
                </c:pt>
                <c:pt idx="22">
                  <c:v>0.21154999999999999</c:v>
                </c:pt>
                <c:pt idx="23">
                  <c:v>0.21154999999999999</c:v>
                </c:pt>
              </c:numCache>
            </c:numRef>
          </c:val>
          <c:smooth val="0"/>
          <c:extLst>
            <c:ext xmlns:c16="http://schemas.microsoft.com/office/drawing/2014/chart" uri="{C3380CC4-5D6E-409C-BE32-E72D297353CC}">
              <c16:uniqueId val="{00000001-643D-415F-812F-42917F67DCA4}"/>
            </c:ext>
          </c:extLst>
        </c:ser>
        <c:ser>
          <c:idx val="2"/>
          <c:order val="2"/>
          <c:tx>
            <c:strRef>
              <c:f>'Cancer 14 Day Non Breast'!$G$6</c:f>
              <c:strCache>
                <c:ptCount val="1"/>
                <c:pt idx="0">
                  <c:v>Target</c:v>
                </c:pt>
              </c:strCache>
            </c:strRef>
          </c:tx>
          <c:spPr>
            <a:ln w="19050">
              <a:solidFill>
                <a:srgbClr val="FF0000"/>
              </a:solidFill>
              <a:prstDash val="dash"/>
            </a:ln>
          </c:spPr>
          <c:marker>
            <c:symbol val="none"/>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2-643D-415F-812F-42917F67DCA4}"/>
            </c:ext>
          </c:extLst>
        </c:ser>
        <c:ser>
          <c:idx val="3"/>
          <c:order val="3"/>
          <c:tx>
            <c:strRef>
              <c:f>'Cancer 14 Day Non Breast'!$F$6</c:f>
              <c:strCache>
                <c:ptCount val="1"/>
                <c:pt idx="0">
                  <c:v>LPL</c:v>
                </c:pt>
              </c:strCache>
            </c:strRef>
          </c:tx>
          <c:spPr>
            <a:ln w="15875">
              <a:solidFill>
                <a:schemeClr val="tx1"/>
              </a:solidFill>
              <a:prstDash val="lgDash"/>
            </a:ln>
          </c:spPr>
          <c:marker>
            <c:symbol val="none"/>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Breast'!$F$79:$F$102</c:f>
              <c:numCache>
                <c:formatCode>0%</c:formatCode>
                <c:ptCount val="24"/>
                <c:pt idx="0">
                  <c:v>0.11437133333333331</c:v>
                </c:pt>
                <c:pt idx="1">
                  <c:v>0.11437133333333331</c:v>
                </c:pt>
                <c:pt idx="2">
                  <c:v>0.11437133333333331</c:v>
                </c:pt>
                <c:pt idx="3">
                  <c:v>0.11437133333333331</c:v>
                </c:pt>
                <c:pt idx="4">
                  <c:v>0.11437133333333331</c:v>
                </c:pt>
                <c:pt idx="5">
                  <c:v>0.11437133333333331</c:v>
                </c:pt>
                <c:pt idx="6">
                  <c:v>0.11437133333333331</c:v>
                </c:pt>
                <c:pt idx="7">
                  <c:v>0.11437133333333331</c:v>
                </c:pt>
                <c:pt idx="8">
                  <c:v>0.11437133333333331</c:v>
                </c:pt>
                <c:pt idx="9">
                  <c:v>0.11437133333333331</c:v>
                </c:pt>
                <c:pt idx="10">
                  <c:v>0.11437133333333331</c:v>
                </c:pt>
                <c:pt idx="11">
                  <c:v>0.11437133333333331</c:v>
                </c:pt>
                <c:pt idx="12">
                  <c:v>0.11437133333333331</c:v>
                </c:pt>
                <c:pt idx="13">
                  <c:v>0.11437133333333331</c:v>
                </c:pt>
                <c:pt idx="14">
                  <c:v>0.11437133333333331</c:v>
                </c:pt>
                <c:pt idx="15">
                  <c:v>0.11437133333333331</c:v>
                </c:pt>
                <c:pt idx="16">
                  <c:v>0.11437133333333331</c:v>
                </c:pt>
                <c:pt idx="17">
                  <c:v>0.11437133333333331</c:v>
                </c:pt>
                <c:pt idx="18">
                  <c:v>0.11437133333333331</c:v>
                </c:pt>
                <c:pt idx="19">
                  <c:v>0.11437133333333331</c:v>
                </c:pt>
                <c:pt idx="20">
                  <c:v>0.11437133333333331</c:v>
                </c:pt>
                <c:pt idx="21">
                  <c:v>0.11437133333333331</c:v>
                </c:pt>
                <c:pt idx="22">
                  <c:v>0.11437133333333331</c:v>
                </c:pt>
                <c:pt idx="23">
                  <c:v>0.11437133333333331</c:v>
                </c:pt>
              </c:numCache>
            </c:numRef>
          </c:val>
          <c:smooth val="0"/>
          <c:extLst>
            <c:ext xmlns:c16="http://schemas.microsoft.com/office/drawing/2014/chart" uri="{C3380CC4-5D6E-409C-BE32-E72D297353CC}">
              <c16:uniqueId val="{00000003-643D-415F-812F-42917F67DCA4}"/>
            </c:ext>
          </c:extLst>
        </c:ser>
        <c:ser>
          <c:idx val="4"/>
          <c:order val="4"/>
          <c:tx>
            <c:strRef>
              <c:f>'Cancer 14 Day Non Breast'!$C$6</c:f>
              <c:strCache>
                <c:ptCount val="1"/>
                <c:pt idx="0">
                  <c:v>UPL</c:v>
                </c:pt>
              </c:strCache>
            </c:strRef>
          </c:tx>
          <c:spPr>
            <a:ln w="15875">
              <a:solidFill>
                <a:schemeClr val="tx1"/>
              </a:solidFill>
              <a:prstDash val="lgDash"/>
            </a:ln>
          </c:spPr>
          <c:marker>
            <c:symbol val="none"/>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Breast'!$C$79:$C$102</c:f>
              <c:numCache>
                <c:formatCode>0%</c:formatCode>
                <c:ptCount val="24"/>
                <c:pt idx="0">
                  <c:v>0.30872866666666665</c:v>
                </c:pt>
                <c:pt idx="1">
                  <c:v>0.30872866666666665</c:v>
                </c:pt>
                <c:pt idx="2">
                  <c:v>0.30872866666666665</c:v>
                </c:pt>
                <c:pt idx="3">
                  <c:v>0.30872866666666665</c:v>
                </c:pt>
                <c:pt idx="4">
                  <c:v>0.30872866666666665</c:v>
                </c:pt>
                <c:pt idx="5">
                  <c:v>0.30872866666666665</c:v>
                </c:pt>
                <c:pt idx="6">
                  <c:v>0.30872866666666665</c:v>
                </c:pt>
                <c:pt idx="7">
                  <c:v>0.30872866666666665</c:v>
                </c:pt>
                <c:pt idx="8">
                  <c:v>0.30872866666666665</c:v>
                </c:pt>
                <c:pt idx="9">
                  <c:v>0.30872866666666665</c:v>
                </c:pt>
                <c:pt idx="10">
                  <c:v>0.30872866666666665</c:v>
                </c:pt>
                <c:pt idx="11">
                  <c:v>0.30872866666666665</c:v>
                </c:pt>
                <c:pt idx="12">
                  <c:v>0.30872866666666665</c:v>
                </c:pt>
                <c:pt idx="13">
                  <c:v>0.30872866666666665</c:v>
                </c:pt>
                <c:pt idx="14">
                  <c:v>0.30872866666666665</c:v>
                </c:pt>
                <c:pt idx="15">
                  <c:v>0.30872866666666665</c:v>
                </c:pt>
                <c:pt idx="16">
                  <c:v>0.30872866666666665</c:v>
                </c:pt>
                <c:pt idx="17">
                  <c:v>0.30872866666666665</c:v>
                </c:pt>
                <c:pt idx="18">
                  <c:v>0.30872866666666665</c:v>
                </c:pt>
                <c:pt idx="19">
                  <c:v>0.30872866666666665</c:v>
                </c:pt>
                <c:pt idx="20">
                  <c:v>0.30872866666666665</c:v>
                </c:pt>
                <c:pt idx="21">
                  <c:v>0.30872866666666665</c:v>
                </c:pt>
                <c:pt idx="22">
                  <c:v>0.30872866666666665</c:v>
                </c:pt>
                <c:pt idx="23">
                  <c:v>0.30872866666666665</c:v>
                </c:pt>
              </c:numCache>
            </c:numRef>
          </c:val>
          <c:smooth val="0"/>
          <c:extLst>
            <c:ext xmlns:c16="http://schemas.microsoft.com/office/drawing/2014/chart" uri="{C3380CC4-5D6E-409C-BE32-E72D297353CC}">
              <c16:uniqueId val="{00000004-643D-415F-812F-42917F67DCA4}"/>
            </c:ext>
          </c:extLst>
        </c:ser>
        <c:ser>
          <c:idx val="5"/>
          <c:order val="5"/>
          <c:tx>
            <c:strRef>
              <c:f>'Cancer 14 Day Non Breast'!$I$6</c:f>
              <c:strCache>
                <c:ptCount val="1"/>
                <c:pt idx="0">
                  <c:v>SCL</c:v>
                </c:pt>
              </c:strCache>
            </c:strRef>
          </c:tx>
          <c:spPr>
            <a:ln>
              <a:noFill/>
            </a:ln>
          </c:spPr>
          <c:marker>
            <c:symbol val="circle"/>
            <c:size val="7"/>
            <c:spPr>
              <a:solidFill>
                <a:srgbClr val="FF6600"/>
              </a:solidFill>
              <a:ln>
                <a:noFill/>
              </a:ln>
            </c:spPr>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643D-415F-812F-42917F67DCA4}"/>
            </c:ext>
          </c:extLst>
        </c:ser>
        <c:ser>
          <c:idx val="6"/>
          <c:order val="6"/>
          <c:tx>
            <c:strRef>
              <c:f>'Cancer 14 Day Non Breast'!$J$6</c:f>
              <c:strCache>
                <c:ptCount val="1"/>
                <c:pt idx="0">
                  <c:v>SCH</c:v>
                </c:pt>
              </c:strCache>
            </c:strRef>
          </c:tx>
          <c:spPr>
            <a:ln>
              <a:noFill/>
            </a:ln>
          </c:spPr>
          <c:marker>
            <c:symbol val="circle"/>
            <c:size val="7"/>
            <c:spPr>
              <a:solidFill>
                <a:srgbClr val="0099CC"/>
              </a:solidFill>
              <a:ln>
                <a:noFill/>
              </a:ln>
            </c:spPr>
          </c:marker>
          <c:cat>
            <c:numRef>
              <c:f>'Cancer 14 Day Non Breast'!$B$79:$B$94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14 Day Non Breast'!$J$79:$J$102</c:f>
              <c:numCache>
                <c:formatCode>0%</c:formatCode>
                <c:ptCount val="24"/>
                <c:pt idx="0">
                  <c:v>#N/A</c:v>
                </c:pt>
                <c:pt idx="1">
                  <c:v>#N/A</c:v>
                </c:pt>
                <c:pt idx="2">
                  <c:v>#N/A</c:v>
                </c:pt>
                <c:pt idx="3">
                  <c:v>#N/A</c:v>
                </c:pt>
                <c:pt idx="4">
                  <c:v>#N/A</c:v>
                </c:pt>
                <c:pt idx="5">
                  <c:v>#N/A</c:v>
                </c:pt>
                <c:pt idx="6">
                  <c:v>#N/A</c:v>
                </c:pt>
                <c:pt idx="7">
                  <c:v>#N/A</c:v>
                </c:pt>
                <c:pt idx="8">
                  <c:v>#N/A</c:v>
                </c:pt>
                <c:pt idx="9">
                  <c:v>#N/A</c:v>
                </c:pt>
                <c:pt idx="10">
                  <c:v>0.32</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643D-415F-812F-42917F67DCA4}"/>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solidFill>
          <a:schemeClr val="bg1"/>
        </a:solidFill>
        <a:ln>
          <a:noFill/>
        </a:ln>
        <a:effectLst/>
      </c:spPr>
    </c:plotArea>
    <c:legend>
      <c:legendPos val="b"/>
      <c:layout>
        <c:manualLayout>
          <c:xMode val="edge"/>
          <c:yMode val="edge"/>
          <c:x val="9.0949914821407574E-2"/>
          <c:y val="0.8730998194298476"/>
          <c:w val="0.8484195100745141"/>
          <c:h val="0.1269003020787404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a:latin typeface="Arial" panose="020B0604020202020204" pitchFamily="34" charset="0"/>
                <a:cs typeface="Arial" panose="020B0604020202020204" pitchFamily="34" charset="0"/>
              </a:rPr>
              <a:t>14-day</a:t>
            </a:r>
            <a:r>
              <a:rPr lang="en-US" sz="1100" baseline="0">
                <a:latin typeface="Arial" panose="020B0604020202020204" pitchFamily="34" charset="0"/>
                <a:cs typeface="Arial" panose="020B0604020202020204" pitchFamily="34" charset="0"/>
              </a:rPr>
              <a:t> Non Breast</a:t>
            </a:r>
            <a:r>
              <a:rPr lang="en-US" sz="1100">
                <a:latin typeface="Arial" panose="020B0604020202020204" pitchFamily="34" charset="0"/>
                <a:cs typeface="Arial" panose="020B0604020202020204" pitchFamily="34" charset="0"/>
              </a:rPr>
              <a:t> tumour site</a:t>
            </a:r>
            <a:r>
              <a:rPr lang="en-US" sz="1100" baseline="0">
                <a:latin typeface="Arial" panose="020B0604020202020204" pitchFamily="34" charset="0"/>
                <a:cs typeface="Arial" panose="020B0604020202020204" pitchFamily="34" charset="0"/>
              </a:rPr>
              <a:t> (Apr 26-Jul 26)</a:t>
            </a:r>
            <a:endParaRPr lang="en-US" sz="1100">
              <a:latin typeface="Arial" panose="020B0604020202020204" pitchFamily="34" charset="0"/>
              <a:cs typeface="Arial" panose="020B0604020202020204" pitchFamily="34" charset="0"/>
            </a:endParaRPr>
          </a:p>
        </c:rich>
      </c:tx>
      <c:layout>
        <c:manualLayout>
          <c:xMode val="edge"/>
          <c:yMode val="edge"/>
          <c:x val="0.26674789687220496"/>
          <c:y val="2.6817975643362687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6538412804500231"/>
          <c:y val="0.1820822748513983"/>
          <c:w val="0.60589346756058671"/>
          <c:h val="0.71011016419061057"/>
        </c:manualLayout>
      </c:layout>
      <c:barChart>
        <c:barDir val="bar"/>
        <c:grouping val="stacked"/>
        <c:varyColors val="0"/>
        <c:ser>
          <c:idx val="0"/>
          <c:order val="0"/>
          <c:tx>
            <c:strRef>
              <c:f>'14 Day Non Breast Tumour Site'!$BD$4</c:f>
              <c:strCache>
                <c:ptCount val="1"/>
                <c:pt idx="0">
                  <c:v>&lt;=14 days</c:v>
                </c:pt>
              </c:strCache>
            </c:strRef>
          </c:tx>
          <c:spPr>
            <a:solidFill>
              <a:srgbClr val="5B9BD5"/>
            </a:solidFill>
            <a:ln>
              <a:noFill/>
            </a:ln>
            <a:effectLst/>
          </c:spPr>
          <c:invertIfNegative val="0"/>
          <c:cat>
            <c:strRef>
              <c:f>'14 Day Non Breast Tumour Site'!$B$5:$B$23</c:f>
              <c:strCache>
                <c:ptCount val="12"/>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13 Suspected head and neck cancers</c:v>
                </c:pt>
                <c:pt idx="9">
                  <c:v>14 Suspected sarcomas</c:v>
                </c:pt>
                <c:pt idx="10">
                  <c:v>18 Other suspected cancer (not listed)</c:v>
                </c:pt>
                <c:pt idx="11">
                  <c:v>19 Suspected Dental Cancers</c:v>
                </c:pt>
              </c:strCache>
            </c:strRef>
          </c:cat>
          <c:val>
            <c:numRef>
              <c:f>'14 Day Non Breast Tumour Site'!$BD$5:$BD$23</c:f>
              <c:numCache>
                <c:formatCode>0.0;\(0.0\)</c:formatCode>
                <c:ptCount val="12"/>
                <c:pt idx="0">
                  <c:v>1</c:v>
                </c:pt>
                <c:pt idx="1">
                  <c:v>55</c:v>
                </c:pt>
                <c:pt idx="2">
                  <c:v>98</c:v>
                </c:pt>
                <c:pt idx="3">
                  <c:v>240</c:v>
                </c:pt>
                <c:pt idx="4">
                  <c:v>129</c:v>
                </c:pt>
                <c:pt idx="5">
                  <c:v>63</c:v>
                </c:pt>
                <c:pt idx="6">
                  <c:v>29</c:v>
                </c:pt>
                <c:pt idx="7">
                  <c:v>5</c:v>
                </c:pt>
                <c:pt idx="8">
                  <c:v>99</c:v>
                </c:pt>
                <c:pt idx="9">
                  <c:v>0</c:v>
                </c:pt>
                <c:pt idx="10">
                  <c:v>30</c:v>
                </c:pt>
                <c:pt idx="11">
                  <c:v>13</c:v>
                </c:pt>
              </c:numCache>
            </c:numRef>
          </c:val>
          <c:extLst>
            <c:ext xmlns:c16="http://schemas.microsoft.com/office/drawing/2014/chart" uri="{C3380CC4-5D6E-409C-BE32-E72D297353CC}">
              <c16:uniqueId val="{00000000-D8D0-4E4C-891C-33D3F3825B52}"/>
            </c:ext>
          </c:extLst>
        </c:ser>
        <c:ser>
          <c:idx val="1"/>
          <c:order val="1"/>
          <c:tx>
            <c:strRef>
              <c:f>'14 Day Non Breast Tumour Site'!$BE$4</c:f>
              <c:strCache>
                <c:ptCount val="1"/>
                <c:pt idx="0">
                  <c:v>&gt;14</c:v>
                </c:pt>
              </c:strCache>
            </c:strRef>
          </c:tx>
          <c:spPr>
            <a:solidFill>
              <a:srgbClr val="ED7D31"/>
            </a:solidFill>
            <a:ln>
              <a:noFill/>
            </a:ln>
            <a:effectLst/>
          </c:spPr>
          <c:invertIfNegative val="0"/>
          <c:cat>
            <c:strRef>
              <c:f>'14 Day Non Breast Tumour Site'!$B$5:$B$23</c:f>
              <c:strCache>
                <c:ptCount val="12"/>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13 Suspected head and neck cancers</c:v>
                </c:pt>
                <c:pt idx="9">
                  <c:v>14 Suspected sarcomas</c:v>
                </c:pt>
                <c:pt idx="10">
                  <c:v>18 Other suspected cancer (not listed)</c:v>
                </c:pt>
                <c:pt idx="11">
                  <c:v>19 Suspected Dental Cancers</c:v>
                </c:pt>
              </c:strCache>
            </c:strRef>
          </c:cat>
          <c:val>
            <c:numRef>
              <c:f>'14 Day Non Breast Tumour Site'!$BE$5:$BE$23</c:f>
              <c:numCache>
                <c:formatCode>General</c:formatCode>
                <c:ptCount val="12"/>
                <c:pt idx="0" formatCode="0.0">
                  <c:v>5</c:v>
                </c:pt>
                <c:pt idx="1">
                  <c:v>114</c:v>
                </c:pt>
                <c:pt idx="2">
                  <c:v>41</c:v>
                </c:pt>
                <c:pt idx="3">
                  <c:v>677</c:v>
                </c:pt>
                <c:pt idx="4">
                  <c:v>1302</c:v>
                </c:pt>
                <c:pt idx="5">
                  <c:v>704</c:v>
                </c:pt>
                <c:pt idx="6">
                  <c:v>649</c:v>
                </c:pt>
                <c:pt idx="7">
                  <c:v>8</c:v>
                </c:pt>
                <c:pt idx="8">
                  <c:v>671</c:v>
                </c:pt>
                <c:pt idx="9">
                  <c:v>6</c:v>
                </c:pt>
                <c:pt idx="10">
                  <c:v>133</c:v>
                </c:pt>
                <c:pt idx="11">
                  <c:v>1</c:v>
                </c:pt>
              </c:numCache>
            </c:numRef>
          </c:val>
          <c:extLst>
            <c:ext xmlns:c16="http://schemas.microsoft.com/office/drawing/2014/chart" uri="{C3380CC4-5D6E-409C-BE32-E72D297353CC}">
              <c16:uniqueId val="{00000001-D8D0-4E4C-891C-33D3F3825B52}"/>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2669479312433428"/>
          <c:y val="0.92254896928228725"/>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31 Day Target</a:t>
            </a:r>
            <a:endParaRPr lang="en-GB" sz="1100">
              <a:effectLst/>
            </a:endParaRPr>
          </a:p>
        </c:rich>
      </c:tx>
      <c:layout>
        <c:manualLayout>
          <c:xMode val="edge"/>
          <c:yMode val="edge"/>
          <c:x val="0.36943653107763741"/>
          <c:y val="5.4298642533936653E-2"/>
        </c:manualLayout>
      </c:layout>
      <c:overlay val="0"/>
      <c:spPr>
        <a:noFill/>
        <a:ln>
          <a:noFill/>
        </a:ln>
        <a:effectLst/>
      </c:spPr>
    </c:title>
    <c:autoTitleDeleted val="0"/>
    <c:plotArea>
      <c:layout>
        <c:manualLayout>
          <c:layoutTarget val="inner"/>
          <c:xMode val="edge"/>
          <c:yMode val="edge"/>
          <c:x val="0.10842151390386674"/>
          <c:y val="0.15126696832579187"/>
          <c:w val="0.83471145190004203"/>
          <c:h val="0.51004916806213707"/>
        </c:manualLayout>
      </c:layout>
      <c:lineChart>
        <c:grouping val="standard"/>
        <c:varyColors val="0"/>
        <c:ser>
          <c:idx val="0"/>
          <c:order val="0"/>
          <c:tx>
            <c:strRef>
              <c:f>'Cancer 31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Day'!$F$79:$F$102</c:f>
              <c:numCache>
                <c:formatCode>0%</c:formatCode>
                <c:ptCount val="24"/>
                <c:pt idx="0">
                  <c:v>0.80597173333333338</c:v>
                </c:pt>
                <c:pt idx="1">
                  <c:v>0.80597173333333338</c:v>
                </c:pt>
                <c:pt idx="2">
                  <c:v>0.80597173333333338</c:v>
                </c:pt>
                <c:pt idx="3">
                  <c:v>0.80597173333333338</c:v>
                </c:pt>
                <c:pt idx="4">
                  <c:v>0.80597173333333338</c:v>
                </c:pt>
                <c:pt idx="5">
                  <c:v>0.80597173333333338</c:v>
                </c:pt>
                <c:pt idx="6">
                  <c:v>0.80597173333333338</c:v>
                </c:pt>
                <c:pt idx="7">
                  <c:v>0.80597173333333338</c:v>
                </c:pt>
                <c:pt idx="8">
                  <c:v>0.80597173333333338</c:v>
                </c:pt>
                <c:pt idx="9">
                  <c:v>0.80597173333333338</c:v>
                </c:pt>
                <c:pt idx="10">
                  <c:v>0.80597173333333338</c:v>
                </c:pt>
                <c:pt idx="11">
                  <c:v>0.80597173333333338</c:v>
                </c:pt>
                <c:pt idx="12">
                  <c:v>0.80597173333333338</c:v>
                </c:pt>
                <c:pt idx="13">
                  <c:v>0.80597173333333338</c:v>
                </c:pt>
                <c:pt idx="14">
                  <c:v>0.80597173333333338</c:v>
                </c:pt>
                <c:pt idx="15">
                  <c:v>0.80597173333333338</c:v>
                </c:pt>
                <c:pt idx="16">
                  <c:v>0.80597173333333338</c:v>
                </c:pt>
                <c:pt idx="17">
                  <c:v>0.80597173333333338</c:v>
                </c:pt>
                <c:pt idx="18">
                  <c:v>0.80597173333333338</c:v>
                </c:pt>
                <c:pt idx="19">
                  <c:v>0.80597173333333338</c:v>
                </c:pt>
                <c:pt idx="20">
                  <c:v>0.80597173333333338</c:v>
                </c:pt>
                <c:pt idx="21">
                  <c:v>0.80597173333333338</c:v>
                </c:pt>
                <c:pt idx="22">
                  <c:v>0.80597173333333338</c:v>
                </c:pt>
                <c:pt idx="23">
                  <c:v>0.80597173333333338</c:v>
                </c:pt>
              </c:numCache>
            </c:numRef>
          </c:val>
          <c:smooth val="0"/>
          <c:extLst xmlns:c15="http://schemas.microsoft.com/office/drawing/2012/chart">
            <c:ext xmlns:c16="http://schemas.microsoft.com/office/drawing/2014/chart" uri="{C3380CC4-5D6E-409C-BE32-E72D297353CC}">
              <c16:uniqueId val="{00000000-4BC5-4DAF-8796-6B1E80761F63}"/>
            </c:ext>
          </c:extLst>
        </c:ser>
        <c:ser>
          <c:idx val="1"/>
          <c:order val="1"/>
          <c:tx>
            <c:strRef>
              <c:f>'Cancer 31 Day'!$E$6</c:f>
              <c:strCache>
                <c:ptCount val="1"/>
                <c:pt idx="0">
                  <c:v>&lt; 31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Day'!$E$79:$E$93</c:f>
              <c:numCache>
                <c:formatCode>0.00%</c:formatCode>
                <c:ptCount val="15"/>
                <c:pt idx="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c:v>0.77</c:v>
                </c:pt>
                <c:pt idx="10">
                  <c:v>0.87160000000000004</c:v>
                </c:pt>
                <c:pt idx="11">
                  <c:v>0.94440000000000002</c:v>
                </c:pt>
                <c:pt idx="12">
                  <c:v>0.93330000000000002</c:v>
                </c:pt>
                <c:pt idx="13">
                  <c:v>0.93259999999999998</c:v>
                </c:pt>
                <c:pt idx="14">
                  <c:v>0.83509999999999995</c:v>
                </c:pt>
              </c:numCache>
            </c:numRef>
          </c:val>
          <c:smooth val="0"/>
          <c:extLst>
            <c:ext xmlns:c16="http://schemas.microsoft.com/office/drawing/2014/chart" uri="{C3380CC4-5D6E-409C-BE32-E72D297353CC}">
              <c16:uniqueId val="{00000001-4BC5-4DAF-8796-6B1E80761F63}"/>
            </c:ext>
          </c:extLst>
        </c:ser>
        <c:ser>
          <c:idx val="3"/>
          <c:order val="2"/>
          <c:tx>
            <c:strRef>
              <c:f>'Cancer 31 Day'!$G$6</c:f>
              <c:strCache>
                <c:ptCount val="1"/>
                <c:pt idx="0">
                  <c:v>Target</c:v>
                </c:pt>
              </c:strCache>
            </c:strRef>
          </c:tx>
          <c:spPr>
            <a:ln w="19050" cap="rnd">
              <a:solidFill>
                <a:srgbClr val="FF0000"/>
              </a:solidFill>
              <a:prstDash val="dash"/>
              <a:round/>
            </a:ln>
            <a:effectLst/>
          </c:spPr>
          <c:marker>
            <c:symbol val="none"/>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Day'!$G$79:$G$102</c:f>
              <c:numCache>
                <c:formatCode>0%</c:formatCode>
                <c:ptCount val="24"/>
                <c:pt idx="0">
                  <c:v>0.98</c:v>
                </c:pt>
                <c:pt idx="1">
                  <c:v>0.98</c:v>
                </c:pt>
                <c:pt idx="2">
                  <c:v>0.98</c:v>
                </c:pt>
                <c:pt idx="3">
                  <c:v>0.98</c:v>
                </c:pt>
                <c:pt idx="4">
                  <c:v>0.98</c:v>
                </c:pt>
                <c:pt idx="5">
                  <c:v>0.98</c:v>
                </c:pt>
                <c:pt idx="6">
                  <c:v>0.98</c:v>
                </c:pt>
                <c:pt idx="7">
                  <c:v>0.98</c:v>
                </c:pt>
                <c:pt idx="8">
                  <c:v>0.98</c:v>
                </c:pt>
                <c:pt idx="9">
                  <c:v>0.98</c:v>
                </c:pt>
                <c:pt idx="10">
                  <c:v>0.98</c:v>
                </c:pt>
                <c:pt idx="11">
                  <c:v>0.98</c:v>
                </c:pt>
                <c:pt idx="12">
                  <c:v>0.98</c:v>
                </c:pt>
                <c:pt idx="13">
                  <c:v>0.98</c:v>
                </c:pt>
                <c:pt idx="14">
                  <c:v>0.98</c:v>
                </c:pt>
                <c:pt idx="15">
                  <c:v>0.98</c:v>
                </c:pt>
                <c:pt idx="16">
                  <c:v>0.98</c:v>
                </c:pt>
                <c:pt idx="17">
                  <c:v>0.98</c:v>
                </c:pt>
                <c:pt idx="18">
                  <c:v>0.98</c:v>
                </c:pt>
                <c:pt idx="19">
                  <c:v>0.98</c:v>
                </c:pt>
                <c:pt idx="20">
                  <c:v>0.98</c:v>
                </c:pt>
                <c:pt idx="21">
                  <c:v>0.98</c:v>
                </c:pt>
                <c:pt idx="22">
                  <c:v>0.98</c:v>
                </c:pt>
                <c:pt idx="23">
                  <c:v>0.98</c:v>
                </c:pt>
              </c:numCache>
            </c:numRef>
          </c:val>
          <c:smooth val="0"/>
          <c:extLst>
            <c:ext xmlns:c16="http://schemas.microsoft.com/office/drawing/2014/chart" uri="{C3380CC4-5D6E-409C-BE32-E72D297353CC}">
              <c16:uniqueId val="{00000002-4BC5-4DAF-8796-6B1E80761F63}"/>
            </c:ext>
          </c:extLst>
        </c:ser>
        <c:ser>
          <c:idx val="4"/>
          <c:order val="3"/>
          <c:tx>
            <c:strRef>
              <c:f>'Cancer 31 Day'!$D$6</c:f>
              <c:strCache>
                <c:ptCount val="1"/>
                <c:pt idx="0">
                  <c:v>Mean</c:v>
                </c:pt>
              </c:strCache>
              <c:extLst xmlns:c15="http://schemas.microsoft.com/office/drawing/2012/chart"/>
            </c:strRef>
          </c:tx>
          <c:spPr>
            <a:ln w="15875" cap="rnd">
              <a:solidFill>
                <a:schemeClr val="tx1"/>
              </a:solidFill>
              <a:round/>
            </a:ln>
            <a:effectLst/>
          </c:spPr>
          <c:marker>
            <c:symbol val="none"/>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Day'!$D$79:$D$102</c:f>
              <c:numCache>
                <c:formatCode>0%</c:formatCode>
                <c:ptCount val="24"/>
                <c:pt idx="0">
                  <c:v>0.92148666666666679</c:v>
                </c:pt>
                <c:pt idx="1">
                  <c:v>0.92148666666666679</c:v>
                </c:pt>
                <c:pt idx="2">
                  <c:v>0.92148666666666679</c:v>
                </c:pt>
                <c:pt idx="3">
                  <c:v>0.92148666666666679</c:v>
                </c:pt>
                <c:pt idx="4">
                  <c:v>0.92148666666666679</c:v>
                </c:pt>
                <c:pt idx="5">
                  <c:v>0.92148666666666679</c:v>
                </c:pt>
                <c:pt idx="6">
                  <c:v>0.92148666666666679</c:v>
                </c:pt>
                <c:pt idx="7">
                  <c:v>0.92148666666666679</c:v>
                </c:pt>
                <c:pt idx="8">
                  <c:v>0.92148666666666679</c:v>
                </c:pt>
                <c:pt idx="9">
                  <c:v>0.92148666666666679</c:v>
                </c:pt>
                <c:pt idx="10">
                  <c:v>0.92148666666666679</c:v>
                </c:pt>
                <c:pt idx="11">
                  <c:v>0.92148666666666679</c:v>
                </c:pt>
                <c:pt idx="12">
                  <c:v>0.92148666666666679</c:v>
                </c:pt>
                <c:pt idx="13">
                  <c:v>0.92148666666666679</c:v>
                </c:pt>
                <c:pt idx="14">
                  <c:v>0.92148666666666679</c:v>
                </c:pt>
                <c:pt idx="15">
                  <c:v>0.92148666666666679</c:v>
                </c:pt>
                <c:pt idx="16">
                  <c:v>0.92148666666666679</c:v>
                </c:pt>
                <c:pt idx="17">
                  <c:v>0.92148666666666679</c:v>
                </c:pt>
                <c:pt idx="18">
                  <c:v>0.92148666666666679</c:v>
                </c:pt>
                <c:pt idx="19">
                  <c:v>0.92148666666666679</c:v>
                </c:pt>
                <c:pt idx="20">
                  <c:v>0.92148666666666679</c:v>
                </c:pt>
                <c:pt idx="21">
                  <c:v>0.92148666666666679</c:v>
                </c:pt>
                <c:pt idx="22">
                  <c:v>0.92148666666666679</c:v>
                </c:pt>
                <c:pt idx="23">
                  <c:v>0.92148666666666679</c:v>
                </c:pt>
              </c:numCache>
            </c:numRef>
          </c:val>
          <c:smooth val="0"/>
          <c:extLst xmlns:c15="http://schemas.microsoft.com/office/drawing/2012/chart">
            <c:ext xmlns:c16="http://schemas.microsoft.com/office/drawing/2014/chart" uri="{C3380CC4-5D6E-409C-BE32-E72D297353CC}">
              <c16:uniqueId val="{00000003-4BC5-4DAF-8796-6B1E80761F63}"/>
            </c:ext>
          </c:extLst>
        </c:ser>
        <c:ser>
          <c:idx val="5"/>
          <c:order val="4"/>
          <c:tx>
            <c:strRef>
              <c:f>'Cancer 31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Day'!$C$79:$C$102</c:f>
              <c:numCache>
                <c:formatCode>0%</c:formatCode>
                <c:ptCount val="24"/>
                <c:pt idx="0">
                  <c:v>1.0370016000000002</c:v>
                </c:pt>
                <c:pt idx="1">
                  <c:v>1.0370016000000002</c:v>
                </c:pt>
                <c:pt idx="2">
                  <c:v>1.0370016000000002</c:v>
                </c:pt>
                <c:pt idx="3">
                  <c:v>1.0370016000000002</c:v>
                </c:pt>
                <c:pt idx="4">
                  <c:v>1.0370016000000002</c:v>
                </c:pt>
                <c:pt idx="5">
                  <c:v>1.0370016000000002</c:v>
                </c:pt>
                <c:pt idx="6">
                  <c:v>1.0370016000000002</c:v>
                </c:pt>
                <c:pt idx="7">
                  <c:v>1.0370016000000002</c:v>
                </c:pt>
                <c:pt idx="8">
                  <c:v>1.0370016000000002</c:v>
                </c:pt>
                <c:pt idx="9">
                  <c:v>1.0370016000000002</c:v>
                </c:pt>
                <c:pt idx="10">
                  <c:v>1.0370016000000002</c:v>
                </c:pt>
                <c:pt idx="11">
                  <c:v>1.0370016000000002</c:v>
                </c:pt>
                <c:pt idx="12">
                  <c:v>1.0370016000000002</c:v>
                </c:pt>
                <c:pt idx="13">
                  <c:v>1.0370016000000002</c:v>
                </c:pt>
                <c:pt idx="14">
                  <c:v>1.0370016000000002</c:v>
                </c:pt>
                <c:pt idx="15">
                  <c:v>1.0370016000000002</c:v>
                </c:pt>
                <c:pt idx="16">
                  <c:v>1.0370016000000002</c:v>
                </c:pt>
                <c:pt idx="17">
                  <c:v>1.0370016000000002</c:v>
                </c:pt>
                <c:pt idx="18">
                  <c:v>1.0370016000000002</c:v>
                </c:pt>
                <c:pt idx="19">
                  <c:v>1.0370016000000002</c:v>
                </c:pt>
                <c:pt idx="20">
                  <c:v>1.0370016000000002</c:v>
                </c:pt>
                <c:pt idx="21">
                  <c:v>1.0370016000000002</c:v>
                </c:pt>
                <c:pt idx="22">
                  <c:v>1.0370016000000002</c:v>
                </c:pt>
                <c:pt idx="23">
                  <c:v>1.0370016000000002</c:v>
                </c:pt>
              </c:numCache>
            </c:numRef>
          </c:val>
          <c:smooth val="0"/>
          <c:extLst xmlns:c15="http://schemas.microsoft.com/office/drawing/2012/chart">
            <c:ext xmlns:c16="http://schemas.microsoft.com/office/drawing/2014/chart" uri="{C3380CC4-5D6E-409C-BE32-E72D297353CC}">
              <c16:uniqueId val="{00000004-4BC5-4DAF-8796-6B1E80761F63}"/>
            </c:ext>
          </c:extLst>
        </c:ser>
        <c:ser>
          <c:idx val="2"/>
          <c:order val="5"/>
          <c:tx>
            <c:strRef>
              <c:f>'Cancer 31 Day'!$I$6</c:f>
              <c:strCache>
                <c:ptCount val="1"/>
                <c:pt idx="0">
                  <c:v>SCL</c:v>
                </c:pt>
              </c:strCache>
              <c:extLst xmlns:c15="http://schemas.microsoft.com/office/drawing/2012/chart"/>
            </c:strRef>
          </c:tx>
          <c:spPr>
            <a:ln>
              <a:noFill/>
            </a:ln>
          </c:spPr>
          <c:marker>
            <c:symbol val="circle"/>
            <c:size val="6"/>
            <c:spPr>
              <a:solidFill>
                <a:srgbClr val="FF6600"/>
              </a:solidFill>
              <a:ln>
                <a:noFill/>
              </a:ln>
            </c:spPr>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Day'!$I$79:$I$102</c:f>
              <c:numCache>
                <c:formatCode>0%</c:formatCode>
                <c:ptCount val="24"/>
                <c:pt idx="0">
                  <c:v>#N/A</c:v>
                </c:pt>
                <c:pt idx="1">
                  <c:v>#N/A</c:v>
                </c:pt>
                <c:pt idx="2">
                  <c:v>#N/A</c:v>
                </c:pt>
                <c:pt idx="3">
                  <c:v>#N/A</c:v>
                </c:pt>
                <c:pt idx="4">
                  <c:v>#N/A</c:v>
                </c:pt>
                <c:pt idx="5">
                  <c:v>#N/A</c:v>
                </c:pt>
                <c:pt idx="6">
                  <c:v>#N/A</c:v>
                </c:pt>
                <c:pt idx="7">
                  <c:v>#N/A</c:v>
                </c:pt>
                <c:pt idx="8">
                  <c:v>#N/A</c:v>
                </c:pt>
                <c:pt idx="9">
                  <c:v>0.77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4BC5-4DAF-8796-6B1E80761F63}"/>
            </c:ext>
          </c:extLst>
        </c:ser>
        <c:ser>
          <c:idx val="6"/>
          <c:order val="6"/>
          <c:tx>
            <c:strRef>
              <c:f>'Cancer 31 Day'!$J$6</c:f>
              <c:strCache>
                <c:ptCount val="1"/>
                <c:pt idx="0">
                  <c:v>SCH</c:v>
                </c:pt>
              </c:strCache>
              <c:extLst xmlns:c15="http://schemas.microsoft.com/office/drawing/2012/chart"/>
            </c:strRef>
          </c:tx>
          <c:spPr>
            <a:ln>
              <a:noFill/>
            </a:ln>
          </c:spPr>
          <c:marker>
            <c:symbol val="circle"/>
            <c:size val="6"/>
            <c:spPr>
              <a:solidFill>
                <a:srgbClr val="5B9BD5"/>
              </a:solidFill>
              <a:ln>
                <a:noFill/>
              </a:ln>
            </c:spPr>
          </c:marker>
          <c:cat>
            <c:numRef>
              <c:f>'Cancer 31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31 Day'!$J$79:$J$102</c:f>
              <c:numCache>
                <c:formatCode>0.00%</c:formatCode>
                <c:ptCount val="24"/>
                <c:pt idx="0" formatCode="0.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formatCode="0%">
                  <c:v>#N/A</c:v>
                </c:pt>
                <c:pt idx="10" formatCode="0%">
                  <c:v>#N/A</c:v>
                </c:pt>
                <c:pt idx="11" formatCode="0%">
                  <c:v>#N/A</c:v>
                </c:pt>
                <c:pt idx="12" formatCode="0%">
                  <c:v>#N/A</c:v>
                </c:pt>
                <c:pt idx="13">
                  <c:v>#N/A</c:v>
                </c:pt>
                <c:pt idx="14">
                  <c:v>#N/A</c:v>
                </c:pt>
              </c:numCache>
            </c:numRef>
          </c:val>
          <c:smooth val="0"/>
          <c:extLst xmlns:c15="http://schemas.microsoft.com/office/drawing/2012/chart">
            <c:ext xmlns:c16="http://schemas.microsoft.com/office/drawing/2014/chart" uri="{C3380CC4-5D6E-409C-BE32-E72D297353CC}">
              <c16:uniqueId val="{00000006-4BC5-4DAF-8796-6B1E80761F63}"/>
            </c:ext>
          </c:extLst>
        </c:ser>
        <c:dLbls>
          <c:showLegendKey val="0"/>
          <c:showVal val="0"/>
          <c:showCatName val="0"/>
          <c:showSerName val="0"/>
          <c:showPercent val="0"/>
          <c:showBubbleSize val="0"/>
        </c:dLbls>
        <c:smooth val="0"/>
        <c:axId val="176899200"/>
        <c:axId val="176901120"/>
        <c:extLst/>
      </c:lineChart>
      <c:dateAx>
        <c:axId val="1768992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901120"/>
        <c:crosses val="autoZero"/>
        <c:auto val="1"/>
        <c:lblOffset val="100"/>
        <c:baseTimeUnit val="months"/>
      </c:dateAx>
      <c:valAx>
        <c:axId val="176901120"/>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899200"/>
        <c:crosses val="autoZero"/>
        <c:crossBetween val="midCat"/>
      </c:valAx>
      <c:spPr>
        <a:noFill/>
        <a:ln>
          <a:noFill/>
        </a:ln>
        <a:effectLst/>
      </c:spPr>
    </c:plotArea>
    <c:legend>
      <c:legendPos val="b"/>
      <c:layout>
        <c:manualLayout>
          <c:xMode val="edge"/>
          <c:yMode val="edge"/>
          <c:x val="5.0000038464526858E-2"/>
          <c:y val="0.85408683803970387"/>
          <c:w val="0.89999992307094623"/>
          <c:h val="7.741518571817195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31-day by tumour site</a:t>
            </a:r>
            <a:r>
              <a:rPr lang="en-US" baseline="0"/>
              <a:t> (Apr 26-Jun</a:t>
            </a:r>
            <a:r>
              <a:rPr lang="en-US"/>
              <a:t> 26)</a:t>
            </a:r>
          </a:p>
        </c:rich>
      </c:tx>
      <c:layout>
        <c:manualLayout>
          <c:xMode val="edge"/>
          <c:yMode val="edge"/>
          <c:x val="0.24869727176467291"/>
          <c:y val="4.365380276299742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6538407105211107"/>
          <c:y val="0.22633007023330759"/>
          <c:w val="0.49466814425974537"/>
          <c:h val="0.63636396287775576"/>
        </c:manualLayout>
      </c:layout>
      <c:barChart>
        <c:barDir val="bar"/>
        <c:grouping val="stacked"/>
        <c:varyColors val="0"/>
        <c:ser>
          <c:idx val="0"/>
          <c:order val="0"/>
          <c:tx>
            <c:strRef>
              <c:f>'31 Day Tumour Site'!$AZ$4</c:f>
              <c:strCache>
                <c:ptCount val="1"/>
                <c:pt idx="0">
                  <c:v>&lt;=31 days</c:v>
                </c:pt>
              </c:strCache>
            </c:strRef>
          </c:tx>
          <c:spPr>
            <a:solidFill>
              <a:srgbClr val="5B9BD5"/>
            </a:solidFill>
            <a:ln>
              <a:noFill/>
            </a:ln>
            <a:effectLst/>
          </c:spPr>
          <c:invertIfNegative val="0"/>
          <c:cat>
            <c:strRef>
              <c:f>'31 Day Tumour Site'!$B$5:$B$24</c:f>
              <c:strCache>
                <c:ptCount val="9"/>
                <c:pt idx="0">
                  <c:v>Breast</c:v>
                </c:pt>
                <c:pt idx="1">
                  <c:v>Gynae</c:v>
                </c:pt>
                <c:pt idx="2">
                  <c:v>Haematological malignancies (exc Acute Leukaemia)</c:v>
                </c:pt>
                <c:pt idx="3">
                  <c:v>Hepatobiliary and Pancreatic</c:v>
                </c:pt>
                <c:pt idx="4">
                  <c:v>Lower Gastrointestinal</c:v>
                </c:pt>
                <c:pt idx="5">
                  <c:v>Lung</c:v>
                </c:pt>
                <c:pt idx="6">
                  <c:v>Other</c:v>
                </c:pt>
                <c:pt idx="7">
                  <c:v>Skin</c:v>
                </c:pt>
                <c:pt idx="8">
                  <c:v>Upper Gastrointestinal</c:v>
                </c:pt>
              </c:strCache>
            </c:strRef>
          </c:cat>
          <c:val>
            <c:numRef>
              <c:f>'31 Day Tumour Site'!$AZ$5:$AZ$24</c:f>
              <c:numCache>
                <c:formatCode>0.0;\(0.0\)</c:formatCode>
                <c:ptCount val="9"/>
                <c:pt idx="0">
                  <c:v>62</c:v>
                </c:pt>
                <c:pt idx="1">
                  <c:v>11</c:v>
                </c:pt>
                <c:pt idx="2">
                  <c:v>53</c:v>
                </c:pt>
                <c:pt idx="3">
                  <c:v>8</c:v>
                </c:pt>
                <c:pt idx="4">
                  <c:v>32</c:v>
                </c:pt>
                <c:pt idx="5">
                  <c:v>22</c:v>
                </c:pt>
                <c:pt idx="6">
                  <c:v>14</c:v>
                </c:pt>
                <c:pt idx="7">
                  <c:v>59</c:v>
                </c:pt>
                <c:pt idx="8">
                  <c:v>10</c:v>
                </c:pt>
              </c:numCache>
            </c:numRef>
          </c:val>
          <c:extLst>
            <c:ext xmlns:c16="http://schemas.microsoft.com/office/drawing/2014/chart" uri="{C3380CC4-5D6E-409C-BE32-E72D297353CC}">
              <c16:uniqueId val="{00000000-83FB-45F9-B85F-5BCFD44E2209}"/>
            </c:ext>
          </c:extLst>
        </c:ser>
        <c:ser>
          <c:idx val="1"/>
          <c:order val="1"/>
          <c:tx>
            <c:strRef>
              <c:f>'31 Day Tumour Site'!$BA$4</c:f>
              <c:strCache>
                <c:ptCount val="1"/>
                <c:pt idx="0">
                  <c:v>&gt;31</c:v>
                </c:pt>
              </c:strCache>
            </c:strRef>
          </c:tx>
          <c:spPr>
            <a:solidFill>
              <a:srgbClr val="FF6600"/>
            </a:solidFill>
            <a:ln>
              <a:noFill/>
            </a:ln>
            <a:effectLst/>
          </c:spPr>
          <c:invertIfNegative val="0"/>
          <c:cat>
            <c:strRef>
              <c:f>'31 Day Tumour Site'!$B$5:$B$24</c:f>
              <c:strCache>
                <c:ptCount val="9"/>
                <c:pt idx="0">
                  <c:v>Breast</c:v>
                </c:pt>
                <c:pt idx="1">
                  <c:v>Gynae</c:v>
                </c:pt>
                <c:pt idx="2">
                  <c:v>Haematological malignancies (exc Acute Leukaemia)</c:v>
                </c:pt>
                <c:pt idx="3">
                  <c:v>Hepatobiliary and Pancreatic</c:v>
                </c:pt>
                <c:pt idx="4">
                  <c:v>Lower Gastrointestinal</c:v>
                </c:pt>
                <c:pt idx="5">
                  <c:v>Lung</c:v>
                </c:pt>
                <c:pt idx="6">
                  <c:v>Other</c:v>
                </c:pt>
                <c:pt idx="7">
                  <c:v>Skin</c:v>
                </c:pt>
                <c:pt idx="8">
                  <c:v>Upper Gastrointestinal</c:v>
                </c:pt>
              </c:strCache>
            </c:strRef>
          </c:cat>
          <c:val>
            <c:numRef>
              <c:f>'31 Day Tumour Site'!$BA$5:$BA$24</c:f>
              <c:numCache>
                <c:formatCode>0.0</c:formatCode>
                <c:ptCount val="9"/>
                <c:pt idx="0">
                  <c:v>25</c:v>
                </c:pt>
                <c:pt idx="1">
                  <c:v>0</c:v>
                </c:pt>
                <c:pt idx="2">
                  <c:v>1</c:v>
                </c:pt>
                <c:pt idx="3">
                  <c:v>0</c:v>
                </c:pt>
                <c:pt idx="4">
                  <c:v>0</c:v>
                </c:pt>
                <c:pt idx="5">
                  <c:v>0</c:v>
                </c:pt>
                <c:pt idx="6">
                  <c:v>3</c:v>
                </c:pt>
                <c:pt idx="7">
                  <c:v>0</c:v>
                </c:pt>
                <c:pt idx="8">
                  <c:v>0</c:v>
                </c:pt>
              </c:numCache>
            </c:numRef>
          </c:val>
          <c:extLst>
            <c:ext xmlns:c16="http://schemas.microsoft.com/office/drawing/2014/chart" uri="{C3380CC4-5D6E-409C-BE32-E72D297353CC}">
              <c16:uniqueId val="{00000001-83FB-45F9-B85F-5BCFD44E2209}"/>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0016955726580494"/>
          <c:y val="0.89305050209500081"/>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62 Day Target</a:t>
            </a:r>
            <a:endParaRPr lang="en-GB" sz="1100">
              <a:effectLst/>
            </a:endParaRPr>
          </a:p>
        </c:rich>
      </c:tx>
      <c:layout>
        <c:manualLayout>
          <c:xMode val="edge"/>
          <c:yMode val="edge"/>
          <c:x val="0.35761510570741623"/>
          <c:y val="4.0310350908129081E-2"/>
        </c:manualLayout>
      </c:layout>
      <c:overlay val="0"/>
      <c:spPr>
        <a:noFill/>
        <a:ln>
          <a:noFill/>
        </a:ln>
        <a:effectLst/>
      </c:spPr>
    </c:title>
    <c:autoTitleDeleted val="0"/>
    <c:plotArea>
      <c:layout/>
      <c:lineChart>
        <c:grouping val="standard"/>
        <c:varyColors val="0"/>
        <c:ser>
          <c:idx val="0"/>
          <c:order val="0"/>
          <c:tx>
            <c:strRef>
              <c:f>'Cancer 62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Day'!$F$79:$F$102</c:f>
              <c:numCache>
                <c:formatCode>0%</c:formatCode>
                <c:ptCount val="24"/>
                <c:pt idx="0">
                  <c:v>8.5881466666666573E-2</c:v>
                </c:pt>
                <c:pt idx="1">
                  <c:v>8.5881466666666573E-2</c:v>
                </c:pt>
                <c:pt idx="2">
                  <c:v>8.5881466666666573E-2</c:v>
                </c:pt>
                <c:pt idx="3">
                  <c:v>8.5881466666666573E-2</c:v>
                </c:pt>
                <c:pt idx="4">
                  <c:v>8.5881466666666573E-2</c:v>
                </c:pt>
                <c:pt idx="5">
                  <c:v>8.5881466666666573E-2</c:v>
                </c:pt>
                <c:pt idx="6">
                  <c:v>8.5881466666666573E-2</c:v>
                </c:pt>
                <c:pt idx="7">
                  <c:v>8.5881466666666573E-2</c:v>
                </c:pt>
                <c:pt idx="8">
                  <c:v>8.5881466666666573E-2</c:v>
                </c:pt>
                <c:pt idx="9">
                  <c:v>8.5881466666666573E-2</c:v>
                </c:pt>
                <c:pt idx="10">
                  <c:v>8.5881466666666573E-2</c:v>
                </c:pt>
                <c:pt idx="11">
                  <c:v>8.5881466666666573E-2</c:v>
                </c:pt>
                <c:pt idx="12">
                  <c:v>8.5881466666666573E-2</c:v>
                </c:pt>
                <c:pt idx="13">
                  <c:v>8.5881466666666573E-2</c:v>
                </c:pt>
                <c:pt idx="14">
                  <c:v>8.5881466666666573E-2</c:v>
                </c:pt>
                <c:pt idx="15">
                  <c:v>8.5881466666666573E-2</c:v>
                </c:pt>
                <c:pt idx="16">
                  <c:v>8.5881466666666573E-2</c:v>
                </c:pt>
                <c:pt idx="17">
                  <c:v>8.5881466666666573E-2</c:v>
                </c:pt>
                <c:pt idx="18">
                  <c:v>8.5881466666666573E-2</c:v>
                </c:pt>
                <c:pt idx="19">
                  <c:v>8.5881466666666573E-2</c:v>
                </c:pt>
                <c:pt idx="20">
                  <c:v>8.5881466666666573E-2</c:v>
                </c:pt>
                <c:pt idx="21">
                  <c:v>8.5881466666666573E-2</c:v>
                </c:pt>
                <c:pt idx="22">
                  <c:v>8.5881466666666573E-2</c:v>
                </c:pt>
                <c:pt idx="23">
                  <c:v>8.5881466666666573E-2</c:v>
                </c:pt>
              </c:numCache>
            </c:numRef>
          </c:val>
          <c:smooth val="0"/>
          <c:extLst xmlns:c15="http://schemas.microsoft.com/office/drawing/2012/chart">
            <c:ext xmlns:c16="http://schemas.microsoft.com/office/drawing/2014/chart" uri="{C3380CC4-5D6E-409C-BE32-E72D297353CC}">
              <c16:uniqueId val="{00000000-29E0-4D7C-A68B-0274B6166B0B}"/>
            </c:ext>
          </c:extLst>
        </c:ser>
        <c:ser>
          <c:idx val="1"/>
          <c:order val="1"/>
          <c:tx>
            <c:strRef>
              <c:f>'Cancer 62 Day'!$E$6</c:f>
              <c:strCache>
                <c:ptCount val="1"/>
                <c:pt idx="0">
                  <c:v>&lt; 62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Day'!$E$79:$E$93</c:f>
              <c:numCache>
                <c:formatCode>0.00%</c:formatCode>
                <c:ptCount val="15"/>
                <c:pt idx="0">
                  <c:v>0.36170000000000002</c:v>
                </c:pt>
                <c:pt idx="1">
                  <c:v>0.40600000000000003</c:v>
                </c:pt>
                <c:pt idx="2">
                  <c:v>0.25979999999999998</c:v>
                </c:pt>
                <c:pt idx="3">
                  <c:v>0.374</c:v>
                </c:pt>
                <c:pt idx="4">
                  <c:v>0.26919999999999999</c:v>
                </c:pt>
                <c:pt idx="5">
                  <c:v>0.26989999999999997</c:v>
                </c:pt>
                <c:pt idx="6">
                  <c:v>0.34810000000000002</c:v>
                </c:pt>
                <c:pt idx="7">
                  <c:v>0.38969999999999999</c:v>
                </c:pt>
                <c:pt idx="8">
                  <c:v>0.2286</c:v>
                </c:pt>
                <c:pt idx="9">
                  <c:v>0.1552</c:v>
                </c:pt>
                <c:pt idx="10">
                  <c:v>0.27200000000000002</c:v>
                </c:pt>
                <c:pt idx="11">
                  <c:v>0.4118</c:v>
                </c:pt>
                <c:pt idx="12">
                  <c:v>0.31819999999999998</c:v>
                </c:pt>
                <c:pt idx="13">
                  <c:v>0.25580000000000003</c:v>
                </c:pt>
                <c:pt idx="14">
                  <c:v>0.31530000000000002</c:v>
                </c:pt>
              </c:numCache>
            </c:numRef>
          </c:val>
          <c:smooth val="0"/>
          <c:extLst>
            <c:ext xmlns:c16="http://schemas.microsoft.com/office/drawing/2014/chart" uri="{C3380CC4-5D6E-409C-BE32-E72D297353CC}">
              <c16:uniqueId val="{00000001-29E0-4D7C-A68B-0274B6166B0B}"/>
            </c:ext>
          </c:extLst>
        </c:ser>
        <c:ser>
          <c:idx val="3"/>
          <c:order val="2"/>
          <c:tx>
            <c:strRef>
              <c:f>'Cancer 62 Day'!$G$6</c:f>
              <c:strCache>
                <c:ptCount val="1"/>
                <c:pt idx="0">
                  <c:v>Target</c:v>
                </c:pt>
              </c:strCache>
            </c:strRef>
          </c:tx>
          <c:spPr>
            <a:ln w="19050" cap="rnd">
              <a:solidFill>
                <a:srgbClr val="FF0000"/>
              </a:solidFill>
              <a:prstDash val="dash"/>
              <a:round/>
            </a:ln>
            <a:effectLst/>
          </c:spPr>
          <c:marker>
            <c:symbol val="none"/>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2-29E0-4D7C-A68B-0274B6166B0B}"/>
            </c:ext>
          </c:extLst>
        </c:ser>
        <c:ser>
          <c:idx val="5"/>
          <c:order val="3"/>
          <c:tx>
            <c:strRef>
              <c:f>'Cancer 62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Day'!$C$79:$C$102</c:f>
              <c:numCache>
                <c:formatCode>0%</c:formatCode>
                <c:ptCount val="24"/>
                <c:pt idx="0">
                  <c:v>0.53215853333333341</c:v>
                </c:pt>
                <c:pt idx="1">
                  <c:v>0.53215853333333341</c:v>
                </c:pt>
                <c:pt idx="2">
                  <c:v>0.53215853333333341</c:v>
                </c:pt>
                <c:pt idx="3">
                  <c:v>0.53215853333333341</c:v>
                </c:pt>
                <c:pt idx="4">
                  <c:v>0.53215853333333341</c:v>
                </c:pt>
                <c:pt idx="5">
                  <c:v>0.53215853333333341</c:v>
                </c:pt>
                <c:pt idx="6">
                  <c:v>0.53215853333333341</c:v>
                </c:pt>
                <c:pt idx="7">
                  <c:v>0.53215853333333341</c:v>
                </c:pt>
                <c:pt idx="8">
                  <c:v>0.53215853333333341</c:v>
                </c:pt>
                <c:pt idx="9">
                  <c:v>0.53215853333333341</c:v>
                </c:pt>
                <c:pt idx="10">
                  <c:v>0.53215853333333341</c:v>
                </c:pt>
                <c:pt idx="11">
                  <c:v>0.53215853333333341</c:v>
                </c:pt>
                <c:pt idx="12">
                  <c:v>0.53215853333333341</c:v>
                </c:pt>
                <c:pt idx="13">
                  <c:v>0.53215853333333341</c:v>
                </c:pt>
                <c:pt idx="14">
                  <c:v>0.53215853333333341</c:v>
                </c:pt>
                <c:pt idx="15">
                  <c:v>0.53215853333333341</c:v>
                </c:pt>
                <c:pt idx="16">
                  <c:v>0.53215853333333341</c:v>
                </c:pt>
                <c:pt idx="17">
                  <c:v>0.53215853333333341</c:v>
                </c:pt>
                <c:pt idx="18">
                  <c:v>0.53215853333333341</c:v>
                </c:pt>
                <c:pt idx="19">
                  <c:v>0.53215853333333341</c:v>
                </c:pt>
                <c:pt idx="20">
                  <c:v>0.53215853333333341</c:v>
                </c:pt>
                <c:pt idx="21">
                  <c:v>0.53215853333333341</c:v>
                </c:pt>
                <c:pt idx="22">
                  <c:v>0.53215853333333341</c:v>
                </c:pt>
                <c:pt idx="23">
                  <c:v>0.53215853333333341</c:v>
                </c:pt>
              </c:numCache>
            </c:numRef>
          </c:val>
          <c:smooth val="0"/>
          <c:extLst xmlns:c15="http://schemas.microsoft.com/office/drawing/2012/chart">
            <c:ext xmlns:c16="http://schemas.microsoft.com/office/drawing/2014/chart" uri="{C3380CC4-5D6E-409C-BE32-E72D297353CC}">
              <c16:uniqueId val="{00000003-29E0-4D7C-A68B-0274B6166B0B}"/>
            </c:ext>
          </c:extLst>
        </c:ser>
        <c:ser>
          <c:idx val="2"/>
          <c:order val="4"/>
          <c:tx>
            <c:strRef>
              <c:f>'Cancer 62 Day'!$I$6</c:f>
              <c:strCache>
                <c:ptCount val="1"/>
                <c:pt idx="0">
                  <c:v>SCL</c:v>
                </c:pt>
              </c:strCache>
              <c:extLst xmlns:c15="http://schemas.microsoft.com/office/drawing/2012/chart"/>
            </c:strRef>
          </c:tx>
          <c:spPr>
            <a:ln>
              <a:noFill/>
            </a:ln>
          </c:spPr>
          <c:marker>
            <c:symbol val="circle"/>
            <c:size val="6"/>
            <c:spPr>
              <a:solidFill>
                <a:srgbClr val="FF6600"/>
              </a:solidFill>
              <a:ln>
                <a:solidFill>
                  <a:srgbClr val="ED7D31"/>
                </a:solidFill>
              </a:ln>
            </c:spPr>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4-29E0-4D7C-A68B-0274B6166B0B}"/>
            </c:ext>
          </c:extLst>
        </c:ser>
        <c:ser>
          <c:idx val="6"/>
          <c:order val="5"/>
          <c:tx>
            <c:strRef>
              <c:f>'Cancer 62 Day'!$J$6</c:f>
              <c:strCache>
                <c:ptCount val="1"/>
                <c:pt idx="0">
                  <c:v>SCH</c:v>
                </c:pt>
              </c:strCache>
              <c:extLst xmlns:c15="http://schemas.microsoft.com/office/drawing/2012/chart"/>
            </c:strRef>
          </c:tx>
          <c:spPr>
            <a:ln>
              <a:noFill/>
            </a:ln>
          </c:spPr>
          <c:marker>
            <c:symbol val="circle"/>
            <c:size val="6"/>
            <c:spPr>
              <a:solidFill>
                <a:srgbClr val="5B9BD5"/>
              </a:solidFill>
              <a:ln>
                <a:solidFill>
                  <a:srgbClr val="5B9BD5"/>
                </a:solidFill>
              </a:ln>
            </c:spPr>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29E0-4D7C-A68B-0274B6166B0B}"/>
            </c:ext>
          </c:extLst>
        </c:ser>
        <c:ser>
          <c:idx val="4"/>
          <c:order val="6"/>
          <c:tx>
            <c:strRef>
              <c:f>'Cancer 62 Day'!$D$6</c:f>
              <c:strCache>
                <c:ptCount val="1"/>
                <c:pt idx="0">
                  <c:v>Mean</c:v>
                </c:pt>
              </c:strCache>
            </c:strRef>
          </c:tx>
          <c:spPr>
            <a:ln w="19050">
              <a:solidFill>
                <a:schemeClr val="tx1"/>
              </a:solidFill>
            </a:ln>
          </c:spPr>
          <c:marker>
            <c:symbol val="none"/>
          </c:marker>
          <c:cat>
            <c:numRef>
              <c:f>'Cancer 62 Day'!$B$79:$B$93</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'Cancer 62 Day'!$D$79:$D$102</c:f>
              <c:numCache>
                <c:formatCode>0%</c:formatCode>
                <c:ptCount val="24"/>
                <c:pt idx="0">
                  <c:v>0.30901999999999996</c:v>
                </c:pt>
                <c:pt idx="1">
                  <c:v>0.30901999999999996</c:v>
                </c:pt>
                <c:pt idx="2">
                  <c:v>0.30901999999999996</c:v>
                </c:pt>
                <c:pt idx="3">
                  <c:v>0.30901999999999996</c:v>
                </c:pt>
                <c:pt idx="4">
                  <c:v>0.30901999999999996</c:v>
                </c:pt>
                <c:pt idx="5">
                  <c:v>0.30901999999999996</c:v>
                </c:pt>
                <c:pt idx="6">
                  <c:v>0.30901999999999996</c:v>
                </c:pt>
                <c:pt idx="7">
                  <c:v>0.30901999999999996</c:v>
                </c:pt>
                <c:pt idx="8">
                  <c:v>0.30901999999999996</c:v>
                </c:pt>
                <c:pt idx="9">
                  <c:v>0.30901999999999996</c:v>
                </c:pt>
                <c:pt idx="10">
                  <c:v>0.30901999999999996</c:v>
                </c:pt>
                <c:pt idx="11">
                  <c:v>0.30901999999999996</c:v>
                </c:pt>
                <c:pt idx="12">
                  <c:v>0.30901999999999996</c:v>
                </c:pt>
                <c:pt idx="13">
                  <c:v>0.30901999999999996</c:v>
                </c:pt>
                <c:pt idx="14">
                  <c:v>0.30901999999999996</c:v>
                </c:pt>
                <c:pt idx="15">
                  <c:v>0.30901999999999996</c:v>
                </c:pt>
                <c:pt idx="16">
                  <c:v>0.30901999999999996</c:v>
                </c:pt>
                <c:pt idx="17">
                  <c:v>0.30901999999999996</c:v>
                </c:pt>
                <c:pt idx="18">
                  <c:v>0.30901999999999996</c:v>
                </c:pt>
                <c:pt idx="19">
                  <c:v>0.30901999999999996</c:v>
                </c:pt>
                <c:pt idx="20">
                  <c:v>0.30901999999999996</c:v>
                </c:pt>
                <c:pt idx="21">
                  <c:v>0.30901999999999996</c:v>
                </c:pt>
                <c:pt idx="22">
                  <c:v>0.30901999999999996</c:v>
                </c:pt>
                <c:pt idx="23">
                  <c:v>0.30901999999999996</c:v>
                </c:pt>
              </c:numCache>
            </c:numRef>
          </c:val>
          <c:smooth val="0"/>
          <c:extLst>
            <c:ext xmlns:c16="http://schemas.microsoft.com/office/drawing/2014/chart" uri="{C3380CC4-5D6E-409C-BE32-E72D297353CC}">
              <c16:uniqueId val="{00000006-29E0-4D7C-A68B-0274B6166B0B}"/>
            </c:ext>
          </c:extLst>
        </c:ser>
        <c:dLbls>
          <c:showLegendKey val="0"/>
          <c:showVal val="0"/>
          <c:showCatName val="0"/>
          <c:showSerName val="0"/>
          <c:showPercent val="0"/>
          <c:showBubbleSize val="0"/>
        </c:dLbls>
        <c:smooth val="0"/>
        <c:axId val="172456192"/>
        <c:axId val="172470656"/>
        <c:extLst/>
      </c:lineChart>
      <c:dateAx>
        <c:axId val="1724561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70656"/>
        <c:crosses val="autoZero"/>
        <c:auto val="1"/>
        <c:lblOffset val="100"/>
        <c:baseTimeUnit val="months"/>
        <c:majorUnit val="1"/>
        <c:majorTimeUnit val="months"/>
      </c:dateAx>
      <c:valAx>
        <c:axId val="172470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561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62-day by tumour site</a:t>
            </a:r>
            <a:r>
              <a:rPr lang="en-US" baseline="0"/>
              <a:t> (Apr 26-Jun 26)</a:t>
            </a:r>
            <a:endParaRPr lang="en-US"/>
          </a:p>
        </c:rich>
      </c:tx>
      <c:layout>
        <c:manualLayout>
          <c:xMode val="edge"/>
          <c:yMode val="edge"/>
          <c:x val="0.25115689797227597"/>
          <c:y val="2.2863337465688329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5311096169881778"/>
          <c:y val="0.18765164430494946"/>
          <c:w val="0.60039170736569325"/>
          <c:h val="0.70217012728507955"/>
        </c:manualLayout>
      </c:layout>
      <c:barChart>
        <c:barDir val="bar"/>
        <c:grouping val="stacked"/>
        <c:varyColors val="0"/>
        <c:ser>
          <c:idx val="0"/>
          <c:order val="0"/>
          <c:tx>
            <c:strRef>
              <c:f>'62 Day Tumour Site'!$AZ$4</c:f>
              <c:strCache>
                <c:ptCount val="1"/>
                <c:pt idx="0">
                  <c:v>&lt;=62 days</c:v>
                </c:pt>
              </c:strCache>
            </c:strRef>
          </c:tx>
          <c:spPr>
            <a:solidFill>
              <a:srgbClr val="5B9BD5"/>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Site'!$AZ$5:$AZ$24</c:f>
              <c:numCache>
                <c:formatCode>0.0;\(0.0\)</c:formatCode>
                <c:ptCount val="8"/>
                <c:pt idx="0">
                  <c:v>4</c:v>
                </c:pt>
                <c:pt idx="1">
                  <c:v>1</c:v>
                </c:pt>
                <c:pt idx="2">
                  <c:v>7</c:v>
                </c:pt>
                <c:pt idx="3">
                  <c:v>1</c:v>
                </c:pt>
                <c:pt idx="4">
                  <c:v>5</c:v>
                </c:pt>
                <c:pt idx="5">
                  <c:v>7</c:v>
                </c:pt>
                <c:pt idx="6">
                  <c:v>30</c:v>
                </c:pt>
                <c:pt idx="7">
                  <c:v>3.5</c:v>
                </c:pt>
              </c:numCache>
            </c:numRef>
          </c:val>
          <c:extLst>
            <c:ext xmlns:c16="http://schemas.microsoft.com/office/drawing/2014/chart" uri="{C3380CC4-5D6E-409C-BE32-E72D297353CC}">
              <c16:uniqueId val="{00000000-0DB7-4EFB-BDB3-3248A73C2BB1}"/>
            </c:ext>
          </c:extLst>
        </c:ser>
        <c:ser>
          <c:idx val="1"/>
          <c:order val="1"/>
          <c:tx>
            <c:strRef>
              <c:f>'62 Day Tumour Site'!$BA$4</c:f>
              <c:strCache>
                <c:ptCount val="1"/>
                <c:pt idx="0">
                  <c:v>&gt;62</c:v>
                </c:pt>
              </c:strCache>
            </c:strRef>
          </c:tx>
          <c:spPr>
            <a:solidFill>
              <a:srgbClr val="FF6600"/>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Site'!$BA$5:$BA$24</c:f>
              <c:numCache>
                <c:formatCode>0.0</c:formatCode>
                <c:ptCount val="8"/>
                <c:pt idx="0">
                  <c:v>44.5</c:v>
                </c:pt>
                <c:pt idx="1">
                  <c:v>13.5</c:v>
                </c:pt>
                <c:pt idx="2">
                  <c:v>13</c:v>
                </c:pt>
                <c:pt idx="3">
                  <c:v>6</c:v>
                </c:pt>
                <c:pt idx="4">
                  <c:v>15.5</c:v>
                </c:pt>
                <c:pt idx="5">
                  <c:v>5.5</c:v>
                </c:pt>
                <c:pt idx="6">
                  <c:v>31.5</c:v>
                </c:pt>
                <c:pt idx="7">
                  <c:v>5.5</c:v>
                </c:pt>
              </c:numCache>
            </c:numRef>
          </c:val>
          <c:extLst>
            <c:ext xmlns:c16="http://schemas.microsoft.com/office/drawing/2014/chart" uri="{C3380CC4-5D6E-409C-BE32-E72D297353CC}">
              <c16:uniqueId val="{00000001-0DB7-4EFB-BDB3-3248A73C2BB1}"/>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232195039791149"/>
          <c:y val="0.90929080834592635"/>
          <c:w val="0.35546049747609781"/>
          <c:h val="4.53632207264414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arrivals'!$G$8:$G$19</c:f>
            </c:numRef>
          </c:val>
          <c:smooth val="0"/>
          <c:extLst>
            <c:ext xmlns:c16="http://schemas.microsoft.com/office/drawing/2014/chart" uri="{C3380CC4-5D6E-409C-BE32-E72D297353CC}">
              <c16:uniqueId val="{00000000-9DA3-4B73-8538-0E2EA0F9ED8F}"/>
            </c:ext>
          </c:extLst>
        </c:ser>
        <c:ser>
          <c:idx val="1"/>
          <c:order val="1"/>
          <c:tx>
            <c:strRef>
              <c:f>'Amb arrivals'!$H$7</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arrivals'!$H$8:$H$19</c:f>
              <c:numCache>
                <c:formatCode>#,##0</c:formatCode>
                <c:ptCount val="12"/>
                <c:pt idx="0">
                  <c:v>1550</c:v>
                </c:pt>
                <c:pt idx="1">
                  <c:v>1603</c:v>
                </c:pt>
                <c:pt idx="2">
                  <c:v>1511</c:v>
                </c:pt>
                <c:pt idx="3">
                  <c:v>1492</c:v>
                </c:pt>
                <c:pt idx="4">
                  <c:v>1505</c:v>
                </c:pt>
                <c:pt idx="5">
                  <c:v>1395</c:v>
                </c:pt>
                <c:pt idx="6">
                  <c:v>1533</c:v>
                </c:pt>
                <c:pt idx="7">
                  <c:v>1469</c:v>
                </c:pt>
                <c:pt idx="8">
                  <c:v>1464</c:v>
                </c:pt>
                <c:pt idx="9">
                  <c:v>1316</c:v>
                </c:pt>
                <c:pt idx="10">
                  <c:v>1301</c:v>
                </c:pt>
                <c:pt idx="11">
                  <c:v>1463</c:v>
                </c:pt>
              </c:numCache>
            </c:numRef>
          </c:val>
          <c:smooth val="0"/>
          <c:extLst>
            <c:ext xmlns:c16="http://schemas.microsoft.com/office/drawing/2014/chart" uri="{C3380CC4-5D6E-409C-BE32-E72D297353CC}">
              <c16:uniqueId val="{00000001-9DA3-4B73-8538-0E2EA0F9ED8F}"/>
            </c:ext>
          </c:extLst>
        </c:ser>
        <c:ser>
          <c:idx val="2"/>
          <c:order val="2"/>
          <c:tx>
            <c:strRef>
              <c:f>'Amb arrivals'!$I$7</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arrivals'!$I$8:$I$19</c:f>
              <c:numCache>
                <c:formatCode>#,##0</c:formatCode>
                <c:ptCount val="12"/>
                <c:pt idx="0">
                  <c:v>1504</c:v>
                </c:pt>
                <c:pt idx="1">
                  <c:v>1585</c:v>
                </c:pt>
                <c:pt idx="2">
                  <c:v>1671</c:v>
                </c:pt>
                <c:pt idx="3">
                  <c:v>1618</c:v>
                </c:pt>
              </c:numCache>
            </c:numRef>
          </c:val>
          <c:smooth val="0"/>
          <c:extLst>
            <c:ext xmlns:c16="http://schemas.microsoft.com/office/drawing/2014/chart" uri="{C3380CC4-5D6E-409C-BE32-E72D297353CC}">
              <c16:uniqueId val="{00000002-9DA3-4B73-8538-0E2EA0F9ED8F}"/>
            </c:ext>
          </c:extLst>
        </c:ser>
        <c:dLbls>
          <c:showLegendKey val="0"/>
          <c:showVal val="0"/>
          <c:showCatName val="0"/>
          <c:showSerName val="0"/>
          <c:showPercent val="0"/>
          <c:showBubbleSize val="0"/>
        </c:dLbls>
        <c:marker val="1"/>
        <c:smooth val="0"/>
        <c:axId val="177720704"/>
        <c:axId val="179308032"/>
      </c:line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(Causeway)</a:t>
            </a:r>
            <a:endParaRPr lang="en-GB" sz="1100"/>
          </a:p>
        </c:rich>
      </c:tx>
      <c:overlay val="0"/>
      <c:spPr>
        <a:noFill/>
        <a:ln>
          <a:noFill/>
        </a:ln>
        <a:effectLst/>
      </c:spPr>
    </c:title>
    <c:autoTitleDeleted val="0"/>
    <c:plotArea>
      <c:layout/>
      <c:lineChart>
        <c:grouping val="standard"/>
        <c:varyColors val="0"/>
        <c:ser>
          <c:idx val="0"/>
          <c:order val="0"/>
          <c:tx>
            <c:strRef>
              <c:f>'Amb arrivals'!$G$23</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arrivals'!$G$24:$G$35</c:f>
            </c:numRef>
          </c:val>
          <c:smooth val="0"/>
          <c:extLst>
            <c:ext xmlns:c16="http://schemas.microsoft.com/office/drawing/2014/chart" uri="{C3380CC4-5D6E-409C-BE32-E72D297353CC}">
              <c16:uniqueId val="{00000000-275A-462D-A77E-2C143F0FF0D2}"/>
            </c:ext>
          </c:extLst>
        </c:ser>
        <c:ser>
          <c:idx val="1"/>
          <c:order val="1"/>
          <c:tx>
            <c:strRef>
              <c:f>'Amb arrivals'!$H$23</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arrivals'!$H$24:$H$35</c:f>
              <c:numCache>
                <c:formatCode>#,##0</c:formatCode>
                <c:ptCount val="12"/>
                <c:pt idx="0">
                  <c:v>552</c:v>
                </c:pt>
                <c:pt idx="1">
                  <c:v>591</c:v>
                </c:pt>
                <c:pt idx="2">
                  <c:v>583</c:v>
                </c:pt>
                <c:pt idx="3">
                  <c:v>615</c:v>
                </c:pt>
                <c:pt idx="4">
                  <c:v>613</c:v>
                </c:pt>
                <c:pt idx="5">
                  <c:v>576</c:v>
                </c:pt>
                <c:pt idx="6">
                  <c:v>648</c:v>
                </c:pt>
                <c:pt idx="7">
                  <c:v>566</c:v>
                </c:pt>
                <c:pt idx="8">
                  <c:v>579</c:v>
                </c:pt>
                <c:pt idx="9">
                  <c:v>523</c:v>
                </c:pt>
                <c:pt idx="10">
                  <c:v>506</c:v>
                </c:pt>
                <c:pt idx="11">
                  <c:v>602</c:v>
                </c:pt>
              </c:numCache>
            </c:numRef>
          </c:val>
          <c:smooth val="0"/>
          <c:extLst>
            <c:ext xmlns:c16="http://schemas.microsoft.com/office/drawing/2014/chart" uri="{C3380CC4-5D6E-409C-BE32-E72D297353CC}">
              <c16:uniqueId val="{00000001-275A-462D-A77E-2C143F0FF0D2}"/>
            </c:ext>
          </c:extLst>
        </c:ser>
        <c:ser>
          <c:idx val="2"/>
          <c:order val="2"/>
          <c:tx>
            <c:strRef>
              <c:f>'Amb arrivals'!$I$23</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arrivals'!$I$24:$I$35</c:f>
              <c:numCache>
                <c:formatCode>#,##0</c:formatCode>
                <c:ptCount val="12"/>
                <c:pt idx="0">
                  <c:v>526</c:v>
                </c:pt>
                <c:pt idx="1">
                  <c:v>612</c:v>
                </c:pt>
                <c:pt idx="2">
                  <c:v>559</c:v>
                </c:pt>
                <c:pt idx="3">
                  <c:v>636</c:v>
                </c:pt>
              </c:numCache>
            </c:numRef>
          </c:val>
          <c:smooth val="0"/>
          <c:extLst>
            <c:ext xmlns:c16="http://schemas.microsoft.com/office/drawing/2014/chart" uri="{C3380CC4-5D6E-409C-BE32-E72D297353CC}">
              <c16:uniqueId val="{00000002-275A-462D-A77E-2C143F0FF0D2}"/>
            </c:ext>
          </c:extLst>
        </c:ser>
        <c:dLbls>
          <c:showLegendKey val="0"/>
          <c:showVal val="0"/>
          <c:showCatName val="0"/>
          <c:showSerName val="0"/>
          <c:showPercent val="0"/>
          <c:showBubbleSize val="0"/>
        </c:dLbls>
        <c:marker val="1"/>
        <c:smooth val="0"/>
        <c:axId val="179359744"/>
        <c:axId val="179361664"/>
      </c:lineChart>
      <c:catAx>
        <c:axId val="17935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61664"/>
        <c:crosses val="autoZero"/>
        <c:auto val="1"/>
        <c:lblAlgn val="ctr"/>
        <c:lblOffset val="100"/>
        <c:noMultiLvlLbl val="0"/>
      </c:catAx>
      <c:valAx>
        <c:axId val="179361664"/>
        <c:scaling>
          <c:orientation val="minMax"/>
          <c:max val="9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59744"/>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(Antrim)</a:t>
            </a:r>
            <a:endParaRPr lang="en-GB" sz="1100">
              <a:effectLst/>
            </a:endParaRPr>
          </a:p>
        </c:rich>
      </c:tx>
      <c:layout>
        <c:manualLayout>
          <c:xMode val="edge"/>
          <c:yMode val="edge"/>
          <c:x val="0.26943044619422579"/>
          <c:y val="3.2282863246668313E-2"/>
        </c:manualLayout>
      </c:layout>
      <c:overlay val="0"/>
      <c:spPr>
        <a:noFill/>
        <a:ln>
          <a:noFill/>
        </a:ln>
        <a:effectLst/>
      </c:spPr>
    </c:title>
    <c:autoTitleDeleted val="0"/>
    <c:plotArea>
      <c:layout>
        <c:manualLayout>
          <c:layoutTarget val="inner"/>
          <c:xMode val="edge"/>
          <c:yMode val="edge"/>
          <c:x val="8.4456036745406818E-2"/>
          <c:y val="0.15069890106769651"/>
          <c:w val="0.86341185476815396"/>
          <c:h val="0.5119711210813267"/>
        </c:manualLayout>
      </c:layout>
      <c:lineChart>
        <c:grouping val="standard"/>
        <c:varyColors val="0"/>
        <c:ser>
          <c:idx val="0"/>
          <c:order val="0"/>
          <c:tx>
            <c:strRef>
              <c:f>'NIAS Handover &lt;15'!$F$6</c:f>
              <c:strCache>
                <c:ptCount val="1"/>
                <c:pt idx="0">
                  <c:v>LPL</c:v>
                </c:pt>
              </c:strCache>
            </c:strRef>
          </c:tx>
          <c:spPr>
            <a:ln w="15875" cap="rnd">
              <a:solidFill>
                <a:schemeClr val="tx1"/>
              </a:solidFill>
              <a:prstDash val="lgDash"/>
              <a:round/>
            </a:ln>
            <a:effectLst/>
          </c:spPr>
          <c:marker>
            <c:symbol val="none"/>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&lt;15'!$F$79:$F$102</c:f>
              <c:numCache>
                <c:formatCode>0%</c:formatCode>
                <c:ptCount val="24"/>
                <c:pt idx="0">
                  <c:v>3.7707637338598603E-2</c:v>
                </c:pt>
                <c:pt idx="1">
                  <c:v>3.7707637338598603E-2</c:v>
                </c:pt>
                <c:pt idx="2">
                  <c:v>3.7707637338598603E-2</c:v>
                </c:pt>
                <c:pt idx="3">
                  <c:v>3.7707637338598603E-2</c:v>
                </c:pt>
                <c:pt idx="4">
                  <c:v>3.7707637338598603E-2</c:v>
                </c:pt>
                <c:pt idx="5">
                  <c:v>3.7707637338598603E-2</c:v>
                </c:pt>
                <c:pt idx="6">
                  <c:v>3.7707637338598603E-2</c:v>
                </c:pt>
                <c:pt idx="7">
                  <c:v>3.7707637338598603E-2</c:v>
                </c:pt>
                <c:pt idx="8">
                  <c:v>3.7707637338598603E-2</c:v>
                </c:pt>
                <c:pt idx="9">
                  <c:v>3.7707637338598603E-2</c:v>
                </c:pt>
                <c:pt idx="10">
                  <c:v>3.7707637338598603E-2</c:v>
                </c:pt>
                <c:pt idx="11">
                  <c:v>3.7707637338598603E-2</c:v>
                </c:pt>
                <c:pt idx="12">
                  <c:v>3.7707637338598603E-2</c:v>
                </c:pt>
                <c:pt idx="13">
                  <c:v>3.7707637338598603E-2</c:v>
                </c:pt>
                <c:pt idx="14">
                  <c:v>3.7707637338598603E-2</c:v>
                </c:pt>
                <c:pt idx="15">
                  <c:v>3.7707637338598603E-2</c:v>
                </c:pt>
                <c:pt idx="16">
                  <c:v>3.7707637338598603E-2</c:v>
                </c:pt>
                <c:pt idx="17">
                  <c:v>3.7707637338598603E-2</c:v>
                </c:pt>
                <c:pt idx="18">
                  <c:v>3.7707637338598603E-2</c:v>
                </c:pt>
                <c:pt idx="19">
                  <c:v>3.7707637338598603E-2</c:v>
                </c:pt>
                <c:pt idx="20">
                  <c:v>3.7707637338598603E-2</c:v>
                </c:pt>
                <c:pt idx="21">
                  <c:v>3.7707637338598603E-2</c:v>
                </c:pt>
                <c:pt idx="22">
                  <c:v>3.7707637338598603E-2</c:v>
                </c:pt>
                <c:pt idx="23">
                  <c:v>3.7707637338598603E-2</c:v>
                </c:pt>
              </c:numCache>
            </c:numRef>
          </c:val>
          <c:smooth val="0"/>
          <c:extLst>
            <c:ext xmlns:c16="http://schemas.microsoft.com/office/drawing/2014/chart" uri="{C3380CC4-5D6E-409C-BE32-E72D297353CC}">
              <c16:uniqueId val="{00000000-B0D6-4E5E-8F8E-5AF7320CB9C8}"/>
            </c:ext>
          </c:extLst>
        </c:ser>
        <c:ser>
          <c:idx val="1"/>
          <c:order val="1"/>
          <c:tx>
            <c:strRef>
              <c:f>'NIAS Handover &lt;15'!$E$6</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&lt;15'!$E$79:$E$102</c:f>
              <c:numCache>
                <c:formatCode>0.0%</c:formatCode>
                <c:ptCount val="24"/>
                <c:pt idx="0">
                  <c:v>6.4078866296980896E-2</c:v>
                </c:pt>
                <c:pt idx="1">
                  <c:v>5.7057057057057055E-2</c:v>
                </c:pt>
                <c:pt idx="2">
                  <c:v>6.3411540900443875E-2</c:v>
                </c:pt>
                <c:pt idx="3">
                  <c:v>7.0520965692503171E-2</c:v>
                </c:pt>
                <c:pt idx="4">
                  <c:v>6.8066157760814247E-2</c:v>
                </c:pt>
                <c:pt idx="5">
                  <c:v>5.3756030323914544E-2</c:v>
                </c:pt>
                <c:pt idx="6">
                  <c:v>5.9850374064837904E-2</c:v>
                </c:pt>
                <c:pt idx="7">
                  <c:v>5.8201058201058198E-2</c:v>
                </c:pt>
                <c:pt idx="8">
                  <c:v>7.0291777188328908E-2</c:v>
                </c:pt>
                <c:pt idx="9">
                  <c:v>4.0322580645161289E-2</c:v>
                </c:pt>
                <c:pt idx="10">
                  <c:v>5.2359882005899708E-2</c:v>
                </c:pt>
                <c:pt idx="11">
                  <c:v>6.7639257294429711E-2</c:v>
                </c:pt>
                <c:pt idx="12">
                  <c:v>7.8880407124681931E-2</c:v>
                </c:pt>
                <c:pt idx="13">
                  <c:v>0.11824729891956783</c:v>
                </c:pt>
                <c:pt idx="14">
                  <c:v>0.11799999999999999</c:v>
                </c:pt>
                <c:pt idx="15">
                  <c:v>8.6999999999999994E-2</c:v>
                </c:pt>
              </c:numCache>
            </c:numRef>
          </c:val>
          <c:smooth val="0"/>
          <c:extLst>
            <c:ext xmlns:c16="http://schemas.microsoft.com/office/drawing/2014/chart" uri="{C3380CC4-5D6E-409C-BE32-E72D297353CC}">
              <c16:uniqueId val="{00000001-B0D6-4E5E-8F8E-5AF7320CB9C8}"/>
            </c:ext>
          </c:extLst>
        </c:ser>
        <c:ser>
          <c:idx val="4"/>
          <c:order val="2"/>
          <c:tx>
            <c:strRef>
              <c:f>'NIAS Handover &lt;15'!$D$6</c:f>
              <c:strCache>
                <c:ptCount val="1"/>
                <c:pt idx="0">
                  <c:v>Mean</c:v>
                </c:pt>
              </c:strCache>
            </c:strRef>
          </c:tx>
          <c:spPr>
            <a:ln w="15875" cap="rnd">
              <a:solidFill>
                <a:schemeClr val="tx1"/>
              </a:solidFill>
              <a:round/>
            </a:ln>
            <a:effectLst/>
          </c:spPr>
          <c:marker>
            <c:symbol val="none"/>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&lt;15'!$D$79:$D$102</c:f>
              <c:numCache>
                <c:formatCode>0%</c:formatCode>
                <c:ptCount val="24"/>
                <c:pt idx="0">
                  <c:v>7.0480203342229944E-2</c:v>
                </c:pt>
                <c:pt idx="1">
                  <c:v>7.0480203342229944E-2</c:v>
                </c:pt>
                <c:pt idx="2">
                  <c:v>7.0480203342229944E-2</c:v>
                </c:pt>
                <c:pt idx="3">
                  <c:v>7.0480203342229944E-2</c:v>
                </c:pt>
                <c:pt idx="4">
                  <c:v>7.0480203342229944E-2</c:v>
                </c:pt>
                <c:pt idx="5">
                  <c:v>7.0480203342229944E-2</c:v>
                </c:pt>
                <c:pt idx="6">
                  <c:v>7.0480203342229944E-2</c:v>
                </c:pt>
                <c:pt idx="7">
                  <c:v>7.0480203342229944E-2</c:v>
                </c:pt>
                <c:pt idx="8">
                  <c:v>7.0480203342229944E-2</c:v>
                </c:pt>
                <c:pt idx="9">
                  <c:v>7.0480203342229944E-2</c:v>
                </c:pt>
                <c:pt idx="10">
                  <c:v>7.0480203342229944E-2</c:v>
                </c:pt>
                <c:pt idx="11">
                  <c:v>7.0480203342229944E-2</c:v>
                </c:pt>
                <c:pt idx="12">
                  <c:v>7.0480203342229944E-2</c:v>
                </c:pt>
                <c:pt idx="13">
                  <c:v>7.0480203342229944E-2</c:v>
                </c:pt>
                <c:pt idx="14">
                  <c:v>7.0480203342229944E-2</c:v>
                </c:pt>
                <c:pt idx="15">
                  <c:v>7.0480203342229944E-2</c:v>
                </c:pt>
                <c:pt idx="16">
                  <c:v>7.0480203342229944E-2</c:v>
                </c:pt>
                <c:pt idx="17">
                  <c:v>7.0480203342229944E-2</c:v>
                </c:pt>
                <c:pt idx="18">
                  <c:v>7.0480203342229944E-2</c:v>
                </c:pt>
                <c:pt idx="19">
                  <c:v>7.0480203342229944E-2</c:v>
                </c:pt>
                <c:pt idx="20">
                  <c:v>7.0480203342229944E-2</c:v>
                </c:pt>
                <c:pt idx="21">
                  <c:v>7.0480203342229944E-2</c:v>
                </c:pt>
                <c:pt idx="22">
                  <c:v>7.0480203342229944E-2</c:v>
                </c:pt>
                <c:pt idx="23">
                  <c:v>7.0480203342229944E-2</c:v>
                </c:pt>
              </c:numCache>
            </c:numRef>
          </c:val>
          <c:smooth val="0"/>
          <c:extLst>
            <c:ext xmlns:c16="http://schemas.microsoft.com/office/drawing/2014/chart" uri="{C3380CC4-5D6E-409C-BE32-E72D297353CC}">
              <c16:uniqueId val="{00000002-B0D6-4E5E-8F8E-5AF7320CB9C8}"/>
            </c:ext>
          </c:extLst>
        </c:ser>
        <c:ser>
          <c:idx val="5"/>
          <c:order val="3"/>
          <c:tx>
            <c:strRef>
              <c:f>'NIAS Handover &lt;15'!$C$6</c:f>
              <c:strCache>
                <c:ptCount val="1"/>
                <c:pt idx="0">
                  <c:v>UPL</c:v>
                </c:pt>
              </c:strCache>
            </c:strRef>
          </c:tx>
          <c:spPr>
            <a:ln w="15875" cap="rnd">
              <a:solidFill>
                <a:schemeClr val="tx1"/>
              </a:solidFill>
              <a:prstDash val="lgDash"/>
              <a:round/>
            </a:ln>
            <a:effectLst/>
          </c:spPr>
          <c:marker>
            <c:symbol val="none"/>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&lt;15'!$C$79:$C$102</c:f>
              <c:numCache>
                <c:formatCode>0%</c:formatCode>
                <c:ptCount val="24"/>
                <c:pt idx="0">
                  <c:v>0.10325276934586128</c:v>
                </c:pt>
                <c:pt idx="1">
                  <c:v>0.10325276934586128</c:v>
                </c:pt>
                <c:pt idx="2">
                  <c:v>0.10325276934586128</c:v>
                </c:pt>
                <c:pt idx="3">
                  <c:v>0.10325276934586128</c:v>
                </c:pt>
                <c:pt idx="4">
                  <c:v>0.10325276934586128</c:v>
                </c:pt>
                <c:pt idx="5">
                  <c:v>0.10325276934586128</c:v>
                </c:pt>
                <c:pt idx="6">
                  <c:v>0.10325276934586128</c:v>
                </c:pt>
                <c:pt idx="7">
                  <c:v>0.10325276934586128</c:v>
                </c:pt>
                <c:pt idx="8">
                  <c:v>0.10325276934586128</c:v>
                </c:pt>
                <c:pt idx="9">
                  <c:v>0.10325276934586128</c:v>
                </c:pt>
                <c:pt idx="10">
                  <c:v>0.10325276934586128</c:v>
                </c:pt>
                <c:pt idx="11">
                  <c:v>0.10325276934586128</c:v>
                </c:pt>
                <c:pt idx="12">
                  <c:v>0.10325276934586128</c:v>
                </c:pt>
                <c:pt idx="13">
                  <c:v>0.10325276934586128</c:v>
                </c:pt>
                <c:pt idx="14">
                  <c:v>0.10325276934586128</c:v>
                </c:pt>
                <c:pt idx="15">
                  <c:v>0.10325276934586128</c:v>
                </c:pt>
                <c:pt idx="16">
                  <c:v>0.10325276934586128</c:v>
                </c:pt>
                <c:pt idx="17">
                  <c:v>0.10325276934586128</c:v>
                </c:pt>
                <c:pt idx="18">
                  <c:v>0.10325276934586128</c:v>
                </c:pt>
                <c:pt idx="19">
                  <c:v>0.10325276934586128</c:v>
                </c:pt>
                <c:pt idx="20">
                  <c:v>0.10325276934586128</c:v>
                </c:pt>
                <c:pt idx="21">
                  <c:v>0.10325276934586128</c:v>
                </c:pt>
                <c:pt idx="22">
                  <c:v>0.10325276934586128</c:v>
                </c:pt>
                <c:pt idx="23">
                  <c:v>0.10325276934586128</c:v>
                </c:pt>
              </c:numCache>
            </c:numRef>
          </c:val>
          <c:smooth val="0"/>
          <c:extLst>
            <c:ext xmlns:c16="http://schemas.microsoft.com/office/drawing/2014/chart" uri="{C3380CC4-5D6E-409C-BE32-E72D297353CC}">
              <c16:uniqueId val="{00000003-B0D6-4E5E-8F8E-5AF7320CB9C8}"/>
            </c:ext>
          </c:extLst>
        </c:ser>
        <c:ser>
          <c:idx val="2"/>
          <c:order val="4"/>
          <c:tx>
            <c:strRef>
              <c:f>'NIAS Handover &lt;15'!$I$6</c:f>
              <c:strCache>
                <c:ptCount val="1"/>
                <c:pt idx="0">
                  <c:v>SCL</c:v>
                </c:pt>
              </c:strCache>
            </c:strRef>
          </c:tx>
          <c:spPr>
            <a:ln>
              <a:noFill/>
            </a:ln>
          </c:spPr>
          <c:marker>
            <c:symbol val="circle"/>
            <c:size val="7"/>
            <c:spPr>
              <a:solidFill>
                <a:srgbClr val="ED7D31"/>
              </a:solidFill>
              <a:ln>
                <a:solidFill>
                  <a:srgbClr val="ED7D31"/>
                </a:solidFill>
              </a:ln>
            </c:spPr>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B0D6-4E5E-8F8E-5AF7320CB9C8}"/>
            </c:ext>
          </c:extLst>
        </c:ser>
        <c:ser>
          <c:idx val="6"/>
          <c:order val="5"/>
          <c:tx>
            <c:strRef>
              <c:f>'NIAS Handover &lt;15'!$J$6</c:f>
              <c:strCache>
                <c:ptCount val="1"/>
                <c:pt idx="0">
                  <c:v>SCH</c:v>
                </c:pt>
              </c:strCache>
            </c:strRef>
          </c:tx>
          <c:spPr>
            <a:ln>
              <a:noFill/>
            </a:ln>
          </c:spPr>
          <c:marker>
            <c:symbol val="circle"/>
            <c:size val="7"/>
            <c:spPr>
              <a:solidFill>
                <a:srgbClr val="5B9BD5"/>
              </a:solidFill>
              <a:ln>
                <a:solidFill>
                  <a:srgbClr val="5B9BD5"/>
                </a:solidFill>
              </a:ln>
            </c:spPr>
          </c:marker>
          <c:cat>
            <c:numRef>
              <c:f>'NIAS Handover &lt;15'!$B$79:$B$94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0.11824729891956783</c:v>
                </c:pt>
                <c:pt idx="14">
                  <c:v>0.11799999999999999</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B0D6-4E5E-8F8E-5AF7320CB9C8}"/>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majorUnit val="5.000000000000001E-2"/>
      </c:valAx>
      <c:spPr>
        <a:noFill/>
        <a:ln>
          <a:noFill/>
        </a:ln>
        <a:effectLst/>
      </c:spPr>
    </c:plotArea>
    <c:legend>
      <c:legendPos val="b"/>
      <c:layout>
        <c:manualLayout>
          <c:xMode val="edge"/>
          <c:yMode val="edge"/>
          <c:x val="5.2777777777777778E-2"/>
          <c:y val="0.8598815169241254"/>
          <c:w val="0.9"/>
          <c:h val="8.1515859268514318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(Causeway)</a:t>
            </a:r>
            <a:endParaRPr lang="en-GB" sz="1100">
              <a:effectLst/>
            </a:endParaRPr>
          </a:p>
        </c:rich>
      </c:tx>
      <c:layout>
        <c:manualLayout>
          <c:xMode val="edge"/>
          <c:yMode val="edge"/>
          <c:x val="0.24188888888888888"/>
          <c:y val="4.1506508314919283E-2"/>
        </c:manualLayout>
      </c:layout>
      <c:overlay val="0"/>
      <c:spPr>
        <a:noFill/>
        <a:ln>
          <a:noFill/>
        </a:ln>
        <a:effectLst/>
      </c:spPr>
    </c:title>
    <c:autoTitleDeleted val="0"/>
    <c:plotArea>
      <c:layout>
        <c:manualLayout>
          <c:layoutTarget val="inner"/>
          <c:xMode val="edge"/>
          <c:yMode val="edge"/>
          <c:x val="9.7122703412073491E-2"/>
          <c:y val="0.14494995070421257"/>
          <c:w val="0.86269961834771147"/>
          <c:h val="0.52377746402767977"/>
        </c:manualLayout>
      </c:layout>
      <c:lineChart>
        <c:grouping val="standard"/>
        <c:varyColors val="0"/>
        <c:ser>
          <c:idx val="0"/>
          <c:order val="0"/>
          <c:tx>
            <c:strRef>
              <c:f>'NIAS Handover &lt;15'!$F$109</c:f>
              <c:strCache>
                <c:ptCount val="1"/>
                <c:pt idx="0">
                  <c:v>LPL</c:v>
                </c:pt>
              </c:strCache>
            </c:strRef>
          </c:tx>
          <c:spPr>
            <a:ln w="15875" cap="rnd">
              <a:solidFill>
                <a:schemeClr val="tx1"/>
              </a:solidFill>
              <a:prstDash val="lgDash"/>
              <a:round/>
            </a:ln>
            <a:effectLst/>
          </c:spPr>
          <c:marker>
            <c:symbol val="none"/>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&lt;15'!$F$182:$F$205</c:f>
              <c:numCache>
                <c:formatCode>0%</c:formatCode>
                <c:ptCount val="24"/>
                <c:pt idx="0">
                  <c:v>2.6585469945383751E-2</c:v>
                </c:pt>
                <c:pt idx="1">
                  <c:v>2.6585469945383751E-2</c:v>
                </c:pt>
                <c:pt idx="2">
                  <c:v>2.6585469945383751E-2</c:v>
                </c:pt>
                <c:pt idx="3">
                  <c:v>2.6585469945383751E-2</c:v>
                </c:pt>
                <c:pt idx="4">
                  <c:v>2.6585469945383751E-2</c:v>
                </c:pt>
                <c:pt idx="5">
                  <c:v>2.6585469945383751E-2</c:v>
                </c:pt>
                <c:pt idx="6">
                  <c:v>2.6585469945383751E-2</c:v>
                </c:pt>
                <c:pt idx="7">
                  <c:v>2.6585469945383751E-2</c:v>
                </c:pt>
                <c:pt idx="8">
                  <c:v>2.6585469945383751E-2</c:v>
                </c:pt>
                <c:pt idx="9">
                  <c:v>2.6585469945383751E-2</c:v>
                </c:pt>
                <c:pt idx="10">
                  <c:v>2.6585469945383751E-2</c:v>
                </c:pt>
                <c:pt idx="11">
                  <c:v>2.6585469945383751E-2</c:v>
                </c:pt>
                <c:pt idx="12">
                  <c:v>2.6585469945383751E-2</c:v>
                </c:pt>
                <c:pt idx="13">
                  <c:v>2.6585469945383751E-2</c:v>
                </c:pt>
                <c:pt idx="14">
                  <c:v>2.6585469945383751E-2</c:v>
                </c:pt>
                <c:pt idx="15">
                  <c:v>2.6585469945383751E-2</c:v>
                </c:pt>
                <c:pt idx="16">
                  <c:v>2.6585469945383751E-2</c:v>
                </c:pt>
                <c:pt idx="17">
                  <c:v>2.6585469945383751E-2</c:v>
                </c:pt>
                <c:pt idx="18">
                  <c:v>2.6585469945383751E-2</c:v>
                </c:pt>
                <c:pt idx="19">
                  <c:v>2.6585469945383751E-2</c:v>
                </c:pt>
                <c:pt idx="20">
                  <c:v>2.6585469945383751E-2</c:v>
                </c:pt>
                <c:pt idx="21">
                  <c:v>2.6585469945383751E-2</c:v>
                </c:pt>
                <c:pt idx="22">
                  <c:v>2.6585469945383751E-2</c:v>
                </c:pt>
                <c:pt idx="23">
                  <c:v>2.6585469945383751E-2</c:v>
                </c:pt>
              </c:numCache>
            </c:numRef>
          </c:val>
          <c:smooth val="0"/>
          <c:extLst>
            <c:ext xmlns:c16="http://schemas.microsoft.com/office/drawing/2014/chart" uri="{C3380CC4-5D6E-409C-BE32-E72D297353CC}">
              <c16:uniqueId val="{00000000-4DC0-4000-A894-8724ED6A625F}"/>
            </c:ext>
          </c:extLst>
        </c:ser>
        <c:ser>
          <c:idx val="1"/>
          <c:order val="1"/>
          <c:tx>
            <c:strRef>
              <c:f>'NIAS Handover &lt;15'!$E$109</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&lt;15'!$E$182:$E$205</c:f>
              <c:numCache>
                <c:formatCode>0.0%</c:formatCode>
                <c:ptCount val="24"/>
                <c:pt idx="0">
                  <c:v>4.7535211267605633E-2</c:v>
                </c:pt>
                <c:pt idx="1">
                  <c:v>5.0653594771241831E-2</c:v>
                </c:pt>
                <c:pt idx="2">
                  <c:v>5.0251256281407038E-2</c:v>
                </c:pt>
                <c:pt idx="3">
                  <c:v>6.2695924764890276E-2</c:v>
                </c:pt>
                <c:pt idx="4">
                  <c:v>4.2789223454833596E-2</c:v>
                </c:pt>
                <c:pt idx="5">
                  <c:v>5.3601340033500838E-2</c:v>
                </c:pt>
                <c:pt idx="6">
                  <c:v>5.8646616541353384E-2</c:v>
                </c:pt>
                <c:pt idx="7">
                  <c:v>7.6530612244897961E-2</c:v>
                </c:pt>
                <c:pt idx="8">
                  <c:v>6.655290102389079E-2</c:v>
                </c:pt>
                <c:pt idx="9">
                  <c:v>5.7943925233644861E-2</c:v>
                </c:pt>
                <c:pt idx="10">
                  <c:v>5.3537284894837479E-2</c:v>
                </c:pt>
                <c:pt idx="11">
                  <c:v>4.361873990306947E-2</c:v>
                </c:pt>
                <c:pt idx="12">
                  <c:v>5.9040590405904057E-2</c:v>
                </c:pt>
                <c:pt idx="13">
                  <c:v>8.615384615384615E-2</c:v>
                </c:pt>
                <c:pt idx="14">
                  <c:v>0.125</c:v>
                </c:pt>
                <c:pt idx="15">
                  <c:v>8.7999999999999995E-2</c:v>
                </c:pt>
              </c:numCache>
            </c:numRef>
          </c:val>
          <c:smooth val="0"/>
          <c:extLst>
            <c:ext xmlns:c16="http://schemas.microsoft.com/office/drawing/2014/chart" uri="{C3380CC4-5D6E-409C-BE32-E72D297353CC}">
              <c16:uniqueId val="{00000001-4DC0-4000-A894-8724ED6A625F}"/>
            </c:ext>
          </c:extLst>
        </c:ser>
        <c:ser>
          <c:idx val="4"/>
          <c:order val="2"/>
          <c:tx>
            <c:strRef>
              <c:f>'NIAS Handover &lt;15'!$D$109</c:f>
              <c:strCache>
                <c:ptCount val="1"/>
                <c:pt idx="0">
                  <c:v>Mean</c:v>
                </c:pt>
              </c:strCache>
            </c:strRef>
          </c:tx>
          <c:spPr>
            <a:ln w="15875" cap="rnd">
              <a:solidFill>
                <a:schemeClr val="tx1"/>
              </a:solidFill>
              <a:round/>
            </a:ln>
            <a:effectLst/>
          </c:spPr>
          <c:marker>
            <c:symbol val="none"/>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&lt;15'!$D$182:$D$205</c:f>
              <c:numCache>
                <c:formatCode>0.0%</c:formatCode>
                <c:ptCount val="24"/>
                <c:pt idx="0">
                  <c:v>6.3909441685932711E-2</c:v>
                </c:pt>
                <c:pt idx="1">
                  <c:v>6.3909441685932711E-2</c:v>
                </c:pt>
                <c:pt idx="2">
                  <c:v>6.3909441685932711E-2</c:v>
                </c:pt>
                <c:pt idx="3">
                  <c:v>6.3909441685932711E-2</c:v>
                </c:pt>
                <c:pt idx="4">
                  <c:v>6.3909441685932711E-2</c:v>
                </c:pt>
                <c:pt idx="5">
                  <c:v>6.3909441685932711E-2</c:v>
                </c:pt>
                <c:pt idx="6">
                  <c:v>6.3909441685932711E-2</c:v>
                </c:pt>
                <c:pt idx="7">
                  <c:v>6.3909441685932711E-2</c:v>
                </c:pt>
                <c:pt idx="8">
                  <c:v>6.3909441685932711E-2</c:v>
                </c:pt>
                <c:pt idx="9">
                  <c:v>6.3909441685932711E-2</c:v>
                </c:pt>
                <c:pt idx="10">
                  <c:v>6.3909441685932711E-2</c:v>
                </c:pt>
                <c:pt idx="11">
                  <c:v>6.3909441685932711E-2</c:v>
                </c:pt>
                <c:pt idx="12">
                  <c:v>6.3909441685932711E-2</c:v>
                </c:pt>
                <c:pt idx="13">
                  <c:v>6.3909441685932711E-2</c:v>
                </c:pt>
                <c:pt idx="14">
                  <c:v>6.3909441685932711E-2</c:v>
                </c:pt>
                <c:pt idx="15">
                  <c:v>6.3909441685932711E-2</c:v>
                </c:pt>
                <c:pt idx="16">
                  <c:v>6.3909441685932711E-2</c:v>
                </c:pt>
                <c:pt idx="17">
                  <c:v>6.3909441685932711E-2</c:v>
                </c:pt>
                <c:pt idx="18">
                  <c:v>6.3909441685932711E-2</c:v>
                </c:pt>
                <c:pt idx="19">
                  <c:v>6.3909441685932711E-2</c:v>
                </c:pt>
                <c:pt idx="20">
                  <c:v>6.3909441685932711E-2</c:v>
                </c:pt>
                <c:pt idx="21">
                  <c:v>6.3909441685932711E-2</c:v>
                </c:pt>
                <c:pt idx="22">
                  <c:v>6.3909441685932711E-2</c:v>
                </c:pt>
                <c:pt idx="23">
                  <c:v>6.3909441685932711E-2</c:v>
                </c:pt>
              </c:numCache>
            </c:numRef>
          </c:val>
          <c:smooth val="0"/>
          <c:extLst>
            <c:ext xmlns:c16="http://schemas.microsoft.com/office/drawing/2014/chart" uri="{C3380CC4-5D6E-409C-BE32-E72D297353CC}">
              <c16:uniqueId val="{00000002-4DC0-4000-A894-8724ED6A625F}"/>
            </c:ext>
          </c:extLst>
        </c:ser>
        <c:ser>
          <c:idx val="5"/>
          <c:order val="3"/>
          <c:tx>
            <c:strRef>
              <c:f>'NIAS Handover &lt;15'!$C$109</c:f>
              <c:strCache>
                <c:ptCount val="1"/>
                <c:pt idx="0">
                  <c:v>UPL</c:v>
                </c:pt>
              </c:strCache>
            </c:strRef>
          </c:tx>
          <c:spPr>
            <a:ln w="15875" cap="rnd">
              <a:solidFill>
                <a:schemeClr val="tx1"/>
              </a:solidFill>
              <a:prstDash val="lgDash"/>
              <a:round/>
            </a:ln>
            <a:effectLst/>
          </c:spPr>
          <c:marker>
            <c:symbol val="none"/>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&lt;15'!$C$182:$C$205</c:f>
              <c:numCache>
                <c:formatCode>0%</c:formatCode>
                <c:ptCount val="24"/>
                <c:pt idx="0">
                  <c:v>0.10123341342648168</c:v>
                </c:pt>
                <c:pt idx="1">
                  <c:v>0.10123341342648168</c:v>
                </c:pt>
                <c:pt idx="2">
                  <c:v>0.10123341342648168</c:v>
                </c:pt>
                <c:pt idx="3">
                  <c:v>0.10123341342648168</c:v>
                </c:pt>
                <c:pt idx="4">
                  <c:v>0.10123341342648168</c:v>
                </c:pt>
                <c:pt idx="5">
                  <c:v>0.10123341342648168</c:v>
                </c:pt>
                <c:pt idx="6">
                  <c:v>0.10123341342648168</c:v>
                </c:pt>
                <c:pt idx="7">
                  <c:v>0.10123341342648168</c:v>
                </c:pt>
                <c:pt idx="8">
                  <c:v>0.10123341342648168</c:v>
                </c:pt>
                <c:pt idx="9">
                  <c:v>0.10123341342648168</c:v>
                </c:pt>
                <c:pt idx="10">
                  <c:v>0.10123341342648168</c:v>
                </c:pt>
                <c:pt idx="11">
                  <c:v>0.10123341342648168</c:v>
                </c:pt>
                <c:pt idx="12">
                  <c:v>0.10123341342648168</c:v>
                </c:pt>
                <c:pt idx="13">
                  <c:v>0.10123341342648168</c:v>
                </c:pt>
                <c:pt idx="14">
                  <c:v>0.10123341342648168</c:v>
                </c:pt>
                <c:pt idx="15">
                  <c:v>0.10123341342648168</c:v>
                </c:pt>
                <c:pt idx="16">
                  <c:v>0.10123341342648168</c:v>
                </c:pt>
                <c:pt idx="17">
                  <c:v>0.10123341342648168</c:v>
                </c:pt>
                <c:pt idx="18">
                  <c:v>0.10123341342648168</c:v>
                </c:pt>
                <c:pt idx="19">
                  <c:v>0.10123341342648168</c:v>
                </c:pt>
                <c:pt idx="20">
                  <c:v>0.10123341342648168</c:v>
                </c:pt>
                <c:pt idx="21">
                  <c:v>0.10123341342648168</c:v>
                </c:pt>
                <c:pt idx="22">
                  <c:v>0.10123341342648168</c:v>
                </c:pt>
                <c:pt idx="23">
                  <c:v>0.10123341342648168</c:v>
                </c:pt>
              </c:numCache>
            </c:numRef>
          </c:val>
          <c:smooth val="0"/>
          <c:extLst>
            <c:ext xmlns:c16="http://schemas.microsoft.com/office/drawing/2014/chart" uri="{C3380CC4-5D6E-409C-BE32-E72D297353CC}">
              <c16:uniqueId val="{00000003-4DC0-4000-A894-8724ED6A625F}"/>
            </c:ext>
          </c:extLst>
        </c:ser>
        <c:ser>
          <c:idx val="2"/>
          <c:order val="4"/>
          <c:tx>
            <c:strRef>
              <c:f>'NIAS Handover &lt;15'!$I$109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4DC0-4000-A894-8724ED6A625F}"/>
            </c:ext>
          </c:extLst>
        </c:ser>
        <c:ser>
          <c:idx val="6"/>
          <c:order val="5"/>
          <c:tx>
            <c:strRef>
              <c:f>'NIAS Handover &lt;15'!$J$109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&lt;15'!$B$182:$B$197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&lt;15'!$J$182:$J$205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0.125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DC0-4000-A894-8724ED6A625F}"/>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5.000000000000001E-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(Antrim)</a:t>
            </a:r>
            <a:endParaRPr lang="en-GB" sz="1100">
              <a:effectLst/>
            </a:endParaRPr>
          </a:p>
        </c:rich>
      </c:tx>
      <c:layout>
        <c:manualLayout>
          <c:xMode val="edge"/>
          <c:yMode val="edge"/>
          <c:x val="0.26665266841644797"/>
          <c:y val="5.5313680786720845E-2"/>
        </c:manualLayout>
      </c:layout>
      <c:overlay val="0"/>
      <c:spPr>
        <a:noFill/>
        <a:ln>
          <a:noFill/>
        </a:ln>
        <a:effectLst/>
      </c:spPr>
    </c:title>
    <c:autoTitleDeleted val="0"/>
    <c:plotArea>
      <c:layout>
        <c:manualLayout>
          <c:layoutTarget val="inner"/>
          <c:xMode val="edge"/>
          <c:yMode val="edge"/>
          <c:x val="9.7122703412073491E-2"/>
          <c:y val="0.11713513078284006"/>
          <c:w val="0.85074518810148736"/>
          <c:h val="0.59505303634238915"/>
        </c:manualLayout>
      </c:layout>
      <c:lineChart>
        <c:grouping val="standard"/>
        <c:varyColors val="0"/>
        <c:ser>
          <c:idx val="0"/>
          <c:order val="0"/>
          <c:tx>
            <c:strRef>
              <c:f>'NIAS Handover &lt;60'!$F$6</c:f>
              <c:strCache>
                <c:ptCount val="1"/>
                <c:pt idx="0">
                  <c:v>LPL</c:v>
                </c:pt>
              </c:strCache>
            </c:strRef>
          </c:tx>
          <c:spPr>
            <a:ln w="15875" cap="rnd">
              <a:solidFill>
                <a:schemeClr val="tx1"/>
              </a:solidFill>
              <a:prstDash val="lgDash"/>
              <a:round/>
            </a:ln>
            <a:effectLst/>
          </c:spPr>
          <c:marker>
            <c:symbol val="none"/>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&lt;60'!$F$79:$F$102</c:f>
              <c:numCache>
                <c:formatCode>0%</c:formatCode>
                <c:ptCount val="24"/>
                <c:pt idx="0">
                  <c:v>0.54627937763936563</c:v>
                </c:pt>
                <c:pt idx="1">
                  <c:v>0.54627937763936563</c:v>
                </c:pt>
                <c:pt idx="2">
                  <c:v>0.54627937763936563</c:v>
                </c:pt>
                <c:pt idx="3">
                  <c:v>0.54627937763936563</c:v>
                </c:pt>
                <c:pt idx="4">
                  <c:v>0.54627937763936563</c:v>
                </c:pt>
                <c:pt idx="5">
                  <c:v>0.54627937763936563</c:v>
                </c:pt>
                <c:pt idx="6">
                  <c:v>0.54627937763936563</c:v>
                </c:pt>
                <c:pt idx="7">
                  <c:v>0.54627937763936563</c:v>
                </c:pt>
                <c:pt idx="8">
                  <c:v>0.54627937763936563</c:v>
                </c:pt>
                <c:pt idx="9">
                  <c:v>0.54627937763936563</c:v>
                </c:pt>
                <c:pt idx="10">
                  <c:v>0.54627937763936563</c:v>
                </c:pt>
                <c:pt idx="11">
                  <c:v>0.54627937763936563</c:v>
                </c:pt>
                <c:pt idx="12">
                  <c:v>0.54627937763936563</c:v>
                </c:pt>
                <c:pt idx="13">
                  <c:v>0.54627937763936563</c:v>
                </c:pt>
                <c:pt idx="14">
                  <c:v>0.54627937763936563</c:v>
                </c:pt>
                <c:pt idx="15">
                  <c:v>0.54627937763936563</c:v>
                </c:pt>
                <c:pt idx="16">
                  <c:v>0.54627937763936563</c:v>
                </c:pt>
                <c:pt idx="17">
                  <c:v>0.54627937763936563</c:v>
                </c:pt>
                <c:pt idx="18">
                  <c:v>0.54627937763936563</c:v>
                </c:pt>
                <c:pt idx="19">
                  <c:v>0.54627937763936563</c:v>
                </c:pt>
                <c:pt idx="20">
                  <c:v>0.54627937763936563</c:v>
                </c:pt>
                <c:pt idx="21">
                  <c:v>0.54627937763936563</c:v>
                </c:pt>
                <c:pt idx="22">
                  <c:v>0.54627937763936563</c:v>
                </c:pt>
                <c:pt idx="23">
                  <c:v>0.54627937763936563</c:v>
                </c:pt>
              </c:numCache>
            </c:numRef>
          </c:val>
          <c:smooth val="0"/>
          <c:extLst>
            <c:ext xmlns:c16="http://schemas.microsoft.com/office/drawing/2014/chart" uri="{C3380CC4-5D6E-409C-BE32-E72D297353CC}">
              <c16:uniqueId val="{00000000-A20A-4556-B692-BB93E1256B0E}"/>
            </c:ext>
          </c:extLst>
        </c:ser>
        <c:ser>
          <c:idx val="1"/>
          <c:order val="1"/>
          <c:tx>
            <c:strRef>
              <c:f>'NIAS Handover &lt;60'!$E$6</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&lt;60'!$E$79:$E$102</c:f>
              <c:numCache>
                <c:formatCode>0.0%</c:formatCode>
                <c:ptCount val="24"/>
                <c:pt idx="0">
                  <c:v>0.76155268022181144</c:v>
                </c:pt>
                <c:pt idx="1">
                  <c:v>0.76216216216216215</c:v>
                </c:pt>
                <c:pt idx="2" formatCode="0%">
                  <c:v>0.7425491439441978</c:v>
                </c:pt>
                <c:pt idx="3" formatCode="0%">
                  <c:v>0.71664548919949178</c:v>
                </c:pt>
                <c:pt idx="4" formatCode="0%">
                  <c:v>0.69656488549618323</c:v>
                </c:pt>
                <c:pt idx="5" formatCode="0%">
                  <c:v>0.6044107512060648</c:v>
                </c:pt>
                <c:pt idx="6" formatCode="0%">
                  <c:v>0.57294264339152123</c:v>
                </c:pt>
                <c:pt idx="7" formatCode="0%">
                  <c:v>0.64021164021164023</c:v>
                </c:pt>
                <c:pt idx="8" formatCode="0%">
                  <c:v>0.60543766578249336</c:v>
                </c:pt>
                <c:pt idx="9" formatCode="0%">
                  <c:v>0.49706744868035191</c:v>
                </c:pt>
                <c:pt idx="10" formatCode="0%">
                  <c:v>0.70058997050147498</c:v>
                </c:pt>
                <c:pt idx="11" formatCode="0%">
                  <c:v>0.68037135278514593</c:v>
                </c:pt>
                <c:pt idx="12" formatCode="0%">
                  <c:v>0.69720101781170485</c:v>
                </c:pt>
                <c:pt idx="13" formatCode="0%">
                  <c:v>0.85354141656662663</c:v>
                </c:pt>
                <c:pt idx="14" formatCode="0%">
                  <c:v>0.873</c:v>
                </c:pt>
                <c:pt idx="15" formatCode="0%">
                  <c:v>0.78200000000000003</c:v>
                </c:pt>
              </c:numCache>
            </c:numRef>
          </c:val>
          <c:smooth val="0"/>
          <c:extLst>
            <c:ext xmlns:c16="http://schemas.microsoft.com/office/drawing/2014/chart" uri="{C3380CC4-5D6E-409C-BE32-E72D297353CC}">
              <c16:uniqueId val="{00000001-A20A-4556-B692-BB93E1256B0E}"/>
            </c:ext>
          </c:extLst>
        </c:ser>
        <c:ser>
          <c:idx val="4"/>
          <c:order val="2"/>
          <c:tx>
            <c:strRef>
              <c:f>'NIAS Handover &lt;60'!$D$6</c:f>
              <c:strCache>
                <c:ptCount val="1"/>
                <c:pt idx="0">
                  <c:v>Mean</c:v>
                </c:pt>
              </c:strCache>
            </c:strRef>
          </c:tx>
          <c:spPr>
            <a:ln w="15875" cap="rnd">
              <a:solidFill>
                <a:schemeClr val="tx1"/>
              </a:solidFill>
              <a:round/>
            </a:ln>
            <a:effectLst/>
          </c:spPr>
          <c:marker>
            <c:symbol val="none"/>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&lt;60'!$D$79:$D$102</c:f>
              <c:numCache>
                <c:formatCode>0%</c:formatCode>
                <c:ptCount val="24"/>
                <c:pt idx="0">
                  <c:v>0.6991405167475544</c:v>
                </c:pt>
                <c:pt idx="1">
                  <c:v>0.6991405167475544</c:v>
                </c:pt>
                <c:pt idx="2">
                  <c:v>0.6991405167475544</c:v>
                </c:pt>
                <c:pt idx="3">
                  <c:v>0.6991405167475544</c:v>
                </c:pt>
                <c:pt idx="4">
                  <c:v>0.6991405167475544</c:v>
                </c:pt>
                <c:pt idx="5">
                  <c:v>0.6991405167475544</c:v>
                </c:pt>
                <c:pt idx="6">
                  <c:v>0.6991405167475544</c:v>
                </c:pt>
                <c:pt idx="7">
                  <c:v>0.6991405167475544</c:v>
                </c:pt>
                <c:pt idx="8">
                  <c:v>0.6991405167475544</c:v>
                </c:pt>
                <c:pt idx="9">
                  <c:v>0.6991405167475544</c:v>
                </c:pt>
                <c:pt idx="10">
                  <c:v>0.6991405167475544</c:v>
                </c:pt>
                <c:pt idx="11">
                  <c:v>0.6991405167475544</c:v>
                </c:pt>
                <c:pt idx="12">
                  <c:v>0.6991405167475544</c:v>
                </c:pt>
                <c:pt idx="13">
                  <c:v>0.6991405167475544</c:v>
                </c:pt>
                <c:pt idx="14">
                  <c:v>0.6991405167475544</c:v>
                </c:pt>
                <c:pt idx="15">
                  <c:v>0.6991405167475544</c:v>
                </c:pt>
                <c:pt idx="16">
                  <c:v>0.6991405167475544</c:v>
                </c:pt>
                <c:pt idx="17">
                  <c:v>0.6991405167475544</c:v>
                </c:pt>
                <c:pt idx="18">
                  <c:v>0.6991405167475544</c:v>
                </c:pt>
                <c:pt idx="19">
                  <c:v>0.6991405167475544</c:v>
                </c:pt>
                <c:pt idx="20">
                  <c:v>0.6991405167475544</c:v>
                </c:pt>
                <c:pt idx="21">
                  <c:v>0.6991405167475544</c:v>
                </c:pt>
                <c:pt idx="22">
                  <c:v>0.6991405167475544</c:v>
                </c:pt>
                <c:pt idx="23">
                  <c:v>0.6991405167475544</c:v>
                </c:pt>
              </c:numCache>
            </c:numRef>
          </c:val>
          <c:smooth val="0"/>
          <c:extLst>
            <c:ext xmlns:c16="http://schemas.microsoft.com/office/drawing/2014/chart" uri="{C3380CC4-5D6E-409C-BE32-E72D297353CC}">
              <c16:uniqueId val="{00000002-A20A-4556-B692-BB93E1256B0E}"/>
            </c:ext>
          </c:extLst>
        </c:ser>
        <c:ser>
          <c:idx val="5"/>
          <c:order val="3"/>
          <c:tx>
            <c:strRef>
              <c:f>'NIAS Handover &lt;60'!$C$6</c:f>
              <c:strCache>
                <c:ptCount val="1"/>
                <c:pt idx="0">
                  <c:v>UPL</c:v>
                </c:pt>
              </c:strCache>
            </c:strRef>
          </c:tx>
          <c:spPr>
            <a:ln w="15875" cap="rnd">
              <a:solidFill>
                <a:schemeClr val="tx1"/>
              </a:solidFill>
              <a:prstDash val="lgDash"/>
              <a:round/>
            </a:ln>
            <a:effectLst/>
          </c:spPr>
          <c:marker>
            <c:symbol val="none"/>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&lt;60'!$C$79:$C$102</c:f>
              <c:numCache>
                <c:formatCode>0%</c:formatCode>
                <c:ptCount val="24"/>
                <c:pt idx="0">
                  <c:v>0.85200165585574317</c:v>
                </c:pt>
                <c:pt idx="1">
                  <c:v>0.85200165585574317</c:v>
                </c:pt>
                <c:pt idx="2">
                  <c:v>0.85200165585574317</c:v>
                </c:pt>
                <c:pt idx="3">
                  <c:v>0.85200165585574317</c:v>
                </c:pt>
                <c:pt idx="4">
                  <c:v>0.85200165585574317</c:v>
                </c:pt>
                <c:pt idx="5">
                  <c:v>0.85200165585574317</c:v>
                </c:pt>
                <c:pt idx="6">
                  <c:v>0.85200165585574317</c:v>
                </c:pt>
                <c:pt idx="7">
                  <c:v>0.85200165585574317</c:v>
                </c:pt>
                <c:pt idx="8">
                  <c:v>0.85200165585574317</c:v>
                </c:pt>
                <c:pt idx="9">
                  <c:v>0.85200165585574317</c:v>
                </c:pt>
                <c:pt idx="10">
                  <c:v>0.85200165585574317</c:v>
                </c:pt>
                <c:pt idx="11">
                  <c:v>0.85200165585574317</c:v>
                </c:pt>
                <c:pt idx="12">
                  <c:v>0.85200165585574317</c:v>
                </c:pt>
                <c:pt idx="13">
                  <c:v>0.85200165585574317</c:v>
                </c:pt>
                <c:pt idx="14">
                  <c:v>0.85200165585574317</c:v>
                </c:pt>
                <c:pt idx="15">
                  <c:v>0.85200165585574317</c:v>
                </c:pt>
                <c:pt idx="16">
                  <c:v>0.85200165585574317</c:v>
                </c:pt>
                <c:pt idx="17">
                  <c:v>0.85200165585574317</c:v>
                </c:pt>
                <c:pt idx="18">
                  <c:v>0.85200165585574317</c:v>
                </c:pt>
                <c:pt idx="19">
                  <c:v>0.85200165585574317</c:v>
                </c:pt>
                <c:pt idx="20">
                  <c:v>0.85200165585574317</c:v>
                </c:pt>
                <c:pt idx="21">
                  <c:v>0.85200165585574317</c:v>
                </c:pt>
                <c:pt idx="22">
                  <c:v>0.85200165585574317</c:v>
                </c:pt>
                <c:pt idx="23">
                  <c:v>0.85200165585574317</c:v>
                </c:pt>
              </c:numCache>
            </c:numRef>
          </c:val>
          <c:smooth val="0"/>
          <c:extLst>
            <c:ext xmlns:c16="http://schemas.microsoft.com/office/drawing/2014/chart" uri="{C3380CC4-5D6E-409C-BE32-E72D297353CC}">
              <c16:uniqueId val="{00000003-A20A-4556-B692-BB93E1256B0E}"/>
            </c:ext>
          </c:extLst>
        </c:ser>
        <c:ser>
          <c:idx val="2"/>
          <c:order val="4"/>
          <c:tx>
            <c:strRef>
              <c:f>'NIAS Handover &lt;60'!$I$6</c:f>
              <c:strCache>
                <c:ptCount val="1"/>
                <c:pt idx="0">
                  <c:v>SCL</c:v>
                </c:pt>
              </c:strCache>
            </c:strRef>
          </c:tx>
          <c:spPr>
            <a:ln>
              <a:noFill/>
            </a:ln>
          </c:spPr>
          <c:marker>
            <c:symbol val="circle"/>
            <c:size val="7"/>
            <c:spPr>
              <a:solidFill>
                <a:srgbClr val="ED7D31"/>
              </a:solidFill>
              <a:ln>
                <a:solidFill>
                  <a:srgbClr val="ED7D31"/>
                </a:solidFill>
              </a:ln>
            </c:spPr>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&lt;60'!$I$79:$I$102</c:f>
              <c:numCache>
                <c:formatCode>0%</c:formatCode>
                <c:ptCount val="24"/>
                <c:pt idx="0">
                  <c:v>#N/A</c:v>
                </c:pt>
                <c:pt idx="1">
                  <c:v>#N/A</c:v>
                </c:pt>
                <c:pt idx="2">
                  <c:v>#N/A</c:v>
                </c:pt>
                <c:pt idx="3">
                  <c:v>#N/A</c:v>
                </c:pt>
                <c:pt idx="4">
                  <c:v>#N/A</c:v>
                </c:pt>
                <c:pt idx="5">
                  <c:v>#N/A</c:v>
                </c:pt>
                <c:pt idx="6">
                  <c:v>#N/A</c:v>
                </c:pt>
                <c:pt idx="7">
                  <c:v>#N/A</c:v>
                </c:pt>
                <c:pt idx="8">
                  <c:v>#N/A</c:v>
                </c:pt>
                <c:pt idx="9">
                  <c:v>0.49706744868035191</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A20A-4556-B692-BB93E1256B0E}"/>
            </c:ext>
          </c:extLst>
        </c:ser>
        <c:ser>
          <c:idx val="6"/>
          <c:order val="5"/>
          <c:tx>
            <c:strRef>
              <c:f>'NIAS Handover &lt;60'!$J$6</c:f>
              <c:strCache>
                <c:ptCount val="1"/>
                <c:pt idx="0">
                  <c:v>SCH</c:v>
                </c:pt>
              </c:strCache>
            </c:strRef>
          </c:tx>
          <c:spPr>
            <a:ln>
              <a:noFill/>
            </a:ln>
          </c:spPr>
          <c:marker>
            <c:symbol val="circle"/>
            <c:size val="7"/>
            <c:spPr>
              <a:solidFill>
                <a:srgbClr val="5B9BD5"/>
              </a:solidFill>
              <a:ln>
                <a:solidFill>
                  <a:srgbClr val="5B9BD5"/>
                </a:solidFill>
              </a:ln>
            </c:spPr>
          </c:marker>
          <c:cat>
            <c:numRef>
              <c:f>'NIAS Handover &lt;60'!$B$79:$B$94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0.85354141656662663</c:v>
                </c:pt>
                <c:pt idx="14">
                  <c:v>0.873</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A20A-4556-B692-BB93E1256B0E}"/>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(Causeway)</a:t>
            </a:r>
            <a:endParaRPr lang="en-GB" sz="1100">
              <a:effectLst/>
            </a:endParaRPr>
          </a:p>
        </c:rich>
      </c:tx>
      <c:layout>
        <c:manualLayout>
          <c:xMode val="edge"/>
          <c:yMode val="edge"/>
          <c:x val="0.24649103340635903"/>
          <c:y val="4.1506452534470238E-2"/>
        </c:manualLayout>
      </c:layout>
      <c:overlay val="0"/>
      <c:spPr>
        <a:noFill/>
        <a:ln>
          <a:noFill/>
        </a:ln>
        <a:effectLst/>
      </c:spPr>
    </c:title>
    <c:autoTitleDeleted val="0"/>
    <c:plotArea>
      <c:layout>
        <c:manualLayout>
          <c:layoutTarget val="inner"/>
          <c:xMode val="edge"/>
          <c:yMode val="edge"/>
          <c:x val="0.10587754634964716"/>
          <c:y val="0.14494995070421257"/>
          <c:w val="0.85394475520506496"/>
          <c:h val="0.52377746402767977"/>
        </c:manualLayout>
      </c:layout>
      <c:lineChart>
        <c:grouping val="standard"/>
        <c:varyColors val="0"/>
        <c:ser>
          <c:idx val="0"/>
          <c:order val="0"/>
          <c:tx>
            <c:strRef>
              <c:f>'NIAS Handover &lt;60'!$F$109</c:f>
              <c:strCache>
                <c:ptCount val="1"/>
                <c:pt idx="0">
                  <c:v>LPL</c:v>
                </c:pt>
              </c:strCache>
            </c:strRef>
          </c:tx>
          <c:spPr>
            <a:ln w="15875" cap="rnd">
              <a:solidFill>
                <a:schemeClr val="tx1"/>
              </a:solidFill>
              <a:prstDash val="lgDash"/>
              <a:round/>
            </a:ln>
            <a:effectLst/>
          </c:spPr>
          <c:marker>
            <c:symbol val="none"/>
          </c:marker>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&lt;60'!$F$182:$F$205</c:f>
              <c:numCache>
                <c:formatCode>0%</c:formatCode>
                <c:ptCount val="24"/>
                <c:pt idx="0">
                  <c:v>0.48403946632907446</c:v>
                </c:pt>
                <c:pt idx="1">
                  <c:v>0.48403946632907446</c:v>
                </c:pt>
                <c:pt idx="2">
                  <c:v>0.48403946632907446</c:v>
                </c:pt>
                <c:pt idx="3">
                  <c:v>0.48403946632907446</c:v>
                </c:pt>
                <c:pt idx="4">
                  <c:v>0.48403946632907446</c:v>
                </c:pt>
                <c:pt idx="5">
                  <c:v>0.48403946632907446</c:v>
                </c:pt>
                <c:pt idx="6">
                  <c:v>0.48403946632907446</c:v>
                </c:pt>
                <c:pt idx="7">
                  <c:v>0.48403946632907446</c:v>
                </c:pt>
                <c:pt idx="8">
                  <c:v>0.48403946632907446</c:v>
                </c:pt>
                <c:pt idx="9">
                  <c:v>0.48403946632907446</c:v>
                </c:pt>
                <c:pt idx="10">
                  <c:v>0.48403946632907446</c:v>
                </c:pt>
                <c:pt idx="11">
                  <c:v>0.48403946632907446</c:v>
                </c:pt>
                <c:pt idx="12">
                  <c:v>0.48403946632907446</c:v>
                </c:pt>
                <c:pt idx="13">
                  <c:v>0.48403946632907446</c:v>
                </c:pt>
                <c:pt idx="14">
                  <c:v>0.48403946632907446</c:v>
                </c:pt>
                <c:pt idx="15">
                  <c:v>0.48403946632907446</c:v>
                </c:pt>
                <c:pt idx="16">
                  <c:v>0.48403946632907446</c:v>
                </c:pt>
                <c:pt idx="17">
                  <c:v>0.48403946632907446</c:v>
                </c:pt>
                <c:pt idx="18">
                  <c:v>0.48403946632907446</c:v>
                </c:pt>
                <c:pt idx="19">
                  <c:v>0.48403946632907446</c:v>
                </c:pt>
                <c:pt idx="20">
                  <c:v>0.48403946632907446</c:v>
                </c:pt>
                <c:pt idx="21">
                  <c:v>0.48403946632907446</c:v>
                </c:pt>
                <c:pt idx="22">
                  <c:v>0.48403946632907446</c:v>
                </c:pt>
                <c:pt idx="23">
                  <c:v>0.48403946632907446</c:v>
                </c:pt>
              </c:numCache>
            </c:numRef>
          </c:val>
          <c:smooth val="0"/>
          <c:extLst>
            <c:ext xmlns:c16="http://schemas.microsoft.com/office/drawing/2014/chart" uri="{C3380CC4-5D6E-409C-BE32-E72D297353CC}">
              <c16:uniqueId val="{00000000-BB3D-48E5-B541-393F3626CBD7}"/>
            </c:ext>
          </c:extLst>
        </c:ser>
        <c:ser>
          <c:idx val="1"/>
          <c:order val="1"/>
          <c:tx>
            <c:strRef>
              <c:f>'NIAS Handover &lt;60'!$E$109</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0"/>
            <c:marker>
              <c:symbol val="circle"/>
              <c:size val="6"/>
            </c:marker>
            <c:bubble3D val="0"/>
            <c:extLst>
              <c:ext xmlns:c16="http://schemas.microsoft.com/office/drawing/2014/chart" uri="{C3380CC4-5D6E-409C-BE32-E72D297353CC}">
                <c16:uniqueId val="{00000001-BB3D-48E5-B541-393F3626CBD7}"/>
              </c:ext>
            </c:extLst>
          </c:dPt>
          <c:dPt>
            <c:idx val="15"/>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2-BB3D-48E5-B541-393F3626CBD7}"/>
              </c:ext>
            </c:extLst>
          </c:dPt>
          <c:dPt>
            <c:idx val="16"/>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3-BB3D-48E5-B541-393F3626CBD7}"/>
              </c:ext>
            </c:extLst>
          </c:dPt>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&lt;60'!$E$182:$E$205</c:f>
              <c:numCache>
                <c:formatCode>0%</c:formatCode>
                <c:ptCount val="24"/>
                <c:pt idx="0">
                  <c:v>0.52464788732394363</c:v>
                </c:pt>
                <c:pt idx="1">
                  <c:v>0.57843137254901966</c:v>
                </c:pt>
                <c:pt idx="2">
                  <c:v>0.65494137353433834</c:v>
                </c:pt>
                <c:pt idx="3">
                  <c:v>0.63793103448275867</c:v>
                </c:pt>
                <c:pt idx="4">
                  <c:v>0.6339144215530903</c:v>
                </c:pt>
                <c:pt idx="5">
                  <c:v>0.59296482412060303</c:v>
                </c:pt>
                <c:pt idx="6">
                  <c:v>0.6255639097744361</c:v>
                </c:pt>
                <c:pt idx="7">
                  <c:v>0.64795918367346939</c:v>
                </c:pt>
                <c:pt idx="8">
                  <c:v>0.52901023890784982</c:v>
                </c:pt>
                <c:pt idx="9">
                  <c:v>0.51775700934579438</c:v>
                </c:pt>
                <c:pt idx="10">
                  <c:v>0.64244741873804967</c:v>
                </c:pt>
                <c:pt idx="11">
                  <c:v>0.61066235864297258</c:v>
                </c:pt>
                <c:pt idx="12">
                  <c:v>0.60332103321033215</c:v>
                </c:pt>
                <c:pt idx="13">
                  <c:v>0.83384615384615379</c:v>
                </c:pt>
                <c:pt idx="14">
                  <c:v>0.82899999999999996</c:v>
                </c:pt>
                <c:pt idx="15">
                  <c:v>0.72</c:v>
                </c:pt>
              </c:numCache>
            </c:numRef>
          </c:val>
          <c:smooth val="0"/>
          <c:extLst>
            <c:ext xmlns:c16="http://schemas.microsoft.com/office/drawing/2014/chart" uri="{C3380CC4-5D6E-409C-BE32-E72D297353CC}">
              <c16:uniqueId val="{00000004-BB3D-48E5-B541-393F3626CBD7}"/>
            </c:ext>
          </c:extLst>
        </c:ser>
        <c:ser>
          <c:idx val="4"/>
          <c:order val="2"/>
          <c:tx>
            <c:strRef>
              <c:f>'NIAS Handover &lt;60'!$D$109</c:f>
              <c:strCache>
                <c:ptCount val="1"/>
                <c:pt idx="0">
                  <c:v>Mean</c:v>
                </c:pt>
              </c:strCache>
            </c:strRef>
          </c:tx>
          <c:spPr>
            <a:ln w="15875" cap="rnd">
              <a:solidFill>
                <a:schemeClr val="tx1"/>
              </a:solidFill>
              <a:round/>
            </a:ln>
            <a:effectLst/>
          </c:spPr>
          <c:marker>
            <c:symbol val="none"/>
          </c:marker>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&lt;60'!$D$182:$D$205</c:f>
              <c:numCache>
                <c:formatCode>0%</c:formatCode>
                <c:ptCount val="24"/>
                <c:pt idx="0">
                  <c:v>0.63639988873142583</c:v>
                </c:pt>
                <c:pt idx="1">
                  <c:v>0.63639988873142583</c:v>
                </c:pt>
                <c:pt idx="2">
                  <c:v>0.63639988873142583</c:v>
                </c:pt>
                <c:pt idx="3">
                  <c:v>0.63639988873142583</c:v>
                </c:pt>
                <c:pt idx="4">
                  <c:v>0.63639988873142583</c:v>
                </c:pt>
                <c:pt idx="5">
                  <c:v>0.63639988873142583</c:v>
                </c:pt>
                <c:pt idx="6">
                  <c:v>0.63639988873142583</c:v>
                </c:pt>
                <c:pt idx="7">
                  <c:v>0.63639988873142583</c:v>
                </c:pt>
                <c:pt idx="8">
                  <c:v>0.63639988873142583</c:v>
                </c:pt>
                <c:pt idx="9">
                  <c:v>0.63639988873142583</c:v>
                </c:pt>
                <c:pt idx="10">
                  <c:v>0.63639988873142583</c:v>
                </c:pt>
                <c:pt idx="11">
                  <c:v>0.63639988873142583</c:v>
                </c:pt>
                <c:pt idx="12">
                  <c:v>0.63639988873142583</c:v>
                </c:pt>
                <c:pt idx="13">
                  <c:v>0.63639988873142583</c:v>
                </c:pt>
                <c:pt idx="14">
                  <c:v>0.63639988873142583</c:v>
                </c:pt>
                <c:pt idx="15">
                  <c:v>0.63639988873142583</c:v>
                </c:pt>
                <c:pt idx="16">
                  <c:v>0.63639988873142583</c:v>
                </c:pt>
                <c:pt idx="17">
                  <c:v>0.63639988873142583</c:v>
                </c:pt>
                <c:pt idx="18">
                  <c:v>0.63639988873142583</c:v>
                </c:pt>
                <c:pt idx="19">
                  <c:v>0.63639988873142583</c:v>
                </c:pt>
                <c:pt idx="20">
                  <c:v>0.63639988873142583</c:v>
                </c:pt>
                <c:pt idx="21">
                  <c:v>0.63639988873142583</c:v>
                </c:pt>
                <c:pt idx="22">
                  <c:v>0.63639988873142583</c:v>
                </c:pt>
                <c:pt idx="23">
                  <c:v>0.63639988873142583</c:v>
                </c:pt>
              </c:numCache>
            </c:numRef>
          </c:val>
          <c:smooth val="0"/>
          <c:extLst>
            <c:ext xmlns:c16="http://schemas.microsoft.com/office/drawing/2014/chart" uri="{C3380CC4-5D6E-409C-BE32-E72D297353CC}">
              <c16:uniqueId val="{00000005-BB3D-48E5-B541-393F3626CBD7}"/>
            </c:ext>
          </c:extLst>
        </c:ser>
        <c:ser>
          <c:idx val="5"/>
          <c:order val="3"/>
          <c:tx>
            <c:strRef>
              <c:f>'NIAS Handover &lt;60'!$C$109</c:f>
              <c:strCache>
                <c:ptCount val="1"/>
                <c:pt idx="0">
                  <c:v>UPL</c:v>
                </c:pt>
              </c:strCache>
            </c:strRef>
          </c:tx>
          <c:spPr>
            <a:ln w="15875" cap="rnd">
              <a:solidFill>
                <a:schemeClr val="tx1"/>
              </a:solidFill>
              <a:prstDash val="lgDash"/>
              <a:round/>
            </a:ln>
            <a:effectLst/>
          </c:spPr>
          <c:marker>
            <c:symbol val="none"/>
          </c:marker>
          <c:dPt>
            <c:idx val="15"/>
            <c:bubble3D val="0"/>
            <c:extLst>
              <c:ext xmlns:c16="http://schemas.microsoft.com/office/drawing/2014/chart" uri="{C3380CC4-5D6E-409C-BE32-E72D297353CC}">
                <c16:uniqueId val="{00000006-BB3D-48E5-B541-393F3626CBD7}"/>
              </c:ext>
            </c:extLst>
          </c:dPt>
          <c:dPt>
            <c:idx val="16"/>
            <c:bubble3D val="0"/>
            <c:extLst>
              <c:ext xmlns:c16="http://schemas.microsoft.com/office/drawing/2014/chart" uri="{C3380CC4-5D6E-409C-BE32-E72D297353CC}">
                <c16:uniqueId val="{00000007-BB3D-48E5-B541-393F3626CBD7}"/>
              </c:ext>
            </c:extLst>
          </c:dPt>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&lt;60'!$C$182:$C$205</c:f>
              <c:numCache>
                <c:formatCode>0%</c:formatCode>
                <c:ptCount val="24"/>
                <c:pt idx="0">
                  <c:v>0.7887603111337772</c:v>
                </c:pt>
                <c:pt idx="1">
                  <c:v>0.7887603111337772</c:v>
                </c:pt>
                <c:pt idx="2">
                  <c:v>0.7887603111337772</c:v>
                </c:pt>
                <c:pt idx="3">
                  <c:v>0.7887603111337772</c:v>
                </c:pt>
                <c:pt idx="4">
                  <c:v>0.7887603111337772</c:v>
                </c:pt>
                <c:pt idx="5">
                  <c:v>0.7887603111337772</c:v>
                </c:pt>
                <c:pt idx="6">
                  <c:v>0.7887603111337772</c:v>
                </c:pt>
                <c:pt idx="7">
                  <c:v>0.7887603111337772</c:v>
                </c:pt>
                <c:pt idx="8">
                  <c:v>0.7887603111337772</c:v>
                </c:pt>
                <c:pt idx="9">
                  <c:v>0.7887603111337772</c:v>
                </c:pt>
                <c:pt idx="10">
                  <c:v>0.7887603111337772</c:v>
                </c:pt>
                <c:pt idx="11">
                  <c:v>0.7887603111337772</c:v>
                </c:pt>
                <c:pt idx="12">
                  <c:v>0.7887603111337772</c:v>
                </c:pt>
                <c:pt idx="13">
                  <c:v>0.7887603111337772</c:v>
                </c:pt>
                <c:pt idx="14">
                  <c:v>0.7887603111337772</c:v>
                </c:pt>
                <c:pt idx="15">
                  <c:v>0.7887603111337772</c:v>
                </c:pt>
                <c:pt idx="16">
                  <c:v>0.7887603111337772</c:v>
                </c:pt>
                <c:pt idx="17">
                  <c:v>0.7887603111337772</c:v>
                </c:pt>
                <c:pt idx="18">
                  <c:v>0.7887603111337772</c:v>
                </c:pt>
                <c:pt idx="19">
                  <c:v>0.7887603111337772</c:v>
                </c:pt>
                <c:pt idx="20">
                  <c:v>0.7887603111337772</c:v>
                </c:pt>
                <c:pt idx="21">
                  <c:v>0.7887603111337772</c:v>
                </c:pt>
                <c:pt idx="22">
                  <c:v>0.7887603111337772</c:v>
                </c:pt>
                <c:pt idx="23">
                  <c:v>0.7887603111337772</c:v>
                </c:pt>
              </c:numCache>
            </c:numRef>
          </c:val>
          <c:smooth val="0"/>
          <c:extLst>
            <c:ext xmlns:c16="http://schemas.microsoft.com/office/drawing/2014/chart" uri="{C3380CC4-5D6E-409C-BE32-E72D297353CC}">
              <c16:uniqueId val="{00000008-BB3D-48E5-B541-393F3626CBD7}"/>
            </c:ext>
          </c:extLst>
        </c:ser>
        <c:ser>
          <c:idx val="2"/>
          <c:order val="4"/>
          <c:tx>
            <c:strRef>
              <c:f>'NIAS Handover &lt;60'!$I$109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BB3D-48E5-B541-393F3626CBD7}"/>
            </c:ext>
          </c:extLst>
        </c:ser>
        <c:ser>
          <c:idx val="6"/>
          <c:order val="5"/>
          <c:tx>
            <c:strRef>
              <c:f>'NIAS Handover &lt;60'!$J$109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&lt;60'!$B$182:$B$197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&lt;60'!$J$182:$J$205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0.83384615384615379</c:v>
                </c:pt>
                <c:pt idx="14">
                  <c:v>0.82899999999999996</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A-BB3D-48E5-B541-393F3626CBD7}"/>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0.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(Antrim)</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lineChart>
        <c:grouping val="standard"/>
        <c:varyColors val="0"/>
        <c:ser>
          <c:idx val="0"/>
          <c:order val="0"/>
          <c:tx>
            <c:strRef>
              <c:f>'NIAS Handover &gt;2Hours'!$F$6</c:f>
              <c:strCache>
                <c:ptCount val="1"/>
                <c:pt idx="0">
                  <c:v>LPL</c:v>
                </c:pt>
              </c:strCache>
            </c:strRef>
          </c:tx>
          <c:spPr>
            <a:ln w="15875" cap="rnd">
              <a:solidFill>
                <a:schemeClr val="tx1"/>
              </a:solidFill>
              <a:prstDash val="lgDash"/>
              <a:round/>
            </a:ln>
            <a:effectLst/>
          </c:spPr>
          <c:marker>
            <c:symbol val="none"/>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&gt;2Hours'!$F$79:$F$102</c:f>
              <c:numCache>
                <c:formatCode>0</c:formatCode>
                <c:ptCount val="24"/>
                <c:pt idx="0">
                  <c:v>67.77249999999998</c:v>
                </c:pt>
                <c:pt idx="1">
                  <c:v>67.77249999999998</c:v>
                </c:pt>
                <c:pt idx="2">
                  <c:v>67.77249999999998</c:v>
                </c:pt>
                <c:pt idx="3">
                  <c:v>67.77249999999998</c:v>
                </c:pt>
                <c:pt idx="4">
                  <c:v>67.77249999999998</c:v>
                </c:pt>
                <c:pt idx="5">
                  <c:v>67.77249999999998</c:v>
                </c:pt>
                <c:pt idx="6">
                  <c:v>67.77249999999998</c:v>
                </c:pt>
                <c:pt idx="7">
                  <c:v>67.77249999999998</c:v>
                </c:pt>
                <c:pt idx="8">
                  <c:v>67.77249999999998</c:v>
                </c:pt>
                <c:pt idx="9">
                  <c:v>67.77249999999998</c:v>
                </c:pt>
                <c:pt idx="10">
                  <c:v>67.77249999999998</c:v>
                </c:pt>
                <c:pt idx="11">
                  <c:v>67.77249999999998</c:v>
                </c:pt>
                <c:pt idx="12">
                  <c:v>67.77249999999998</c:v>
                </c:pt>
                <c:pt idx="13">
                  <c:v>67.77249999999998</c:v>
                </c:pt>
                <c:pt idx="14">
                  <c:v>67.77249999999998</c:v>
                </c:pt>
                <c:pt idx="15">
                  <c:v>67.77249999999998</c:v>
                </c:pt>
                <c:pt idx="16">
                  <c:v>67.77249999999998</c:v>
                </c:pt>
                <c:pt idx="17">
                  <c:v>67.77249999999998</c:v>
                </c:pt>
                <c:pt idx="18">
                  <c:v>67.77249999999998</c:v>
                </c:pt>
                <c:pt idx="19">
                  <c:v>67.77249999999998</c:v>
                </c:pt>
                <c:pt idx="20">
                  <c:v>67.77249999999998</c:v>
                </c:pt>
                <c:pt idx="21">
                  <c:v>67.77249999999998</c:v>
                </c:pt>
                <c:pt idx="22">
                  <c:v>67.77249999999998</c:v>
                </c:pt>
                <c:pt idx="23">
                  <c:v>67.77249999999998</c:v>
                </c:pt>
              </c:numCache>
            </c:numRef>
          </c:val>
          <c:smooth val="0"/>
          <c:extLst>
            <c:ext xmlns:c16="http://schemas.microsoft.com/office/drawing/2014/chart" uri="{C3380CC4-5D6E-409C-BE32-E72D297353CC}">
              <c16:uniqueId val="{00000000-F108-4091-9513-9D62E2022FA3}"/>
            </c:ext>
          </c:extLst>
        </c:ser>
        <c:ser>
          <c:idx val="1"/>
          <c:order val="1"/>
          <c:tx>
            <c:strRef>
              <c:f>'NIAS Handover &gt;2Hours'!$E$6</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&gt;2Hours'!$E$79:$E$102</c:f>
              <c:numCache>
                <c:formatCode>0</c:formatCode>
                <c:ptCount val="24"/>
                <c:pt idx="0">
                  <c:v>204</c:v>
                </c:pt>
                <c:pt idx="1">
                  <c:v>207</c:v>
                </c:pt>
                <c:pt idx="2">
                  <c:v>202</c:v>
                </c:pt>
                <c:pt idx="3">
                  <c:v>252</c:v>
                </c:pt>
                <c:pt idx="4">
                  <c:v>265</c:v>
                </c:pt>
                <c:pt idx="5">
                  <c:v>360</c:v>
                </c:pt>
                <c:pt idx="6">
                  <c:v>457</c:v>
                </c:pt>
                <c:pt idx="7">
                  <c:v>333</c:v>
                </c:pt>
                <c:pt idx="8">
                  <c:v>436</c:v>
                </c:pt>
                <c:pt idx="9">
                  <c:v>465</c:v>
                </c:pt>
                <c:pt idx="10">
                  <c:v>233</c:v>
                </c:pt>
                <c:pt idx="11">
                  <c:v>286</c:v>
                </c:pt>
                <c:pt idx="12">
                  <c:v>250</c:v>
                </c:pt>
                <c:pt idx="13">
                  <c:v>35</c:v>
                </c:pt>
                <c:pt idx="14">
                  <c:v>47</c:v>
                </c:pt>
                <c:pt idx="15">
                  <c:v>122</c:v>
                </c:pt>
              </c:numCache>
            </c:numRef>
          </c:val>
          <c:smooth val="0"/>
          <c:extLst>
            <c:ext xmlns:c16="http://schemas.microsoft.com/office/drawing/2014/chart" uri="{C3380CC4-5D6E-409C-BE32-E72D297353CC}">
              <c16:uniqueId val="{00000001-F108-4091-9513-9D62E2022FA3}"/>
            </c:ext>
          </c:extLst>
        </c:ser>
        <c:ser>
          <c:idx val="3"/>
          <c:order val="2"/>
          <c:tx>
            <c:strRef>
              <c:f>'NIAS Handover &gt;2Hours'!$G$6</c:f>
              <c:strCache>
                <c:ptCount val="1"/>
                <c:pt idx="0">
                  <c:v>Target</c:v>
                </c:pt>
              </c:strCache>
            </c:strRef>
          </c:tx>
          <c:spPr>
            <a:ln w="19050" cap="rnd">
              <a:solidFill>
                <a:srgbClr val="FF0000"/>
              </a:solidFill>
              <a:prstDash val="dash"/>
              <a:round/>
            </a:ln>
            <a:effectLst/>
          </c:spPr>
          <c:marker>
            <c:symbol val="none"/>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108-4091-9513-9D62E2022FA3}"/>
            </c:ext>
          </c:extLst>
        </c:ser>
        <c:ser>
          <c:idx val="4"/>
          <c:order val="3"/>
          <c:tx>
            <c:strRef>
              <c:f>'NIAS Handover &gt;2Hours'!$D$6</c:f>
              <c:strCache>
                <c:ptCount val="1"/>
                <c:pt idx="0">
                  <c:v>Mean</c:v>
                </c:pt>
              </c:strCache>
            </c:strRef>
          </c:tx>
          <c:spPr>
            <a:ln w="15875" cap="rnd">
              <a:solidFill>
                <a:schemeClr val="tx1"/>
              </a:solidFill>
              <a:round/>
            </a:ln>
            <a:effectLst/>
          </c:spPr>
          <c:marker>
            <c:symbol val="none"/>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&gt;2Hours'!$D$79:$D$102</c:f>
              <c:numCache>
                <c:formatCode>0</c:formatCode>
                <c:ptCount val="24"/>
                <c:pt idx="0">
                  <c:v>259.625</c:v>
                </c:pt>
                <c:pt idx="1">
                  <c:v>259.625</c:v>
                </c:pt>
                <c:pt idx="2">
                  <c:v>259.625</c:v>
                </c:pt>
                <c:pt idx="3">
                  <c:v>259.625</c:v>
                </c:pt>
                <c:pt idx="4">
                  <c:v>259.625</c:v>
                </c:pt>
                <c:pt idx="5">
                  <c:v>259.625</c:v>
                </c:pt>
                <c:pt idx="6">
                  <c:v>259.625</c:v>
                </c:pt>
                <c:pt idx="7">
                  <c:v>259.625</c:v>
                </c:pt>
                <c:pt idx="8">
                  <c:v>259.625</c:v>
                </c:pt>
                <c:pt idx="9">
                  <c:v>259.625</c:v>
                </c:pt>
                <c:pt idx="10">
                  <c:v>259.625</c:v>
                </c:pt>
                <c:pt idx="11">
                  <c:v>259.625</c:v>
                </c:pt>
                <c:pt idx="12">
                  <c:v>259.625</c:v>
                </c:pt>
                <c:pt idx="13">
                  <c:v>259.625</c:v>
                </c:pt>
                <c:pt idx="14">
                  <c:v>259.625</c:v>
                </c:pt>
                <c:pt idx="15">
                  <c:v>259.625</c:v>
                </c:pt>
                <c:pt idx="16">
                  <c:v>259.625</c:v>
                </c:pt>
                <c:pt idx="17">
                  <c:v>259.625</c:v>
                </c:pt>
                <c:pt idx="18">
                  <c:v>259.625</c:v>
                </c:pt>
                <c:pt idx="19">
                  <c:v>259.625</c:v>
                </c:pt>
                <c:pt idx="20">
                  <c:v>259.625</c:v>
                </c:pt>
                <c:pt idx="21">
                  <c:v>259.625</c:v>
                </c:pt>
                <c:pt idx="22">
                  <c:v>259.625</c:v>
                </c:pt>
                <c:pt idx="23">
                  <c:v>259.625</c:v>
                </c:pt>
              </c:numCache>
            </c:numRef>
          </c:val>
          <c:smooth val="0"/>
          <c:extLst>
            <c:ext xmlns:c16="http://schemas.microsoft.com/office/drawing/2014/chart" uri="{C3380CC4-5D6E-409C-BE32-E72D297353CC}">
              <c16:uniqueId val="{00000003-F108-4091-9513-9D62E2022FA3}"/>
            </c:ext>
          </c:extLst>
        </c:ser>
        <c:ser>
          <c:idx val="5"/>
          <c:order val="4"/>
          <c:tx>
            <c:strRef>
              <c:f>'NIAS Handover &gt;2Hours'!$C$6</c:f>
              <c:strCache>
                <c:ptCount val="1"/>
                <c:pt idx="0">
                  <c:v>UPL</c:v>
                </c:pt>
              </c:strCache>
            </c:strRef>
          </c:tx>
          <c:spPr>
            <a:ln w="15875" cap="rnd">
              <a:solidFill>
                <a:schemeClr val="tx1"/>
              </a:solidFill>
              <a:prstDash val="lgDash"/>
              <a:round/>
            </a:ln>
            <a:effectLst/>
          </c:spPr>
          <c:marker>
            <c:symbol val="none"/>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&gt;2Hours'!$C$79:$C$102</c:f>
              <c:numCache>
                <c:formatCode>0</c:formatCode>
                <c:ptCount val="24"/>
                <c:pt idx="0">
                  <c:v>451.47750000000002</c:v>
                </c:pt>
                <c:pt idx="1">
                  <c:v>451.47750000000002</c:v>
                </c:pt>
                <c:pt idx="2">
                  <c:v>451.47750000000002</c:v>
                </c:pt>
                <c:pt idx="3">
                  <c:v>451.47750000000002</c:v>
                </c:pt>
                <c:pt idx="4">
                  <c:v>451.47750000000002</c:v>
                </c:pt>
                <c:pt idx="5">
                  <c:v>451.47750000000002</c:v>
                </c:pt>
                <c:pt idx="6">
                  <c:v>451.47750000000002</c:v>
                </c:pt>
                <c:pt idx="7">
                  <c:v>451.47750000000002</c:v>
                </c:pt>
                <c:pt idx="8">
                  <c:v>451.47750000000002</c:v>
                </c:pt>
                <c:pt idx="9">
                  <c:v>451.47750000000002</c:v>
                </c:pt>
                <c:pt idx="10">
                  <c:v>451.47750000000002</c:v>
                </c:pt>
                <c:pt idx="11">
                  <c:v>451.47750000000002</c:v>
                </c:pt>
                <c:pt idx="12">
                  <c:v>451.47750000000002</c:v>
                </c:pt>
                <c:pt idx="13">
                  <c:v>451.47750000000002</c:v>
                </c:pt>
                <c:pt idx="14">
                  <c:v>451.47750000000002</c:v>
                </c:pt>
                <c:pt idx="15">
                  <c:v>451.47750000000002</c:v>
                </c:pt>
                <c:pt idx="16">
                  <c:v>451.47750000000002</c:v>
                </c:pt>
                <c:pt idx="17">
                  <c:v>451.47750000000002</c:v>
                </c:pt>
                <c:pt idx="18">
                  <c:v>451.47750000000002</c:v>
                </c:pt>
                <c:pt idx="19">
                  <c:v>451.47750000000002</c:v>
                </c:pt>
                <c:pt idx="20">
                  <c:v>451.47750000000002</c:v>
                </c:pt>
                <c:pt idx="21">
                  <c:v>451.47750000000002</c:v>
                </c:pt>
                <c:pt idx="22">
                  <c:v>451.47750000000002</c:v>
                </c:pt>
                <c:pt idx="23">
                  <c:v>451.47750000000002</c:v>
                </c:pt>
              </c:numCache>
            </c:numRef>
          </c:val>
          <c:smooth val="0"/>
          <c:extLst>
            <c:ext xmlns:c16="http://schemas.microsoft.com/office/drawing/2014/chart" uri="{C3380CC4-5D6E-409C-BE32-E72D297353CC}">
              <c16:uniqueId val="{00000004-F108-4091-9513-9D62E2022FA3}"/>
            </c:ext>
          </c:extLst>
        </c:ser>
        <c:ser>
          <c:idx val="2"/>
          <c:order val="5"/>
          <c:tx>
            <c:strRef>
              <c:f>'NIAS Handover &gt;2Hours'!$I$6</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35</c:v>
                </c:pt>
                <c:pt idx="14">
                  <c:v>47</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F108-4091-9513-9D62E2022FA3}"/>
            </c:ext>
          </c:extLst>
        </c:ser>
        <c:ser>
          <c:idx val="6"/>
          <c:order val="6"/>
          <c:tx>
            <c:strRef>
              <c:f>'NIAS Handover &gt;2Hours'!$J$6</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&gt;2Hours'!$J$79:$J$102</c:f>
              <c:numCache>
                <c:formatCode>0</c:formatCode>
                <c:ptCount val="24"/>
                <c:pt idx="0">
                  <c:v>#N/A</c:v>
                </c:pt>
                <c:pt idx="1">
                  <c:v>#N/A</c:v>
                </c:pt>
                <c:pt idx="2">
                  <c:v>#N/A</c:v>
                </c:pt>
                <c:pt idx="3">
                  <c:v>#N/A</c:v>
                </c:pt>
                <c:pt idx="4">
                  <c:v>#N/A</c:v>
                </c:pt>
                <c:pt idx="5">
                  <c:v>#N/A</c:v>
                </c:pt>
                <c:pt idx="6">
                  <c:v>457</c:v>
                </c:pt>
                <c:pt idx="7">
                  <c:v>#N/A</c:v>
                </c:pt>
                <c:pt idx="8">
                  <c:v>#N/A</c:v>
                </c:pt>
                <c:pt idx="9">
                  <c:v>465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F108-4091-9513-9D62E2022FA3}"/>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(Causeway)</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manualLayout>
          <c:layoutTarget val="inner"/>
          <c:xMode val="edge"/>
          <c:yMode val="edge"/>
          <c:x val="8.2025371828521432E-2"/>
          <c:y val="0.15358344243003913"/>
          <c:w val="0.86584251968503945"/>
          <c:h val="0.47698080609412569"/>
        </c:manualLayout>
      </c:layout>
      <c:lineChart>
        <c:grouping val="standard"/>
        <c:varyColors val="0"/>
        <c:ser>
          <c:idx val="0"/>
          <c:order val="0"/>
          <c:tx>
            <c:strRef>
              <c:f>'NIAS Handover &gt;2Hours'!$F$110</c:f>
              <c:strCache>
                <c:ptCount val="1"/>
                <c:pt idx="0">
                  <c:v>LPL</c:v>
                </c:pt>
              </c:strCache>
            </c:strRef>
          </c:tx>
          <c:spPr>
            <a:ln w="15875" cap="rnd">
              <a:solidFill>
                <a:schemeClr val="tx1"/>
              </a:solidFill>
              <a:prstDash val="lgDash"/>
              <a:round/>
            </a:ln>
            <a:effectLst/>
          </c:spPr>
          <c:marker>
            <c:symbol val="none"/>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&gt;2Hours'!$F$183:$F$206</c:f>
              <c:numCache>
                <c:formatCode>0</c:formatCode>
                <c:ptCount val="24"/>
                <c:pt idx="0">
                  <c:v>27.863749999999996</c:v>
                </c:pt>
                <c:pt idx="1">
                  <c:v>27.863749999999996</c:v>
                </c:pt>
                <c:pt idx="2">
                  <c:v>27.863749999999996</c:v>
                </c:pt>
                <c:pt idx="3">
                  <c:v>27.863749999999996</c:v>
                </c:pt>
                <c:pt idx="4">
                  <c:v>27.863749999999996</c:v>
                </c:pt>
                <c:pt idx="5">
                  <c:v>27.863749999999996</c:v>
                </c:pt>
                <c:pt idx="6">
                  <c:v>27.863749999999996</c:v>
                </c:pt>
                <c:pt idx="7">
                  <c:v>27.863749999999996</c:v>
                </c:pt>
                <c:pt idx="8">
                  <c:v>27.863749999999996</c:v>
                </c:pt>
                <c:pt idx="9">
                  <c:v>27.863749999999996</c:v>
                </c:pt>
                <c:pt idx="10">
                  <c:v>27.863749999999996</c:v>
                </c:pt>
                <c:pt idx="11">
                  <c:v>27.863749999999996</c:v>
                </c:pt>
                <c:pt idx="12">
                  <c:v>27.863749999999996</c:v>
                </c:pt>
                <c:pt idx="13">
                  <c:v>27.863749999999996</c:v>
                </c:pt>
                <c:pt idx="14">
                  <c:v>27.863749999999996</c:v>
                </c:pt>
                <c:pt idx="15">
                  <c:v>27.863749999999996</c:v>
                </c:pt>
                <c:pt idx="16">
                  <c:v>27.863749999999996</c:v>
                </c:pt>
                <c:pt idx="17">
                  <c:v>27.863749999999996</c:v>
                </c:pt>
                <c:pt idx="18">
                  <c:v>27.863749999999996</c:v>
                </c:pt>
                <c:pt idx="19">
                  <c:v>27.863749999999996</c:v>
                </c:pt>
                <c:pt idx="20">
                  <c:v>27.863749999999996</c:v>
                </c:pt>
                <c:pt idx="21">
                  <c:v>27.863749999999996</c:v>
                </c:pt>
                <c:pt idx="22">
                  <c:v>27.863749999999996</c:v>
                </c:pt>
                <c:pt idx="23">
                  <c:v>27.863749999999996</c:v>
                </c:pt>
              </c:numCache>
            </c:numRef>
          </c:val>
          <c:smooth val="0"/>
          <c:extLst>
            <c:ext xmlns:c16="http://schemas.microsoft.com/office/drawing/2014/chart" uri="{C3380CC4-5D6E-409C-BE32-E72D297353CC}">
              <c16:uniqueId val="{00000000-DB6B-4F78-8596-3DD28FF34269}"/>
            </c:ext>
          </c:extLst>
        </c:ser>
        <c:ser>
          <c:idx val="1"/>
          <c:order val="1"/>
          <c:tx>
            <c:strRef>
              <c:f>'NIAS Handover &gt;2Hours'!$E$110</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&gt;2Hours'!$E$183:$E$206</c:f>
              <c:numCache>
                <c:formatCode>0</c:formatCode>
                <c:ptCount val="24"/>
                <c:pt idx="0">
                  <c:v>145</c:v>
                </c:pt>
                <c:pt idx="1">
                  <c:v>121</c:v>
                </c:pt>
                <c:pt idx="2">
                  <c:v>87</c:v>
                </c:pt>
                <c:pt idx="3">
                  <c:v>105</c:v>
                </c:pt>
                <c:pt idx="4">
                  <c:v>100</c:v>
                </c:pt>
                <c:pt idx="5">
                  <c:v>122</c:v>
                </c:pt>
                <c:pt idx="6">
                  <c:v>106</c:v>
                </c:pt>
                <c:pt idx="7">
                  <c:v>85</c:v>
                </c:pt>
                <c:pt idx="8">
                  <c:v>150</c:v>
                </c:pt>
                <c:pt idx="9">
                  <c:v>147</c:v>
                </c:pt>
                <c:pt idx="10">
                  <c:v>94</c:v>
                </c:pt>
                <c:pt idx="11">
                  <c:v>112</c:v>
                </c:pt>
                <c:pt idx="12">
                  <c:v>100</c:v>
                </c:pt>
                <c:pt idx="13">
                  <c:v>16</c:v>
                </c:pt>
                <c:pt idx="14">
                  <c:v>22</c:v>
                </c:pt>
                <c:pt idx="15">
                  <c:v>59</c:v>
                </c:pt>
              </c:numCache>
            </c:numRef>
          </c:val>
          <c:smooth val="0"/>
          <c:extLst>
            <c:ext xmlns:c16="http://schemas.microsoft.com/office/drawing/2014/chart" uri="{C3380CC4-5D6E-409C-BE32-E72D297353CC}">
              <c16:uniqueId val="{00000001-DB6B-4F78-8596-3DD28FF34269}"/>
            </c:ext>
          </c:extLst>
        </c:ser>
        <c:ser>
          <c:idx val="3"/>
          <c:order val="2"/>
          <c:tx>
            <c:strRef>
              <c:f>'NIAS Handover &gt;2Hours'!$G$110</c:f>
              <c:strCache>
                <c:ptCount val="1"/>
                <c:pt idx="0">
                  <c:v>Target</c:v>
                </c:pt>
              </c:strCache>
            </c:strRef>
          </c:tx>
          <c:spPr>
            <a:ln w="19050" cap="rnd">
              <a:solidFill>
                <a:srgbClr val="FF0000"/>
              </a:solidFill>
              <a:prstDash val="dash"/>
              <a:round/>
            </a:ln>
            <a:effectLst/>
          </c:spPr>
          <c:marker>
            <c:symbol val="none"/>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&gt;2Hours'!$G$183:$G$206</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B6B-4F78-8596-3DD28FF34269}"/>
            </c:ext>
          </c:extLst>
        </c:ser>
        <c:ser>
          <c:idx val="4"/>
          <c:order val="3"/>
          <c:tx>
            <c:strRef>
              <c:f>'NIAS Handover &gt;2Hours'!$D$110</c:f>
              <c:strCache>
                <c:ptCount val="1"/>
                <c:pt idx="0">
                  <c:v>Mean</c:v>
                </c:pt>
              </c:strCache>
            </c:strRef>
          </c:tx>
          <c:spPr>
            <a:ln w="15875" cap="rnd">
              <a:solidFill>
                <a:schemeClr val="tx1"/>
              </a:solidFill>
              <a:round/>
            </a:ln>
            <a:effectLst/>
          </c:spPr>
          <c:marker>
            <c:symbol val="none"/>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&gt;2Hours'!$D$183:$D$206</c:f>
              <c:numCache>
                <c:formatCode>0</c:formatCode>
                <c:ptCount val="24"/>
                <c:pt idx="0">
                  <c:v>98.1875</c:v>
                </c:pt>
                <c:pt idx="1">
                  <c:v>98.1875</c:v>
                </c:pt>
                <c:pt idx="2">
                  <c:v>98.1875</c:v>
                </c:pt>
                <c:pt idx="3">
                  <c:v>98.1875</c:v>
                </c:pt>
                <c:pt idx="4">
                  <c:v>98.1875</c:v>
                </c:pt>
                <c:pt idx="5">
                  <c:v>98.1875</c:v>
                </c:pt>
                <c:pt idx="6">
                  <c:v>98.1875</c:v>
                </c:pt>
                <c:pt idx="7">
                  <c:v>98.1875</c:v>
                </c:pt>
                <c:pt idx="8">
                  <c:v>98.1875</c:v>
                </c:pt>
                <c:pt idx="9">
                  <c:v>98.1875</c:v>
                </c:pt>
                <c:pt idx="10">
                  <c:v>98.1875</c:v>
                </c:pt>
                <c:pt idx="11">
                  <c:v>98.1875</c:v>
                </c:pt>
                <c:pt idx="12">
                  <c:v>98.1875</c:v>
                </c:pt>
                <c:pt idx="13">
                  <c:v>98.1875</c:v>
                </c:pt>
                <c:pt idx="14">
                  <c:v>98.1875</c:v>
                </c:pt>
                <c:pt idx="15">
                  <c:v>98.1875</c:v>
                </c:pt>
                <c:pt idx="16">
                  <c:v>98.1875</c:v>
                </c:pt>
                <c:pt idx="17">
                  <c:v>98.1875</c:v>
                </c:pt>
                <c:pt idx="18">
                  <c:v>98.1875</c:v>
                </c:pt>
                <c:pt idx="19">
                  <c:v>98.1875</c:v>
                </c:pt>
                <c:pt idx="20">
                  <c:v>98.1875</c:v>
                </c:pt>
                <c:pt idx="21">
                  <c:v>98.1875</c:v>
                </c:pt>
                <c:pt idx="22">
                  <c:v>98.1875</c:v>
                </c:pt>
                <c:pt idx="23">
                  <c:v>98.1875</c:v>
                </c:pt>
              </c:numCache>
            </c:numRef>
          </c:val>
          <c:smooth val="0"/>
          <c:extLst>
            <c:ext xmlns:c16="http://schemas.microsoft.com/office/drawing/2014/chart" uri="{C3380CC4-5D6E-409C-BE32-E72D297353CC}">
              <c16:uniqueId val="{00000003-DB6B-4F78-8596-3DD28FF34269}"/>
            </c:ext>
          </c:extLst>
        </c:ser>
        <c:ser>
          <c:idx val="5"/>
          <c:order val="4"/>
          <c:tx>
            <c:strRef>
              <c:f>'NIAS Handover &gt;2Hours'!$C$110</c:f>
              <c:strCache>
                <c:ptCount val="1"/>
                <c:pt idx="0">
                  <c:v>UPL</c:v>
                </c:pt>
              </c:strCache>
            </c:strRef>
          </c:tx>
          <c:spPr>
            <a:ln w="15875" cap="rnd">
              <a:solidFill>
                <a:schemeClr val="tx1"/>
              </a:solidFill>
              <a:prstDash val="lgDash"/>
              <a:round/>
            </a:ln>
            <a:effectLst/>
          </c:spPr>
          <c:marker>
            <c:symbol val="none"/>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&gt;2Hours'!$C$183:$C$206</c:f>
              <c:numCache>
                <c:formatCode>0</c:formatCode>
                <c:ptCount val="24"/>
                <c:pt idx="0">
                  <c:v>168.51125000000002</c:v>
                </c:pt>
                <c:pt idx="1">
                  <c:v>168.51125000000002</c:v>
                </c:pt>
                <c:pt idx="2">
                  <c:v>168.51125000000002</c:v>
                </c:pt>
                <c:pt idx="3">
                  <c:v>168.51125000000002</c:v>
                </c:pt>
                <c:pt idx="4">
                  <c:v>168.51125000000002</c:v>
                </c:pt>
                <c:pt idx="5">
                  <c:v>168.51125000000002</c:v>
                </c:pt>
                <c:pt idx="6">
                  <c:v>168.51125000000002</c:v>
                </c:pt>
                <c:pt idx="7">
                  <c:v>168.51125000000002</c:v>
                </c:pt>
                <c:pt idx="8">
                  <c:v>168.51125000000002</c:v>
                </c:pt>
                <c:pt idx="9">
                  <c:v>168.51125000000002</c:v>
                </c:pt>
                <c:pt idx="10">
                  <c:v>168.51125000000002</c:v>
                </c:pt>
                <c:pt idx="11">
                  <c:v>168.51125000000002</c:v>
                </c:pt>
                <c:pt idx="12">
                  <c:v>168.51125000000002</c:v>
                </c:pt>
                <c:pt idx="13">
                  <c:v>168.51125000000002</c:v>
                </c:pt>
                <c:pt idx="14">
                  <c:v>168.51125000000002</c:v>
                </c:pt>
                <c:pt idx="15">
                  <c:v>168.51125000000002</c:v>
                </c:pt>
                <c:pt idx="16">
                  <c:v>168.51125000000002</c:v>
                </c:pt>
                <c:pt idx="17">
                  <c:v>168.51125000000002</c:v>
                </c:pt>
                <c:pt idx="18">
                  <c:v>168.51125000000002</c:v>
                </c:pt>
                <c:pt idx="19">
                  <c:v>168.51125000000002</c:v>
                </c:pt>
                <c:pt idx="20">
                  <c:v>168.51125000000002</c:v>
                </c:pt>
                <c:pt idx="21">
                  <c:v>168.51125000000002</c:v>
                </c:pt>
                <c:pt idx="22">
                  <c:v>168.51125000000002</c:v>
                </c:pt>
                <c:pt idx="23">
                  <c:v>168.51125000000002</c:v>
                </c:pt>
              </c:numCache>
            </c:numRef>
          </c:val>
          <c:smooth val="0"/>
          <c:extLst>
            <c:ext xmlns:c16="http://schemas.microsoft.com/office/drawing/2014/chart" uri="{C3380CC4-5D6E-409C-BE32-E72D297353CC}">
              <c16:uniqueId val="{00000004-DB6B-4F78-8596-3DD28FF34269}"/>
            </c:ext>
          </c:extLst>
        </c:ser>
        <c:ser>
          <c:idx val="2"/>
          <c:order val="5"/>
          <c:tx>
            <c:strRef>
              <c:f>'NIAS Handover &gt;2Hours'!$I$110</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&gt;2Hours'!$I$183:$I$206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16</c:v>
                </c:pt>
                <c:pt idx="14">
                  <c:v>22</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B6B-4F78-8596-3DD28FF34269}"/>
            </c:ext>
          </c:extLst>
        </c:ser>
        <c:ser>
          <c:idx val="6"/>
          <c:order val="6"/>
          <c:tx>
            <c:strRef>
              <c:f>'NIAS Handover &gt;2Hours'!$J$110</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&gt;2Hours'!$B$183:$B$198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'NIAS Handover &gt;2Hours'!$J$183:$J$206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B6B-4F78-8596-3DD28FF34269}"/>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5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(Antrim)</a:t>
            </a:r>
            <a:endParaRPr lang="en-GB" sz="1100">
              <a:effectLst/>
            </a:endParaRPr>
          </a:p>
        </c:rich>
      </c:tx>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3"/>
          <c:order val="0"/>
          <c:tx>
            <c:strRef>
              <c:f>'Avg Ambulance Delays'!$F$6</c:f>
              <c:strCache>
                <c:ptCount val="1"/>
                <c:pt idx="0">
                  <c:v>LPL</c:v>
                </c:pt>
              </c:strCache>
            </c:strRef>
          </c:tx>
          <c:spPr>
            <a:ln w="15875" cap="rnd">
              <a:solidFill>
                <a:schemeClr val="tx1"/>
              </a:solidFill>
              <a:prstDash val="lgDash"/>
              <a:round/>
            </a:ln>
            <a:effectLst/>
          </c:spPr>
          <c:marker>
            <c:symbol val="none"/>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Delays'!$F$79:$F$102</c:f>
              <c:numCache>
                <c:formatCode>0</c:formatCode>
                <c:ptCount val="24"/>
                <c:pt idx="0">
                  <c:v>38.298749999999998</c:v>
                </c:pt>
                <c:pt idx="1">
                  <c:v>38.298749999999998</c:v>
                </c:pt>
                <c:pt idx="2">
                  <c:v>38.298749999999998</c:v>
                </c:pt>
                <c:pt idx="3">
                  <c:v>38.298749999999998</c:v>
                </c:pt>
                <c:pt idx="4">
                  <c:v>38.298749999999998</c:v>
                </c:pt>
                <c:pt idx="5">
                  <c:v>38.298749999999998</c:v>
                </c:pt>
                <c:pt idx="6">
                  <c:v>38.298749999999998</c:v>
                </c:pt>
                <c:pt idx="7">
                  <c:v>38.298749999999998</c:v>
                </c:pt>
                <c:pt idx="8">
                  <c:v>38.298749999999998</c:v>
                </c:pt>
                <c:pt idx="9">
                  <c:v>38.298749999999998</c:v>
                </c:pt>
                <c:pt idx="10">
                  <c:v>38.298749999999998</c:v>
                </c:pt>
                <c:pt idx="11">
                  <c:v>38.298749999999998</c:v>
                </c:pt>
                <c:pt idx="12">
                  <c:v>38.298749999999998</c:v>
                </c:pt>
                <c:pt idx="13">
                  <c:v>38.298749999999998</c:v>
                </c:pt>
                <c:pt idx="14">
                  <c:v>38.298749999999998</c:v>
                </c:pt>
                <c:pt idx="15">
                  <c:v>38.298749999999998</c:v>
                </c:pt>
                <c:pt idx="16">
                  <c:v>38.298749999999998</c:v>
                </c:pt>
                <c:pt idx="17">
                  <c:v>38.298749999999998</c:v>
                </c:pt>
                <c:pt idx="18">
                  <c:v>38.298749999999998</c:v>
                </c:pt>
                <c:pt idx="19">
                  <c:v>38.298749999999998</c:v>
                </c:pt>
                <c:pt idx="20">
                  <c:v>38.298749999999998</c:v>
                </c:pt>
                <c:pt idx="21">
                  <c:v>38.298749999999998</c:v>
                </c:pt>
                <c:pt idx="22">
                  <c:v>38.298749999999998</c:v>
                </c:pt>
                <c:pt idx="23">
                  <c:v>38.298749999999998</c:v>
                </c:pt>
              </c:numCache>
            </c:numRef>
          </c:val>
          <c:smooth val="0"/>
          <c:extLst>
            <c:ext xmlns:c16="http://schemas.microsoft.com/office/drawing/2014/chart" uri="{C3380CC4-5D6E-409C-BE32-E72D297353CC}">
              <c16:uniqueId val="{00000000-5238-4B89-89B1-993686281A3C}"/>
            </c:ext>
          </c:extLst>
        </c:ser>
        <c:ser>
          <c:idx val="7"/>
          <c:order val="1"/>
          <c:tx>
            <c:strRef>
              <c:f>'Avg Ambulance Delays'!$E$6</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75000"/>
                </a:schemeClr>
              </a:solidFill>
              <a:ln>
                <a:noFill/>
              </a:ln>
            </c:spPr>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Delays'!$E$79:$E$102</c:f>
              <c:numCache>
                <c:formatCode>0</c:formatCode>
                <c:ptCount val="24"/>
                <c:pt idx="0">
                  <c:v>76</c:v>
                </c:pt>
                <c:pt idx="1">
                  <c:v>62</c:v>
                </c:pt>
                <c:pt idx="2">
                  <c:v>67</c:v>
                </c:pt>
                <c:pt idx="3">
                  <c:v>69</c:v>
                </c:pt>
                <c:pt idx="4">
                  <c:v>71</c:v>
                </c:pt>
                <c:pt idx="5">
                  <c:v>90</c:v>
                </c:pt>
                <c:pt idx="6">
                  <c:v>98</c:v>
                </c:pt>
                <c:pt idx="7">
                  <c:v>89</c:v>
                </c:pt>
                <c:pt idx="8">
                  <c:v>104</c:v>
                </c:pt>
                <c:pt idx="9">
                  <c:v>125</c:v>
                </c:pt>
                <c:pt idx="10">
                  <c:v>71</c:v>
                </c:pt>
                <c:pt idx="11">
                  <c:v>74</c:v>
                </c:pt>
                <c:pt idx="12">
                  <c:v>74</c:v>
                </c:pt>
                <c:pt idx="13">
                  <c:v>37</c:v>
                </c:pt>
                <c:pt idx="14">
                  <c:v>35</c:v>
                </c:pt>
                <c:pt idx="15">
                  <c:v>48</c:v>
                </c:pt>
              </c:numCache>
            </c:numRef>
          </c:val>
          <c:smooth val="0"/>
          <c:extLst>
            <c:ext xmlns:c16="http://schemas.microsoft.com/office/drawing/2014/chart" uri="{C3380CC4-5D6E-409C-BE32-E72D297353CC}">
              <c16:uniqueId val="{00000001-5238-4B89-89B1-993686281A3C}"/>
            </c:ext>
          </c:extLst>
        </c:ser>
        <c:ser>
          <c:idx val="8"/>
          <c:order val="2"/>
          <c:tx>
            <c:strRef>
              <c:f>'Avg Ambulance Delays'!$D$6</c:f>
              <c:strCache>
                <c:ptCount val="1"/>
                <c:pt idx="0">
                  <c:v>Mean</c:v>
                </c:pt>
              </c:strCache>
            </c:strRef>
          </c:tx>
          <c:spPr>
            <a:ln w="15875" cap="rnd">
              <a:solidFill>
                <a:schemeClr val="tx1"/>
              </a:solidFill>
              <a:round/>
            </a:ln>
            <a:effectLst/>
          </c:spPr>
          <c:marker>
            <c:symbol val="none"/>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Delays'!$D$79:$D$102</c:f>
              <c:numCache>
                <c:formatCode>0</c:formatCode>
                <c:ptCount val="24"/>
                <c:pt idx="0">
                  <c:v>74.375</c:v>
                </c:pt>
                <c:pt idx="1">
                  <c:v>74.375</c:v>
                </c:pt>
                <c:pt idx="2">
                  <c:v>74.375</c:v>
                </c:pt>
                <c:pt idx="3">
                  <c:v>74.375</c:v>
                </c:pt>
                <c:pt idx="4">
                  <c:v>74.375</c:v>
                </c:pt>
                <c:pt idx="5">
                  <c:v>74.375</c:v>
                </c:pt>
                <c:pt idx="6">
                  <c:v>74.375</c:v>
                </c:pt>
                <c:pt idx="7">
                  <c:v>74.375</c:v>
                </c:pt>
                <c:pt idx="8">
                  <c:v>74.375</c:v>
                </c:pt>
                <c:pt idx="9">
                  <c:v>74.375</c:v>
                </c:pt>
                <c:pt idx="10">
                  <c:v>74.375</c:v>
                </c:pt>
                <c:pt idx="11">
                  <c:v>74.375</c:v>
                </c:pt>
                <c:pt idx="12">
                  <c:v>74.375</c:v>
                </c:pt>
                <c:pt idx="13">
                  <c:v>74.375</c:v>
                </c:pt>
                <c:pt idx="14">
                  <c:v>74.375</c:v>
                </c:pt>
                <c:pt idx="15">
                  <c:v>74.375</c:v>
                </c:pt>
                <c:pt idx="16">
                  <c:v>74.375</c:v>
                </c:pt>
                <c:pt idx="17">
                  <c:v>74.375</c:v>
                </c:pt>
                <c:pt idx="18">
                  <c:v>74.375</c:v>
                </c:pt>
                <c:pt idx="19">
                  <c:v>74.375</c:v>
                </c:pt>
                <c:pt idx="20">
                  <c:v>74.375</c:v>
                </c:pt>
                <c:pt idx="21">
                  <c:v>74.375</c:v>
                </c:pt>
                <c:pt idx="22">
                  <c:v>74.375</c:v>
                </c:pt>
                <c:pt idx="23">
                  <c:v>74.375</c:v>
                </c:pt>
              </c:numCache>
            </c:numRef>
          </c:val>
          <c:smooth val="0"/>
          <c:extLst>
            <c:ext xmlns:c16="http://schemas.microsoft.com/office/drawing/2014/chart" uri="{C3380CC4-5D6E-409C-BE32-E72D297353CC}">
              <c16:uniqueId val="{00000002-5238-4B89-89B1-993686281A3C}"/>
            </c:ext>
          </c:extLst>
        </c:ser>
        <c:ser>
          <c:idx val="9"/>
          <c:order val="3"/>
          <c:tx>
            <c:strRef>
              <c:f>'Avg Ambulance Delays'!$C$6</c:f>
              <c:strCache>
                <c:ptCount val="1"/>
                <c:pt idx="0">
                  <c:v>UPL</c:v>
                </c:pt>
              </c:strCache>
            </c:strRef>
          </c:tx>
          <c:spPr>
            <a:ln w="15875" cap="rnd">
              <a:solidFill>
                <a:schemeClr val="tx1"/>
              </a:solidFill>
              <a:prstDash val="lgDash"/>
              <a:round/>
            </a:ln>
            <a:effectLst/>
          </c:spPr>
          <c:marker>
            <c:symbol val="none"/>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Delays'!$C$79:$C$102</c:f>
              <c:numCache>
                <c:formatCode>0</c:formatCode>
                <c:ptCount val="24"/>
                <c:pt idx="0">
                  <c:v>110.45125</c:v>
                </c:pt>
                <c:pt idx="1">
                  <c:v>110.45125</c:v>
                </c:pt>
                <c:pt idx="2">
                  <c:v>110.45125</c:v>
                </c:pt>
                <c:pt idx="3">
                  <c:v>110.45125</c:v>
                </c:pt>
                <c:pt idx="4">
                  <c:v>110.45125</c:v>
                </c:pt>
                <c:pt idx="5">
                  <c:v>110.45125</c:v>
                </c:pt>
                <c:pt idx="6">
                  <c:v>110.45125</c:v>
                </c:pt>
                <c:pt idx="7">
                  <c:v>110.45125</c:v>
                </c:pt>
                <c:pt idx="8">
                  <c:v>110.45125</c:v>
                </c:pt>
                <c:pt idx="9">
                  <c:v>110.45125</c:v>
                </c:pt>
                <c:pt idx="10">
                  <c:v>110.45125</c:v>
                </c:pt>
                <c:pt idx="11">
                  <c:v>110.45125</c:v>
                </c:pt>
                <c:pt idx="12">
                  <c:v>110.45125</c:v>
                </c:pt>
                <c:pt idx="13">
                  <c:v>110.45125</c:v>
                </c:pt>
                <c:pt idx="14">
                  <c:v>110.45125</c:v>
                </c:pt>
                <c:pt idx="15">
                  <c:v>110.45125</c:v>
                </c:pt>
                <c:pt idx="16">
                  <c:v>110.45125</c:v>
                </c:pt>
                <c:pt idx="17">
                  <c:v>110.45125</c:v>
                </c:pt>
                <c:pt idx="18">
                  <c:v>110.45125</c:v>
                </c:pt>
                <c:pt idx="19">
                  <c:v>110.45125</c:v>
                </c:pt>
                <c:pt idx="20">
                  <c:v>110.45125</c:v>
                </c:pt>
                <c:pt idx="21">
                  <c:v>110.45125</c:v>
                </c:pt>
                <c:pt idx="22">
                  <c:v>110.45125</c:v>
                </c:pt>
                <c:pt idx="23">
                  <c:v>110.45125</c:v>
                </c:pt>
              </c:numCache>
            </c:numRef>
          </c:val>
          <c:smooth val="0"/>
          <c:extLst>
            <c:ext xmlns:c16="http://schemas.microsoft.com/office/drawing/2014/chart" uri="{C3380CC4-5D6E-409C-BE32-E72D297353CC}">
              <c16:uniqueId val="{00000003-5238-4B89-89B1-993686281A3C}"/>
            </c:ext>
          </c:extLst>
        </c:ser>
        <c:ser>
          <c:idx val="0"/>
          <c:order val="4"/>
          <c:tx>
            <c:strRef>
              <c:f>'Avg Ambulance Delays'!$I$6</c:f>
              <c:strCache>
                <c:ptCount val="1"/>
                <c:pt idx="0">
                  <c:v>SCL</c:v>
                </c:pt>
              </c:strCache>
            </c:strRef>
          </c:tx>
          <c:spPr>
            <a:ln>
              <a:noFill/>
            </a:ln>
          </c:spPr>
          <c:marker>
            <c:symbol val="circle"/>
            <c:size val="7"/>
            <c:spPr>
              <a:solidFill>
                <a:srgbClr val="5B9BD5"/>
              </a:solidFill>
              <a:ln>
                <a:noFill/>
              </a:ln>
            </c:spPr>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37</c:v>
                </c:pt>
                <c:pt idx="14">
                  <c:v>35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5238-4B89-89B1-993686281A3C}"/>
            </c:ext>
          </c:extLst>
        </c:ser>
        <c:ser>
          <c:idx val="11"/>
          <c:order val="5"/>
          <c:tx>
            <c:strRef>
              <c:f>'Avg Ambulance Delays'!$J$6</c:f>
              <c:strCache>
                <c:ptCount val="1"/>
                <c:pt idx="0">
                  <c:v>SCH</c:v>
                </c:pt>
              </c:strCache>
            </c:strRef>
          </c:tx>
          <c:spPr>
            <a:ln>
              <a:noFill/>
            </a:ln>
          </c:spPr>
          <c:marker>
            <c:symbol val="circle"/>
            <c:size val="6"/>
            <c:spPr>
              <a:solidFill>
                <a:srgbClr val="FF6600"/>
              </a:solidFill>
              <a:ln>
                <a:noFill/>
              </a:ln>
            </c:spPr>
          </c:marker>
          <c:cat>
            <c:numRef>
              <c:f>'Avg Ambulance Delays'!$B$79:$B$94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Delays'!$J$79:$J$102</c:f>
              <c:numCache>
                <c:formatCode>0</c:formatCode>
                <c:ptCount val="24"/>
                <c:pt idx="0">
                  <c:v>#N/A</c:v>
                </c:pt>
                <c:pt idx="1">
                  <c:v>#N/A</c:v>
                </c:pt>
                <c:pt idx="2">
                  <c:v>#N/A</c:v>
                </c:pt>
                <c:pt idx="3">
                  <c:v>#N/A</c:v>
                </c:pt>
                <c:pt idx="4">
                  <c:v>#N/A</c:v>
                </c:pt>
                <c:pt idx="5">
                  <c:v>#N/A</c:v>
                </c:pt>
                <c:pt idx="6">
                  <c:v>#N/A</c:v>
                </c:pt>
                <c:pt idx="7">
                  <c:v>#N/A</c:v>
                </c:pt>
                <c:pt idx="8">
                  <c:v>#N/A</c:v>
                </c:pt>
                <c:pt idx="9">
                  <c:v>125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238-4B89-89B1-993686281A3C}"/>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5.6721784776902893E-2"/>
          <c:y val="0.82221576454270406"/>
          <c:w val="0.90782305336832891"/>
          <c:h val="0.14603871874091887"/>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(Causeway)</a:t>
            </a:r>
            <a:endParaRPr lang="en-GB" sz="1100">
              <a:effectLst/>
            </a:endParaRPr>
          </a:p>
        </c:rich>
      </c:tx>
      <c:layout>
        <c:manualLayout>
          <c:xMode val="edge"/>
          <c:yMode val="edge"/>
          <c:x val="0.20859711286089236"/>
          <c:y val="2.7272697989229072E-2"/>
        </c:manualLayout>
      </c:layout>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0"/>
          <c:order val="0"/>
          <c:tx>
            <c:strRef>
              <c:f>'Avg Ambulance Delays'!$F$109</c:f>
              <c:strCache>
                <c:ptCount val="1"/>
                <c:pt idx="0">
                  <c:v>LPL</c:v>
                </c:pt>
              </c:strCache>
            </c:strRef>
          </c:tx>
          <c:spPr>
            <a:ln w="15875" cap="rnd">
              <a:solidFill>
                <a:schemeClr val="tx1"/>
              </a:solidFill>
              <a:prstDash val="lgDash"/>
              <a:round/>
            </a:ln>
            <a:effectLst/>
          </c:spPr>
          <c:marker>
            <c:symbol val="none"/>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Delays'!$F$182:$F$205</c:f>
              <c:numCache>
                <c:formatCode>0</c:formatCode>
                <c:ptCount val="24"/>
                <c:pt idx="0">
                  <c:v>40.321249999999999</c:v>
                </c:pt>
                <c:pt idx="1">
                  <c:v>40.321249999999999</c:v>
                </c:pt>
                <c:pt idx="2">
                  <c:v>40.321249999999999</c:v>
                </c:pt>
                <c:pt idx="3">
                  <c:v>40.321249999999999</c:v>
                </c:pt>
                <c:pt idx="4">
                  <c:v>40.321249999999999</c:v>
                </c:pt>
                <c:pt idx="5">
                  <c:v>40.321249999999999</c:v>
                </c:pt>
                <c:pt idx="6">
                  <c:v>40.321249999999999</c:v>
                </c:pt>
                <c:pt idx="7">
                  <c:v>40.321249999999999</c:v>
                </c:pt>
                <c:pt idx="8">
                  <c:v>40.321249999999999</c:v>
                </c:pt>
                <c:pt idx="9">
                  <c:v>40.321249999999999</c:v>
                </c:pt>
                <c:pt idx="10">
                  <c:v>40.321249999999999</c:v>
                </c:pt>
                <c:pt idx="11">
                  <c:v>40.321249999999999</c:v>
                </c:pt>
                <c:pt idx="12">
                  <c:v>40.321249999999999</c:v>
                </c:pt>
                <c:pt idx="13">
                  <c:v>40.321249999999999</c:v>
                </c:pt>
                <c:pt idx="14">
                  <c:v>40.321249999999999</c:v>
                </c:pt>
                <c:pt idx="15">
                  <c:v>40.321249999999999</c:v>
                </c:pt>
                <c:pt idx="16">
                  <c:v>40.321249999999999</c:v>
                </c:pt>
                <c:pt idx="17">
                  <c:v>40.321249999999999</c:v>
                </c:pt>
                <c:pt idx="18">
                  <c:v>40.321249999999999</c:v>
                </c:pt>
                <c:pt idx="19">
                  <c:v>40.321249999999999</c:v>
                </c:pt>
                <c:pt idx="20">
                  <c:v>40.321249999999999</c:v>
                </c:pt>
                <c:pt idx="21">
                  <c:v>40.321249999999999</c:v>
                </c:pt>
                <c:pt idx="22">
                  <c:v>40.321249999999999</c:v>
                </c:pt>
                <c:pt idx="23">
                  <c:v>40.321249999999999</c:v>
                </c:pt>
              </c:numCache>
            </c:numRef>
          </c:val>
          <c:smooth val="0"/>
          <c:extLst>
            <c:ext xmlns:c16="http://schemas.microsoft.com/office/drawing/2014/chart" uri="{C3380CC4-5D6E-409C-BE32-E72D297353CC}">
              <c16:uniqueId val="{00000000-88DC-43FF-92DF-85D5F14DC83E}"/>
            </c:ext>
          </c:extLst>
        </c:ser>
        <c:ser>
          <c:idx val="1"/>
          <c:order val="1"/>
          <c:tx>
            <c:strRef>
              <c:f>'Avg Ambulance Delays'!$E$109</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Delays'!$E$182:$E$205</c:f>
              <c:numCache>
                <c:formatCode>0</c:formatCode>
                <c:ptCount val="24"/>
                <c:pt idx="0">
                  <c:v>118</c:v>
                </c:pt>
                <c:pt idx="1">
                  <c:v>82</c:v>
                </c:pt>
                <c:pt idx="2">
                  <c:v>68</c:v>
                </c:pt>
                <c:pt idx="3">
                  <c:v>72</c:v>
                </c:pt>
                <c:pt idx="4">
                  <c:v>74</c:v>
                </c:pt>
                <c:pt idx="5">
                  <c:v>85</c:v>
                </c:pt>
                <c:pt idx="6">
                  <c:v>77</c:v>
                </c:pt>
                <c:pt idx="7">
                  <c:v>70</c:v>
                </c:pt>
                <c:pt idx="8">
                  <c:v>99</c:v>
                </c:pt>
                <c:pt idx="9">
                  <c:v>111</c:v>
                </c:pt>
                <c:pt idx="10">
                  <c:v>82</c:v>
                </c:pt>
                <c:pt idx="11">
                  <c:v>80</c:v>
                </c:pt>
                <c:pt idx="12">
                  <c:v>82</c:v>
                </c:pt>
                <c:pt idx="13">
                  <c:v>39</c:v>
                </c:pt>
                <c:pt idx="14">
                  <c:v>40</c:v>
                </c:pt>
                <c:pt idx="15">
                  <c:v>54</c:v>
                </c:pt>
              </c:numCache>
            </c:numRef>
          </c:val>
          <c:smooth val="0"/>
          <c:extLst>
            <c:ext xmlns:c16="http://schemas.microsoft.com/office/drawing/2014/chart" uri="{C3380CC4-5D6E-409C-BE32-E72D297353CC}">
              <c16:uniqueId val="{00000001-88DC-43FF-92DF-85D5F14DC83E}"/>
            </c:ext>
          </c:extLst>
        </c:ser>
        <c:ser>
          <c:idx val="4"/>
          <c:order val="2"/>
          <c:tx>
            <c:strRef>
              <c:f>'Avg Ambulance Delays'!$D$109</c:f>
              <c:strCache>
                <c:ptCount val="1"/>
                <c:pt idx="0">
                  <c:v>Mean</c:v>
                </c:pt>
              </c:strCache>
            </c:strRef>
          </c:tx>
          <c:spPr>
            <a:ln w="15875" cap="rnd">
              <a:solidFill>
                <a:schemeClr val="tx1"/>
              </a:solidFill>
              <a:round/>
            </a:ln>
            <a:effectLst/>
          </c:spPr>
          <c:marker>
            <c:symbol val="none"/>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Delays'!$D$182:$D$205</c:f>
              <c:numCache>
                <c:formatCode>0</c:formatCode>
                <c:ptCount val="24"/>
                <c:pt idx="0">
                  <c:v>77.0625</c:v>
                </c:pt>
                <c:pt idx="1">
                  <c:v>77.0625</c:v>
                </c:pt>
                <c:pt idx="2">
                  <c:v>77.0625</c:v>
                </c:pt>
                <c:pt idx="3">
                  <c:v>77.0625</c:v>
                </c:pt>
                <c:pt idx="4">
                  <c:v>77.0625</c:v>
                </c:pt>
                <c:pt idx="5">
                  <c:v>77.0625</c:v>
                </c:pt>
                <c:pt idx="6">
                  <c:v>77.0625</c:v>
                </c:pt>
                <c:pt idx="7">
                  <c:v>77.0625</c:v>
                </c:pt>
                <c:pt idx="8">
                  <c:v>77.0625</c:v>
                </c:pt>
                <c:pt idx="9">
                  <c:v>77.0625</c:v>
                </c:pt>
                <c:pt idx="10">
                  <c:v>77.0625</c:v>
                </c:pt>
                <c:pt idx="11">
                  <c:v>77.0625</c:v>
                </c:pt>
                <c:pt idx="12">
                  <c:v>77.0625</c:v>
                </c:pt>
                <c:pt idx="13">
                  <c:v>77.0625</c:v>
                </c:pt>
                <c:pt idx="14">
                  <c:v>77.0625</c:v>
                </c:pt>
                <c:pt idx="15">
                  <c:v>77.0625</c:v>
                </c:pt>
                <c:pt idx="16">
                  <c:v>77.0625</c:v>
                </c:pt>
                <c:pt idx="17">
                  <c:v>77.0625</c:v>
                </c:pt>
                <c:pt idx="18">
                  <c:v>77.0625</c:v>
                </c:pt>
                <c:pt idx="19">
                  <c:v>77.0625</c:v>
                </c:pt>
                <c:pt idx="20">
                  <c:v>77.0625</c:v>
                </c:pt>
                <c:pt idx="21">
                  <c:v>77.0625</c:v>
                </c:pt>
                <c:pt idx="22">
                  <c:v>77.0625</c:v>
                </c:pt>
                <c:pt idx="23">
                  <c:v>77.0625</c:v>
                </c:pt>
              </c:numCache>
            </c:numRef>
          </c:val>
          <c:smooth val="0"/>
          <c:extLst>
            <c:ext xmlns:c16="http://schemas.microsoft.com/office/drawing/2014/chart" uri="{C3380CC4-5D6E-409C-BE32-E72D297353CC}">
              <c16:uniqueId val="{00000002-88DC-43FF-92DF-85D5F14DC83E}"/>
            </c:ext>
          </c:extLst>
        </c:ser>
        <c:ser>
          <c:idx val="5"/>
          <c:order val="3"/>
          <c:tx>
            <c:strRef>
              <c:f>'Avg Ambulance Delays'!$C$109</c:f>
              <c:strCache>
                <c:ptCount val="1"/>
                <c:pt idx="0">
                  <c:v>UPL</c:v>
                </c:pt>
              </c:strCache>
            </c:strRef>
          </c:tx>
          <c:spPr>
            <a:ln w="15875" cap="rnd">
              <a:solidFill>
                <a:schemeClr val="tx1"/>
              </a:solidFill>
              <a:prstDash val="lgDash"/>
              <a:round/>
            </a:ln>
            <a:effectLst/>
          </c:spPr>
          <c:marker>
            <c:symbol val="none"/>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Delays'!$C$182:$C$205</c:f>
              <c:numCache>
                <c:formatCode>0</c:formatCode>
                <c:ptCount val="24"/>
                <c:pt idx="0">
                  <c:v>113.80375000000001</c:v>
                </c:pt>
                <c:pt idx="1">
                  <c:v>113.80375000000001</c:v>
                </c:pt>
                <c:pt idx="2">
                  <c:v>113.80375000000001</c:v>
                </c:pt>
                <c:pt idx="3">
                  <c:v>113.80375000000001</c:v>
                </c:pt>
                <c:pt idx="4">
                  <c:v>113.80375000000001</c:v>
                </c:pt>
                <c:pt idx="5">
                  <c:v>113.80375000000001</c:v>
                </c:pt>
                <c:pt idx="6">
                  <c:v>113.80375000000001</c:v>
                </c:pt>
                <c:pt idx="7">
                  <c:v>113.80375000000001</c:v>
                </c:pt>
                <c:pt idx="8">
                  <c:v>113.80375000000001</c:v>
                </c:pt>
                <c:pt idx="9">
                  <c:v>113.80375000000001</c:v>
                </c:pt>
                <c:pt idx="10">
                  <c:v>113.80375000000001</c:v>
                </c:pt>
                <c:pt idx="11">
                  <c:v>113.80375000000001</c:v>
                </c:pt>
                <c:pt idx="12">
                  <c:v>113.80375000000001</c:v>
                </c:pt>
                <c:pt idx="13">
                  <c:v>113.80375000000001</c:v>
                </c:pt>
                <c:pt idx="14">
                  <c:v>113.80375000000001</c:v>
                </c:pt>
                <c:pt idx="15">
                  <c:v>113.80375000000001</c:v>
                </c:pt>
                <c:pt idx="16">
                  <c:v>113.80375000000001</c:v>
                </c:pt>
                <c:pt idx="17">
                  <c:v>113.80375000000001</c:v>
                </c:pt>
                <c:pt idx="18">
                  <c:v>113.80375000000001</c:v>
                </c:pt>
                <c:pt idx="19">
                  <c:v>113.80375000000001</c:v>
                </c:pt>
                <c:pt idx="20">
                  <c:v>113.80375000000001</c:v>
                </c:pt>
                <c:pt idx="21">
                  <c:v>113.80375000000001</c:v>
                </c:pt>
                <c:pt idx="22">
                  <c:v>113.80375000000001</c:v>
                </c:pt>
                <c:pt idx="23">
                  <c:v>113.80375000000001</c:v>
                </c:pt>
              </c:numCache>
            </c:numRef>
          </c:val>
          <c:smooth val="0"/>
          <c:extLst>
            <c:ext xmlns:c16="http://schemas.microsoft.com/office/drawing/2014/chart" uri="{C3380CC4-5D6E-409C-BE32-E72D297353CC}">
              <c16:uniqueId val="{00000003-88DC-43FF-92DF-85D5F14DC83E}"/>
            </c:ext>
          </c:extLst>
        </c:ser>
        <c:ser>
          <c:idx val="2"/>
          <c:order val="4"/>
          <c:tx>
            <c:strRef>
              <c:f>'Avg Ambulance Delays'!$I$109</c:f>
              <c:strCache>
                <c:ptCount val="1"/>
                <c:pt idx="0">
                  <c:v>SCL</c:v>
                </c:pt>
              </c:strCache>
            </c:strRef>
          </c:tx>
          <c:spPr>
            <a:ln>
              <a:noFill/>
            </a:ln>
          </c:spPr>
          <c:marker>
            <c:symbol val="circle"/>
            <c:size val="7"/>
            <c:spPr>
              <a:solidFill>
                <a:srgbClr val="5B9BD5"/>
              </a:solidFill>
              <a:ln>
                <a:solidFill>
                  <a:srgbClr val="5B9BD5"/>
                </a:solidFill>
              </a:ln>
            </c:spPr>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39</c:v>
                </c:pt>
                <c:pt idx="14">
                  <c:v>40</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88DC-43FF-92DF-85D5F14DC83E}"/>
            </c:ext>
          </c:extLst>
        </c:ser>
        <c:ser>
          <c:idx val="6"/>
          <c:order val="5"/>
          <c:tx>
            <c:strRef>
              <c:f>'Avg Ambulance Delays'!$J$109</c:f>
              <c:strCache>
                <c:ptCount val="1"/>
                <c:pt idx="0">
                  <c:v>SCH</c:v>
                </c:pt>
              </c:strCache>
            </c:strRef>
          </c:tx>
          <c:spPr>
            <a:ln>
              <a:noFill/>
            </a:ln>
          </c:spPr>
          <c:marker>
            <c:symbol val="circle"/>
            <c:size val="6"/>
            <c:spPr>
              <a:solidFill>
                <a:srgbClr val="FF6600"/>
              </a:solidFill>
              <a:ln>
                <a:noFill/>
              </a:ln>
            </c:spPr>
          </c:marker>
          <c:cat>
            <c:numRef>
              <c:f>'Avg Ambulance Delays'!$B$182:$B$197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Ambulance Delays'!$J$182:$J$205</c:f>
              <c:numCache>
                <c:formatCode>0</c:formatCode>
                <c:ptCount val="24"/>
                <c:pt idx="0">
                  <c:v>118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8DC-43FF-92DF-85D5F14DC83E}"/>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8.1721784776902895E-2"/>
          <c:y val="0.82221565259593499"/>
          <c:w val="0.89211198600174979"/>
          <c:h val="0.10286288383137125"/>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(Antrim)</a:t>
            </a:r>
          </a:p>
        </c:rich>
      </c:tx>
      <c:overlay val="0"/>
      <c:spPr>
        <a:noFill/>
        <a:ln>
          <a:noFill/>
        </a:ln>
        <a:effectLst/>
      </c:spPr>
    </c:title>
    <c:autoTitleDeleted val="0"/>
    <c:plotArea>
      <c:layout/>
      <c:lineChart>
        <c:grouping val="standard"/>
        <c:varyColors val="0"/>
        <c:ser>
          <c:idx val="1"/>
          <c:order val="0"/>
          <c:tx>
            <c:strRef>
              <c:f>'ED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attendances'!$C$7:$C$18</c:f>
              <c:numCache>
                <c:formatCode>#,##0</c:formatCode>
                <c:ptCount val="12"/>
                <c:pt idx="0">
                  <c:v>8109</c:v>
                </c:pt>
                <c:pt idx="1">
                  <c:v>8307</c:v>
                </c:pt>
                <c:pt idx="2">
                  <c:v>7998</c:v>
                </c:pt>
                <c:pt idx="3">
                  <c:v>7748</c:v>
                </c:pt>
                <c:pt idx="4">
                  <c:v>7908</c:v>
                </c:pt>
                <c:pt idx="5">
                  <c:v>7872</c:v>
                </c:pt>
                <c:pt idx="6">
                  <c:v>7923</c:v>
                </c:pt>
                <c:pt idx="7">
                  <c:v>7778</c:v>
                </c:pt>
                <c:pt idx="8">
                  <c:v>7589</c:v>
                </c:pt>
                <c:pt idx="9">
                  <c:v>7780</c:v>
                </c:pt>
                <c:pt idx="10">
                  <c:v>7171</c:v>
                </c:pt>
                <c:pt idx="11">
                  <c:v>8170</c:v>
                </c:pt>
              </c:numCache>
            </c:numRef>
          </c:val>
          <c:smooth val="0"/>
          <c:extLst>
            <c:ext xmlns:c16="http://schemas.microsoft.com/office/drawing/2014/chart" uri="{C3380CC4-5D6E-409C-BE32-E72D297353CC}">
              <c16:uniqueId val="{00000000-C081-4D04-9A9D-4656162E4AB3}"/>
            </c:ext>
          </c:extLst>
        </c:ser>
        <c:ser>
          <c:idx val="2"/>
          <c:order val="1"/>
          <c:tx>
            <c:strRef>
              <c:f>'ED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attendances'!$D$7:$D$18</c:f>
              <c:numCache>
                <c:formatCode>#,##0</c:formatCode>
                <c:ptCount val="12"/>
                <c:pt idx="0">
                  <c:v>7937</c:v>
                </c:pt>
                <c:pt idx="1">
                  <c:v>8381</c:v>
                </c:pt>
                <c:pt idx="2">
                  <c:v>8186</c:v>
                </c:pt>
                <c:pt idx="3">
                  <c:v>8177</c:v>
                </c:pt>
              </c:numCache>
            </c:numRef>
          </c:val>
          <c:smooth val="0"/>
          <c:extLst>
            <c:ext xmlns:c16="http://schemas.microsoft.com/office/drawing/2014/chart" uri="{C3380CC4-5D6E-409C-BE32-E72D297353CC}">
              <c16:uniqueId val="{00000001-C081-4D04-9A9D-4656162E4AB3}"/>
            </c:ext>
          </c:extLst>
        </c:ser>
        <c:dLbls>
          <c:showLegendKey val="0"/>
          <c:showVal val="0"/>
          <c:showCatName val="0"/>
          <c:showSerName val="0"/>
          <c:showPercent val="0"/>
          <c:showBubbleSize val="0"/>
        </c:dLbls>
        <c:marker val="1"/>
        <c:smooth val="0"/>
        <c:axId val="175572480"/>
        <c:axId val="175574016"/>
      </c:lineChart>
      <c:catAx>
        <c:axId val="1755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4016"/>
        <c:crosses val="autoZero"/>
        <c:auto val="1"/>
        <c:lblAlgn val="ctr"/>
        <c:lblOffset val="100"/>
        <c:noMultiLvlLbl val="0"/>
      </c:catAx>
      <c:valAx>
        <c:axId val="1755740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(Causeway)</a:t>
            </a:r>
            <a:endParaRPr lang="en-GB" sz="1100"/>
          </a:p>
        </c:rich>
      </c:tx>
      <c:overlay val="0"/>
      <c:spPr>
        <a:noFill/>
        <a:ln>
          <a:noFill/>
        </a:ln>
        <a:effectLst/>
      </c:spPr>
    </c:title>
    <c:autoTitleDeleted val="0"/>
    <c:plotArea>
      <c:layout/>
      <c:lineChart>
        <c:grouping val="standard"/>
        <c:varyColors val="0"/>
        <c:ser>
          <c:idx val="1"/>
          <c:order val="0"/>
          <c:tx>
            <c:strRef>
              <c:f>'ED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attendances'!$C$23:$C$34</c:f>
              <c:numCache>
                <c:formatCode>#,##0</c:formatCode>
                <c:ptCount val="12"/>
                <c:pt idx="0">
                  <c:v>4373</c:v>
                </c:pt>
                <c:pt idx="1">
                  <c:v>4509</c:v>
                </c:pt>
                <c:pt idx="2">
                  <c:v>4239</c:v>
                </c:pt>
                <c:pt idx="3">
                  <c:v>4415</c:v>
                </c:pt>
                <c:pt idx="4">
                  <c:v>4500</c:v>
                </c:pt>
                <c:pt idx="5">
                  <c:v>4273</c:v>
                </c:pt>
                <c:pt idx="6">
                  <c:v>4342</c:v>
                </c:pt>
                <c:pt idx="7">
                  <c:v>4257</c:v>
                </c:pt>
                <c:pt idx="8">
                  <c:v>4047</c:v>
                </c:pt>
                <c:pt idx="9">
                  <c:v>4209</c:v>
                </c:pt>
                <c:pt idx="10">
                  <c:v>3928</c:v>
                </c:pt>
                <c:pt idx="11">
                  <c:v>4580</c:v>
                </c:pt>
              </c:numCache>
            </c:numRef>
          </c:val>
          <c:smooth val="0"/>
          <c:extLst>
            <c:ext xmlns:c16="http://schemas.microsoft.com/office/drawing/2014/chart" uri="{C3380CC4-5D6E-409C-BE32-E72D297353CC}">
              <c16:uniqueId val="{00000000-3AC2-4987-9B52-FDDBC18F30C5}"/>
            </c:ext>
          </c:extLst>
        </c:ser>
        <c:ser>
          <c:idx val="2"/>
          <c:order val="1"/>
          <c:tx>
            <c:strRef>
              <c:f>'ED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attendances'!$D$23:$D$34</c:f>
              <c:numCache>
                <c:formatCode>#,##0</c:formatCode>
                <c:ptCount val="12"/>
                <c:pt idx="0">
                  <c:v>4540</c:v>
                </c:pt>
                <c:pt idx="1">
                  <c:v>4668</c:v>
                </c:pt>
                <c:pt idx="2">
                  <c:v>4489</c:v>
                </c:pt>
                <c:pt idx="3">
                  <c:v>4836</c:v>
                </c:pt>
              </c:numCache>
            </c:numRef>
          </c:val>
          <c:smooth val="0"/>
          <c:extLst>
            <c:ext xmlns:c16="http://schemas.microsoft.com/office/drawing/2014/chart" uri="{C3380CC4-5D6E-409C-BE32-E72D297353CC}">
              <c16:uniqueId val="{00000001-3AC2-4987-9B52-FDDBC18F30C5}"/>
            </c:ext>
          </c:extLst>
        </c:ser>
        <c:dLbls>
          <c:showLegendKey val="0"/>
          <c:showVal val="0"/>
          <c:showCatName val="0"/>
          <c:showSerName val="0"/>
          <c:showPercent val="0"/>
          <c:showBubbleSize val="0"/>
        </c:dLbls>
        <c:marker val="1"/>
        <c:smooth val="0"/>
        <c:axId val="175625728"/>
        <c:axId val="175627648"/>
      </c:lineChart>
      <c:catAx>
        <c:axId val="17562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7648"/>
        <c:crosses val="autoZero"/>
        <c:auto val="1"/>
        <c:lblAlgn val="ctr"/>
        <c:lblOffset val="100"/>
        <c:noMultiLvlLbl val="0"/>
      </c:catAx>
      <c:valAx>
        <c:axId val="1756276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5728"/>
        <c:crosses val="autoZero"/>
        <c:crossBetween val="between"/>
        <c:maj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(Antrim)</a:t>
            </a:r>
            <a:endParaRPr lang="en-GB" sz="1100"/>
          </a:p>
        </c:rich>
      </c:tx>
      <c:overlay val="0"/>
      <c:spPr>
        <a:noFill/>
        <a:ln>
          <a:noFill/>
        </a:ln>
        <a:effectLst/>
      </c:spPr>
    </c:title>
    <c:autoTitleDeleted val="0"/>
    <c:plotArea>
      <c:layout/>
      <c:lineChart>
        <c:grouping val="standard"/>
        <c:varyColors val="0"/>
        <c:ser>
          <c:idx val="1"/>
          <c:order val="0"/>
          <c:tx>
            <c:strRef>
              <c:f>'Over-75 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attendances'!$C$7:$C$18</c:f>
              <c:numCache>
                <c:formatCode>#,##0</c:formatCode>
                <c:ptCount val="12"/>
                <c:pt idx="0">
                  <c:v>1470</c:v>
                </c:pt>
                <c:pt idx="1">
                  <c:v>1483</c:v>
                </c:pt>
                <c:pt idx="2">
                  <c:v>1455</c:v>
                </c:pt>
                <c:pt idx="3">
                  <c:v>1451</c:v>
                </c:pt>
                <c:pt idx="4">
                  <c:v>1479</c:v>
                </c:pt>
                <c:pt idx="5">
                  <c:v>1390</c:v>
                </c:pt>
                <c:pt idx="6">
                  <c:v>1407</c:v>
                </c:pt>
                <c:pt idx="7">
                  <c:v>1388</c:v>
                </c:pt>
                <c:pt idx="8">
                  <c:v>1418</c:v>
                </c:pt>
                <c:pt idx="9">
                  <c:v>1498</c:v>
                </c:pt>
                <c:pt idx="10">
                  <c:v>1316</c:v>
                </c:pt>
                <c:pt idx="11">
                  <c:v>1445</c:v>
                </c:pt>
              </c:numCache>
            </c:numRef>
          </c:val>
          <c:smooth val="0"/>
          <c:extLst>
            <c:ext xmlns:c16="http://schemas.microsoft.com/office/drawing/2014/chart" uri="{C3380CC4-5D6E-409C-BE32-E72D297353CC}">
              <c16:uniqueId val="{00000000-24B0-4F11-994C-E7C32895920A}"/>
            </c:ext>
          </c:extLst>
        </c:ser>
        <c:ser>
          <c:idx val="2"/>
          <c:order val="1"/>
          <c:tx>
            <c:strRef>
              <c:f>'Over-75 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attendances'!$D$7:$D$18</c:f>
              <c:numCache>
                <c:formatCode>#,##0</c:formatCode>
                <c:ptCount val="12"/>
                <c:pt idx="0">
                  <c:v>1450</c:v>
                </c:pt>
                <c:pt idx="1">
                  <c:v>1556</c:v>
                </c:pt>
                <c:pt idx="2">
                  <c:v>1492</c:v>
                </c:pt>
                <c:pt idx="3">
                  <c:v>1609</c:v>
                </c:pt>
              </c:numCache>
            </c:numRef>
          </c:val>
          <c:smooth val="0"/>
          <c:extLst>
            <c:ext xmlns:c16="http://schemas.microsoft.com/office/drawing/2014/chart" uri="{C3380CC4-5D6E-409C-BE32-E72D297353CC}">
              <c16:uniqueId val="{00000001-24B0-4F11-994C-E7C32895920A}"/>
            </c:ext>
          </c:extLst>
        </c:ser>
        <c:dLbls>
          <c:showLegendKey val="0"/>
          <c:showVal val="0"/>
          <c:showCatName val="0"/>
          <c:showSerName val="0"/>
          <c:showPercent val="0"/>
          <c:showBubbleSize val="0"/>
        </c:dLbls>
        <c:marker val="1"/>
        <c:smooth val="0"/>
        <c:axId val="130623744"/>
        <c:axId val="130642304"/>
      </c:lineChart>
      <c:catAx>
        <c:axId val="13062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42304"/>
        <c:crosses val="autoZero"/>
        <c:auto val="1"/>
        <c:lblAlgn val="ctr"/>
        <c:lblOffset val="100"/>
        <c:noMultiLvlLbl val="0"/>
      </c:catAx>
      <c:valAx>
        <c:axId val="13064230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2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(Causeway)</a:t>
            </a:r>
            <a:endParaRPr lang="en-GB" sz="1100"/>
          </a:p>
        </c:rich>
      </c:tx>
      <c:overlay val="0"/>
      <c:spPr>
        <a:noFill/>
        <a:ln>
          <a:noFill/>
        </a:ln>
        <a:effectLst/>
      </c:spPr>
    </c:title>
    <c:autoTitleDeleted val="0"/>
    <c:plotArea>
      <c:layout/>
      <c:lineChart>
        <c:grouping val="standard"/>
        <c:varyColors val="0"/>
        <c:ser>
          <c:idx val="1"/>
          <c:order val="0"/>
          <c:tx>
            <c:strRef>
              <c:f>'Over-75 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attendances'!$C$23:$C$34</c:f>
              <c:numCache>
                <c:formatCode>General</c:formatCode>
                <c:ptCount val="12"/>
                <c:pt idx="0">
                  <c:v>742</c:v>
                </c:pt>
                <c:pt idx="1">
                  <c:v>776</c:v>
                </c:pt>
                <c:pt idx="2">
                  <c:v>716</c:v>
                </c:pt>
                <c:pt idx="3">
                  <c:v>799</c:v>
                </c:pt>
                <c:pt idx="4">
                  <c:v>729</c:v>
                </c:pt>
                <c:pt idx="5">
                  <c:v>754</c:v>
                </c:pt>
                <c:pt idx="6">
                  <c:v>784</c:v>
                </c:pt>
                <c:pt idx="7">
                  <c:v>753</c:v>
                </c:pt>
                <c:pt idx="8">
                  <c:v>787</c:v>
                </c:pt>
                <c:pt idx="9">
                  <c:v>799</c:v>
                </c:pt>
                <c:pt idx="10">
                  <c:v>744</c:v>
                </c:pt>
                <c:pt idx="11">
                  <c:v>809</c:v>
                </c:pt>
              </c:numCache>
            </c:numRef>
          </c:val>
          <c:smooth val="0"/>
          <c:extLst>
            <c:ext xmlns:c16="http://schemas.microsoft.com/office/drawing/2014/chart" uri="{C3380CC4-5D6E-409C-BE32-E72D297353CC}">
              <c16:uniqueId val="{00000000-2D6A-453E-B7DC-9115C830BDE7}"/>
            </c:ext>
          </c:extLst>
        </c:ser>
        <c:ser>
          <c:idx val="2"/>
          <c:order val="1"/>
          <c:tx>
            <c:strRef>
              <c:f>'Over-75 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attendances'!$D$23:$D$34</c:f>
              <c:numCache>
                <c:formatCode>General</c:formatCode>
                <c:ptCount val="12"/>
                <c:pt idx="0">
                  <c:v>768</c:v>
                </c:pt>
                <c:pt idx="1">
                  <c:v>796</c:v>
                </c:pt>
                <c:pt idx="2">
                  <c:v>797</c:v>
                </c:pt>
                <c:pt idx="3">
                  <c:v>801</c:v>
                </c:pt>
              </c:numCache>
            </c:numRef>
          </c:val>
          <c:smooth val="0"/>
          <c:extLst>
            <c:ext xmlns:c16="http://schemas.microsoft.com/office/drawing/2014/chart" uri="{C3380CC4-5D6E-409C-BE32-E72D297353CC}">
              <c16:uniqueId val="{00000001-2D6A-453E-B7DC-9115C830BDE7}"/>
            </c:ext>
          </c:extLst>
        </c:ser>
        <c:dLbls>
          <c:showLegendKey val="0"/>
          <c:showVal val="0"/>
          <c:showCatName val="0"/>
          <c:showSerName val="0"/>
          <c:showPercent val="0"/>
          <c:showBubbleSize val="0"/>
        </c:dLbls>
        <c:marker val="1"/>
        <c:smooth val="0"/>
        <c:axId val="130673280"/>
        <c:axId val="177672960"/>
      </c:lineChart>
      <c:catAx>
        <c:axId val="13067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72960"/>
        <c:crosses val="autoZero"/>
        <c:auto val="1"/>
        <c:lblAlgn val="ctr"/>
        <c:lblOffset val="100"/>
        <c:noMultiLvlLbl val="0"/>
      </c:catAx>
      <c:valAx>
        <c:axId val="17767296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73280"/>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(Antrim)</a:t>
            </a:r>
            <a:endParaRPr lang="en-GB" sz="1100">
              <a:effectLst/>
            </a:endParaRPr>
          </a:p>
        </c:rich>
      </c:tx>
      <c:layout>
        <c:manualLayout>
          <c:xMode val="edge"/>
          <c:yMode val="edge"/>
          <c:x val="0.31000678040244967"/>
          <c:y val="3.7037037037037035E-2"/>
        </c:manualLayout>
      </c:layout>
      <c:overlay val="0"/>
      <c:spPr>
        <a:noFill/>
        <a:ln>
          <a:noFill/>
        </a:ln>
        <a:effectLst/>
      </c:spPr>
    </c:title>
    <c:autoTitleDeleted val="0"/>
    <c:plotArea>
      <c:layout/>
      <c:lineChart>
        <c:grouping val="standard"/>
        <c:varyColors val="0"/>
        <c:ser>
          <c:idx val="0"/>
          <c:order val="0"/>
          <c:tx>
            <c:strRef>
              <c:f>'4 hr'!$F$6</c:f>
              <c:strCache>
                <c:ptCount val="1"/>
                <c:pt idx="0">
                  <c:v>LPL</c:v>
                </c:pt>
              </c:strCache>
            </c:strRef>
          </c:tx>
          <c:spPr>
            <a:ln w="15875" cap="rnd">
              <a:solidFill>
                <a:schemeClr val="tx1"/>
              </a:solidFill>
              <a:prstDash val="lgDash"/>
              <a:round/>
            </a:ln>
            <a:effectLst/>
          </c:spPr>
          <c:marker>
            <c:symbol val="none"/>
          </c:marker>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hr'!$F$79:$F$102</c:f>
              <c:numCache>
                <c:formatCode>0%</c:formatCode>
                <c:ptCount val="24"/>
                <c:pt idx="0">
                  <c:v>0.28172912500000002</c:v>
                </c:pt>
                <c:pt idx="1">
                  <c:v>0.28172912500000002</c:v>
                </c:pt>
                <c:pt idx="2">
                  <c:v>0.28172912500000002</c:v>
                </c:pt>
                <c:pt idx="3">
                  <c:v>0.28172912500000002</c:v>
                </c:pt>
                <c:pt idx="4">
                  <c:v>0.28172912500000002</c:v>
                </c:pt>
                <c:pt idx="5">
                  <c:v>0.28172912500000002</c:v>
                </c:pt>
                <c:pt idx="6">
                  <c:v>0.28172912500000002</c:v>
                </c:pt>
                <c:pt idx="7">
                  <c:v>0.28172912500000002</c:v>
                </c:pt>
                <c:pt idx="8">
                  <c:v>0.28172912500000002</c:v>
                </c:pt>
                <c:pt idx="9">
                  <c:v>0.28172912500000002</c:v>
                </c:pt>
                <c:pt idx="10">
                  <c:v>0.28172912500000002</c:v>
                </c:pt>
                <c:pt idx="11">
                  <c:v>0.28172912500000002</c:v>
                </c:pt>
                <c:pt idx="12">
                  <c:v>0.28172912500000002</c:v>
                </c:pt>
                <c:pt idx="13">
                  <c:v>0.28172912500000002</c:v>
                </c:pt>
                <c:pt idx="14">
                  <c:v>0.28172912500000002</c:v>
                </c:pt>
                <c:pt idx="15">
                  <c:v>0.28172912500000002</c:v>
                </c:pt>
                <c:pt idx="16">
                  <c:v>0.28172912500000002</c:v>
                </c:pt>
                <c:pt idx="17">
                  <c:v>0.28172912500000002</c:v>
                </c:pt>
                <c:pt idx="18">
                  <c:v>0.28172912500000002</c:v>
                </c:pt>
                <c:pt idx="19">
                  <c:v>0.28172912500000002</c:v>
                </c:pt>
                <c:pt idx="20">
                  <c:v>0.28172912500000002</c:v>
                </c:pt>
                <c:pt idx="21">
                  <c:v>0.28172912500000002</c:v>
                </c:pt>
                <c:pt idx="22">
                  <c:v>0.28172912500000002</c:v>
                </c:pt>
                <c:pt idx="23">
                  <c:v>0.28172912500000002</c:v>
                </c:pt>
              </c:numCache>
            </c:numRef>
          </c:val>
          <c:smooth val="0"/>
          <c:extLst>
            <c:ext xmlns:c16="http://schemas.microsoft.com/office/drawing/2014/chart" uri="{C3380CC4-5D6E-409C-BE32-E72D297353CC}">
              <c16:uniqueId val="{00000000-9455-4772-AC3C-262E1FE96310}"/>
            </c:ext>
          </c:extLst>
        </c:ser>
        <c:ser>
          <c:idx val="1"/>
          <c:order val="1"/>
          <c:tx>
            <c:strRef>
              <c:f>'4 hr'!$E$6</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25"/>
            <c:bubble3D val="0"/>
            <c:extLst>
              <c:ext xmlns:c16="http://schemas.microsoft.com/office/drawing/2014/chart" uri="{C3380CC4-5D6E-409C-BE32-E72D297353CC}">
                <c16:uniqueId val="{00000001-9455-4772-AC3C-262E1FE96310}"/>
              </c:ext>
            </c:extLst>
          </c:dPt>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hr'!$E$79:$E$102</c:f>
              <c:numCache>
                <c:formatCode>0.0%</c:formatCode>
                <c:ptCount val="24"/>
                <c:pt idx="0">
                  <c:v>0.33200000000000002</c:v>
                </c:pt>
                <c:pt idx="1">
                  <c:v>0.32700000000000001</c:v>
                </c:pt>
                <c:pt idx="2">
                  <c:v>0.32600000000000001</c:v>
                </c:pt>
                <c:pt idx="3">
                  <c:v>0.36799999999999999</c:v>
                </c:pt>
                <c:pt idx="4">
                  <c:v>0.35599999999999998</c:v>
                </c:pt>
                <c:pt idx="5">
                  <c:v>0.33600000000000002</c:v>
                </c:pt>
                <c:pt idx="6">
                  <c:v>0.32700000000000001</c:v>
                </c:pt>
                <c:pt idx="7">
                  <c:v>0.32500000000000001</c:v>
                </c:pt>
                <c:pt idx="8">
                  <c:v>0.33100000000000002</c:v>
                </c:pt>
                <c:pt idx="9">
                  <c:v>0.28799999999999998</c:v>
                </c:pt>
                <c:pt idx="10">
                  <c:v>0.28599999999999998</c:v>
                </c:pt>
                <c:pt idx="11">
                  <c:v>0.30399999999999999</c:v>
                </c:pt>
                <c:pt idx="12">
                  <c:v>0.30459999999999998</c:v>
                </c:pt>
                <c:pt idx="13">
                  <c:v>0.29980000000000001</c:v>
                </c:pt>
                <c:pt idx="14">
                  <c:v>0.33100000000000002</c:v>
                </c:pt>
                <c:pt idx="15">
                  <c:v>0.31769999999999998</c:v>
                </c:pt>
              </c:numCache>
            </c:numRef>
          </c:val>
          <c:smooth val="0"/>
          <c:extLst>
            <c:ext xmlns:c16="http://schemas.microsoft.com/office/drawing/2014/chart" uri="{C3380CC4-5D6E-409C-BE32-E72D297353CC}">
              <c16:uniqueId val="{00000002-9455-4772-AC3C-262E1FE96310}"/>
            </c:ext>
          </c:extLst>
        </c:ser>
        <c:ser>
          <c:idx val="3"/>
          <c:order val="2"/>
          <c:tx>
            <c:strRef>
              <c:f>'4 hr'!$G$6</c:f>
              <c:strCache>
                <c:ptCount val="1"/>
                <c:pt idx="0">
                  <c:v>Target</c:v>
                </c:pt>
              </c:strCache>
            </c:strRef>
          </c:tx>
          <c:spPr>
            <a:ln w="19050" cap="rnd">
              <a:solidFill>
                <a:srgbClr val="FF0000"/>
              </a:solidFill>
              <a:prstDash val="dash"/>
              <a:round/>
            </a:ln>
            <a:effectLst/>
          </c:spPr>
          <c:marker>
            <c:symbol val="none"/>
          </c:marker>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3-9455-4772-AC3C-262E1FE96310}"/>
            </c:ext>
          </c:extLst>
        </c:ser>
        <c:ser>
          <c:idx val="4"/>
          <c:order val="3"/>
          <c:tx>
            <c:strRef>
              <c:f>'4 hr'!$D$6</c:f>
              <c:strCache>
                <c:ptCount val="1"/>
                <c:pt idx="0">
                  <c:v>Mean</c:v>
                </c:pt>
              </c:strCache>
            </c:strRef>
          </c:tx>
          <c:spPr>
            <a:ln w="15875" cap="rnd">
              <a:solidFill>
                <a:schemeClr val="tx1"/>
              </a:solidFill>
              <a:round/>
            </a:ln>
            <a:effectLst/>
          </c:spPr>
          <c:marker>
            <c:symbol val="none"/>
          </c:marker>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hr'!$D$79:$D$102</c:f>
              <c:numCache>
                <c:formatCode>0.0%</c:formatCode>
                <c:ptCount val="24"/>
                <c:pt idx="0">
                  <c:v>0.32244375000000003</c:v>
                </c:pt>
                <c:pt idx="1">
                  <c:v>0.32244375000000003</c:v>
                </c:pt>
                <c:pt idx="2">
                  <c:v>0.32244375000000003</c:v>
                </c:pt>
                <c:pt idx="3">
                  <c:v>0.32244375000000003</c:v>
                </c:pt>
                <c:pt idx="4">
                  <c:v>0.32244375000000003</c:v>
                </c:pt>
                <c:pt idx="5">
                  <c:v>0.32244375000000003</c:v>
                </c:pt>
                <c:pt idx="6">
                  <c:v>0.32244375000000003</c:v>
                </c:pt>
                <c:pt idx="7">
                  <c:v>0.32244375000000003</c:v>
                </c:pt>
                <c:pt idx="8">
                  <c:v>0.32244375000000003</c:v>
                </c:pt>
                <c:pt idx="9">
                  <c:v>0.32244375000000003</c:v>
                </c:pt>
                <c:pt idx="10">
                  <c:v>0.32244375000000003</c:v>
                </c:pt>
                <c:pt idx="11">
                  <c:v>0.32244375000000003</c:v>
                </c:pt>
                <c:pt idx="12" formatCode="0%">
                  <c:v>0.32244375000000003</c:v>
                </c:pt>
                <c:pt idx="13" formatCode="0%">
                  <c:v>0.32244375000000003</c:v>
                </c:pt>
                <c:pt idx="14" formatCode="0%">
                  <c:v>0.32244375000000003</c:v>
                </c:pt>
                <c:pt idx="15" formatCode="0%">
                  <c:v>0.32244375000000003</c:v>
                </c:pt>
                <c:pt idx="16" formatCode="0%">
                  <c:v>0.32244375000000003</c:v>
                </c:pt>
                <c:pt idx="17" formatCode="0%">
                  <c:v>0.32244375000000003</c:v>
                </c:pt>
                <c:pt idx="18" formatCode="0%">
                  <c:v>0.32244375000000003</c:v>
                </c:pt>
                <c:pt idx="19" formatCode="0%">
                  <c:v>0.32244375000000003</c:v>
                </c:pt>
                <c:pt idx="20" formatCode="0%">
                  <c:v>0.32244375000000003</c:v>
                </c:pt>
                <c:pt idx="21" formatCode="0%">
                  <c:v>0.32244375000000003</c:v>
                </c:pt>
                <c:pt idx="22" formatCode="0%">
                  <c:v>0.32244375000000003</c:v>
                </c:pt>
                <c:pt idx="23" formatCode="0%">
                  <c:v>0.32244375000000003</c:v>
                </c:pt>
              </c:numCache>
            </c:numRef>
          </c:val>
          <c:smooth val="0"/>
          <c:extLst>
            <c:ext xmlns:c16="http://schemas.microsoft.com/office/drawing/2014/chart" uri="{C3380CC4-5D6E-409C-BE32-E72D297353CC}">
              <c16:uniqueId val="{00000004-9455-4772-AC3C-262E1FE96310}"/>
            </c:ext>
          </c:extLst>
        </c:ser>
        <c:ser>
          <c:idx val="5"/>
          <c:order val="4"/>
          <c:tx>
            <c:strRef>
              <c:f>'4 hr'!$C$6</c:f>
              <c:strCache>
                <c:ptCount val="1"/>
                <c:pt idx="0">
                  <c:v>UPL</c:v>
                </c:pt>
              </c:strCache>
            </c:strRef>
          </c:tx>
          <c:spPr>
            <a:ln w="15875" cap="rnd">
              <a:solidFill>
                <a:schemeClr val="tx1"/>
              </a:solidFill>
              <a:prstDash val="lgDash"/>
              <a:round/>
            </a:ln>
            <a:effectLst/>
          </c:spPr>
          <c:marker>
            <c:symbol val="none"/>
          </c:marker>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hr'!$C$79:$C$102</c:f>
              <c:numCache>
                <c:formatCode>0%</c:formatCode>
                <c:ptCount val="24"/>
                <c:pt idx="0">
                  <c:v>0.36315837500000003</c:v>
                </c:pt>
                <c:pt idx="1">
                  <c:v>0.36315837500000003</c:v>
                </c:pt>
                <c:pt idx="2">
                  <c:v>0.36315837500000003</c:v>
                </c:pt>
                <c:pt idx="3">
                  <c:v>0.36315837500000003</c:v>
                </c:pt>
                <c:pt idx="4">
                  <c:v>0.36315837500000003</c:v>
                </c:pt>
                <c:pt idx="5">
                  <c:v>0.36315837500000003</c:v>
                </c:pt>
                <c:pt idx="6">
                  <c:v>0.36315837500000003</c:v>
                </c:pt>
                <c:pt idx="7">
                  <c:v>0.36315837500000003</c:v>
                </c:pt>
                <c:pt idx="8">
                  <c:v>0.36315837500000003</c:v>
                </c:pt>
                <c:pt idx="9">
                  <c:v>0.36315837500000003</c:v>
                </c:pt>
                <c:pt idx="10">
                  <c:v>0.36315837500000003</c:v>
                </c:pt>
                <c:pt idx="11">
                  <c:v>0.36315837500000003</c:v>
                </c:pt>
                <c:pt idx="12">
                  <c:v>0.36315837500000003</c:v>
                </c:pt>
                <c:pt idx="13">
                  <c:v>0.36315837500000003</c:v>
                </c:pt>
                <c:pt idx="14">
                  <c:v>0.36315837500000003</c:v>
                </c:pt>
                <c:pt idx="15">
                  <c:v>0.36315837500000003</c:v>
                </c:pt>
                <c:pt idx="16">
                  <c:v>0.36315837500000003</c:v>
                </c:pt>
                <c:pt idx="17">
                  <c:v>0.36315837500000003</c:v>
                </c:pt>
                <c:pt idx="18">
                  <c:v>0.36315837500000003</c:v>
                </c:pt>
                <c:pt idx="19">
                  <c:v>0.36315837500000003</c:v>
                </c:pt>
                <c:pt idx="20">
                  <c:v>0.36315837500000003</c:v>
                </c:pt>
                <c:pt idx="21">
                  <c:v>0.36315837500000003</c:v>
                </c:pt>
                <c:pt idx="22">
                  <c:v>0.36315837500000003</c:v>
                </c:pt>
                <c:pt idx="23">
                  <c:v>0.36315837500000003</c:v>
                </c:pt>
              </c:numCache>
            </c:numRef>
          </c:val>
          <c:smooth val="0"/>
          <c:extLst>
            <c:ext xmlns:c16="http://schemas.microsoft.com/office/drawing/2014/chart" uri="{C3380CC4-5D6E-409C-BE32-E72D297353CC}">
              <c16:uniqueId val="{00000005-9455-4772-AC3C-262E1FE96310}"/>
            </c:ext>
          </c:extLst>
        </c:ser>
        <c:ser>
          <c:idx val="2"/>
          <c:order val="5"/>
          <c:tx>
            <c:strRef>
              <c:f>'4 hr'!$I$6</c:f>
              <c:strCache>
                <c:ptCount val="1"/>
                <c:pt idx="0">
                  <c:v>SCL</c:v>
                </c:pt>
              </c:strCache>
            </c:strRef>
          </c:tx>
          <c:spPr>
            <a:ln>
              <a:noFill/>
            </a:ln>
          </c:spPr>
          <c:marker>
            <c:symbol val="circle"/>
            <c:size val="6"/>
            <c:spPr>
              <a:solidFill>
                <a:srgbClr val="FF6600"/>
              </a:solidFill>
              <a:ln>
                <a:solidFill>
                  <a:srgbClr val="ED7D31"/>
                </a:solidFill>
              </a:ln>
            </c:spPr>
          </c:marker>
          <c:dPt>
            <c:idx val="24"/>
            <c:marker>
              <c:spPr>
                <a:solidFill>
                  <a:srgbClr val="FF6600"/>
                </a:solidFill>
                <a:ln>
                  <a:solidFill>
                    <a:schemeClr val="accent6">
                      <a:lumMod val="75000"/>
                    </a:schemeClr>
                  </a:solidFill>
                </a:ln>
              </c:spPr>
            </c:marker>
            <c:bubble3D val="0"/>
            <c:spPr>
              <a:ln>
                <a:solidFill>
                  <a:schemeClr val="bg1">
                    <a:lumMod val="65000"/>
                  </a:schemeClr>
                </a:solidFill>
              </a:ln>
            </c:spPr>
            <c:extLst>
              <c:ext xmlns:c16="http://schemas.microsoft.com/office/drawing/2014/chart" uri="{C3380CC4-5D6E-409C-BE32-E72D297353CC}">
                <c16:uniqueId val="{00000007-9455-4772-AC3C-262E1FE96310}"/>
              </c:ext>
            </c:extLst>
          </c:dPt>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hr'!$I$79:$I$102</c:f>
              <c:numCache>
                <c:formatCode>0%</c:formatCode>
                <c:ptCount val="24"/>
                <c:pt idx="0">
                  <c:v>#N/A</c:v>
                </c:pt>
                <c:pt idx="1">
                  <c:v>#N/A</c:v>
                </c:pt>
                <c:pt idx="2">
                  <c:v>#N/A</c:v>
                </c:pt>
                <c:pt idx="3">
                  <c:v>#N/A</c:v>
                </c:pt>
                <c:pt idx="4">
                  <c:v>#N/A</c:v>
                </c:pt>
                <c:pt idx="5">
                  <c:v>#N/A</c:v>
                </c:pt>
                <c:pt idx="6">
                  <c:v>#N/A</c:v>
                </c:pt>
                <c:pt idx="7">
                  <c:v>#N/A</c:v>
                </c:pt>
                <c:pt idx="8">
                  <c:v>#N/A</c:v>
                </c:pt>
                <c:pt idx="9" formatCode="0.0%">
                  <c:v>0.28799999999999998</c:v>
                </c:pt>
                <c:pt idx="10" formatCode="0.0%">
                  <c:v>0.28599999999999998</c:v>
                </c:pt>
                <c:pt idx="11" formatCode="0.0%">
                  <c:v>0.30399999999999999</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9455-4772-AC3C-262E1FE96310}"/>
            </c:ext>
          </c:extLst>
        </c:ser>
        <c:ser>
          <c:idx val="6"/>
          <c:order val="6"/>
          <c:tx>
            <c:strRef>
              <c:f>'4 hr'!$J$6</c:f>
              <c:strCache>
                <c:ptCount val="1"/>
                <c:pt idx="0">
                  <c:v>SCH</c:v>
                </c:pt>
              </c:strCache>
            </c:strRef>
          </c:tx>
          <c:spPr>
            <a:ln>
              <a:noFill/>
            </a:ln>
          </c:spPr>
          <c:marker>
            <c:symbol val="circle"/>
            <c:size val="7"/>
            <c:spPr>
              <a:solidFill>
                <a:srgbClr val="5B9BD5"/>
              </a:solidFill>
              <a:ln>
                <a:solidFill>
                  <a:srgbClr val="5B9BD5"/>
                </a:solidFill>
              </a:ln>
            </c:spPr>
          </c:marker>
          <c:cat>
            <c:numRef>
              <c:f>'4 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hr'!$J$79:$J$102</c:f>
              <c:numCache>
                <c:formatCode>0%</c:formatCode>
                <c:ptCount val="24"/>
                <c:pt idx="0">
                  <c:v>#N/A</c:v>
                </c:pt>
                <c:pt idx="1">
                  <c:v>#N/A</c:v>
                </c:pt>
                <c:pt idx="2">
                  <c:v>#N/A</c:v>
                </c:pt>
                <c:pt idx="3">
                  <c:v>0.36799999999999999</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9455-4772-AC3C-262E1FE96310}"/>
            </c:ext>
          </c:extLst>
        </c:ser>
        <c:dLbls>
          <c:showLegendKey val="0"/>
          <c:showVal val="0"/>
          <c:showCatName val="0"/>
          <c:showSerName val="0"/>
          <c:showPercent val="0"/>
          <c:showBubbleSize val="0"/>
        </c:dLbls>
        <c:smooth val="0"/>
        <c:axId val="183526144"/>
        <c:axId val="183528064"/>
      </c:lineChart>
      <c:dateAx>
        <c:axId val="1835261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8064"/>
        <c:crosses val="autoZero"/>
        <c:auto val="1"/>
        <c:lblOffset val="100"/>
        <c:baseTimeUnit val="months"/>
        <c:majorUnit val="1"/>
        <c:majorTimeUnit val="months"/>
      </c:dateAx>
      <c:valAx>
        <c:axId val="1835280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614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(Causeway)</a:t>
            </a:r>
            <a:endParaRPr lang="en-GB" sz="1100">
              <a:effectLst/>
            </a:endParaRPr>
          </a:p>
        </c:rich>
      </c:tx>
      <c:layout>
        <c:manualLayout>
          <c:xMode val="edge"/>
          <c:yMode val="edge"/>
          <c:x val="0.27690966754155732"/>
          <c:y val="4.1666666666666664E-2"/>
        </c:manualLayout>
      </c:layout>
      <c:overlay val="0"/>
      <c:spPr>
        <a:noFill/>
        <a:ln>
          <a:noFill/>
        </a:ln>
        <a:effectLst/>
      </c:spPr>
    </c:title>
    <c:autoTitleDeleted val="0"/>
    <c:plotArea>
      <c:layout/>
      <c:lineChart>
        <c:grouping val="standard"/>
        <c:varyColors val="0"/>
        <c:ser>
          <c:idx val="0"/>
          <c:order val="0"/>
          <c:tx>
            <c:strRef>
              <c:f>'4 hr'!$F$109</c:f>
              <c:strCache>
                <c:ptCount val="1"/>
                <c:pt idx="0">
                  <c:v>LPL</c:v>
                </c:pt>
              </c:strCache>
            </c:strRef>
          </c:tx>
          <c:spPr>
            <a:ln w="15875" cap="rnd">
              <a:solidFill>
                <a:schemeClr val="tx1"/>
              </a:solidFill>
              <a:prstDash val="lgDash"/>
              <a:round/>
            </a:ln>
            <a:effectLst/>
          </c:spPr>
          <c:marker>
            <c:symbol val="none"/>
          </c:marker>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hr'!$F$182:$F$205</c:f>
              <c:numCache>
                <c:formatCode>0%</c:formatCode>
                <c:ptCount val="24"/>
                <c:pt idx="0">
                  <c:v>0.40847724999999996</c:v>
                </c:pt>
                <c:pt idx="1">
                  <c:v>0.40847724999999996</c:v>
                </c:pt>
                <c:pt idx="2">
                  <c:v>0.40847724999999996</c:v>
                </c:pt>
                <c:pt idx="3">
                  <c:v>0.40847724999999996</c:v>
                </c:pt>
                <c:pt idx="4">
                  <c:v>0.40847724999999996</c:v>
                </c:pt>
                <c:pt idx="5">
                  <c:v>0.40847724999999996</c:v>
                </c:pt>
                <c:pt idx="6">
                  <c:v>0.40847724999999996</c:v>
                </c:pt>
                <c:pt idx="7">
                  <c:v>0.40847724999999996</c:v>
                </c:pt>
                <c:pt idx="8">
                  <c:v>0.40847724999999996</c:v>
                </c:pt>
                <c:pt idx="9">
                  <c:v>0.40847724999999996</c:v>
                </c:pt>
                <c:pt idx="10">
                  <c:v>0.40847724999999996</c:v>
                </c:pt>
                <c:pt idx="11">
                  <c:v>0.40847724999999996</c:v>
                </c:pt>
                <c:pt idx="12">
                  <c:v>0.40847724999999996</c:v>
                </c:pt>
                <c:pt idx="13">
                  <c:v>0.40847724999999996</c:v>
                </c:pt>
                <c:pt idx="14">
                  <c:v>0.40847724999999996</c:v>
                </c:pt>
                <c:pt idx="15">
                  <c:v>0.40847724999999996</c:v>
                </c:pt>
                <c:pt idx="16">
                  <c:v>0.40847724999999996</c:v>
                </c:pt>
                <c:pt idx="17">
                  <c:v>0.40847724999999996</c:v>
                </c:pt>
                <c:pt idx="18">
                  <c:v>0.40847724999999996</c:v>
                </c:pt>
                <c:pt idx="19">
                  <c:v>0.40847724999999996</c:v>
                </c:pt>
                <c:pt idx="20">
                  <c:v>0.40847724999999996</c:v>
                </c:pt>
                <c:pt idx="21">
                  <c:v>0.40847724999999996</c:v>
                </c:pt>
                <c:pt idx="22">
                  <c:v>0.40847724999999996</c:v>
                </c:pt>
                <c:pt idx="23">
                  <c:v>0.40847724999999996</c:v>
                </c:pt>
              </c:numCache>
            </c:numRef>
          </c:val>
          <c:smooth val="0"/>
          <c:extLst>
            <c:ext xmlns:c16="http://schemas.microsoft.com/office/drawing/2014/chart" uri="{C3380CC4-5D6E-409C-BE32-E72D297353CC}">
              <c16:uniqueId val="{00000000-55EB-40F9-BB72-CB9A9DBD2B65}"/>
            </c:ext>
          </c:extLst>
        </c:ser>
        <c:ser>
          <c:idx val="1"/>
          <c:order val="1"/>
          <c:tx>
            <c:strRef>
              <c:f>'4 hr'!$E$109</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14"/>
            <c:bubble3D val="0"/>
            <c:extLst>
              <c:ext xmlns:c16="http://schemas.microsoft.com/office/drawing/2014/chart" uri="{C3380CC4-5D6E-409C-BE32-E72D297353CC}">
                <c16:uniqueId val="{00000001-55EB-40F9-BB72-CB9A9DBD2B65}"/>
              </c:ext>
            </c:extLst>
          </c:dPt>
          <c:dPt>
            <c:idx val="15"/>
            <c:bubble3D val="0"/>
            <c:extLst>
              <c:ext xmlns:c16="http://schemas.microsoft.com/office/drawing/2014/chart" uri="{C3380CC4-5D6E-409C-BE32-E72D297353CC}">
                <c16:uniqueId val="{00000002-55EB-40F9-BB72-CB9A9DBD2B65}"/>
              </c:ext>
            </c:extLst>
          </c:dPt>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hr'!$E$182:$E$205</c:f>
              <c:numCache>
                <c:formatCode>0.0%</c:formatCode>
                <c:ptCount val="24"/>
                <c:pt idx="0">
                  <c:v>0.47299999999999998</c:v>
                </c:pt>
                <c:pt idx="1">
                  <c:v>0.44900000000000001</c:v>
                </c:pt>
                <c:pt idx="2">
                  <c:v>0.44600000000000001</c:v>
                </c:pt>
                <c:pt idx="3">
                  <c:v>0.45100000000000001</c:v>
                </c:pt>
                <c:pt idx="4">
                  <c:v>0.48199999999999998</c:v>
                </c:pt>
                <c:pt idx="5">
                  <c:v>0.49399999999999999</c:v>
                </c:pt>
                <c:pt idx="6">
                  <c:v>0.49199999999999999</c:v>
                </c:pt>
                <c:pt idx="7">
                  <c:v>0.45900000000000002</c:v>
                </c:pt>
                <c:pt idx="8">
                  <c:v>0.45400000000000001</c:v>
                </c:pt>
                <c:pt idx="9">
                  <c:v>0.41399999999999998</c:v>
                </c:pt>
                <c:pt idx="10">
                  <c:v>0.45300000000000001</c:v>
                </c:pt>
                <c:pt idx="11">
                  <c:v>0.46500000000000002</c:v>
                </c:pt>
                <c:pt idx="12">
                  <c:v>0.46920000000000001</c:v>
                </c:pt>
                <c:pt idx="13">
                  <c:v>0.45889999999999997</c:v>
                </c:pt>
                <c:pt idx="14">
                  <c:v>0.45300000000000001</c:v>
                </c:pt>
                <c:pt idx="15">
                  <c:v>0.39500000000000002</c:v>
                </c:pt>
              </c:numCache>
            </c:numRef>
          </c:val>
          <c:smooth val="0"/>
          <c:extLst>
            <c:ext xmlns:c16="http://schemas.microsoft.com/office/drawing/2014/chart" uri="{C3380CC4-5D6E-409C-BE32-E72D297353CC}">
              <c16:uniqueId val="{00000003-55EB-40F9-BB72-CB9A9DBD2B65}"/>
            </c:ext>
          </c:extLst>
        </c:ser>
        <c:ser>
          <c:idx val="3"/>
          <c:order val="2"/>
          <c:tx>
            <c:strRef>
              <c:f>'4 hr'!$G$109</c:f>
              <c:strCache>
                <c:ptCount val="1"/>
                <c:pt idx="0">
                  <c:v>Target</c:v>
                </c:pt>
              </c:strCache>
            </c:strRef>
          </c:tx>
          <c:spPr>
            <a:ln w="19050" cap="rnd">
              <a:solidFill>
                <a:srgbClr val="FF0000"/>
              </a:solidFill>
              <a:prstDash val="dash"/>
              <a:round/>
            </a:ln>
            <a:effectLst/>
          </c:spPr>
          <c:marker>
            <c:symbol val="none"/>
          </c:marker>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hr'!$G$182:$G$205</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4-55EB-40F9-BB72-CB9A9DBD2B65}"/>
            </c:ext>
          </c:extLst>
        </c:ser>
        <c:ser>
          <c:idx val="4"/>
          <c:order val="3"/>
          <c:tx>
            <c:strRef>
              <c:f>'4 hr'!$D$109</c:f>
              <c:strCache>
                <c:ptCount val="1"/>
                <c:pt idx="0">
                  <c:v>Mean</c:v>
                </c:pt>
              </c:strCache>
            </c:strRef>
          </c:tx>
          <c:spPr>
            <a:ln w="15875" cap="rnd">
              <a:solidFill>
                <a:schemeClr val="tx1"/>
              </a:solidFill>
              <a:round/>
            </a:ln>
            <a:effectLst/>
          </c:spPr>
          <c:marker>
            <c:symbol val="none"/>
          </c:marker>
          <c:dPt>
            <c:idx val="15"/>
            <c:bubble3D val="0"/>
            <c:extLst>
              <c:ext xmlns:c16="http://schemas.microsoft.com/office/drawing/2014/chart" uri="{C3380CC4-5D6E-409C-BE32-E72D297353CC}">
                <c16:uniqueId val="{00000005-55EB-40F9-BB72-CB9A9DBD2B65}"/>
              </c:ext>
            </c:extLst>
          </c:dPt>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hr'!$D$182:$D$205</c:f>
              <c:numCache>
                <c:formatCode>0%</c:formatCode>
                <c:ptCount val="24"/>
                <c:pt idx="0">
                  <c:v>0.45675624999999997</c:v>
                </c:pt>
                <c:pt idx="1">
                  <c:v>0.45675624999999997</c:v>
                </c:pt>
                <c:pt idx="2">
                  <c:v>0.45675624999999997</c:v>
                </c:pt>
                <c:pt idx="3">
                  <c:v>0.45675624999999997</c:v>
                </c:pt>
                <c:pt idx="4">
                  <c:v>0.45675624999999997</c:v>
                </c:pt>
                <c:pt idx="5">
                  <c:v>0.45675624999999997</c:v>
                </c:pt>
                <c:pt idx="6">
                  <c:v>0.45675624999999997</c:v>
                </c:pt>
                <c:pt idx="7">
                  <c:v>0.45675624999999997</c:v>
                </c:pt>
                <c:pt idx="8">
                  <c:v>0.45675624999999997</c:v>
                </c:pt>
                <c:pt idx="9">
                  <c:v>0.45675624999999997</c:v>
                </c:pt>
                <c:pt idx="10">
                  <c:v>0.45675624999999997</c:v>
                </c:pt>
                <c:pt idx="11">
                  <c:v>0.45675624999999997</c:v>
                </c:pt>
                <c:pt idx="12">
                  <c:v>0.45675624999999997</c:v>
                </c:pt>
                <c:pt idx="13">
                  <c:v>0.45675624999999997</c:v>
                </c:pt>
                <c:pt idx="14">
                  <c:v>0.45675624999999997</c:v>
                </c:pt>
                <c:pt idx="15">
                  <c:v>0.45675624999999997</c:v>
                </c:pt>
                <c:pt idx="16">
                  <c:v>0.45675624999999997</c:v>
                </c:pt>
                <c:pt idx="17">
                  <c:v>0.45675624999999997</c:v>
                </c:pt>
                <c:pt idx="18">
                  <c:v>0.45675624999999997</c:v>
                </c:pt>
                <c:pt idx="19">
                  <c:v>0.45675624999999997</c:v>
                </c:pt>
                <c:pt idx="20">
                  <c:v>0.45675624999999997</c:v>
                </c:pt>
                <c:pt idx="21">
                  <c:v>0.45675624999999997</c:v>
                </c:pt>
                <c:pt idx="22">
                  <c:v>0.45675624999999997</c:v>
                </c:pt>
                <c:pt idx="23">
                  <c:v>0.45675624999999997</c:v>
                </c:pt>
              </c:numCache>
            </c:numRef>
          </c:val>
          <c:smooth val="0"/>
          <c:extLst>
            <c:ext xmlns:c16="http://schemas.microsoft.com/office/drawing/2014/chart" uri="{C3380CC4-5D6E-409C-BE32-E72D297353CC}">
              <c16:uniqueId val="{00000006-55EB-40F9-BB72-CB9A9DBD2B65}"/>
            </c:ext>
          </c:extLst>
        </c:ser>
        <c:ser>
          <c:idx val="5"/>
          <c:order val="4"/>
          <c:tx>
            <c:strRef>
              <c:f>'4 hr'!$C$109</c:f>
              <c:strCache>
                <c:ptCount val="1"/>
                <c:pt idx="0">
                  <c:v>UPL</c:v>
                </c:pt>
              </c:strCache>
            </c:strRef>
          </c:tx>
          <c:spPr>
            <a:ln w="15875" cap="rnd">
              <a:solidFill>
                <a:schemeClr val="tx1"/>
              </a:solidFill>
              <a:prstDash val="lgDash"/>
              <a:round/>
            </a:ln>
            <a:effectLst/>
          </c:spPr>
          <c:marker>
            <c:symbol val="none"/>
          </c:marker>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hr'!$C$182:$C$205</c:f>
              <c:numCache>
                <c:formatCode>0%</c:formatCode>
                <c:ptCount val="24"/>
                <c:pt idx="0">
                  <c:v>0.50503524999999994</c:v>
                </c:pt>
                <c:pt idx="1">
                  <c:v>0.50503524999999994</c:v>
                </c:pt>
                <c:pt idx="2">
                  <c:v>0.50503524999999994</c:v>
                </c:pt>
                <c:pt idx="3">
                  <c:v>0.50503524999999994</c:v>
                </c:pt>
                <c:pt idx="4">
                  <c:v>0.50503524999999994</c:v>
                </c:pt>
                <c:pt idx="5">
                  <c:v>0.50503524999999994</c:v>
                </c:pt>
                <c:pt idx="6">
                  <c:v>0.50503524999999994</c:v>
                </c:pt>
                <c:pt idx="7">
                  <c:v>0.50503524999999994</c:v>
                </c:pt>
                <c:pt idx="8">
                  <c:v>0.50503524999999994</c:v>
                </c:pt>
                <c:pt idx="9">
                  <c:v>0.50503524999999994</c:v>
                </c:pt>
                <c:pt idx="10">
                  <c:v>0.50503524999999994</c:v>
                </c:pt>
                <c:pt idx="11">
                  <c:v>0.50503524999999994</c:v>
                </c:pt>
                <c:pt idx="12">
                  <c:v>0.50503524999999994</c:v>
                </c:pt>
                <c:pt idx="13">
                  <c:v>0.50503524999999994</c:v>
                </c:pt>
                <c:pt idx="14">
                  <c:v>0.50503524999999994</c:v>
                </c:pt>
                <c:pt idx="15">
                  <c:v>0.50503524999999994</c:v>
                </c:pt>
                <c:pt idx="16">
                  <c:v>0.50503524999999994</c:v>
                </c:pt>
                <c:pt idx="17">
                  <c:v>0.50503524999999994</c:v>
                </c:pt>
                <c:pt idx="18">
                  <c:v>0.50503524999999994</c:v>
                </c:pt>
                <c:pt idx="19">
                  <c:v>0.50503524999999994</c:v>
                </c:pt>
                <c:pt idx="20">
                  <c:v>0.50503524999999994</c:v>
                </c:pt>
                <c:pt idx="21">
                  <c:v>0.50503524999999994</c:v>
                </c:pt>
                <c:pt idx="22">
                  <c:v>0.50503524999999994</c:v>
                </c:pt>
                <c:pt idx="23">
                  <c:v>0.50503524999999994</c:v>
                </c:pt>
              </c:numCache>
            </c:numRef>
          </c:val>
          <c:smooth val="0"/>
          <c:extLst>
            <c:ext xmlns:c16="http://schemas.microsoft.com/office/drawing/2014/chart" uri="{C3380CC4-5D6E-409C-BE32-E72D297353CC}">
              <c16:uniqueId val="{00000007-55EB-40F9-BB72-CB9A9DBD2B65}"/>
            </c:ext>
          </c:extLst>
        </c:ser>
        <c:ser>
          <c:idx val="2"/>
          <c:order val="5"/>
          <c:tx>
            <c:strRef>
              <c:f>'4 hr'!$I$109</c:f>
              <c:strCache>
                <c:ptCount val="1"/>
                <c:pt idx="0">
                  <c:v>SCL</c:v>
                </c:pt>
              </c:strCache>
            </c:strRef>
          </c:tx>
          <c:spPr>
            <a:ln>
              <a:noFill/>
            </a:ln>
          </c:spPr>
          <c:marker>
            <c:symbol val="circle"/>
            <c:size val="6"/>
            <c:spPr>
              <a:solidFill>
                <a:srgbClr val="FF6600"/>
              </a:solidFill>
              <a:ln>
                <a:solidFill>
                  <a:srgbClr val="ED7D31"/>
                </a:solidFill>
              </a:ln>
            </c:spPr>
          </c:marker>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0.39500000000000002</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55EB-40F9-BB72-CB9A9DBD2B65}"/>
            </c:ext>
          </c:extLst>
        </c:ser>
        <c:ser>
          <c:idx val="6"/>
          <c:order val="6"/>
          <c:tx>
            <c:strRef>
              <c:f>'4 hr'!$J$109</c:f>
              <c:strCache>
                <c:ptCount val="1"/>
                <c:pt idx="0">
                  <c:v>SCH</c:v>
                </c:pt>
              </c:strCache>
            </c:strRef>
          </c:tx>
          <c:spPr>
            <a:ln>
              <a:noFill/>
            </a:ln>
          </c:spPr>
          <c:marker>
            <c:symbol val="circle"/>
            <c:size val="6"/>
            <c:spPr>
              <a:solidFill>
                <a:srgbClr val="5B9BD5"/>
              </a:solidFill>
              <a:ln>
                <a:solidFill>
                  <a:srgbClr val="5B9BD5"/>
                </a:solidFill>
              </a:ln>
            </c:spPr>
          </c:marker>
          <c:cat>
            <c:numRef>
              <c:f>'4 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'4 hr'!$J$182:$J$205</c:f>
              <c:numCache>
                <c:formatCode>0%</c:formatCode>
                <c:ptCount val="24"/>
                <c:pt idx="0">
                  <c:v>#N/A</c:v>
                </c:pt>
                <c:pt idx="1">
                  <c:v>#N/A</c:v>
                </c:pt>
                <c:pt idx="2">
                  <c:v>#N/A</c:v>
                </c:pt>
                <c:pt idx="3">
                  <c:v>#N/A</c:v>
                </c:pt>
                <c:pt idx="4" formatCode="0.0%">
                  <c:v>0.48199999999999998</c:v>
                </c:pt>
                <c:pt idx="5" formatCode="0.0%">
                  <c:v>0.49399999999999999</c:v>
                </c:pt>
                <c:pt idx="6" formatCode="0.0%">
                  <c:v>0.49199999999999999</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55EB-40F9-BB72-CB9A9DBD2B65}"/>
            </c:ext>
          </c:extLst>
        </c:ser>
        <c:dLbls>
          <c:showLegendKey val="0"/>
          <c:showVal val="0"/>
          <c:showCatName val="0"/>
          <c:showSerName val="0"/>
          <c:showPercent val="0"/>
          <c:showBubbleSize val="0"/>
        </c:dLbls>
        <c:smooth val="0"/>
        <c:axId val="184633216"/>
        <c:axId val="184655872"/>
      </c:lineChart>
      <c:dateAx>
        <c:axId val="1846332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55872"/>
        <c:crosses val="autoZero"/>
        <c:auto val="1"/>
        <c:lblOffset val="100"/>
        <c:baseTimeUnit val="months"/>
        <c:majorUnit val="1"/>
        <c:majorTimeUnit val="months"/>
      </c:dateAx>
      <c:valAx>
        <c:axId val="184655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33216"/>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(Antrim)</a:t>
            </a:r>
            <a:endParaRPr lang="en-GB" sz="1100">
              <a:effectLst/>
            </a:endParaRPr>
          </a:p>
        </c:rich>
      </c:tx>
      <c:overlay val="0"/>
      <c:spPr>
        <a:noFill/>
        <a:ln>
          <a:noFill/>
        </a:ln>
        <a:effectLst/>
      </c:spPr>
    </c:title>
    <c:autoTitleDeleted val="0"/>
    <c:plotArea>
      <c:layout/>
      <c:lineChart>
        <c:grouping val="standard"/>
        <c:varyColors val="0"/>
        <c:ser>
          <c:idx val="0"/>
          <c:order val="0"/>
          <c:tx>
            <c:strRef>
              <c:f>'12hr'!$F$6</c:f>
              <c:strCache>
                <c:ptCount val="1"/>
                <c:pt idx="0">
                  <c:v>LPL</c:v>
                </c:pt>
              </c:strCache>
            </c:strRef>
          </c:tx>
          <c:spPr>
            <a:ln w="15875" cap="rnd">
              <a:solidFill>
                <a:schemeClr val="tx1"/>
              </a:solidFill>
              <a:prstDash val="lgDash"/>
              <a:round/>
            </a:ln>
            <a:effectLst/>
          </c:spPr>
          <c:marker>
            <c:symbol val="none"/>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'12hr'!$F$79:$F$102</c:f>
              <c:numCache>
                <c:formatCode>0</c:formatCode>
                <c:ptCount val="24"/>
                <c:pt idx="0">
                  <c:v>1192.48125</c:v>
                </c:pt>
                <c:pt idx="1">
                  <c:v>1192.48125</c:v>
                </c:pt>
                <c:pt idx="2">
                  <c:v>1192.48125</c:v>
                </c:pt>
                <c:pt idx="3">
                  <c:v>1192.48125</c:v>
                </c:pt>
                <c:pt idx="4">
                  <c:v>1192.48125</c:v>
                </c:pt>
                <c:pt idx="5">
                  <c:v>1192.48125</c:v>
                </c:pt>
                <c:pt idx="6">
                  <c:v>1192.48125</c:v>
                </c:pt>
                <c:pt idx="7">
                  <c:v>1192.48125</c:v>
                </c:pt>
                <c:pt idx="8">
                  <c:v>1192.48125</c:v>
                </c:pt>
                <c:pt idx="9">
                  <c:v>1192.48125</c:v>
                </c:pt>
                <c:pt idx="10">
                  <c:v>1192.48125</c:v>
                </c:pt>
                <c:pt idx="11">
                  <c:v>1192.48125</c:v>
                </c:pt>
                <c:pt idx="12">
                  <c:v>1192.48125</c:v>
                </c:pt>
                <c:pt idx="13">
                  <c:v>1192.48125</c:v>
                </c:pt>
                <c:pt idx="14">
                  <c:v>1192.48125</c:v>
                </c:pt>
                <c:pt idx="15">
                  <c:v>1192.48125</c:v>
                </c:pt>
                <c:pt idx="16">
                  <c:v>1192.48125</c:v>
                </c:pt>
                <c:pt idx="17">
                  <c:v>1192.48125</c:v>
                </c:pt>
                <c:pt idx="18">
                  <c:v>1192.48125</c:v>
                </c:pt>
                <c:pt idx="19">
                  <c:v>1192.48125</c:v>
                </c:pt>
                <c:pt idx="20">
                  <c:v>1192.48125</c:v>
                </c:pt>
                <c:pt idx="21">
                  <c:v>1192.48125</c:v>
                </c:pt>
                <c:pt idx="22">
                  <c:v>1192.48125</c:v>
                </c:pt>
                <c:pt idx="23">
                  <c:v>1192.48125</c:v>
                </c:pt>
              </c:numCache>
            </c:numRef>
          </c:val>
          <c:smooth val="0"/>
          <c:extLst>
            <c:ext xmlns:c16="http://schemas.microsoft.com/office/drawing/2014/chart" uri="{C3380CC4-5D6E-409C-BE32-E72D297353CC}">
              <c16:uniqueId val="{00000000-23B0-4F87-AA08-211A73B4013A}"/>
            </c:ext>
          </c:extLst>
        </c:ser>
        <c:ser>
          <c:idx val="1"/>
          <c:order val="1"/>
          <c:tx>
            <c:strRef>
              <c:f>'12hr'!$E$6</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'12hr'!$E$79:$E$102</c:f>
              <c:numCache>
                <c:formatCode>0</c:formatCode>
                <c:ptCount val="24"/>
                <c:pt idx="0">
                  <c:v>1655</c:v>
                </c:pt>
                <c:pt idx="1">
                  <c:v>1439</c:v>
                </c:pt>
                <c:pt idx="2">
                  <c:v>1598</c:v>
                </c:pt>
                <c:pt idx="3">
                  <c:v>1274</c:v>
                </c:pt>
                <c:pt idx="4">
                  <c:v>1453</c:v>
                </c:pt>
                <c:pt idx="5">
                  <c:v>1546</c:v>
                </c:pt>
                <c:pt idx="6">
                  <c:v>1844</c:v>
                </c:pt>
                <c:pt idx="7">
                  <c:v>1616</c:v>
                </c:pt>
                <c:pt idx="8">
                  <c:v>1538</c:v>
                </c:pt>
                <c:pt idx="9">
                  <c:v>1729</c:v>
                </c:pt>
                <c:pt idx="10">
                  <c:v>1647</c:v>
                </c:pt>
                <c:pt idx="11">
                  <c:v>1759</c:v>
                </c:pt>
                <c:pt idx="12">
                  <c:v>1959</c:v>
                </c:pt>
                <c:pt idx="13">
                  <c:v>1886</c:v>
                </c:pt>
                <c:pt idx="14">
                  <c:v>1653</c:v>
                </c:pt>
                <c:pt idx="15">
                  <c:v>1812</c:v>
                </c:pt>
              </c:numCache>
            </c:numRef>
          </c:val>
          <c:smooth val="0"/>
          <c:extLst>
            <c:ext xmlns:c16="http://schemas.microsoft.com/office/drawing/2014/chart" uri="{C3380CC4-5D6E-409C-BE32-E72D297353CC}">
              <c16:uniqueId val="{00000001-23B0-4F87-AA08-211A73B4013A}"/>
            </c:ext>
          </c:extLst>
        </c:ser>
        <c:ser>
          <c:idx val="3"/>
          <c:order val="2"/>
          <c:tx>
            <c:strRef>
              <c:f>'12hr'!$G$6</c:f>
              <c:strCache>
                <c:ptCount val="1"/>
                <c:pt idx="0">
                  <c:v>Target</c:v>
                </c:pt>
              </c:strCache>
            </c:strRef>
          </c:tx>
          <c:spPr>
            <a:ln w="19050" cap="rnd">
              <a:solidFill>
                <a:srgbClr val="FF0000"/>
              </a:solidFill>
              <a:prstDash val="dash"/>
              <a:round/>
            </a:ln>
            <a:effectLst/>
          </c:spPr>
          <c:marker>
            <c:symbol val="none"/>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3B0-4F87-AA08-211A73B4013A}"/>
            </c:ext>
          </c:extLst>
        </c:ser>
        <c:ser>
          <c:idx val="4"/>
          <c:order val="3"/>
          <c:tx>
            <c:strRef>
              <c:f>'12hr'!$D$6</c:f>
              <c:strCache>
                <c:ptCount val="1"/>
                <c:pt idx="0">
                  <c:v>Mean</c:v>
                </c:pt>
              </c:strCache>
            </c:strRef>
          </c:tx>
          <c:spPr>
            <a:ln w="15875" cap="rnd">
              <a:solidFill>
                <a:schemeClr val="tx1"/>
              </a:solidFill>
              <a:round/>
            </a:ln>
            <a:effectLst/>
          </c:spPr>
          <c:marker>
            <c:symbol val="none"/>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'12hr'!$D$79:$D$102</c:f>
              <c:numCache>
                <c:formatCode>0</c:formatCode>
                <c:ptCount val="24"/>
                <c:pt idx="0">
                  <c:v>1650.5</c:v>
                </c:pt>
                <c:pt idx="1">
                  <c:v>1650.5</c:v>
                </c:pt>
                <c:pt idx="2">
                  <c:v>1650.5</c:v>
                </c:pt>
                <c:pt idx="3">
                  <c:v>1650.5</c:v>
                </c:pt>
                <c:pt idx="4">
                  <c:v>1650.5</c:v>
                </c:pt>
                <c:pt idx="5">
                  <c:v>1650.5</c:v>
                </c:pt>
                <c:pt idx="6">
                  <c:v>1650.5</c:v>
                </c:pt>
                <c:pt idx="7">
                  <c:v>1650.5</c:v>
                </c:pt>
                <c:pt idx="8">
                  <c:v>1650.5</c:v>
                </c:pt>
                <c:pt idx="9">
                  <c:v>1650.5</c:v>
                </c:pt>
                <c:pt idx="10">
                  <c:v>1650.5</c:v>
                </c:pt>
                <c:pt idx="11">
                  <c:v>1650.5</c:v>
                </c:pt>
                <c:pt idx="12">
                  <c:v>1650.5</c:v>
                </c:pt>
                <c:pt idx="13">
                  <c:v>1650.5</c:v>
                </c:pt>
                <c:pt idx="14">
                  <c:v>1650.5</c:v>
                </c:pt>
                <c:pt idx="15">
                  <c:v>1650.5</c:v>
                </c:pt>
                <c:pt idx="16">
                  <c:v>1650.5</c:v>
                </c:pt>
                <c:pt idx="17">
                  <c:v>1650.5</c:v>
                </c:pt>
                <c:pt idx="18">
                  <c:v>1650.5</c:v>
                </c:pt>
                <c:pt idx="19">
                  <c:v>1650.5</c:v>
                </c:pt>
                <c:pt idx="20">
                  <c:v>1650.5</c:v>
                </c:pt>
                <c:pt idx="21">
                  <c:v>1650.5</c:v>
                </c:pt>
                <c:pt idx="22">
                  <c:v>1650.5</c:v>
                </c:pt>
                <c:pt idx="23">
                  <c:v>1650.5</c:v>
                </c:pt>
              </c:numCache>
            </c:numRef>
          </c:val>
          <c:smooth val="0"/>
          <c:extLst>
            <c:ext xmlns:c16="http://schemas.microsoft.com/office/drawing/2014/chart" uri="{C3380CC4-5D6E-409C-BE32-E72D297353CC}">
              <c16:uniqueId val="{00000003-23B0-4F87-AA08-211A73B4013A}"/>
            </c:ext>
          </c:extLst>
        </c:ser>
        <c:ser>
          <c:idx val="5"/>
          <c:order val="4"/>
          <c:tx>
            <c:strRef>
              <c:f>'12hr'!$C$6</c:f>
              <c:strCache>
                <c:ptCount val="1"/>
                <c:pt idx="0">
                  <c:v>UPL</c:v>
                </c:pt>
              </c:strCache>
            </c:strRef>
          </c:tx>
          <c:spPr>
            <a:ln w="15875" cap="rnd">
              <a:solidFill>
                <a:schemeClr val="tx1"/>
              </a:solidFill>
              <a:prstDash val="lgDash"/>
              <a:round/>
            </a:ln>
            <a:effectLst/>
          </c:spPr>
          <c:marker>
            <c:symbol val="none"/>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'12hr'!$C$79:$C$102</c:f>
              <c:numCache>
                <c:formatCode>0</c:formatCode>
                <c:ptCount val="24"/>
                <c:pt idx="0">
                  <c:v>2108.5187500000002</c:v>
                </c:pt>
                <c:pt idx="1">
                  <c:v>2108.5187500000002</c:v>
                </c:pt>
                <c:pt idx="2">
                  <c:v>2108.5187500000002</c:v>
                </c:pt>
                <c:pt idx="3">
                  <c:v>2108.5187500000002</c:v>
                </c:pt>
                <c:pt idx="4">
                  <c:v>2108.5187500000002</c:v>
                </c:pt>
                <c:pt idx="5">
                  <c:v>2108.5187500000002</c:v>
                </c:pt>
                <c:pt idx="6">
                  <c:v>2108.5187500000002</c:v>
                </c:pt>
                <c:pt idx="7">
                  <c:v>2108.5187500000002</c:v>
                </c:pt>
                <c:pt idx="8">
                  <c:v>2108.5187500000002</c:v>
                </c:pt>
                <c:pt idx="9">
                  <c:v>2108.5187500000002</c:v>
                </c:pt>
                <c:pt idx="10">
                  <c:v>2108.5187500000002</c:v>
                </c:pt>
                <c:pt idx="11">
                  <c:v>2108.5187500000002</c:v>
                </c:pt>
                <c:pt idx="12">
                  <c:v>2108.5187500000002</c:v>
                </c:pt>
                <c:pt idx="13">
                  <c:v>2108.5187500000002</c:v>
                </c:pt>
                <c:pt idx="14">
                  <c:v>2108.5187500000002</c:v>
                </c:pt>
                <c:pt idx="15">
                  <c:v>2108.5187500000002</c:v>
                </c:pt>
                <c:pt idx="16">
                  <c:v>2108.5187500000002</c:v>
                </c:pt>
                <c:pt idx="17">
                  <c:v>2108.5187500000002</c:v>
                </c:pt>
                <c:pt idx="18">
                  <c:v>2108.5187500000002</c:v>
                </c:pt>
                <c:pt idx="19">
                  <c:v>2108.5187500000002</c:v>
                </c:pt>
                <c:pt idx="20">
                  <c:v>2108.5187500000002</c:v>
                </c:pt>
                <c:pt idx="21">
                  <c:v>2108.5187500000002</c:v>
                </c:pt>
                <c:pt idx="22">
                  <c:v>2108.5187500000002</c:v>
                </c:pt>
                <c:pt idx="23">
                  <c:v>2108.5187500000002</c:v>
                </c:pt>
              </c:numCache>
            </c:numRef>
          </c:val>
          <c:smooth val="0"/>
          <c:extLst>
            <c:ext xmlns:c16="http://schemas.microsoft.com/office/drawing/2014/chart" uri="{C3380CC4-5D6E-409C-BE32-E72D297353CC}">
              <c16:uniqueId val="{00000004-23B0-4F87-AA08-211A73B4013A}"/>
            </c:ext>
          </c:extLst>
        </c:ser>
        <c:ser>
          <c:idx val="2"/>
          <c:order val="5"/>
          <c:tx>
            <c:strRef>
              <c:f>'12hr'!$I$6</c:f>
              <c:strCache>
                <c:ptCount val="1"/>
                <c:pt idx="0">
                  <c:v>SCL</c:v>
                </c:pt>
              </c:strCache>
            </c:strRef>
          </c:tx>
          <c:spPr>
            <a:ln>
              <a:noFill/>
            </a:ln>
          </c:spPr>
          <c:marker>
            <c:symbol val="circle"/>
            <c:size val="7"/>
            <c:spPr>
              <a:solidFill>
                <a:srgbClr val="5B9BD5"/>
              </a:solidFill>
              <a:ln>
                <a:solidFill>
                  <a:srgbClr val="5B9BD5"/>
                </a:solidFill>
              </a:ln>
            </c:spPr>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3B0-4F87-AA08-211A73B4013A}"/>
            </c:ext>
          </c:extLst>
        </c:ser>
        <c:ser>
          <c:idx val="6"/>
          <c:order val="6"/>
          <c:tx>
            <c:strRef>
              <c:f>'12hr'!$J$6</c:f>
              <c:strCache>
                <c:ptCount val="1"/>
                <c:pt idx="0">
                  <c:v>SCH</c:v>
                </c:pt>
              </c:strCache>
            </c:strRef>
          </c:tx>
          <c:spPr>
            <a:ln>
              <a:noFill/>
            </a:ln>
          </c:spPr>
          <c:marker>
            <c:symbol val="circle"/>
            <c:size val="7"/>
            <c:spPr>
              <a:solidFill>
                <a:srgbClr val="ED7D31"/>
              </a:solidFill>
              <a:ln>
                <a:solidFill>
                  <a:srgbClr val="ED7D31"/>
                </a:solidFill>
              </a:ln>
            </c:spPr>
          </c:marker>
          <c:cat>
            <c:numRef>
              <c:f>'12hr'!$B$79:$B$94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3B0-4F87-AA08-211A73B4013A}"/>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valAx>
      <c:spPr>
        <a:noFill/>
        <a:ln>
          <a:noFill/>
        </a:ln>
        <a:effectLst/>
      </c:spPr>
    </c:plotArea>
    <c:legend>
      <c:legendPos val="b"/>
      <c:layout>
        <c:manualLayout>
          <c:xMode val="edge"/>
          <c:yMode val="edge"/>
          <c:x val="0.14561067366579181"/>
          <c:y val="0.81173228346456694"/>
          <c:w val="0.75322309711286084"/>
          <c:h val="0.160489938757655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(Causeway)</a:t>
            </a:r>
            <a:endParaRPr lang="en-GB" sz="1100">
              <a:effectLst/>
            </a:endParaRPr>
          </a:p>
        </c:rich>
      </c:tx>
      <c:layout>
        <c:manualLayout>
          <c:xMode val="edge"/>
          <c:yMode val="edge"/>
          <c:x val="0.3391596675415573"/>
          <c:y val="2.7671015591636816E-2"/>
        </c:manualLayout>
      </c:layout>
      <c:overlay val="0"/>
      <c:spPr>
        <a:noFill/>
        <a:ln>
          <a:noFill/>
        </a:ln>
        <a:effectLst/>
      </c:spPr>
    </c:title>
    <c:autoTitleDeleted val="0"/>
    <c:plotArea>
      <c:layout/>
      <c:lineChart>
        <c:grouping val="standard"/>
        <c:varyColors val="0"/>
        <c:ser>
          <c:idx val="0"/>
          <c:order val="0"/>
          <c:tx>
            <c:strRef>
              <c:f>'12hr'!$F$109</c:f>
              <c:strCache>
                <c:ptCount val="1"/>
                <c:pt idx="0">
                  <c:v>LPL</c:v>
                </c:pt>
              </c:strCache>
            </c:strRef>
          </c:tx>
          <c:spPr>
            <a:ln w="15875" cap="rnd">
              <a:solidFill>
                <a:schemeClr val="tx1"/>
              </a:solidFill>
              <a:prstDash val="lgDash"/>
              <a:round/>
            </a:ln>
            <a:effectLst/>
          </c:spPr>
          <c:marker>
            <c:symbol val="none"/>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'12hr'!$F$182:$F$205</c:f>
              <c:numCache>
                <c:formatCode>0</c:formatCode>
                <c:ptCount val="24"/>
                <c:pt idx="0">
                  <c:v>493.00625000000002</c:v>
                </c:pt>
                <c:pt idx="1">
                  <c:v>493.00625000000002</c:v>
                </c:pt>
                <c:pt idx="2">
                  <c:v>493.00625000000002</c:v>
                </c:pt>
                <c:pt idx="3">
                  <c:v>493.00625000000002</c:v>
                </c:pt>
                <c:pt idx="4">
                  <c:v>493.00625000000002</c:v>
                </c:pt>
                <c:pt idx="5">
                  <c:v>493.00625000000002</c:v>
                </c:pt>
                <c:pt idx="6">
                  <c:v>493.00625000000002</c:v>
                </c:pt>
                <c:pt idx="7">
                  <c:v>493.00625000000002</c:v>
                </c:pt>
                <c:pt idx="8">
                  <c:v>493.00625000000002</c:v>
                </c:pt>
                <c:pt idx="9">
                  <c:v>493.00625000000002</c:v>
                </c:pt>
                <c:pt idx="10">
                  <c:v>493.00625000000002</c:v>
                </c:pt>
                <c:pt idx="11">
                  <c:v>493.00625000000002</c:v>
                </c:pt>
                <c:pt idx="12">
                  <c:v>493.00625000000002</c:v>
                </c:pt>
                <c:pt idx="13">
                  <c:v>493.00625000000002</c:v>
                </c:pt>
                <c:pt idx="14">
                  <c:v>493.00625000000002</c:v>
                </c:pt>
                <c:pt idx="15">
                  <c:v>493.00625000000002</c:v>
                </c:pt>
                <c:pt idx="16">
                  <c:v>493.00625000000002</c:v>
                </c:pt>
                <c:pt idx="17">
                  <c:v>493.00625000000002</c:v>
                </c:pt>
                <c:pt idx="18">
                  <c:v>493.00625000000002</c:v>
                </c:pt>
                <c:pt idx="19">
                  <c:v>493.00625000000002</c:v>
                </c:pt>
                <c:pt idx="20">
                  <c:v>493.00625000000002</c:v>
                </c:pt>
                <c:pt idx="21">
                  <c:v>493.00625000000002</c:v>
                </c:pt>
                <c:pt idx="22">
                  <c:v>493.00625000000002</c:v>
                </c:pt>
                <c:pt idx="23">
                  <c:v>493.00625000000002</c:v>
                </c:pt>
              </c:numCache>
            </c:numRef>
          </c:val>
          <c:smooth val="0"/>
          <c:extLst>
            <c:ext xmlns:c16="http://schemas.microsoft.com/office/drawing/2014/chart" uri="{C3380CC4-5D6E-409C-BE32-E72D297353CC}">
              <c16:uniqueId val="{00000000-B937-46F3-89E7-297713E3979F}"/>
            </c:ext>
          </c:extLst>
        </c:ser>
        <c:ser>
          <c:idx val="1"/>
          <c:order val="1"/>
          <c:tx>
            <c:strRef>
              <c:f>'12hr'!$E$109</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'12hr'!$E$182:$E$205</c:f>
              <c:numCache>
                <c:formatCode>0</c:formatCode>
                <c:ptCount val="24"/>
                <c:pt idx="0">
                  <c:v>636</c:v>
                </c:pt>
                <c:pt idx="1">
                  <c:v>672</c:v>
                </c:pt>
                <c:pt idx="2">
                  <c:v>600</c:v>
                </c:pt>
                <c:pt idx="3">
                  <c:v>646</c:v>
                </c:pt>
                <c:pt idx="4">
                  <c:v>611</c:v>
                </c:pt>
                <c:pt idx="5">
                  <c:v>602</c:v>
                </c:pt>
                <c:pt idx="6">
                  <c:v>636</c:v>
                </c:pt>
                <c:pt idx="7">
                  <c:v>612</c:v>
                </c:pt>
                <c:pt idx="8">
                  <c:v>643</c:v>
                </c:pt>
                <c:pt idx="9">
                  <c:v>687</c:v>
                </c:pt>
                <c:pt idx="10">
                  <c:v>615</c:v>
                </c:pt>
                <c:pt idx="11">
                  <c:v>684</c:v>
                </c:pt>
                <c:pt idx="12">
                  <c:v>695</c:v>
                </c:pt>
                <c:pt idx="13">
                  <c:v>605</c:v>
                </c:pt>
                <c:pt idx="14">
                  <c:v>565</c:v>
                </c:pt>
                <c:pt idx="15">
                  <c:v>813</c:v>
                </c:pt>
              </c:numCache>
            </c:numRef>
          </c:val>
          <c:smooth val="0"/>
          <c:extLst>
            <c:ext xmlns:c16="http://schemas.microsoft.com/office/drawing/2014/chart" uri="{C3380CC4-5D6E-409C-BE32-E72D297353CC}">
              <c16:uniqueId val="{00000001-B937-46F3-89E7-297713E3979F}"/>
            </c:ext>
          </c:extLst>
        </c:ser>
        <c:ser>
          <c:idx val="3"/>
          <c:order val="2"/>
          <c:tx>
            <c:strRef>
              <c:f>'12hr'!$G$109</c:f>
              <c:strCache>
                <c:ptCount val="1"/>
                <c:pt idx="0">
                  <c:v>Target</c:v>
                </c:pt>
              </c:strCache>
            </c:strRef>
          </c:tx>
          <c:spPr>
            <a:ln w="19050" cap="rnd">
              <a:solidFill>
                <a:srgbClr val="FF0000"/>
              </a:solidFill>
              <a:prstDash val="dash"/>
              <a:round/>
            </a:ln>
            <a:effectLst/>
          </c:spPr>
          <c:marker>
            <c:symbol val="none"/>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'12hr'!$G$182:$G$205</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937-46F3-89E7-297713E3979F}"/>
            </c:ext>
          </c:extLst>
        </c:ser>
        <c:ser>
          <c:idx val="4"/>
          <c:order val="3"/>
          <c:tx>
            <c:strRef>
              <c:f>'12hr'!$D$109</c:f>
              <c:strCache>
                <c:ptCount val="1"/>
                <c:pt idx="0">
                  <c:v>Mean</c:v>
                </c:pt>
              </c:strCache>
            </c:strRef>
          </c:tx>
          <c:spPr>
            <a:ln w="15875" cap="rnd">
              <a:solidFill>
                <a:schemeClr val="tx1"/>
              </a:solidFill>
              <a:round/>
            </a:ln>
            <a:effectLst/>
          </c:spPr>
          <c:marker>
            <c:symbol val="none"/>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'12hr'!$D$182:$D$205</c:f>
              <c:numCache>
                <c:formatCode>0</c:formatCode>
                <c:ptCount val="24"/>
                <c:pt idx="0">
                  <c:v>645.125</c:v>
                </c:pt>
                <c:pt idx="1">
                  <c:v>645.125</c:v>
                </c:pt>
                <c:pt idx="2">
                  <c:v>645.125</c:v>
                </c:pt>
                <c:pt idx="3">
                  <c:v>645.125</c:v>
                </c:pt>
                <c:pt idx="4">
                  <c:v>645.125</c:v>
                </c:pt>
                <c:pt idx="5">
                  <c:v>645.125</c:v>
                </c:pt>
                <c:pt idx="6">
                  <c:v>645.125</c:v>
                </c:pt>
                <c:pt idx="7">
                  <c:v>645.125</c:v>
                </c:pt>
                <c:pt idx="8">
                  <c:v>645.125</c:v>
                </c:pt>
                <c:pt idx="9">
                  <c:v>645.125</c:v>
                </c:pt>
                <c:pt idx="10">
                  <c:v>645.125</c:v>
                </c:pt>
                <c:pt idx="11">
                  <c:v>645.125</c:v>
                </c:pt>
                <c:pt idx="12">
                  <c:v>645.125</c:v>
                </c:pt>
                <c:pt idx="13">
                  <c:v>645.125</c:v>
                </c:pt>
                <c:pt idx="14">
                  <c:v>645.125</c:v>
                </c:pt>
                <c:pt idx="15">
                  <c:v>645.125</c:v>
                </c:pt>
                <c:pt idx="16">
                  <c:v>645.125</c:v>
                </c:pt>
                <c:pt idx="17">
                  <c:v>645.125</c:v>
                </c:pt>
                <c:pt idx="18">
                  <c:v>645.125</c:v>
                </c:pt>
                <c:pt idx="19">
                  <c:v>645.125</c:v>
                </c:pt>
                <c:pt idx="20">
                  <c:v>645.125</c:v>
                </c:pt>
                <c:pt idx="21">
                  <c:v>645.125</c:v>
                </c:pt>
                <c:pt idx="22">
                  <c:v>645.125</c:v>
                </c:pt>
                <c:pt idx="23">
                  <c:v>645.125</c:v>
                </c:pt>
              </c:numCache>
            </c:numRef>
          </c:val>
          <c:smooth val="0"/>
          <c:extLst>
            <c:ext xmlns:c16="http://schemas.microsoft.com/office/drawing/2014/chart" uri="{C3380CC4-5D6E-409C-BE32-E72D297353CC}">
              <c16:uniqueId val="{00000003-B937-46F3-89E7-297713E3979F}"/>
            </c:ext>
          </c:extLst>
        </c:ser>
        <c:ser>
          <c:idx val="5"/>
          <c:order val="4"/>
          <c:tx>
            <c:strRef>
              <c:f>'12hr'!$C$109</c:f>
              <c:strCache>
                <c:ptCount val="1"/>
                <c:pt idx="0">
                  <c:v>UPL</c:v>
                </c:pt>
              </c:strCache>
            </c:strRef>
          </c:tx>
          <c:spPr>
            <a:ln w="15875" cap="rnd">
              <a:solidFill>
                <a:schemeClr val="tx1"/>
              </a:solidFill>
              <a:prstDash val="lgDash"/>
              <a:round/>
            </a:ln>
            <a:effectLst/>
          </c:spPr>
          <c:marker>
            <c:symbol val="none"/>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'12hr'!$C$182:$C$205</c:f>
              <c:numCache>
                <c:formatCode>0</c:formatCode>
                <c:ptCount val="24"/>
                <c:pt idx="0">
                  <c:v>797.24374999999998</c:v>
                </c:pt>
                <c:pt idx="1">
                  <c:v>797.24374999999998</c:v>
                </c:pt>
                <c:pt idx="2">
                  <c:v>797.24374999999998</c:v>
                </c:pt>
                <c:pt idx="3">
                  <c:v>797.24374999999998</c:v>
                </c:pt>
                <c:pt idx="4">
                  <c:v>797.24374999999998</c:v>
                </c:pt>
                <c:pt idx="5">
                  <c:v>797.24374999999998</c:v>
                </c:pt>
                <c:pt idx="6">
                  <c:v>797.24374999999998</c:v>
                </c:pt>
                <c:pt idx="7">
                  <c:v>797.24374999999998</c:v>
                </c:pt>
                <c:pt idx="8">
                  <c:v>797.24374999999998</c:v>
                </c:pt>
                <c:pt idx="9">
                  <c:v>797.24374999999998</c:v>
                </c:pt>
                <c:pt idx="10">
                  <c:v>797.24374999999998</c:v>
                </c:pt>
                <c:pt idx="11">
                  <c:v>797.24374999999998</c:v>
                </c:pt>
                <c:pt idx="12">
                  <c:v>797.24374999999998</c:v>
                </c:pt>
                <c:pt idx="13">
                  <c:v>797.24374999999998</c:v>
                </c:pt>
                <c:pt idx="14">
                  <c:v>797.24374999999998</c:v>
                </c:pt>
                <c:pt idx="15">
                  <c:v>797.24374999999998</c:v>
                </c:pt>
                <c:pt idx="16">
                  <c:v>797.24374999999998</c:v>
                </c:pt>
                <c:pt idx="17">
                  <c:v>797.24374999999998</c:v>
                </c:pt>
                <c:pt idx="18">
                  <c:v>797.24374999999998</c:v>
                </c:pt>
                <c:pt idx="19">
                  <c:v>797.24374999999998</c:v>
                </c:pt>
                <c:pt idx="20">
                  <c:v>797.24374999999998</c:v>
                </c:pt>
                <c:pt idx="21">
                  <c:v>797.24374999999998</c:v>
                </c:pt>
                <c:pt idx="22">
                  <c:v>797.24374999999998</c:v>
                </c:pt>
                <c:pt idx="23">
                  <c:v>797.24374999999998</c:v>
                </c:pt>
              </c:numCache>
            </c:numRef>
          </c:val>
          <c:smooth val="0"/>
          <c:extLst>
            <c:ext xmlns:c16="http://schemas.microsoft.com/office/drawing/2014/chart" uri="{C3380CC4-5D6E-409C-BE32-E72D297353CC}">
              <c16:uniqueId val="{00000004-B937-46F3-89E7-297713E3979F}"/>
            </c:ext>
          </c:extLst>
        </c:ser>
        <c:ser>
          <c:idx val="2"/>
          <c:order val="5"/>
          <c:tx>
            <c:strRef>
              <c:f>'12hr'!$I$109</c:f>
              <c:strCache>
                <c:ptCount val="1"/>
                <c:pt idx="0">
                  <c:v>SCL</c:v>
                </c:pt>
              </c:strCache>
            </c:strRef>
          </c:tx>
          <c:spPr>
            <a:ln>
              <a:noFill/>
            </a:ln>
          </c:spPr>
          <c:marker>
            <c:symbol val="circle"/>
            <c:size val="7"/>
            <c:spPr>
              <a:solidFill>
                <a:srgbClr val="5B9BD5"/>
              </a:solidFill>
              <a:ln>
                <a:solidFill>
                  <a:srgbClr val="5B9BD5"/>
                </a:solidFill>
              </a:ln>
            </c:spPr>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B937-46F3-89E7-297713E3979F}"/>
            </c:ext>
          </c:extLst>
        </c:ser>
        <c:ser>
          <c:idx val="6"/>
          <c:order val="6"/>
          <c:tx>
            <c:strRef>
              <c:f>'12hr'!$J$109</c:f>
              <c:strCache>
                <c:ptCount val="1"/>
                <c:pt idx="0">
                  <c:v>SCH</c:v>
                </c:pt>
              </c:strCache>
            </c:strRef>
          </c:tx>
          <c:spPr>
            <a:ln>
              <a:noFill/>
            </a:ln>
          </c:spPr>
          <c:marker>
            <c:symbol val="circle"/>
            <c:size val="7"/>
            <c:spPr>
              <a:solidFill>
                <a:srgbClr val="ED7D31"/>
              </a:solidFill>
              <a:ln>
                <a:solidFill>
                  <a:srgbClr val="ED7D31"/>
                </a:solidFill>
              </a:ln>
            </c:spPr>
          </c:marker>
          <c:cat>
            <c:numRef>
              <c:f>'12hr'!$B$182:$B$197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'12hr'!$J$182:$J$205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813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B937-46F3-89E7-297713E3979F}"/>
            </c:ext>
          </c:extLst>
        </c:ser>
        <c:dLbls>
          <c:showLegendKey val="0"/>
          <c:showVal val="0"/>
          <c:showCatName val="0"/>
          <c:showSerName val="0"/>
          <c:showPercent val="0"/>
          <c:showBubbleSize val="0"/>
        </c:dLbls>
        <c:smooth val="0"/>
        <c:axId val="188306176"/>
        <c:axId val="188308096"/>
      </c:lineChart>
      <c:dateAx>
        <c:axId val="18830617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8096"/>
        <c:crosses val="autoZero"/>
        <c:auto val="1"/>
        <c:lblOffset val="100"/>
        <c:baseTimeUnit val="months"/>
        <c:majorUnit val="1"/>
        <c:majorTimeUnit val="months"/>
      </c:dateAx>
      <c:valAx>
        <c:axId val="1883080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6176"/>
        <c:crosses val="autoZero"/>
        <c:crossBetween val="midCat"/>
        <c:majorUnit val="2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4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'Amb arrivals'!$G$8:$G$19</c:f>
            </c:numRef>
          </c:val>
          <c:extLst>
            <c:ext xmlns:c16="http://schemas.microsoft.com/office/drawing/2014/chart" uri="{C3380CC4-5D6E-409C-BE32-E72D297353CC}">
              <c16:uniqueId val="{00000000-FD76-4921-BFD0-2B5640222A0C}"/>
            </c:ext>
          </c:extLst>
        </c:ser>
        <c:ser>
          <c:idx val="2"/>
          <c:order val="1"/>
          <c:tx>
            <c:strRef>
              <c:f>'Regional ED'!$C$7</c:f>
              <c:strCache>
                <c:ptCount val="1"/>
                <c:pt idx="0">
                  <c:v>Mar-25</c:v>
                </c:pt>
              </c:strCache>
            </c:strRef>
          </c:tx>
          <c:spPr>
            <a:solidFill>
              <a:srgbClr val="92278F"/>
            </a:solidFill>
            <a:ln w="19050" cap="rnd">
              <a:noFill/>
              <a:prstDash val="solid"/>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ED'!$C$8:$C$18</c:f>
              <c:numCache>
                <c:formatCode>0.0%</c:formatCode>
                <c:ptCount val="11"/>
                <c:pt idx="0">
                  <c:v>0.35599999999999998</c:v>
                </c:pt>
                <c:pt idx="1">
                  <c:v>0.17</c:v>
                </c:pt>
                <c:pt idx="2">
                  <c:v>0.61099999999999999</c:v>
                </c:pt>
                <c:pt idx="3">
                  <c:v>0.29699999999999999</c:v>
                </c:pt>
                <c:pt idx="4">
                  <c:v>0.47899999999999998</c:v>
                </c:pt>
                <c:pt idx="5">
                  <c:v>0.19</c:v>
                </c:pt>
                <c:pt idx="6">
                  <c:v>0.379</c:v>
                </c:pt>
                <c:pt idx="7">
                  <c:v>0.442</c:v>
                </c:pt>
                <c:pt idx="8">
                  <c:v>0.28499999999999998</c:v>
                </c:pt>
                <c:pt idx="9">
                  <c:v>0.46800000000000003</c:v>
                </c:pt>
                <c:pt idx="10">
                  <c:v>0.34100000000000003</c:v>
                </c:pt>
              </c:numCache>
            </c:numRef>
          </c:val>
          <c:extLst>
            <c:ext xmlns:c16="http://schemas.microsoft.com/office/drawing/2014/chart" uri="{C3380CC4-5D6E-409C-BE32-E72D297353CC}">
              <c16:uniqueId val="{00000001-FD76-4921-BFD0-2B5640222A0C}"/>
            </c:ext>
          </c:extLst>
        </c:ser>
        <c:ser>
          <c:idx val="3"/>
          <c:order val="2"/>
          <c:tx>
            <c:strRef>
              <c:f>'Regional ED'!$D$7</c:f>
              <c:strCache>
                <c:ptCount val="1"/>
                <c:pt idx="0">
                  <c:v>Mar-26</c:v>
                </c:pt>
              </c:strCache>
            </c:strRef>
          </c:tx>
          <c:spPr>
            <a:solidFill>
              <a:srgbClr val="00B5CC"/>
            </a:solidFill>
            <a:ln>
              <a:noFill/>
            </a:ln>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ED'!$D$8:$D$18</c:f>
              <c:numCache>
                <c:formatCode>0.0%</c:formatCode>
                <c:ptCount val="11"/>
                <c:pt idx="0">
                  <c:v>0.312</c:v>
                </c:pt>
                <c:pt idx="1">
                  <c:v>0.152</c:v>
                </c:pt>
                <c:pt idx="2">
                  <c:v>0.57199999999999995</c:v>
                </c:pt>
                <c:pt idx="3">
                  <c:v>0.30399999999999999</c:v>
                </c:pt>
                <c:pt idx="4">
                  <c:v>0.46500000000000002</c:v>
                </c:pt>
                <c:pt idx="5">
                  <c:v>0.16200000000000001</c:v>
                </c:pt>
                <c:pt idx="6">
                  <c:v>0.30399999999999999</c:v>
                </c:pt>
                <c:pt idx="7">
                  <c:v>0.379</c:v>
                </c:pt>
                <c:pt idx="8">
                  <c:v>0.245</c:v>
                </c:pt>
                <c:pt idx="9">
                  <c:v>0.376</c:v>
                </c:pt>
                <c:pt idx="10">
                  <c:v>0.308</c:v>
                </c:pt>
              </c:numCache>
            </c:numRef>
          </c:val>
          <c:extLst>
            <c:ext xmlns:c16="http://schemas.microsoft.com/office/drawing/2014/chart" uri="{C3380CC4-5D6E-409C-BE32-E72D297353CC}">
              <c16:uniqueId val="{00000002-FD76-4921-BFD0-2B5640222A0C}"/>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12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'Amb arrivals'!$G$8:$G$19</c:f>
            </c:numRef>
          </c:val>
          <c:extLst>
            <c:ext xmlns:c16="http://schemas.microsoft.com/office/drawing/2014/chart" uri="{C3380CC4-5D6E-409C-BE32-E72D297353CC}">
              <c16:uniqueId val="{00000000-0878-4CD6-8178-AC159C6D64C4}"/>
            </c:ext>
          </c:extLst>
        </c:ser>
        <c:ser>
          <c:idx val="2"/>
          <c:order val="1"/>
          <c:tx>
            <c:strRef>
              <c:f>'Regional ED'!$C$7</c:f>
              <c:strCache>
                <c:ptCount val="1"/>
                <c:pt idx="0">
                  <c:v>Mar-25</c:v>
                </c:pt>
              </c:strCache>
            </c:strRef>
          </c:tx>
          <c:spPr>
            <a:solidFill>
              <a:srgbClr val="92278F"/>
            </a:solidFill>
            <a:ln w="19050" cap="rnd">
              <a:noFill/>
              <a:prstDash val="solid"/>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ED'!$C$30:$C$39</c:f>
              <c:numCache>
                <c:formatCode>0</c:formatCode>
                <c:ptCount val="10"/>
                <c:pt idx="0">
                  <c:v>585</c:v>
                </c:pt>
                <c:pt idx="1">
                  <c:v>1824</c:v>
                </c:pt>
                <c:pt idx="2">
                  <c:v>40</c:v>
                </c:pt>
                <c:pt idx="3">
                  <c:v>1785</c:v>
                </c:pt>
                <c:pt idx="4">
                  <c:v>582</c:v>
                </c:pt>
                <c:pt idx="5">
                  <c:v>2042</c:v>
                </c:pt>
                <c:pt idx="6">
                  <c:v>1723</c:v>
                </c:pt>
                <c:pt idx="7">
                  <c:v>587</c:v>
                </c:pt>
                <c:pt idx="8">
                  <c:v>1173</c:v>
                </c:pt>
                <c:pt idx="9">
                  <c:v>543</c:v>
                </c:pt>
              </c:numCache>
            </c:numRef>
          </c:val>
          <c:extLst>
            <c:ext xmlns:c16="http://schemas.microsoft.com/office/drawing/2014/chart" uri="{C3380CC4-5D6E-409C-BE32-E72D297353CC}">
              <c16:uniqueId val="{00000001-0878-4CD6-8178-AC159C6D64C4}"/>
            </c:ext>
          </c:extLst>
        </c:ser>
        <c:ser>
          <c:idx val="3"/>
          <c:order val="2"/>
          <c:tx>
            <c:strRef>
              <c:f>'Regional ED'!$D$7</c:f>
              <c:strCache>
                <c:ptCount val="1"/>
                <c:pt idx="0">
                  <c:v>Mar-26</c:v>
                </c:pt>
              </c:strCache>
            </c:strRef>
          </c:tx>
          <c:spPr>
            <a:solidFill>
              <a:srgbClr val="00B5CC"/>
            </a:solidFill>
            <a:ln>
              <a:noFill/>
            </a:ln>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ED'!$D$30:$D$39</c:f>
              <c:numCache>
                <c:formatCode>0</c:formatCode>
                <c:ptCount val="10"/>
                <c:pt idx="0">
                  <c:v>542</c:v>
                </c:pt>
                <c:pt idx="1">
                  <c:v>2221</c:v>
                </c:pt>
                <c:pt idx="2">
                  <c:v>34</c:v>
                </c:pt>
                <c:pt idx="3">
                  <c:v>1759</c:v>
                </c:pt>
                <c:pt idx="4">
                  <c:v>684</c:v>
                </c:pt>
                <c:pt idx="5">
                  <c:v>2345</c:v>
                </c:pt>
                <c:pt idx="6">
                  <c:v>2013</c:v>
                </c:pt>
                <c:pt idx="7">
                  <c:v>860</c:v>
                </c:pt>
                <c:pt idx="8">
                  <c:v>1211</c:v>
                </c:pt>
                <c:pt idx="9">
                  <c:v>699</c:v>
                </c:pt>
              </c:numCache>
            </c:numRef>
          </c:val>
          <c:extLst>
            <c:ext xmlns:c16="http://schemas.microsoft.com/office/drawing/2014/chart" uri="{C3380CC4-5D6E-409C-BE32-E72D297353CC}">
              <c16:uniqueId val="{00000002-0878-4CD6-8178-AC159C6D64C4}"/>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47C1-4E94-B6E9-3272EA3E44D1}"/>
            </c:ext>
          </c:extLst>
        </c:ser>
        <c:ser>
          <c:idx val="1"/>
          <c:order val="1"/>
          <c:tx>
            <c:strRef>
              <c:f>'ED Left before Seen'!$C$8</c:f>
              <c:strCache>
                <c:ptCount val="1"/>
                <c:pt idx="0">
                  <c:v>Baseline</c:v>
                </c:pt>
              </c:strCache>
            </c:strRef>
          </c:tx>
          <c:spPr>
            <a:ln w="25400" cap="rnd">
              <a:solidFill>
                <a:srgbClr val="ED7D31"/>
              </a:solidFill>
              <a:round/>
            </a:ln>
            <a:effectLst/>
          </c:spPr>
          <c:marker>
            <c:symbol val="diamond"/>
            <c:size val="5"/>
            <c:spPr>
              <a:solidFill>
                <a:srgbClr val="ED7D31"/>
              </a:solidFill>
              <a:ln w="9525">
                <a:solidFill>
                  <a:srgbClr val="ED7D31"/>
                </a:solidFill>
              </a:ln>
              <a:effectLst/>
            </c:spPr>
          </c:marker>
          <c:cat>
            <c:numRef>
              <c:f>'ED Left before Seen'!$B$9:$B$24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Seen'!$C$9:$C$32</c:f>
              <c:numCache>
                <c:formatCode>0.0%</c:formatCode>
                <c:ptCount val="24"/>
                <c:pt idx="0">
                  <c:v>7.5999999999999998E-2</c:v>
                </c:pt>
                <c:pt idx="1">
                  <c:v>6.5000000000000002E-2</c:v>
                </c:pt>
                <c:pt idx="2">
                  <c:v>6.3E-2</c:v>
                </c:pt>
                <c:pt idx="3">
                  <c:v>6.3E-2</c:v>
                </c:pt>
                <c:pt idx="4">
                  <c:v>6.2E-2</c:v>
                </c:pt>
                <c:pt idx="5">
                  <c:v>5.6000000000000001E-2</c:v>
                </c:pt>
                <c:pt idx="6">
                  <c:v>6.0999999999999999E-2</c:v>
                </c:pt>
                <c:pt idx="7">
                  <c:v>0.08</c:v>
                </c:pt>
                <c:pt idx="8">
                  <c:v>9.0999999999999998E-2</c:v>
                </c:pt>
                <c:pt idx="9">
                  <c:v>5.3999999999999999E-2</c:v>
                </c:pt>
                <c:pt idx="10">
                  <c:v>7.5999999999999998E-2</c:v>
                </c:pt>
                <c:pt idx="11">
                  <c:v>7.1999999999999995E-2</c:v>
                </c:pt>
                <c:pt idx="12">
                  <c:v>7.0000000000000007E-2</c:v>
                </c:pt>
                <c:pt idx="13">
                  <c:v>5.1999999999999998E-2</c:v>
                </c:pt>
                <c:pt idx="14">
                  <c:v>5.8999999999999997E-2</c:v>
                </c:pt>
                <c:pt idx="15">
                  <c:v>0.02</c:v>
                </c:pt>
              </c:numCache>
            </c:numRef>
          </c:val>
          <c:smooth val="0"/>
          <c:extLst>
            <c:ext xmlns:c16="http://schemas.microsoft.com/office/drawing/2014/chart" uri="{C3380CC4-5D6E-409C-BE32-E72D297353CC}">
              <c16:uniqueId val="{00000001-47C1-4E94-B6E9-3272EA3E44D1}"/>
            </c:ext>
          </c:extLst>
        </c:ser>
        <c:ser>
          <c:idx val="2"/>
          <c:order val="2"/>
          <c:tx>
            <c:strRef>
              <c:f>'ED Left before Seen'!$D$8</c:f>
              <c:strCache>
                <c:ptCount val="1"/>
                <c:pt idx="0">
                  <c:v>Target</c:v>
                </c:pt>
              </c:strCache>
            </c:strRef>
          </c:tx>
          <c:spPr>
            <a:ln w="19050" cap="rnd">
              <a:solidFill>
                <a:srgbClr val="FF0000"/>
              </a:solidFill>
              <a:prstDash val="dash"/>
              <a:round/>
            </a:ln>
            <a:effectLst/>
          </c:spPr>
          <c:marker>
            <c:symbol val="none"/>
          </c:marker>
          <c:cat>
            <c:numRef>
              <c:f>'ED Left before Seen'!$B$9:$B$24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Seen'!$D$9:$D$32</c:f>
              <c:numCache>
                <c:formatCode>0.0%</c:formatCode>
                <c:ptCount val="24"/>
                <c:pt idx="0">
                  <c:v>6.6000000000000003E-2</c:v>
                </c:pt>
                <c:pt idx="1">
                  <c:v>5.5E-2</c:v>
                </c:pt>
                <c:pt idx="2">
                  <c:v>5.2999999999999999E-2</c:v>
                </c:pt>
                <c:pt idx="3">
                  <c:v>5.2999999999999999E-2</c:v>
                </c:pt>
                <c:pt idx="4">
                  <c:v>5.1999999999999998E-2</c:v>
                </c:pt>
                <c:pt idx="5">
                  <c:v>4.5999999999999999E-2</c:v>
                </c:pt>
                <c:pt idx="6">
                  <c:v>5.0999999999999997E-2</c:v>
                </c:pt>
                <c:pt idx="7">
                  <c:v>7.0000000000000007E-2</c:v>
                </c:pt>
                <c:pt idx="8">
                  <c:v>8.1000000000000003E-2</c:v>
                </c:pt>
                <c:pt idx="9">
                  <c:v>4.3999999999999997E-2</c:v>
                </c:pt>
                <c:pt idx="10">
                  <c:v>6.6000000000000003E-2</c:v>
                </c:pt>
                <c:pt idx="11">
                  <c:v>6.2E-2</c:v>
                </c:pt>
                <c:pt idx="12">
                  <c:v>0.06</c:v>
                </c:pt>
                <c:pt idx="13">
                  <c:v>4.2000000000000003E-2</c:v>
                </c:pt>
                <c:pt idx="14">
                  <c:v>4.9000000000000002E-2</c:v>
                </c:pt>
                <c:pt idx="15">
                  <c:v>0.01</c:v>
                </c:pt>
              </c:numCache>
            </c:numRef>
          </c:val>
          <c:smooth val="0"/>
          <c:extLst>
            <c:ext xmlns:c16="http://schemas.microsoft.com/office/drawing/2014/chart" uri="{C3380CC4-5D6E-409C-BE32-E72D297353CC}">
              <c16:uniqueId val="{00000002-47C1-4E94-B6E9-3272EA3E44D1}"/>
            </c:ext>
          </c:extLst>
        </c:ser>
        <c:ser>
          <c:idx val="3"/>
          <c:order val="3"/>
          <c:tx>
            <c:strRef>
              <c:f>'ED Left before Seen'!$E$8</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Seen'!$E$9:$E$32</c:f>
              <c:numCache>
                <c:formatCode>0.0%</c:formatCode>
                <c:ptCount val="24"/>
                <c:pt idx="0">
                  <c:v>7.0000000000000007E-2</c:v>
                </c:pt>
                <c:pt idx="1">
                  <c:v>5.1999999999999998E-2</c:v>
                </c:pt>
                <c:pt idx="2">
                  <c:v>5.8999999999999997E-2</c:v>
                </c:pt>
                <c:pt idx="5">
                  <c:v>4.2999999999999997E-2</c:v>
                </c:pt>
                <c:pt idx="6">
                  <c:v>5.5E-2</c:v>
                </c:pt>
                <c:pt idx="7">
                  <c:v>5.7000000000000002E-2</c:v>
                </c:pt>
                <c:pt idx="8">
                  <c:v>4.3999999999999997E-2</c:v>
                </c:pt>
                <c:pt idx="9">
                  <c:v>4.9000000000000002E-2</c:v>
                </c:pt>
                <c:pt idx="10">
                  <c:v>5.3999999999999999E-2</c:v>
                </c:pt>
                <c:pt idx="11">
                  <c:v>6.2E-2</c:v>
                </c:pt>
                <c:pt idx="12">
                  <c:v>7.0999999999999994E-2</c:v>
                </c:pt>
                <c:pt idx="13">
                  <c:v>8.2000000000000003E-2</c:v>
                </c:pt>
                <c:pt idx="14">
                  <c:v>7.2999999999999995E-2</c:v>
                </c:pt>
                <c:pt idx="15">
                  <c:v>8.8999999999999996E-2</c:v>
                </c:pt>
              </c:numCache>
            </c:numRef>
          </c:val>
          <c:smooth val="0"/>
          <c:extLst>
            <c:ext xmlns:c16="http://schemas.microsoft.com/office/drawing/2014/chart" uri="{C3380CC4-5D6E-409C-BE32-E72D297353CC}">
              <c16:uniqueId val="{00000003-47C1-4E94-B6E9-3272EA3E44D1}"/>
            </c:ext>
          </c:extLst>
        </c:ser>
        <c:dLbls>
          <c:showLegendKey val="0"/>
          <c:showVal val="0"/>
          <c:showCatName val="0"/>
          <c:showSerName val="0"/>
          <c:showPercent val="0"/>
          <c:showBubbleSize val="0"/>
        </c:dLbls>
        <c:marker val="1"/>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(Causeway)</a:t>
            </a:r>
            <a:endParaRPr lang="en-GB" sz="1100"/>
          </a:p>
        </c:rich>
      </c:tx>
      <c:layout>
        <c:manualLayout>
          <c:xMode val="edge"/>
          <c:yMode val="edge"/>
          <c:x val="0.26827083732957946"/>
          <c:y val="4.1522491349480967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Seen'!$B$37:$B$52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8600-47DF-ACDE-0124690CC96B}"/>
            </c:ext>
          </c:extLst>
        </c:ser>
        <c:ser>
          <c:idx val="1"/>
          <c:order val="1"/>
          <c:tx>
            <c:strRef>
              <c:f>'ED Left before Seen'!$C$36</c:f>
              <c:strCache>
                <c:ptCount val="1"/>
                <c:pt idx="0">
                  <c:v>Baseline</c:v>
                </c:pt>
              </c:strCache>
            </c:strRef>
          </c:tx>
          <c:spPr>
            <a:ln w="25400" cap="rnd">
              <a:solidFill>
                <a:srgbClr val="ED7D31"/>
              </a:solidFill>
              <a:round/>
            </a:ln>
            <a:effectLst/>
          </c:spPr>
          <c:marker>
            <c:symbol val="diamond"/>
            <c:size val="5"/>
            <c:spPr>
              <a:solidFill>
                <a:srgbClr val="ED7D31"/>
              </a:solidFill>
              <a:ln w="9525">
                <a:solidFill>
                  <a:srgbClr val="ED7D31"/>
                </a:solidFill>
              </a:ln>
              <a:effectLst/>
            </c:spPr>
          </c:marker>
          <c:cat>
            <c:numRef>
              <c:f>'ED Left before Seen'!$B$37:$B$52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Seen'!$C$37:$C$60</c:f>
              <c:numCache>
                <c:formatCode>0.0%</c:formatCode>
                <c:ptCount val="24"/>
                <c:pt idx="0">
                  <c:v>6.8000000000000005E-2</c:v>
                </c:pt>
                <c:pt idx="1">
                  <c:v>7.4999999999999997E-2</c:v>
                </c:pt>
                <c:pt idx="2">
                  <c:v>6.8000000000000005E-2</c:v>
                </c:pt>
                <c:pt idx="3">
                  <c:v>7.4999999999999997E-2</c:v>
                </c:pt>
                <c:pt idx="4">
                  <c:v>5.6000000000000001E-2</c:v>
                </c:pt>
                <c:pt idx="5">
                  <c:v>6.7000000000000004E-2</c:v>
                </c:pt>
                <c:pt idx="6">
                  <c:v>5.8999999999999997E-2</c:v>
                </c:pt>
                <c:pt idx="7">
                  <c:v>4.3999999999999997E-2</c:v>
                </c:pt>
                <c:pt idx="8">
                  <c:v>5.6000000000000001E-2</c:v>
                </c:pt>
                <c:pt idx="9">
                  <c:v>3.4000000000000002E-2</c:v>
                </c:pt>
                <c:pt idx="10">
                  <c:v>3.2000000000000001E-2</c:v>
                </c:pt>
                <c:pt idx="11">
                  <c:v>4.2999999999999997E-2</c:v>
                </c:pt>
                <c:pt idx="12">
                  <c:v>6.4000000000000001E-2</c:v>
                </c:pt>
                <c:pt idx="13">
                  <c:v>6.3E-2</c:v>
                </c:pt>
                <c:pt idx="14">
                  <c:v>5.5E-2</c:v>
                </c:pt>
                <c:pt idx="15">
                  <c:v>2.9000000000000001E-2</c:v>
                </c:pt>
              </c:numCache>
            </c:numRef>
          </c:val>
          <c:smooth val="0"/>
          <c:extLst>
            <c:ext xmlns:c16="http://schemas.microsoft.com/office/drawing/2014/chart" uri="{C3380CC4-5D6E-409C-BE32-E72D297353CC}">
              <c16:uniqueId val="{00000001-8600-47DF-ACDE-0124690CC96B}"/>
            </c:ext>
          </c:extLst>
        </c:ser>
        <c:ser>
          <c:idx val="2"/>
          <c:order val="2"/>
          <c:tx>
            <c:strRef>
              <c:f>'ED Left before Seen'!$D$36</c:f>
              <c:strCache>
                <c:ptCount val="1"/>
                <c:pt idx="0">
                  <c:v>Target</c:v>
                </c:pt>
              </c:strCache>
            </c:strRef>
          </c:tx>
          <c:spPr>
            <a:ln w="19050" cap="rnd">
              <a:solidFill>
                <a:srgbClr val="FF0000"/>
              </a:solidFill>
              <a:prstDash val="dash"/>
              <a:round/>
            </a:ln>
            <a:effectLst/>
          </c:spPr>
          <c:marker>
            <c:symbol val="none"/>
          </c:marker>
          <c:cat>
            <c:numRef>
              <c:f>'ED Left before Seen'!$B$37:$B$52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Seen'!$D$37:$D$60</c:f>
              <c:numCache>
                <c:formatCode>0.0%</c:formatCode>
                <c:ptCount val="24"/>
                <c:pt idx="0">
                  <c:v>5.8000000000000003E-2</c:v>
                </c:pt>
                <c:pt idx="1">
                  <c:v>6.5000000000000002E-2</c:v>
                </c:pt>
                <c:pt idx="2">
                  <c:v>5.8000000000000003E-2</c:v>
                </c:pt>
                <c:pt idx="3">
                  <c:v>6.5000000000000002E-2</c:v>
                </c:pt>
                <c:pt idx="4">
                  <c:v>4.5999999999999999E-2</c:v>
                </c:pt>
                <c:pt idx="5">
                  <c:v>5.7000000000000002E-2</c:v>
                </c:pt>
                <c:pt idx="6">
                  <c:v>4.9000000000000002E-2</c:v>
                </c:pt>
                <c:pt idx="7">
                  <c:v>3.4000000000000002E-2</c:v>
                </c:pt>
                <c:pt idx="8">
                  <c:v>4.5999999999999999E-2</c:v>
                </c:pt>
                <c:pt idx="9">
                  <c:v>2.4E-2</c:v>
                </c:pt>
                <c:pt idx="10">
                  <c:v>2.1999999999999999E-2</c:v>
                </c:pt>
                <c:pt idx="11">
                  <c:v>3.3000000000000002E-2</c:v>
                </c:pt>
                <c:pt idx="12">
                  <c:v>5.3999999999999999E-2</c:v>
                </c:pt>
                <c:pt idx="13">
                  <c:v>5.2999999999999999E-2</c:v>
                </c:pt>
                <c:pt idx="14">
                  <c:v>4.4999999999999998E-2</c:v>
                </c:pt>
                <c:pt idx="15">
                  <c:v>1.9E-2</c:v>
                </c:pt>
              </c:numCache>
            </c:numRef>
          </c:val>
          <c:smooth val="0"/>
          <c:extLst>
            <c:ext xmlns:c16="http://schemas.microsoft.com/office/drawing/2014/chart" uri="{C3380CC4-5D6E-409C-BE32-E72D297353CC}">
              <c16:uniqueId val="{00000002-8600-47DF-ACDE-0124690CC96B}"/>
            </c:ext>
          </c:extLst>
        </c:ser>
        <c:ser>
          <c:idx val="3"/>
          <c:order val="3"/>
          <c:tx>
            <c:strRef>
              <c:f>'ED Left before Seen'!$E$36</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Seen'!$B$37:$B$52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'ED Left before Seen'!$E$37:$E$60</c:f>
              <c:numCache>
                <c:formatCode>0.0%</c:formatCode>
                <c:ptCount val="24"/>
                <c:pt idx="0">
                  <c:v>6.4000000000000001E-2</c:v>
                </c:pt>
                <c:pt idx="1">
                  <c:v>6.3E-2</c:v>
                </c:pt>
                <c:pt idx="2">
                  <c:v>5.5E-2</c:v>
                </c:pt>
                <c:pt idx="5">
                  <c:v>2.3E-2</c:v>
                </c:pt>
                <c:pt idx="6">
                  <c:v>2.1999999999999999E-2</c:v>
                </c:pt>
                <c:pt idx="7">
                  <c:v>2.5999999999999999E-2</c:v>
                </c:pt>
                <c:pt idx="8">
                  <c:v>2.3E-2</c:v>
                </c:pt>
                <c:pt idx="9">
                  <c:v>2.4E-2</c:v>
                </c:pt>
                <c:pt idx="10">
                  <c:v>2.5999999999999999E-2</c:v>
                </c:pt>
                <c:pt idx="11">
                  <c:v>3.3000000000000002E-2</c:v>
                </c:pt>
                <c:pt idx="12">
                  <c:v>4.8000000000000001E-2</c:v>
                </c:pt>
                <c:pt idx="13">
                  <c:v>4.2999999999999997E-2</c:v>
                </c:pt>
                <c:pt idx="14">
                  <c:v>4.1000000000000002E-2</c:v>
                </c:pt>
                <c:pt idx="15">
                  <c:v>8.3000000000000004E-2</c:v>
                </c:pt>
              </c:numCache>
            </c:numRef>
          </c:val>
          <c:smooth val="0"/>
          <c:extLst>
            <c:ext xmlns:c16="http://schemas.microsoft.com/office/drawing/2014/chart" uri="{C3380CC4-5D6E-409C-BE32-E72D297353CC}">
              <c16:uniqueId val="{00000003-8600-47DF-ACDE-0124690CC96B}"/>
            </c:ext>
          </c:extLst>
        </c:ser>
        <c:dLbls>
          <c:showLegendKey val="0"/>
          <c:showVal val="0"/>
          <c:showCatName val="0"/>
          <c:showSerName val="0"/>
          <c:showPercent val="0"/>
          <c:showBubbleSize val="0"/>
        </c:dLbls>
        <c:marker val="1"/>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r>
              <a:rPr lang="en-GB" sz="1100" b="0" i="0" baseline="0">
                <a:effectLst/>
              </a:rPr>
              <a:t>Stroke receiving thrombolysis (Antrim)</a:t>
            </a:r>
            <a:endParaRPr lang="en-GB" sz="1100">
              <a:effectLst/>
            </a:endParaRPr>
          </a:p>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endParaRPr lang="en-GB" sz="1100">
              <a:effectLst/>
            </a:endParaRPr>
          </a:p>
        </c:rich>
      </c:tx>
      <c:overlay val="0"/>
      <c:spPr>
        <a:noFill/>
        <a:ln>
          <a:noFill/>
        </a:ln>
        <a:effectLst/>
      </c:spPr>
    </c:title>
    <c:autoTitleDeleted val="0"/>
    <c:plotArea>
      <c:layout>
        <c:manualLayout>
          <c:layoutTarget val="inner"/>
          <c:xMode val="edge"/>
          <c:yMode val="edge"/>
          <c:x val="9.6212817147856525E-2"/>
          <c:y val="0.15212962962962964"/>
          <c:w val="0.86554396325459315"/>
          <c:h val="0.50722704565024257"/>
        </c:manualLayout>
      </c:layout>
      <c:lineChart>
        <c:grouping val="standard"/>
        <c:varyColors val="0"/>
        <c:ser>
          <c:idx val="0"/>
          <c:order val="0"/>
          <c:tx>
            <c:strRef>
              <c:f>Stroke!$F$6</c:f>
              <c:strCache>
                <c:ptCount val="1"/>
                <c:pt idx="0">
                  <c:v>LPL</c:v>
                </c:pt>
              </c:strCache>
            </c:strRef>
          </c:tx>
          <c:spPr>
            <a:ln w="15875" cap="rnd">
              <a:solidFill>
                <a:schemeClr val="tx1"/>
              </a:solidFill>
              <a:prstDash val="lgDash"/>
              <a:round/>
            </a:ln>
            <a:effectLst/>
          </c:spPr>
          <c:marker>
            <c:symbol val="none"/>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Stroke!$F$79:$F$102</c:f>
              <c:numCache>
                <c:formatCode>0%</c:formatCode>
                <c:ptCount val="24"/>
                <c:pt idx="0">
                  <c:v>-1.2438749999999998E-2</c:v>
                </c:pt>
                <c:pt idx="1">
                  <c:v>-1.2438749999999998E-2</c:v>
                </c:pt>
                <c:pt idx="2">
                  <c:v>-1.2438749999999998E-2</c:v>
                </c:pt>
                <c:pt idx="3">
                  <c:v>-1.2438749999999998E-2</c:v>
                </c:pt>
                <c:pt idx="4">
                  <c:v>-1.2438749999999998E-2</c:v>
                </c:pt>
                <c:pt idx="5">
                  <c:v>-1.2438749999999998E-2</c:v>
                </c:pt>
                <c:pt idx="6">
                  <c:v>-1.2438749999999998E-2</c:v>
                </c:pt>
                <c:pt idx="7">
                  <c:v>-1.2438749999999998E-2</c:v>
                </c:pt>
                <c:pt idx="8">
                  <c:v>-1.2438749999999998E-2</c:v>
                </c:pt>
                <c:pt idx="9">
                  <c:v>-1.2438749999999998E-2</c:v>
                </c:pt>
                <c:pt idx="10">
                  <c:v>-1.2438749999999998E-2</c:v>
                </c:pt>
                <c:pt idx="11">
                  <c:v>-1.2438749999999998E-2</c:v>
                </c:pt>
                <c:pt idx="12">
                  <c:v>-1.2438749999999998E-2</c:v>
                </c:pt>
                <c:pt idx="13">
                  <c:v>-1.2438749999999998E-2</c:v>
                </c:pt>
                <c:pt idx="14">
                  <c:v>-1.2438749999999998E-2</c:v>
                </c:pt>
                <c:pt idx="15">
                  <c:v>-1.2438749999999998E-2</c:v>
                </c:pt>
                <c:pt idx="16">
                  <c:v>-1.2438749999999998E-2</c:v>
                </c:pt>
                <c:pt idx="17">
                  <c:v>-1.2438749999999998E-2</c:v>
                </c:pt>
                <c:pt idx="18">
                  <c:v>-1.2438749999999998E-2</c:v>
                </c:pt>
                <c:pt idx="19">
                  <c:v>-1.2438749999999998E-2</c:v>
                </c:pt>
                <c:pt idx="20">
                  <c:v>-1.2438749999999998E-2</c:v>
                </c:pt>
                <c:pt idx="21">
                  <c:v>-1.2438749999999998E-2</c:v>
                </c:pt>
                <c:pt idx="22">
                  <c:v>-1.2438749999999998E-2</c:v>
                </c:pt>
                <c:pt idx="23">
                  <c:v>-1.2438749999999998E-2</c:v>
                </c:pt>
              </c:numCache>
            </c:numRef>
          </c:val>
          <c:smooth val="0"/>
          <c:extLst>
            <c:ext xmlns:c16="http://schemas.microsoft.com/office/drawing/2014/chart" uri="{C3380CC4-5D6E-409C-BE32-E72D297353CC}">
              <c16:uniqueId val="{00000000-E65E-4C1D-97B5-5FA2C050AC7A}"/>
            </c:ext>
          </c:extLst>
        </c:ser>
        <c:ser>
          <c:idx val="1"/>
          <c:order val="1"/>
          <c:tx>
            <c:strRef>
              <c:f>Stroke!$E$6</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Stroke!$E$79:$E$102</c:f>
              <c:numCache>
                <c:formatCode>0%</c:formatCode>
                <c:ptCount val="24"/>
                <c:pt idx="0">
                  <c:v>0.2</c:v>
                </c:pt>
                <c:pt idx="1">
                  <c:v>0.125</c:v>
                </c:pt>
                <c:pt idx="2">
                  <c:v>0.105</c:v>
                </c:pt>
                <c:pt idx="3">
                  <c:v>0.13500000000000001</c:v>
                </c:pt>
                <c:pt idx="4">
                  <c:v>0.23300000000000001</c:v>
                </c:pt>
                <c:pt idx="5">
                  <c:v>0.11899999999999999</c:v>
                </c:pt>
                <c:pt idx="6">
                  <c:v>0.111</c:v>
                </c:pt>
                <c:pt idx="7">
                  <c:v>0.14599999999999999</c:v>
                </c:pt>
                <c:pt idx="8">
                  <c:v>8.7999999999999995E-2</c:v>
                </c:pt>
                <c:pt idx="9">
                  <c:v>2.4E-2</c:v>
                </c:pt>
                <c:pt idx="10">
                  <c:v>3.5999999999999997E-2</c:v>
                </c:pt>
                <c:pt idx="11">
                  <c:v>0.158</c:v>
                </c:pt>
                <c:pt idx="12">
                  <c:v>0.128</c:v>
                </c:pt>
                <c:pt idx="13">
                  <c:v>0.17100000000000001</c:v>
                </c:pt>
                <c:pt idx="14">
                  <c:v>0.14699999999999999</c:v>
                </c:pt>
                <c:pt idx="15">
                  <c:v>0.128</c:v>
                </c:pt>
              </c:numCache>
            </c:numRef>
          </c:val>
          <c:smooth val="0"/>
          <c:extLst>
            <c:ext xmlns:c16="http://schemas.microsoft.com/office/drawing/2014/chart" uri="{C3380CC4-5D6E-409C-BE32-E72D297353CC}">
              <c16:uniqueId val="{00000001-E65E-4C1D-97B5-5FA2C050AC7A}"/>
            </c:ext>
          </c:extLst>
        </c:ser>
        <c:ser>
          <c:idx val="3"/>
          <c:order val="2"/>
          <c:tx>
            <c:strRef>
              <c:f>Stroke!$G$6</c:f>
              <c:strCache>
                <c:ptCount val="1"/>
                <c:pt idx="0">
                  <c:v>Target</c:v>
                </c:pt>
              </c:strCache>
            </c:strRef>
          </c:tx>
          <c:spPr>
            <a:ln w="19050" cap="rnd">
              <a:solidFill>
                <a:srgbClr val="FF0000"/>
              </a:solidFill>
              <a:prstDash val="dash"/>
              <a:round/>
            </a:ln>
            <a:effectLst/>
          </c:spPr>
          <c:marker>
            <c:symbol val="none"/>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Stroke!$G$79:$G$102</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E65E-4C1D-97B5-5FA2C050AC7A}"/>
            </c:ext>
          </c:extLst>
        </c:ser>
        <c:ser>
          <c:idx val="4"/>
          <c:order val="3"/>
          <c:tx>
            <c:strRef>
              <c:f>Stroke!$D$6</c:f>
              <c:strCache>
                <c:ptCount val="1"/>
                <c:pt idx="0">
                  <c:v>Mean</c:v>
                </c:pt>
              </c:strCache>
            </c:strRef>
          </c:tx>
          <c:spPr>
            <a:ln w="15875" cap="rnd">
              <a:solidFill>
                <a:schemeClr val="tx1"/>
              </a:solidFill>
              <a:round/>
            </a:ln>
            <a:effectLst/>
          </c:spPr>
          <c:marker>
            <c:symbol val="none"/>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Stroke!$D$79:$D$102</c:f>
              <c:numCache>
                <c:formatCode>0%</c:formatCode>
                <c:ptCount val="24"/>
                <c:pt idx="0">
                  <c:v>0.12837500000000002</c:v>
                </c:pt>
                <c:pt idx="1">
                  <c:v>0.12837500000000002</c:v>
                </c:pt>
                <c:pt idx="2">
                  <c:v>0.12837500000000002</c:v>
                </c:pt>
                <c:pt idx="3">
                  <c:v>0.12837500000000002</c:v>
                </c:pt>
                <c:pt idx="4">
                  <c:v>0.12837500000000002</c:v>
                </c:pt>
                <c:pt idx="5">
                  <c:v>0.12837500000000002</c:v>
                </c:pt>
                <c:pt idx="6">
                  <c:v>0.12837500000000002</c:v>
                </c:pt>
                <c:pt idx="7">
                  <c:v>0.12837500000000002</c:v>
                </c:pt>
                <c:pt idx="8">
                  <c:v>0.12837500000000002</c:v>
                </c:pt>
                <c:pt idx="9">
                  <c:v>0.12837500000000002</c:v>
                </c:pt>
                <c:pt idx="10">
                  <c:v>0.12837500000000002</c:v>
                </c:pt>
                <c:pt idx="11">
                  <c:v>0.12837500000000002</c:v>
                </c:pt>
                <c:pt idx="12">
                  <c:v>0.12837500000000002</c:v>
                </c:pt>
                <c:pt idx="13">
                  <c:v>0.12837500000000002</c:v>
                </c:pt>
                <c:pt idx="14">
                  <c:v>0.12837500000000002</c:v>
                </c:pt>
                <c:pt idx="15">
                  <c:v>0.12837500000000002</c:v>
                </c:pt>
                <c:pt idx="16">
                  <c:v>0.12837500000000002</c:v>
                </c:pt>
                <c:pt idx="17">
                  <c:v>0.12837500000000002</c:v>
                </c:pt>
                <c:pt idx="18">
                  <c:v>0.12837500000000002</c:v>
                </c:pt>
                <c:pt idx="19">
                  <c:v>0.12837500000000002</c:v>
                </c:pt>
                <c:pt idx="20">
                  <c:v>0.12837500000000002</c:v>
                </c:pt>
                <c:pt idx="21">
                  <c:v>0.12837500000000002</c:v>
                </c:pt>
                <c:pt idx="22">
                  <c:v>0.12837500000000002</c:v>
                </c:pt>
                <c:pt idx="23">
                  <c:v>0.12837500000000002</c:v>
                </c:pt>
              </c:numCache>
            </c:numRef>
          </c:val>
          <c:smooth val="0"/>
          <c:extLst>
            <c:ext xmlns:c16="http://schemas.microsoft.com/office/drawing/2014/chart" uri="{C3380CC4-5D6E-409C-BE32-E72D297353CC}">
              <c16:uniqueId val="{00000003-E65E-4C1D-97B5-5FA2C050AC7A}"/>
            </c:ext>
          </c:extLst>
        </c:ser>
        <c:ser>
          <c:idx val="5"/>
          <c:order val="4"/>
          <c:tx>
            <c:strRef>
              <c:f>Stroke!$C$6</c:f>
              <c:strCache>
                <c:ptCount val="1"/>
                <c:pt idx="0">
                  <c:v>UPL</c:v>
                </c:pt>
              </c:strCache>
            </c:strRef>
          </c:tx>
          <c:spPr>
            <a:ln w="15875" cap="rnd">
              <a:solidFill>
                <a:schemeClr val="tx1"/>
              </a:solidFill>
              <a:prstDash val="lgDash"/>
              <a:round/>
            </a:ln>
            <a:effectLst/>
          </c:spPr>
          <c:marker>
            <c:symbol val="none"/>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Stroke!$C$79:$C$102</c:f>
              <c:numCache>
                <c:formatCode>0%</c:formatCode>
                <c:ptCount val="24"/>
                <c:pt idx="0">
                  <c:v>0.26918875000000003</c:v>
                </c:pt>
                <c:pt idx="1">
                  <c:v>0.26918875000000003</c:v>
                </c:pt>
                <c:pt idx="2">
                  <c:v>0.26918875000000003</c:v>
                </c:pt>
                <c:pt idx="3">
                  <c:v>0.26918875000000003</c:v>
                </c:pt>
                <c:pt idx="4">
                  <c:v>0.26918875000000003</c:v>
                </c:pt>
                <c:pt idx="5">
                  <c:v>0.26918875000000003</c:v>
                </c:pt>
                <c:pt idx="6">
                  <c:v>0.26918875000000003</c:v>
                </c:pt>
                <c:pt idx="7">
                  <c:v>0.26918875000000003</c:v>
                </c:pt>
                <c:pt idx="8">
                  <c:v>0.26918875000000003</c:v>
                </c:pt>
                <c:pt idx="9">
                  <c:v>0.26918875000000003</c:v>
                </c:pt>
                <c:pt idx="10">
                  <c:v>0.26918875000000003</c:v>
                </c:pt>
                <c:pt idx="11">
                  <c:v>0.26918875000000003</c:v>
                </c:pt>
                <c:pt idx="12">
                  <c:v>0.26918875000000003</c:v>
                </c:pt>
                <c:pt idx="13">
                  <c:v>0.26918875000000003</c:v>
                </c:pt>
                <c:pt idx="14">
                  <c:v>0.26918875000000003</c:v>
                </c:pt>
                <c:pt idx="15">
                  <c:v>0.26918875000000003</c:v>
                </c:pt>
                <c:pt idx="16">
                  <c:v>0.26918875000000003</c:v>
                </c:pt>
                <c:pt idx="17">
                  <c:v>0.26918875000000003</c:v>
                </c:pt>
                <c:pt idx="18">
                  <c:v>0.26918875000000003</c:v>
                </c:pt>
                <c:pt idx="19">
                  <c:v>0.26918875000000003</c:v>
                </c:pt>
                <c:pt idx="20">
                  <c:v>0.26918875000000003</c:v>
                </c:pt>
                <c:pt idx="21">
                  <c:v>0.26918875000000003</c:v>
                </c:pt>
                <c:pt idx="22">
                  <c:v>0.26918875000000003</c:v>
                </c:pt>
                <c:pt idx="23">
                  <c:v>0.26918875000000003</c:v>
                </c:pt>
              </c:numCache>
            </c:numRef>
          </c:val>
          <c:smooth val="0"/>
          <c:extLst>
            <c:ext xmlns:c16="http://schemas.microsoft.com/office/drawing/2014/chart" uri="{C3380CC4-5D6E-409C-BE32-E72D297353CC}">
              <c16:uniqueId val="{00000004-E65E-4C1D-97B5-5FA2C050AC7A}"/>
            </c:ext>
          </c:extLst>
        </c:ser>
        <c:ser>
          <c:idx val="2"/>
          <c:order val="5"/>
          <c:tx>
            <c:strRef>
              <c:f>Stroke!$I$6</c:f>
              <c:strCache>
                <c:ptCount val="1"/>
                <c:pt idx="0">
                  <c:v>SCL</c:v>
                </c:pt>
              </c:strCache>
            </c:strRef>
          </c:tx>
          <c:spPr>
            <a:ln>
              <a:noFill/>
            </a:ln>
          </c:spPr>
          <c:marker>
            <c:symbol val="circle"/>
            <c:size val="7"/>
            <c:spPr>
              <a:solidFill>
                <a:srgbClr val="ED7D31"/>
              </a:solidFill>
              <a:ln>
                <a:solidFill>
                  <a:srgbClr val="ED7D31"/>
                </a:solidFill>
              </a:ln>
            </c:spPr>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E65E-4C1D-97B5-5FA2C050AC7A}"/>
            </c:ext>
          </c:extLst>
        </c:ser>
        <c:ser>
          <c:idx val="6"/>
          <c:order val="6"/>
          <c:tx>
            <c:strRef>
              <c:f>Stroke!$J$6</c:f>
              <c:strCache>
                <c:ptCount val="1"/>
                <c:pt idx="0">
                  <c:v>SCH</c:v>
                </c:pt>
              </c:strCache>
            </c:strRef>
          </c:tx>
          <c:spPr>
            <a:ln>
              <a:noFill/>
            </a:ln>
          </c:spPr>
          <c:marker>
            <c:symbol val="circle"/>
            <c:size val="7"/>
            <c:spPr>
              <a:solidFill>
                <a:srgbClr val="5B9BD5"/>
              </a:solidFill>
              <a:ln>
                <a:solidFill>
                  <a:srgbClr val="5B9BD5"/>
                </a:solidFill>
              </a:ln>
            </c:spPr>
          </c:marker>
          <c:cat>
            <c:numRef>
              <c:f>Stroke!$B$79:$B$94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E65E-4C1D-97B5-5FA2C050AC7A}"/>
            </c:ext>
          </c:extLst>
        </c:ser>
        <c:dLbls>
          <c:showLegendKey val="0"/>
          <c:showVal val="0"/>
          <c:showCatName val="0"/>
          <c:showSerName val="0"/>
          <c:showPercent val="0"/>
          <c:showBubbleSize val="0"/>
        </c:dLbls>
        <c:smooth val="0"/>
        <c:axId val="189147008"/>
        <c:axId val="189149184"/>
      </c:lineChart>
      <c:dateAx>
        <c:axId val="1891470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9184"/>
        <c:crosses val="autoZero"/>
        <c:auto val="1"/>
        <c:lblOffset val="100"/>
        <c:baseTimeUnit val="months"/>
        <c:majorUnit val="1"/>
        <c:majorTimeUnit val="months"/>
        <c:minorUnit val="1"/>
        <c:minorTimeUnit val="months"/>
      </c:dateAx>
      <c:valAx>
        <c:axId val="189149184"/>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7008"/>
        <c:crosses val="autoZero"/>
        <c:crossBetween val="midCat"/>
        <c:majorUnit val="5.000000000000001E-2"/>
      </c:valAx>
      <c:spPr>
        <a:noFill/>
        <a:ln>
          <a:noFill/>
        </a:ln>
        <a:effectLst/>
      </c:spPr>
    </c:plotArea>
    <c:legend>
      <c:legendPos val="b"/>
      <c:layout>
        <c:manualLayout>
          <c:xMode val="edge"/>
          <c:yMode val="edge"/>
          <c:x val="3.9251531058617672E-2"/>
          <c:y val="0.8247375328083989"/>
          <c:w val="0.95163578812544214"/>
          <c:h val="0.16600293453871329"/>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Stroke receiving thrombolysis </a:t>
            </a:r>
            <a:r>
              <a:rPr lang="en-GB" sz="1100" b="0" i="0" baseline="0">
                <a:effectLst/>
              </a:rPr>
              <a:t>(Causeway)</a:t>
            </a:r>
            <a:endParaRPr lang="en-GB" sz="1100">
              <a:effectLst/>
            </a:endParaRPr>
          </a:p>
        </c:rich>
      </c:tx>
      <c:overlay val="0"/>
      <c:spPr>
        <a:noFill/>
        <a:ln>
          <a:noFill/>
        </a:ln>
        <a:effectLst/>
      </c:spPr>
    </c:title>
    <c:autoTitleDeleted val="0"/>
    <c:plotArea>
      <c:layout>
        <c:manualLayout>
          <c:layoutTarget val="inner"/>
          <c:xMode val="edge"/>
          <c:yMode val="edge"/>
          <c:x val="8.5086395450568689E-2"/>
          <c:y val="0.12995189102506352"/>
          <c:w val="0.86239256046648249"/>
          <c:h val="0.51464143733034351"/>
        </c:manualLayout>
      </c:layout>
      <c:lineChart>
        <c:grouping val="standard"/>
        <c:varyColors val="0"/>
        <c:ser>
          <c:idx val="0"/>
          <c:order val="0"/>
          <c:tx>
            <c:strRef>
              <c:f>Stroke!$F$109</c:f>
              <c:strCache>
                <c:ptCount val="1"/>
                <c:pt idx="0">
                  <c:v>LPL</c:v>
                </c:pt>
              </c:strCache>
            </c:strRef>
          </c:tx>
          <c:spPr>
            <a:ln w="15875" cap="rnd">
              <a:solidFill>
                <a:schemeClr val="tx1"/>
              </a:solidFill>
              <a:prstDash val="lgDash"/>
              <a:round/>
            </a:ln>
            <a:effectLst/>
          </c:spPr>
          <c:marker>
            <c:symbol val="none"/>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Stroke!$F$182:$F$205</c:f>
              <c:numCache>
                <c:formatCode>0%</c:formatCode>
                <c:ptCount val="24"/>
                <c:pt idx="0">
                  <c:v>-5.5367499999999986E-2</c:v>
                </c:pt>
                <c:pt idx="1">
                  <c:v>-5.5367499999999986E-2</c:v>
                </c:pt>
                <c:pt idx="2">
                  <c:v>-5.5367499999999986E-2</c:v>
                </c:pt>
                <c:pt idx="3">
                  <c:v>-5.5367499999999986E-2</c:v>
                </c:pt>
                <c:pt idx="4">
                  <c:v>-5.5367499999999986E-2</c:v>
                </c:pt>
                <c:pt idx="5">
                  <c:v>-5.5367499999999986E-2</c:v>
                </c:pt>
                <c:pt idx="6">
                  <c:v>-5.5367499999999986E-2</c:v>
                </c:pt>
                <c:pt idx="7">
                  <c:v>-5.5367499999999986E-2</c:v>
                </c:pt>
                <c:pt idx="8">
                  <c:v>-5.5367499999999986E-2</c:v>
                </c:pt>
                <c:pt idx="9">
                  <c:v>-5.5367499999999986E-2</c:v>
                </c:pt>
                <c:pt idx="10">
                  <c:v>-5.5367499999999986E-2</c:v>
                </c:pt>
                <c:pt idx="11">
                  <c:v>-5.5367499999999986E-2</c:v>
                </c:pt>
                <c:pt idx="12">
                  <c:v>-5.5367499999999986E-2</c:v>
                </c:pt>
                <c:pt idx="13">
                  <c:v>-5.5367499999999986E-2</c:v>
                </c:pt>
                <c:pt idx="14">
                  <c:v>-5.5367499999999986E-2</c:v>
                </c:pt>
                <c:pt idx="15">
                  <c:v>-5.5367499999999986E-2</c:v>
                </c:pt>
                <c:pt idx="16">
                  <c:v>-5.5367499999999986E-2</c:v>
                </c:pt>
                <c:pt idx="17">
                  <c:v>-5.5367499999999986E-2</c:v>
                </c:pt>
                <c:pt idx="18">
                  <c:v>-5.5367499999999986E-2</c:v>
                </c:pt>
                <c:pt idx="19">
                  <c:v>-5.5367499999999986E-2</c:v>
                </c:pt>
                <c:pt idx="20">
                  <c:v>-5.5367499999999986E-2</c:v>
                </c:pt>
                <c:pt idx="21">
                  <c:v>-5.5367499999999986E-2</c:v>
                </c:pt>
                <c:pt idx="22">
                  <c:v>-5.5367499999999986E-2</c:v>
                </c:pt>
                <c:pt idx="23">
                  <c:v>-5.5367499999999986E-2</c:v>
                </c:pt>
              </c:numCache>
            </c:numRef>
          </c:val>
          <c:smooth val="0"/>
          <c:extLst>
            <c:ext xmlns:c16="http://schemas.microsoft.com/office/drawing/2014/chart" uri="{C3380CC4-5D6E-409C-BE32-E72D297353CC}">
              <c16:uniqueId val="{00000000-8DAB-4731-BE75-3070D833E003}"/>
            </c:ext>
          </c:extLst>
        </c:ser>
        <c:ser>
          <c:idx val="1"/>
          <c:order val="1"/>
          <c:tx>
            <c:strRef>
              <c:f>Stroke!$E$109</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Stroke!$E$182:$E$205</c:f>
              <c:numCache>
                <c:formatCode>0%</c:formatCode>
                <c:ptCount val="24"/>
                <c:pt idx="0">
                  <c:v>0.125</c:v>
                </c:pt>
                <c:pt idx="1">
                  <c:v>0.27800000000000002</c:v>
                </c:pt>
                <c:pt idx="2">
                  <c:v>0.12</c:v>
                </c:pt>
                <c:pt idx="3">
                  <c:v>6.3E-2</c:v>
                </c:pt>
                <c:pt idx="4">
                  <c:v>0.14299999999999999</c:v>
                </c:pt>
                <c:pt idx="5">
                  <c:v>9.0999999999999998E-2</c:v>
                </c:pt>
                <c:pt idx="6">
                  <c:v>0.1</c:v>
                </c:pt>
                <c:pt idx="7">
                  <c:v>0.05</c:v>
                </c:pt>
                <c:pt idx="8">
                  <c:v>0.1</c:v>
                </c:pt>
                <c:pt idx="9">
                  <c:v>0.25</c:v>
                </c:pt>
                <c:pt idx="10">
                  <c:v>0.154</c:v>
                </c:pt>
                <c:pt idx="11">
                  <c:v>0.32</c:v>
                </c:pt>
                <c:pt idx="12">
                  <c:v>0.27300000000000002</c:v>
                </c:pt>
                <c:pt idx="13">
                  <c:v>0.28599999999999998</c:v>
                </c:pt>
                <c:pt idx="14">
                  <c:v>0.17599999999999999</c:v>
                </c:pt>
                <c:pt idx="15">
                  <c:v>9.0999999999999998E-2</c:v>
                </c:pt>
              </c:numCache>
            </c:numRef>
          </c:val>
          <c:smooth val="0"/>
          <c:extLst>
            <c:ext xmlns:c16="http://schemas.microsoft.com/office/drawing/2014/chart" uri="{C3380CC4-5D6E-409C-BE32-E72D297353CC}">
              <c16:uniqueId val="{00000001-8DAB-4731-BE75-3070D833E003}"/>
            </c:ext>
          </c:extLst>
        </c:ser>
        <c:ser>
          <c:idx val="3"/>
          <c:order val="2"/>
          <c:tx>
            <c:strRef>
              <c:f>Stroke!$G$109</c:f>
              <c:strCache>
                <c:ptCount val="1"/>
                <c:pt idx="0">
                  <c:v>Target</c:v>
                </c:pt>
              </c:strCache>
            </c:strRef>
          </c:tx>
          <c:spPr>
            <a:ln w="19050" cap="rnd">
              <a:solidFill>
                <a:srgbClr val="FF0000"/>
              </a:solidFill>
              <a:prstDash val="dash"/>
              <a:round/>
            </a:ln>
            <a:effectLst/>
          </c:spPr>
          <c:marker>
            <c:symbol val="none"/>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Stroke!$G$182:$G$205</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8DAB-4731-BE75-3070D833E003}"/>
            </c:ext>
          </c:extLst>
        </c:ser>
        <c:ser>
          <c:idx val="4"/>
          <c:order val="3"/>
          <c:tx>
            <c:strRef>
              <c:f>Stroke!$D$109</c:f>
              <c:strCache>
                <c:ptCount val="1"/>
                <c:pt idx="0">
                  <c:v>Mean</c:v>
                </c:pt>
              </c:strCache>
            </c:strRef>
          </c:tx>
          <c:spPr>
            <a:ln w="15875" cap="rnd">
              <a:solidFill>
                <a:schemeClr val="tx1"/>
              </a:solidFill>
              <a:round/>
            </a:ln>
            <a:effectLst/>
          </c:spPr>
          <c:marker>
            <c:symbol val="none"/>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Stroke!$D$182:$D$205</c:f>
              <c:numCache>
                <c:formatCode>0%</c:formatCode>
                <c:ptCount val="24"/>
                <c:pt idx="0">
                  <c:v>0.16375000000000003</c:v>
                </c:pt>
                <c:pt idx="1">
                  <c:v>0.16375000000000003</c:v>
                </c:pt>
                <c:pt idx="2">
                  <c:v>0.16375000000000003</c:v>
                </c:pt>
                <c:pt idx="3">
                  <c:v>0.16375000000000003</c:v>
                </c:pt>
                <c:pt idx="4">
                  <c:v>0.16375000000000003</c:v>
                </c:pt>
                <c:pt idx="5">
                  <c:v>0.16375000000000003</c:v>
                </c:pt>
                <c:pt idx="6">
                  <c:v>0.16375000000000003</c:v>
                </c:pt>
                <c:pt idx="7">
                  <c:v>0.16375000000000003</c:v>
                </c:pt>
                <c:pt idx="8">
                  <c:v>0.16375000000000003</c:v>
                </c:pt>
                <c:pt idx="9">
                  <c:v>0.16375000000000003</c:v>
                </c:pt>
                <c:pt idx="10">
                  <c:v>0.16375000000000003</c:v>
                </c:pt>
                <c:pt idx="11">
                  <c:v>0.16375000000000003</c:v>
                </c:pt>
                <c:pt idx="12">
                  <c:v>0.16375000000000003</c:v>
                </c:pt>
                <c:pt idx="13">
                  <c:v>0.16375000000000003</c:v>
                </c:pt>
                <c:pt idx="14">
                  <c:v>0.16375000000000003</c:v>
                </c:pt>
                <c:pt idx="15">
                  <c:v>0.16375000000000003</c:v>
                </c:pt>
                <c:pt idx="16">
                  <c:v>0.16375000000000003</c:v>
                </c:pt>
                <c:pt idx="17">
                  <c:v>0.16375000000000003</c:v>
                </c:pt>
                <c:pt idx="18">
                  <c:v>0.16375000000000003</c:v>
                </c:pt>
                <c:pt idx="19">
                  <c:v>0.16375000000000003</c:v>
                </c:pt>
                <c:pt idx="20">
                  <c:v>0.16375000000000003</c:v>
                </c:pt>
                <c:pt idx="21">
                  <c:v>0.16375000000000003</c:v>
                </c:pt>
                <c:pt idx="22">
                  <c:v>0.16375000000000003</c:v>
                </c:pt>
                <c:pt idx="23">
                  <c:v>0.16375000000000003</c:v>
                </c:pt>
              </c:numCache>
            </c:numRef>
          </c:val>
          <c:smooth val="0"/>
          <c:extLst>
            <c:ext xmlns:c16="http://schemas.microsoft.com/office/drawing/2014/chart" uri="{C3380CC4-5D6E-409C-BE32-E72D297353CC}">
              <c16:uniqueId val="{00000003-8DAB-4731-BE75-3070D833E003}"/>
            </c:ext>
          </c:extLst>
        </c:ser>
        <c:ser>
          <c:idx val="5"/>
          <c:order val="4"/>
          <c:tx>
            <c:strRef>
              <c:f>Stroke!$C$109</c:f>
              <c:strCache>
                <c:ptCount val="1"/>
                <c:pt idx="0">
                  <c:v>UPL</c:v>
                </c:pt>
              </c:strCache>
            </c:strRef>
          </c:tx>
          <c:spPr>
            <a:ln w="15875" cap="rnd">
              <a:solidFill>
                <a:schemeClr val="tx1"/>
              </a:solidFill>
              <a:prstDash val="lgDash"/>
              <a:round/>
            </a:ln>
            <a:effectLst/>
          </c:spPr>
          <c:marker>
            <c:symbol val="none"/>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Stroke!$C$182:$C$205</c:f>
              <c:numCache>
                <c:formatCode>0%</c:formatCode>
                <c:ptCount val="24"/>
                <c:pt idx="0">
                  <c:v>0.38286750000000003</c:v>
                </c:pt>
                <c:pt idx="1">
                  <c:v>0.38286750000000003</c:v>
                </c:pt>
                <c:pt idx="2">
                  <c:v>0.38286750000000003</c:v>
                </c:pt>
                <c:pt idx="3">
                  <c:v>0.38286750000000003</c:v>
                </c:pt>
                <c:pt idx="4">
                  <c:v>0.38286750000000003</c:v>
                </c:pt>
                <c:pt idx="5">
                  <c:v>0.38286750000000003</c:v>
                </c:pt>
                <c:pt idx="6">
                  <c:v>0.38286750000000003</c:v>
                </c:pt>
                <c:pt idx="7">
                  <c:v>0.38286750000000003</c:v>
                </c:pt>
                <c:pt idx="8">
                  <c:v>0.38286750000000003</c:v>
                </c:pt>
                <c:pt idx="9">
                  <c:v>0.38286750000000003</c:v>
                </c:pt>
                <c:pt idx="10">
                  <c:v>0.38286750000000003</c:v>
                </c:pt>
                <c:pt idx="11">
                  <c:v>0.38286750000000003</c:v>
                </c:pt>
                <c:pt idx="12">
                  <c:v>0.38286750000000003</c:v>
                </c:pt>
                <c:pt idx="13">
                  <c:v>0.38286750000000003</c:v>
                </c:pt>
                <c:pt idx="14">
                  <c:v>0.38286750000000003</c:v>
                </c:pt>
                <c:pt idx="15">
                  <c:v>0.38286750000000003</c:v>
                </c:pt>
                <c:pt idx="16">
                  <c:v>0.38286750000000003</c:v>
                </c:pt>
                <c:pt idx="17">
                  <c:v>0.38286750000000003</c:v>
                </c:pt>
                <c:pt idx="18">
                  <c:v>0.38286750000000003</c:v>
                </c:pt>
                <c:pt idx="19">
                  <c:v>0.38286750000000003</c:v>
                </c:pt>
                <c:pt idx="20">
                  <c:v>0.38286750000000003</c:v>
                </c:pt>
                <c:pt idx="21">
                  <c:v>0.38286750000000003</c:v>
                </c:pt>
                <c:pt idx="22">
                  <c:v>0.38286750000000003</c:v>
                </c:pt>
                <c:pt idx="23">
                  <c:v>0.38286750000000003</c:v>
                </c:pt>
              </c:numCache>
            </c:numRef>
          </c:val>
          <c:smooth val="0"/>
          <c:extLst>
            <c:ext xmlns:c16="http://schemas.microsoft.com/office/drawing/2014/chart" uri="{C3380CC4-5D6E-409C-BE32-E72D297353CC}">
              <c16:uniqueId val="{00000004-8DAB-4731-BE75-3070D833E003}"/>
            </c:ext>
          </c:extLst>
        </c:ser>
        <c:ser>
          <c:idx val="2"/>
          <c:order val="5"/>
          <c:tx>
            <c:strRef>
              <c:f>Stroke!$I$109</c:f>
              <c:strCache>
                <c:ptCount val="1"/>
                <c:pt idx="0">
                  <c:v>SCL</c:v>
                </c:pt>
              </c:strCache>
            </c:strRef>
          </c:tx>
          <c:spPr>
            <a:ln>
              <a:noFill/>
            </a:ln>
          </c:spPr>
          <c:marker>
            <c:symbol val="circle"/>
            <c:size val="7"/>
            <c:spPr>
              <a:solidFill>
                <a:srgbClr val="ED7D31"/>
              </a:solidFill>
              <a:ln>
                <a:solidFill>
                  <a:srgbClr val="ED7D31"/>
                </a:solidFill>
              </a:ln>
            </c:spPr>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DAB-4731-BE75-3070D833E003}"/>
            </c:ext>
          </c:extLst>
        </c:ser>
        <c:ser>
          <c:idx val="6"/>
          <c:order val="6"/>
          <c:tx>
            <c:strRef>
              <c:f>Stroke!$J$109</c:f>
              <c:strCache>
                <c:ptCount val="1"/>
                <c:pt idx="0">
                  <c:v>SCH</c:v>
                </c:pt>
              </c:strCache>
            </c:strRef>
          </c:tx>
          <c:spPr>
            <a:ln>
              <a:noFill/>
            </a:ln>
          </c:spPr>
          <c:marker>
            <c:symbol val="circle"/>
            <c:size val="7"/>
            <c:spPr>
              <a:solidFill>
                <a:srgbClr val="5B9BD5"/>
              </a:solidFill>
              <a:ln>
                <a:solidFill>
                  <a:srgbClr val="5B9BD5"/>
                </a:solidFill>
              </a:ln>
            </c:spPr>
          </c:marker>
          <c:cat>
            <c:numRef>
              <c:f>Stroke!$B$182:$B$197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Stroke!$J$182:$J$205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DAB-4731-BE75-3070D833E003}"/>
            </c:ext>
          </c:extLst>
        </c:ser>
        <c:dLbls>
          <c:showLegendKey val="0"/>
          <c:showVal val="0"/>
          <c:showCatName val="0"/>
          <c:showSerName val="0"/>
          <c:showPercent val="0"/>
          <c:showBubbleSize val="0"/>
        </c:dLbls>
        <c:smooth val="0"/>
        <c:axId val="189189504"/>
        <c:axId val="189199872"/>
      </c:lineChart>
      <c:dateAx>
        <c:axId val="1891895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99872"/>
        <c:crosses val="autoZero"/>
        <c:auto val="1"/>
        <c:lblOffset val="100"/>
        <c:baseTimeUnit val="months"/>
        <c:majorUnit val="1"/>
        <c:majorTimeUnit val="months"/>
        <c:minorUnit val="1"/>
        <c:minorTimeUnit val="months"/>
      </c:dateAx>
      <c:valAx>
        <c:axId val="189199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89504"/>
        <c:crosses val="autoZero"/>
        <c:crossBetween val="midCat"/>
      </c:valAx>
      <c:spPr>
        <a:noFill/>
        <a:ln>
          <a:noFill/>
        </a:ln>
        <a:effectLst/>
      </c:spPr>
    </c:plotArea>
    <c:legend>
      <c:legendPos val="b"/>
      <c:layout>
        <c:manualLayout>
          <c:xMode val="edge"/>
          <c:yMode val="edge"/>
          <c:x val="2.2371391076115486E-2"/>
          <c:y val="0.81051298221589574"/>
          <c:w val="0.95459345184606714"/>
          <c:h val="0.17543936833705207"/>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New OP Activity</a:t>
            </a:r>
          </a:p>
        </c:rich>
      </c:tx>
      <c:layout>
        <c:manualLayout>
          <c:xMode val="edge"/>
          <c:yMode val="edge"/>
          <c:x val="0.39477077865266841"/>
          <c:y val="4.5977011494252873E-2"/>
        </c:manualLayout>
      </c:layout>
      <c:overlay val="0"/>
      <c:spPr>
        <a:noFill/>
        <a:ln>
          <a:noFill/>
        </a:ln>
        <a:effectLst/>
      </c:spPr>
    </c:title>
    <c:autoTitleDeleted val="0"/>
    <c:plotArea>
      <c:layout/>
      <c:lineChart>
        <c:grouping val="standard"/>
        <c:varyColors val="0"/>
        <c:ser>
          <c:idx val="1"/>
          <c:order val="0"/>
          <c:tx>
            <c:strRef>
              <c:f>'OP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Activity'!$C$7:$C$18</c:f>
              <c:numCache>
                <c:formatCode>General</c:formatCode>
                <c:ptCount val="12"/>
                <c:pt idx="0">
                  <c:v>4351</c:v>
                </c:pt>
                <c:pt idx="1">
                  <c:v>4651</c:v>
                </c:pt>
                <c:pt idx="2">
                  <c:v>4724</c:v>
                </c:pt>
                <c:pt idx="3">
                  <c:v>4347</c:v>
                </c:pt>
                <c:pt idx="4">
                  <c:v>3870</c:v>
                </c:pt>
                <c:pt idx="5">
                  <c:v>5134</c:v>
                </c:pt>
                <c:pt idx="6">
                  <c:v>5135</c:v>
                </c:pt>
                <c:pt idx="7">
                  <c:v>4984</c:v>
                </c:pt>
                <c:pt idx="8">
                  <c:v>4309</c:v>
                </c:pt>
                <c:pt idx="9">
                  <c:v>4923</c:v>
                </c:pt>
                <c:pt idx="10">
                  <c:v>4632</c:v>
                </c:pt>
                <c:pt idx="11">
                  <c:v>4544</c:v>
                </c:pt>
              </c:numCache>
            </c:numRef>
          </c:val>
          <c:smooth val="0"/>
          <c:extLst>
            <c:ext xmlns:c16="http://schemas.microsoft.com/office/drawing/2014/chart" uri="{C3380CC4-5D6E-409C-BE32-E72D297353CC}">
              <c16:uniqueId val="{00000000-06DA-44AE-83BF-754C24E53B3B}"/>
            </c:ext>
          </c:extLst>
        </c:ser>
        <c:ser>
          <c:idx val="0"/>
          <c:order val="1"/>
          <c:tx>
            <c:strRef>
              <c:f>'OP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Activity'!$D$7:$D$18</c:f>
              <c:numCache>
                <c:formatCode>General</c:formatCode>
                <c:ptCount val="12"/>
                <c:pt idx="0">
                  <c:v>4717</c:v>
                </c:pt>
                <c:pt idx="1">
                  <c:v>4472</c:v>
                </c:pt>
                <c:pt idx="2">
                  <c:v>4950</c:v>
                </c:pt>
                <c:pt idx="3">
                  <c:v>4221</c:v>
                </c:pt>
              </c:numCache>
            </c:numRef>
          </c:val>
          <c:smooth val="0"/>
          <c:extLst>
            <c:ext xmlns:c16="http://schemas.microsoft.com/office/drawing/2014/chart" uri="{C3380CC4-5D6E-409C-BE32-E72D297353CC}">
              <c16:uniqueId val="{00000001-06DA-44AE-83BF-754C24E53B3B}"/>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29542475940507434"/>
          <c:y val="0.89409680111825107"/>
          <c:w val="0.36556692913385824"/>
          <c:h val="8.62074999245784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75000"/>
        </a:schemeClr>
      </a:solidFill>
      <a:round/>
    </a:ln>
    <a:effectLst/>
  </c:spPr>
  <c:txPr>
    <a:bodyPr/>
    <a:lstStyle/>
    <a:p>
      <a:pPr>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Review OP Activity</a:t>
            </a:r>
          </a:p>
        </c:rich>
      </c:tx>
      <c:layout>
        <c:manualLayout>
          <c:xMode val="edge"/>
          <c:yMode val="edge"/>
          <c:x val="0.37831933508311461"/>
          <c:y val="5.185185185185185E-2"/>
        </c:manualLayout>
      </c:layout>
      <c:overlay val="0"/>
      <c:spPr>
        <a:noFill/>
        <a:ln>
          <a:noFill/>
        </a:ln>
        <a:effectLst/>
      </c:spPr>
    </c:title>
    <c:autoTitleDeleted val="0"/>
    <c:plotArea>
      <c:layout/>
      <c:lineChart>
        <c:grouping val="standard"/>
        <c:varyColors val="0"/>
        <c:ser>
          <c:idx val="1"/>
          <c:order val="0"/>
          <c:tx>
            <c:strRef>
              <c:f>'OP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Activity'!$C$26:$C$37</c:f>
              <c:numCache>
                <c:formatCode>General</c:formatCode>
                <c:ptCount val="12"/>
                <c:pt idx="0">
                  <c:v>9553</c:v>
                </c:pt>
                <c:pt idx="1">
                  <c:v>9463</c:v>
                </c:pt>
                <c:pt idx="2">
                  <c:v>9984</c:v>
                </c:pt>
                <c:pt idx="3">
                  <c:v>9426</c:v>
                </c:pt>
                <c:pt idx="4">
                  <c:v>8520</c:v>
                </c:pt>
                <c:pt idx="5">
                  <c:v>10932</c:v>
                </c:pt>
                <c:pt idx="6">
                  <c:v>10959</c:v>
                </c:pt>
                <c:pt idx="7">
                  <c:v>9963</c:v>
                </c:pt>
                <c:pt idx="8">
                  <c:v>9511</c:v>
                </c:pt>
                <c:pt idx="9">
                  <c:v>10414</c:v>
                </c:pt>
                <c:pt idx="10">
                  <c:v>9657</c:v>
                </c:pt>
                <c:pt idx="11">
                  <c:v>10083</c:v>
                </c:pt>
              </c:numCache>
            </c:numRef>
          </c:val>
          <c:smooth val="0"/>
          <c:extLst>
            <c:ext xmlns:c16="http://schemas.microsoft.com/office/drawing/2014/chart" uri="{C3380CC4-5D6E-409C-BE32-E72D297353CC}">
              <c16:uniqueId val="{00000000-9160-49AA-9954-818BC8D864B9}"/>
            </c:ext>
          </c:extLst>
        </c:ser>
        <c:ser>
          <c:idx val="0"/>
          <c:order val="1"/>
          <c:tx>
            <c:strRef>
              <c:f>'OP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Activity'!$D$26:$D$37</c:f>
              <c:numCache>
                <c:formatCode>General</c:formatCode>
                <c:ptCount val="12"/>
                <c:pt idx="0">
                  <c:v>10188</c:v>
                </c:pt>
                <c:pt idx="1">
                  <c:v>9587</c:v>
                </c:pt>
                <c:pt idx="2">
                  <c:v>10907</c:v>
                </c:pt>
                <c:pt idx="3">
                  <c:v>9951</c:v>
                </c:pt>
              </c:numCache>
            </c:numRef>
          </c:val>
          <c:smooth val="0"/>
          <c:extLst>
            <c:ext xmlns:c16="http://schemas.microsoft.com/office/drawing/2014/chart" uri="{C3380CC4-5D6E-409C-BE32-E72D297353CC}">
              <c16:uniqueId val="{00000001-9160-49AA-9954-818BC8D864B9}"/>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33944947506561679"/>
          <c:y val="0.89691299698648785"/>
          <c:w val="0.36556692913385824"/>
          <c:h val="8.3333916593759119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65000"/>
        </a:schemeClr>
      </a:solidFill>
      <a:round/>
    </a:ln>
    <a:effectLst/>
  </c:spPr>
  <c:txPr>
    <a:bodyPr/>
    <a:lstStyle/>
    <a:p>
      <a:pPr>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(NEW)</a:t>
            </a:r>
            <a:endParaRPr lang="en-GB" sz="1100"/>
          </a:p>
        </c:rich>
      </c:tx>
      <c:layout>
        <c:manualLayout>
          <c:xMode val="edge"/>
          <c:yMode val="edge"/>
          <c:x val="0.23353460925953834"/>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AF3E-4401-BE01-B3FFE848B71B}"/>
            </c:ext>
          </c:extLst>
        </c:ser>
        <c:ser>
          <c:idx val="2"/>
          <c:order val="1"/>
          <c:tx>
            <c:strRef>
              <c:f>DNAs!$C$8</c:f>
              <c:strCache>
                <c:ptCount val="1"/>
                <c:pt idx="0">
                  <c:v>Target</c:v>
                </c:pt>
              </c:strCache>
            </c:strRef>
          </c:tx>
          <c:spPr>
            <a:ln w="19050" cap="rnd">
              <a:solidFill>
                <a:srgbClr val="FF0000"/>
              </a:solidFill>
              <a:prstDash val="dash"/>
              <a:round/>
            </a:ln>
            <a:effectLst/>
          </c:spPr>
          <c:marker>
            <c:symbol val="none"/>
          </c:marker>
          <c:cat>
            <c:numRef>
              <c:f>DNAs!$B$9:$B$24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DNAs!$C$9:$C$32</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pt idx="21">
                  <c:v>0.05</c:v>
                </c:pt>
                <c:pt idx="22">
                  <c:v>0.05</c:v>
                </c:pt>
                <c:pt idx="23">
                  <c:v>0.05</c:v>
                </c:pt>
              </c:numCache>
            </c:numRef>
          </c:val>
          <c:smooth val="0"/>
          <c:extLst>
            <c:ext xmlns:c16="http://schemas.microsoft.com/office/drawing/2014/chart" uri="{C3380CC4-5D6E-409C-BE32-E72D297353CC}">
              <c16:uniqueId val="{00000001-AF3E-4401-BE01-B3FFE848B71B}"/>
            </c:ext>
          </c:extLst>
        </c:ser>
        <c:ser>
          <c:idx val="3"/>
          <c:order val="2"/>
          <c:tx>
            <c:strRef>
              <c:f>DNAs!$D$8</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DNAs!$B$9:$B$24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DNAs!$D$9:$D$32</c:f>
              <c:numCache>
                <c:formatCode>0.00%</c:formatCode>
                <c:ptCount val="24"/>
                <c:pt idx="0">
                  <c:v>8.3400000000000002E-2</c:v>
                </c:pt>
                <c:pt idx="1">
                  <c:v>7.6899999999999996E-2</c:v>
                </c:pt>
                <c:pt idx="2">
                  <c:v>6.83E-2</c:v>
                </c:pt>
                <c:pt idx="3">
                  <c:v>7.1400000000000005E-2</c:v>
                </c:pt>
                <c:pt idx="4">
                  <c:v>6.2700000000000006E-2</c:v>
                </c:pt>
                <c:pt idx="5">
                  <c:v>5.9799999999999999E-2</c:v>
                </c:pt>
                <c:pt idx="6">
                  <c:v>6.0199999999999997E-2</c:v>
                </c:pt>
                <c:pt idx="7">
                  <c:v>6.0199999999999997E-2</c:v>
                </c:pt>
                <c:pt idx="8">
                  <c:v>6.93E-2</c:v>
                </c:pt>
                <c:pt idx="9">
                  <c:v>8.2400000000000001E-2</c:v>
                </c:pt>
                <c:pt idx="10">
                  <c:v>6.5500000000000003E-2</c:v>
                </c:pt>
                <c:pt idx="11">
                  <c:v>6.0400000000000002E-2</c:v>
                </c:pt>
                <c:pt idx="12">
                  <c:v>5.8900000000000001E-2</c:v>
                </c:pt>
                <c:pt idx="13">
                  <c:v>5.5E-2</c:v>
                </c:pt>
                <c:pt idx="14">
                  <c:v>6.3100000000000003E-2</c:v>
                </c:pt>
                <c:pt idx="15">
                  <c:v>6.6299999999999998E-2</c:v>
                </c:pt>
              </c:numCache>
            </c:numRef>
          </c:val>
          <c:smooth val="0"/>
          <c:extLst>
            <c:ext xmlns:c16="http://schemas.microsoft.com/office/drawing/2014/chart" uri="{C3380CC4-5D6E-409C-BE32-E72D297353CC}">
              <c16:uniqueId val="{00000002-AF3E-4401-BE01-B3FFE848B71B}"/>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(REVIEW)</a:t>
            </a:r>
            <a:endParaRPr lang="en-GB" sz="1100"/>
          </a:p>
        </c:rich>
      </c:tx>
      <c:layout>
        <c:manualLayout>
          <c:xMode val="edge"/>
          <c:yMode val="edge"/>
          <c:x val="0.21790271607670952"/>
          <c:y val="5.0826460251790558E-2"/>
        </c:manualLayout>
      </c:layout>
      <c:overlay val="0"/>
      <c:spPr>
        <a:noFill/>
        <a:ln>
          <a:noFill/>
        </a:ln>
        <a:effectLst/>
      </c:spPr>
    </c:title>
    <c:autoTitleDeleted val="0"/>
    <c:plotArea>
      <c:layout>
        <c:manualLayout>
          <c:layoutTarget val="inner"/>
          <c:xMode val="edge"/>
          <c:yMode val="edge"/>
          <c:x val="8.2900499322068971E-2"/>
          <c:y val="0.16917514124293787"/>
          <c:w val="0.88654393843918167"/>
          <c:h val="0.54778237466079449"/>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DNAs!$B$38:$B$53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3182-4353-A095-E9DC524BA38A}"/>
            </c:ext>
          </c:extLst>
        </c:ser>
        <c:ser>
          <c:idx val="2"/>
          <c:order val="1"/>
          <c:tx>
            <c:strRef>
              <c:f>DNAs!$C$37</c:f>
              <c:strCache>
                <c:ptCount val="1"/>
                <c:pt idx="0">
                  <c:v>Target</c:v>
                </c:pt>
              </c:strCache>
            </c:strRef>
          </c:tx>
          <c:spPr>
            <a:ln w="19050" cap="rnd">
              <a:solidFill>
                <a:srgbClr val="FF0000"/>
              </a:solidFill>
              <a:prstDash val="dash"/>
              <a:round/>
            </a:ln>
            <a:effectLst/>
          </c:spPr>
          <c:marker>
            <c:symbol val="none"/>
          </c:marker>
          <c:cat>
            <c:numRef>
              <c:f>DNAs!$B$38:$B$53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DNAs!$C$38:$C$61</c:f>
              <c:numCache>
                <c:formatCode>0.0%</c:formatCode>
                <c:ptCount val="24"/>
                <c:pt idx="0">
                  <c:v>0.08</c:v>
                </c:pt>
                <c:pt idx="1">
                  <c:v>0.08</c:v>
                </c:pt>
                <c:pt idx="2">
                  <c:v>0.08</c:v>
                </c:pt>
                <c:pt idx="3">
                  <c:v>0.08</c:v>
                </c:pt>
                <c:pt idx="4">
                  <c:v>0.08</c:v>
                </c:pt>
                <c:pt idx="5">
                  <c:v>0.08</c:v>
                </c:pt>
                <c:pt idx="6">
                  <c:v>0.08</c:v>
                </c:pt>
                <c:pt idx="7">
                  <c:v>0.08</c:v>
                </c:pt>
                <c:pt idx="8">
                  <c:v>0.08</c:v>
                </c:pt>
                <c:pt idx="9">
                  <c:v>0.08</c:v>
                </c:pt>
                <c:pt idx="10">
                  <c:v>0.08</c:v>
                </c:pt>
                <c:pt idx="11">
                  <c:v>0.08</c:v>
                </c:pt>
                <c:pt idx="12">
                  <c:v>0.08</c:v>
                </c:pt>
                <c:pt idx="13">
                  <c:v>0.08</c:v>
                </c:pt>
                <c:pt idx="14">
                  <c:v>0.08</c:v>
                </c:pt>
                <c:pt idx="15">
                  <c:v>0.08</c:v>
                </c:pt>
                <c:pt idx="16">
                  <c:v>0.08</c:v>
                </c:pt>
                <c:pt idx="17">
                  <c:v>0.08</c:v>
                </c:pt>
                <c:pt idx="18">
                  <c:v>0.08</c:v>
                </c:pt>
                <c:pt idx="19">
                  <c:v>0.08</c:v>
                </c:pt>
                <c:pt idx="20">
                  <c:v>0.08</c:v>
                </c:pt>
                <c:pt idx="21">
                  <c:v>0.08</c:v>
                </c:pt>
                <c:pt idx="22">
                  <c:v>0.08</c:v>
                </c:pt>
                <c:pt idx="23">
                  <c:v>0.08</c:v>
                </c:pt>
              </c:numCache>
            </c:numRef>
          </c:val>
          <c:smooth val="0"/>
          <c:extLst>
            <c:ext xmlns:c16="http://schemas.microsoft.com/office/drawing/2014/chart" uri="{C3380CC4-5D6E-409C-BE32-E72D297353CC}">
              <c16:uniqueId val="{00000001-3182-4353-A095-E9DC524BA38A}"/>
            </c:ext>
          </c:extLst>
        </c:ser>
        <c:ser>
          <c:idx val="3"/>
          <c:order val="2"/>
          <c:tx>
            <c:strRef>
              <c:f>DNAs!$D$37</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DNAs!$B$38:$B$53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DNAs!$D$38:$D$61</c:f>
              <c:numCache>
                <c:formatCode>0.00%</c:formatCode>
                <c:ptCount val="24"/>
                <c:pt idx="0">
                  <c:v>8.1500000000000003E-2</c:v>
                </c:pt>
                <c:pt idx="1">
                  <c:v>8.0100000000000005E-2</c:v>
                </c:pt>
                <c:pt idx="2">
                  <c:v>7.5200000000000003E-2</c:v>
                </c:pt>
                <c:pt idx="3">
                  <c:v>6.8400000000000002E-2</c:v>
                </c:pt>
                <c:pt idx="4">
                  <c:v>7.0300000000000001E-2</c:v>
                </c:pt>
                <c:pt idx="5">
                  <c:v>6.6199999999999995E-2</c:v>
                </c:pt>
                <c:pt idx="6">
                  <c:v>6.9000000000000006E-2</c:v>
                </c:pt>
                <c:pt idx="7">
                  <c:v>7.0199999999999999E-2</c:v>
                </c:pt>
                <c:pt idx="8">
                  <c:v>7.0599999999999996E-2</c:v>
                </c:pt>
                <c:pt idx="9">
                  <c:v>7.6100000000000001E-2</c:v>
                </c:pt>
                <c:pt idx="10">
                  <c:v>5.9499999999999997E-2</c:v>
                </c:pt>
                <c:pt idx="11">
                  <c:v>6.4799999999999996E-2</c:v>
                </c:pt>
                <c:pt idx="12">
                  <c:v>6.6000000000000003E-2</c:v>
                </c:pt>
                <c:pt idx="13">
                  <c:v>6.54E-2</c:v>
                </c:pt>
                <c:pt idx="14">
                  <c:v>6.3799999999999996E-2</c:v>
                </c:pt>
                <c:pt idx="15">
                  <c:v>6.8900000000000003E-2</c:v>
                </c:pt>
              </c:numCache>
            </c:numRef>
          </c:val>
          <c:smooth val="0"/>
          <c:extLst>
            <c:ext xmlns:c16="http://schemas.microsoft.com/office/drawing/2014/chart" uri="{C3380CC4-5D6E-409C-BE32-E72D297353CC}">
              <c16:uniqueId val="{00000002-3182-4353-A095-E9DC524BA38A}"/>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GB"/>
              <a:t>OP waiting &lt; 9 weeks</a:t>
            </a:r>
          </a:p>
        </c:rich>
      </c:tx>
      <c:overlay val="0"/>
      <c:spPr>
        <a:noFill/>
        <a:ln>
          <a:noFill/>
        </a:ln>
        <a:effectLst/>
      </c:spPr>
    </c:title>
    <c:autoTitleDeleted val="0"/>
    <c:plotArea>
      <c:layout/>
      <c:lineChart>
        <c:grouping val="standard"/>
        <c:varyColors val="0"/>
        <c:ser>
          <c:idx val="1"/>
          <c:order val="0"/>
          <c:tx>
            <c:strRef>
              <c:f>'OP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9wk'!$E$79:$E$102</c:f>
              <c:numCache>
                <c:formatCode>0.00%</c:formatCode>
                <c:ptCount val="24"/>
                <c:pt idx="0">
                  <c:v>0.15049999999999999</c:v>
                </c:pt>
                <c:pt idx="1">
                  <c:v>0.14269999999999999</c:v>
                </c:pt>
                <c:pt idx="2">
                  <c:v>0.1439</c:v>
                </c:pt>
                <c:pt idx="3">
                  <c:v>0.14380000000000001</c:v>
                </c:pt>
                <c:pt idx="4">
                  <c:v>0.12770000000000001</c:v>
                </c:pt>
                <c:pt idx="5">
                  <c:v>0.1331</c:v>
                </c:pt>
                <c:pt idx="6">
                  <c:v>0.1348</c:v>
                </c:pt>
                <c:pt idx="7">
                  <c:v>0.12989999999999999</c:v>
                </c:pt>
                <c:pt idx="8">
                  <c:v>0.1212</c:v>
                </c:pt>
                <c:pt idx="9">
                  <c:v>0.1187</c:v>
                </c:pt>
                <c:pt idx="10">
                  <c:v>0.13159999999999999</c:v>
                </c:pt>
                <c:pt idx="11">
                  <c:v>0.14199999999999999</c:v>
                </c:pt>
                <c:pt idx="12">
                  <c:v>0.14369999999999999</c:v>
                </c:pt>
                <c:pt idx="13">
                  <c:v>0.13700000000000001</c:v>
                </c:pt>
                <c:pt idx="14">
                  <c:v>0.14430000000000001</c:v>
                </c:pt>
                <c:pt idx="15">
                  <c:v>0.14299999999999999</c:v>
                </c:pt>
              </c:numCache>
            </c:numRef>
          </c:val>
          <c:smooth val="0"/>
          <c:extLst>
            <c:ext xmlns:c16="http://schemas.microsoft.com/office/drawing/2014/chart" uri="{C3380CC4-5D6E-409C-BE32-E72D297353CC}">
              <c16:uniqueId val="{00000000-C73D-4705-9030-8A1FF172A8A2}"/>
            </c:ext>
          </c:extLst>
        </c:ser>
        <c:ser>
          <c:idx val="3"/>
          <c:order val="1"/>
          <c:tx>
            <c:strRef>
              <c:f>'OP 9wk'!$G$6</c:f>
              <c:strCache>
                <c:ptCount val="1"/>
                <c:pt idx="0">
                  <c:v>Target</c:v>
                </c:pt>
              </c:strCache>
            </c:strRef>
          </c:tx>
          <c:spPr>
            <a:ln w="19050" cap="rnd">
              <a:solidFill>
                <a:srgbClr val="FF0000"/>
              </a:solidFill>
              <a:prstDash val="dash"/>
              <a:round/>
            </a:ln>
            <a:effectLst/>
          </c:spPr>
          <c:marker>
            <c:symbol val="none"/>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9wk'!$G$79:$G$102</c:f>
              <c:numCache>
                <c:formatCode>0%</c:formatCode>
                <c:ptCount val="24"/>
                <c:pt idx="0">
                  <c:v>0.5</c:v>
                </c:pt>
                <c:pt idx="1">
                  <c:v>0.5</c:v>
                </c:pt>
                <c:pt idx="2">
                  <c:v>0.5</c:v>
                </c:pt>
                <c:pt idx="3">
                  <c:v>0.5</c:v>
                </c:pt>
                <c:pt idx="4">
                  <c:v>0.5</c:v>
                </c:pt>
                <c:pt idx="5">
                  <c:v>0.5</c:v>
                </c:pt>
                <c:pt idx="6">
                  <c:v>0.5</c:v>
                </c:pt>
                <c:pt idx="7">
                  <c:v>0.5</c:v>
                </c:pt>
                <c:pt idx="8">
                  <c:v>0.5</c:v>
                </c:pt>
                <c:pt idx="9">
                  <c:v>0.5</c:v>
                </c:pt>
                <c:pt idx="10">
                  <c:v>0.5</c:v>
                </c:pt>
                <c:pt idx="11">
                  <c:v>0.5</c:v>
                </c:pt>
                <c:pt idx="12">
                  <c:v>0.5</c:v>
                </c:pt>
                <c:pt idx="13">
                  <c:v>0.5</c:v>
                </c:pt>
                <c:pt idx="14">
                  <c:v>0.5</c:v>
                </c:pt>
                <c:pt idx="15">
                  <c:v>0.5</c:v>
                </c:pt>
                <c:pt idx="16">
                  <c:v>0.5</c:v>
                </c:pt>
                <c:pt idx="17">
                  <c:v>0.5</c:v>
                </c:pt>
                <c:pt idx="18">
                  <c:v>0.5</c:v>
                </c:pt>
                <c:pt idx="19">
                  <c:v>0.5</c:v>
                </c:pt>
                <c:pt idx="20">
                  <c:v>0.5</c:v>
                </c:pt>
                <c:pt idx="21">
                  <c:v>0.5</c:v>
                </c:pt>
                <c:pt idx="22">
                  <c:v>0.5</c:v>
                </c:pt>
                <c:pt idx="23">
                  <c:v>0.5</c:v>
                </c:pt>
              </c:numCache>
            </c:numRef>
          </c:val>
          <c:smooth val="0"/>
          <c:extLst>
            <c:ext xmlns:c16="http://schemas.microsoft.com/office/drawing/2014/chart" uri="{C3380CC4-5D6E-409C-BE32-E72D297353CC}">
              <c16:uniqueId val="{00000001-C73D-4705-9030-8A1FF172A8A2}"/>
            </c:ext>
          </c:extLst>
        </c:ser>
        <c:ser>
          <c:idx val="0"/>
          <c:order val="2"/>
          <c:tx>
            <c:strRef>
              <c:f>'OP 9wk'!$F$6</c:f>
              <c:strCache>
                <c:ptCount val="1"/>
                <c:pt idx="0">
                  <c:v>LPL</c:v>
                </c:pt>
              </c:strCache>
            </c:strRef>
          </c:tx>
          <c:spPr>
            <a:ln w="15875">
              <a:solidFill>
                <a:schemeClr val="tx1"/>
              </a:solidFill>
              <a:prstDash val="lgDash"/>
            </a:ln>
          </c:spPr>
          <c:marker>
            <c:symbol val="none"/>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9wk'!$F$79:$F$102</c:f>
              <c:numCache>
                <c:formatCode>0%</c:formatCode>
                <c:ptCount val="24"/>
                <c:pt idx="0">
                  <c:v>0.12041799999999997</c:v>
                </c:pt>
                <c:pt idx="1">
                  <c:v>0.12041799999999997</c:v>
                </c:pt>
                <c:pt idx="2">
                  <c:v>0.12041799999999997</c:v>
                </c:pt>
                <c:pt idx="3">
                  <c:v>0.12041799999999997</c:v>
                </c:pt>
                <c:pt idx="4">
                  <c:v>0.12041799999999997</c:v>
                </c:pt>
                <c:pt idx="5">
                  <c:v>0.12041799999999997</c:v>
                </c:pt>
                <c:pt idx="6">
                  <c:v>0.12041799999999997</c:v>
                </c:pt>
                <c:pt idx="7">
                  <c:v>0.12041799999999997</c:v>
                </c:pt>
                <c:pt idx="8">
                  <c:v>0.12041799999999997</c:v>
                </c:pt>
                <c:pt idx="9">
                  <c:v>0.12041799999999997</c:v>
                </c:pt>
                <c:pt idx="10">
                  <c:v>0.12041799999999997</c:v>
                </c:pt>
                <c:pt idx="11">
                  <c:v>0.12041799999999997</c:v>
                </c:pt>
                <c:pt idx="12">
                  <c:v>0.12041799999999997</c:v>
                </c:pt>
                <c:pt idx="13">
                  <c:v>0.12041799999999997</c:v>
                </c:pt>
                <c:pt idx="14">
                  <c:v>0.12041799999999997</c:v>
                </c:pt>
                <c:pt idx="15">
                  <c:v>0.12041799999999997</c:v>
                </c:pt>
                <c:pt idx="16">
                  <c:v>0.12041799999999997</c:v>
                </c:pt>
                <c:pt idx="17">
                  <c:v>0.12041799999999997</c:v>
                </c:pt>
                <c:pt idx="18">
                  <c:v>0.12041799999999997</c:v>
                </c:pt>
                <c:pt idx="19">
                  <c:v>0.12041799999999997</c:v>
                </c:pt>
                <c:pt idx="20">
                  <c:v>0.12041799999999997</c:v>
                </c:pt>
                <c:pt idx="21">
                  <c:v>0.12041799999999997</c:v>
                </c:pt>
                <c:pt idx="22">
                  <c:v>0.12041799999999997</c:v>
                </c:pt>
                <c:pt idx="23">
                  <c:v>0.12041799999999997</c:v>
                </c:pt>
              </c:numCache>
            </c:numRef>
          </c:val>
          <c:smooth val="0"/>
          <c:extLst>
            <c:ext xmlns:c16="http://schemas.microsoft.com/office/drawing/2014/chart" uri="{C3380CC4-5D6E-409C-BE32-E72D297353CC}">
              <c16:uniqueId val="{00000002-C73D-4705-9030-8A1FF172A8A2}"/>
            </c:ext>
          </c:extLst>
        </c:ser>
        <c:ser>
          <c:idx val="2"/>
          <c:order val="3"/>
          <c:tx>
            <c:strRef>
              <c:f>'OP 9wk'!$D$6</c:f>
              <c:strCache>
                <c:ptCount val="1"/>
                <c:pt idx="0">
                  <c:v>Mean</c:v>
                </c:pt>
              </c:strCache>
            </c:strRef>
          </c:tx>
          <c:spPr>
            <a:ln w="15875">
              <a:solidFill>
                <a:schemeClr val="tx1"/>
              </a:solidFill>
            </a:ln>
          </c:spPr>
          <c:marker>
            <c:symbol val="none"/>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9wk'!$D$79:$D$102</c:f>
              <c:numCache>
                <c:formatCode>0%</c:formatCode>
                <c:ptCount val="24"/>
                <c:pt idx="0">
                  <c:v>0.13674374999999997</c:v>
                </c:pt>
                <c:pt idx="1">
                  <c:v>0.13674374999999997</c:v>
                </c:pt>
                <c:pt idx="2">
                  <c:v>0.13674374999999997</c:v>
                </c:pt>
                <c:pt idx="3">
                  <c:v>0.13674374999999997</c:v>
                </c:pt>
                <c:pt idx="4">
                  <c:v>0.13674374999999997</c:v>
                </c:pt>
                <c:pt idx="5">
                  <c:v>0.13674374999999997</c:v>
                </c:pt>
                <c:pt idx="6">
                  <c:v>0.13674374999999997</c:v>
                </c:pt>
                <c:pt idx="7">
                  <c:v>0.13674374999999997</c:v>
                </c:pt>
                <c:pt idx="8">
                  <c:v>0.13674374999999997</c:v>
                </c:pt>
                <c:pt idx="9">
                  <c:v>0.13674374999999997</c:v>
                </c:pt>
                <c:pt idx="10">
                  <c:v>0.13674374999999997</c:v>
                </c:pt>
                <c:pt idx="11">
                  <c:v>0.13674374999999997</c:v>
                </c:pt>
                <c:pt idx="12">
                  <c:v>0.13674374999999997</c:v>
                </c:pt>
                <c:pt idx="13">
                  <c:v>0.13674374999999997</c:v>
                </c:pt>
                <c:pt idx="14">
                  <c:v>0.13674374999999997</c:v>
                </c:pt>
                <c:pt idx="15">
                  <c:v>0.13674374999999997</c:v>
                </c:pt>
                <c:pt idx="16">
                  <c:v>0.13674374999999997</c:v>
                </c:pt>
                <c:pt idx="17">
                  <c:v>0.13674374999999997</c:v>
                </c:pt>
                <c:pt idx="18">
                  <c:v>0.13674374999999997</c:v>
                </c:pt>
                <c:pt idx="19">
                  <c:v>0.13674374999999997</c:v>
                </c:pt>
                <c:pt idx="20">
                  <c:v>0.13674374999999997</c:v>
                </c:pt>
                <c:pt idx="21">
                  <c:v>0.13674374999999997</c:v>
                </c:pt>
                <c:pt idx="22">
                  <c:v>0.13674374999999997</c:v>
                </c:pt>
                <c:pt idx="23">
                  <c:v>0.13674374999999997</c:v>
                </c:pt>
              </c:numCache>
            </c:numRef>
          </c:val>
          <c:smooth val="0"/>
          <c:extLst>
            <c:ext xmlns:c16="http://schemas.microsoft.com/office/drawing/2014/chart" uri="{C3380CC4-5D6E-409C-BE32-E72D297353CC}">
              <c16:uniqueId val="{00000003-C73D-4705-9030-8A1FF172A8A2}"/>
            </c:ext>
          </c:extLst>
        </c:ser>
        <c:ser>
          <c:idx val="4"/>
          <c:order val="4"/>
          <c:tx>
            <c:strRef>
              <c:f>'OP 9wk'!$C$6</c:f>
              <c:strCache>
                <c:ptCount val="1"/>
                <c:pt idx="0">
                  <c:v>UPL</c:v>
                </c:pt>
              </c:strCache>
            </c:strRef>
          </c:tx>
          <c:spPr>
            <a:ln w="15875">
              <a:solidFill>
                <a:schemeClr val="tx1"/>
              </a:solidFill>
              <a:prstDash val="lgDash"/>
            </a:ln>
          </c:spPr>
          <c:marker>
            <c:symbol val="none"/>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9wk'!$C$79:$C$102</c:f>
              <c:numCache>
                <c:formatCode>0%</c:formatCode>
                <c:ptCount val="24"/>
                <c:pt idx="0">
                  <c:v>0.15306949999999997</c:v>
                </c:pt>
                <c:pt idx="1">
                  <c:v>0.15306949999999997</c:v>
                </c:pt>
                <c:pt idx="2">
                  <c:v>0.15306949999999997</c:v>
                </c:pt>
                <c:pt idx="3">
                  <c:v>0.15306949999999997</c:v>
                </c:pt>
                <c:pt idx="4">
                  <c:v>0.15306949999999997</c:v>
                </c:pt>
                <c:pt idx="5">
                  <c:v>0.15306949999999997</c:v>
                </c:pt>
                <c:pt idx="6">
                  <c:v>0.15306949999999997</c:v>
                </c:pt>
                <c:pt idx="7">
                  <c:v>0.15306949999999997</c:v>
                </c:pt>
                <c:pt idx="8">
                  <c:v>0.15306949999999997</c:v>
                </c:pt>
                <c:pt idx="9">
                  <c:v>0.15306949999999997</c:v>
                </c:pt>
                <c:pt idx="10">
                  <c:v>0.15306949999999997</c:v>
                </c:pt>
                <c:pt idx="11">
                  <c:v>0.15306949999999997</c:v>
                </c:pt>
                <c:pt idx="12">
                  <c:v>0.15306949999999997</c:v>
                </c:pt>
                <c:pt idx="13">
                  <c:v>0.15306949999999997</c:v>
                </c:pt>
                <c:pt idx="14">
                  <c:v>0.15306949999999997</c:v>
                </c:pt>
                <c:pt idx="15">
                  <c:v>0.15306949999999997</c:v>
                </c:pt>
                <c:pt idx="16">
                  <c:v>0.15306949999999997</c:v>
                </c:pt>
                <c:pt idx="17">
                  <c:v>0.15306949999999997</c:v>
                </c:pt>
                <c:pt idx="18">
                  <c:v>0.15306949999999997</c:v>
                </c:pt>
                <c:pt idx="19">
                  <c:v>0.15306949999999997</c:v>
                </c:pt>
                <c:pt idx="20">
                  <c:v>0.15306949999999997</c:v>
                </c:pt>
                <c:pt idx="21">
                  <c:v>0.15306949999999997</c:v>
                </c:pt>
                <c:pt idx="22">
                  <c:v>0.15306949999999997</c:v>
                </c:pt>
                <c:pt idx="23">
                  <c:v>0.15306949999999997</c:v>
                </c:pt>
              </c:numCache>
            </c:numRef>
          </c:val>
          <c:smooth val="0"/>
          <c:extLst>
            <c:ext xmlns:c16="http://schemas.microsoft.com/office/drawing/2014/chart" uri="{C3380CC4-5D6E-409C-BE32-E72D297353CC}">
              <c16:uniqueId val="{00000004-C73D-4705-9030-8A1FF172A8A2}"/>
            </c:ext>
          </c:extLst>
        </c:ser>
        <c:ser>
          <c:idx val="5"/>
          <c:order val="5"/>
          <c:tx>
            <c:strRef>
              <c:f>'OP 9wk'!$I$6</c:f>
              <c:strCache>
                <c:ptCount val="1"/>
                <c:pt idx="0">
                  <c:v>SCL</c:v>
                </c:pt>
              </c:strCache>
            </c:strRef>
          </c:tx>
          <c:spPr>
            <a:ln>
              <a:noFill/>
            </a:ln>
          </c:spPr>
          <c:marker>
            <c:symbol val="circle"/>
            <c:size val="6"/>
            <c:spPr>
              <a:solidFill>
                <a:srgbClr val="FF6600"/>
              </a:solidFill>
              <a:ln>
                <a:noFill/>
              </a:ln>
            </c:spPr>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9wk'!$I$79:$I$102</c:f>
              <c:numCache>
                <c:formatCode>0%</c:formatCode>
                <c:ptCount val="24"/>
                <c:pt idx="0">
                  <c:v>#N/A</c:v>
                </c:pt>
                <c:pt idx="1">
                  <c:v>#N/A</c:v>
                </c:pt>
                <c:pt idx="2">
                  <c:v>#N/A</c:v>
                </c:pt>
                <c:pt idx="3">
                  <c:v>#N/A</c:v>
                </c:pt>
                <c:pt idx="4">
                  <c:v>#N/A</c:v>
                </c:pt>
                <c:pt idx="5">
                  <c:v>#N/A</c:v>
                </c:pt>
                <c:pt idx="6">
                  <c:v>#N/A</c:v>
                </c:pt>
                <c:pt idx="7" formatCode="0.00%">
                  <c:v>0.12989999999999999</c:v>
                </c:pt>
                <c:pt idx="8" formatCode="0.00%">
                  <c:v>0.1212</c:v>
                </c:pt>
                <c:pt idx="9" formatCode="0.00%">
                  <c:v>0.1187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C73D-4705-9030-8A1FF172A8A2}"/>
            </c:ext>
          </c:extLst>
        </c:ser>
        <c:ser>
          <c:idx val="6"/>
          <c:order val="6"/>
          <c:tx>
            <c:strRef>
              <c:f>'OP 9wk'!$J$6</c:f>
              <c:strCache>
                <c:ptCount val="1"/>
                <c:pt idx="0">
                  <c:v>SCH</c:v>
                </c:pt>
              </c:strCache>
            </c:strRef>
          </c:tx>
          <c:spPr>
            <a:ln>
              <a:noFill/>
            </a:ln>
          </c:spPr>
          <c:marker>
            <c:symbol val="circle"/>
            <c:size val="7"/>
            <c:spPr>
              <a:solidFill>
                <a:srgbClr val="5B9BD5"/>
              </a:solidFill>
              <a:ln>
                <a:noFill/>
              </a:ln>
            </c:spPr>
          </c:marker>
          <c:cat>
            <c:numRef>
              <c:f>'OP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C73D-4705-9030-8A1FF172A8A2}"/>
            </c:ext>
          </c:extLst>
        </c:ser>
        <c:dLbls>
          <c:showLegendKey val="0"/>
          <c:showVal val="0"/>
          <c:showCatName val="0"/>
          <c:showSerName val="0"/>
          <c:showPercent val="0"/>
          <c:showBubbleSize val="0"/>
        </c:dLbls>
        <c:marker val="1"/>
        <c:smooth val="0"/>
        <c:axId val="164876672"/>
        <c:axId val="164878592"/>
      </c:lineChart>
      <c:dateAx>
        <c:axId val="1648766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vert="horz"/>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crossAx val="164878592"/>
        <c:crosses val="autoZero"/>
        <c:auto val="1"/>
        <c:lblOffset val="100"/>
        <c:baseTimeUnit val="months"/>
        <c:majorUnit val="1"/>
        <c:majorTimeUnit val="months"/>
      </c:dateAx>
      <c:valAx>
        <c:axId val="16487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164876672"/>
        <c:crosses val="autoZero"/>
        <c:crossBetween val="midCat"/>
      </c:valAx>
      <c:spPr>
        <a:noFill/>
        <a:ln>
          <a:noFill/>
        </a:ln>
        <a:effectLst/>
      </c:spPr>
    </c:plotArea>
    <c:legend>
      <c:legendPos val="b"/>
      <c:overlay val="0"/>
      <c:txPr>
        <a:bodyPr rot="0" vert="horz"/>
        <a:lstStyle/>
        <a:p>
          <a:pPr>
            <a:defRPr sz="1000"/>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OP waiting &gt; 52 weeks</a:t>
            </a:r>
            <a:endParaRPr lang="en-GB" sz="1100">
              <a:effectLst/>
            </a:endParaRPr>
          </a:p>
        </c:rich>
      </c:tx>
      <c:overlay val="0"/>
      <c:spPr>
        <a:noFill/>
        <a:ln>
          <a:noFill/>
        </a:ln>
        <a:effectLst/>
      </c:spPr>
    </c:title>
    <c:autoTitleDeleted val="0"/>
    <c:plotArea>
      <c:layout>
        <c:manualLayout>
          <c:layoutTarget val="inner"/>
          <c:xMode val="edge"/>
          <c:yMode val="edge"/>
          <c:x val="0.11846979482251546"/>
          <c:y val="0.11797963150334236"/>
          <c:w val="0.83773137308210255"/>
          <c:h val="0.54701917468649752"/>
        </c:manualLayout>
      </c:layout>
      <c:lineChart>
        <c:grouping val="standard"/>
        <c:varyColors val="0"/>
        <c:ser>
          <c:idx val="1"/>
          <c:order val="0"/>
          <c:tx>
            <c:strRef>
              <c:f>'OP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52wk'!$E$79:$E$102</c:f>
              <c:numCache>
                <c:formatCode>0</c:formatCode>
                <c:ptCount val="24"/>
                <c:pt idx="0">
                  <c:v>42860</c:v>
                </c:pt>
                <c:pt idx="1">
                  <c:v>43944</c:v>
                </c:pt>
                <c:pt idx="2">
                  <c:v>45006</c:v>
                </c:pt>
                <c:pt idx="3">
                  <c:v>46249</c:v>
                </c:pt>
                <c:pt idx="4">
                  <c:v>47285</c:v>
                </c:pt>
                <c:pt idx="5">
                  <c:v>48665</c:v>
                </c:pt>
                <c:pt idx="6">
                  <c:v>49617</c:v>
                </c:pt>
                <c:pt idx="7">
                  <c:v>48946</c:v>
                </c:pt>
                <c:pt idx="8">
                  <c:v>48349</c:v>
                </c:pt>
                <c:pt idx="9">
                  <c:v>47487</c:v>
                </c:pt>
                <c:pt idx="10">
                  <c:v>47077</c:v>
                </c:pt>
                <c:pt idx="11">
                  <c:v>45481</c:v>
                </c:pt>
                <c:pt idx="12">
                  <c:v>44463</c:v>
                </c:pt>
                <c:pt idx="13">
                  <c:v>44161</c:v>
                </c:pt>
                <c:pt idx="14">
                  <c:v>44686</c:v>
                </c:pt>
                <c:pt idx="15">
                  <c:v>43033</c:v>
                </c:pt>
              </c:numCache>
            </c:numRef>
          </c:val>
          <c:smooth val="0"/>
          <c:extLst>
            <c:ext xmlns:c16="http://schemas.microsoft.com/office/drawing/2014/chart" uri="{C3380CC4-5D6E-409C-BE32-E72D297353CC}">
              <c16:uniqueId val="{00000000-0CE7-4A43-9C83-46F574B9B166}"/>
            </c:ext>
          </c:extLst>
        </c:ser>
        <c:ser>
          <c:idx val="3"/>
          <c:order val="1"/>
          <c:tx>
            <c:strRef>
              <c:f>'OP 52wk'!$G$6</c:f>
              <c:strCache>
                <c:ptCount val="1"/>
                <c:pt idx="0">
                  <c:v>Target</c:v>
                </c:pt>
              </c:strCache>
            </c:strRef>
          </c:tx>
          <c:spPr>
            <a:ln w="19050" cap="rnd">
              <a:solidFill>
                <a:srgbClr val="FF0000"/>
              </a:solidFill>
              <a:prstDash val="dash"/>
              <a:round/>
            </a:ln>
            <a:effectLst/>
          </c:spPr>
          <c:marker>
            <c:symbol val="none"/>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CE7-4A43-9C83-46F574B9B166}"/>
            </c:ext>
          </c:extLst>
        </c:ser>
        <c:ser>
          <c:idx val="0"/>
          <c:order val="2"/>
          <c:tx>
            <c:strRef>
              <c:f>'OP 52wk'!$F$6</c:f>
              <c:strCache>
                <c:ptCount val="1"/>
                <c:pt idx="0">
                  <c:v>LPL</c:v>
                </c:pt>
              </c:strCache>
            </c:strRef>
          </c:tx>
          <c:spPr>
            <a:ln w="15875">
              <a:solidFill>
                <a:schemeClr val="tx1"/>
              </a:solidFill>
              <a:prstDash val="lgDash"/>
            </a:ln>
          </c:spPr>
          <c:marker>
            <c:symbol val="none"/>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52wk'!$F$79:$F$102</c:f>
              <c:numCache>
                <c:formatCode>0</c:formatCode>
                <c:ptCount val="24"/>
                <c:pt idx="0">
                  <c:v>43529.808499999999</c:v>
                </c:pt>
                <c:pt idx="1">
                  <c:v>43529.808499999999</c:v>
                </c:pt>
                <c:pt idx="2">
                  <c:v>43529.808499999999</c:v>
                </c:pt>
                <c:pt idx="3">
                  <c:v>43529.808499999999</c:v>
                </c:pt>
                <c:pt idx="4">
                  <c:v>43529.808499999999</c:v>
                </c:pt>
                <c:pt idx="5">
                  <c:v>43529.808499999999</c:v>
                </c:pt>
                <c:pt idx="6">
                  <c:v>43529.808499999999</c:v>
                </c:pt>
                <c:pt idx="7">
                  <c:v>43529.808499999999</c:v>
                </c:pt>
                <c:pt idx="8">
                  <c:v>43529.808499999999</c:v>
                </c:pt>
                <c:pt idx="9">
                  <c:v>43529.808499999999</c:v>
                </c:pt>
                <c:pt idx="10">
                  <c:v>43529.808499999999</c:v>
                </c:pt>
                <c:pt idx="11">
                  <c:v>43529.808499999999</c:v>
                </c:pt>
                <c:pt idx="12">
                  <c:v>43529.808499999999</c:v>
                </c:pt>
                <c:pt idx="13">
                  <c:v>43529.808499999999</c:v>
                </c:pt>
                <c:pt idx="14">
                  <c:v>43529.808499999999</c:v>
                </c:pt>
                <c:pt idx="15">
                  <c:v>43529.808499999999</c:v>
                </c:pt>
                <c:pt idx="16">
                  <c:v>43529.808499999999</c:v>
                </c:pt>
                <c:pt idx="17">
                  <c:v>43529.808499999999</c:v>
                </c:pt>
                <c:pt idx="18">
                  <c:v>43529.808499999999</c:v>
                </c:pt>
                <c:pt idx="19">
                  <c:v>43529.808499999999</c:v>
                </c:pt>
                <c:pt idx="20">
                  <c:v>43529.808499999999</c:v>
                </c:pt>
                <c:pt idx="21">
                  <c:v>43529.808499999999</c:v>
                </c:pt>
                <c:pt idx="22">
                  <c:v>43529.808499999999</c:v>
                </c:pt>
                <c:pt idx="23">
                  <c:v>43529.808499999999</c:v>
                </c:pt>
              </c:numCache>
            </c:numRef>
          </c:val>
          <c:smooth val="0"/>
          <c:extLst>
            <c:ext xmlns:c16="http://schemas.microsoft.com/office/drawing/2014/chart" uri="{C3380CC4-5D6E-409C-BE32-E72D297353CC}">
              <c16:uniqueId val="{00000002-0CE7-4A43-9C83-46F574B9B166}"/>
            </c:ext>
          </c:extLst>
        </c:ser>
        <c:ser>
          <c:idx val="2"/>
          <c:order val="3"/>
          <c:tx>
            <c:strRef>
              <c:f>'OP 52wk'!$D$6</c:f>
              <c:strCache>
                <c:ptCount val="1"/>
                <c:pt idx="0">
                  <c:v>Mean</c:v>
                </c:pt>
              </c:strCache>
            </c:strRef>
          </c:tx>
          <c:spPr>
            <a:ln w="15875">
              <a:solidFill>
                <a:schemeClr val="tx1"/>
              </a:solidFill>
            </a:ln>
          </c:spPr>
          <c:marker>
            <c:symbol val="none"/>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52wk'!$D$79:$D$102</c:f>
              <c:numCache>
                <c:formatCode>0</c:formatCode>
                <c:ptCount val="24"/>
                <c:pt idx="0">
                  <c:v>46081.8125</c:v>
                </c:pt>
                <c:pt idx="1">
                  <c:v>46081.8125</c:v>
                </c:pt>
                <c:pt idx="2">
                  <c:v>46081.8125</c:v>
                </c:pt>
                <c:pt idx="3">
                  <c:v>46081.8125</c:v>
                </c:pt>
                <c:pt idx="4">
                  <c:v>46081.8125</c:v>
                </c:pt>
                <c:pt idx="5">
                  <c:v>46081.8125</c:v>
                </c:pt>
                <c:pt idx="6">
                  <c:v>46081.8125</c:v>
                </c:pt>
                <c:pt idx="7">
                  <c:v>46081.8125</c:v>
                </c:pt>
                <c:pt idx="8">
                  <c:v>46081.8125</c:v>
                </c:pt>
                <c:pt idx="9">
                  <c:v>46081.8125</c:v>
                </c:pt>
                <c:pt idx="10">
                  <c:v>46081.8125</c:v>
                </c:pt>
                <c:pt idx="11">
                  <c:v>46081.8125</c:v>
                </c:pt>
                <c:pt idx="12">
                  <c:v>46081.8125</c:v>
                </c:pt>
                <c:pt idx="13">
                  <c:v>46081.8125</c:v>
                </c:pt>
                <c:pt idx="14">
                  <c:v>46081.8125</c:v>
                </c:pt>
                <c:pt idx="15">
                  <c:v>46081.8125</c:v>
                </c:pt>
                <c:pt idx="16">
                  <c:v>46081.8125</c:v>
                </c:pt>
                <c:pt idx="17">
                  <c:v>46081.8125</c:v>
                </c:pt>
                <c:pt idx="18">
                  <c:v>46081.8125</c:v>
                </c:pt>
                <c:pt idx="19">
                  <c:v>46081.8125</c:v>
                </c:pt>
                <c:pt idx="20">
                  <c:v>46081.8125</c:v>
                </c:pt>
                <c:pt idx="21">
                  <c:v>46081.8125</c:v>
                </c:pt>
                <c:pt idx="22">
                  <c:v>46081.8125</c:v>
                </c:pt>
                <c:pt idx="23">
                  <c:v>46081.8125</c:v>
                </c:pt>
              </c:numCache>
            </c:numRef>
          </c:val>
          <c:smooth val="0"/>
          <c:extLst>
            <c:ext xmlns:c16="http://schemas.microsoft.com/office/drawing/2014/chart" uri="{C3380CC4-5D6E-409C-BE32-E72D297353CC}">
              <c16:uniqueId val="{00000003-0CE7-4A43-9C83-46F574B9B166}"/>
            </c:ext>
          </c:extLst>
        </c:ser>
        <c:ser>
          <c:idx val="4"/>
          <c:order val="4"/>
          <c:tx>
            <c:strRef>
              <c:f>'OP 52wk'!$C$6</c:f>
              <c:strCache>
                <c:ptCount val="1"/>
                <c:pt idx="0">
                  <c:v>UPL</c:v>
                </c:pt>
              </c:strCache>
            </c:strRef>
          </c:tx>
          <c:spPr>
            <a:ln w="15875">
              <a:solidFill>
                <a:schemeClr val="tx1"/>
              </a:solidFill>
              <a:prstDash val="lgDash"/>
            </a:ln>
          </c:spPr>
          <c:marker>
            <c:symbol val="none"/>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52wk'!$C$79:$C$102</c:f>
              <c:numCache>
                <c:formatCode>0</c:formatCode>
                <c:ptCount val="24"/>
                <c:pt idx="0">
                  <c:v>48633.816500000001</c:v>
                </c:pt>
                <c:pt idx="1">
                  <c:v>48633.816500000001</c:v>
                </c:pt>
                <c:pt idx="2">
                  <c:v>48633.816500000001</c:v>
                </c:pt>
                <c:pt idx="3">
                  <c:v>48633.816500000001</c:v>
                </c:pt>
                <c:pt idx="4">
                  <c:v>48633.816500000001</c:v>
                </c:pt>
                <c:pt idx="5">
                  <c:v>48633.816500000001</c:v>
                </c:pt>
                <c:pt idx="6">
                  <c:v>48633.816500000001</c:v>
                </c:pt>
                <c:pt idx="7">
                  <c:v>48633.816500000001</c:v>
                </c:pt>
                <c:pt idx="8">
                  <c:v>48633.816500000001</c:v>
                </c:pt>
                <c:pt idx="9">
                  <c:v>48633.816500000001</c:v>
                </c:pt>
                <c:pt idx="10">
                  <c:v>48633.816500000001</c:v>
                </c:pt>
                <c:pt idx="11">
                  <c:v>48633.816500000001</c:v>
                </c:pt>
                <c:pt idx="12">
                  <c:v>48633.816500000001</c:v>
                </c:pt>
                <c:pt idx="13">
                  <c:v>48633.816500000001</c:v>
                </c:pt>
                <c:pt idx="14">
                  <c:v>48633.816500000001</c:v>
                </c:pt>
                <c:pt idx="15">
                  <c:v>48633.816500000001</c:v>
                </c:pt>
                <c:pt idx="16">
                  <c:v>48633.816500000001</c:v>
                </c:pt>
                <c:pt idx="17">
                  <c:v>48633.816500000001</c:v>
                </c:pt>
                <c:pt idx="18">
                  <c:v>48633.816500000001</c:v>
                </c:pt>
                <c:pt idx="19">
                  <c:v>48633.816500000001</c:v>
                </c:pt>
                <c:pt idx="20">
                  <c:v>48633.816500000001</c:v>
                </c:pt>
                <c:pt idx="21">
                  <c:v>48633.816500000001</c:v>
                </c:pt>
                <c:pt idx="22">
                  <c:v>48633.816500000001</c:v>
                </c:pt>
                <c:pt idx="23">
                  <c:v>48633.816500000001</c:v>
                </c:pt>
              </c:numCache>
            </c:numRef>
          </c:val>
          <c:smooth val="0"/>
          <c:extLst>
            <c:ext xmlns:c16="http://schemas.microsoft.com/office/drawing/2014/chart" uri="{C3380CC4-5D6E-409C-BE32-E72D297353CC}">
              <c16:uniqueId val="{00000004-0CE7-4A43-9C83-46F574B9B166}"/>
            </c:ext>
          </c:extLst>
        </c:ser>
        <c:ser>
          <c:idx val="5"/>
          <c:order val="5"/>
          <c:tx>
            <c:strRef>
              <c:f>'OP 52wk'!$I$6</c:f>
              <c:strCache>
                <c:ptCount val="1"/>
                <c:pt idx="0">
                  <c:v>SCL</c:v>
                </c:pt>
              </c:strCache>
            </c:strRef>
          </c:tx>
          <c:spPr>
            <a:ln>
              <a:noFill/>
            </a:ln>
          </c:spPr>
          <c:marker>
            <c:symbol val="circle"/>
            <c:size val="6"/>
            <c:spPr>
              <a:solidFill>
                <a:srgbClr val="5B9BD5"/>
              </a:solidFill>
              <a:ln>
                <a:noFill/>
              </a:ln>
            </c:spPr>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52wk'!$I$79:$I$102</c:f>
              <c:numCache>
                <c:formatCode>0</c:formatCode>
                <c:ptCount val="24"/>
                <c:pt idx="0">
                  <c:v>42860</c:v>
                </c:pt>
                <c:pt idx="1">
                  <c:v>#N/A</c:v>
                </c:pt>
                <c:pt idx="2">
                  <c:v>#N/A</c:v>
                </c:pt>
                <c:pt idx="3">
                  <c:v>#N/A</c:v>
                </c:pt>
                <c:pt idx="4">
                  <c:v>#N/A</c:v>
                </c:pt>
                <c:pt idx="5">
                  <c:v>#N/A</c:v>
                </c:pt>
                <c:pt idx="6">
                  <c:v>#N/A</c:v>
                </c:pt>
                <c:pt idx="7">
                  <c:v>#N/A</c:v>
                </c:pt>
                <c:pt idx="8">
                  <c:v>#N/A</c:v>
                </c:pt>
                <c:pt idx="9">
                  <c:v>#N/A</c:v>
                </c:pt>
                <c:pt idx="10">
                  <c:v>#N/A</c:v>
                </c:pt>
                <c:pt idx="11">
                  <c:v>45481</c:v>
                </c:pt>
                <c:pt idx="12">
                  <c:v>44463</c:v>
                </c:pt>
                <c:pt idx="13">
                  <c:v>44161</c:v>
                </c:pt>
                <c:pt idx="14">
                  <c:v>44686</c:v>
                </c:pt>
                <c:pt idx="15">
                  <c:v>43033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0CE7-4A43-9C83-46F574B9B166}"/>
            </c:ext>
          </c:extLst>
        </c:ser>
        <c:ser>
          <c:idx val="6"/>
          <c:order val="6"/>
          <c:tx>
            <c:strRef>
              <c:f>'OP 52wk'!$J$6</c:f>
              <c:strCache>
                <c:ptCount val="1"/>
                <c:pt idx="0">
                  <c:v>SCH</c:v>
                </c:pt>
              </c:strCache>
            </c:strRef>
          </c:tx>
          <c:spPr>
            <a:ln>
              <a:noFill/>
            </a:ln>
          </c:spPr>
          <c:marker>
            <c:symbol val="circle"/>
            <c:size val="6"/>
            <c:spPr>
              <a:solidFill>
                <a:srgbClr val="FF6600"/>
              </a:solidFill>
              <a:ln>
                <a:noFill/>
              </a:ln>
            </c:spPr>
          </c:marker>
          <c:cat>
            <c:numRef>
              <c:f>'OP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'OP 52wk'!$J$79:$J$102</c:f>
              <c:numCache>
                <c:formatCode>0</c:formatCode>
                <c:ptCount val="24"/>
                <c:pt idx="0">
                  <c:v>#N/A</c:v>
                </c:pt>
                <c:pt idx="1">
                  <c:v>#N/A</c:v>
                </c:pt>
                <c:pt idx="2">
                  <c:v>#N/A</c:v>
                </c:pt>
                <c:pt idx="3">
                  <c:v>46249</c:v>
                </c:pt>
                <c:pt idx="4">
                  <c:v>47285</c:v>
                </c:pt>
                <c:pt idx="5">
                  <c:v>48665</c:v>
                </c:pt>
                <c:pt idx="6">
                  <c:v>49617</c:v>
                </c:pt>
                <c:pt idx="7">
                  <c:v>48946</c:v>
                </c:pt>
                <c:pt idx="8">
                  <c:v>48349</c:v>
                </c:pt>
                <c:pt idx="9">
                  <c:v>47487</c:v>
                </c:pt>
                <c:pt idx="10">
                  <c:v>47077</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0CE7-4A43-9C83-46F574B9B166}"/>
            </c:ext>
          </c:extLst>
        </c:ser>
        <c:dLbls>
          <c:showLegendKey val="0"/>
          <c:showVal val="0"/>
          <c:showCatName val="0"/>
          <c:showSerName val="0"/>
          <c:showPercent val="0"/>
          <c:showBubbleSize val="0"/>
        </c:dLbls>
        <c:marker val="1"/>
        <c:smooth val="0"/>
        <c:axId val="168725888"/>
        <c:axId val="168728064"/>
      </c:lineChart>
      <c:dateAx>
        <c:axId val="1687258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8064"/>
        <c:crosses val="autoZero"/>
        <c:auto val="1"/>
        <c:lblOffset val="100"/>
        <c:baseTimeUnit val="months"/>
        <c:majorUnit val="1"/>
        <c:majorTimeUnit val="months"/>
      </c:dateAx>
      <c:valAx>
        <c:axId val="168728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5888"/>
        <c:crosses val="autoZero"/>
        <c:crossBetween val="midCat"/>
      </c:valAx>
      <c:spPr>
        <a:noFill/>
        <a:ln>
          <a:noFill/>
        </a:ln>
        <a:effectLst/>
      </c:spPr>
    </c:plotArea>
    <c:legend>
      <c:legendPos val="b"/>
      <c:layout>
        <c:manualLayout>
          <c:xMode val="edge"/>
          <c:yMode val="edge"/>
          <c:x val="9.3053944687057771E-2"/>
          <c:y val="0.83470320691861821"/>
          <c:w val="0.8459021604189092"/>
          <c:h val="0.1592609956416801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 Added to PIFU WL</a:t>
            </a:r>
            <a:endParaRPr lang="en-US" sz="1100"/>
          </a:p>
        </c:rich>
      </c:tx>
      <c:layout>
        <c:manualLayout>
          <c:xMode val="edge"/>
          <c:yMode val="edge"/>
          <c:x val="0.3578284176342364"/>
          <c:y val="5.7476787733549126E-2"/>
        </c:manualLayout>
      </c:layout>
      <c:overlay val="0"/>
      <c:spPr>
        <a:noFill/>
        <a:ln>
          <a:noFill/>
        </a:ln>
        <a:effectLst/>
      </c:spPr>
    </c:title>
    <c:autoTitleDeleted val="0"/>
    <c:plotArea>
      <c:layout>
        <c:manualLayout>
          <c:layoutTarget val="inner"/>
          <c:xMode val="edge"/>
          <c:yMode val="edge"/>
          <c:x val="8.7130432848436301E-2"/>
          <c:y val="0.18671936758893282"/>
          <c:w val="0.87332154455269362"/>
          <c:h val="0.58100982436483972"/>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PIFU!$B$7:$B$10</c:f>
              <c:numCache>
                <c:formatCode>mmm\-yy</c:formatCode>
                <c:ptCount val="4"/>
                <c:pt idx="0">
                  <c:v>46113</c:v>
                </c:pt>
                <c:pt idx="1">
                  <c:v>46143</c:v>
                </c:pt>
                <c:pt idx="2">
                  <c:v>46174</c:v>
                </c:pt>
                <c:pt idx="3">
                  <c:v>46204</c:v>
                </c:pt>
              </c:numCache>
            </c:numRef>
          </c:cat>
          <c:val>
            <c:numRef>
              <c:f>'Amb arrivals'!$G$8:$G$19</c:f>
            </c:numRef>
          </c:val>
          <c:smooth val="0"/>
          <c:extLst>
            <c:ext xmlns:c16="http://schemas.microsoft.com/office/drawing/2014/chart" uri="{C3380CC4-5D6E-409C-BE32-E72D297353CC}">
              <c16:uniqueId val="{00000000-7D25-456F-8D1A-DB331B26209D}"/>
            </c:ext>
          </c:extLst>
        </c:ser>
        <c:ser>
          <c:idx val="2"/>
          <c:order val="1"/>
          <c:tx>
            <c:strRef>
              <c:f>PIFU!$C$6</c:f>
              <c:strCache>
                <c:ptCount val="1"/>
                <c:pt idx="0">
                  <c:v>Target</c:v>
                </c:pt>
              </c:strCache>
            </c:strRef>
          </c:tx>
          <c:spPr>
            <a:ln w="19050" cap="rnd">
              <a:solidFill>
                <a:srgbClr val="FF0000"/>
              </a:solidFill>
              <a:prstDash val="dash"/>
              <a:round/>
            </a:ln>
            <a:effectLst/>
          </c:spPr>
          <c:marker>
            <c:symbol val="none"/>
          </c:marker>
          <c:cat>
            <c:numRef>
              <c:f>PIFU!$B$7:$B$10</c:f>
              <c:numCache>
                <c:formatCode>mmm\-yy</c:formatCode>
                <c:ptCount val="4"/>
                <c:pt idx="0">
                  <c:v>46113</c:v>
                </c:pt>
                <c:pt idx="1">
                  <c:v>46143</c:v>
                </c:pt>
                <c:pt idx="2">
                  <c:v>46174</c:v>
                </c:pt>
                <c:pt idx="3">
                  <c:v>46204</c:v>
                </c:pt>
              </c:numCache>
            </c:numRef>
          </c:cat>
          <c:val>
            <c:numRef>
              <c:f>PIFU!$C$7:$C$18</c:f>
              <c:numCache>
                <c:formatCode>0.0%</c:formatCode>
                <c:ptCount val="12"/>
                <c:pt idx="0">
                  <c:v>0.05</c:v>
                </c:pt>
                <c:pt idx="1">
                  <c:v>0.05</c:v>
                </c:pt>
                <c:pt idx="2">
                  <c:v>0.05</c:v>
                </c:pt>
                <c:pt idx="3">
                  <c:v>0.05</c:v>
                </c:pt>
                <c:pt idx="4">
                  <c:v>0.05</c:v>
                </c:pt>
                <c:pt idx="5">
                  <c:v>0.05</c:v>
                </c:pt>
                <c:pt idx="6">
                  <c:v>0.05</c:v>
                </c:pt>
                <c:pt idx="7">
                  <c:v>0.05</c:v>
                </c:pt>
                <c:pt idx="8">
                  <c:v>0.05</c:v>
                </c:pt>
                <c:pt idx="9">
                  <c:v>0.05</c:v>
                </c:pt>
                <c:pt idx="10">
                  <c:v>0.05</c:v>
                </c:pt>
                <c:pt idx="11">
                  <c:v>0.05</c:v>
                </c:pt>
              </c:numCache>
            </c:numRef>
          </c:val>
          <c:smooth val="0"/>
          <c:extLst>
            <c:ext xmlns:c16="http://schemas.microsoft.com/office/drawing/2014/chart" uri="{C3380CC4-5D6E-409C-BE32-E72D297353CC}">
              <c16:uniqueId val="{00000001-7D25-456F-8D1A-DB331B26209D}"/>
            </c:ext>
          </c:extLst>
        </c:ser>
        <c:ser>
          <c:idx val="3"/>
          <c:order val="2"/>
          <c:tx>
            <c:strRef>
              <c:f>PIFU!$D$6</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PIFU!$B$7:$B$10</c:f>
              <c:numCache>
                <c:formatCode>mmm\-yy</c:formatCode>
                <c:ptCount val="4"/>
                <c:pt idx="0">
                  <c:v>46113</c:v>
                </c:pt>
                <c:pt idx="1">
                  <c:v>46143</c:v>
                </c:pt>
                <c:pt idx="2">
                  <c:v>46174</c:v>
                </c:pt>
                <c:pt idx="3">
                  <c:v>46204</c:v>
                </c:pt>
              </c:numCache>
            </c:numRef>
          </c:cat>
          <c:val>
            <c:numRef>
              <c:f>PIFU!$D$7:$D$18</c:f>
              <c:numCache>
                <c:formatCode>0.00%</c:formatCode>
                <c:ptCount val="12"/>
                <c:pt idx="0">
                  <c:v>3.8999999999999998E-3</c:v>
                </c:pt>
                <c:pt idx="1">
                  <c:v>5.8999999999999999E-3</c:v>
                </c:pt>
                <c:pt idx="2">
                  <c:v>9.2999999999999992E-3</c:v>
                </c:pt>
                <c:pt idx="3">
                  <c:v>6.1000000000000004E-3</c:v>
                </c:pt>
              </c:numCache>
            </c:numRef>
          </c:val>
          <c:smooth val="0"/>
          <c:extLst>
            <c:ext xmlns:c16="http://schemas.microsoft.com/office/drawing/2014/chart" uri="{C3380CC4-5D6E-409C-BE32-E72D297353CC}">
              <c16:uniqueId val="{00000002-7D25-456F-8D1A-DB331B26209D}"/>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IPDC</a:t>
            </a:r>
            <a:r>
              <a:rPr lang="en-GB" sz="1100" baseline="0"/>
              <a:t> A</a:t>
            </a:r>
            <a:r>
              <a:rPr lang="en-GB" sz="1100"/>
              <a:t>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'IPDC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Activity'!$C$7:$C$18</c:f>
              <c:numCache>
                <c:formatCode>General</c:formatCode>
                <c:ptCount val="12"/>
                <c:pt idx="0">
                  <c:v>847</c:v>
                </c:pt>
                <c:pt idx="1">
                  <c:v>865</c:v>
                </c:pt>
                <c:pt idx="2">
                  <c:v>798</c:v>
                </c:pt>
                <c:pt idx="3">
                  <c:v>786</c:v>
                </c:pt>
                <c:pt idx="4">
                  <c:v>718</c:v>
                </c:pt>
                <c:pt idx="5">
                  <c:v>878</c:v>
                </c:pt>
                <c:pt idx="6">
                  <c:v>968</c:v>
                </c:pt>
                <c:pt idx="7">
                  <c:v>948</c:v>
                </c:pt>
                <c:pt idx="8">
                  <c:v>949</c:v>
                </c:pt>
                <c:pt idx="9">
                  <c:v>983</c:v>
                </c:pt>
                <c:pt idx="10">
                  <c:v>935</c:v>
                </c:pt>
                <c:pt idx="11">
                  <c:v>944</c:v>
                </c:pt>
              </c:numCache>
            </c:numRef>
          </c:val>
          <c:smooth val="0"/>
          <c:extLst>
            <c:ext xmlns:c16="http://schemas.microsoft.com/office/drawing/2014/chart" uri="{C3380CC4-5D6E-409C-BE32-E72D297353CC}">
              <c16:uniqueId val="{00000000-B779-4872-9633-B1B6C394AA8D}"/>
            </c:ext>
          </c:extLst>
        </c:ser>
        <c:ser>
          <c:idx val="0"/>
          <c:order val="1"/>
          <c:tx>
            <c:strRef>
              <c:f>'IPDC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Activity'!$D$7:$D$18</c:f>
              <c:numCache>
                <c:formatCode>General</c:formatCode>
                <c:ptCount val="12"/>
                <c:pt idx="0">
                  <c:v>850</c:v>
                </c:pt>
                <c:pt idx="1">
                  <c:v>799</c:v>
                </c:pt>
                <c:pt idx="2">
                  <c:v>863</c:v>
                </c:pt>
                <c:pt idx="3">
                  <c:v>788</c:v>
                </c:pt>
              </c:numCache>
            </c:numRef>
          </c:val>
          <c:smooth val="0"/>
          <c:extLst>
            <c:ext xmlns:c16="http://schemas.microsoft.com/office/drawing/2014/chart" uri="{C3380CC4-5D6E-409C-BE32-E72D297353CC}">
              <c16:uniqueId val="{00000001-B779-4872-9633-B1B6C394AA8D}"/>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&lt; 13 weeks</a:t>
            </a:r>
            <a:endParaRPr lang="en-GB" sz="1100">
              <a:effectLst/>
            </a:endParaRPr>
          </a:p>
        </c:rich>
      </c:tx>
      <c:overlay val="0"/>
      <c:spPr>
        <a:noFill/>
        <a:ln>
          <a:noFill/>
        </a:ln>
        <a:effectLst/>
      </c:spPr>
    </c:title>
    <c:autoTitleDeleted val="0"/>
    <c:plotArea>
      <c:layout/>
      <c:lineChart>
        <c:grouping val="standard"/>
        <c:varyColors val="0"/>
        <c:ser>
          <c:idx val="1"/>
          <c:order val="0"/>
          <c:tx>
            <c:strRef>
              <c:f>'IP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13wk'!$E$79:$E$102</c:f>
              <c:numCache>
                <c:formatCode>0.00%</c:formatCode>
                <c:ptCount val="24"/>
                <c:pt idx="0">
                  <c:v>0.3523</c:v>
                </c:pt>
                <c:pt idx="1">
                  <c:v>0.3407</c:v>
                </c:pt>
                <c:pt idx="2">
                  <c:v>0.34670000000000001</c:v>
                </c:pt>
                <c:pt idx="3">
                  <c:v>0.33850000000000002</c:v>
                </c:pt>
                <c:pt idx="4">
                  <c:v>0.33679999999999999</c:v>
                </c:pt>
                <c:pt idx="5">
                  <c:v>0.36370000000000002</c:v>
                </c:pt>
                <c:pt idx="6">
                  <c:v>0.40429999999999999</c:v>
                </c:pt>
                <c:pt idx="7">
                  <c:v>0.44219999999999998</c:v>
                </c:pt>
                <c:pt idx="8">
                  <c:v>0.45290000000000002</c:v>
                </c:pt>
                <c:pt idx="9">
                  <c:v>0.44169999999999998</c:v>
                </c:pt>
                <c:pt idx="10">
                  <c:v>0.46260000000000001</c:v>
                </c:pt>
                <c:pt idx="11">
                  <c:v>0.4738</c:v>
                </c:pt>
                <c:pt idx="12">
                  <c:v>0.49530000000000002</c:v>
                </c:pt>
                <c:pt idx="13">
                  <c:v>0.48599999999999999</c:v>
                </c:pt>
                <c:pt idx="14">
                  <c:v>0.51349999999999996</c:v>
                </c:pt>
                <c:pt idx="15">
                  <c:v>0.5171</c:v>
                </c:pt>
              </c:numCache>
            </c:numRef>
          </c:val>
          <c:smooth val="0"/>
          <c:extLst>
            <c:ext xmlns:c16="http://schemas.microsoft.com/office/drawing/2014/chart" uri="{C3380CC4-5D6E-409C-BE32-E72D297353CC}">
              <c16:uniqueId val="{00000000-D835-40E7-83B5-C956165CEF58}"/>
            </c:ext>
          </c:extLst>
        </c:ser>
        <c:ser>
          <c:idx val="3"/>
          <c:order val="1"/>
          <c:tx>
            <c:strRef>
              <c:f>'IP 13wk'!$G$6</c:f>
              <c:strCache>
                <c:ptCount val="1"/>
                <c:pt idx="0">
                  <c:v>Target</c:v>
                </c:pt>
              </c:strCache>
            </c:strRef>
          </c:tx>
          <c:spPr>
            <a:ln w="19050" cap="rnd">
              <a:solidFill>
                <a:srgbClr val="FF0000"/>
              </a:solidFill>
              <a:prstDash val="dash"/>
              <a:round/>
            </a:ln>
            <a:effectLst/>
          </c:spPr>
          <c:marker>
            <c:symbol val="none"/>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13wk'!$G$79:$G$102</c:f>
              <c:numCache>
                <c:formatCode>0%</c:formatCode>
                <c:ptCount val="24"/>
                <c:pt idx="0">
                  <c:v>0.55000000000000004</c:v>
                </c:pt>
                <c:pt idx="1">
                  <c:v>0.55000000000000004</c:v>
                </c:pt>
                <c:pt idx="2">
                  <c:v>0.55000000000000004</c:v>
                </c:pt>
                <c:pt idx="3">
                  <c:v>0.55000000000000004</c:v>
                </c:pt>
                <c:pt idx="4">
                  <c:v>0.55000000000000004</c:v>
                </c:pt>
                <c:pt idx="5">
                  <c:v>0.55000000000000004</c:v>
                </c:pt>
                <c:pt idx="6">
                  <c:v>0.55000000000000004</c:v>
                </c:pt>
                <c:pt idx="7">
                  <c:v>0.55000000000000004</c:v>
                </c:pt>
                <c:pt idx="8">
                  <c:v>0.55000000000000004</c:v>
                </c:pt>
                <c:pt idx="9">
                  <c:v>0.55000000000000004</c:v>
                </c:pt>
                <c:pt idx="10">
                  <c:v>0.55000000000000004</c:v>
                </c:pt>
                <c:pt idx="11">
                  <c:v>0.55000000000000004</c:v>
                </c:pt>
                <c:pt idx="12">
                  <c:v>0.55000000000000004</c:v>
                </c:pt>
                <c:pt idx="13">
                  <c:v>0.55000000000000004</c:v>
                </c:pt>
                <c:pt idx="14">
                  <c:v>0.55000000000000004</c:v>
                </c:pt>
                <c:pt idx="15">
                  <c:v>0.55000000000000004</c:v>
                </c:pt>
                <c:pt idx="16">
                  <c:v>0.55000000000000004</c:v>
                </c:pt>
                <c:pt idx="17">
                  <c:v>0.55000000000000004</c:v>
                </c:pt>
                <c:pt idx="18">
                  <c:v>0.55000000000000004</c:v>
                </c:pt>
                <c:pt idx="19">
                  <c:v>0.55000000000000004</c:v>
                </c:pt>
                <c:pt idx="20">
                  <c:v>0.55000000000000004</c:v>
                </c:pt>
                <c:pt idx="21">
                  <c:v>0.55000000000000004</c:v>
                </c:pt>
                <c:pt idx="22">
                  <c:v>0.55000000000000004</c:v>
                </c:pt>
                <c:pt idx="23">
                  <c:v>0.55000000000000004</c:v>
                </c:pt>
              </c:numCache>
            </c:numRef>
          </c:val>
          <c:smooth val="0"/>
          <c:extLst>
            <c:ext xmlns:c16="http://schemas.microsoft.com/office/drawing/2014/chart" uri="{C3380CC4-5D6E-409C-BE32-E72D297353CC}">
              <c16:uniqueId val="{00000001-D835-40E7-83B5-C956165CEF58}"/>
            </c:ext>
          </c:extLst>
        </c:ser>
        <c:ser>
          <c:idx val="0"/>
          <c:order val="2"/>
          <c:tx>
            <c:strRef>
              <c:f>'IP 13wk'!$F$6</c:f>
              <c:strCache>
                <c:ptCount val="1"/>
                <c:pt idx="0">
                  <c:v>LPL</c:v>
                </c:pt>
              </c:strCache>
            </c:strRef>
          </c:tx>
          <c:spPr>
            <a:ln w="15875">
              <a:solidFill>
                <a:schemeClr val="tx1"/>
              </a:solidFill>
              <a:prstDash val="lgDash"/>
            </a:ln>
          </c:spPr>
          <c:marker>
            <c:symbol val="none"/>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13wk'!$F$79:$F$102</c:f>
              <c:numCache>
                <c:formatCode>0%</c:formatCode>
                <c:ptCount val="24"/>
                <c:pt idx="0">
                  <c:v>0.37888571666666659</c:v>
                </c:pt>
                <c:pt idx="1">
                  <c:v>0.37888571666666659</c:v>
                </c:pt>
                <c:pt idx="2">
                  <c:v>0.37888571666666659</c:v>
                </c:pt>
                <c:pt idx="3">
                  <c:v>0.37888571666666659</c:v>
                </c:pt>
                <c:pt idx="4">
                  <c:v>0.37888571666666659</c:v>
                </c:pt>
                <c:pt idx="5">
                  <c:v>0.37888571666666659</c:v>
                </c:pt>
                <c:pt idx="6">
                  <c:v>0.37888571666666659</c:v>
                </c:pt>
                <c:pt idx="7">
                  <c:v>0.37888571666666659</c:v>
                </c:pt>
                <c:pt idx="8">
                  <c:v>0.37888571666666659</c:v>
                </c:pt>
                <c:pt idx="9">
                  <c:v>0.37888571666666659</c:v>
                </c:pt>
                <c:pt idx="10">
                  <c:v>0.37888571666666659</c:v>
                </c:pt>
                <c:pt idx="11">
                  <c:v>0.37888571666666659</c:v>
                </c:pt>
                <c:pt idx="12">
                  <c:v>0.37888571666666659</c:v>
                </c:pt>
                <c:pt idx="13">
                  <c:v>0.37888571666666659</c:v>
                </c:pt>
                <c:pt idx="14">
                  <c:v>0.37888571666666659</c:v>
                </c:pt>
                <c:pt idx="15">
                  <c:v>0.37888571666666659</c:v>
                </c:pt>
                <c:pt idx="16">
                  <c:v>0.37888571666666659</c:v>
                </c:pt>
                <c:pt idx="17">
                  <c:v>0.37888571666666659</c:v>
                </c:pt>
                <c:pt idx="18">
                  <c:v>0.37888571666666659</c:v>
                </c:pt>
                <c:pt idx="19">
                  <c:v>0.37888571666666659</c:v>
                </c:pt>
                <c:pt idx="20">
                  <c:v>0.37888571666666659</c:v>
                </c:pt>
                <c:pt idx="21">
                  <c:v>0.37888571666666659</c:v>
                </c:pt>
                <c:pt idx="22">
                  <c:v>0.37888571666666659</c:v>
                </c:pt>
                <c:pt idx="23">
                  <c:v>0.37888571666666659</c:v>
                </c:pt>
              </c:numCache>
            </c:numRef>
          </c:val>
          <c:smooth val="0"/>
          <c:extLst>
            <c:ext xmlns:c16="http://schemas.microsoft.com/office/drawing/2014/chart" uri="{C3380CC4-5D6E-409C-BE32-E72D297353CC}">
              <c16:uniqueId val="{00000002-D835-40E7-83B5-C956165CEF58}"/>
            </c:ext>
          </c:extLst>
        </c:ser>
        <c:ser>
          <c:idx val="2"/>
          <c:order val="3"/>
          <c:tx>
            <c:strRef>
              <c:f>'IP 13wk'!$D$6</c:f>
              <c:strCache>
                <c:ptCount val="1"/>
                <c:pt idx="0">
                  <c:v>Mean</c:v>
                </c:pt>
              </c:strCache>
            </c:strRef>
          </c:tx>
          <c:spPr>
            <a:ln w="15875">
              <a:solidFill>
                <a:schemeClr val="tx1"/>
              </a:solidFill>
            </a:ln>
          </c:spPr>
          <c:marker>
            <c:symbol val="none"/>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13wk'!$D$79:$D$102</c:f>
              <c:numCache>
                <c:formatCode>0%</c:formatCode>
                <c:ptCount val="24"/>
                <c:pt idx="0">
                  <c:v>0.42300624999999997</c:v>
                </c:pt>
                <c:pt idx="1">
                  <c:v>0.42300624999999997</c:v>
                </c:pt>
                <c:pt idx="2">
                  <c:v>0.42300624999999997</c:v>
                </c:pt>
                <c:pt idx="3">
                  <c:v>0.42300624999999997</c:v>
                </c:pt>
                <c:pt idx="4">
                  <c:v>0.42300624999999997</c:v>
                </c:pt>
                <c:pt idx="5">
                  <c:v>0.42300624999999997</c:v>
                </c:pt>
                <c:pt idx="6">
                  <c:v>0.42300624999999997</c:v>
                </c:pt>
                <c:pt idx="7">
                  <c:v>0.42300624999999997</c:v>
                </c:pt>
                <c:pt idx="8">
                  <c:v>0.42300624999999997</c:v>
                </c:pt>
                <c:pt idx="9">
                  <c:v>0.42300624999999997</c:v>
                </c:pt>
                <c:pt idx="10">
                  <c:v>0.42300624999999997</c:v>
                </c:pt>
                <c:pt idx="11">
                  <c:v>0.42300624999999997</c:v>
                </c:pt>
                <c:pt idx="12">
                  <c:v>0.42300624999999997</c:v>
                </c:pt>
                <c:pt idx="13">
                  <c:v>0.42300624999999997</c:v>
                </c:pt>
                <c:pt idx="14">
                  <c:v>0.42300624999999997</c:v>
                </c:pt>
                <c:pt idx="15">
                  <c:v>0.42300624999999997</c:v>
                </c:pt>
                <c:pt idx="16">
                  <c:v>0.42300624999999997</c:v>
                </c:pt>
                <c:pt idx="17">
                  <c:v>0.42300624999999997</c:v>
                </c:pt>
                <c:pt idx="18">
                  <c:v>0.42300624999999997</c:v>
                </c:pt>
                <c:pt idx="19">
                  <c:v>0.42300624999999997</c:v>
                </c:pt>
                <c:pt idx="20">
                  <c:v>0.42300624999999997</c:v>
                </c:pt>
                <c:pt idx="21">
                  <c:v>0.42300624999999997</c:v>
                </c:pt>
                <c:pt idx="22">
                  <c:v>0.42300624999999997</c:v>
                </c:pt>
                <c:pt idx="23">
                  <c:v>0.42300624999999997</c:v>
                </c:pt>
              </c:numCache>
            </c:numRef>
          </c:val>
          <c:smooth val="0"/>
          <c:extLst>
            <c:ext xmlns:c16="http://schemas.microsoft.com/office/drawing/2014/chart" uri="{C3380CC4-5D6E-409C-BE32-E72D297353CC}">
              <c16:uniqueId val="{00000003-D835-40E7-83B5-C956165CEF58}"/>
            </c:ext>
          </c:extLst>
        </c:ser>
        <c:ser>
          <c:idx val="4"/>
          <c:order val="4"/>
          <c:tx>
            <c:strRef>
              <c:f>'IP 13wk'!$C$6</c:f>
              <c:strCache>
                <c:ptCount val="1"/>
                <c:pt idx="0">
                  <c:v>UPL</c:v>
                </c:pt>
              </c:strCache>
            </c:strRef>
          </c:tx>
          <c:spPr>
            <a:ln w="15875">
              <a:solidFill>
                <a:schemeClr val="tx1"/>
              </a:solidFill>
              <a:prstDash val="lgDash"/>
            </a:ln>
          </c:spPr>
          <c:marker>
            <c:symbol val="none"/>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13wk'!$C$79:$C$102</c:f>
              <c:numCache>
                <c:formatCode>0%</c:formatCode>
                <c:ptCount val="24"/>
                <c:pt idx="0">
                  <c:v>0.46712678333333335</c:v>
                </c:pt>
                <c:pt idx="1">
                  <c:v>0.46712678333333335</c:v>
                </c:pt>
                <c:pt idx="2">
                  <c:v>0.46712678333333335</c:v>
                </c:pt>
                <c:pt idx="3">
                  <c:v>0.46712678333333335</c:v>
                </c:pt>
                <c:pt idx="4">
                  <c:v>0.46712678333333335</c:v>
                </c:pt>
                <c:pt idx="5">
                  <c:v>0.46712678333333335</c:v>
                </c:pt>
                <c:pt idx="6">
                  <c:v>0.46712678333333335</c:v>
                </c:pt>
                <c:pt idx="7">
                  <c:v>0.46712678333333335</c:v>
                </c:pt>
                <c:pt idx="8">
                  <c:v>0.46712678333333335</c:v>
                </c:pt>
                <c:pt idx="9">
                  <c:v>0.46712678333333335</c:v>
                </c:pt>
                <c:pt idx="10">
                  <c:v>0.46712678333333335</c:v>
                </c:pt>
                <c:pt idx="11">
                  <c:v>0.46712678333333335</c:v>
                </c:pt>
                <c:pt idx="12">
                  <c:v>0.46712678333333335</c:v>
                </c:pt>
                <c:pt idx="13">
                  <c:v>0.46712678333333335</c:v>
                </c:pt>
                <c:pt idx="14">
                  <c:v>0.46712678333333335</c:v>
                </c:pt>
                <c:pt idx="15">
                  <c:v>0.46712678333333335</c:v>
                </c:pt>
                <c:pt idx="16">
                  <c:v>0.46712678333333335</c:v>
                </c:pt>
                <c:pt idx="17">
                  <c:v>0.46712678333333335</c:v>
                </c:pt>
                <c:pt idx="18">
                  <c:v>0.46712678333333335</c:v>
                </c:pt>
                <c:pt idx="19">
                  <c:v>0.46712678333333335</c:v>
                </c:pt>
                <c:pt idx="20">
                  <c:v>0.46712678333333335</c:v>
                </c:pt>
                <c:pt idx="21">
                  <c:v>0.46712678333333335</c:v>
                </c:pt>
                <c:pt idx="22">
                  <c:v>0.46712678333333335</c:v>
                </c:pt>
                <c:pt idx="23">
                  <c:v>0.46712678333333335</c:v>
                </c:pt>
              </c:numCache>
            </c:numRef>
          </c:val>
          <c:smooth val="0"/>
          <c:extLst>
            <c:ext xmlns:c16="http://schemas.microsoft.com/office/drawing/2014/chart" uri="{C3380CC4-5D6E-409C-BE32-E72D297353CC}">
              <c16:uniqueId val="{00000004-D835-40E7-83B5-C956165CEF58}"/>
            </c:ext>
          </c:extLst>
        </c:ser>
        <c:ser>
          <c:idx val="5"/>
          <c:order val="5"/>
          <c:tx>
            <c:strRef>
              <c:f>'IP 13wk'!$I$6</c:f>
              <c:strCache>
                <c:ptCount val="1"/>
                <c:pt idx="0">
                  <c:v>SCL</c:v>
                </c:pt>
              </c:strCache>
            </c:strRef>
          </c:tx>
          <c:spPr>
            <a:ln>
              <a:noFill/>
            </a:ln>
          </c:spPr>
          <c:marker>
            <c:symbol val="circle"/>
            <c:size val="6"/>
            <c:spPr>
              <a:solidFill>
                <a:srgbClr val="FF6600"/>
              </a:solidFill>
              <a:ln>
                <a:noFill/>
              </a:ln>
            </c:spPr>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13wk'!$I$79:$I$102</c:f>
              <c:numCache>
                <c:formatCode>0%</c:formatCode>
                <c:ptCount val="24"/>
                <c:pt idx="0">
                  <c:v>0.3523</c:v>
                </c:pt>
                <c:pt idx="1">
                  <c:v>0.3407</c:v>
                </c:pt>
                <c:pt idx="2">
                  <c:v>0.34670000000000001</c:v>
                </c:pt>
                <c:pt idx="3">
                  <c:v>0.33850000000000002</c:v>
                </c:pt>
                <c:pt idx="4">
                  <c:v>0.33679999999999999</c:v>
                </c:pt>
                <c:pt idx="5">
                  <c:v>0.36370000000000002</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835-40E7-83B5-C956165CEF58}"/>
            </c:ext>
          </c:extLst>
        </c:ser>
        <c:ser>
          <c:idx val="6"/>
          <c:order val="6"/>
          <c:tx>
            <c:strRef>
              <c:f>'IP 13wk'!$J$6</c:f>
              <c:strCache>
                <c:ptCount val="1"/>
                <c:pt idx="0">
                  <c:v>SCH</c:v>
                </c:pt>
              </c:strCache>
            </c:strRef>
          </c:tx>
          <c:spPr>
            <a:ln>
              <a:noFill/>
            </a:ln>
          </c:spPr>
          <c:marker>
            <c:symbol val="circle"/>
            <c:size val="6"/>
            <c:spPr>
              <a:solidFill>
                <a:srgbClr val="5B9BD5"/>
              </a:solidFill>
              <a:ln>
                <a:noFill/>
              </a:ln>
            </c:spPr>
          </c:marker>
          <c:cat>
            <c:numRef>
              <c:f>'IP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13wk'!$J$79:$J$102</c:f>
              <c:numCache>
                <c:formatCode>0%</c:formatCode>
                <c:ptCount val="24"/>
                <c:pt idx="0" formatCode="0.0%">
                  <c:v>#N/A</c:v>
                </c:pt>
                <c:pt idx="1">
                  <c:v>#N/A</c:v>
                </c:pt>
                <c:pt idx="2" formatCode="0.0%">
                  <c:v>#N/A</c:v>
                </c:pt>
                <c:pt idx="3">
                  <c:v>#N/A</c:v>
                </c:pt>
                <c:pt idx="4">
                  <c:v>#N/A</c:v>
                </c:pt>
                <c:pt idx="5">
                  <c:v>#N/A</c:v>
                </c:pt>
                <c:pt idx="6">
                  <c:v>#N/A</c:v>
                </c:pt>
                <c:pt idx="7">
                  <c:v>#N/A</c:v>
                </c:pt>
                <c:pt idx="8" formatCode="0.00%">
                  <c:v>0.45290000000000002</c:v>
                </c:pt>
                <c:pt idx="9" formatCode="0.00%">
                  <c:v>0.44169999999999998</c:v>
                </c:pt>
                <c:pt idx="10" formatCode="0.00%">
                  <c:v>0.46260000000000001</c:v>
                </c:pt>
                <c:pt idx="11">
                  <c:v>0.4738</c:v>
                </c:pt>
                <c:pt idx="12">
                  <c:v>0.49530000000000002</c:v>
                </c:pt>
                <c:pt idx="13">
                  <c:v>0.48599999999999999</c:v>
                </c:pt>
                <c:pt idx="14">
                  <c:v>0.51349999999999996</c:v>
                </c:pt>
                <c:pt idx="15">
                  <c:v>0.5171</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835-40E7-83B5-C956165CEF58}"/>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valAx>
      <c:spPr>
        <a:noFill/>
        <a:ln>
          <a:noFill/>
        </a:ln>
        <a:effectLst/>
      </c:spPr>
    </c:plotArea>
    <c:legend>
      <c:legendPos val="b"/>
      <c:layout>
        <c:manualLayout>
          <c:xMode val="edge"/>
          <c:yMode val="edge"/>
          <c:x val="8.7804899387576546E-2"/>
          <c:y val="0.81245581078828655"/>
          <c:w val="0.85216797900262453"/>
          <c:h val="0.15987316357171208"/>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&gt; 52 weeks</a:t>
            </a:r>
            <a:endParaRPr lang="en-GB" sz="1100">
              <a:effectLst/>
            </a:endParaRPr>
          </a:p>
        </c:rich>
      </c:tx>
      <c:overlay val="0"/>
      <c:spPr>
        <a:noFill/>
        <a:ln>
          <a:noFill/>
        </a:ln>
        <a:effectLst/>
      </c:spPr>
    </c:title>
    <c:autoTitleDeleted val="0"/>
    <c:plotArea>
      <c:layout>
        <c:manualLayout>
          <c:layoutTarget val="inner"/>
          <c:xMode val="edge"/>
          <c:yMode val="edge"/>
          <c:x val="0.10926156840298154"/>
          <c:y val="0.10865013377955569"/>
          <c:w val="0.83825922172807921"/>
          <c:h val="0.57541119860017498"/>
        </c:manualLayout>
      </c:layout>
      <c:lineChart>
        <c:grouping val="standard"/>
        <c:varyColors val="0"/>
        <c:ser>
          <c:idx val="1"/>
          <c:order val="0"/>
          <c:tx>
            <c:strRef>
              <c:f>'IP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52wk'!$E$79:$E$102</c:f>
              <c:numCache>
                <c:formatCode>0</c:formatCode>
                <c:ptCount val="24"/>
                <c:pt idx="0">
                  <c:v>4284</c:v>
                </c:pt>
                <c:pt idx="1">
                  <c:v>4169</c:v>
                </c:pt>
                <c:pt idx="2">
                  <c:v>4140</c:v>
                </c:pt>
                <c:pt idx="3">
                  <c:v>4111</c:v>
                </c:pt>
                <c:pt idx="4">
                  <c:v>3994</c:v>
                </c:pt>
                <c:pt idx="5">
                  <c:v>3627</c:v>
                </c:pt>
                <c:pt idx="6">
                  <c:v>3146</c:v>
                </c:pt>
                <c:pt idx="7">
                  <c:v>2795</c:v>
                </c:pt>
                <c:pt idx="8">
                  <c:v>2577</c:v>
                </c:pt>
                <c:pt idx="9">
                  <c:v>2319</c:v>
                </c:pt>
                <c:pt idx="10">
                  <c:v>2052</c:v>
                </c:pt>
                <c:pt idx="11">
                  <c:v>1874</c:v>
                </c:pt>
                <c:pt idx="12">
                  <c:v>1685</c:v>
                </c:pt>
                <c:pt idx="13">
                  <c:v>1509</c:v>
                </c:pt>
                <c:pt idx="14">
                  <c:v>1407</c:v>
                </c:pt>
                <c:pt idx="15">
                  <c:v>1201</c:v>
                </c:pt>
              </c:numCache>
            </c:numRef>
          </c:val>
          <c:smooth val="0"/>
          <c:extLst>
            <c:ext xmlns:c16="http://schemas.microsoft.com/office/drawing/2014/chart" uri="{C3380CC4-5D6E-409C-BE32-E72D297353CC}">
              <c16:uniqueId val="{00000000-AA00-40DD-97B2-69C6F4162375}"/>
            </c:ext>
          </c:extLst>
        </c:ser>
        <c:ser>
          <c:idx val="3"/>
          <c:order val="1"/>
          <c:tx>
            <c:strRef>
              <c:f>'IP 52wk'!$G$6</c:f>
              <c:strCache>
                <c:ptCount val="1"/>
                <c:pt idx="0">
                  <c:v>Target</c:v>
                </c:pt>
              </c:strCache>
            </c:strRef>
          </c:tx>
          <c:spPr>
            <a:ln w="19050" cap="rnd">
              <a:solidFill>
                <a:srgbClr val="FF0000"/>
              </a:solidFill>
              <a:prstDash val="dash"/>
              <a:round/>
            </a:ln>
            <a:effectLst/>
          </c:spPr>
          <c:marker>
            <c:symbol val="none"/>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A00-40DD-97B2-69C6F4162375}"/>
            </c:ext>
          </c:extLst>
        </c:ser>
        <c:ser>
          <c:idx val="0"/>
          <c:order val="2"/>
          <c:tx>
            <c:strRef>
              <c:f>'IP 52wk'!$F$6</c:f>
              <c:strCache>
                <c:ptCount val="1"/>
                <c:pt idx="0">
                  <c:v>LPL</c:v>
                </c:pt>
              </c:strCache>
            </c:strRef>
          </c:tx>
          <c:spPr>
            <a:ln w="15875">
              <a:solidFill>
                <a:schemeClr val="tx1"/>
              </a:solidFill>
              <a:prstDash val="lgDash"/>
            </a:ln>
          </c:spPr>
          <c:marker>
            <c:symbol val="none"/>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52wk'!$F$79:$F$102</c:f>
              <c:numCache>
                <c:formatCode>0</c:formatCode>
                <c:ptCount val="24"/>
                <c:pt idx="0">
                  <c:v>2258.9063333333334</c:v>
                </c:pt>
                <c:pt idx="1">
                  <c:v>2258.9063333333334</c:v>
                </c:pt>
                <c:pt idx="2">
                  <c:v>2258.9063333333334</c:v>
                </c:pt>
                <c:pt idx="3">
                  <c:v>2258.9063333333334</c:v>
                </c:pt>
                <c:pt idx="4">
                  <c:v>2258.9063333333334</c:v>
                </c:pt>
                <c:pt idx="5">
                  <c:v>2258.9063333333334</c:v>
                </c:pt>
                <c:pt idx="6">
                  <c:v>2258.9063333333334</c:v>
                </c:pt>
                <c:pt idx="7">
                  <c:v>2258.9063333333334</c:v>
                </c:pt>
                <c:pt idx="8">
                  <c:v>2258.9063333333334</c:v>
                </c:pt>
                <c:pt idx="9">
                  <c:v>2258.9063333333334</c:v>
                </c:pt>
                <c:pt idx="10">
                  <c:v>2258.9063333333334</c:v>
                </c:pt>
                <c:pt idx="11">
                  <c:v>2258.9063333333334</c:v>
                </c:pt>
                <c:pt idx="12">
                  <c:v>2258.9063333333334</c:v>
                </c:pt>
                <c:pt idx="13">
                  <c:v>2258.9063333333334</c:v>
                </c:pt>
                <c:pt idx="14">
                  <c:v>2258.9063333333334</c:v>
                </c:pt>
                <c:pt idx="15">
                  <c:v>2258.9063333333334</c:v>
                </c:pt>
                <c:pt idx="16">
                  <c:v>2258.9063333333334</c:v>
                </c:pt>
                <c:pt idx="17">
                  <c:v>2258.9063333333334</c:v>
                </c:pt>
                <c:pt idx="18">
                  <c:v>2258.9063333333334</c:v>
                </c:pt>
                <c:pt idx="19">
                  <c:v>2258.9063333333334</c:v>
                </c:pt>
                <c:pt idx="20">
                  <c:v>2258.9063333333334</c:v>
                </c:pt>
                <c:pt idx="21">
                  <c:v>2258.9063333333334</c:v>
                </c:pt>
                <c:pt idx="22">
                  <c:v>2258.9063333333334</c:v>
                </c:pt>
                <c:pt idx="23">
                  <c:v>2258.9063333333334</c:v>
                </c:pt>
              </c:numCache>
            </c:numRef>
          </c:val>
          <c:smooth val="0"/>
          <c:extLst>
            <c:ext xmlns:c16="http://schemas.microsoft.com/office/drawing/2014/chart" uri="{C3380CC4-5D6E-409C-BE32-E72D297353CC}">
              <c16:uniqueId val="{00000002-AA00-40DD-97B2-69C6F4162375}"/>
            </c:ext>
          </c:extLst>
        </c:ser>
        <c:ser>
          <c:idx val="2"/>
          <c:order val="3"/>
          <c:tx>
            <c:strRef>
              <c:f>'IP 52wk'!$D$6</c:f>
              <c:strCache>
                <c:ptCount val="1"/>
                <c:pt idx="0">
                  <c:v>Mean</c:v>
                </c:pt>
              </c:strCache>
            </c:strRef>
          </c:tx>
          <c:spPr>
            <a:ln w="15875">
              <a:solidFill>
                <a:schemeClr val="tx1"/>
              </a:solidFill>
            </a:ln>
          </c:spPr>
          <c:marker>
            <c:symbol val="none"/>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52wk'!$D$79:$D$102</c:f>
              <c:numCache>
                <c:formatCode>0</c:formatCode>
                <c:ptCount val="24"/>
                <c:pt idx="0">
                  <c:v>2805.625</c:v>
                </c:pt>
                <c:pt idx="1">
                  <c:v>2805.625</c:v>
                </c:pt>
                <c:pt idx="2">
                  <c:v>2805.625</c:v>
                </c:pt>
                <c:pt idx="3">
                  <c:v>2805.625</c:v>
                </c:pt>
                <c:pt idx="4">
                  <c:v>2805.625</c:v>
                </c:pt>
                <c:pt idx="5">
                  <c:v>2805.625</c:v>
                </c:pt>
                <c:pt idx="6">
                  <c:v>2805.625</c:v>
                </c:pt>
                <c:pt idx="7">
                  <c:v>2805.625</c:v>
                </c:pt>
                <c:pt idx="8">
                  <c:v>2805.625</c:v>
                </c:pt>
                <c:pt idx="9">
                  <c:v>2805.625</c:v>
                </c:pt>
                <c:pt idx="10">
                  <c:v>2805.625</c:v>
                </c:pt>
                <c:pt idx="11">
                  <c:v>2805.625</c:v>
                </c:pt>
                <c:pt idx="12">
                  <c:v>2805.625</c:v>
                </c:pt>
                <c:pt idx="13">
                  <c:v>2805.625</c:v>
                </c:pt>
                <c:pt idx="14">
                  <c:v>2805.625</c:v>
                </c:pt>
                <c:pt idx="15">
                  <c:v>2805.625</c:v>
                </c:pt>
                <c:pt idx="16">
                  <c:v>2805.625</c:v>
                </c:pt>
                <c:pt idx="17">
                  <c:v>2805.625</c:v>
                </c:pt>
                <c:pt idx="18">
                  <c:v>2805.625</c:v>
                </c:pt>
                <c:pt idx="19">
                  <c:v>2805.625</c:v>
                </c:pt>
                <c:pt idx="20">
                  <c:v>2805.625</c:v>
                </c:pt>
                <c:pt idx="21">
                  <c:v>2805.625</c:v>
                </c:pt>
                <c:pt idx="22">
                  <c:v>2805.625</c:v>
                </c:pt>
                <c:pt idx="23">
                  <c:v>2805.625</c:v>
                </c:pt>
              </c:numCache>
            </c:numRef>
          </c:val>
          <c:smooth val="0"/>
          <c:extLst>
            <c:ext xmlns:c16="http://schemas.microsoft.com/office/drawing/2014/chart" uri="{C3380CC4-5D6E-409C-BE32-E72D297353CC}">
              <c16:uniqueId val="{00000003-AA00-40DD-97B2-69C6F4162375}"/>
            </c:ext>
          </c:extLst>
        </c:ser>
        <c:ser>
          <c:idx val="4"/>
          <c:order val="4"/>
          <c:tx>
            <c:strRef>
              <c:f>'IP 52wk'!$C$6</c:f>
              <c:strCache>
                <c:ptCount val="1"/>
                <c:pt idx="0">
                  <c:v>UPL</c:v>
                </c:pt>
              </c:strCache>
            </c:strRef>
          </c:tx>
          <c:spPr>
            <a:ln w="15875">
              <a:solidFill>
                <a:schemeClr val="tx1"/>
              </a:solidFill>
              <a:prstDash val="lgDash"/>
            </a:ln>
          </c:spPr>
          <c:marker>
            <c:symbol val="none"/>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52wk'!$C$79:$C$102</c:f>
              <c:numCache>
                <c:formatCode>0</c:formatCode>
                <c:ptCount val="24"/>
                <c:pt idx="0">
                  <c:v>3352.3436666666666</c:v>
                </c:pt>
                <c:pt idx="1">
                  <c:v>3352.3436666666666</c:v>
                </c:pt>
                <c:pt idx="2">
                  <c:v>3352.3436666666666</c:v>
                </c:pt>
                <c:pt idx="3">
                  <c:v>3352.3436666666666</c:v>
                </c:pt>
                <c:pt idx="4">
                  <c:v>3352.3436666666666</c:v>
                </c:pt>
                <c:pt idx="5">
                  <c:v>3352.3436666666666</c:v>
                </c:pt>
                <c:pt idx="6">
                  <c:v>3352.3436666666666</c:v>
                </c:pt>
                <c:pt idx="7">
                  <c:v>3352.3436666666666</c:v>
                </c:pt>
                <c:pt idx="8">
                  <c:v>3352.3436666666666</c:v>
                </c:pt>
                <c:pt idx="9">
                  <c:v>3352.3436666666666</c:v>
                </c:pt>
                <c:pt idx="10">
                  <c:v>3352.3436666666666</c:v>
                </c:pt>
                <c:pt idx="11">
                  <c:v>3352.3436666666666</c:v>
                </c:pt>
                <c:pt idx="12">
                  <c:v>3352.3436666666666</c:v>
                </c:pt>
                <c:pt idx="13">
                  <c:v>3352.3436666666666</c:v>
                </c:pt>
                <c:pt idx="14">
                  <c:v>3352.3436666666666</c:v>
                </c:pt>
                <c:pt idx="15">
                  <c:v>3352.3436666666666</c:v>
                </c:pt>
                <c:pt idx="16">
                  <c:v>3352.3436666666666</c:v>
                </c:pt>
                <c:pt idx="17">
                  <c:v>3352.3436666666666</c:v>
                </c:pt>
                <c:pt idx="18">
                  <c:v>3352.3436666666666</c:v>
                </c:pt>
                <c:pt idx="19">
                  <c:v>3352.3436666666666</c:v>
                </c:pt>
                <c:pt idx="20">
                  <c:v>3352.3436666666666</c:v>
                </c:pt>
                <c:pt idx="21">
                  <c:v>3352.3436666666666</c:v>
                </c:pt>
                <c:pt idx="22">
                  <c:v>3352.3436666666666</c:v>
                </c:pt>
                <c:pt idx="23">
                  <c:v>3352.3436666666666</c:v>
                </c:pt>
              </c:numCache>
            </c:numRef>
          </c:val>
          <c:smooth val="0"/>
          <c:extLst>
            <c:ext xmlns:c16="http://schemas.microsoft.com/office/drawing/2014/chart" uri="{C3380CC4-5D6E-409C-BE32-E72D297353CC}">
              <c16:uniqueId val="{00000004-AA00-40DD-97B2-69C6F4162375}"/>
            </c:ext>
          </c:extLst>
        </c:ser>
        <c:ser>
          <c:idx val="5"/>
          <c:order val="5"/>
          <c:tx>
            <c:strRef>
              <c:f>'IP 52wk'!$I$6</c:f>
              <c:strCache>
                <c:ptCount val="1"/>
                <c:pt idx="0">
                  <c:v>SCL</c:v>
                </c:pt>
              </c:strCache>
            </c:strRef>
          </c:tx>
          <c:spPr>
            <a:ln>
              <a:noFill/>
            </a:ln>
          </c:spPr>
          <c:marker>
            <c:symbol val="circle"/>
            <c:size val="6"/>
            <c:spPr>
              <a:solidFill>
                <a:srgbClr val="5B9BD5"/>
              </a:solidFill>
              <a:ln>
                <a:noFill/>
              </a:ln>
            </c:spPr>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52wk'!$I$79:$I$102</c:f>
              <c:numCache>
                <c:formatCode>0</c:formatCode>
                <c:ptCount val="24"/>
                <c:pt idx="0">
                  <c:v>#N/A</c:v>
                </c:pt>
                <c:pt idx="1">
                  <c:v>#N/A</c:v>
                </c:pt>
                <c:pt idx="2">
                  <c:v>#N/A</c:v>
                </c:pt>
                <c:pt idx="3">
                  <c:v>#N/A</c:v>
                </c:pt>
                <c:pt idx="4">
                  <c:v>#N/A</c:v>
                </c:pt>
                <c:pt idx="5">
                  <c:v>#N/A</c:v>
                </c:pt>
                <c:pt idx="6">
                  <c:v>#N/A</c:v>
                </c:pt>
                <c:pt idx="7">
                  <c:v>#N/A</c:v>
                </c:pt>
                <c:pt idx="8">
                  <c:v>#N/A</c:v>
                </c:pt>
                <c:pt idx="9">
                  <c:v>#N/A</c:v>
                </c:pt>
                <c:pt idx="10">
                  <c:v>2052</c:v>
                </c:pt>
                <c:pt idx="11">
                  <c:v>1874</c:v>
                </c:pt>
                <c:pt idx="12">
                  <c:v>1685</c:v>
                </c:pt>
                <c:pt idx="13">
                  <c:v>1509</c:v>
                </c:pt>
                <c:pt idx="14">
                  <c:v>1407</c:v>
                </c:pt>
                <c:pt idx="15">
                  <c:v>1201</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AA00-40DD-97B2-69C6F4162375}"/>
            </c:ext>
          </c:extLst>
        </c:ser>
        <c:ser>
          <c:idx val="6"/>
          <c:order val="6"/>
          <c:tx>
            <c:strRef>
              <c:f>'IP 52wk'!$J$6</c:f>
              <c:strCache>
                <c:ptCount val="1"/>
                <c:pt idx="0">
                  <c:v>SCH</c:v>
                </c:pt>
              </c:strCache>
            </c:strRef>
          </c:tx>
          <c:spPr>
            <a:ln>
              <a:noFill/>
            </a:ln>
          </c:spPr>
          <c:marker>
            <c:symbol val="circle"/>
            <c:size val="6"/>
            <c:spPr>
              <a:solidFill>
                <a:srgbClr val="FF6600"/>
              </a:solidFill>
              <a:ln>
                <a:noFill/>
              </a:ln>
            </c:spPr>
          </c:marker>
          <c:cat>
            <c:numRef>
              <c:f>'IP 52wk'!$B$79:$B$94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'IP 52wk'!$J$79:$J$102</c:f>
              <c:numCache>
                <c:formatCode>0</c:formatCode>
                <c:ptCount val="24"/>
                <c:pt idx="0">
                  <c:v>4284</c:v>
                </c:pt>
                <c:pt idx="1">
                  <c:v>4169</c:v>
                </c:pt>
                <c:pt idx="2">
                  <c:v>4140</c:v>
                </c:pt>
                <c:pt idx="3">
                  <c:v>4111</c:v>
                </c:pt>
                <c:pt idx="4">
                  <c:v>3994</c:v>
                </c:pt>
                <c:pt idx="5">
                  <c:v>3627</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AA00-40DD-97B2-69C6F4162375}"/>
            </c:ext>
          </c:extLst>
        </c:ser>
        <c:dLbls>
          <c:showLegendKey val="0"/>
          <c:showVal val="0"/>
          <c:showCatName val="0"/>
          <c:showSerName val="0"/>
          <c:showPercent val="0"/>
          <c:showBubbleSize val="0"/>
        </c:dLbls>
        <c:marker val="1"/>
        <c:smooth val="0"/>
        <c:axId val="172275584"/>
        <c:axId val="170987520"/>
      </c:lineChart>
      <c:dateAx>
        <c:axId val="17227558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87520"/>
        <c:crosses val="autoZero"/>
        <c:auto val="1"/>
        <c:lblOffset val="100"/>
        <c:baseTimeUnit val="months"/>
        <c:majorUnit val="1"/>
        <c:majorTimeUnit val="months"/>
      </c:dateAx>
      <c:valAx>
        <c:axId val="17098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75584"/>
        <c:crosses val="autoZero"/>
        <c:crossBetween val="midCat"/>
      </c:valAx>
      <c:spPr>
        <a:noFill/>
        <a:ln>
          <a:noFill/>
        </a:ln>
        <a:effectLst/>
      </c:spPr>
    </c:plotArea>
    <c:legend>
      <c:legendPos val="b"/>
      <c:layout>
        <c:manualLayout>
          <c:xMode val="edge"/>
          <c:yMode val="edge"/>
          <c:x val="7.3915994331584786E-2"/>
          <c:y val="0.85396240227991738"/>
          <c:w val="0.89105667299722813"/>
          <c:h val="0.1183665821284458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'Avg LOS'!$C$8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LOS'!$D$8:$AA$8</c:f>
              <c:numCache>
                <c:formatCode>General</c:formatCode>
                <c:ptCount val="24"/>
                <c:pt idx="0">
                  <c:v>3.39</c:v>
                </c:pt>
                <c:pt idx="1">
                  <c:v>3.55</c:v>
                </c:pt>
                <c:pt idx="2">
                  <c:v>3.63</c:v>
                </c:pt>
                <c:pt idx="3">
                  <c:v>3.08</c:v>
                </c:pt>
                <c:pt idx="4">
                  <c:v>3.03</c:v>
                </c:pt>
                <c:pt idx="5">
                  <c:v>3.16</c:v>
                </c:pt>
                <c:pt idx="6">
                  <c:v>3.31</c:v>
                </c:pt>
                <c:pt idx="7" formatCode="0.00">
                  <c:v>2.77</c:v>
                </c:pt>
                <c:pt idx="8">
                  <c:v>3.96</c:v>
                </c:pt>
                <c:pt idx="9">
                  <c:v>2.54</c:v>
                </c:pt>
                <c:pt idx="10">
                  <c:v>3.24</c:v>
                </c:pt>
                <c:pt idx="11">
                  <c:v>3.54</c:v>
                </c:pt>
                <c:pt idx="12">
                  <c:v>3.18</c:v>
                </c:pt>
                <c:pt idx="13">
                  <c:v>2.48</c:v>
                </c:pt>
                <c:pt idx="14" formatCode="0.00">
                  <c:v>2.89</c:v>
                </c:pt>
                <c:pt idx="15">
                  <c:v>3.14</c:v>
                </c:pt>
              </c:numCache>
            </c:numRef>
          </c:val>
          <c:smooth val="0"/>
          <c:extLst>
            <c:ext xmlns:c16="http://schemas.microsoft.com/office/drawing/2014/chart" uri="{C3380CC4-5D6E-409C-BE32-E72D297353CC}">
              <c16:uniqueId val="{00000000-26CC-4AA4-961F-62A3478C001B}"/>
            </c:ext>
          </c:extLst>
        </c:ser>
        <c:ser>
          <c:idx val="3"/>
          <c:order val="1"/>
          <c:tx>
            <c:strRef>
              <c:f>'Avg LOS'!$C$7</c:f>
              <c:strCache>
                <c:ptCount val="1"/>
                <c:pt idx="0">
                  <c:v>Peer</c:v>
                </c:pt>
              </c:strCache>
            </c:strRef>
          </c:tx>
          <c:spPr>
            <a:ln w="15875">
              <a:solidFill>
                <a:srgbClr val="FF0000"/>
              </a:solidFill>
              <a:prstDash val="dash"/>
            </a:ln>
          </c:spPr>
          <c:marker>
            <c:symbol val="none"/>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LOS'!$D$7:$AA$7</c:f>
              <c:numCache>
                <c:formatCode>0.00</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numCache>
            </c:numRef>
          </c:val>
          <c:smooth val="0"/>
          <c:extLst>
            <c:ext xmlns:c16="http://schemas.microsoft.com/office/drawing/2014/chart" uri="{C3380CC4-5D6E-409C-BE32-E72D297353CC}">
              <c16:uniqueId val="{00000001-26CC-4AA4-961F-62A3478C001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3313546127168339"/>
          <c:y val="0.90123811044264446"/>
          <c:w val="0.52666293344149118"/>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'Avg LOS'!$C$10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LOS'!$D$10:$AA$10</c:f>
              <c:numCache>
                <c:formatCode>0.00</c:formatCode>
                <c:ptCount val="24"/>
                <c:pt idx="0" formatCode="General">
                  <c:v>2.1800000000000002</c:v>
                </c:pt>
                <c:pt idx="1">
                  <c:v>2.5499999999999998</c:v>
                </c:pt>
                <c:pt idx="2" formatCode="General">
                  <c:v>2.2200000000000002</c:v>
                </c:pt>
                <c:pt idx="3">
                  <c:v>2.2999999999999998</c:v>
                </c:pt>
                <c:pt idx="4" formatCode="General">
                  <c:v>2.35</c:v>
                </c:pt>
                <c:pt idx="5">
                  <c:v>2.2999999999999998</c:v>
                </c:pt>
                <c:pt idx="6">
                  <c:v>2.2000000000000002</c:v>
                </c:pt>
                <c:pt idx="7" formatCode="General">
                  <c:v>2.5299999999999998</c:v>
                </c:pt>
                <c:pt idx="8" formatCode="General">
                  <c:v>2.37</c:v>
                </c:pt>
                <c:pt idx="9" formatCode="General">
                  <c:v>2.44</c:v>
                </c:pt>
                <c:pt idx="10" formatCode="General">
                  <c:v>1.81</c:v>
                </c:pt>
                <c:pt idx="11" formatCode="General">
                  <c:v>2.5499999999999998</c:v>
                </c:pt>
                <c:pt idx="12" formatCode="General">
                  <c:v>2.36</c:v>
                </c:pt>
                <c:pt idx="13" formatCode="General">
                  <c:v>2.21</c:v>
                </c:pt>
                <c:pt idx="14" formatCode="General">
                  <c:v>2.41</c:v>
                </c:pt>
                <c:pt idx="15">
                  <c:v>2</c:v>
                </c:pt>
              </c:numCache>
            </c:numRef>
          </c:val>
          <c:smooth val="0"/>
          <c:extLst>
            <c:ext xmlns:c16="http://schemas.microsoft.com/office/drawing/2014/chart" uri="{C3380CC4-5D6E-409C-BE32-E72D297353CC}">
              <c16:uniqueId val="{00000000-B830-47B6-AA39-9EFB7EEC49E8}"/>
            </c:ext>
          </c:extLst>
        </c:ser>
        <c:ser>
          <c:idx val="3"/>
          <c:order val="1"/>
          <c:tx>
            <c:strRef>
              <c:f>'Avg LOS'!$C$9</c:f>
              <c:strCache>
                <c:ptCount val="1"/>
                <c:pt idx="0">
                  <c:v>Peer</c:v>
                </c:pt>
              </c:strCache>
            </c:strRef>
          </c:tx>
          <c:spPr>
            <a:ln w="15875">
              <a:solidFill>
                <a:srgbClr val="FF0000"/>
              </a:solidFill>
              <a:prstDash val="dash"/>
            </a:ln>
          </c:spPr>
          <c:marker>
            <c:symbol val="none"/>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LOS'!$D$9:$AA$9</c:f>
              <c:numCache>
                <c:formatCode>General</c:formatCode>
                <c:ptCount val="24"/>
                <c:pt idx="0">
                  <c:v>1.91</c:v>
                </c:pt>
                <c:pt idx="1">
                  <c:v>1.91</c:v>
                </c:pt>
                <c:pt idx="2">
                  <c:v>1.91</c:v>
                </c:pt>
                <c:pt idx="3">
                  <c:v>1.91</c:v>
                </c:pt>
                <c:pt idx="4">
                  <c:v>1.91</c:v>
                </c:pt>
                <c:pt idx="5">
                  <c:v>1.91</c:v>
                </c:pt>
                <c:pt idx="6">
                  <c:v>1.91</c:v>
                </c:pt>
                <c:pt idx="7">
                  <c:v>1.91</c:v>
                </c:pt>
                <c:pt idx="8">
                  <c:v>1.91</c:v>
                </c:pt>
                <c:pt idx="9">
                  <c:v>1.91</c:v>
                </c:pt>
                <c:pt idx="10">
                  <c:v>1.91</c:v>
                </c:pt>
                <c:pt idx="11">
                  <c:v>1.91</c:v>
                </c:pt>
                <c:pt idx="12" formatCode="0.00">
                  <c:v>1.91</c:v>
                </c:pt>
                <c:pt idx="13">
                  <c:v>1.91</c:v>
                </c:pt>
                <c:pt idx="14">
                  <c:v>1.91</c:v>
                </c:pt>
                <c:pt idx="15">
                  <c:v>1.91</c:v>
                </c:pt>
              </c:numCache>
            </c:numRef>
          </c:val>
          <c:smooth val="0"/>
          <c:extLst>
            <c:ext xmlns:c16="http://schemas.microsoft.com/office/drawing/2014/chart" uri="{C3380CC4-5D6E-409C-BE32-E72D297353CC}">
              <c16:uniqueId val="{00000001-B830-47B6-AA39-9EFB7EEC49E8}"/>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3997601517179831"/>
          <c:y val="0.91724488083249411"/>
          <c:w val="0.52713158188308795"/>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Haematology LOS</a:t>
            </a:r>
          </a:p>
        </c:rich>
      </c:tx>
      <c:layout>
        <c:manualLayout>
          <c:xMode val="edge"/>
          <c:yMode val="edge"/>
          <c:x val="0.34476266175814368"/>
          <c:y val="4.70242815922245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61341025080198308"/>
        </c:manualLayout>
      </c:layout>
      <c:lineChart>
        <c:grouping val="standard"/>
        <c:varyColors val="0"/>
        <c:ser>
          <c:idx val="1"/>
          <c:order val="0"/>
          <c:tx>
            <c:strRef>
              <c:f>'Avg LOS'!$C$12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LOS'!$D$12:$AA$12</c:f>
              <c:numCache>
                <c:formatCode>0.00</c:formatCode>
                <c:ptCount val="24"/>
                <c:pt idx="0">
                  <c:v>5.33</c:v>
                </c:pt>
                <c:pt idx="1">
                  <c:v>8.6</c:v>
                </c:pt>
                <c:pt idx="2" formatCode="General">
                  <c:v>12.31</c:v>
                </c:pt>
                <c:pt idx="3" formatCode="General">
                  <c:v>10.08</c:v>
                </c:pt>
                <c:pt idx="4">
                  <c:v>6.25</c:v>
                </c:pt>
                <c:pt idx="5" formatCode="General">
                  <c:v>18.29</c:v>
                </c:pt>
                <c:pt idx="6">
                  <c:v>14</c:v>
                </c:pt>
                <c:pt idx="7" formatCode="General">
                  <c:v>12.29</c:v>
                </c:pt>
                <c:pt idx="8" formatCode="General">
                  <c:v>10.43</c:v>
                </c:pt>
                <c:pt idx="9" formatCode="General">
                  <c:v>6.67</c:v>
                </c:pt>
                <c:pt idx="10" formatCode="General">
                  <c:v>11.22</c:v>
                </c:pt>
                <c:pt idx="11" formatCode="General">
                  <c:v>8.09</c:v>
                </c:pt>
                <c:pt idx="12">
                  <c:v>7.5</c:v>
                </c:pt>
                <c:pt idx="13">
                  <c:v>12.5</c:v>
                </c:pt>
                <c:pt idx="14">
                  <c:v>9.5</c:v>
                </c:pt>
                <c:pt idx="15">
                  <c:v>8</c:v>
                </c:pt>
              </c:numCache>
            </c:numRef>
          </c:val>
          <c:smooth val="0"/>
          <c:extLst>
            <c:ext xmlns:c16="http://schemas.microsoft.com/office/drawing/2014/chart" uri="{C3380CC4-5D6E-409C-BE32-E72D297353CC}">
              <c16:uniqueId val="{00000000-C6E4-4B21-8927-2CC2C4BA6A41}"/>
            </c:ext>
          </c:extLst>
        </c:ser>
        <c:ser>
          <c:idx val="0"/>
          <c:order val="1"/>
          <c:tx>
            <c:strRef>
              <c:f>'Avg LOS'!$C$11</c:f>
              <c:strCache>
                <c:ptCount val="1"/>
                <c:pt idx="0">
                  <c:v>Peer</c:v>
                </c:pt>
              </c:strCache>
            </c:strRef>
          </c:tx>
          <c:spPr>
            <a:ln w="15875">
              <a:solidFill>
                <a:srgbClr val="FF0000"/>
              </a:solidFill>
              <a:prstDash val="dash"/>
            </a:ln>
          </c:spPr>
          <c:marker>
            <c:symbol val="none"/>
          </c:marker>
          <c:cat>
            <c:numRef>
              <c:f>'Avg LOS'!$D$6:$S$6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'Avg LOS'!$D$11:$AA$11</c:f>
              <c:numCache>
                <c:formatCode>0.00</c:formatCode>
                <c:ptCount val="24"/>
                <c:pt idx="0">
                  <c:v>10.199999999999999</c:v>
                </c:pt>
                <c:pt idx="1">
                  <c:v>10.199999999999999</c:v>
                </c:pt>
                <c:pt idx="2">
                  <c:v>10.199999999999999</c:v>
                </c:pt>
                <c:pt idx="3">
                  <c:v>10.199999999999999</c:v>
                </c:pt>
                <c:pt idx="4">
                  <c:v>10.199999999999999</c:v>
                </c:pt>
                <c:pt idx="5">
                  <c:v>10.199999999999999</c:v>
                </c:pt>
                <c:pt idx="6">
                  <c:v>10.199999999999999</c:v>
                </c:pt>
                <c:pt idx="7">
                  <c:v>10.199999999999999</c:v>
                </c:pt>
                <c:pt idx="8">
                  <c:v>10.199999999999999</c:v>
                </c:pt>
                <c:pt idx="9">
                  <c:v>10.199999999999999</c:v>
                </c:pt>
                <c:pt idx="10">
                  <c:v>10.199999999999999</c:v>
                </c:pt>
                <c:pt idx="11">
                  <c:v>10.199999999999999</c:v>
                </c:pt>
                <c:pt idx="12">
                  <c:v>10.199999999999999</c:v>
                </c:pt>
                <c:pt idx="13">
                  <c:v>10.199999999999999</c:v>
                </c:pt>
                <c:pt idx="14">
                  <c:v>10.199999999999999</c:v>
                </c:pt>
                <c:pt idx="15">
                  <c:v>10.199999999999999</c:v>
                </c:pt>
              </c:numCache>
            </c:numRef>
          </c:val>
          <c:smooth val="0"/>
          <c:extLst>
            <c:ext xmlns:c16="http://schemas.microsoft.com/office/drawing/2014/chart" uri="{C3380CC4-5D6E-409C-BE32-E72D297353CC}">
              <c16:uniqueId val="{00000001-C6E4-4B21-8927-2CC2C4BA6A41}"/>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
      </c:valAx>
      <c:spPr>
        <a:noFill/>
        <a:ln>
          <a:noFill/>
        </a:ln>
        <a:effectLst/>
      </c:spPr>
    </c:plotArea>
    <c:legend>
      <c:legendPos val="b"/>
      <c:layout>
        <c:manualLayout>
          <c:xMode val="edge"/>
          <c:yMode val="edge"/>
          <c:x val="0.3292362313631958"/>
          <c:y val="0.90335593467483233"/>
          <c:w val="0.34152731945851167"/>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a:t>
            </a:r>
          </a:p>
        </c:rich>
      </c:tx>
      <c:layout>
        <c:manualLayout>
          <c:xMode val="edge"/>
          <c:yMode val="edge"/>
          <c:x val="0.3904039873803653"/>
          <c:y val="2.7777777777777776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Surg'!$D$8:$AA$8</c:f>
              <c:numCache>
                <c:formatCode>0.00%</c:formatCode>
                <c:ptCount val="24"/>
                <c:pt idx="0">
                  <c:v>0.81820000000000004</c:v>
                </c:pt>
                <c:pt idx="1">
                  <c:v>0.78220000000000001</c:v>
                </c:pt>
                <c:pt idx="2">
                  <c:v>0.8105</c:v>
                </c:pt>
                <c:pt idx="3">
                  <c:v>0.83120000000000005</c:v>
                </c:pt>
                <c:pt idx="4">
                  <c:v>0.82930000000000004</c:v>
                </c:pt>
                <c:pt idx="5">
                  <c:v>0.82950000000000002</c:v>
                </c:pt>
                <c:pt idx="6">
                  <c:v>0.876</c:v>
                </c:pt>
                <c:pt idx="7">
                  <c:v>0.85229999999999995</c:v>
                </c:pt>
                <c:pt idx="8">
                  <c:v>0.8125</c:v>
                </c:pt>
                <c:pt idx="9">
                  <c:v>0.81630000000000003</c:v>
                </c:pt>
                <c:pt idx="10">
                  <c:v>0.83520000000000005</c:v>
                </c:pt>
                <c:pt idx="11">
                  <c:v>0.75860000000000005</c:v>
                </c:pt>
                <c:pt idx="12">
                  <c:v>0.80900000000000005</c:v>
                </c:pt>
              </c:numCache>
            </c:numRef>
          </c:val>
          <c:smooth val="0"/>
          <c:extLst>
            <c:ext xmlns:c16="http://schemas.microsoft.com/office/drawing/2014/chart" uri="{C3380CC4-5D6E-409C-BE32-E72D297353CC}">
              <c16:uniqueId val="{00000000-CFBB-417E-968E-6205D3E6C511}"/>
            </c:ext>
          </c:extLst>
        </c:ser>
        <c:ser>
          <c:idx val="3"/>
          <c:order val="1"/>
          <c:tx>
            <c:strRef>
              <c:f>'Adm on day of Surg'!$C$7</c:f>
              <c:strCache>
                <c:ptCount val="1"/>
                <c:pt idx="0">
                  <c:v>Peer</c:v>
                </c:pt>
              </c:strCache>
            </c:strRef>
          </c:tx>
          <c:spPr>
            <a:ln w="15875">
              <a:solidFill>
                <a:srgbClr val="FF0000"/>
              </a:solidFill>
              <a:prstDash val="dash"/>
            </a:ln>
          </c:spPr>
          <c:marker>
            <c:symbol val="none"/>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Surg'!$D$7:$AA$7</c:f>
              <c:numCache>
                <c:formatCode>0.00%</c:formatCode>
                <c:ptCount val="24"/>
                <c:pt idx="0">
                  <c:v>0.89529999999999998</c:v>
                </c:pt>
                <c:pt idx="1">
                  <c:v>0.89529999999999998</c:v>
                </c:pt>
                <c:pt idx="2">
                  <c:v>0.89529999999999998</c:v>
                </c:pt>
                <c:pt idx="3">
                  <c:v>0.89529999999999998</c:v>
                </c:pt>
                <c:pt idx="4">
                  <c:v>0.89529999999999998</c:v>
                </c:pt>
                <c:pt idx="5">
                  <c:v>0.89529999999999998</c:v>
                </c:pt>
                <c:pt idx="6">
                  <c:v>0.89529999999999998</c:v>
                </c:pt>
                <c:pt idx="7">
                  <c:v>0.89529999999999998</c:v>
                </c:pt>
                <c:pt idx="8">
                  <c:v>0.89529999999999998</c:v>
                </c:pt>
                <c:pt idx="9">
                  <c:v>0.89529999999999998</c:v>
                </c:pt>
                <c:pt idx="10">
                  <c:v>0.89529999999999998</c:v>
                </c:pt>
                <c:pt idx="11">
                  <c:v>0.89529999999999998</c:v>
                </c:pt>
                <c:pt idx="12">
                  <c:v>0.89529999999999998</c:v>
                </c:pt>
                <c:pt idx="13">
                  <c:v>0.89529999999999998</c:v>
                </c:pt>
                <c:pt idx="14">
                  <c:v>0.89529999999999998</c:v>
                </c:pt>
                <c:pt idx="15">
                  <c:v>0.89529999999999998</c:v>
                </c:pt>
                <c:pt idx="16">
                  <c:v>0.89529999999999998</c:v>
                </c:pt>
                <c:pt idx="17">
                  <c:v>0.89529999999999998</c:v>
                </c:pt>
                <c:pt idx="18">
                  <c:v>0.89529999999999998</c:v>
                </c:pt>
                <c:pt idx="19">
                  <c:v>0.89529999999999998</c:v>
                </c:pt>
                <c:pt idx="20">
                  <c:v>0.89529999999999998</c:v>
                </c:pt>
                <c:pt idx="21">
                  <c:v>0.89529999999999998</c:v>
                </c:pt>
                <c:pt idx="22">
                  <c:v>0.89529999999999998</c:v>
                </c:pt>
                <c:pt idx="23">
                  <c:v>0.89529999999999998</c:v>
                </c:pt>
              </c:numCache>
            </c:numRef>
          </c:val>
          <c:smooth val="0"/>
          <c:extLst>
            <c:ext xmlns:c16="http://schemas.microsoft.com/office/drawing/2014/chart" uri="{C3380CC4-5D6E-409C-BE32-E72D297353CC}">
              <c16:uniqueId val="{00000001-CFBB-417E-968E-6205D3E6C511}"/>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7918434491927779"/>
          <c:y val="0.90667185045384524"/>
          <c:w val="0.44867994826188634"/>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ENT</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Surg'!$D$10:$AA$10</c:f>
              <c:numCache>
                <c:formatCode>0.00%</c:formatCode>
                <c:ptCount val="24"/>
                <c:pt idx="0">
                  <c:v>1</c:v>
                </c:pt>
                <c:pt idx="1">
                  <c:v>1</c:v>
                </c:pt>
                <c:pt idx="2">
                  <c:v>0.95240000000000002</c:v>
                </c:pt>
                <c:pt idx="3">
                  <c:v>1</c:v>
                </c:pt>
                <c:pt idx="4">
                  <c:v>1</c:v>
                </c:pt>
                <c:pt idx="5">
                  <c:v>1</c:v>
                </c:pt>
                <c:pt idx="6">
                  <c:v>1</c:v>
                </c:pt>
                <c:pt idx="7">
                  <c:v>1</c:v>
                </c:pt>
                <c:pt idx="8">
                  <c:v>1</c:v>
                </c:pt>
                <c:pt idx="9">
                  <c:v>1</c:v>
                </c:pt>
                <c:pt idx="10">
                  <c:v>1</c:v>
                </c:pt>
                <c:pt idx="11">
                  <c:v>1</c:v>
                </c:pt>
                <c:pt idx="12">
                  <c:v>1</c:v>
                </c:pt>
              </c:numCache>
            </c:numRef>
          </c:val>
          <c:smooth val="0"/>
          <c:extLst>
            <c:ext xmlns:c16="http://schemas.microsoft.com/office/drawing/2014/chart" uri="{C3380CC4-5D6E-409C-BE32-E72D297353CC}">
              <c16:uniqueId val="{00000000-8016-44A3-B435-36902D42EBC7}"/>
            </c:ext>
          </c:extLst>
        </c:ser>
        <c:ser>
          <c:idx val="3"/>
          <c:order val="1"/>
          <c:tx>
            <c:strRef>
              <c:f>'Adm on day of Surg'!$C$9</c:f>
              <c:strCache>
                <c:ptCount val="1"/>
                <c:pt idx="0">
                  <c:v>Peer</c:v>
                </c:pt>
              </c:strCache>
            </c:strRef>
          </c:tx>
          <c:spPr>
            <a:ln w="15875">
              <a:solidFill>
                <a:srgbClr val="FF0000"/>
              </a:solidFill>
              <a:prstDash val="dash"/>
            </a:ln>
          </c:spPr>
          <c:marker>
            <c:symbol val="none"/>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Surg'!$D$9:$AA$9</c:f>
              <c:numCache>
                <c:formatCode>0.00%</c:formatCode>
                <c:ptCount val="24"/>
                <c:pt idx="0">
                  <c:v>0.96050000000000002</c:v>
                </c:pt>
                <c:pt idx="1">
                  <c:v>0.96050000000000002</c:v>
                </c:pt>
                <c:pt idx="2">
                  <c:v>0.96050000000000002</c:v>
                </c:pt>
                <c:pt idx="3">
                  <c:v>0.96050000000000002</c:v>
                </c:pt>
                <c:pt idx="4">
                  <c:v>0.96050000000000002</c:v>
                </c:pt>
                <c:pt idx="5">
                  <c:v>0.96050000000000002</c:v>
                </c:pt>
                <c:pt idx="6">
                  <c:v>0.96050000000000002</c:v>
                </c:pt>
                <c:pt idx="7">
                  <c:v>0.96050000000000002</c:v>
                </c:pt>
                <c:pt idx="8">
                  <c:v>0.96050000000000002</c:v>
                </c:pt>
                <c:pt idx="9">
                  <c:v>0.96050000000000002</c:v>
                </c:pt>
                <c:pt idx="10">
                  <c:v>0.96050000000000002</c:v>
                </c:pt>
                <c:pt idx="11">
                  <c:v>0.96050000000000002</c:v>
                </c:pt>
                <c:pt idx="12">
                  <c:v>0.96050000000000002</c:v>
                </c:pt>
                <c:pt idx="13">
                  <c:v>0.96050000000000002</c:v>
                </c:pt>
                <c:pt idx="14">
                  <c:v>0.96050000000000002</c:v>
                </c:pt>
                <c:pt idx="15">
                  <c:v>0.96050000000000002</c:v>
                </c:pt>
                <c:pt idx="16">
                  <c:v>0.96050000000000002</c:v>
                </c:pt>
                <c:pt idx="17">
                  <c:v>0.96050000000000002</c:v>
                </c:pt>
                <c:pt idx="18">
                  <c:v>0.96050000000000002</c:v>
                </c:pt>
                <c:pt idx="19">
                  <c:v>0.96050000000000002</c:v>
                </c:pt>
                <c:pt idx="20">
                  <c:v>0.96050000000000002</c:v>
                </c:pt>
                <c:pt idx="21">
                  <c:v>0.96050000000000002</c:v>
                </c:pt>
                <c:pt idx="22">
                  <c:v>0.96050000000000002</c:v>
                </c:pt>
                <c:pt idx="23">
                  <c:v>0.96050000000000002</c:v>
                </c:pt>
              </c:numCache>
            </c:numRef>
          </c:val>
          <c:smooth val="0"/>
          <c:extLst>
            <c:ext xmlns:c16="http://schemas.microsoft.com/office/drawing/2014/chart" uri="{C3380CC4-5D6E-409C-BE32-E72D297353CC}">
              <c16:uniqueId val="{00000001-8016-44A3-B435-36902D42EBC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6172545450116153"/>
          <c:y val="0.9172449494949495"/>
          <c:w val="0.48358059879656029"/>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a:t>
            </a:r>
          </a:p>
        </c:rich>
      </c:tx>
      <c:layout>
        <c:manualLayout>
          <c:xMode val="edge"/>
          <c:yMode val="edge"/>
          <c:x val="0.4204355816469687"/>
          <c:y val="4.1666666666666664E-2"/>
        </c:manualLayout>
      </c:layout>
      <c:overlay val="0"/>
      <c:spPr>
        <a:noFill/>
        <a:ln>
          <a:noFill/>
        </a:ln>
        <a:effectLst/>
      </c:spPr>
    </c:title>
    <c:autoTitleDeleted val="0"/>
    <c:plotArea>
      <c:layout>
        <c:manualLayout>
          <c:layoutTarget val="inner"/>
          <c:xMode val="edge"/>
          <c:yMode val="edge"/>
          <c:x val="0.10024755781266986"/>
          <c:y val="0.12699074074074074"/>
          <c:w val="0.87753018372703417"/>
          <c:h val="0.61341025080198308"/>
        </c:manualLayout>
      </c:layout>
      <c:lineChart>
        <c:grouping val="standard"/>
        <c:varyColors val="0"/>
        <c:ser>
          <c:idx val="1"/>
          <c:order val="0"/>
          <c:tx>
            <c:strRef>
              <c:f>'Adm on day of Surg'!$C$12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Surg'!$D$12:$AA$12</c:f>
              <c:numCache>
                <c:formatCode>0.00%</c:formatCode>
                <c:ptCount val="24"/>
                <c:pt idx="0">
                  <c:v>0.4</c:v>
                </c:pt>
                <c:pt idx="1">
                  <c:v>0.3649</c:v>
                </c:pt>
                <c:pt idx="2">
                  <c:v>0.33329999999999999</c:v>
                </c:pt>
                <c:pt idx="3">
                  <c:v>0.39579999999999999</c:v>
                </c:pt>
                <c:pt idx="4">
                  <c:v>0.2414</c:v>
                </c:pt>
                <c:pt idx="5">
                  <c:v>0.3871</c:v>
                </c:pt>
                <c:pt idx="6">
                  <c:v>0.42620000000000002</c:v>
                </c:pt>
                <c:pt idx="7">
                  <c:v>0.52939999999999998</c:v>
                </c:pt>
                <c:pt idx="8">
                  <c:v>0.5968</c:v>
                </c:pt>
                <c:pt idx="9">
                  <c:v>0.52859999999999996</c:v>
                </c:pt>
                <c:pt idx="10">
                  <c:v>0.54690000000000005</c:v>
                </c:pt>
                <c:pt idx="11">
                  <c:v>0.30509999999999998</c:v>
                </c:pt>
                <c:pt idx="12">
                  <c:v>0.49209999999999998</c:v>
                </c:pt>
              </c:numCache>
            </c:numRef>
          </c:val>
          <c:smooth val="0"/>
          <c:extLst>
            <c:ext xmlns:c16="http://schemas.microsoft.com/office/drawing/2014/chart" uri="{C3380CC4-5D6E-409C-BE32-E72D297353CC}">
              <c16:uniqueId val="{00000000-7D7C-49AD-9D2D-39B2BD330175}"/>
            </c:ext>
          </c:extLst>
        </c:ser>
        <c:ser>
          <c:idx val="0"/>
          <c:order val="1"/>
          <c:tx>
            <c:strRef>
              <c:f>'Adm on day of Surg'!$C$11</c:f>
              <c:strCache>
                <c:ptCount val="1"/>
                <c:pt idx="0">
                  <c:v>Peer</c:v>
                </c:pt>
              </c:strCache>
            </c:strRef>
          </c:tx>
          <c:spPr>
            <a:ln w="15875">
              <a:solidFill>
                <a:srgbClr val="FF0000"/>
              </a:solidFill>
              <a:prstDash val="dash"/>
            </a:ln>
          </c:spPr>
          <c:marker>
            <c:symbol val="none"/>
          </c:marker>
          <c:cat>
            <c:numRef>
              <c:f>'Adm on day of Surg'!$D$6:$P$6</c:f>
              <c:numCache>
                <c:formatCode>mmm\-yy</c:formatCode>
                <c:ptCount val="13"/>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numCache>
            </c:numRef>
          </c:cat>
          <c:val>
            <c:numRef>
              <c:f>'Adm on day of Surg'!$D$11:$AA$11</c:f>
              <c:numCache>
                <c:formatCode>0.00%</c:formatCode>
                <c:ptCount val="24"/>
                <c:pt idx="0">
                  <c:v>0.96850000000000003</c:v>
                </c:pt>
                <c:pt idx="1">
                  <c:v>0.96850000000000003</c:v>
                </c:pt>
                <c:pt idx="2">
                  <c:v>0.96850000000000003</c:v>
                </c:pt>
                <c:pt idx="3">
                  <c:v>0.96850000000000003</c:v>
                </c:pt>
                <c:pt idx="4">
                  <c:v>0.96850000000000003</c:v>
                </c:pt>
                <c:pt idx="5">
                  <c:v>0.96850000000000003</c:v>
                </c:pt>
                <c:pt idx="6">
                  <c:v>0.96850000000000003</c:v>
                </c:pt>
                <c:pt idx="7">
                  <c:v>0.96850000000000003</c:v>
                </c:pt>
                <c:pt idx="8">
                  <c:v>0.96850000000000003</c:v>
                </c:pt>
                <c:pt idx="9">
                  <c:v>0.96850000000000003</c:v>
                </c:pt>
                <c:pt idx="10">
                  <c:v>0.96850000000000003</c:v>
                </c:pt>
                <c:pt idx="11">
                  <c:v>0.96850000000000003</c:v>
                </c:pt>
                <c:pt idx="12">
                  <c:v>0.96850000000000003</c:v>
                </c:pt>
                <c:pt idx="13">
                  <c:v>0.96850000000000003</c:v>
                </c:pt>
                <c:pt idx="14">
                  <c:v>0.96850000000000003</c:v>
                </c:pt>
                <c:pt idx="15">
                  <c:v>0.96850000000000003</c:v>
                </c:pt>
                <c:pt idx="16">
                  <c:v>0.96850000000000003</c:v>
                </c:pt>
                <c:pt idx="17">
                  <c:v>0.96850000000000003</c:v>
                </c:pt>
                <c:pt idx="18">
                  <c:v>0.96850000000000003</c:v>
                </c:pt>
                <c:pt idx="19">
                  <c:v>0.96850000000000003</c:v>
                </c:pt>
                <c:pt idx="20">
                  <c:v>0.96850000000000003</c:v>
                </c:pt>
                <c:pt idx="21">
                  <c:v>0.96850000000000003</c:v>
                </c:pt>
                <c:pt idx="22">
                  <c:v>0.96850000000000003</c:v>
                </c:pt>
                <c:pt idx="23">
                  <c:v>0.96850000000000003</c:v>
                </c:pt>
              </c:numCache>
            </c:numRef>
          </c:val>
          <c:smooth val="0"/>
          <c:extLst>
            <c:ext xmlns:c16="http://schemas.microsoft.com/office/drawing/2014/chart" uri="{C3380CC4-5D6E-409C-BE32-E72D297353CC}">
              <c16:uniqueId val="{00000001-7D7C-49AD-9D2D-39B2BD330175}"/>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5859722328056922"/>
          <c:y val="0.90335601943505373"/>
          <c:w val="0.48633694073621281"/>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&lt; 9 weeks</a:t>
            </a:r>
            <a:endParaRPr lang="en-GB" sz="1100">
              <a:effectLst/>
            </a:endParaRPr>
          </a:p>
        </c:rich>
      </c:tx>
      <c:layout>
        <c:manualLayout>
          <c:xMode val="edge"/>
          <c:yMode val="edge"/>
          <c:x val="0.21129151109109556"/>
          <c:y val="4.1698707838300257E-2"/>
        </c:manualLayout>
      </c:layout>
      <c:overlay val="0"/>
      <c:spPr>
        <a:noFill/>
        <a:ln>
          <a:noFill/>
        </a:ln>
        <a:effectLst/>
      </c:spPr>
    </c:title>
    <c:autoTitleDeleted val="0"/>
    <c:plotArea>
      <c:layout/>
      <c:lineChart>
        <c:grouping val="standard"/>
        <c:varyColors val="0"/>
        <c:ser>
          <c:idx val="1"/>
          <c:order val="0"/>
          <c:tx>
            <c:strRef>
              <c:f>'Diag IMG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9wk'!$E$79:$E$102</c:f>
              <c:numCache>
                <c:formatCode>0.00%</c:formatCode>
                <c:ptCount val="24"/>
                <c:pt idx="0">
                  <c:v>0.41389999999999999</c:v>
                </c:pt>
                <c:pt idx="1">
                  <c:v>0.42959999999999998</c:v>
                </c:pt>
                <c:pt idx="2">
                  <c:v>0.40439999999999998</c:v>
                </c:pt>
                <c:pt idx="3">
                  <c:v>0.4027</c:v>
                </c:pt>
                <c:pt idx="4">
                  <c:v>0.374</c:v>
                </c:pt>
                <c:pt idx="5">
                  <c:v>0.38340000000000002</c:v>
                </c:pt>
                <c:pt idx="6">
                  <c:v>0.38790000000000002</c:v>
                </c:pt>
                <c:pt idx="7">
                  <c:v>0.37730000000000002</c:v>
                </c:pt>
                <c:pt idx="8">
                  <c:v>0.34939999999999999</c:v>
                </c:pt>
                <c:pt idx="9">
                  <c:v>0.37990000000000002</c:v>
                </c:pt>
                <c:pt idx="10">
                  <c:v>0.46800000000000003</c:v>
                </c:pt>
                <c:pt idx="11">
                  <c:v>0.48580000000000001</c:v>
                </c:pt>
                <c:pt idx="12">
                  <c:v>0.50549999999999995</c:v>
                </c:pt>
                <c:pt idx="13">
                  <c:v>0.49659999999999999</c:v>
                </c:pt>
                <c:pt idx="14">
                  <c:v>0.48020000000000002</c:v>
                </c:pt>
                <c:pt idx="15">
                  <c:v>0.44569999999999999</c:v>
                </c:pt>
              </c:numCache>
            </c:numRef>
          </c:val>
          <c:smooth val="0"/>
          <c:extLst>
            <c:ext xmlns:c16="http://schemas.microsoft.com/office/drawing/2014/chart" uri="{C3380CC4-5D6E-409C-BE32-E72D297353CC}">
              <c16:uniqueId val="{00000000-8795-4953-9B5F-07D3261C275B}"/>
            </c:ext>
          </c:extLst>
        </c:ser>
        <c:ser>
          <c:idx val="3"/>
          <c:order val="1"/>
          <c:tx>
            <c:strRef>
              <c:f>'Diag IMG 9wk'!$G$6</c:f>
              <c:strCache>
                <c:ptCount val="1"/>
                <c:pt idx="0">
                  <c:v>Target</c:v>
                </c:pt>
              </c:strCache>
            </c:strRef>
          </c:tx>
          <c:spPr>
            <a:ln w="19050" cap="rnd">
              <a:solidFill>
                <a:srgbClr val="FF0000"/>
              </a:solidFill>
              <a:prstDash val="dash"/>
              <a:round/>
            </a:ln>
            <a:effectLst/>
          </c:spPr>
          <c:marker>
            <c:symbol val="none"/>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8795-4953-9B5F-07D3261C275B}"/>
            </c:ext>
          </c:extLst>
        </c:ser>
        <c:ser>
          <c:idx val="0"/>
          <c:order val="2"/>
          <c:tx>
            <c:strRef>
              <c:f>'Diag IMG 9wk'!$F$6</c:f>
              <c:strCache>
                <c:ptCount val="1"/>
                <c:pt idx="0">
                  <c:v>LPL</c:v>
                </c:pt>
              </c:strCache>
            </c:strRef>
          </c:tx>
          <c:spPr>
            <a:ln w="15875">
              <a:solidFill>
                <a:schemeClr val="tx1"/>
              </a:solidFill>
              <a:prstDash val="lgDash"/>
            </a:ln>
          </c:spPr>
          <c:marker>
            <c:symbol val="none"/>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9wk'!$F$79:$F$102</c:f>
              <c:numCache>
                <c:formatCode>0%</c:formatCode>
                <c:ptCount val="24"/>
                <c:pt idx="0">
                  <c:v>0.36379634999999999</c:v>
                </c:pt>
                <c:pt idx="1">
                  <c:v>0.36379634999999999</c:v>
                </c:pt>
                <c:pt idx="2">
                  <c:v>0.36379634999999999</c:v>
                </c:pt>
                <c:pt idx="3">
                  <c:v>0.36379634999999999</c:v>
                </c:pt>
                <c:pt idx="4">
                  <c:v>0.36379634999999999</c:v>
                </c:pt>
                <c:pt idx="5">
                  <c:v>0.36379634999999999</c:v>
                </c:pt>
                <c:pt idx="6">
                  <c:v>0.36379634999999999</c:v>
                </c:pt>
                <c:pt idx="7">
                  <c:v>0.36379634999999999</c:v>
                </c:pt>
                <c:pt idx="8">
                  <c:v>0.36379634999999999</c:v>
                </c:pt>
                <c:pt idx="9">
                  <c:v>0.36379634999999999</c:v>
                </c:pt>
                <c:pt idx="10">
                  <c:v>0.36379634999999999</c:v>
                </c:pt>
                <c:pt idx="11">
                  <c:v>0.36379634999999999</c:v>
                </c:pt>
                <c:pt idx="12">
                  <c:v>0.36379634999999999</c:v>
                </c:pt>
                <c:pt idx="13">
                  <c:v>0.36379634999999999</c:v>
                </c:pt>
                <c:pt idx="14">
                  <c:v>0.36379634999999999</c:v>
                </c:pt>
                <c:pt idx="15">
                  <c:v>0.36379634999999999</c:v>
                </c:pt>
                <c:pt idx="16">
                  <c:v>0.36379634999999999</c:v>
                </c:pt>
                <c:pt idx="17">
                  <c:v>0.36379634999999999</c:v>
                </c:pt>
                <c:pt idx="18">
                  <c:v>0.36379634999999999</c:v>
                </c:pt>
                <c:pt idx="19">
                  <c:v>0.36379634999999999</c:v>
                </c:pt>
                <c:pt idx="20">
                  <c:v>0.36379634999999999</c:v>
                </c:pt>
                <c:pt idx="21">
                  <c:v>0.36379634999999999</c:v>
                </c:pt>
                <c:pt idx="22">
                  <c:v>0.36379634999999999</c:v>
                </c:pt>
                <c:pt idx="23">
                  <c:v>0.36379634999999999</c:v>
                </c:pt>
              </c:numCache>
            </c:numRef>
          </c:val>
          <c:smooth val="0"/>
          <c:extLst>
            <c:ext xmlns:c16="http://schemas.microsoft.com/office/drawing/2014/chart" uri="{C3380CC4-5D6E-409C-BE32-E72D297353CC}">
              <c16:uniqueId val="{00000002-8795-4953-9B5F-07D3261C275B}"/>
            </c:ext>
          </c:extLst>
        </c:ser>
        <c:ser>
          <c:idx val="2"/>
          <c:order val="3"/>
          <c:tx>
            <c:strRef>
              <c:f>'Diag IMG 9wk'!$D$6</c:f>
              <c:strCache>
                <c:ptCount val="1"/>
                <c:pt idx="0">
                  <c:v>Mean</c:v>
                </c:pt>
              </c:strCache>
            </c:strRef>
          </c:tx>
          <c:spPr>
            <a:ln w="15875">
              <a:solidFill>
                <a:schemeClr val="tx1"/>
              </a:solidFill>
            </a:ln>
          </c:spPr>
          <c:marker>
            <c:symbol val="none"/>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9wk'!$D$79:$D$102</c:f>
              <c:numCache>
                <c:formatCode>0%</c:formatCode>
                <c:ptCount val="24"/>
                <c:pt idx="0">
                  <c:v>0.42401875</c:v>
                </c:pt>
                <c:pt idx="1">
                  <c:v>0.42401875</c:v>
                </c:pt>
                <c:pt idx="2">
                  <c:v>0.42401875</c:v>
                </c:pt>
                <c:pt idx="3">
                  <c:v>0.42401875</c:v>
                </c:pt>
                <c:pt idx="4">
                  <c:v>0.42401875</c:v>
                </c:pt>
                <c:pt idx="5">
                  <c:v>0.42401875</c:v>
                </c:pt>
                <c:pt idx="6">
                  <c:v>0.42401875</c:v>
                </c:pt>
                <c:pt idx="7">
                  <c:v>0.42401875</c:v>
                </c:pt>
                <c:pt idx="8">
                  <c:v>0.42401875</c:v>
                </c:pt>
                <c:pt idx="9">
                  <c:v>0.42401875</c:v>
                </c:pt>
                <c:pt idx="10">
                  <c:v>0.42401875</c:v>
                </c:pt>
                <c:pt idx="11">
                  <c:v>0.42401875</c:v>
                </c:pt>
                <c:pt idx="12">
                  <c:v>0.42401875</c:v>
                </c:pt>
                <c:pt idx="13">
                  <c:v>0.42401875</c:v>
                </c:pt>
                <c:pt idx="14">
                  <c:v>0.42401875</c:v>
                </c:pt>
                <c:pt idx="15">
                  <c:v>0.42401875</c:v>
                </c:pt>
                <c:pt idx="16">
                  <c:v>0.42401875</c:v>
                </c:pt>
                <c:pt idx="17">
                  <c:v>0.42401875</c:v>
                </c:pt>
                <c:pt idx="18">
                  <c:v>0.42401875</c:v>
                </c:pt>
                <c:pt idx="19">
                  <c:v>0.42401875</c:v>
                </c:pt>
                <c:pt idx="20">
                  <c:v>0.42401875</c:v>
                </c:pt>
                <c:pt idx="21">
                  <c:v>0.42401875</c:v>
                </c:pt>
                <c:pt idx="22">
                  <c:v>0.42401875</c:v>
                </c:pt>
                <c:pt idx="23">
                  <c:v>0.42401875</c:v>
                </c:pt>
              </c:numCache>
            </c:numRef>
          </c:val>
          <c:smooth val="0"/>
          <c:extLst>
            <c:ext xmlns:c16="http://schemas.microsoft.com/office/drawing/2014/chart" uri="{C3380CC4-5D6E-409C-BE32-E72D297353CC}">
              <c16:uniqueId val="{00000003-8795-4953-9B5F-07D3261C275B}"/>
            </c:ext>
          </c:extLst>
        </c:ser>
        <c:ser>
          <c:idx val="4"/>
          <c:order val="4"/>
          <c:tx>
            <c:strRef>
              <c:f>'Diag IMG 9wk'!$C$6</c:f>
              <c:strCache>
                <c:ptCount val="1"/>
                <c:pt idx="0">
                  <c:v>UPL</c:v>
                </c:pt>
              </c:strCache>
            </c:strRef>
          </c:tx>
          <c:spPr>
            <a:ln w="15875">
              <a:solidFill>
                <a:schemeClr val="tx1"/>
              </a:solidFill>
              <a:prstDash val="lgDash"/>
            </a:ln>
          </c:spPr>
          <c:marker>
            <c:symbol val="none"/>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9wk'!$C$79:$C$102</c:f>
              <c:numCache>
                <c:formatCode>0%</c:formatCode>
                <c:ptCount val="24"/>
                <c:pt idx="0">
                  <c:v>0.48424115000000001</c:v>
                </c:pt>
                <c:pt idx="1">
                  <c:v>0.48424115000000001</c:v>
                </c:pt>
                <c:pt idx="2">
                  <c:v>0.48424115000000001</c:v>
                </c:pt>
                <c:pt idx="3">
                  <c:v>0.48424115000000001</c:v>
                </c:pt>
                <c:pt idx="4">
                  <c:v>0.48424115000000001</c:v>
                </c:pt>
                <c:pt idx="5">
                  <c:v>0.48424115000000001</c:v>
                </c:pt>
                <c:pt idx="6">
                  <c:v>0.48424115000000001</c:v>
                </c:pt>
                <c:pt idx="7">
                  <c:v>0.48424115000000001</c:v>
                </c:pt>
                <c:pt idx="8">
                  <c:v>0.48424115000000001</c:v>
                </c:pt>
                <c:pt idx="9">
                  <c:v>0.48424115000000001</c:v>
                </c:pt>
                <c:pt idx="10">
                  <c:v>0.48424115000000001</c:v>
                </c:pt>
                <c:pt idx="11">
                  <c:v>0.48424115000000001</c:v>
                </c:pt>
                <c:pt idx="12">
                  <c:v>0.48424115000000001</c:v>
                </c:pt>
                <c:pt idx="13">
                  <c:v>0.48424115000000001</c:v>
                </c:pt>
                <c:pt idx="14">
                  <c:v>0.48424115000000001</c:v>
                </c:pt>
                <c:pt idx="15">
                  <c:v>0.48424115000000001</c:v>
                </c:pt>
                <c:pt idx="16">
                  <c:v>0.48424115000000001</c:v>
                </c:pt>
                <c:pt idx="17">
                  <c:v>0.48424115000000001</c:v>
                </c:pt>
                <c:pt idx="18">
                  <c:v>0.48424115000000001</c:v>
                </c:pt>
                <c:pt idx="19">
                  <c:v>0.48424115000000001</c:v>
                </c:pt>
                <c:pt idx="20">
                  <c:v>0.48424115000000001</c:v>
                </c:pt>
                <c:pt idx="21">
                  <c:v>0.48424115000000001</c:v>
                </c:pt>
                <c:pt idx="22">
                  <c:v>0.48424115000000001</c:v>
                </c:pt>
                <c:pt idx="23">
                  <c:v>0.48424115000000001</c:v>
                </c:pt>
              </c:numCache>
            </c:numRef>
          </c:val>
          <c:smooth val="0"/>
          <c:extLst>
            <c:ext xmlns:c16="http://schemas.microsoft.com/office/drawing/2014/chart" uri="{C3380CC4-5D6E-409C-BE32-E72D297353CC}">
              <c16:uniqueId val="{00000004-8795-4953-9B5F-07D3261C275B}"/>
            </c:ext>
          </c:extLst>
        </c:ser>
        <c:ser>
          <c:idx val="5"/>
          <c:order val="5"/>
          <c:tx>
            <c:strRef>
              <c:f>'Diag IMG 9wk'!$I$6</c:f>
              <c:strCache>
                <c:ptCount val="1"/>
                <c:pt idx="0">
                  <c:v>SCL</c:v>
                </c:pt>
              </c:strCache>
            </c:strRef>
          </c:tx>
          <c:spPr>
            <a:ln>
              <a:noFill/>
            </a:ln>
          </c:spPr>
          <c:marker>
            <c:symbol val="circle"/>
            <c:size val="6"/>
            <c:spPr>
              <a:solidFill>
                <a:srgbClr val="FF6600"/>
              </a:solidFill>
              <a:ln>
                <a:noFill/>
              </a:ln>
            </c:spPr>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9wk'!$I$79:$I$102</c:f>
              <c:numCache>
                <c:formatCode>0%</c:formatCode>
                <c:ptCount val="24"/>
                <c:pt idx="0">
                  <c:v>#N/A</c:v>
                </c:pt>
                <c:pt idx="1">
                  <c:v>#N/A</c:v>
                </c:pt>
                <c:pt idx="2" formatCode="0.00%">
                  <c:v>0.40439999999999998</c:v>
                </c:pt>
                <c:pt idx="3" formatCode="0.00%">
                  <c:v>0.4027</c:v>
                </c:pt>
                <c:pt idx="4" formatCode="0.00%">
                  <c:v>0.374</c:v>
                </c:pt>
                <c:pt idx="5" formatCode="0.00%">
                  <c:v>0.38340000000000002</c:v>
                </c:pt>
                <c:pt idx="6" formatCode="0.00%">
                  <c:v>0.38790000000000002</c:v>
                </c:pt>
                <c:pt idx="7" formatCode="0.00%">
                  <c:v>0.37730000000000002</c:v>
                </c:pt>
                <c:pt idx="8" formatCode="0.00%">
                  <c:v>0.34939999999999999</c:v>
                </c:pt>
                <c:pt idx="9" formatCode="0.00%">
                  <c:v>0.37990000000000002</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795-4953-9B5F-07D3261C275B}"/>
            </c:ext>
          </c:extLst>
        </c:ser>
        <c:ser>
          <c:idx val="6"/>
          <c:order val="6"/>
          <c:tx>
            <c:strRef>
              <c:f>'Diag IMG 9wk'!$J$6</c:f>
              <c:strCache>
                <c:ptCount val="1"/>
                <c:pt idx="0">
                  <c:v>SCH</c:v>
                </c:pt>
              </c:strCache>
            </c:strRef>
          </c:tx>
          <c:spPr>
            <a:ln>
              <a:noFill/>
            </a:ln>
          </c:spPr>
          <c:marker>
            <c:symbol val="circle"/>
            <c:size val="6"/>
            <c:spPr>
              <a:solidFill>
                <a:srgbClr val="5B9BD5"/>
              </a:solidFill>
              <a:ln>
                <a:noFill/>
              </a:ln>
            </c:spPr>
          </c:marker>
          <c:cat>
            <c:numRef>
              <c:f>'Diag IMG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0.48580000000000001</c:v>
                </c:pt>
                <c:pt idx="12">
                  <c:v>0.50549999999999995</c:v>
                </c:pt>
                <c:pt idx="13">
                  <c:v>0.49659999999999999</c:v>
                </c:pt>
                <c:pt idx="14" formatCode="0.00%">
                  <c:v>0.48020000000000002</c:v>
                </c:pt>
                <c:pt idx="15" formatCode="0.00%">
                  <c:v>0.44569999999999999</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795-4953-9B5F-07D3261C275B}"/>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&gt; 26 weeks</a:t>
            </a:r>
            <a:endParaRPr lang="en-GB" sz="1100">
              <a:effectLst/>
            </a:endParaRPr>
          </a:p>
        </c:rich>
      </c:tx>
      <c:layout>
        <c:manualLayout>
          <c:xMode val="edge"/>
          <c:yMode val="edge"/>
          <c:x val="0.22085411198600172"/>
          <c:y val="4.6296296296296294E-2"/>
        </c:manualLayout>
      </c:layout>
      <c:overlay val="0"/>
      <c:spPr>
        <a:noFill/>
        <a:ln>
          <a:noFill/>
        </a:ln>
        <a:effectLst/>
      </c:spPr>
    </c:title>
    <c:autoTitleDeleted val="0"/>
    <c:plotArea>
      <c:layout/>
      <c:lineChart>
        <c:grouping val="standard"/>
        <c:varyColors val="0"/>
        <c:ser>
          <c:idx val="1"/>
          <c:order val="0"/>
          <c:tx>
            <c:strRef>
              <c:f>'Diag IMG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26wk'!$E$79:$E$102</c:f>
              <c:numCache>
                <c:formatCode>0</c:formatCode>
                <c:ptCount val="24"/>
                <c:pt idx="0">
                  <c:v>13135</c:v>
                </c:pt>
                <c:pt idx="1">
                  <c:v>13711</c:v>
                </c:pt>
                <c:pt idx="2">
                  <c:v>14043</c:v>
                </c:pt>
                <c:pt idx="3">
                  <c:v>15010</c:v>
                </c:pt>
                <c:pt idx="4">
                  <c:v>16534</c:v>
                </c:pt>
                <c:pt idx="5">
                  <c:v>16701</c:v>
                </c:pt>
                <c:pt idx="6">
                  <c:v>16453</c:v>
                </c:pt>
                <c:pt idx="7">
                  <c:v>15821</c:v>
                </c:pt>
                <c:pt idx="8">
                  <c:v>15430</c:v>
                </c:pt>
                <c:pt idx="9">
                  <c:v>13194</c:v>
                </c:pt>
                <c:pt idx="10">
                  <c:v>9976</c:v>
                </c:pt>
                <c:pt idx="11">
                  <c:v>8385</c:v>
                </c:pt>
                <c:pt idx="12">
                  <c:v>6798</c:v>
                </c:pt>
                <c:pt idx="13">
                  <c:v>7039</c:v>
                </c:pt>
                <c:pt idx="14">
                  <c:v>7047</c:v>
                </c:pt>
                <c:pt idx="15">
                  <c:v>7594</c:v>
                </c:pt>
              </c:numCache>
            </c:numRef>
          </c:val>
          <c:smooth val="0"/>
          <c:extLst>
            <c:ext xmlns:c16="http://schemas.microsoft.com/office/drawing/2014/chart" uri="{C3380CC4-5D6E-409C-BE32-E72D297353CC}">
              <c16:uniqueId val="{00000000-3F9B-4019-8564-CDFB83865C3A}"/>
            </c:ext>
          </c:extLst>
        </c:ser>
        <c:ser>
          <c:idx val="3"/>
          <c:order val="1"/>
          <c:tx>
            <c:strRef>
              <c:f>'Diag IMG 26wk'!$G$6</c:f>
              <c:strCache>
                <c:ptCount val="1"/>
                <c:pt idx="0">
                  <c:v>Target</c:v>
                </c:pt>
              </c:strCache>
            </c:strRef>
          </c:tx>
          <c:spPr>
            <a:ln w="19050" cap="rnd">
              <a:solidFill>
                <a:srgbClr val="FF0000"/>
              </a:solidFill>
              <a:prstDash val="dash"/>
              <a:round/>
            </a:ln>
            <a:effectLst/>
          </c:spPr>
          <c:marker>
            <c:symbol val="none"/>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F9B-4019-8564-CDFB83865C3A}"/>
            </c:ext>
          </c:extLst>
        </c:ser>
        <c:ser>
          <c:idx val="0"/>
          <c:order val="2"/>
          <c:tx>
            <c:strRef>
              <c:f>'Diag IMG 26wk'!$F$6</c:f>
              <c:strCache>
                <c:ptCount val="1"/>
                <c:pt idx="0">
                  <c:v>LPL</c:v>
                </c:pt>
              </c:strCache>
            </c:strRef>
          </c:tx>
          <c:spPr>
            <a:ln w="15875">
              <a:solidFill>
                <a:schemeClr val="tx1"/>
              </a:solidFill>
              <a:prstDash val="lgDash"/>
            </a:ln>
          </c:spPr>
          <c:marker>
            <c:symbol val="none"/>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26wk'!$F$79:$F$102</c:f>
              <c:numCache>
                <c:formatCode>0</c:formatCode>
                <c:ptCount val="24"/>
                <c:pt idx="0">
                  <c:v>9774.7775000000001</c:v>
                </c:pt>
                <c:pt idx="1">
                  <c:v>9774.7775000000001</c:v>
                </c:pt>
                <c:pt idx="2">
                  <c:v>9774.7775000000001</c:v>
                </c:pt>
                <c:pt idx="3">
                  <c:v>9774.7775000000001</c:v>
                </c:pt>
                <c:pt idx="4">
                  <c:v>9774.7775000000001</c:v>
                </c:pt>
                <c:pt idx="5">
                  <c:v>9774.7775000000001</c:v>
                </c:pt>
                <c:pt idx="6">
                  <c:v>9774.7775000000001</c:v>
                </c:pt>
                <c:pt idx="7">
                  <c:v>9774.7775000000001</c:v>
                </c:pt>
                <c:pt idx="8">
                  <c:v>9774.7775000000001</c:v>
                </c:pt>
                <c:pt idx="9">
                  <c:v>9774.7775000000001</c:v>
                </c:pt>
                <c:pt idx="10">
                  <c:v>9774.7775000000001</c:v>
                </c:pt>
                <c:pt idx="11">
                  <c:v>9774.7775000000001</c:v>
                </c:pt>
                <c:pt idx="12">
                  <c:v>9774.7775000000001</c:v>
                </c:pt>
                <c:pt idx="13">
                  <c:v>9774.7775000000001</c:v>
                </c:pt>
                <c:pt idx="14">
                  <c:v>9774.7775000000001</c:v>
                </c:pt>
                <c:pt idx="15">
                  <c:v>9774.7775000000001</c:v>
                </c:pt>
                <c:pt idx="16">
                  <c:v>9774.7775000000001</c:v>
                </c:pt>
                <c:pt idx="17">
                  <c:v>9774.7775000000001</c:v>
                </c:pt>
                <c:pt idx="18">
                  <c:v>9774.7775000000001</c:v>
                </c:pt>
                <c:pt idx="19">
                  <c:v>9774.7775000000001</c:v>
                </c:pt>
                <c:pt idx="20">
                  <c:v>9774.7775000000001</c:v>
                </c:pt>
                <c:pt idx="21">
                  <c:v>9774.7775000000001</c:v>
                </c:pt>
                <c:pt idx="22">
                  <c:v>9774.7775000000001</c:v>
                </c:pt>
                <c:pt idx="23">
                  <c:v>9774.7775000000001</c:v>
                </c:pt>
              </c:numCache>
            </c:numRef>
          </c:val>
          <c:smooth val="0"/>
          <c:extLst>
            <c:ext xmlns:c16="http://schemas.microsoft.com/office/drawing/2014/chart" uri="{C3380CC4-5D6E-409C-BE32-E72D297353CC}">
              <c16:uniqueId val="{00000002-3F9B-4019-8564-CDFB83865C3A}"/>
            </c:ext>
          </c:extLst>
        </c:ser>
        <c:ser>
          <c:idx val="2"/>
          <c:order val="3"/>
          <c:tx>
            <c:strRef>
              <c:f>'Diag IMG 26wk'!$D$6</c:f>
              <c:strCache>
                <c:ptCount val="1"/>
                <c:pt idx="0">
                  <c:v>Mean</c:v>
                </c:pt>
              </c:strCache>
            </c:strRef>
          </c:tx>
          <c:spPr>
            <a:ln w="15875">
              <a:solidFill>
                <a:schemeClr val="tx1"/>
              </a:solidFill>
            </a:ln>
          </c:spPr>
          <c:marker>
            <c:symbol val="none"/>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26wk'!$D$79:$D$102</c:f>
              <c:numCache>
                <c:formatCode>0</c:formatCode>
                <c:ptCount val="24"/>
                <c:pt idx="0">
                  <c:v>12304.4375</c:v>
                </c:pt>
                <c:pt idx="1">
                  <c:v>12304.4375</c:v>
                </c:pt>
                <c:pt idx="2">
                  <c:v>12304.4375</c:v>
                </c:pt>
                <c:pt idx="3">
                  <c:v>12304.4375</c:v>
                </c:pt>
                <c:pt idx="4">
                  <c:v>12304.4375</c:v>
                </c:pt>
                <c:pt idx="5">
                  <c:v>12304.4375</c:v>
                </c:pt>
                <c:pt idx="6">
                  <c:v>12304.4375</c:v>
                </c:pt>
                <c:pt idx="7">
                  <c:v>12304.4375</c:v>
                </c:pt>
                <c:pt idx="8">
                  <c:v>12304.4375</c:v>
                </c:pt>
                <c:pt idx="9">
                  <c:v>12304.4375</c:v>
                </c:pt>
                <c:pt idx="10">
                  <c:v>12304.4375</c:v>
                </c:pt>
                <c:pt idx="11">
                  <c:v>12304.4375</c:v>
                </c:pt>
                <c:pt idx="12">
                  <c:v>12304.4375</c:v>
                </c:pt>
                <c:pt idx="13">
                  <c:v>12304.4375</c:v>
                </c:pt>
                <c:pt idx="14">
                  <c:v>12304.4375</c:v>
                </c:pt>
                <c:pt idx="15">
                  <c:v>12304.4375</c:v>
                </c:pt>
                <c:pt idx="16">
                  <c:v>12304.4375</c:v>
                </c:pt>
                <c:pt idx="17">
                  <c:v>12304.4375</c:v>
                </c:pt>
                <c:pt idx="18">
                  <c:v>12304.4375</c:v>
                </c:pt>
                <c:pt idx="19">
                  <c:v>12304.4375</c:v>
                </c:pt>
                <c:pt idx="20">
                  <c:v>12304.4375</c:v>
                </c:pt>
                <c:pt idx="21">
                  <c:v>12304.4375</c:v>
                </c:pt>
                <c:pt idx="22">
                  <c:v>12304.4375</c:v>
                </c:pt>
                <c:pt idx="23">
                  <c:v>12304.4375</c:v>
                </c:pt>
              </c:numCache>
            </c:numRef>
          </c:val>
          <c:smooth val="0"/>
          <c:extLst>
            <c:ext xmlns:c16="http://schemas.microsoft.com/office/drawing/2014/chart" uri="{C3380CC4-5D6E-409C-BE32-E72D297353CC}">
              <c16:uniqueId val="{00000003-3F9B-4019-8564-CDFB83865C3A}"/>
            </c:ext>
          </c:extLst>
        </c:ser>
        <c:ser>
          <c:idx val="4"/>
          <c:order val="4"/>
          <c:tx>
            <c:strRef>
              <c:f>'Diag IMG 26wk'!$C$6</c:f>
              <c:strCache>
                <c:ptCount val="1"/>
                <c:pt idx="0">
                  <c:v>UPL</c:v>
                </c:pt>
              </c:strCache>
            </c:strRef>
          </c:tx>
          <c:spPr>
            <a:ln w="15875">
              <a:solidFill>
                <a:schemeClr val="tx1"/>
              </a:solidFill>
              <a:prstDash val="lgDash"/>
            </a:ln>
          </c:spPr>
          <c:marker>
            <c:symbol val="none"/>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26wk'!$C$79:$C$102</c:f>
              <c:numCache>
                <c:formatCode>0</c:formatCode>
                <c:ptCount val="24"/>
                <c:pt idx="0">
                  <c:v>14834.0975</c:v>
                </c:pt>
                <c:pt idx="1">
                  <c:v>14834.0975</c:v>
                </c:pt>
                <c:pt idx="2">
                  <c:v>14834.0975</c:v>
                </c:pt>
                <c:pt idx="3">
                  <c:v>14834.0975</c:v>
                </c:pt>
                <c:pt idx="4">
                  <c:v>14834.0975</c:v>
                </c:pt>
                <c:pt idx="5">
                  <c:v>14834.0975</c:v>
                </c:pt>
                <c:pt idx="6">
                  <c:v>14834.0975</c:v>
                </c:pt>
                <c:pt idx="7">
                  <c:v>14834.0975</c:v>
                </c:pt>
                <c:pt idx="8">
                  <c:v>14834.0975</c:v>
                </c:pt>
                <c:pt idx="9">
                  <c:v>14834.0975</c:v>
                </c:pt>
                <c:pt idx="10">
                  <c:v>14834.0975</c:v>
                </c:pt>
                <c:pt idx="11">
                  <c:v>14834.0975</c:v>
                </c:pt>
                <c:pt idx="12">
                  <c:v>14834.0975</c:v>
                </c:pt>
                <c:pt idx="13">
                  <c:v>14834.0975</c:v>
                </c:pt>
                <c:pt idx="14">
                  <c:v>14834.0975</c:v>
                </c:pt>
                <c:pt idx="15">
                  <c:v>14834.0975</c:v>
                </c:pt>
                <c:pt idx="16">
                  <c:v>14834.0975</c:v>
                </c:pt>
                <c:pt idx="17">
                  <c:v>14834.0975</c:v>
                </c:pt>
                <c:pt idx="18">
                  <c:v>14834.0975</c:v>
                </c:pt>
                <c:pt idx="19">
                  <c:v>14834.0975</c:v>
                </c:pt>
                <c:pt idx="20">
                  <c:v>14834.0975</c:v>
                </c:pt>
                <c:pt idx="21">
                  <c:v>14834.0975</c:v>
                </c:pt>
                <c:pt idx="22">
                  <c:v>14834.0975</c:v>
                </c:pt>
                <c:pt idx="23">
                  <c:v>14834.0975</c:v>
                </c:pt>
              </c:numCache>
            </c:numRef>
          </c:val>
          <c:smooth val="0"/>
          <c:extLst>
            <c:ext xmlns:c16="http://schemas.microsoft.com/office/drawing/2014/chart" uri="{C3380CC4-5D6E-409C-BE32-E72D297353CC}">
              <c16:uniqueId val="{00000004-3F9B-4019-8564-CDFB83865C3A}"/>
            </c:ext>
          </c:extLst>
        </c:ser>
        <c:ser>
          <c:idx val="5"/>
          <c:order val="5"/>
          <c:tx>
            <c:strRef>
              <c:f>'Diag IMG 26wk'!$I$6</c:f>
              <c:strCache>
                <c:ptCount val="1"/>
                <c:pt idx="0">
                  <c:v>SCL</c:v>
                </c:pt>
              </c:strCache>
            </c:strRef>
          </c:tx>
          <c:spPr>
            <a:ln>
              <a:noFill/>
            </a:ln>
          </c:spPr>
          <c:marker>
            <c:symbol val="circle"/>
            <c:size val="6"/>
            <c:spPr>
              <a:solidFill>
                <a:srgbClr val="5B9BD5"/>
              </a:solidFill>
              <a:ln>
                <a:noFill/>
              </a:ln>
            </c:spPr>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8385</c:v>
                </c:pt>
                <c:pt idx="12">
                  <c:v>6798</c:v>
                </c:pt>
                <c:pt idx="13">
                  <c:v>7039</c:v>
                </c:pt>
                <c:pt idx="14">
                  <c:v>7047</c:v>
                </c:pt>
                <c:pt idx="15">
                  <c:v>7594</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3F9B-4019-8564-CDFB83865C3A}"/>
            </c:ext>
          </c:extLst>
        </c:ser>
        <c:ser>
          <c:idx val="6"/>
          <c:order val="6"/>
          <c:tx>
            <c:strRef>
              <c:f>'Diag IMG 26wk'!$J$6</c:f>
              <c:strCache>
                <c:ptCount val="1"/>
                <c:pt idx="0">
                  <c:v>SCH</c:v>
                </c:pt>
              </c:strCache>
            </c:strRef>
          </c:tx>
          <c:spPr>
            <a:ln>
              <a:noFill/>
            </a:ln>
          </c:spPr>
          <c:marker>
            <c:symbol val="circle"/>
            <c:size val="6"/>
            <c:spPr>
              <a:solidFill>
                <a:srgbClr val="FF6600"/>
              </a:solidFill>
              <a:ln>
                <a:noFill/>
              </a:ln>
            </c:spPr>
          </c:marker>
          <c:cat>
            <c:numRef>
              <c:f>'Diag IMG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IMG 26wk'!$J$79:$J$102</c:f>
              <c:numCache>
                <c:formatCode>0</c:formatCode>
                <c:ptCount val="24"/>
                <c:pt idx="0">
                  <c:v>#N/A</c:v>
                </c:pt>
                <c:pt idx="1">
                  <c:v>#N/A</c:v>
                </c:pt>
                <c:pt idx="2">
                  <c:v>#N/A</c:v>
                </c:pt>
                <c:pt idx="3">
                  <c:v>15010</c:v>
                </c:pt>
                <c:pt idx="4">
                  <c:v>16534</c:v>
                </c:pt>
                <c:pt idx="5">
                  <c:v>16701</c:v>
                </c:pt>
                <c:pt idx="6">
                  <c:v>16453</c:v>
                </c:pt>
                <c:pt idx="7">
                  <c:v>15821</c:v>
                </c:pt>
                <c:pt idx="8">
                  <c:v>15430</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3F9B-4019-8564-CDFB83865C3A}"/>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&gt; 26 weeks</a:t>
            </a:r>
            <a:endParaRPr lang="en-GB" sz="1100">
              <a:effectLst/>
            </a:endParaRPr>
          </a:p>
        </c:rich>
      </c:tx>
      <c:layout>
        <c:manualLayout>
          <c:xMode val="edge"/>
          <c:yMode val="edge"/>
          <c:x val="0.19029855643044619"/>
          <c:y val="5.0925925925925923E-2"/>
        </c:manualLayout>
      </c:layout>
      <c:overlay val="0"/>
      <c:spPr>
        <a:noFill/>
        <a:ln>
          <a:noFill/>
        </a:ln>
        <a:effectLst/>
      </c:spPr>
    </c:title>
    <c:autoTitleDeleted val="0"/>
    <c:plotArea>
      <c:layout/>
      <c:lineChart>
        <c:grouping val="standard"/>
        <c:varyColors val="0"/>
        <c:ser>
          <c:idx val="1"/>
          <c:order val="0"/>
          <c:tx>
            <c:strRef>
              <c:f>'Diag PHYS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26wk'!$E$79:$E$102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5828</c:v>
                </c:pt>
                <c:pt idx="11">
                  <c:v>5858</c:v>
                </c:pt>
                <c:pt idx="12">
                  <c:v>6197</c:v>
                </c:pt>
                <c:pt idx="13">
                  <c:v>6519</c:v>
                </c:pt>
                <c:pt idx="14">
                  <c:v>6476</c:v>
                </c:pt>
                <c:pt idx="15">
                  <c:v>6592</c:v>
                </c:pt>
              </c:numCache>
            </c:numRef>
          </c:val>
          <c:smooth val="0"/>
          <c:extLst>
            <c:ext xmlns:c16="http://schemas.microsoft.com/office/drawing/2014/chart" uri="{C3380CC4-5D6E-409C-BE32-E72D297353CC}">
              <c16:uniqueId val="{00000000-3327-4547-B41D-F8792AE723C2}"/>
            </c:ext>
          </c:extLst>
        </c:ser>
        <c:ser>
          <c:idx val="3"/>
          <c:order val="1"/>
          <c:tx>
            <c:strRef>
              <c:f>'Diag PHYS 26wk'!$G$6</c:f>
              <c:strCache>
                <c:ptCount val="1"/>
                <c:pt idx="0">
                  <c:v>Target</c:v>
                </c:pt>
              </c:strCache>
            </c:strRef>
          </c:tx>
          <c:spPr>
            <a:ln w="19050" cap="rnd">
              <a:solidFill>
                <a:srgbClr val="FF0000"/>
              </a:solidFill>
              <a:prstDash val="dash"/>
              <a:round/>
            </a:ln>
            <a:effectLst/>
          </c:spPr>
          <c:marker>
            <c:symbol val="none"/>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327-4547-B41D-F8792AE723C2}"/>
            </c:ext>
          </c:extLst>
        </c:ser>
        <c:ser>
          <c:idx val="0"/>
          <c:order val="2"/>
          <c:tx>
            <c:strRef>
              <c:f>'Diag PHYS 26wk'!$F$6</c:f>
              <c:strCache>
                <c:ptCount val="1"/>
                <c:pt idx="0">
                  <c:v>LPL</c:v>
                </c:pt>
              </c:strCache>
            </c:strRef>
          </c:tx>
          <c:spPr>
            <a:ln w="15875">
              <a:solidFill>
                <a:schemeClr val="tx1"/>
              </a:solidFill>
              <a:prstDash val="lgDash"/>
            </a:ln>
          </c:spPr>
          <c:marker>
            <c:symbol val="none"/>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26wk'!$F$79:$F$102</c:f>
              <c:numCache>
                <c:formatCode>0</c:formatCode>
                <c:ptCount val="24"/>
                <c:pt idx="0">
                  <c:v>5468.0671666666667</c:v>
                </c:pt>
                <c:pt idx="1">
                  <c:v>5468.0671666666667</c:v>
                </c:pt>
                <c:pt idx="2">
                  <c:v>5468.0671666666667</c:v>
                </c:pt>
                <c:pt idx="3">
                  <c:v>5468.0671666666667</c:v>
                </c:pt>
                <c:pt idx="4">
                  <c:v>5468.0671666666667</c:v>
                </c:pt>
                <c:pt idx="5">
                  <c:v>5468.0671666666667</c:v>
                </c:pt>
                <c:pt idx="6">
                  <c:v>5468.0671666666667</c:v>
                </c:pt>
                <c:pt idx="7">
                  <c:v>5468.0671666666667</c:v>
                </c:pt>
                <c:pt idx="8">
                  <c:v>5468.0671666666667</c:v>
                </c:pt>
                <c:pt idx="9">
                  <c:v>5468.0671666666667</c:v>
                </c:pt>
                <c:pt idx="10">
                  <c:v>5468.0671666666667</c:v>
                </c:pt>
                <c:pt idx="11">
                  <c:v>5468.0671666666667</c:v>
                </c:pt>
                <c:pt idx="12">
                  <c:v>5468.0671666666667</c:v>
                </c:pt>
                <c:pt idx="13">
                  <c:v>5468.0671666666667</c:v>
                </c:pt>
                <c:pt idx="14">
                  <c:v>5468.0671666666667</c:v>
                </c:pt>
                <c:pt idx="15">
                  <c:v>5468.0671666666667</c:v>
                </c:pt>
                <c:pt idx="16">
                  <c:v>5468.0671666666667</c:v>
                </c:pt>
                <c:pt idx="17">
                  <c:v>5468.0671666666667</c:v>
                </c:pt>
                <c:pt idx="18">
                  <c:v>5468.0671666666667</c:v>
                </c:pt>
                <c:pt idx="19">
                  <c:v>5468.0671666666667</c:v>
                </c:pt>
                <c:pt idx="20">
                  <c:v>5468.0671666666667</c:v>
                </c:pt>
                <c:pt idx="21">
                  <c:v>5468.0671666666667</c:v>
                </c:pt>
                <c:pt idx="22">
                  <c:v>5468.0671666666667</c:v>
                </c:pt>
                <c:pt idx="23">
                  <c:v>5468.0671666666667</c:v>
                </c:pt>
              </c:numCache>
            </c:numRef>
          </c:val>
          <c:smooth val="0"/>
          <c:extLst>
            <c:ext xmlns:c16="http://schemas.microsoft.com/office/drawing/2014/chart" uri="{C3380CC4-5D6E-409C-BE32-E72D297353CC}">
              <c16:uniqueId val="{00000002-3327-4547-B41D-F8792AE723C2}"/>
            </c:ext>
          </c:extLst>
        </c:ser>
        <c:ser>
          <c:idx val="2"/>
          <c:order val="3"/>
          <c:tx>
            <c:strRef>
              <c:f>'Diag PHYS 26wk'!$D$6</c:f>
              <c:strCache>
                <c:ptCount val="1"/>
                <c:pt idx="0">
                  <c:v>Mean</c:v>
                </c:pt>
              </c:strCache>
            </c:strRef>
          </c:tx>
          <c:spPr>
            <a:ln w="15875">
              <a:solidFill>
                <a:schemeClr val="tx1"/>
              </a:solidFill>
            </a:ln>
          </c:spPr>
          <c:marker>
            <c:symbol val="none"/>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26wk'!$D$79:$D$102</c:f>
              <c:numCache>
                <c:formatCode>0</c:formatCode>
                <c:ptCount val="24"/>
                <c:pt idx="0">
                  <c:v>5826.8125</c:v>
                </c:pt>
                <c:pt idx="1">
                  <c:v>5826.8125</c:v>
                </c:pt>
                <c:pt idx="2">
                  <c:v>5826.8125</c:v>
                </c:pt>
                <c:pt idx="3">
                  <c:v>5826.8125</c:v>
                </c:pt>
                <c:pt idx="4">
                  <c:v>5826.8125</c:v>
                </c:pt>
                <c:pt idx="5">
                  <c:v>5826.8125</c:v>
                </c:pt>
                <c:pt idx="6">
                  <c:v>5826.8125</c:v>
                </c:pt>
                <c:pt idx="7">
                  <c:v>5826.8125</c:v>
                </c:pt>
                <c:pt idx="8">
                  <c:v>5826.8125</c:v>
                </c:pt>
                <c:pt idx="9">
                  <c:v>5826.8125</c:v>
                </c:pt>
                <c:pt idx="10">
                  <c:v>5826.8125</c:v>
                </c:pt>
                <c:pt idx="11">
                  <c:v>5826.8125</c:v>
                </c:pt>
                <c:pt idx="12">
                  <c:v>5826.8125</c:v>
                </c:pt>
                <c:pt idx="13">
                  <c:v>5826.8125</c:v>
                </c:pt>
                <c:pt idx="14">
                  <c:v>5826.8125</c:v>
                </c:pt>
                <c:pt idx="15">
                  <c:v>5826.8125</c:v>
                </c:pt>
                <c:pt idx="16">
                  <c:v>5826.8125</c:v>
                </c:pt>
                <c:pt idx="17">
                  <c:v>5826.8125</c:v>
                </c:pt>
                <c:pt idx="18">
                  <c:v>5826.8125</c:v>
                </c:pt>
                <c:pt idx="19">
                  <c:v>5826.8125</c:v>
                </c:pt>
                <c:pt idx="20">
                  <c:v>5826.8125</c:v>
                </c:pt>
                <c:pt idx="21">
                  <c:v>5826.8125</c:v>
                </c:pt>
                <c:pt idx="22">
                  <c:v>5826.8125</c:v>
                </c:pt>
                <c:pt idx="23">
                  <c:v>5826.8125</c:v>
                </c:pt>
              </c:numCache>
            </c:numRef>
          </c:val>
          <c:smooth val="0"/>
          <c:extLst>
            <c:ext xmlns:c16="http://schemas.microsoft.com/office/drawing/2014/chart" uri="{C3380CC4-5D6E-409C-BE32-E72D297353CC}">
              <c16:uniqueId val="{00000003-3327-4547-B41D-F8792AE723C2}"/>
            </c:ext>
          </c:extLst>
        </c:ser>
        <c:ser>
          <c:idx val="4"/>
          <c:order val="4"/>
          <c:tx>
            <c:strRef>
              <c:f>'Diag PHYS 26wk'!$C$6</c:f>
              <c:strCache>
                <c:ptCount val="1"/>
                <c:pt idx="0">
                  <c:v>UPL</c:v>
                </c:pt>
              </c:strCache>
            </c:strRef>
          </c:tx>
          <c:spPr>
            <a:ln w="15875">
              <a:solidFill>
                <a:schemeClr val="tx1"/>
              </a:solidFill>
              <a:prstDash val="lgDash"/>
            </a:ln>
          </c:spPr>
          <c:marker>
            <c:symbol val="none"/>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26wk'!$C$79:$C$102</c:f>
              <c:numCache>
                <c:formatCode>0</c:formatCode>
                <c:ptCount val="24"/>
                <c:pt idx="0">
                  <c:v>6185.5578333333333</c:v>
                </c:pt>
                <c:pt idx="1">
                  <c:v>6185.5578333333333</c:v>
                </c:pt>
                <c:pt idx="2">
                  <c:v>6185.5578333333333</c:v>
                </c:pt>
                <c:pt idx="3">
                  <c:v>6185.5578333333333</c:v>
                </c:pt>
                <c:pt idx="4">
                  <c:v>6185.5578333333333</c:v>
                </c:pt>
                <c:pt idx="5">
                  <c:v>6185.5578333333333</c:v>
                </c:pt>
                <c:pt idx="6">
                  <c:v>6185.5578333333333</c:v>
                </c:pt>
                <c:pt idx="7">
                  <c:v>6185.5578333333333</c:v>
                </c:pt>
                <c:pt idx="8">
                  <c:v>6185.5578333333333</c:v>
                </c:pt>
                <c:pt idx="9">
                  <c:v>6185.5578333333333</c:v>
                </c:pt>
                <c:pt idx="10">
                  <c:v>6185.5578333333333</c:v>
                </c:pt>
                <c:pt idx="11">
                  <c:v>6185.5578333333333</c:v>
                </c:pt>
                <c:pt idx="12">
                  <c:v>6185.5578333333333</c:v>
                </c:pt>
                <c:pt idx="13">
                  <c:v>6185.5578333333333</c:v>
                </c:pt>
                <c:pt idx="14">
                  <c:v>6185.5578333333333</c:v>
                </c:pt>
                <c:pt idx="15">
                  <c:v>6185.5578333333333</c:v>
                </c:pt>
                <c:pt idx="16">
                  <c:v>6185.5578333333333</c:v>
                </c:pt>
                <c:pt idx="17">
                  <c:v>6185.5578333333333</c:v>
                </c:pt>
                <c:pt idx="18">
                  <c:v>6185.5578333333333</c:v>
                </c:pt>
                <c:pt idx="19">
                  <c:v>6185.5578333333333</c:v>
                </c:pt>
                <c:pt idx="20">
                  <c:v>6185.5578333333333</c:v>
                </c:pt>
                <c:pt idx="21">
                  <c:v>6185.5578333333333</c:v>
                </c:pt>
                <c:pt idx="22">
                  <c:v>6185.5578333333333</c:v>
                </c:pt>
                <c:pt idx="23">
                  <c:v>6185.5578333333333</c:v>
                </c:pt>
              </c:numCache>
            </c:numRef>
          </c:val>
          <c:smooth val="0"/>
          <c:extLst>
            <c:ext xmlns:c16="http://schemas.microsoft.com/office/drawing/2014/chart" uri="{C3380CC4-5D6E-409C-BE32-E72D297353CC}">
              <c16:uniqueId val="{00000004-3327-4547-B41D-F8792AE723C2}"/>
            </c:ext>
          </c:extLst>
        </c:ser>
        <c:ser>
          <c:idx val="5"/>
          <c:order val="5"/>
          <c:tx>
            <c:strRef>
              <c:f>'Diag PHYS 26wk'!$I$6</c:f>
              <c:strCache>
                <c:ptCount val="1"/>
                <c:pt idx="0">
                  <c:v>SCL</c:v>
                </c:pt>
              </c:strCache>
            </c:strRef>
          </c:tx>
          <c:spPr>
            <a:ln>
              <a:noFill/>
            </a:ln>
          </c:spPr>
          <c:marker>
            <c:symbol val="circle"/>
            <c:size val="6"/>
            <c:spPr>
              <a:solidFill>
                <a:srgbClr val="5B9BD5"/>
              </a:solidFill>
              <a:ln>
                <a:noFill/>
              </a:ln>
            </c:spPr>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26wk'!$I$79:$I$102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3327-4547-B41D-F8792AE723C2}"/>
            </c:ext>
          </c:extLst>
        </c:ser>
        <c:ser>
          <c:idx val="6"/>
          <c:order val="6"/>
          <c:tx>
            <c:strRef>
              <c:f>'Diag PHYS 26wk'!$J$6</c:f>
              <c:strCache>
                <c:ptCount val="1"/>
                <c:pt idx="0">
                  <c:v>SCH</c:v>
                </c:pt>
              </c:strCache>
            </c:strRef>
          </c:tx>
          <c:spPr>
            <a:ln>
              <a:noFill/>
            </a:ln>
          </c:spPr>
          <c:marker>
            <c:symbol val="circle"/>
            <c:size val="6"/>
            <c:spPr>
              <a:solidFill>
                <a:srgbClr val="FF6600"/>
              </a:solidFill>
              <a:ln>
                <a:noFill/>
              </a:ln>
            </c:spPr>
          </c:marker>
          <c:cat>
            <c:numRef>
              <c:f>'Diag PHYS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26wk'!$J$79:$J$102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6197</c:v>
                </c:pt>
                <c:pt idx="13">
                  <c:v>6519</c:v>
                </c:pt>
                <c:pt idx="14">
                  <c:v>6476</c:v>
                </c:pt>
                <c:pt idx="15">
                  <c:v>6592</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3327-4547-B41D-F8792AE723C2}"/>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max val="8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&lt; 9 weeks</a:t>
            </a:r>
            <a:endParaRPr lang="en-GB" sz="1100">
              <a:effectLst/>
            </a:endParaRPr>
          </a:p>
        </c:rich>
      </c:tx>
      <c:layout>
        <c:manualLayout>
          <c:xMode val="edge"/>
          <c:yMode val="edge"/>
          <c:x val="0.17518044619422571"/>
          <c:y val="4.169883155715038E-2"/>
        </c:manualLayout>
      </c:layout>
      <c:overlay val="0"/>
      <c:spPr>
        <a:noFill/>
        <a:ln>
          <a:noFill/>
        </a:ln>
        <a:effectLst/>
      </c:spPr>
    </c:title>
    <c:autoTitleDeleted val="0"/>
    <c:plotArea>
      <c:layout/>
      <c:lineChart>
        <c:grouping val="standard"/>
        <c:varyColors val="0"/>
        <c:ser>
          <c:idx val="1"/>
          <c:order val="0"/>
          <c:tx>
            <c:strRef>
              <c:f>'Diag PHYS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9wk'!$E$79:$E$102</c:f>
              <c:numCache>
                <c:formatCode>0.00%</c:formatCode>
                <c:ptCount val="24"/>
                <c:pt idx="0">
                  <c:v>0.38469999999999999</c:v>
                </c:pt>
                <c:pt idx="1">
                  <c:v>0.34899999999999998</c:v>
                </c:pt>
                <c:pt idx="2">
                  <c:v>0.3715</c:v>
                </c:pt>
                <c:pt idx="3">
                  <c:v>0.36380000000000001</c:v>
                </c:pt>
                <c:pt idx="4">
                  <c:v>0.33090000000000003</c:v>
                </c:pt>
                <c:pt idx="5">
                  <c:v>0.36070000000000002</c:v>
                </c:pt>
                <c:pt idx="6">
                  <c:v>0.36080000000000001</c:v>
                </c:pt>
                <c:pt idx="7">
                  <c:v>0.3543</c:v>
                </c:pt>
                <c:pt idx="8">
                  <c:v>0.32900000000000001</c:v>
                </c:pt>
                <c:pt idx="9">
                  <c:v>0.32419999999999999</c:v>
                </c:pt>
                <c:pt idx="10">
                  <c:v>0.3533</c:v>
                </c:pt>
                <c:pt idx="11">
                  <c:v>0.36549999999999999</c:v>
                </c:pt>
                <c:pt idx="12">
                  <c:v>0.33610000000000001</c:v>
                </c:pt>
                <c:pt idx="13">
                  <c:v>0.30940000000000001</c:v>
                </c:pt>
                <c:pt idx="14">
                  <c:v>0.30690000000000001</c:v>
                </c:pt>
                <c:pt idx="15">
                  <c:v>0.2923</c:v>
                </c:pt>
              </c:numCache>
            </c:numRef>
          </c:val>
          <c:smooth val="0"/>
          <c:extLst>
            <c:ext xmlns:c16="http://schemas.microsoft.com/office/drawing/2014/chart" uri="{C3380CC4-5D6E-409C-BE32-E72D297353CC}">
              <c16:uniqueId val="{00000000-72B9-4EE0-BCD0-1B5C723B0811}"/>
            </c:ext>
          </c:extLst>
        </c:ser>
        <c:ser>
          <c:idx val="3"/>
          <c:order val="1"/>
          <c:tx>
            <c:strRef>
              <c:f>'Diag PHYS 9wk'!$G$6</c:f>
              <c:strCache>
                <c:ptCount val="1"/>
                <c:pt idx="0">
                  <c:v>Target</c:v>
                </c:pt>
              </c:strCache>
            </c:strRef>
          </c:tx>
          <c:spPr>
            <a:ln w="19050" cap="rnd">
              <a:solidFill>
                <a:srgbClr val="FF0000"/>
              </a:solidFill>
              <a:prstDash val="dash"/>
              <a:round/>
            </a:ln>
            <a:effectLst/>
          </c:spPr>
          <c:marker>
            <c:symbol val="none"/>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72B9-4EE0-BCD0-1B5C723B0811}"/>
            </c:ext>
          </c:extLst>
        </c:ser>
        <c:ser>
          <c:idx val="0"/>
          <c:order val="2"/>
          <c:tx>
            <c:strRef>
              <c:f>'Diag PHYS 9wk'!$F$6</c:f>
              <c:strCache>
                <c:ptCount val="1"/>
                <c:pt idx="0">
                  <c:v>LPL</c:v>
                </c:pt>
              </c:strCache>
            </c:strRef>
          </c:tx>
          <c:spPr>
            <a:ln w="15875">
              <a:solidFill>
                <a:schemeClr val="tx1"/>
              </a:solidFill>
              <a:prstDash val="lgDash"/>
            </a:ln>
          </c:spPr>
          <c:marker>
            <c:symbol val="none"/>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9wk'!$F$79:$F$102</c:f>
              <c:numCache>
                <c:formatCode>0%</c:formatCode>
                <c:ptCount val="24"/>
                <c:pt idx="0">
                  <c:v>0.29365713333333332</c:v>
                </c:pt>
                <c:pt idx="1">
                  <c:v>0.29365713333333332</c:v>
                </c:pt>
                <c:pt idx="2">
                  <c:v>0.29365713333333332</c:v>
                </c:pt>
                <c:pt idx="3">
                  <c:v>0.29365713333333332</c:v>
                </c:pt>
                <c:pt idx="4">
                  <c:v>0.29365713333333332</c:v>
                </c:pt>
                <c:pt idx="5">
                  <c:v>0.29365713333333332</c:v>
                </c:pt>
                <c:pt idx="6">
                  <c:v>0.29365713333333332</c:v>
                </c:pt>
                <c:pt idx="7">
                  <c:v>0.29365713333333332</c:v>
                </c:pt>
                <c:pt idx="8">
                  <c:v>0.29365713333333332</c:v>
                </c:pt>
                <c:pt idx="9">
                  <c:v>0.29365713333333332</c:v>
                </c:pt>
                <c:pt idx="10">
                  <c:v>0.29365713333333332</c:v>
                </c:pt>
                <c:pt idx="11">
                  <c:v>0.29365713333333332</c:v>
                </c:pt>
                <c:pt idx="12">
                  <c:v>0.29365713333333332</c:v>
                </c:pt>
                <c:pt idx="13">
                  <c:v>0.29365713333333332</c:v>
                </c:pt>
                <c:pt idx="14">
                  <c:v>0.29365713333333332</c:v>
                </c:pt>
                <c:pt idx="15">
                  <c:v>0.29365713333333332</c:v>
                </c:pt>
                <c:pt idx="16">
                  <c:v>0.29365713333333332</c:v>
                </c:pt>
                <c:pt idx="17">
                  <c:v>0.29365713333333332</c:v>
                </c:pt>
                <c:pt idx="18">
                  <c:v>0.29365713333333332</c:v>
                </c:pt>
                <c:pt idx="19">
                  <c:v>0.29365713333333332</c:v>
                </c:pt>
                <c:pt idx="20">
                  <c:v>0.29365713333333332</c:v>
                </c:pt>
                <c:pt idx="21">
                  <c:v>0.29365713333333332</c:v>
                </c:pt>
                <c:pt idx="22">
                  <c:v>0.29365713333333332</c:v>
                </c:pt>
                <c:pt idx="23">
                  <c:v>0.29365713333333332</c:v>
                </c:pt>
              </c:numCache>
            </c:numRef>
          </c:val>
          <c:smooth val="0"/>
          <c:extLst>
            <c:ext xmlns:c16="http://schemas.microsoft.com/office/drawing/2014/chart" uri="{C3380CC4-5D6E-409C-BE32-E72D297353CC}">
              <c16:uniqueId val="{00000002-72B9-4EE0-BCD0-1B5C723B0811}"/>
            </c:ext>
          </c:extLst>
        </c:ser>
        <c:ser>
          <c:idx val="2"/>
          <c:order val="3"/>
          <c:tx>
            <c:strRef>
              <c:f>'Diag PHYS 9wk'!$D$6</c:f>
              <c:strCache>
                <c:ptCount val="1"/>
                <c:pt idx="0">
                  <c:v>Mean</c:v>
                </c:pt>
              </c:strCache>
            </c:strRef>
          </c:tx>
          <c:spPr>
            <a:ln w="15875">
              <a:solidFill>
                <a:schemeClr val="tx1"/>
              </a:solidFill>
            </a:ln>
          </c:spPr>
          <c:marker>
            <c:symbol val="none"/>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9wk'!$D$79:$D$102</c:f>
              <c:numCache>
                <c:formatCode>0%</c:formatCode>
                <c:ptCount val="24"/>
                <c:pt idx="0">
                  <c:v>0.343275</c:v>
                </c:pt>
                <c:pt idx="1">
                  <c:v>0.343275</c:v>
                </c:pt>
                <c:pt idx="2">
                  <c:v>0.343275</c:v>
                </c:pt>
                <c:pt idx="3">
                  <c:v>0.343275</c:v>
                </c:pt>
                <c:pt idx="4">
                  <c:v>0.343275</c:v>
                </c:pt>
                <c:pt idx="5">
                  <c:v>0.343275</c:v>
                </c:pt>
                <c:pt idx="6">
                  <c:v>0.343275</c:v>
                </c:pt>
                <c:pt idx="7">
                  <c:v>0.343275</c:v>
                </c:pt>
                <c:pt idx="8">
                  <c:v>0.343275</c:v>
                </c:pt>
                <c:pt idx="9">
                  <c:v>0.343275</c:v>
                </c:pt>
                <c:pt idx="10">
                  <c:v>0.343275</c:v>
                </c:pt>
                <c:pt idx="11">
                  <c:v>0.343275</c:v>
                </c:pt>
                <c:pt idx="12">
                  <c:v>0.343275</c:v>
                </c:pt>
                <c:pt idx="13">
                  <c:v>0.343275</c:v>
                </c:pt>
                <c:pt idx="14">
                  <c:v>0.343275</c:v>
                </c:pt>
                <c:pt idx="15">
                  <c:v>0.343275</c:v>
                </c:pt>
                <c:pt idx="16">
                  <c:v>0.343275</c:v>
                </c:pt>
                <c:pt idx="17">
                  <c:v>0.343275</c:v>
                </c:pt>
                <c:pt idx="18">
                  <c:v>0.343275</c:v>
                </c:pt>
                <c:pt idx="19">
                  <c:v>0.343275</c:v>
                </c:pt>
                <c:pt idx="20">
                  <c:v>0.343275</c:v>
                </c:pt>
                <c:pt idx="21">
                  <c:v>0.343275</c:v>
                </c:pt>
                <c:pt idx="22">
                  <c:v>0.343275</c:v>
                </c:pt>
                <c:pt idx="23">
                  <c:v>0.343275</c:v>
                </c:pt>
              </c:numCache>
            </c:numRef>
          </c:val>
          <c:smooth val="0"/>
          <c:extLst>
            <c:ext xmlns:c16="http://schemas.microsoft.com/office/drawing/2014/chart" uri="{C3380CC4-5D6E-409C-BE32-E72D297353CC}">
              <c16:uniqueId val="{00000003-72B9-4EE0-BCD0-1B5C723B0811}"/>
            </c:ext>
          </c:extLst>
        </c:ser>
        <c:ser>
          <c:idx val="4"/>
          <c:order val="4"/>
          <c:tx>
            <c:strRef>
              <c:f>'Diag PHYS 9wk'!$C$6</c:f>
              <c:strCache>
                <c:ptCount val="1"/>
                <c:pt idx="0">
                  <c:v>UPL</c:v>
                </c:pt>
              </c:strCache>
            </c:strRef>
          </c:tx>
          <c:spPr>
            <a:ln w="15875">
              <a:solidFill>
                <a:schemeClr val="tx1"/>
              </a:solidFill>
              <a:prstDash val="lgDash"/>
            </a:ln>
          </c:spPr>
          <c:marker>
            <c:symbol val="none"/>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9wk'!$C$79:$C$102</c:f>
              <c:numCache>
                <c:formatCode>0%</c:formatCode>
                <c:ptCount val="24"/>
                <c:pt idx="0">
                  <c:v>0.39289286666666667</c:v>
                </c:pt>
                <c:pt idx="1">
                  <c:v>0.39289286666666667</c:v>
                </c:pt>
                <c:pt idx="2">
                  <c:v>0.39289286666666667</c:v>
                </c:pt>
                <c:pt idx="3">
                  <c:v>0.39289286666666667</c:v>
                </c:pt>
                <c:pt idx="4">
                  <c:v>0.39289286666666667</c:v>
                </c:pt>
                <c:pt idx="5">
                  <c:v>0.39289286666666667</c:v>
                </c:pt>
                <c:pt idx="6">
                  <c:v>0.39289286666666667</c:v>
                </c:pt>
                <c:pt idx="7">
                  <c:v>0.39289286666666667</c:v>
                </c:pt>
                <c:pt idx="8">
                  <c:v>0.39289286666666667</c:v>
                </c:pt>
                <c:pt idx="9">
                  <c:v>0.39289286666666667</c:v>
                </c:pt>
                <c:pt idx="10">
                  <c:v>0.39289286666666667</c:v>
                </c:pt>
                <c:pt idx="11">
                  <c:v>0.39289286666666667</c:v>
                </c:pt>
                <c:pt idx="12">
                  <c:v>0.39289286666666667</c:v>
                </c:pt>
                <c:pt idx="13">
                  <c:v>0.39289286666666667</c:v>
                </c:pt>
                <c:pt idx="14">
                  <c:v>0.39289286666666667</c:v>
                </c:pt>
                <c:pt idx="15">
                  <c:v>0.39289286666666667</c:v>
                </c:pt>
                <c:pt idx="16">
                  <c:v>0.39289286666666667</c:v>
                </c:pt>
                <c:pt idx="17">
                  <c:v>0.39289286666666667</c:v>
                </c:pt>
                <c:pt idx="18">
                  <c:v>0.39289286666666667</c:v>
                </c:pt>
                <c:pt idx="19">
                  <c:v>0.39289286666666667</c:v>
                </c:pt>
                <c:pt idx="20">
                  <c:v>0.39289286666666667</c:v>
                </c:pt>
                <c:pt idx="21">
                  <c:v>0.39289286666666667</c:v>
                </c:pt>
                <c:pt idx="22">
                  <c:v>0.39289286666666667</c:v>
                </c:pt>
                <c:pt idx="23">
                  <c:v>0.39289286666666667</c:v>
                </c:pt>
              </c:numCache>
            </c:numRef>
          </c:val>
          <c:smooth val="0"/>
          <c:extLst>
            <c:ext xmlns:c16="http://schemas.microsoft.com/office/drawing/2014/chart" uri="{C3380CC4-5D6E-409C-BE32-E72D297353CC}">
              <c16:uniqueId val="{00000004-72B9-4EE0-BCD0-1B5C723B0811}"/>
            </c:ext>
          </c:extLst>
        </c:ser>
        <c:ser>
          <c:idx val="5"/>
          <c:order val="5"/>
          <c:tx>
            <c:strRef>
              <c:f>'Diag PHYS 9wk'!$I$6</c:f>
              <c:strCache>
                <c:ptCount val="1"/>
                <c:pt idx="0">
                  <c:v>SCL</c:v>
                </c:pt>
              </c:strCache>
            </c:strRef>
          </c:tx>
          <c:spPr>
            <a:ln>
              <a:noFill/>
            </a:ln>
          </c:spPr>
          <c:marker>
            <c:symbol val="circle"/>
            <c:size val="6"/>
            <c:spPr>
              <a:solidFill>
                <a:srgbClr val="FF6600"/>
              </a:solidFill>
              <a:ln>
                <a:noFill/>
              </a:ln>
            </c:spPr>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formatCode="0.00%">
                  <c:v>0.30940000000000001</c:v>
                </c:pt>
                <c:pt idx="14" formatCode="0.00%">
                  <c:v>0.30690000000000001</c:v>
                </c:pt>
                <c:pt idx="15">
                  <c:v>0.2923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72B9-4EE0-BCD0-1B5C723B0811}"/>
            </c:ext>
          </c:extLst>
        </c:ser>
        <c:ser>
          <c:idx val="6"/>
          <c:order val="6"/>
          <c:tx>
            <c:strRef>
              <c:f>'Diag PHYS 9wk'!$J$6</c:f>
              <c:strCache>
                <c:ptCount val="1"/>
                <c:pt idx="0">
                  <c:v>SCH</c:v>
                </c:pt>
              </c:strCache>
            </c:strRef>
          </c:tx>
          <c:spPr>
            <a:ln>
              <a:noFill/>
            </a:ln>
          </c:spPr>
          <c:marker>
            <c:symbol val="circle"/>
            <c:size val="6"/>
            <c:spPr>
              <a:solidFill>
                <a:srgbClr val="5B9BD5"/>
              </a:solidFill>
              <a:ln>
                <a:noFill/>
              </a:ln>
            </c:spPr>
          </c:marker>
          <c:cat>
            <c:numRef>
              <c:f>'Diag PHYS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'Diag PHYS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72B9-4EE0-BCD0-1B5C723B0811}"/>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Endoscopy Activity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'Endos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Activity'!$C$7:$C$18</c:f>
              <c:numCache>
                <c:formatCode>General</c:formatCode>
                <c:ptCount val="12"/>
                <c:pt idx="0">
                  <c:v>940</c:v>
                </c:pt>
                <c:pt idx="1">
                  <c:v>987</c:v>
                </c:pt>
                <c:pt idx="2">
                  <c:v>959</c:v>
                </c:pt>
                <c:pt idx="3">
                  <c:v>926</c:v>
                </c:pt>
                <c:pt idx="4">
                  <c:v>731</c:v>
                </c:pt>
                <c:pt idx="5">
                  <c:v>985</c:v>
                </c:pt>
                <c:pt idx="6">
                  <c:v>1117</c:v>
                </c:pt>
                <c:pt idx="7">
                  <c:v>996</c:v>
                </c:pt>
                <c:pt idx="8">
                  <c:v>874</c:v>
                </c:pt>
                <c:pt idx="9">
                  <c:v>1112</c:v>
                </c:pt>
                <c:pt idx="10">
                  <c:v>881</c:v>
                </c:pt>
                <c:pt idx="11">
                  <c:v>903</c:v>
                </c:pt>
              </c:numCache>
            </c:numRef>
          </c:val>
          <c:smooth val="0"/>
          <c:extLst>
            <c:ext xmlns:c16="http://schemas.microsoft.com/office/drawing/2014/chart" uri="{C3380CC4-5D6E-409C-BE32-E72D297353CC}">
              <c16:uniqueId val="{00000000-5948-4A67-9096-51C8C5B8B8EF}"/>
            </c:ext>
          </c:extLst>
        </c:ser>
        <c:ser>
          <c:idx val="0"/>
          <c:order val="1"/>
          <c:tx>
            <c:strRef>
              <c:f>'Endos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Activity'!$D$7:$D$18</c:f>
              <c:numCache>
                <c:formatCode>General</c:formatCode>
                <c:ptCount val="12"/>
                <c:pt idx="0">
                  <c:v>826</c:v>
                </c:pt>
                <c:pt idx="1">
                  <c:v>980</c:v>
                </c:pt>
                <c:pt idx="2">
                  <c:v>1025</c:v>
                </c:pt>
                <c:pt idx="3">
                  <c:v>897</c:v>
                </c:pt>
              </c:numCache>
            </c:numRef>
          </c:val>
          <c:smooth val="0"/>
          <c:extLst>
            <c:ext xmlns:c16="http://schemas.microsoft.com/office/drawing/2014/chart" uri="{C3380CC4-5D6E-409C-BE32-E72D297353CC}">
              <c16:uniqueId val="{00000001-5948-4A67-9096-51C8C5B8B8EF}"/>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&lt; 9 weeks</a:t>
            </a:r>
            <a:endParaRPr lang="en-GB" sz="1100">
              <a:effectLst/>
            </a:endParaRPr>
          </a:p>
        </c:rich>
      </c:tx>
      <c:overlay val="0"/>
      <c:spPr>
        <a:noFill/>
        <a:ln>
          <a:noFill/>
        </a:ln>
        <a:effectLst/>
      </c:spPr>
    </c:title>
    <c:autoTitleDeleted val="0"/>
    <c:plotArea>
      <c:layout/>
      <c:lineChart>
        <c:grouping val="standard"/>
        <c:varyColors val="0"/>
        <c:ser>
          <c:idx val="1"/>
          <c:order val="0"/>
          <c:tx>
            <c:strRef>
              <c:f>'Endo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9wk'!$E$79:$E$102</c:f>
              <c:numCache>
                <c:formatCode>0.00%</c:formatCode>
                <c:ptCount val="24"/>
                <c:pt idx="0">
                  <c:v>0.41299999999999998</c:v>
                </c:pt>
                <c:pt idx="1">
                  <c:v>0.40360000000000001</c:v>
                </c:pt>
                <c:pt idx="2">
                  <c:v>0.41120000000000001</c:v>
                </c:pt>
                <c:pt idx="3">
                  <c:v>0.40189999999999998</c:v>
                </c:pt>
                <c:pt idx="4">
                  <c:v>0.38900000000000001</c:v>
                </c:pt>
                <c:pt idx="5">
                  <c:v>0.47139999999999999</c:v>
                </c:pt>
                <c:pt idx="6">
                  <c:v>0.56799999999999995</c:v>
                </c:pt>
                <c:pt idx="7">
                  <c:v>0.62909999999999999</c:v>
                </c:pt>
                <c:pt idx="8">
                  <c:v>0.64019999999999999</c:v>
                </c:pt>
                <c:pt idx="9">
                  <c:v>0.59589999999999999</c:v>
                </c:pt>
                <c:pt idx="10">
                  <c:v>0.62829999999999997</c:v>
                </c:pt>
                <c:pt idx="11">
                  <c:v>0.65</c:v>
                </c:pt>
                <c:pt idx="12">
                  <c:v>0.69969999999999999</c:v>
                </c:pt>
                <c:pt idx="13">
                  <c:v>0.74060000000000004</c:v>
                </c:pt>
                <c:pt idx="14">
                  <c:v>0.79039999999999999</c:v>
                </c:pt>
                <c:pt idx="15">
                  <c:v>0.77900000000000003</c:v>
                </c:pt>
              </c:numCache>
            </c:numRef>
          </c:val>
          <c:smooth val="0"/>
          <c:extLst>
            <c:ext xmlns:c16="http://schemas.microsoft.com/office/drawing/2014/chart" uri="{C3380CC4-5D6E-409C-BE32-E72D297353CC}">
              <c16:uniqueId val="{00000000-D368-406E-AEF0-C198BF894DEC}"/>
            </c:ext>
          </c:extLst>
        </c:ser>
        <c:ser>
          <c:idx val="3"/>
          <c:order val="1"/>
          <c:tx>
            <c:strRef>
              <c:f>'Endo 9wk'!$G$6</c:f>
              <c:strCache>
                <c:ptCount val="1"/>
                <c:pt idx="0">
                  <c:v>Target</c:v>
                </c:pt>
              </c:strCache>
            </c:strRef>
          </c:tx>
          <c:spPr>
            <a:ln w="19050" cap="rnd">
              <a:solidFill>
                <a:srgbClr val="FF0000"/>
              </a:solidFill>
              <a:prstDash val="dash"/>
              <a:round/>
            </a:ln>
            <a:effectLst/>
          </c:spPr>
          <c:marker>
            <c:symbol val="none"/>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D368-406E-AEF0-C198BF894DEC}"/>
            </c:ext>
          </c:extLst>
        </c:ser>
        <c:ser>
          <c:idx val="0"/>
          <c:order val="2"/>
          <c:tx>
            <c:strRef>
              <c:f>'Endo 9wk'!$F$6</c:f>
              <c:strCache>
                <c:ptCount val="1"/>
                <c:pt idx="0">
                  <c:v>LPL</c:v>
                </c:pt>
              </c:strCache>
            </c:strRef>
          </c:tx>
          <c:spPr>
            <a:ln w="15875">
              <a:solidFill>
                <a:schemeClr val="tx1"/>
              </a:solidFill>
              <a:prstDash val="lgDash"/>
            </a:ln>
          </c:spPr>
          <c:marker>
            <c:symbol val="none"/>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9wk'!$F$79:$F$102</c:f>
              <c:numCache>
                <c:formatCode>0%</c:formatCode>
                <c:ptCount val="24"/>
                <c:pt idx="0">
                  <c:v>0.47983985000000012</c:v>
                </c:pt>
                <c:pt idx="1">
                  <c:v>0.47983985000000012</c:v>
                </c:pt>
                <c:pt idx="2">
                  <c:v>0.47983985000000012</c:v>
                </c:pt>
                <c:pt idx="3">
                  <c:v>0.47983985000000012</c:v>
                </c:pt>
                <c:pt idx="4">
                  <c:v>0.47983985000000012</c:v>
                </c:pt>
                <c:pt idx="5">
                  <c:v>0.47983985000000012</c:v>
                </c:pt>
                <c:pt idx="6">
                  <c:v>0.47983985000000012</c:v>
                </c:pt>
                <c:pt idx="7">
                  <c:v>0.47983985000000012</c:v>
                </c:pt>
                <c:pt idx="8">
                  <c:v>0.47983985000000012</c:v>
                </c:pt>
                <c:pt idx="9">
                  <c:v>0.47983985000000012</c:v>
                </c:pt>
                <c:pt idx="10">
                  <c:v>0.47983985000000012</c:v>
                </c:pt>
                <c:pt idx="11">
                  <c:v>0.47983985000000012</c:v>
                </c:pt>
                <c:pt idx="12">
                  <c:v>0.47983985000000012</c:v>
                </c:pt>
                <c:pt idx="13">
                  <c:v>0.47983985000000012</c:v>
                </c:pt>
                <c:pt idx="14">
                  <c:v>0.47983985000000012</c:v>
                </c:pt>
                <c:pt idx="15">
                  <c:v>0.47983985000000012</c:v>
                </c:pt>
                <c:pt idx="16">
                  <c:v>0.47983985000000012</c:v>
                </c:pt>
                <c:pt idx="17">
                  <c:v>0.47983985000000012</c:v>
                </c:pt>
                <c:pt idx="18">
                  <c:v>0.47983985000000012</c:v>
                </c:pt>
                <c:pt idx="19">
                  <c:v>0.47983985000000012</c:v>
                </c:pt>
                <c:pt idx="20">
                  <c:v>0.47983985000000012</c:v>
                </c:pt>
                <c:pt idx="21">
                  <c:v>0.47983985000000012</c:v>
                </c:pt>
                <c:pt idx="22">
                  <c:v>0.47983985000000012</c:v>
                </c:pt>
                <c:pt idx="23">
                  <c:v>0.47983985000000012</c:v>
                </c:pt>
              </c:numCache>
            </c:numRef>
          </c:val>
          <c:smooth val="0"/>
          <c:extLst>
            <c:ext xmlns:c16="http://schemas.microsoft.com/office/drawing/2014/chart" uri="{C3380CC4-5D6E-409C-BE32-E72D297353CC}">
              <c16:uniqueId val="{00000002-D368-406E-AEF0-C198BF894DEC}"/>
            </c:ext>
          </c:extLst>
        </c:ser>
        <c:ser>
          <c:idx val="2"/>
          <c:order val="3"/>
          <c:tx>
            <c:strRef>
              <c:f>'Endo 9wk'!$D$6</c:f>
              <c:strCache>
                <c:ptCount val="1"/>
                <c:pt idx="0">
                  <c:v>Mean</c:v>
                </c:pt>
              </c:strCache>
            </c:strRef>
          </c:tx>
          <c:spPr>
            <a:ln w="15875">
              <a:solidFill>
                <a:schemeClr val="tx1"/>
              </a:solidFill>
            </a:ln>
          </c:spPr>
          <c:marker>
            <c:symbol val="none"/>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9wk'!$D$79:$D$102</c:f>
              <c:numCache>
                <c:formatCode>0%</c:formatCode>
                <c:ptCount val="24"/>
                <c:pt idx="0">
                  <c:v>0.57570625000000009</c:v>
                </c:pt>
                <c:pt idx="1">
                  <c:v>0.57570625000000009</c:v>
                </c:pt>
                <c:pt idx="2">
                  <c:v>0.57570625000000009</c:v>
                </c:pt>
                <c:pt idx="3">
                  <c:v>0.57570625000000009</c:v>
                </c:pt>
                <c:pt idx="4">
                  <c:v>0.57570625000000009</c:v>
                </c:pt>
                <c:pt idx="5">
                  <c:v>0.57570625000000009</c:v>
                </c:pt>
                <c:pt idx="6">
                  <c:v>0.57570625000000009</c:v>
                </c:pt>
                <c:pt idx="7">
                  <c:v>0.57570625000000009</c:v>
                </c:pt>
                <c:pt idx="8">
                  <c:v>0.57570625000000009</c:v>
                </c:pt>
                <c:pt idx="9">
                  <c:v>0.57570625000000009</c:v>
                </c:pt>
                <c:pt idx="10">
                  <c:v>0.57570625000000009</c:v>
                </c:pt>
                <c:pt idx="11">
                  <c:v>0.57570625000000009</c:v>
                </c:pt>
                <c:pt idx="12">
                  <c:v>0.57570625000000009</c:v>
                </c:pt>
                <c:pt idx="13">
                  <c:v>0.57570625000000009</c:v>
                </c:pt>
                <c:pt idx="14">
                  <c:v>0.57570625000000009</c:v>
                </c:pt>
                <c:pt idx="15">
                  <c:v>0.57570625000000009</c:v>
                </c:pt>
                <c:pt idx="16">
                  <c:v>0.57570625000000009</c:v>
                </c:pt>
                <c:pt idx="17">
                  <c:v>0.57570625000000009</c:v>
                </c:pt>
                <c:pt idx="18">
                  <c:v>0.57570625000000009</c:v>
                </c:pt>
                <c:pt idx="19">
                  <c:v>0.57570625000000009</c:v>
                </c:pt>
                <c:pt idx="20">
                  <c:v>0.57570625000000009</c:v>
                </c:pt>
                <c:pt idx="21">
                  <c:v>0.57570625000000009</c:v>
                </c:pt>
                <c:pt idx="22">
                  <c:v>0.57570625000000009</c:v>
                </c:pt>
                <c:pt idx="23">
                  <c:v>0.57570625000000009</c:v>
                </c:pt>
              </c:numCache>
            </c:numRef>
          </c:val>
          <c:smooth val="0"/>
          <c:extLst>
            <c:ext xmlns:c16="http://schemas.microsoft.com/office/drawing/2014/chart" uri="{C3380CC4-5D6E-409C-BE32-E72D297353CC}">
              <c16:uniqueId val="{00000003-D368-406E-AEF0-C198BF894DEC}"/>
            </c:ext>
          </c:extLst>
        </c:ser>
        <c:ser>
          <c:idx val="4"/>
          <c:order val="4"/>
          <c:tx>
            <c:strRef>
              <c:f>'Endo 9wk'!$C$6</c:f>
              <c:strCache>
                <c:ptCount val="1"/>
                <c:pt idx="0">
                  <c:v>UPL</c:v>
                </c:pt>
              </c:strCache>
            </c:strRef>
          </c:tx>
          <c:spPr>
            <a:ln w="15875">
              <a:solidFill>
                <a:schemeClr val="tx1"/>
              </a:solidFill>
              <a:prstDash val="lgDash"/>
            </a:ln>
          </c:spPr>
          <c:marker>
            <c:symbol val="none"/>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9wk'!$C$79:$C$102</c:f>
              <c:numCache>
                <c:formatCode>0%</c:formatCode>
                <c:ptCount val="24"/>
                <c:pt idx="0">
                  <c:v>0.6715726500000001</c:v>
                </c:pt>
                <c:pt idx="1">
                  <c:v>0.6715726500000001</c:v>
                </c:pt>
                <c:pt idx="2">
                  <c:v>0.6715726500000001</c:v>
                </c:pt>
                <c:pt idx="3">
                  <c:v>0.6715726500000001</c:v>
                </c:pt>
                <c:pt idx="4">
                  <c:v>0.6715726500000001</c:v>
                </c:pt>
                <c:pt idx="5">
                  <c:v>0.6715726500000001</c:v>
                </c:pt>
                <c:pt idx="6">
                  <c:v>0.6715726500000001</c:v>
                </c:pt>
                <c:pt idx="7">
                  <c:v>0.6715726500000001</c:v>
                </c:pt>
                <c:pt idx="8">
                  <c:v>0.6715726500000001</c:v>
                </c:pt>
                <c:pt idx="9">
                  <c:v>0.6715726500000001</c:v>
                </c:pt>
                <c:pt idx="10">
                  <c:v>0.6715726500000001</c:v>
                </c:pt>
                <c:pt idx="11">
                  <c:v>0.6715726500000001</c:v>
                </c:pt>
                <c:pt idx="12">
                  <c:v>0.6715726500000001</c:v>
                </c:pt>
                <c:pt idx="13">
                  <c:v>0.6715726500000001</c:v>
                </c:pt>
                <c:pt idx="14">
                  <c:v>0.6715726500000001</c:v>
                </c:pt>
                <c:pt idx="15">
                  <c:v>0.6715726500000001</c:v>
                </c:pt>
                <c:pt idx="16">
                  <c:v>0.6715726500000001</c:v>
                </c:pt>
                <c:pt idx="17">
                  <c:v>0.6715726500000001</c:v>
                </c:pt>
                <c:pt idx="18">
                  <c:v>0.6715726500000001</c:v>
                </c:pt>
                <c:pt idx="19">
                  <c:v>0.6715726500000001</c:v>
                </c:pt>
                <c:pt idx="20">
                  <c:v>0.6715726500000001</c:v>
                </c:pt>
                <c:pt idx="21">
                  <c:v>0.6715726500000001</c:v>
                </c:pt>
                <c:pt idx="22">
                  <c:v>0.6715726500000001</c:v>
                </c:pt>
                <c:pt idx="23">
                  <c:v>0.6715726500000001</c:v>
                </c:pt>
              </c:numCache>
            </c:numRef>
          </c:val>
          <c:smooth val="0"/>
          <c:extLst>
            <c:ext xmlns:c16="http://schemas.microsoft.com/office/drawing/2014/chart" uri="{C3380CC4-5D6E-409C-BE32-E72D297353CC}">
              <c16:uniqueId val="{00000004-D368-406E-AEF0-C198BF894DEC}"/>
            </c:ext>
          </c:extLst>
        </c:ser>
        <c:ser>
          <c:idx val="5"/>
          <c:order val="5"/>
          <c:tx>
            <c:strRef>
              <c:f>'Endo 9wk'!$I$6</c:f>
              <c:strCache>
                <c:ptCount val="1"/>
                <c:pt idx="0">
                  <c:v>SCL</c:v>
                </c:pt>
              </c:strCache>
            </c:strRef>
          </c:tx>
          <c:spPr>
            <a:ln>
              <a:noFill/>
            </a:ln>
          </c:spPr>
          <c:marker>
            <c:symbol val="circle"/>
            <c:size val="6"/>
            <c:spPr>
              <a:solidFill>
                <a:srgbClr val="FF6600"/>
              </a:solidFill>
              <a:ln>
                <a:noFill/>
              </a:ln>
            </c:spPr>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9wk'!$I$79:$I$102</c:f>
              <c:numCache>
                <c:formatCode>0%</c:formatCode>
                <c:ptCount val="24"/>
                <c:pt idx="0">
                  <c:v>0.41299999999999998</c:v>
                </c:pt>
                <c:pt idx="1">
                  <c:v>0.40360000000000001</c:v>
                </c:pt>
                <c:pt idx="2">
                  <c:v>0.41120000000000001</c:v>
                </c:pt>
                <c:pt idx="3">
                  <c:v>0.40189999999999998</c:v>
                </c:pt>
                <c:pt idx="4">
                  <c:v>0.38900000000000001</c:v>
                </c:pt>
                <c:pt idx="5">
                  <c:v>0.47139999999999999</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368-406E-AEF0-C198BF894DEC}"/>
            </c:ext>
          </c:extLst>
        </c:ser>
        <c:ser>
          <c:idx val="6"/>
          <c:order val="6"/>
          <c:tx>
            <c:strRef>
              <c:f>'Endo 9wk'!$J$6</c:f>
              <c:strCache>
                <c:ptCount val="1"/>
                <c:pt idx="0">
                  <c:v>SCH</c:v>
                </c:pt>
              </c:strCache>
            </c:strRef>
          </c:tx>
          <c:spPr>
            <a:ln>
              <a:noFill/>
            </a:ln>
          </c:spPr>
          <c:marker>
            <c:symbol val="circle"/>
            <c:size val="6"/>
            <c:spPr>
              <a:solidFill>
                <a:srgbClr val="5B9BD5"/>
              </a:solidFill>
              <a:ln>
                <a:noFill/>
              </a:ln>
            </c:spPr>
          </c:marker>
          <c:cat>
            <c:numRef>
              <c:f>'Endo 9wk'!$B$79:$B$94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0.69969999999999999</c:v>
                </c:pt>
                <c:pt idx="13">
                  <c:v>0.74060000000000004</c:v>
                </c:pt>
                <c:pt idx="14">
                  <c:v>0.79039999999999999</c:v>
                </c:pt>
                <c:pt idx="15">
                  <c:v>0.77900000000000003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368-406E-AEF0-C198BF894DEC}"/>
            </c:ext>
          </c:extLst>
        </c:ser>
        <c:dLbls>
          <c:showLegendKey val="0"/>
          <c:showVal val="0"/>
          <c:showCatName val="0"/>
          <c:showSerName val="0"/>
          <c:showPercent val="0"/>
          <c:showBubbleSize val="0"/>
        </c:dLbls>
        <c:marker val="1"/>
        <c:smooth val="0"/>
        <c:axId val="174152320"/>
        <c:axId val="174162688"/>
      </c:lineChart>
      <c:dateAx>
        <c:axId val="1741523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62688"/>
        <c:crosses val="autoZero"/>
        <c:auto val="1"/>
        <c:lblOffset val="100"/>
        <c:baseTimeUnit val="months"/>
        <c:majorUnit val="1"/>
        <c:majorTimeUnit val="months"/>
      </c:dateAx>
      <c:valAx>
        <c:axId val="174162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52320"/>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&gt; 26 weeks</a:t>
            </a:r>
            <a:endParaRPr lang="en-GB" sz="1100">
              <a:effectLst/>
            </a:endParaRPr>
          </a:p>
        </c:rich>
      </c:tx>
      <c:layout>
        <c:manualLayout>
          <c:xMode val="edge"/>
          <c:yMode val="edge"/>
          <c:x val="0.24619444444444444"/>
          <c:y val="4.1666666666666664E-2"/>
        </c:manualLayout>
      </c:layout>
      <c:overlay val="0"/>
      <c:spPr>
        <a:noFill/>
        <a:ln>
          <a:noFill/>
        </a:ln>
        <a:effectLst/>
      </c:spPr>
    </c:title>
    <c:autoTitleDeleted val="0"/>
    <c:plotArea>
      <c:layout/>
      <c:lineChart>
        <c:grouping val="standard"/>
        <c:varyColors val="0"/>
        <c:ser>
          <c:idx val="1"/>
          <c:order val="0"/>
          <c:tx>
            <c:strRef>
              <c:f>'Endo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26wk'!$E$79:$E$102</c:f>
              <c:numCache>
                <c:formatCode>0</c:formatCode>
                <c:ptCount val="24"/>
                <c:pt idx="0">
                  <c:v>1673</c:v>
                </c:pt>
                <c:pt idx="1">
                  <c:v>1653</c:v>
                </c:pt>
                <c:pt idx="2">
                  <c:v>1575</c:v>
                </c:pt>
                <c:pt idx="3">
                  <c:v>1574</c:v>
                </c:pt>
                <c:pt idx="4">
                  <c:v>1550</c:v>
                </c:pt>
                <c:pt idx="5">
                  <c:v>1248</c:v>
                </c:pt>
                <c:pt idx="6">
                  <c:v>855</c:v>
                </c:pt>
                <c:pt idx="7">
                  <c:v>655</c:v>
                </c:pt>
                <c:pt idx="8">
                  <c:v>570</c:v>
                </c:pt>
                <c:pt idx="9">
                  <c:v>524</c:v>
                </c:pt>
                <c:pt idx="10">
                  <c:v>438</c:v>
                </c:pt>
                <c:pt idx="11">
                  <c:v>364</c:v>
                </c:pt>
                <c:pt idx="12">
                  <c:v>282</c:v>
                </c:pt>
                <c:pt idx="13">
                  <c:v>198</c:v>
                </c:pt>
                <c:pt idx="14">
                  <c:v>157</c:v>
                </c:pt>
                <c:pt idx="15">
                  <c:v>118</c:v>
                </c:pt>
              </c:numCache>
            </c:numRef>
          </c:val>
          <c:smooth val="0"/>
          <c:extLst>
            <c:ext xmlns:c16="http://schemas.microsoft.com/office/drawing/2014/chart" uri="{C3380CC4-5D6E-409C-BE32-E72D297353CC}">
              <c16:uniqueId val="{00000000-365A-47DD-8979-D202AD74BA6D}"/>
            </c:ext>
          </c:extLst>
        </c:ser>
        <c:ser>
          <c:idx val="3"/>
          <c:order val="1"/>
          <c:tx>
            <c:strRef>
              <c:f>'Endo 26wk'!$G$6</c:f>
              <c:strCache>
                <c:ptCount val="1"/>
                <c:pt idx="0">
                  <c:v>Target</c:v>
                </c:pt>
              </c:strCache>
            </c:strRef>
          </c:tx>
          <c:spPr>
            <a:ln w="19050" cap="rnd">
              <a:solidFill>
                <a:srgbClr val="FF0000"/>
              </a:solidFill>
              <a:prstDash val="dash"/>
              <a:round/>
            </a:ln>
            <a:effectLst/>
          </c:spPr>
          <c:marker>
            <c:symbol val="none"/>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65A-47DD-8979-D202AD74BA6D}"/>
            </c:ext>
          </c:extLst>
        </c:ser>
        <c:ser>
          <c:idx val="0"/>
          <c:order val="2"/>
          <c:tx>
            <c:strRef>
              <c:f>'Endo 26wk'!$F$6</c:f>
              <c:strCache>
                <c:ptCount val="1"/>
                <c:pt idx="0">
                  <c:v>LPL</c:v>
                </c:pt>
              </c:strCache>
            </c:strRef>
          </c:tx>
          <c:spPr>
            <a:ln w="15875">
              <a:solidFill>
                <a:schemeClr val="tx1"/>
              </a:solidFill>
              <a:prstDash val="lgDash"/>
            </a:ln>
          </c:spPr>
          <c:marker>
            <c:symbol val="none"/>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26wk'!$F$79:$F$102</c:f>
              <c:numCache>
                <c:formatCode>0</c:formatCode>
                <c:ptCount val="24"/>
                <c:pt idx="0">
                  <c:v>563.87166666666667</c:v>
                </c:pt>
                <c:pt idx="1">
                  <c:v>563.87166666666667</c:v>
                </c:pt>
                <c:pt idx="2">
                  <c:v>563.87166666666667</c:v>
                </c:pt>
                <c:pt idx="3">
                  <c:v>563.87166666666667</c:v>
                </c:pt>
                <c:pt idx="4">
                  <c:v>563.87166666666667</c:v>
                </c:pt>
                <c:pt idx="5">
                  <c:v>563.87166666666667</c:v>
                </c:pt>
                <c:pt idx="6">
                  <c:v>563.87166666666667</c:v>
                </c:pt>
                <c:pt idx="7">
                  <c:v>563.87166666666667</c:v>
                </c:pt>
                <c:pt idx="8">
                  <c:v>563.87166666666667</c:v>
                </c:pt>
                <c:pt idx="9">
                  <c:v>563.87166666666667</c:v>
                </c:pt>
                <c:pt idx="10">
                  <c:v>563.87166666666667</c:v>
                </c:pt>
                <c:pt idx="11">
                  <c:v>563.87166666666667</c:v>
                </c:pt>
                <c:pt idx="12">
                  <c:v>563.87166666666667</c:v>
                </c:pt>
                <c:pt idx="13">
                  <c:v>563.87166666666667</c:v>
                </c:pt>
                <c:pt idx="14">
                  <c:v>563.87166666666667</c:v>
                </c:pt>
                <c:pt idx="15">
                  <c:v>563.87166666666667</c:v>
                </c:pt>
                <c:pt idx="16">
                  <c:v>563.87166666666667</c:v>
                </c:pt>
                <c:pt idx="17">
                  <c:v>563.87166666666667</c:v>
                </c:pt>
                <c:pt idx="18">
                  <c:v>563.87166666666667</c:v>
                </c:pt>
                <c:pt idx="19">
                  <c:v>563.87166666666667</c:v>
                </c:pt>
                <c:pt idx="20">
                  <c:v>563.87166666666667</c:v>
                </c:pt>
                <c:pt idx="21">
                  <c:v>563.87166666666667</c:v>
                </c:pt>
                <c:pt idx="22">
                  <c:v>563.87166666666667</c:v>
                </c:pt>
                <c:pt idx="23">
                  <c:v>563.87166666666667</c:v>
                </c:pt>
              </c:numCache>
            </c:numRef>
          </c:val>
          <c:smooth val="0"/>
          <c:extLst>
            <c:ext xmlns:c16="http://schemas.microsoft.com/office/drawing/2014/chart" uri="{C3380CC4-5D6E-409C-BE32-E72D297353CC}">
              <c16:uniqueId val="{00000002-365A-47DD-8979-D202AD74BA6D}"/>
            </c:ext>
          </c:extLst>
        </c:ser>
        <c:ser>
          <c:idx val="2"/>
          <c:order val="3"/>
          <c:tx>
            <c:strRef>
              <c:f>'Endo 26wk'!$D$6</c:f>
              <c:strCache>
                <c:ptCount val="1"/>
                <c:pt idx="0">
                  <c:v>Mean</c:v>
                </c:pt>
              </c:strCache>
            </c:strRef>
          </c:tx>
          <c:spPr>
            <a:ln w="15875">
              <a:solidFill>
                <a:schemeClr val="tx1"/>
              </a:solidFill>
            </a:ln>
          </c:spPr>
          <c:marker>
            <c:symbol val="none"/>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26wk'!$D$79:$D$102</c:f>
              <c:numCache>
                <c:formatCode>0</c:formatCode>
                <c:ptCount val="24"/>
                <c:pt idx="0">
                  <c:v>839.625</c:v>
                </c:pt>
                <c:pt idx="1">
                  <c:v>839.625</c:v>
                </c:pt>
                <c:pt idx="2">
                  <c:v>839.625</c:v>
                </c:pt>
                <c:pt idx="3">
                  <c:v>839.625</c:v>
                </c:pt>
                <c:pt idx="4">
                  <c:v>839.625</c:v>
                </c:pt>
                <c:pt idx="5">
                  <c:v>839.625</c:v>
                </c:pt>
                <c:pt idx="6">
                  <c:v>839.625</c:v>
                </c:pt>
                <c:pt idx="7">
                  <c:v>839.625</c:v>
                </c:pt>
                <c:pt idx="8">
                  <c:v>839.625</c:v>
                </c:pt>
                <c:pt idx="9">
                  <c:v>839.625</c:v>
                </c:pt>
                <c:pt idx="10">
                  <c:v>839.625</c:v>
                </c:pt>
                <c:pt idx="11">
                  <c:v>839.625</c:v>
                </c:pt>
                <c:pt idx="12">
                  <c:v>839.625</c:v>
                </c:pt>
                <c:pt idx="13">
                  <c:v>839.625</c:v>
                </c:pt>
                <c:pt idx="14">
                  <c:v>839.625</c:v>
                </c:pt>
                <c:pt idx="15">
                  <c:v>839.625</c:v>
                </c:pt>
                <c:pt idx="16">
                  <c:v>839.625</c:v>
                </c:pt>
                <c:pt idx="17">
                  <c:v>839.625</c:v>
                </c:pt>
                <c:pt idx="18">
                  <c:v>839.625</c:v>
                </c:pt>
                <c:pt idx="19">
                  <c:v>839.625</c:v>
                </c:pt>
                <c:pt idx="20">
                  <c:v>839.625</c:v>
                </c:pt>
                <c:pt idx="21">
                  <c:v>839.625</c:v>
                </c:pt>
                <c:pt idx="22">
                  <c:v>839.625</c:v>
                </c:pt>
                <c:pt idx="23">
                  <c:v>839.625</c:v>
                </c:pt>
              </c:numCache>
            </c:numRef>
          </c:val>
          <c:smooth val="0"/>
          <c:extLst>
            <c:ext xmlns:c16="http://schemas.microsoft.com/office/drawing/2014/chart" uri="{C3380CC4-5D6E-409C-BE32-E72D297353CC}">
              <c16:uniqueId val="{00000003-365A-47DD-8979-D202AD74BA6D}"/>
            </c:ext>
          </c:extLst>
        </c:ser>
        <c:ser>
          <c:idx val="4"/>
          <c:order val="4"/>
          <c:tx>
            <c:strRef>
              <c:f>'Endo 26wk'!$C$6</c:f>
              <c:strCache>
                <c:ptCount val="1"/>
                <c:pt idx="0">
                  <c:v>UPL</c:v>
                </c:pt>
              </c:strCache>
            </c:strRef>
          </c:tx>
          <c:spPr>
            <a:ln w="15875">
              <a:solidFill>
                <a:schemeClr val="tx1"/>
              </a:solidFill>
              <a:prstDash val="lgDash"/>
            </a:ln>
          </c:spPr>
          <c:marker>
            <c:symbol val="none"/>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26wk'!$C$79:$C$102</c:f>
              <c:numCache>
                <c:formatCode>0</c:formatCode>
                <c:ptCount val="24"/>
                <c:pt idx="0">
                  <c:v>1115.3783333333333</c:v>
                </c:pt>
                <c:pt idx="1">
                  <c:v>1115.3783333333333</c:v>
                </c:pt>
                <c:pt idx="2">
                  <c:v>1115.3783333333333</c:v>
                </c:pt>
                <c:pt idx="3">
                  <c:v>1115.3783333333333</c:v>
                </c:pt>
                <c:pt idx="4">
                  <c:v>1115.3783333333333</c:v>
                </c:pt>
                <c:pt idx="5">
                  <c:v>1115.3783333333333</c:v>
                </c:pt>
                <c:pt idx="6">
                  <c:v>1115.3783333333333</c:v>
                </c:pt>
                <c:pt idx="7">
                  <c:v>1115.3783333333333</c:v>
                </c:pt>
                <c:pt idx="8">
                  <c:v>1115.3783333333333</c:v>
                </c:pt>
                <c:pt idx="9">
                  <c:v>1115.3783333333333</c:v>
                </c:pt>
                <c:pt idx="10">
                  <c:v>1115.3783333333333</c:v>
                </c:pt>
                <c:pt idx="11">
                  <c:v>1115.3783333333333</c:v>
                </c:pt>
                <c:pt idx="12">
                  <c:v>1115.3783333333333</c:v>
                </c:pt>
                <c:pt idx="13">
                  <c:v>1115.3783333333333</c:v>
                </c:pt>
                <c:pt idx="14">
                  <c:v>1115.3783333333333</c:v>
                </c:pt>
                <c:pt idx="15">
                  <c:v>1115.3783333333333</c:v>
                </c:pt>
                <c:pt idx="16">
                  <c:v>1115.3783333333333</c:v>
                </c:pt>
                <c:pt idx="17">
                  <c:v>1115.3783333333333</c:v>
                </c:pt>
                <c:pt idx="18">
                  <c:v>1115.3783333333333</c:v>
                </c:pt>
                <c:pt idx="19">
                  <c:v>1115.3783333333333</c:v>
                </c:pt>
                <c:pt idx="20">
                  <c:v>1115.3783333333333</c:v>
                </c:pt>
                <c:pt idx="21">
                  <c:v>1115.3783333333333</c:v>
                </c:pt>
                <c:pt idx="22">
                  <c:v>1115.3783333333333</c:v>
                </c:pt>
                <c:pt idx="23">
                  <c:v>1115.3783333333333</c:v>
                </c:pt>
              </c:numCache>
            </c:numRef>
          </c:val>
          <c:smooth val="0"/>
          <c:extLst>
            <c:ext xmlns:c16="http://schemas.microsoft.com/office/drawing/2014/chart" uri="{C3380CC4-5D6E-409C-BE32-E72D297353CC}">
              <c16:uniqueId val="{00000004-365A-47DD-8979-D202AD74BA6D}"/>
            </c:ext>
          </c:extLst>
        </c:ser>
        <c:ser>
          <c:idx val="5"/>
          <c:order val="5"/>
          <c:tx>
            <c:strRef>
              <c:f>'Endo 26wk'!$I$6</c:f>
              <c:strCache>
                <c:ptCount val="1"/>
                <c:pt idx="0">
                  <c:v>SCL</c:v>
                </c:pt>
              </c:strCache>
            </c:strRef>
          </c:tx>
          <c:spPr>
            <a:ln>
              <a:noFill/>
            </a:ln>
          </c:spPr>
          <c:marker>
            <c:symbol val="circle"/>
            <c:size val="6"/>
            <c:spPr>
              <a:solidFill>
                <a:srgbClr val="5B9BD5"/>
              </a:solidFill>
              <a:ln>
                <a:noFill/>
              </a:ln>
            </c:spPr>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26wk'!$I$79:$I$102</c:f>
              <c:numCache>
                <c:formatCode>0</c:formatCode>
                <c:ptCount val="24"/>
                <c:pt idx="0">
                  <c:v>#N/A</c:v>
                </c:pt>
                <c:pt idx="1">
                  <c:v>#N/A</c:v>
                </c:pt>
                <c:pt idx="2">
                  <c:v>#N/A</c:v>
                </c:pt>
                <c:pt idx="3">
                  <c:v>#N/A</c:v>
                </c:pt>
                <c:pt idx="4">
                  <c:v>#N/A</c:v>
                </c:pt>
                <c:pt idx="5">
                  <c:v>#N/A</c:v>
                </c:pt>
                <c:pt idx="6">
                  <c:v>#N/A</c:v>
                </c:pt>
                <c:pt idx="7">
                  <c:v>#N/A</c:v>
                </c:pt>
                <c:pt idx="8">
                  <c:v>#N/A</c:v>
                </c:pt>
                <c:pt idx="9">
                  <c:v>524</c:v>
                </c:pt>
                <c:pt idx="10">
                  <c:v>438</c:v>
                </c:pt>
                <c:pt idx="11">
                  <c:v>364</c:v>
                </c:pt>
                <c:pt idx="12">
                  <c:v>282</c:v>
                </c:pt>
                <c:pt idx="13">
                  <c:v>198</c:v>
                </c:pt>
                <c:pt idx="14">
                  <c:v>157</c:v>
                </c:pt>
                <c:pt idx="15">
                  <c:v>118</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365A-47DD-8979-D202AD74BA6D}"/>
            </c:ext>
          </c:extLst>
        </c:ser>
        <c:ser>
          <c:idx val="6"/>
          <c:order val="6"/>
          <c:tx>
            <c:strRef>
              <c:f>'Endo 26wk'!$J$6</c:f>
              <c:strCache>
                <c:ptCount val="1"/>
                <c:pt idx="0">
                  <c:v>SCH</c:v>
                </c:pt>
              </c:strCache>
            </c:strRef>
          </c:tx>
          <c:spPr>
            <a:ln>
              <a:noFill/>
            </a:ln>
          </c:spPr>
          <c:marker>
            <c:symbol val="circle"/>
            <c:size val="6"/>
            <c:spPr>
              <a:solidFill>
                <a:srgbClr val="FF6600"/>
              </a:solidFill>
              <a:ln>
                <a:noFill/>
              </a:ln>
            </c:spPr>
          </c:marker>
          <c:cat>
            <c:numRef>
              <c:f>'Endo 26wk'!$B$79:$B$94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'Endo 26wk'!$J$79:$J$102</c:f>
              <c:numCache>
                <c:formatCode>0</c:formatCode>
                <c:ptCount val="24"/>
                <c:pt idx="0">
                  <c:v>1673</c:v>
                </c:pt>
                <c:pt idx="1">
                  <c:v>1653</c:v>
                </c:pt>
                <c:pt idx="2">
                  <c:v>1575</c:v>
                </c:pt>
                <c:pt idx="3">
                  <c:v>1574</c:v>
                </c:pt>
                <c:pt idx="4">
                  <c:v>1550</c:v>
                </c:pt>
                <c:pt idx="5">
                  <c:v>1248</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365A-47DD-8979-D202AD74BA6D}"/>
            </c:ext>
          </c:extLst>
        </c:ser>
        <c:dLbls>
          <c:showLegendKey val="0"/>
          <c:showVal val="0"/>
          <c:showCatName val="0"/>
          <c:showSerName val="0"/>
          <c:showPercent val="0"/>
          <c:showBubbleSize val="0"/>
        </c:dLbls>
        <c:marker val="1"/>
        <c:smooth val="0"/>
        <c:axId val="172888832"/>
        <c:axId val="172890752"/>
      </c:lineChart>
      <c:dateAx>
        <c:axId val="172888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90752"/>
        <c:crosses val="autoZero"/>
        <c:auto val="1"/>
        <c:lblOffset val="100"/>
        <c:baseTimeUnit val="months"/>
        <c:majorUnit val="1"/>
        <c:majorTimeUnit val="months"/>
      </c:dateAx>
      <c:valAx>
        <c:axId val="17289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88832"/>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DNA / CND Rate for Main &amp; DPU Theatres</a:t>
            </a:r>
            <a:endParaRPr lang="en-US" sz="1100"/>
          </a:p>
        </c:rich>
      </c:tx>
      <c:layout>
        <c:manualLayout>
          <c:xMode val="edge"/>
          <c:yMode val="edge"/>
          <c:x val="0.24072905527757116"/>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Theatres!$B$8:$B$22</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'Amb arrivals'!$G$8:$G$19</c:f>
            </c:numRef>
          </c:val>
          <c:smooth val="0"/>
          <c:extLst>
            <c:ext xmlns:c16="http://schemas.microsoft.com/office/drawing/2014/chart" uri="{C3380CC4-5D6E-409C-BE32-E72D297353CC}">
              <c16:uniqueId val="{00000000-FD6F-48C1-91FA-B93F49A86C6A}"/>
            </c:ext>
          </c:extLst>
        </c:ser>
        <c:ser>
          <c:idx val="2"/>
          <c:order val="1"/>
          <c:tx>
            <c:strRef>
              <c:f>Theatres!$C$6</c:f>
              <c:strCache>
                <c:ptCount val="1"/>
                <c:pt idx="0">
                  <c:v>Target</c:v>
                </c:pt>
              </c:strCache>
            </c:strRef>
          </c:tx>
          <c:spPr>
            <a:ln w="19050" cap="rnd">
              <a:solidFill>
                <a:srgbClr val="FF0000"/>
              </a:solidFill>
              <a:prstDash val="dash"/>
              <a:round/>
            </a:ln>
            <a:effectLst/>
          </c:spPr>
          <c:marker>
            <c:symbol val="none"/>
          </c:marker>
          <c:cat>
            <c:numRef>
              <c:f>Theatres!$B$8:$B$22</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Theatres!$C$8:$C$31</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numCache>
            </c:numRef>
          </c:val>
          <c:smooth val="0"/>
          <c:extLst>
            <c:ext xmlns:c16="http://schemas.microsoft.com/office/drawing/2014/chart" uri="{C3380CC4-5D6E-409C-BE32-E72D297353CC}">
              <c16:uniqueId val="{00000001-FD6F-48C1-91FA-B93F49A86C6A}"/>
            </c:ext>
          </c:extLst>
        </c:ser>
        <c:ser>
          <c:idx val="3"/>
          <c:order val="2"/>
          <c:tx>
            <c:strRef>
              <c:f>Theatres!$D$6</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Theatres!$B$8:$B$22</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Theatres!$D$8:$D$31</c:f>
              <c:numCache>
                <c:formatCode>0.00%</c:formatCode>
                <c:ptCount val="24"/>
                <c:pt idx="0">
                  <c:v>9.8799999999999999E-2</c:v>
                </c:pt>
                <c:pt idx="1">
                  <c:v>0.1152</c:v>
                </c:pt>
                <c:pt idx="2">
                  <c:v>0.10979999999999999</c:v>
                </c:pt>
                <c:pt idx="3">
                  <c:v>0.1205</c:v>
                </c:pt>
                <c:pt idx="4">
                  <c:v>0.1028</c:v>
                </c:pt>
                <c:pt idx="5">
                  <c:v>9.35E-2</c:v>
                </c:pt>
                <c:pt idx="6">
                  <c:v>0.1079</c:v>
                </c:pt>
                <c:pt idx="7">
                  <c:v>0.1115</c:v>
                </c:pt>
                <c:pt idx="8">
                  <c:v>0.1168</c:v>
                </c:pt>
                <c:pt idx="9">
                  <c:v>0.10970000000000001</c:v>
                </c:pt>
                <c:pt idx="10">
                  <c:v>0.12620000000000001</c:v>
                </c:pt>
                <c:pt idx="11">
                  <c:v>7.0199999999999999E-2</c:v>
                </c:pt>
                <c:pt idx="12">
                  <c:v>0.1023</c:v>
                </c:pt>
                <c:pt idx="13">
                  <c:v>8.2199999999999995E-2</c:v>
                </c:pt>
                <c:pt idx="14">
                  <c:v>6.5500000000000003E-2</c:v>
                </c:pt>
              </c:numCache>
            </c:numRef>
          </c:val>
          <c:smooth val="0"/>
          <c:extLst>
            <c:ext xmlns:c16="http://schemas.microsoft.com/office/drawing/2014/chart" uri="{C3380CC4-5D6E-409C-BE32-E72D297353CC}">
              <c16:uniqueId val="{00000002-FD6F-48C1-91FA-B93F49A86C6A}"/>
            </c:ext>
          </c:extLst>
        </c:ser>
        <c:ser>
          <c:idx val="1"/>
          <c:order val="3"/>
          <c:tx>
            <c:strRef>
              <c:f>Theatres!$E$6</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Theatres!$B$8:$B$22</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Theatres!$E$8:$E$31</c:f>
              <c:numCache>
                <c:formatCode>0.00%</c:formatCode>
                <c:ptCount val="24"/>
                <c:pt idx="0">
                  <c:v>9.9400000000000002E-2</c:v>
                </c:pt>
                <c:pt idx="1">
                  <c:v>0.10150000000000001</c:v>
                </c:pt>
                <c:pt idx="2">
                  <c:v>7.7799999999999994E-2</c:v>
                </c:pt>
                <c:pt idx="3">
                  <c:v>8.0100000000000005E-2</c:v>
                </c:pt>
                <c:pt idx="4">
                  <c:v>8.9499999999999996E-2</c:v>
                </c:pt>
                <c:pt idx="5">
                  <c:v>0.10340000000000001</c:v>
                </c:pt>
                <c:pt idx="6">
                  <c:v>8.3599999999999994E-2</c:v>
                </c:pt>
                <c:pt idx="7">
                  <c:v>9.6699999999999994E-2</c:v>
                </c:pt>
                <c:pt idx="8">
                  <c:v>9.9599999999999994E-2</c:v>
                </c:pt>
                <c:pt idx="9">
                  <c:v>8.3299999999999999E-2</c:v>
                </c:pt>
                <c:pt idx="10">
                  <c:v>9.98E-2</c:v>
                </c:pt>
                <c:pt idx="11">
                  <c:v>8.2500000000000004E-2</c:v>
                </c:pt>
                <c:pt idx="12">
                  <c:v>7.6799999999999993E-2</c:v>
                </c:pt>
                <c:pt idx="13">
                  <c:v>9.8599999999999993E-2</c:v>
                </c:pt>
                <c:pt idx="14">
                  <c:v>6.6400000000000001E-2</c:v>
                </c:pt>
              </c:numCache>
            </c:numRef>
          </c:val>
          <c:smooth val="0"/>
          <c:extLst>
            <c:ext xmlns:c16="http://schemas.microsoft.com/office/drawing/2014/chart" uri="{C3380CC4-5D6E-409C-BE32-E72D297353CC}">
              <c16:uniqueId val="{00000003-FD6F-48C1-91FA-B93F49A86C6A}"/>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Run Time Rate for Main, DPU &amp; Endoscopy Theatres</a:t>
            </a:r>
            <a:endParaRPr lang="en-US" sz="1100"/>
          </a:p>
        </c:rich>
      </c:tx>
      <c:layout>
        <c:manualLayout>
          <c:xMode val="edge"/>
          <c:yMode val="edge"/>
          <c:x val="0.179617930800072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Theatres!$B$41:$B$55</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'Amb arrivals'!$G$8:$G$19</c:f>
            </c:numRef>
          </c:val>
          <c:smooth val="0"/>
          <c:extLst>
            <c:ext xmlns:c16="http://schemas.microsoft.com/office/drawing/2014/chart" uri="{C3380CC4-5D6E-409C-BE32-E72D297353CC}">
              <c16:uniqueId val="{00000000-6489-4273-952D-F8BD3F37A737}"/>
            </c:ext>
          </c:extLst>
        </c:ser>
        <c:ser>
          <c:idx val="2"/>
          <c:order val="1"/>
          <c:tx>
            <c:strRef>
              <c:f>Theatres!$C$39</c:f>
              <c:strCache>
                <c:ptCount val="1"/>
                <c:pt idx="0">
                  <c:v>Target</c:v>
                </c:pt>
              </c:strCache>
            </c:strRef>
          </c:tx>
          <c:spPr>
            <a:ln w="19050" cap="rnd">
              <a:solidFill>
                <a:srgbClr val="FF0000"/>
              </a:solidFill>
              <a:prstDash val="dash"/>
              <a:round/>
            </a:ln>
            <a:effectLst/>
          </c:spPr>
          <c:marker>
            <c:symbol val="none"/>
          </c:marker>
          <c:cat>
            <c:numRef>
              <c:f>Theatres!$B$41:$B$55</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Theatres!$C$41:$C$64</c:f>
              <c:numCache>
                <c:formatCode>0.0%</c:formatCode>
                <c:ptCount val="24"/>
                <c:pt idx="0">
                  <c:v>0.9</c:v>
                </c:pt>
                <c:pt idx="1">
                  <c:v>0.9</c:v>
                </c:pt>
                <c:pt idx="2">
                  <c:v>0.9</c:v>
                </c:pt>
                <c:pt idx="3">
                  <c:v>0.9</c:v>
                </c:pt>
                <c:pt idx="4">
                  <c:v>0.9</c:v>
                </c:pt>
                <c:pt idx="5">
                  <c:v>0.9</c:v>
                </c:pt>
                <c:pt idx="6">
                  <c:v>0.9</c:v>
                </c:pt>
                <c:pt idx="7">
                  <c:v>0.9</c:v>
                </c:pt>
                <c:pt idx="8">
                  <c:v>0.9</c:v>
                </c:pt>
                <c:pt idx="9">
                  <c:v>0.9</c:v>
                </c:pt>
                <c:pt idx="10">
                  <c:v>0.9</c:v>
                </c:pt>
                <c:pt idx="11">
                  <c:v>0.9</c:v>
                </c:pt>
                <c:pt idx="12">
                  <c:v>0.9</c:v>
                </c:pt>
                <c:pt idx="13">
                  <c:v>0.9</c:v>
                </c:pt>
                <c:pt idx="14">
                  <c:v>0.9</c:v>
                </c:pt>
              </c:numCache>
            </c:numRef>
          </c:val>
          <c:smooth val="0"/>
          <c:extLst>
            <c:ext xmlns:c16="http://schemas.microsoft.com/office/drawing/2014/chart" uri="{C3380CC4-5D6E-409C-BE32-E72D297353CC}">
              <c16:uniqueId val="{00000001-6489-4273-952D-F8BD3F37A737}"/>
            </c:ext>
          </c:extLst>
        </c:ser>
        <c:ser>
          <c:idx val="3"/>
          <c:order val="2"/>
          <c:tx>
            <c:strRef>
              <c:f>Theatres!$D$39</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Theatres!$B$41:$B$55</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Theatres!$D$41:$D$64</c:f>
              <c:numCache>
                <c:formatCode>0.00%</c:formatCode>
                <c:ptCount val="24"/>
                <c:pt idx="0">
                  <c:v>0.99119999999999997</c:v>
                </c:pt>
                <c:pt idx="1">
                  <c:v>0.96099999999999997</c:v>
                </c:pt>
                <c:pt idx="2">
                  <c:v>0.89459999999999995</c:v>
                </c:pt>
                <c:pt idx="3">
                  <c:v>0.9496</c:v>
                </c:pt>
                <c:pt idx="4">
                  <c:v>0.96689999999999998</c:v>
                </c:pt>
                <c:pt idx="5">
                  <c:v>1.0286999999999999</c:v>
                </c:pt>
                <c:pt idx="6">
                  <c:v>1.0269999999999999</c:v>
                </c:pt>
                <c:pt idx="7">
                  <c:v>1.0494000000000001</c:v>
                </c:pt>
                <c:pt idx="8">
                  <c:v>0.98419999999999996</c:v>
                </c:pt>
                <c:pt idx="9">
                  <c:v>0.98499999999999999</c:v>
                </c:pt>
                <c:pt idx="10">
                  <c:v>0.99080000000000001</c:v>
                </c:pt>
                <c:pt idx="11">
                  <c:v>0.94110000000000005</c:v>
                </c:pt>
                <c:pt idx="12">
                  <c:v>0.98780000000000001</c:v>
                </c:pt>
                <c:pt idx="13">
                  <c:v>0.95289999999999997</c:v>
                </c:pt>
                <c:pt idx="14">
                  <c:v>0.94820000000000004</c:v>
                </c:pt>
              </c:numCache>
            </c:numRef>
          </c:val>
          <c:smooth val="0"/>
          <c:extLst>
            <c:ext xmlns:c16="http://schemas.microsoft.com/office/drawing/2014/chart" uri="{C3380CC4-5D6E-409C-BE32-E72D297353CC}">
              <c16:uniqueId val="{00000002-6489-4273-952D-F8BD3F37A737}"/>
            </c:ext>
          </c:extLst>
        </c:ser>
        <c:ser>
          <c:idx val="1"/>
          <c:order val="3"/>
          <c:tx>
            <c:strRef>
              <c:f>Theatres!$E$39</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Theatres!$B$41:$B$55</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Theatres!$E$41:$E$64</c:f>
              <c:numCache>
                <c:formatCode>0.00%</c:formatCode>
                <c:ptCount val="24"/>
                <c:pt idx="0">
                  <c:v>0.82940000000000003</c:v>
                </c:pt>
                <c:pt idx="1">
                  <c:v>0.76180000000000003</c:v>
                </c:pt>
                <c:pt idx="2">
                  <c:v>0.80559999999999998</c:v>
                </c:pt>
                <c:pt idx="3">
                  <c:v>0.76629999999999998</c:v>
                </c:pt>
                <c:pt idx="4">
                  <c:v>0.78210000000000002</c:v>
                </c:pt>
                <c:pt idx="5">
                  <c:v>0.78600000000000003</c:v>
                </c:pt>
                <c:pt idx="6">
                  <c:v>0.80210000000000004</c:v>
                </c:pt>
                <c:pt idx="7">
                  <c:v>0.84940000000000004</c:v>
                </c:pt>
                <c:pt idx="8">
                  <c:v>0.77780000000000005</c:v>
                </c:pt>
                <c:pt idx="9">
                  <c:v>0.78220000000000001</c:v>
                </c:pt>
                <c:pt idx="10">
                  <c:v>0.83809999999999996</c:v>
                </c:pt>
                <c:pt idx="11">
                  <c:v>0.86599999999999999</c:v>
                </c:pt>
                <c:pt idx="12">
                  <c:v>0.76129999999999998</c:v>
                </c:pt>
                <c:pt idx="13">
                  <c:v>0.75660000000000005</c:v>
                </c:pt>
                <c:pt idx="14">
                  <c:v>0.78069999999999995</c:v>
                </c:pt>
              </c:numCache>
            </c:numRef>
          </c:val>
          <c:smooth val="0"/>
          <c:extLst>
            <c:ext xmlns:c16="http://schemas.microsoft.com/office/drawing/2014/chart" uri="{C3380CC4-5D6E-409C-BE32-E72D297353CC}">
              <c16:uniqueId val="{00000003-6489-4273-952D-F8BD3F37A737}"/>
            </c:ext>
          </c:extLst>
        </c:ser>
        <c:ser>
          <c:idx val="4"/>
          <c:order val="4"/>
          <c:tx>
            <c:strRef>
              <c:f>Theatres!$F$39</c:f>
              <c:strCache>
                <c:ptCount val="1"/>
                <c:pt idx="0">
                  <c:v>Endoscopy</c:v>
                </c:pt>
              </c:strCache>
            </c:strRef>
          </c:tx>
          <c:spPr>
            <a:ln>
              <a:solidFill>
                <a:srgbClr val="EC008C"/>
              </a:solidFill>
            </a:ln>
          </c:spPr>
          <c:marker>
            <c:symbol val="diamond"/>
            <c:size val="5"/>
            <c:spPr>
              <a:solidFill>
                <a:srgbClr val="EC008C"/>
              </a:solidFill>
              <a:ln>
                <a:solidFill>
                  <a:srgbClr val="EC008C"/>
                </a:solidFill>
              </a:ln>
            </c:spPr>
          </c:marker>
          <c:cat>
            <c:numRef>
              <c:f>Theatres!$B$41:$B$55</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Theatres!$F$41:$F$64</c:f>
              <c:numCache>
                <c:formatCode>0.00%</c:formatCode>
                <c:ptCount val="24"/>
                <c:pt idx="0">
                  <c:v>1.1843999999999999</c:v>
                </c:pt>
                <c:pt idx="1">
                  <c:v>1.1146</c:v>
                </c:pt>
                <c:pt idx="2">
                  <c:v>1.3975</c:v>
                </c:pt>
                <c:pt idx="3">
                  <c:v>1.1109</c:v>
                </c:pt>
                <c:pt idx="4">
                  <c:v>1.121</c:v>
                </c:pt>
                <c:pt idx="5">
                  <c:v>1.1890000000000001</c:v>
                </c:pt>
                <c:pt idx="6">
                  <c:v>1.0809</c:v>
                </c:pt>
                <c:pt idx="7">
                  <c:v>1.0840000000000001</c:v>
                </c:pt>
                <c:pt idx="8">
                  <c:v>1.0429999999999999</c:v>
                </c:pt>
                <c:pt idx="9">
                  <c:v>1.0613999999999999</c:v>
                </c:pt>
                <c:pt idx="10">
                  <c:v>1.0628</c:v>
                </c:pt>
                <c:pt idx="11">
                  <c:v>1.0602</c:v>
                </c:pt>
                <c:pt idx="12">
                  <c:v>1.0826</c:v>
                </c:pt>
                <c:pt idx="13">
                  <c:v>1.0704</c:v>
                </c:pt>
                <c:pt idx="14">
                  <c:v>1.085</c:v>
                </c:pt>
              </c:numCache>
            </c:numRef>
          </c:val>
          <c:smooth val="0"/>
          <c:extLst>
            <c:ext xmlns:c16="http://schemas.microsoft.com/office/drawing/2014/chart" uri="{C3380CC4-5D6E-409C-BE32-E72D297353CC}">
              <c16:uniqueId val="{00000004-6489-4273-952D-F8BD3F37A737}"/>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0.30000000000000004"/>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Main Theatres</a:t>
            </a:r>
            <a:endParaRPr lang="en-US" sz="1100"/>
          </a:p>
        </c:rich>
      </c:tx>
      <c:layout>
        <c:manualLayout>
          <c:xMode val="edge"/>
          <c:yMode val="edge"/>
          <c:x val="0.34072907714984191"/>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Theatres!$B$72:$B$86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'Amb arrivals'!$G$8:$G$19</c:f>
            </c:numRef>
          </c:val>
          <c:smooth val="0"/>
          <c:extLst>
            <c:ext xmlns:c16="http://schemas.microsoft.com/office/drawing/2014/chart" uri="{C3380CC4-5D6E-409C-BE32-E72D297353CC}">
              <c16:uniqueId val="{00000000-04D2-46F3-9B4C-37F81AA32F35}"/>
            </c:ext>
          </c:extLst>
        </c:ser>
        <c:ser>
          <c:idx val="2"/>
          <c:order val="1"/>
          <c:tx>
            <c:strRef>
              <c:f>Theatres!$C$70</c:f>
              <c:strCache>
                <c:ptCount val="1"/>
                <c:pt idx="0">
                  <c:v>Target</c:v>
                </c:pt>
              </c:strCache>
            </c:strRef>
          </c:tx>
          <c:spPr>
            <a:ln w="19050" cap="rnd">
              <a:solidFill>
                <a:srgbClr val="FF0000"/>
              </a:solidFill>
              <a:prstDash val="dash"/>
              <a:round/>
            </a:ln>
            <a:effectLst/>
          </c:spPr>
          <c:marker>
            <c:symbol val="none"/>
          </c:marker>
          <c:cat>
            <c:numRef>
              <c:f>Theatres!$B$72:$B$86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Theatres!$C$72:$C$95</c:f>
              <c:numCache>
                <c:formatCode>0.0%</c:formatCode>
                <c:ptCount val="24"/>
                <c:pt idx="0">
                  <c:v>0.85</c:v>
                </c:pt>
                <c:pt idx="1">
                  <c:v>0.85</c:v>
                </c:pt>
                <c:pt idx="2">
                  <c:v>0.85</c:v>
                </c:pt>
                <c:pt idx="3">
                  <c:v>0.85</c:v>
                </c:pt>
                <c:pt idx="4">
                  <c:v>0.85</c:v>
                </c:pt>
                <c:pt idx="5">
                  <c:v>0.85</c:v>
                </c:pt>
                <c:pt idx="6">
                  <c:v>0.85</c:v>
                </c:pt>
                <c:pt idx="7">
                  <c:v>0.85</c:v>
                </c:pt>
                <c:pt idx="8">
                  <c:v>0.85</c:v>
                </c:pt>
                <c:pt idx="9">
                  <c:v>0.85</c:v>
                </c:pt>
                <c:pt idx="10">
                  <c:v>0.85</c:v>
                </c:pt>
                <c:pt idx="11">
                  <c:v>0.85</c:v>
                </c:pt>
                <c:pt idx="12">
                  <c:v>0.85</c:v>
                </c:pt>
                <c:pt idx="13">
                  <c:v>0.85</c:v>
                </c:pt>
                <c:pt idx="14">
                  <c:v>0.85</c:v>
                </c:pt>
              </c:numCache>
            </c:numRef>
          </c:val>
          <c:smooth val="0"/>
          <c:extLst>
            <c:ext xmlns:c16="http://schemas.microsoft.com/office/drawing/2014/chart" uri="{C3380CC4-5D6E-409C-BE32-E72D297353CC}">
              <c16:uniqueId val="{00000001-04D2-46F3-9B4C-37F81AA32F35}"/>
            </c:ext>
          </c:extLst>
        </c:ser>
        <c:ser>
          <c:idx val="3"/>
          <c:order val="2"/>
          <c:tx>
            <c:strRef>
              <c:f>Theatres!$D$70</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Theatres!$B$72:$B$86</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Theatres!$D$72:$D$95</c:f>
              <c:numCache>
                <c:formatCode>0.00%</c:formatCode>
                <c:ptCount val="24"/>
                <c:pt idx="0">
                  <c:v>0.88980000000000004</c:v>
                </c:pt>
                <c:pt idx="1">
                  <c:v>0.86919999999999997</c:v>
                </c:pt>
                <c:pt idx="2">
                  <c:v>0.82179999999999997</c:v>
                </c:pt>
                <c:pt idx="3">
                  <c:v>0.86550000000000005</c:v>
                </c:pt>
                <c:pt idx="4">
                  <c:v>0.88690000000000002</c:v>
                </c:pt>
                <c:pt idx="5">
                  <c:v>0.93400000000000005</c:v>
                </c:pt>
                <c:pt idx="6">
                  <c:v>0.92749999999999999</c:v>
                </c:pt>
                <c:pt idx="7">
                  <c:v>0.96360000000000001</c:v>
                </c:pt>
                <c:pt idx="8">
                  <c:v>0.88600000000000001</c:v>
                </c:pt>
                <c:pt idx="9">
                  <c:v>0.90300000000000002</c:v>
                </c:pt>
                <c:pt idx="10">
                  <c:v>0.89239999999999997</c:v>
                </c:pt>
                <c:pt idx="11">
                  <c:v>0.86240000000000006</c:v>
                </c:pt>
                <c:pt idx="12">
                  <c:v>0.88229999999999997</c:v>
                </c:pt>
                <c:pt idx="13">
                  <c:v>0.87739999999999996</c:v>
                </c:pt>
                <c:pt idx="14">
                  <c:v>0.8538</c:v>
                </c:pt>
              </c:numCache>
            </c:numRef>
          </c:val>
          <c:smooth val="0"/>
          <c:extLst>
            <c:ext xmlns:c16="http://schemas.microsoft.com/office/drawing/2014/chart" uri="{C3380CC4-5D6E-409C-BE32-E72D297353CC}">
              <c16:uniqueId val="{00000002-04D2-46F3-9B4C-37F81AA32F35}"/>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DPU Theatres</a:t>
            </a:r>
            <a:endParaRPr lang="en-US" sz="1100"/>
          </a:p>
        </c:rich>
      </c:tx>
      <c:layout>
        <c:manualLayout>
          <c:xMode val="edge"/>
          <c:yMode val="edge"/>
          <c:x val="0.332395741993819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Theatres!$B$103:$B$117</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'Amb arrivals'!$G$8:$G$19</c:f>
            </c:numRef>
          </c:val>
          <c:smooth val="0"/>
          <c:extLst>
            <c:ext xmlns:c16="http://schemas.microsoft.com/office/drawing/2014/chart" uri="{C3380CC4-5D6E-409C-BE32-E72D297353CC}">
              <c16:uniqueId val="{00000000-0BA2-49C5-9923-F4D66745FCCA}"/>
            </c:ext>
          </c:extLst>
        </c:ser>
        <c:ser>
          <c:idx val="2"/>
          <c:order val="1"/>
          <c:tx>
            <c:strRef>
              <c:f>Theatres!$C$101</c:f>
              <c:strCache>
                <c:ptCount val="1"/>
                <c:pt idx="0">
                  <c:v>Target</c:v>
                </c:pt>
              </c:strCache>
            </c:strRef>
          </c:tx>
          <c:spPr>
            <a:ln w="19050" cap="rnd">
              <a:solidFill>
                <a:srgbClr val="FF0000"/>
              </a:solidFill>
              <a:prstDash val="dash"/>
              <a:round/>
            </a:ln>
            <a:effectLst/>
          </c:spPr>
          <c:marker>
            <c:symbol val="none"/>
          </c:marker>
          <c:cat>
            <c:numRef>
              <c:f>Theatres!$B$103:$B$117</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Theatres!$C$103:$C$126</c:f>
              <c:numCache>
                <c:formatCode>0.0%</c:formatCode>
                <c:ptCount val="24"/>
                <c:pt idx="0">
                  <c:v>0.8</c:v>
                </c:pt>
                <c:pt idx="1">
                  <c:v>0.8</c:v>
                </c:pt>
                <c:pt idx="2">
                  <c:v>0.8</c:v>
                </c:pt>
                <c:pt idx="3">
                  <c:v>0.8</c:v>
                </c:pt>
                <c:pt idx="4">
                  <c:v>0.8</c:v>
                </c:pt>
                <c:pt idx="5">
                  <c:v>0.8</c:v>
                </c:pt>
                <c:pt idx="6">
                  <c:v>0.8</c:v>
                </c:pt>
                <c:pt idx="7">
                  <c:v>0.8</c:v>
                </c:pt>
                <c:pt idx="8">
                  <c:v>0.8</c:v>
                </c:pt>
                <c:pt idx="9">
                  <c:v>0.8</c:v>
                </c:pt>
                <c:pt idx="10">
                  <c:v>0.8</c:v>
                </c:pt>
                <c:pt idx="11">
                  <c:v>0.8</c:v>
                </c:pt>
                <c:pt idx="12">
                  <c:v>0.8</c:v>
                </c:pt>
                <c:pt idx="13">
                  <c:v>0.8</c:v>
                </c:pt>
                <c:pt idx="14">
                  <c:v>0.8</c:v>
                </c:pt>
              </c:numCache>
            </c:numRef>
          </c:val>
          <c:smooth val="0"/>
          <c:extLst>
            <c:ext xmlns:c16="http://schemas.microsoft.com/office/drawing/2014/chart" uri="{C3380CC4-5D6E-409C-BE32-E72D297353CC}">
              <c16:uniqueId val="{00000001-0BA2-49C5-9923-F4D66745FCCA}"/>
            </c:ext>
          </c:extLst>
        </c:ser>
        <c:ser>
          <c:idx val="1"/>
          <c:order val="2"/>
          <c:tx>
            <c:strRef>
              <c:f>Theatres!$D$101</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Theatres!$B$103:$B$117</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Theatres!$D$103:$D$126</c:f>
              <c:numCache>
                <c:formatCode>0.00%</c:formatCode>
                <c:ptCount val="24"/>
                <c:pt idx="0">
                  <c:v>0.62849999999999995</c:v>
                </c:pt>
                <c:pt idx="1">
                  <c:v>0.57099999999999995</c:v>
                </c:pt>
                <c:pt idx="2">
                  <c:v>0.58309999999999995</c:v>
                </c:pt>
                <c:pt idx="3">
                  <c:v>0.5726</c:v>
                </c:pt>
                <c:pt idx="4">
                  <c:v>0.5665</c:v>
                </c:pt>
                <c:pt idx="5">
                  <c:v>0.5887</c:v>
                </c:pt>
                <c:pt idx="6">
                  <c:v>0.62039999999999995</c:v>
                </c:pt>
                <c:pt idx="7">
                  <c:v>0.66490000000000005</c:v>
                </c:pt>
                <c:pt idx="8">
                  <c:v>0.58450000000000002</c:v>
                </c:pt>
                <c:pt idx="9">
                  <c:v>0.60289999999999999</c:v>
                </c:pt>
                <c:pt idx="10">
                  <c:v>0.64410000000000001</c:v>
                </c:pt>
                <c:pt idx="11">
                  <c:v>0.64029999999999998</c:v>
                </c:pt>
                <c:pt idx="12">
                  <c:v>0.59319999999999995</c:v>
                </c:pt>
                <c:pt idx="13">
                  <c:v>0.5655</c:v>
                </c:pt>
                <c:pt idx="14">
                  <c:v>0.57699999999999996</c:v>
                </c:pt>
              </c:numCache>
            </c:numRef>
          </c:val>
          <c:smooth val="0"/>
          <c:extLst>
            <c:ext xmlns:c16="http://schemas.microsoft.com/office/drawing/2014/chart" uri="{C3380CC4-5D6E-409C-BE32-E72D297353CC}">
              <c16:uniqueId val="{00000002-0BA2-49C5-9923-F4D66745FCCA}"/>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New Scheduled Contacts</a:t>
            </a:r>
            <a:endParaRPr lang="en-GB" sz="1100"/>
          </a:p>
        </c:rich>
      </c:tx>
      <c:overlay val="0"/>
      <c:spPr>
        <a:noFill/>
        <a:ln>
          <a:noFill/>
        </a:ln>
        <a:effectLst/>
      </c:spPr>
    </c:title>
    <c:autoTitleDeleted val="0"/>
    <c:plotArea>
      <c:layout>
        <c:manualLayout>
          <c:layoutTarget val="inner"/>
          <c:xMode val="edge"/>
          <c:yMode val="edge"/>
          <c:x val="0.10024759405074365"/>
          <c:y val="0.14087962962962963"/>
          <c:w val="0.87753018372703417"/>
          <c:h val="0.60415099154272378"/>
        </c:manualLayout>
      </c:layout>
      <c:lineChart>
        <c:grouping val="standard"/>
        <c:varyColors val="0"/>
        <c:ser>
          <c:idx val="1"/>
          <c:order val="0"/>
          <c:tx>
            <c:strRef>
              <c:f>'AHP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Activity'!$C$7:$C$18</c:f>
              <c:numCache>
                <c:formatCode>General</c:formatCode>
                <c:ptCount val="12"/>
                <c:pt idx="0">
                  <c:v>4625</c:v>
                </c:pt>
                <c:pt idx="1">
                  <c:v>4746</c:v>
                </c:pt>
                <c:pt idx="2">
                  <c:v>4888</c:v>
                </c:pt>
                <c:pt idx="3">
                  <c:v>4831</c:v>
                </c:pt>
                <c:pt idx="4">
                  <c:v>4023</c:v>
                </c:pt>
                <c:pt idx="5">
                  <c:v>5208</c:v>
                </c:pt>
                <c:pt idx="6">
                  <c:v>5241</c:v>
                </c:pt>
                <c:pt idx="7">
                  <c:v>5018</c:v>
                </c:pt>
                <c:pt idx="8">
                  <c:v>4259</c:v>
                </c:pt>
                <c:pt idx="9">
                  <c:v>5142</c:v>
                </c:pt>
                <c:pt idx="10">
                  <c:v>4819</c:v>
                </c:pt>
                <c:pt idx="11">
                  <c:v>4746</c:v>
                </c:pt>
              </c:numCache>
            </c:numRef>
          </c:val>
          <c:smooth val="0"/>
          <c:extLst>
            <c:ext xmlns:c16="http://schemas.microsoft.com/office/drawing/2014/chart" uri="{C3380CC4-5D6E-409C-BE32-E72D297353CC}">
              <c16:uniqueId val="{00000000-94A1-4F30-8749-351022AA7146}"/>
            </c:ext>
          </c:extLst>
        </c:ser>
        <c:ser>
          <c:idx val="0"/>
          <c:order val="1"/>
          <c:tx>
            <c:strRef>
              <c:f>'AHP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Activity'!$D$7:$D$18</c:f>
              <c:numCache>
                <c:formatCode>General</c:formatCode>
                <c:ptCount val="12"/>
                <c:pt idx="0">
                  <c:v>4783</c:v>
                </c:pt>
                <c:pt idx="1">
                  <c:v>4649</c:v>
                </c:pt>
                <c:pt idx="2">
                  <c:v>5303</c:v>
                </c:pt>
                <c:pt idx="3">
                  <c:v>4936</c:v>
                </c:pt>
              </c:numCache>
            </c:numRef>
          </c:val>
          <c:smooth val="0"/>
          <c:extLst>
            <c:ext xmlns:c16="http://schemas.microsoft.com/office/drawing/2014/chart" uri="{C3380CC4-5D6E-409C-BE32-E72D297353CC}">
              <c16:uniqueId val="{00000001-94A1-4F30-8749-351022AA7146}"/>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0.33629155730533689"/>
          <c:y val="0.90798556430446198"/>
          <c:w val="0.36556692913385824"/>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Review Scheduled Contacts</a:t>
            </a:r>
            <a:endParaRPr lang="en-GB" sz="1100"/>
          </a:p>
        </c:rich>
      </c:tx>
      <c:layout>
        <c:manualLayout>
          <c:xMode val="edge"/>
          <c:yMode val="edge"/>
          <c:x val="0.30002777777777778"/>
          <c:y val="3.8095238095238099E-2"/>
        </c:manualLayout>
      </c:layout>
      <c:overlay val="0"/>
      <c:spPr>
        <a:noFill/>
        <a:ln>
          <a:noFill/>
        </a:ln>
        <a:effectLst/>
      </c:spPr>
    </c:title>
    <c:autoTitleDeleted val="0"/>
    <c:plotArea>
      <c:layout>
        <c:manualLayout>
          <c:layoutTarget val="inner"/>
          <c:xMode val="edge"/>
          <c:yMode val="edge"/>
          <c:x val="0.11413648293963255"/>
          <c:y val="0.15013888888888888"/>
          <c:w val="0.86364129483814533"/>
          <c:h val="0.63192876932050157"/>
        </c:manualLayout>
      </c:layout>
      <c:lineChart>
        <c:grouping val="standard"/>
        <c:varyColors val="0"/>
        <c:ser>
          <c:idx val="1"/>
          <c:order val="0"/>
          <c:tx>
            <c:strRef>
              <c:f>'AHP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Activity'!$C$26:$C$37</c:f>
              <c:numCache>
                <c:formatCode>General</c:formatCode>
                <c:ptCount val="12"/>
                <c:pt idx="0">
                  <c:v>14894</c:v>
                </c:pt>
                <c:pt idx="1">
                  <c:v>16103</c:v>
                </c:pt>
                <c:pt idx="2">
                  <c:v>15299</c:v>
                </c:pt>
                <c:pt idx="3">
                  <c:v>13998</c:v>
                </c:pt>
                <c:pt idx="4">
                  <c:v>12767</c:v>
                </c:pt>
                <c:pt idx="5">
                  <c:v>16504</c:v>
                </c:pt>
                <c:pt idx="6">
                  <c:v>16456</c:v>
                </c:pt>
                <c:pt idx="7">
                  <c:v>15258</c:v>
                </c:pt>
                <c:pt idx="8">
                  <c:v>13352</c:v>
                </c:pt>
                <c:pt idx="9">
                  <c:v>15979</c:v>
                </c:pt>
                <c:pt idx="10">
                  <c:v>15058</c:v>
                </c:pt>
                <c:pt idx="11">
                  <c:v>15544</c:v>
                </c:pt>
              </c:numCache>
            </c:numRef>
          </c:val>
          <c:smooth val="0"/>
          <c:extLst>
            <c:ext xmlns:c16="http://schemas.microsoft.com/office/drawing/2014/chart" uri="{C3380CC4-5D6E-409C-BE32-E72D297353CC}">
              <c16:uniqueId val="{00000000-965D-426F-9BD1-2EE588D612A3}"/>
            </c:ext>
          </c:extLst>
        </c:ser>
        <c:ser>
          <c:idx val="0"/>
          <c:order val="1"/>
          <c:tx>
            <c:strRef>
              <c:f>'AHP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Activity'!$D$26:$D$37</c:f>
              <c:numCache>
                <c:formatCode>General</c:formatCode>
                <c:ptCount val="12"/>
                <c:pt idx="0">
                  <c:v>15389</c:v>
                </c:pt>
                <c:pt idx="1">
                  <c:v>15079</c:v>
                </c:pt>
                <c:pt idx="2">
                  <c:v>16900</c:v>
                </c:pt>
                <c:pt idx="3">
                  <c:v>14879</c:v>
                </c:pt>
              </c:numCache>
            </c:numRef>
          </c:val>
          <c:smooth val="0"/>
          <c:extLst>
            <c:ext xmlns:c16="http://schemas.microsoft.com/office/drawing/2014/chart" uri="{C3380CC4-5D6E-409C-BE32-E72D297353CC}">
              <c16:uniqueId val="{00000001-965D-426F-9BD1-2EE588D612A3}"/>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&lt; 13 weeks</a:t>
            </a:r>
            <a:endParaRPr lang="en-GB" sz="1100">
              <a:effectLst/>
            </a:endParaRPr>
          </a:p>
        </c:rich>
      </c:tx>
      <c:layout>
        <c:manualLayout>
          <c:xMode val="edge"/>
          <c:yMode val="edge"/>
          <c:x val="0.30360411198600173"/>
          <c:y val="4.6118333781296046E-2"/>
        </c:manualLayout>
      </c:layout>
      <c:overlay val="0"/>
      <c:spPr>
        <a:noFill/>
        <a:ln>
          <a:noFill/>
        </a:ln>
        <a:effectLst/>
      </c:spPr>
    </c:title>
    <c:autoTitleDeleted val="0"/>
    <c:plotArea>
      <c:layout/>
      <c:lineChart>
        <c:grouping val="standard"/>
        <c:varyColors val="0"/>
        <c:ser>
          <c:idx val="1"/>
          <c:order val="0"/>
          <c:tx>
            <c:strRef>
              <c:f>'AHP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13wk%'!$E$79:$E$102</c:f>
              <c:numCache>
                <c:formatCode>0.00%</c:formatCode>
                <c:ptCount val="24"/>
                <c:pt idx="0">
                  <c:v>0.42509999999999998</c:v>
                </c:pt>
                <c:pt idx="1">
                  <c:v>0.41830000000000001</c:v>
                </c:pt>
                <c:pt idx="2">
                  <c:v>0.42359999999999998</c:v>
                </c:pt>
                <c:pt idx="3">
                  <c:v>0.42149999999999999</c:v>
                </c:pt>
                <c:pt idx="4">
                  <c:v>0.40579999999999999</c:v>
                </c:pt>
                <c:pt idx="5">
                  <c:v>0.40400000000000003</c:v>
                </c:pt>
                <c:pt idx="6">
                  <c:v>0.40810000000000002</c:v>
                </c:pt>
                <c:pt idx="7">
                  <c:v>0.41139999999999999</c:v>
                </c:pt>
                <c:pt idx="8">
                  <c:v>0.38729999999999998</c:v>
                </c:pt>
                <c:pt idx="9">
                  <c:v>0.38100000000000001</c:v>
                </c:pt>
                <c:pt idx="10">
                  <c:v>0.39140000000000003</c:v>
                </c:pt>
                <c:pt idx="11">
                  <c:v>0.42209999999999998</c:v>
                </c:pt>
                <c:pt idx="12">
                  <c:v>0.42609999999999998</c:v>
                </c:pt>
                <c:pt idx="13">
                  <c:v>0.41760000000000003</c:v>
                </c:pt>
                <c:pt idx="14">
                  <c:v>0.41660000000000003</c:v>
                </c:pt>
                <c:pt idx="15">
                  <c:v>0.40539999999999998</c:v>
                </c:pt>
              </c:numCache>
            </c:numRef>
          </c:val>
          <c:smooth val="0"/>
          <c:extLst>
            <c:ext xmlns:c16="http://schemas.microsoft.com/office/drawing/2014/chart" uri="{C3380CC4-5D6E-409C-BE32-E72D297353CC}">
              <c16:uniqueId val="{00000000-7D53-416B-8FA9-6F946473E8C6}"/>
            </c:ext>
          </c:extLst>
        </c:ser>
        <c:ser>
          <c:idx val="0"/>
          <c:order val="1"/>
          <c:tx>
            <c:strRef>
              <c:f>'AHP 13wk%'!$G$6</c:f>
              <c:strCache>
                <c:ptCount val="1"/>
                <c:pt idx="0">
                  <c:v>Target</c:v>
                </c:pt>
              </c:strCache>
            </c:strRef>
          </c:tx>
          <c:spPr>
            <a:ln w="28575">
              <a:solidFill>
                <a:srgbClr val="FF0000"/>
              </a:solidFill>
              <a:prstDash val="dash"/>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7D53-416B-8FA9-6F946473E8C6}"/>
            </c:ext>
          </c:extLst>
        </c:ser>
        <c:ser>
          <c:idx val="2"/>
          <c:order val="2"/>
          <c:tx>
            <c:strRef>
              <c:f>'AHP 13wk%'!$F$6</c:f>
              <c:strCache>
                <c:ptCount val="1"/>
                <c:pt idx="0">
                  <c:v>LPL</c:v>
                </c:pt>
              </c:strCache>
            </c:strRef>
          </c:tx>
          <c:spPr>
            <a:ln w="15875">
              <a:solidFill>
                <a:schemeClr val="tx1"/>
              </a:solidFill>
              <a:prstDash val="lgDash"/>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13wk%'!$F$79:$F$102</c:f>
              <c:numCache>
                <c:formatCode>0%</c:formatCode>
                <c:ptCount val="24"/>
                <c:pt idx="0">
                  <c:v>0.36042300000000005</c:v>
                </c:pt>
                <c:pt idx="1">
                  <c:v>0.36042300000000005</c:v>
                </c:pt>
                <c:pt idx="2">
                  <c:v>0.36042300000000005</c:v>
                </c:pt>
                <c:pt idx="3">
                  <c:v>0.36042300000000005</c:v>
                </c:pt>
                <c:pt idx="4">
                  <c:v>0.36042300000000005</c:v>
                </c:pt>
                <c:pt idx="5">
                  <c:v>0.36042300000000005</c:v>
                </c:pt>
                <c:pt idx="6">
                  <c:v>0.36042300000000005</c:v>
                </c:pt>
                <c:pt idx="7">
                  <c:v>0.36042300000000005</c:v>
                </c:pt>
                <c:pt idx="8">
                  <c:v>0.36042300000000005</c:v>
                </c:pt>
                <c:pt idx="9">
                  <c:v>0.36042300000000005</c:v>
                </c:pt>
                <c:pt idx="10">
                  <c:v>0.36042300000000005</c:v>
                </c:pt>
                <c:pt idx="11">
                  <c:v>0.36042300000000005</c:v>
                </c:pt>
                <c:pt idx="12">
                  <c:v>0.36042300000000005</c:v>
                </c:pt>
                <c:pt idx="13">
                  <c:v>0.36042300000000005</c:v>
                </c:pt>
                <c:pt idx="14">
                  <c:v>0.36042300000000005</c:v>
                </c:pt>
                <c:pt idx="15">
                  <c:v>0.36042300000000005</c:v>
                </c:pt>
                <c:pt idx="16">
                  <c:v>0.36042300000000005</c:v>
                </c:pt>
                <c:pt idx="17">
                  <c:v>0.36042300000000005</c:v>
                </c:pt>
                <c:pt idx="18">
                  <c:v>0.36042300000000005</c:v>
                </c:pt>
                <c:pt idx="19">
                  <c:v>0.36042300000000005</c:v>
                </c:pt>
                <c:pt idx="20">
                  <c:v>0.36042300000000005</c:v>
                </c:pt>
                <c:pt idx="21">
                  <c:v>0.36042300000000005</c:v>
                </c:pt>
                <c:pt idx="22">
                  <c:v>0.36042300000000005</c:v>
                </c:pt>
                <c:pt idx="23">
                  <c:v>0.36042300000000005</c:v>
                </c:pt>
              </c:numCache>
            </c:numRef>
          </c:val>
          <c:smooth val="0"/>
          <c:extLst>
            <c:ext xmlns:c16="http://schemas.microsoft.com/office/drawing/2014/chart" uri="{C3380CC4-5D6E-409C-BE32-E72D297353CC}">
              <c16:uniqueId val="{00000002-7D53-416B-8FA9-6F946473E8C6}"/>
            </c:ext>
          </c:extLst>
        </c:ser>
        <c:ser>
          <c:idx val="3"/>
          <c:order val="3"/>
          <c:tx>
            <c:strRef>
              <c:f>'AHP 13wk%'!$D$6</c:f>
              <c:strCache>
                <c:ptCount val="1"/>
                <c:pt idx="0">
                  <c:v>Mean</c:v>
                </c:pt>
              </c:strCache>
            </c:strRef>
          </c:tx>
          <c:spPr>
            <a:ln w="15875">
              <a:solidFill>
                <a:schemeClr val="tx1"/>
              </a:solidFill>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13wk%'!$D$79:$D$102</c:f>
              <c:numCache>
                <c:formatCode>0%</c:formatCode>
                <c:ptCount val="24"/>
                <c:pt idx="0">
                  <c:v>0.41033125000000004</c:v>
                </c:pt>
                <c:pt idx="1">
                  <c:v>0.41033125000000004</c:v>
                </c:pt>
                <c:pt idx="2">
                  <c:v>0.41033125000000004</c:v>
                </c:pt>
                <c:pt idx="3">
                  <c:v>0.41033125000000004</c:v>
                </c:pt>
                <c:pt idx="4">
                  <c:v>0.41033125000000004</c:v>
                </c:pt>
                <c:pt idx="5">
                  <c:v>0.41033125000000004</c:v>
                </c:pt>
                <c:pt idx="6">
                  <c:v>0.41033125000000004</c:v>
                </c:pt>
                <c:pt idx="7">
                  <c:v>0.41033125000000004</c:v>
                </c:pt>
                <c:pt idx="8">
                  <c:v>0.41033125000000004</c:v>
                </c:pt>
                <c:pt idx="9">
                  <c:v>0.41033125000000004</c:v>
                </c:pt>
                <c:pt idx="10">
                  <c:v>0.41033125000000004</c:v>
                </c:pt>
                <c:pt idx="11">
                  <c:v>0.41033125000000004</c:v>
                </c:pt>
                <c:pt idx="12">
                  <c:v>0.41033125000000004</c:v>
                </c:pt>
                <c:pt idx="13">
                  <c:v>0.41033125000000004</c:v>
                </c:pt>
                <c:pt idx="14">
                  <c:v>0.41033125000000004</c:v>
                </c:pt>
                <c:pt idx="15">
                  <c:v>0.41033125000000004</c:v>
                </c:pt>
                <c:pt idx="16">
                  <c:v>0.41033125000000004</c:v>
                </c:pt>
                <c:pt idx="17">
                  <c:v>0.41033125000000004</c:v>
                </c:pt>
                <c:pt idx="18">
                  <c:v>0.41033125000000004</c:v>
                </c:pt>
                <c:pt idx="19">
                  <c:v>0.41033125000000004</c:v>
                </c:pt>
                <c:pt idx="20">
                  <c:v>0.41033125000000004</c:v>
                </c:pt>
                <c:pt idx="21">
                  <c:v>0.41033125000000004</c:v>
                </c:pt>
                <c:pt idx="22">
                  <c:v>0.41033125000000004</c:v>
                </c:pt>
                <c:pt idx="23">
                  <c:v>0.41033125000000004</c:v>
                </c:pt>
              </c:numCache>
            </c:numRef>
          </c:val>
          <c:smooth val="0"/>
          <c:extLst>
            <c:ext xmlns:c16="http://schemas.microsoft.com/office/drawing/2014/chart" uri="{C3380CC4-5D6E-409C-BE32-E72D297353CC}">
              <c16:uniqueId val="{00000003-7D53-416B-8FA9-6F946473E8C6}"/>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13wk%'!$C$79:$C$102</c:f>
              <c:numCache>
                <c:formatCode>0%</c:formatCode>
                <c:ptCount val="24"/>
                <c:pt idx="0">
                  <c:v>0.46023950000000002</c:v>
                </c:pt>
                <c:pt idx="1">
                  <c:v>0.46023950000000002</c:v>
                </c:pt>
                <c:pt idx="2">
                  <c:v>0.46023950000000002</c:v>
                </c:pt>
                <c:pt idx="3">
                  <c:v>0.46023950000000002</c:v>
                </c:pt>
                <c:pt idx="4">
                  <c:v>0.46023950000000002</c:v>
                </c:pt>
                <c:pt idx="5">
                  <c:v>0.46023950000000002</c:v>
                </c:pt>
                <c:pt idx="6">
                  <c:v>0.46023950000000002</c:v>
                </c:pt>
                <c:pt idx="7">
                  <c:v>0.46023950000000002</c:v>
                </c:pt>
                <c:pt idx="8">
                  <c:v>0.46023950000000002</c:v>
                </c:pt>
                <c:pt idx="9">
                  <c:v>0.46023950000000002</c:v>
                </c:pt>
                <c:pt idx="10">
                  <c:v>0.46023950000000002</c:v>
                </c:pt>
                <c:pt idx="11">
                  <c:v>0.46023950000000002</c:v>
                </c:pt>
                <c:pt idx="12">
                  <c:v>0.46023950000000002</c:v>
                </c:pt>
                <c:pt idx="13">
                  <c:v>0.46023950000000002</c:v>
                </c:pt>
                <c:pt idx="14">
                  <c:v>0.46023950000000002</c:v>
                </c:pt>
                <c:pt idx="15">
                  <c:v>0.46023950000000002</c:v>
                </c:pt>
                <c:pt idx="16">
                  <c:v>0.46023950000000002</c:v>
                </c:pt>
                <c:pt idx="17">
                  <c:v>0.46023950000000002</c:v>
                </c:pt>
                <c:pt idx="18">
                  <c:v>0.46023950000000002</c:v>
                </c:pt>
                <c:pt idx="19">
                  <c:v>0.46023950000000002</c:v>
                </c:pt>
                <c:pt idx="20">
                  <c:v>0.46023950000000002</c:v>
                </c:pt>
                <c:pt idx="21">
                  <c:v>0.46023950000000002</c:v>
                </c:pt>
                <c:pt idx="22">
                  <c:v>0.46023950000000002</c:v>
                </c:pt>
                <c:pt idx="23">
                  <c:v>0.46023950000000002</c:v>
                </c:pt>
              </c:numCache>
            </c:numRef>
          </c:val>
          <c:smooth val="0"/>
          <c:extLst>
            <c:ext xmlns:c16="http://schemas.microsoft.com/office/drawing/2014/chart" uri="{C3380CC4-5D6E-409C-BE32-E72D297353CC}">
              <c16:uniqueId val="{00000004-7D53-416B-8FA9-6F946473E8C6}"/>
            </c:ext>
          </c:extLst>
        </c:ser>
        <c:ser>
          <c:idx val="5"/>
          <c:order val="5"/>
          <c:tx>
            <c:strRef>
              <c:f>'AHP 13wk%'!$I$6</c:f>
              <c:strCache>
                <c:ptCount val="1"/>
                <c:pt idx="0">
                  <c:v>SCL</c:v>
                </c:pt>
              </c:strCache>
            </c:strRef>
          </c:tx>
          <c:spPr>
            <a:ln>
              <a:noFill/>
            </a:ln>
          </c:spPr>
          <c:marker>
            <c:symbol val="circle"/>
            <c:size val="6"/>
            <c:spPr>
              <a:solidFill>
                <a:srgbClr val="FF6600"/>
              </a:solidFill>
              <a:ln>
                <a:noFill/>
              </a:ln>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7D53-416B-8FA9-6F946473E8C6}"/>
            </c:ext>
          </c:extLst>
        </c:ser>
        <c:ser>
          <c:idx val="6"/>
          <c:order val="6"/>
          <c:tx>
            <c:strRef>
              <c:f>'AHP 13wk%'!$J$6</c:f>
              <c:strCache>
                <c:ptCount val="1"/>
                <c:pt idx="0">
                  <c:v>SCH</c:v>
                </c:pt>
              </c:strCache>
            </c:strRef>
          </c:tx>
          <c:spPr>
            <a:ln>
              <a:noFill/>
            </a:ln>
          </c:spPr>
          <c:marker>
            <c:symbol val="circle"/>
            <c:size val="6"/>
            <c:spPr>
              <a:solidFill>
                <a:srgbClr val="5B9BD5"/>
              </a:solidFill>
              <a:ln>
                <a:noFill/>
              </a:ln>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7D53-416B-8FA9-6F946473E8C6}"/>
            </c:ext>
          </c:extLst>
        </c:ser>
        <c:dLbls>
          <c:showLegendKey val="0"/>
          <c:showVal val="0"/>
          <c:showCatName val="0"/>
          <c:showSerName val="0"/>
          <c:showPercent val="0"/>
          <c:showBubbleSize val="0"/>
        </c:dLbls>
        <c:marker val="1"/>
        <c:smooth val="0"/>
        <c:axId val="174331392"/>
        <c:axId val="174333312"/>
      </c:lineChart>
      <c:dateAx>
        <c:axId val="1743313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3312"/>
        <c:crosses val="autoZero"/>
        <c:auto val="1"/>
        <c:lblOffset val="100"/>
        <c:baseTimeUnit val="months"/>
        <c:majorUnit val="1"/>
        <c:majorTimeUnit val="months"/>
      </c:dateAx>
      <c:valAx>
        <c:axId val="174333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13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&gt; 13 weeks</a:t>
            </a:r>
            <a:endParaRPr lang="en-GB" sz="1100">
              <a:effectLst/>
            </a:endParaRPr>
          </a:p>
        </c:rich>
      </c:tx>
      <c:layout>
        <c:manualLayout>
          <c:xMode val="edge"/>
          <c:yMode val="edge"/>
          <c:x val="0.29944892602710371"/>
          <c:y val="4.1666666666666664E-2"/>
        </c:manualLayout>
      </c:layout>
      <c:overlay val="0"/>
      <c:spPr>
        <a:noFill/>
        <a:ln>
          <a:noFill/>
        </a:ln>
        <a:effectLst/>
      </c:spPr>
    </c:title>
    <c:autoTitleDeleted val="0"/>
    <c:plotArea>
      <c:layout/>
      <c:lineChart>
        <c:grouping val="standard"/>
        <c:varyColors val="0"/>
        <c:ser>
          <c:idx val="1"/>
          <c:order val="0"/>
          <c:tx>
            <c:strRef>
              <c:f>'AHP 13wk'!$E$6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13wk'!$E$79:$E$102</c:f>
              <c:numCache>
                <c:formatCode>General</c:formatCode>
                <c:ptCount val="24"/>
                <c:pt idx="0">
                  <c:v>16957</c:v>
                </c:pt>
                <c:pt idx="1">
                  <c:v>17260</c:v>
                </c:pt>
                <c:pt idx="2">
                  <c:v>17426</c:v>
                </c:pt>
                <c:pt idx="3">
                  <c:v>17492</c:v>
                </c:pt>
                <c:pt idx="4">
                  <c:v>18282</c:v>
                </c:pt>
                <c:pt idx="5">
                  <c:v>18273</c:v>
                </c:pt>
                <c:pt idx="6">
                  <c:v>18063</c:v>
                </c:pt>
                <c:pt idx="7">
                  <c:v>17513</c:v>
                </c:pt>
                <c:pt idx="8">
                  <c:v>17939</c:v>
                </c:pt>
                <c:pt idx="9">
                  <c:v>18084</c:v>
                </c:pt>
                <c:pt idx="10">
                  <c:v>17623</c:v>
                </c:pt>
                <c:pt idx="11">
                  <c:v>16734</c:v>
                </c:pt>
                <c:pt idx="12">
                  <c:v>16902</c:v>
                </c:pt>
                <c:pt idx="13">
                  <c:v>17329</c:v>
                </c:pt>
                <c:pt idx="14">
                  <c:v>17639</c:v>
                </c:pt>
                <c:pt idx="15">
                  <c:v>18210</c:v>
                </c:pt>
              </c:numCache>
            </c:numRef>
          </c:val>
          <c:smooth val="0"/>
          <c:extLst>
            <c:ext xmlns:c16="http://schemas.microsoft.com/office/drawing/2014/chart" uri="{C3380CC4-5D6E-409C-BE32-E72D297353CC}">
              <c16:uniqueId val="{00000000-FCB1-451A-8483-E9742DB4D3FF}"/>
            </c:ext>
          </c:extLst>
        </c:ser>
        <c:ser>
          <c:idx val="3"/>
          <c:order val="1"/>
          <c:tx>
            <c:strRef>
              <c:f>'AHP 13wk'!$G$6</c:f>
              <c:strCache>
                <c:ptCount val="1"/>
                <c:pt idx="0">
                  <c:v>Target</c:v>
                </c:pt>
              </c:strCache>
            </c:strRef>
          </c:tx>
          <c:spPr>
            <a:ln w="25400" cap="rnd">
              <a:solidFill>
                <a:srgbClr val="FF0000"/>
              </a:solidFill>
              <a:prstDash val="dash"/>
              <a:round/>
            </a:ln>
            <a:effectLst/>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CB1-451A-8483-E9742DB4D3FF}"/>
            </c:ext>
          </c:extLst>
        </c:ser>
        <c:ser>
          <c:idx val="0"/>
          <c:order val="2"/>
          <c:tx>
            <c:strRef>
              <c:f>'AHP 13wk'!$F$6</c:f>
              <c:strCache>
                <c:ptCount val="1"/>
                <c:pt idx="0">
                  <c:v>LPL</c:v>
                </c:pt>
              </c:strCache>
            </c:strRef>
          </c:tx>
          <c:spPr>
            <a:ln w="15875">
              <a:solidFill>
                <a:schemeClr val="tx1"/>
              </a:solidFill>
              <a:prstDash val="lgDash"/>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13wk'!$F$79:$F$102</c:f>
              <c:numCache>
                <c:formatCode>0</c:formatCode>
                <c:ptCount val="24"/>
                <c:pt idx="0">
                  <c:v>16634.137666666666</c:v>
                </c:pt>
                <c:pt idx="1">
                  <c:v>16634.137666666666</c:v>
                </c:pt>
                <c:pt idx="2">
                  <c:v>16634.137666666666</c:v>
                </c:pt>
                <c:pt idx="3">
                  <c:v>16634.137666666666</c:v>
                </c:pt>
                <c:pt idx="4">
                  <c:v>16634.137666666666</c:v>
                </c:pt>
                <c:pt idx="5">
                  <c:v>16634.137666666666</c:v>
                </c:pt>
                <c:pt idx="6">
                  <c:v>16634.137666666666</c:v>
                </c:pt>
                <c:pt idx="7">
                  <c:v>16634.137666666666</c:v>
                </c:pt>
                <c:pt idx="8">
                  <c:v>16634.137666666666</c:v>
                </c:pt>
                <c:pt idx="9">
                  <c:v>16634.137666666666</c:v>
                </c:pt>
                <c:pt idx="10">
                  <c:v>16634.137666666666</c:v>
                </c:pt>
                <c:pt idx="11">
                  <c:v>16634.137666666666</c:v>
                </c:pt>
                <c:pt idx="12">
                  <c:v>16634.137666666666</c:v>
                </c:pt>
                <c:pt idx="13">
                  <c:v>16634.137666666666</c:v>
                </c:pt>
                <c:pt idx="14">
                  <c:v>16634.137666666666</c:v>
                </c:pt>
                <c:pt idx="15">
                  <c:v>16634.137666666666</c:v>
                </c:pt>
                <c:pt idx="16">
                  <c:v>16634.137666666666</c:v>
                </c:pt>
                <c:pt idx="17">
                  <c:v>16634.137666666666</c:v>
                </c:pt>
                <c:pt idx="18">
                  <c:v>16634.137666666666</c:v>
                </c:pt>
                <c:pt idx="19">
                  <c:v>16634.137666666666</c:v>
                </c:pt>
                <c:pt idx="20">
                  <c:v>16634.137666666666</c:v>
                </c:pt>
                <c:pt idx="21">
                  <c:v>16634.137666666666</c:v>
                </c:pt>
                <c:pt idx="22">
                  <c:v>16634.137666666666</c:v>
                </c:pt>
                <c:pt idx="23">
                  <c:v>16634.137666666666</c:v>
                </c:pt>
              </c:numCache>
            </c:numRef>
          </c:val>
          <c:smooth val="0"/>
          <c:extLst>
            <c:ext xmlns:c16="http://schemas.microsoft.com/office/drawing/2014/chart" uri="{C3380CC4-5D6E-409C-BE32-E72D297353CC}">
              <c16:uniqueId val="{00000002-FCB1-451A-8483-E9742DB4D3FF}"/>
            </c:ext>
          </c:extLst>
        </c:ser>
        <c:ser>
          <c:idx val="2"/>
          <c:order val="3"/>
          <c:tx>
            <c:strRef>
              <c:f>'AHP 13wk'!$D$6</c:f>
              <c:strCache>
                <c:ptCount val="1"/>
                <c:pt idx="0">
                  <c:v>Mean</c:v>
                </c:pt>
              </c:strCache>
            </c:strRef>
          </c:tx>
          <c:spPr>
            <a:ln w="15875">
              <a:solidFill>
                <a:schemeClr val="tx1"/>
              </a:solidFill>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13wk'!$D$79:$D$102</c:f>
              <c:numCache>
                <c:formatCode>0</c:formatCode>
                <c:ptCount val="24"/>
                <c:pt idx="0">
                  <c:v>17607.875</c:v>
                </c:pt>
                <c:pt idx="1">
                  <c:v>17607.875</c:v>
                </c:pt>
                <c:pt idx="2">
                  <c:v>17607.875</c:v>
                </c:pt>
                <c:pt idx="3">
                  <c:v>17607.875</c:v>
                </c:pt>
                <c:pt idx="4">
                  <c:v>17607.875</c:v>
                </c:pt>
                <c:pt idx="5">
                  <c:v>17607.875</c:v>
                </c:pt>
                <c:pt idx="6">
                  <c:v>17607.875</c:v>
                </c:pt>
                <c:pt idx="7">
                  <c:v>17607.875</c:v>
                </c:pt>
                <c:pt idx="8">
                  <c:v>17607.875</c:v>
                </c:pt>
                <c:pt idx="9">
                  <c:v>17607.875</c:v>
                </c:pt>
                <c:pt idx="10">
                  <c:v>17607.875</c:v>
                </c:pt>
                <c:pt idx="11">
                  <c:v>17607.875</c:v>
                </c:pt>
                <c:pt idx="12">
                  <c:v>17607.875</c:v>
                </c:pt>
                <c:pt idx="13">
                  <c:v>17607.875</c:v>
                </c:pt>
                <c:pt idx="14">
                  <c:v>17607.875</c:v>
                </c:pt>
                <c:pt idx="15">
                  <c:v>17607.875</c:v>
                </c:pt>
                <c:pt idx="16">
                  <c:v>17607.875</c:v>
                </c:pt>
                <c:pt idx="17">
                  <c:v>17607.875</c:v>
                </c:pt>
                <c:pt idx="18">
                  <c:v>17607.875</c:v>
                </c:pt>
                <c:pt idx="19">
                  <c:v>17607.875</c:v>
                </c:pt>
                <c:pt idx="20">
                  <c:v>17607.875</c:v>
                </c:pt>
                <c:pt idx="21">
                  <c:v>17607.875</c:v>
                </c:pt>
                <c:pt idx="22">
                  <c:v>17607.875</c:v>
                </c:pt>
                <c:pt idx="23">
                  <c:v>17607.875</c:v>
                </c:pt>
              </c:numCache>
            </c:numRef>
          </c:val>
          <c:smooth val="0"/>
          <c:extLst>
            <c:ext xmlns:c16="http://schemas.microsoft.com/office/drawing/2014/chart" uri="{C3380CC4-5D6E-409C-BE32-E72D297353CC}">
              <c16:uniqueId val="{00000003-FCB1-451A-8483-E9742DB4D3FF}"/>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13wk'!$C$79:$C$102</c:f>
              <c:numCache>
                <c:formatCode>0</c:formatCode>
                <c:ptCount val="24"/>
                <c:pt idx="0">
                  <c:v>18581.612333333334</c:v>
                </c:pt>
                <c:pt idx="1">
                  <c:v>18581.612333333334</c:v>
                </c:pt>
                <c:pt idx="2">
                  <c:v>18581.612333333334</c:v>
                </c:pt>
                <c:pt idx="3">
                  <c:v>18581.612333333334</c:v>
                </c:pt>
                <c:pt idx="4">
                  <c:v>18581.612333333334</c:v>
                </c:pt>
                <c:pt idx="5">
                  <c:v>18581.612333333334</c:v>
                </c:pt>
                <c:pt idx="6">
                  <c:v>18581.612333333334</c:v>
                </c:pt>
                <c:pt idx="7">
                  <c:v>18581.612333333334</c:v>
                </c:pt>
                <c:pt idx="8">
                  <c:v>18581.612333333334</c:v>
                </c:pt>
                <c:pt idx="9">
                  <c:v>18581.612333333334</c:v>
                </c:pt>
                <c:pt idx="10">
                  <c:v>18581.612333333334</c:v>
                </c:pt>
                <c:pt idx="11">
                  <c:v>18581.612333333334</c:v>
                </c:pt>
                <c:pt idx="12">
                  <c:v>18581.612333333334</c:v>
                </c:pt>
                <c:pt idx="13">
                  <c:v>18581.612333333334</c:v>
                </c:pt>
                <c:pt idx="14">
                  <c:v>18581.612333333334</c:v>
                </c:pt>
                <c:pt idx="15">
                  <c:v>18581.612333333334</c:v>
                </c:pt>
                <c:pt idx="16">
                  <c:v>18581.612333333334</c:v>
                </c:pt>
                <c:pt idx="17">
                  <c:v>18581.612333333334</c:v>
                </c:pt>
                <c:pt idx="18">
                  <c:v>18581.612333333334</c:v>
                </c:pt>
                <c:pt idx="19">
                  <c:v>18581.612333333334</c:v>
                </c:pt>
                <c:pt idx="20">
                  <c:v>18581.612333333334</c:v>
                </c:pt>
                <c:pt idx="21">
                  <c:v>18581.612333333334</c:v>
                </c:pt>
                <c:pt idx="22">
                  <c:v>18581.612333333334</c:v>
                </c:pt>
                <c:pt idx="23">
                  <c:v>18581.612333333334</c:v>
                </c:pt>
              </c:numCache>
            </c:numRef>
          </c:val>
          <c:smooth val="0"/>
          <c:extLst>
            <c:ext xmlns:c16="http://schemas.microsoft.com/office/drawing/2014/chart" uri="{C3380CC4-5D6E-409C-BE32-E72D297353CC}">
              <c16:uniqueId val="{00000004-FCB1-451A-8483-E9742DB4D3FF}"/>
            </c:ext>
          </c:extLst>
        </c:ser>
        <c:ser>
          <c:idx val="5"/>
          <c:order val="5"/>
          <c:tx>
            <c:strRef>
              <c:f>'AHP 13wk'!$I$6</c:f>
              <c:strCache>
                <c:ptCount val="1"/>
                <c:pt idx="0">
                  <c:v>SCL</c:v>
                </c:pt>
              </c:strCache>
            </c:strRef>
          </c:tx>
          <c:spPr>
            <a:ln>
              <a:noFill/>
            </a:ln>
          </c:spPr>
          <c:marker>
            <c:symbol val="circle"/>
            <c:size val="6"/>
            <c:spPr>
              <a:solidFill>
                <a:srgbClr val="5B9BD5"/>
              </a:solidFill>
              <a:ln>
                <a:noFill/>
              </a:ln>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13wk'!$I$79:$I$102</c:f>
              <c:numCache>
                <c:formatCode>General</c:formatCode>
                <c:ptCount val="24"/>
                <c:pt idx="0">
                  <c:v>16957</c:v>
                </c:pt>
                <c:pt idx="1">
                  <c:v>17260</c:v>
                </c:pt>
                <c:pt idx="2">
                  <c:v>17426</c:v>
                </c:pt>
                <c:pt idx="3" formatCode="0">
                  <c:v>#N/A</c:v>
                </c:pt>
                <c:pt idx="4" formatCode="0">
                  <c:v>#N/A</c:v>
                </c:pt>
                <c:pt idx="5" formatCode="0">
                  <c:v>#N/A</c:v>
                </c:pt>
                <c:pt idx="6" formatCode="0">
                  <c:v>#N/A</c:v>
                </c:pt>
                <c:pt idx="7" formatCode="0">
                  <c:v>#N/A</c:v>
                </c:pt>
                <c:pt idx="8" formatCode="0">
                  <c:v>#N/A</c:v>
                </c:pt>
                <c:pt idx="9" formatCode="0">
                  <c:v>#N/A</c:v>
                </c:pt>
                <c:pt idx="10" formatCode="0">
                  <c:v>#N/A</c:v>
                </c:pt>
                <c:pt idx="11">
                  <c:v>16734</c:v>
                </c:pt>
                <c:pt idx="12">
                  <c:v>16902</c:v>
                </c:pt>
                <c:pt idx="13">
                  <c:v>17329</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FCB1-451A-8483-E9742DB4D3FF}"/>
            </c:ext>
          </c:extLst>
        </c:ser>
        <c:ser>
          <c:idx val="6"/>
          <c:order val="6"/>
          <c:tx>
            <c:strRef>
              <c:f>'AHP 13wk'!$J$6</c:f>
              <c:strCache>
                <c:ptCount val="1"/>
                <c:pt idx="0">
                  <c:v>SCH</c:v>
                </c:pt>
              </c:strCache>
            </c:strRef>
          </c:tx>
          <c:spPr>
            <a:ln>
              <a:noFill/>
            </a:ln>
          </c:spPr>
          <c:marker>
            <c:symbol val="circle"/>
            <c:size val="6"/>
            <c:spPr>
              <a:solidFill>
                <a:srgbClr val="FF6600"/>
              </a:solidFill>
              <a:ln>
                <a:noFill/>
              </a:ln>
            </c:spPr>
          </c:marker>
          <c:cat>
            <c:numRef>
              <c:f>'AHP 13wk'!$B$79:$B$94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'AHP 13wk'!$J$79:$J$102</c:f>
              <c:numCache>
                <c:formatCode>0</c:formatCode>
                <c:ptCount val="24"/>
                <c:pt idx="0">
                  <c:v>#N/A</c:v>
                </c:pt>
                <c:pt idx="1">
                  <c:v>#N/A</c:v>
                </c:pt>
                <c:pt idx="2">
                  <c:v>#N/A</c:v>
                </c:pt>
                <c:pt idx="3">
                  <c:v>#N/A</c:v>
                </c:pt>
                <c:pt idx="4" formatCode="General">
                  <c:v>18282</c:v>
                </c:pt>
                <c:pt idx="5" formatCode="General">
                  <c:v>18273</c:v>
                </c:pt>
                <c:pt idx="6" formatCode="General">
                  <c:v>18063</c:v>
                </c:pt>
                <c:pt idx="7">
                  <c:v>17513</c:v>
                </c:pt>
                <c:pt idx="8" formatCode="General">
                  <c:v>17939</c:v>
                </c:pt>
                <c:pt idx="9" formatCode="General">
                  <c:v>18084</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FCB1-451A-8483-E9742DB4D3FF}"/>
            </c:ext>
          </c:extLst>
        </c:ser>
        <c:dLbls>
          <c:showLegendKey val="0"/>
          <c:showVal val="0"/>
          <c:showCatName val="0"/>
          <c:showSerName val="0"/>
          <c:showPercent val="0"/>
          <c:showBubbleSize val="0"/>
        </c:dLbls>
        <c:marker val="1"/>
        <c:smooth val="0"/>
        <c:axId val="174322816"/>
        <c:axId val="174324736"/>
      </c:lineChart>
      <c:dateAx>
        <c:axId val="1743228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4736"/>
        <c:crosses val="autoZero"/>
        <c:auto val="1"/>
        <c:lblOffset val="100"/>
        <c:baseTimeUnit val="months"/>
        <c:majorUnit val="1"/>
        <c:majorTimeUnit val="months"/>
        <c:minorUnit val="1"/>
        <c:minorTimeUnit val="months"/>
      </c:dateAx>
      <c:valAx>
        <c:axId val="17432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2816"/>
        <c:crosses val="autoZero"/>
        <c:crossBetween val="midCat"/>
        <c:majorUnit val="4000"/>
      </c:valAx>
      <c:spPr>
        <a:noFill/>
        <a:ln>
          <a:noFill/>
        </a:ln>
        <a:effectLst/>
      </c:spPr>
    </c:plotArea>
    <c:legend>
      <c:legendPos val="b"/>
      <c:layout>
        <c:manualLayout>
          <c:xMode val="edge"/>
          <c:yMode val="edge"/>
          <c:x val="0.10661165354330708"/>
          <c:y val="0.8392974452026648"/>
          <c:w val="0.81808125984251956"/>
          <c:h val="0.15926105325378287"/>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0341207349"/>
          <c:y val="0.15476851851851853"/>
          <c:w val="0.81039107611548555"/>
          <c:h val="0.58014763779527556"/>
        </c:manualLayout>
      </c:layout>
      <c:lineChart>
        <c:grouping val="standard"/>
        <c:varyColors val="0"/>
        <c:ser>
          <c:idx val="1"/>
          <c:order val="0"/>
          <c:tx>
            <c:strRef>
              <c:f>'MH 9 wk%'!$E$6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wk%'!$B$12:$B$22</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wk%'!$E$12:$E$30</c:f>
              <c:numCache>
                <c:formatCode>0.00%</c:formatCode>
                <c:ptCount val="19"/>
                <c:pt idx="0">
                  <c:v>0.93510000000000004</c:v>
                </c:pt>
                <c:pt idx="1">
                  <c:v>0.96360000000000001</c:v>
                </c:pt>
                <c:pt idx="2">
                  <c:v>0.94289999999999996</c:v>
                </c:pt>
                <c:pt idx="3">
                  <c:v>0.94299999999999995</c:v>
                </c:pt>
                <c:pt idx="4">
                  <c:v>0.95509999999999995</c:v>
                </c:pt>
                <c:pt idx="5">
                  <c:v>0.96560000000000001</c:v>
                </c:pt>
                <c:pt idx="6">
                  <c:v>0.95089999999999997</c:v>
                </c:pt>
                <c:pt idx="7">
                  <c:v>0.95950000000000002</c:v>
                </c:pt>
                <c:pt idx="8">
                  <c:v>0.94720000000000004</c:v>
                </c:pt>
                <c:pt idx="9">
                  <c:v>0.94789999999999996</c:v>
                </c:pt>
                <c:pt idx="10">
                  <c:v>0.95309999999999995</c:v>
                </c:pt>
              </c:numCache>
            </c:numRef>
          </c:val>
          <c:smooth val="0"/>
          <c:extLst>
            <c:ext xmlns:c16="http://schemas.microsoft.com/office/drawing/2014/chart" uri="{C3380CC4-5D6E-409C-BE32-E72D297353CC}">
              <c16:uniqueId val="{00000000-AFF9-44D1-8CF0-A103D5AB9D25}"/>
            </c:ext>
          </c:extLst>
        </c:ser>
        <c:ser>
          <c:idx val="3"/>
          <c:order val="1"/>
          <c:tx>
            <c:strRef>
              <c:f>'MH 9 wk%'!$G$6</c:f>
              <c:strCache>
                <c:ptCount val="1"/>
                <c:pt idx="0">
                  <c:v>Target</c:v>
                </c:pt>
              </c:strCache>
            </c:strRef>
          </c:tx>
          <c:spPr>
            <a:ln w="28575" cap="rnd">
              <a:solidFill>
                <a:srgbClr val="FF0000"/>
              </a:solidFill>
              <a:prstDash val="dash"/>
              <a:round/>
            </a:ln>
            <a:effectLst/>
          </c:spPr>
          <c:marker>
            <c:symbol val="none"/>
          </c:marker>
          <c:cat>
            <c:numRef>
              <c:f>'MH 9 wk%'!$B$12:$B$22</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wk%'!$G$12:$G$30</c:f>
              <c:numCache>
                <c:formatCode>0%</c:formatCode>
                <c:ptCount val="1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numCache>
            </c:numRef>
          </c:val>
          <c:smooth val="0"/>
          <c:extLst>
            <c:ext xmlns:c16="http://schemas.microsoft.com/office/drawing/2014/chart" uri="{C3380CC4-5D6E-409C-BE32-E72D297353CC}">
              <c16:uniqueId val="{00000001-AFF9-44D1-8CF0-A103D5AB9D25}"/>
            </c:ext>
          </c:extLst>
        </c:ser>
        <c:ser>
          <c:idx val="0"/>
          <c:order val="2"/>
          <c:tx>
            <c:strRef>
              <c:f>'MH 9 wk%'!$D$6</c:f>
              <c:strCache>
                <c:ptCount val="1"/>
                <c:pt idx="0">
                  <c:v>Mean</c:v>
                </c:pt>
              </c:strCache>
            </c:strRef>
          </c:tx>
          <c:spPr>
            <a:ln w="15875">
              <a:solidFill>
                <a:schemeClr val="tx1"/>
              </a:solidFill>
            </a:ln>
          </c:spPr>
          <c:marker>
            <c:symbol val="none"/>
          </c:marker>
          <c:cat>
            <c:numRef>
              <c:f>'MH 9 wk%'!$B$12:$B$22</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wk%'!$D$12:$D$30</c:f>
              <c:numCache>
                <c:formatCode>0%</c:formatCode>
                <c:ptCount val="19"/>
                <c:pt idx="0">
                  <c:v>0.95126363636363642</c:v>
                </c:pt>
                <c:pt idx="1">
                  <c:v>0.95126363636363642</c:v>
                </c:pt>
                <c:pt idx="2">
                  <c:v>0.95126363636363642</c:v>
                </c:pt>
                <c:pt idx="3">
                  <c:v>0.95126363636363642</c:v>
                </c:pt>
                <c:pt idx="4">
                  <c:v>0.95126363636363642</c:v>
                </c:pt>
                <c:pt idx="5">
                  <c:v>0.95126363636363642</c:v>
                </c:pt>
                <c:pt idx="6">
                  <c:v>0.95126363636363642</c:v>
                </c:pt>
                <c:pt idx="7">
                  <c:v>0.95126363636363642</c:v>
                </c:pt>
                <c:pt idx="8">
                  <c:v>0.95126363636363642</c:v>
                </c:pt>
                <c:pt idx="9">
                  <c:v>0.95126363636363642</c:v>
                </c:pt>
                <c:pt idx="10">
                  <c:v>0.95126363636363642</c:v>
                </c:pt>
                <c:pt idx="11">
                  <c:v>0.95126363636363642</c:v>
                </c:pt>
                <c:pt idx="12">
                  <c:v>0.95126363636363642</c:v>
                </c:pt>
                <c:pt idx="13">
                  <c:v>0.95126363636363642</c:v>
                </c:pt>
                <c:pt idx="14">
                  <c:v>0.95126363636363642</c:v>
                </c:pt>
                <c:pt idx="15">
                  <c:v>0.95126363636363642</c:v>
                </c:pt>
                <c:pt idx="16">
                  <c:v>0.95126363636363642</c:v>
                </c:pt>
                <c:pt idx="17">
                  <c:v>0.95126363636363642</c:v>
                </c:pt>
                <c:pt idx="18">
                  <c:v>0.95126363636363642</c:v>
                </c:pt>
              </c:numCache>
            </c:numRef>
          </c:val>
          <c:smooth val="0"/>
          <c:extLst>
            <c:ext xmlns:c16="http://schemas.microsoft.com/office/drawing/2014/chart" uri="{C3380CC4-5D6E-409C-BE32-E72D297353CC}">
              <c16:uniqueId val="{00000002-AFF9-44D1-8CF0-A103D5AB9D25}"/>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1"/>
      </c:valAx>
      <c:spPr>
        <a:noFill/>
        <a:ln>
          <a:noFill/>
        </a:ln>
        <a:effectLst/>
      </c:spPr>
    </c:plotArea>
    <c:legend>
      <c:legendPos val="b"/>
      <c:layout>
        <c:manualLayout>
          <c:xMode val="edge"/>
          <c:yMode val="edge"/>
          <c:x val="0.19659120734908136"/>
          <c:y val="0.89821048410615345"/>
          <c:w val="0.60705118110236223"/>
          <c:h val="8.3717191601049873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&gt; 9 weeks</a:t>
            </a:r>
            <a:endParaRPr lang="en-GB" sz="1100">
              <a:effectLst/>
            </a:endParaRPr>
          </a:p>
        </c:rich>
      </c:tx>
      <c:layout>
        <c:manualLayout>
          <c:xMode val="edge"/>
          <c:yMode val="edge"/>
          <c:x val="0.29548248488354523"/>
          <c:y val="3.2159261053253785E-2"/>
        </c:manualLayout>
      </c:layout>
      <c:overlay val="0"/>
      <c:spPr>
        <a:noFill/>
        <a:ln>
          <a:noFill/>
        </a:ln>
        <a:effectLst/>
      </c:spPr>
    </c:title>
    <c:autoTitleDeleted val="0"/>
    <c:plotArea>
      <c:layout>
        <c:manualLayout>
          <c:layoutTarget val="inner"/>
          <c:xMode val="edge"/>
          <c:yMode val="edge"/>
          <c:x val="9.1580907353257357E-2"/>
          <c:y val="0.15358344243003913"/>
          <c:w val="0.84106477666999635"/>
          <c:h val="0.60622739310663165"/>
        </c:manualLayout>
      </c:layout>
      <c:lineChart>
        <c:grouping val="standard"/>
        <c:varyColors val="0"/>
        <c:ser>
          <c:idx val="1"/>
          <c:order val="0"/>
          <c:tx>
            <c:strRef>
              <c:f>'MH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wk'!$E$24:$E$42</c:f>
              <c:numCache>
                <c:formatCode>0</c:formatCode>
                <c:ptCount val="19"/>
                <c:pt idx="0">
                  <c:v>63</c:v>
                </c:pt>
                <c:pt idx="1">
                  <c:v>36</c:v>
                </c:pt>
                <c:pt idx="2">
                  <c:v>50</c:v>
                </c:pt>
                <c:pt idx="3">
                  <c:v>43</c:v>
                </c:pt>
                <c:pt idx="4">
                  <c:v>36</c:v>
                </c:pt>
                <c:pt idx="5">
                  <c:v>27</c:v>
                </c:pt>
                <c:pt idx="6">
                  <c:v>42</c:v>
                </c:pt>
                <c:pt idx="7">
                  <c:v>34</c:v>
                </c:pt>
                <c:pt idx="8">
                  <c:v>41</c:v>
                </c:pt>
                <c:pt idx="9">
                  <c:v>43</c:v>
                </c:pt>
                <c:pt idx="10">
                  <c:v>35</c:v>
                </c:pt>
              </c:numCache>
            </c:numRef>
          </c:val>
          <c:smooth val="0"/>
          <c:extLst>
            <c:ext xmlns:c16="http://schemas.microsoft.com/office/drawing/2014/chart" uri="{C3380CC4-5D6E-409C-BE32-E72D297353CC}">
              <c16:uniqueId val="{00000000-8819-4F7D-9D6B-B5B4BA5C504D}"/>
            </c:ext>
          </c:extLst>
        </c:ser>
        <c:ser>
          <c:idx val="3"/>
          <c:order val="1"/>
          <c:tx>
            <c:strRef>
              <c:f>'MH 9 wk'!$G$6</c:f>
              <c:strCache>
                <c:ptCount val="1"/>
                <c:pt idx="0">
                  <c:v>Target</c:v>
                </c:pt>
              </c:strCache>
            </c:strRef>
          </c:tx>
          <c:spPr>
            <a:ln w="19050" cap="rnd">
              <a:solidFill>
                <a:srgbClr val="FF0000"/>
              </a:solidFill>
              <a:prstDash val="dash"/>
              <a:round/>
            </a:ln>
            <a:effectLst/>
          </c:spPr>
          <c:marker>
            <c:symbol val="none"/>
          </c:marker>
          <c:cat>
            <c:numRef>
              <c:f>'MH 9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8819-4F7D-9D6B-B5B4BA5C504D}"/>
            </c:ext>
          </c:extLst>
        </c:ser>
        <c:ser>
          <c:idx val="0"/>
          <c:order val="2"/>
          <c:tx>
            <c:strRef>
              <c:f>'MH 9 wk'!$D$6</c:f>
              <c:strCache>
                <c:ptCount val="1"/>
                <c:pt idx="0">
                  <c:v>Mean</c:v>
                </c:pt>
              </c:strCache>
            </c:strRef>
          </c:tx>
          <c:spPr>
            <a:ln w="15875">
              <a:solidFill>
                <a:schemeClr val="tx1"/>
              </a:solidFill>
            </a:ln>
          </c:spPr>
          <c:marker>
            <c:symbol val="none"/>
          </c:marker>
          <c:cat>
            <c:numRef>
              <c:f>'MH 9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'MH 9 wk'!$D$24:$D$42</c:f>
              <c:numCache>
                <c:formatCode>0</c:formatCode>
                <c:ptCount val="19"/>
                <c:pt idx="0">
                  <c:v>40.909090909090907</c:v>
                </c:pt>
                <c:pt idx="1">
                  <c:v>40.909090909090907</c:v>
                </c:pt>
                <c:pt idx="2">
                  <c:v>40.909090909090907</c:v>
                </c:pt>
                <c:pt idx="3">
                  <c:v>40.909090909090907</c:v>
                </c:pt>
                <c:pt idx="4">
                  <c:v>40.909090909090907</c:v>
                </c:pt>
                <c:pt idx="5">
                  <c:v>40.909090909090907</c:v>
                </c:pt>
                <c:pt idx="6">
                  <c:v>40.909090909090907</c:v>
                </c:pt>
                <c:pt idx="7">
                  <c:v>40.909090909090907</c:v>
                </c:pt>
                <c:pt idx="8">
                  <c:v>40.909090909090907</c:v>
                </c:pt>
                <c:pt idx="9">
                  <c:v>40.909090909090907</c:v>
                </c:pt>
                <c:pt idx="10">
                  <c:v>40.909090909090907</c:v>
                </c:pt>
                <c:pt idx="11">
                  <c:v>40.909090909090907</c:v>
                </c:pt>
                <c:pt idx="12">
                  <c:v>40.909090909090907</c:v>
                </c:pt>
                <c:pt idx="13">
                  <c:v>40.909090909090907</c:v>
                </c:pt>
                <c:pt idx="14">
                  <c:v>40.909090909090907</c:v>
                </c:pt>
                <c:pt idx="15">
                  <c:v>40.909090909090907</c:v>
                </c:pt>
                <c:pt idx="16">
                  <c:v>40.909090909090907</c:v>
                </c:pt>
                <c:pt idx="17">
                  <c:v>40.909090909090907</c:v>
                </c:pt>
                <c:pt idx="18">
                  <c:v>40.909090909090907</c:v>
                </c:pt>
              </c:numCache>
            </c:numRef>
          </c:val>
          <c:smooth val="0"/>
          <c:extLst>
            <c:ext xmlns:c16="http://schemas.microsoft.com/office/drawing/2014/chart" uri="{C3380CC4-5D6E-409C-BE32-E72D297353CC}">
              <c16:uniqueId val="{00000002-8819-4F7D-9D6B-B5B4BA5C504D}"/>
            </c:ext>
          </c:extLst>
        </c:ser>
        <c:dLbls>
          <c:showLegendKey val="0"/>
          <c:showVal val="0"/>
          <c:showCatName val="0"/>
          <c:showSerName val="0"/>
          <c:showPercent val="0"/>
          <c:showBubbleSize val="0"/>
        </c:dLbls>
        <c:marker val="1"/>
        <c:smooth val="0"/>
        <c:axId val="189521920"/>
        <c:axId val="189523840"/>
      </c:lineChart>
      <c:dateAx>
        <c:axId val="1895219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3840"/>
        <c:crosses val="autoZero"/>
        <c:auto val="1"/>
        <c:lblOffset val="100"/>
        <c:baseTimeUnit val="months"/>
        <c:majorUnit val="1"/>
        <c:majorTimeUnit val="months"/>
      </c:dateAx>
      <c:valAx>
        <c:axId val="18952384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1920"/>
        <c:crosses val="autoZero"/>
        <c:crossBetween val="midCat"/>
        <c:minorUnit val="20"/>
      </c:valAx>
      <c:spPr>
        <a:noFill/>
        <a:ln>
          <a:noFill/>
        </a:ln>
        <a:effectLst/>
      </c:spPr>
    </c:plotArea>
    <c:legend>
      <c:legendPos val="b"/>
      <c:layout>
        <c:manualLayout>
          <c:xMode val="edge"/>
          <c:yMode val="edge"/>
          <c:x val="0.19270774437713376"/>
          <c:y val="0.90773547795933029"/>
          <c:w val="0.61458429252312063"/>
          <c:h val="8.3076161739740056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&lt; 7 days</a:t>
            </a:r>
            <a:endParaRPr lang="en-GB" sz="1100">
              <a:effectLst/>
            </a:endParaRPr>
          </a:p>
        </c:rich>
      </c:tx>
      <c:layout>
        <c:manualLayout>
          <c:xMode val="edge"/>
          <c:yMode val="edge"/>
          <c:x val="0.31409130699938304"/>
          <c:y val="3.9603960396039604E-2"/>
        </c:manualLayout>
      </c:layout>
      <c:overlay val="0"/>
      <c:spPr>
        <a:noFill/>
        <a:ln>
          <a:noFill/>
        </a:ln>
        <a:effectLst/>
      </c:spPr>
    </c:title>
    <c:autoTitleDeleted val="0"/>
    <c:plotArea>
      <c:layout/>
      <c:lineChart>
        <c:grouping val="standard"/>
        <c:varyColors val="0"/>
        <c:ser>
          <c:idx val="0"/>
          <c:order val="0"/>
          <c:tx>
            <c:strRef>
              <c:f>'MH Dis 7 Day'!$F$7</c:f>
              <c:strCache>
                <c:ptCount val="1"/>
                <c:pt idx="0">
                  <c:v>LPL</c:v>
                </c:pt>
              </c:strCache>
            </c:strRef>
          </c:tx>
          <c:spPr>
            <a:ln w="15875" cap="rnd">
              <a:solidFill>
                <a:schemeClr val="tx1"/>
              </a:solidFill>
              <a:prstDash val="lgDash"/>
              <a:round/>
            </a:ln>
            <a:effectLst/>
          </c:spPr>
          <c:marker>
            <c:symbol val="none"/>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Day'!$F$20:$F$43</c:f>
              <c:numCache>
                <c:formatCode>0%</c:formatCode>
                <c:ptCount val="24"/>
                <c:pt idx="0">
                  <c:v>0.74937666666666669</c:v>
                </c:pt>
                <c:pt idx="1">
                  <c:v>0.74937666666666669</c:v>
                </c:pt>
                <c:pt idx="2">
                  <c:v>0.74937666666666669</c:v>
                </c:pt>
                <c:pt idx="3">
                  <c:v>0.74937666666666669</c:v>
                </c:pt>
                <c:pt idx="4">
                  <c:v>0.74937666666666669</c:v>
                </c:pt>
                <c:pt idx="5">
                  <c:v>0.74937666666666669</c:v>
                </c:pt>
                <c:pt idx="6">
                  <c:v>0.74937666666666669</c:v>
                </c:pt>
                <c:pt idx="7">
                  <c:v>0.74937666666666669</c:v>
                </c:pt>
                <c:pt idx="8">
                  <c:v>0.74937666666666669</c:v>
                </c:pt>
                <c:pt idx="9">
                  <c:v>0.74937666666666669</c:v>
                </c:pt>
                <c:pt idx="10">
                  <c:v>0.74937666666666669</c:v>
                </c:pt>
                <c:pt idx="11">
                  <c:v>0.74937666666666669</c:v>
                </c:pt>
                <c:pt idx="12">
                  <c:v>0.74937666666666669</c:v>
                </c:pt>
                <c:pt idx="13">
                  <c:v>0.74937666666666669</c:v>
                </c:pt>
                <c:pt idx="14">
                  <c:v>0.74937666666666669</c:v>
                </c:pt>
                <c:pt idx="15">
                  <c:v>0.74937666666666669</c:v>
                </c:pt>
                <c:pt idx="16">
                  <c:v>0.74937666666666669</c:v>
                </c:pt>
                <c:pt idx="17">
                  <c:v>0.74937666666666669</c:v>
                </c:pt>
                <c:pt idx="18">
                  <c:v>0.74937666666666669</c:v>
                </c:pt>
                <c:pt idx="19">
                  <c:v>0.74937666666666669</c:v>
                </c:pt>
                <c:pt idx="20">
                  <c:v>0.74937666666666669</c:v>
                </c:pt>
                <c:pt idx="21">
                  <c:v>0.74937666666666669</c:v>
                </c:pt>
                <c:pt idx="22">
                  <c:v>0.74937666666666669</c:v>
                </c:pt>
                <c:pt idx="23">
                  <c:v>0.74937666666666669</c:v>
                </c:pt>
              </c:numCache>
            </c:numRef>
          </c:val>
          <c:smooth val="0"/>
          <c:extLst>
            <c:ext xmlns:c16="http://schemas.microsoft.com/office/drawing/2014/chart" uri="{C3380CC4-5D6E-409C-BE32-E72D297353CC}">
              <c16:uniqueId val="{00000000-2AE3-40C5-8D3D-4AA5516D2946}"/>
            </c:ext>
          </c:extLst>
        </c:ser>
        <c:ser>
          <c:idx val="1"/>
          <c:order val="1"/>
          <c:tx>
            <c:strRef>
              <c:f>'MH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Day'!$E$20:$E$43</c:f>
              <c:numCache>
                <c:formatCode>0%</c:formatCode>
                <c:ptCount val="24"/>
                <c:pt idx="0">
                  <c:v>0.93</c:v>
                </c:pt>
                <c:pt idx="1">
                  <c:v>0.88</c:v>
                </c:pt>
                <c:pt idx="2">
                  <c:v>0.96</c:v>
                </c:pt>
                <c:pt idx="3">
                  <c:v>0.9</c:v>
                </c:pt>
                <c:pt idx="4">
                  <c:v>0.96699999999999997</c:v>
                </c:pt>
                <c:pt idx="5">
                  <c:v>0.94</c:v>
                </c:pt>
                <c:pt idx="6">
                  <c:v>0.8</c:v>
                </c:pt>
                <c:pt idx="7">
                  <c:v>0.92500000000000004</c:v>
                </c:pt>
                <c:pt idx="8">
                  <c:v>0.96</c:v>
                </c:pt>
                <c:pt idx="9">
                  <c:v>0.84</c:v>
                </c:pt>
                <c:pt idx="10">
                  <c:v>0.98</c:v>
                </c:pt>
                <c:pt idx="11">
                  <c:v>0.95</c:v>
                </c:pt>
                <c:pt idx="12">
                  <c:v>0.94499999999999995</c:v>
                </c:pt>
                <c:pt idx="13">
                  <c:v>0.93</c:v>
                </c:pt>
                <c:pt idx="14">
                  <c:v>0.92</c:v>
                </c:pt>
                <c:pt idx="15">
                  <c:v>0.84</c:v>
                </c:pt>
              </c:numCache>
            </c:numRef>
          </c:val>
          <c:smooth val="0"/>
          <c:extLst>
            <c:ext xmlns:c16="http://schemas.microsoft.com/office/drawing/2014/chart" uri="{C3380CC4-5D6E-409C-BE32-E72D297353CC}">
              <c16:uniqueId val="{00000001-2AE3-40C5-8D3D-4AA5516D2946}"/>
            </c:ext>
          </c:extLst>
        </c:ser>
        <c:ser>
          <c:idx val="3"/>
          <c:order val="2"/>
          <c:tx>
            <c:strRef>
              <c:f>'MH Dis 7 Day'!$G$7</c:f>
              <c:strCache>
                <c:ptCount val="1"/>
                <c:pt idx="0">
                  <c:v>Target</c:v>
                </c:pt>
              </c:strCache>
            </c:strRef>
          </c:tx>
          <c:spPr>
            <a:ln w="19050" cap="rnd">
              <a:solidFill>
                <a:srgbClr val="FF0000"/>
              </a:solidFill>
              <a:prstDash val="dash"/>
              <a:round/>
            </a:ln>
            <a:effectLst/>
          </c:spPr>
          <c:marker>
            <c:symbol val="none"/>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2AE3-40C5-8D3D-4AA5516D2946}"/>
            </c:ext>
          </c:extLst>
        </c:ser>
        <c:ser>
          <c:idx val="4"/>
          <c:order val="3"/>
          <c:tx>
            <c:strRef>
              <c:f>'MH Dis 7 Day'!$D$7</c:f>
              <c:strCache>
                <c:ptCount val="1"/>
                <c:pt idx="0">
                  <c:v>Mean</c:v>
                </c:pt>
              </c:strCache>
            </c:strRef>
          </c:tx>
          <c:spPr>
            <a:ln w="15875" cap="rnd">
              <a:solidFill>
                <a:schemeClr val="tx1"/>
              </a:solidFill>
              <a:round/>
            </a:ln>
            <a:effectLst/>
          </c:spPr>
          <c:marker>
            <c:symbol val="none"/>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Day'!$D$20:$D$43</c:f>
              <c:numCache>
                <c:formatCode>0%</c:formatCode>
                <c:ptCount val="24"/>
                <c:pt idx="0">
                  <c:v>0.91668749999999999</c:v>
                </c:pt>
                <c:pt idx="1">
                  <c:v>0.91668749999999999</c:v>
                </c:pt>
                <c:pt idx="2">
                  <c:v>0.91668749999999999</c:v>
                </c:pt>
                <c:pt idx="3">
                  <c:v>0.91668749999999999</c:v>
                </c:pt>
                <c:pt idx="4">
                  <c:v>0.91668749999999999</c:v>
                </c:pt>
                <c:pt idx="5">
                  <c:v>0.91668749999999999</c:v>
                </c:pt>
                <c:pt idx="6">
                  <c:v>0.91668749999999999</c:v>
                </c:pt>
                <c:pt idx="7">
                  <c:v>0.91668749999999999</c:v>
                </c:pt>
                <c:pt idx="8">
                  <c:v>0.91668749999999999</c:v>
                </c:pt>
                <c:pt idx="9">
                  <c:v>0.91668749999999999</c:v>
                </c:pt>
                <c:pt idx="10">
                  <c:v>0.91668749999999999</c:v>
                </c:pt>
                <c:pt idx="11">
                  <c:v>0.91668749999999999</c:v>
                </c:pt>
                <c:pt idx="12">
                  <c:v>0.91668749999999999</c:v>
                </c:pt>
                <c:pt idx="13">
                  <c:v>0.91668749999999999</c:v>
                </c:pt>
                <c:pt idx="14">
                  <c:v>0.91668749999999999</c:v>
                </c:pt>
                <c:pt idx="15">
                  <c:v>0.91668749999999999</c:v>
                </c:pt>
                <c:pt idx="16">
                  <c:v>0.91668749999999999</c:v>
                </c:pt>
                <c:pt idx="17">
                  <c:v>0.91668749999999999</c:v>
                </c:pt>
                <c:pt idx="18">
                  <c:v>0.91668749999999999</c:v>
                </c:pt>
                <c:pt idx="19">
                  <c:v>0.91668749999999999</c:v>
                </c:pt>
                <c:pt idx="20">
                  <c:v>0.91668749999999999</c:v>
                </c:pt>
                <c:pt idx="21">
                  <c:v>0.91668749999999999</c:v>
                </c:pt>
                <c:pt idx="22">
                  <c:v>0.91668749999999999</c:v>
                </c:pt>
                <c:pt idx="23">
                  <c:v>0.91668749999999999</c:v>
                </c:pt>
              </c:numCache>
            </c:numRef>
          </c:val>
          <c:smooth val="0"/>
          <c:extLst>
            <c:ext xmlns:c16="http://schemas.microsoft.com/office/drawing/2014/chart" uri="{C3380CC4-5D6E-409C-BE32-E72D297353CC}">
              <c16:uniqueId val="{00000003-2AE3-40C5-8D3D-4AA5516D2946}"/>
            </c:ext>
          </c:extLst>
        </c:ser>
        <c:ser>
          <c:idx val="5"/>
          <c:order val="4"/>
          <c:tx>
            <c:strRef>
              <c:f>'MH Dis 7 Day'!$C$7</c:f>
              <c:strCache>
                <c:ptCount val="1"/>
                <c:pt idx="0">
                  <c:v>UPL</c:v>
                </c:pt>
              </c:strCache>
            </c:strRef>
          </c:tx>
          <c:spPr>
            <a:ln w="15875" cap="rnd">
              <a:solidFill>
                <a:schemeClr val="tx1"/>
              </a:solidFill>
              <a:prstDash val="lgDash"/>
              <a:round/>
            </a:ln>
            <a:effectLst/>
          </c:spPr>
          <c:marker>
            <c:symbol val="none"/>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Day'!$C$20:$C$43</c:f>
              <c:numCache>
                <c:formatCode>0%</c:formatCode>
                <c:ptCount val="24"/>
                <c:pt idx="0">
                  <c:v>1.0839983333333332</c:v>
                </c:pt>
                <c:pt idx="1">
                  <c:v>1.0839983333333332</c:v>
                </c:pt>
                <c:pt idx="2">
                  <c:v>1.0839983333333332</c:v>
                </c:pt>
                <c:pt idx="3">
                  <c:v>1.0839983333333332</c:v>
                </c:pt>
                <c:pt idx="4">
                  <c:v>1.0839983333333332</c:v>
                </c:pt>
                <c:pt idx="5">
                  <c:v>1.0839983333333332</c:v>
                </c:pt>
                <c:pt idx="6">
                  <c:v>1.0839983333333332</c:v>
                </c:pt>
                <c:pt idx="7">
                  <c:v>1.0839983333333332</c:v>
                </c:pt>
                <c:pt idx="8">
                  <c:v>1.0839983333333332</c:v>
                </c:pt>
                <c:pt idx="9">
                  <c:v>1.0839983333333332</c:v>
                </c:pt>
                <c:pt idx="10">
                  <c:v>1.0839983333333332</c:v>
                </c:pt>
                <c:pt idx="11">
                  <c:v>1.0839983333333332</c:v>
                </c:pt>
                <c:pt idx="12">
                  <c:v>1.0839983333333332</c:v>
                </c:pt>
                <c:pt idx="13">
                  <c:v>1.0839983333333332</c:v>
                </c:pt>
                <c:pt idx="14">
                  <c:v>1.0839983333333332</c:v>
                </c:pt>
                <c:pt idx="15">
                  <c:v>1.0839983333333332</c:v>
                </c:pt>
                <c:pt idx="16">
                  <c:v>1.0839983333333332</c:v>
                </c:pt>
                <c:pt idx="17">
                  <c:v>1.0839983333333332</c:v>
                </c:pt>
                <c:pt idx="18">
                  <c:v>1.0839983333333332</c:v>
                </c:pt>
                <c:pt idx="19">
                  <c:v>1.0839983333333332</c:v>
                </c:pt>
                <c:pt idx="20">
                  <c:v>1.0839983333333332</c:v>
                </c:pt>
                <c:pt idx="21">
                  <c:v>1.0839983333333332</c:v>
                </c:pt>
                <c:pt idx="22">
                  <c:v>1.0839983333333332</c:v>
                </c:pt>
                <c:pt idx="23">
                  <c:v>1.0839983333333332</c:v>
                </c:pt>
              </c:numCache>
            </c:numRef>
          </c:val>
          <c:smooth val="0"/>
          <c:extLst>
            <c:ext xmlns:c16="http://schemas.microsoft.com/office/drawing/2014/chart" uri="{C3380CC4-5D6E-409C-BE32-E72D297353CC}">
              <c16:uniqueId val="{00000004-2AE3-40C5-8D3D-4AA5516D2946}"/>
            </c:ext>
          </c:extLst>
        </c:ser>
        <c:ser>
          <c:idx val="2"/>
          <c:order val="5"/>
          <c:tx>
            <c:strRef>
              <c:f>'MH Dis 7 Day'!$I$7</c:f>
              <c:strCache>
                <c:ptCount val="1"/>
                <c:pt idx="0">
                  <c:v>SCL</c:v>
                </c:pt>
              </c:strCache>
            </c:strRef>
          </c:tx>
          <c:spPr>
            <a:ln>
              <a:noFill/>
            </a:ln>
          </c:spPr>
          <c:marker>
            <c:symbol val="circle"/>
            <c:size val="7"/>
            <c:spPr>
              <a:solidFill>
                <a:srgbClr val="ED7D31"/>
              </a:solidFill>
              <a:ln>
                <a:solidFill>
                  <a:srgbClr val="ED7D31"/>
                </a:solidFill>
              </a:ln>
            </c:spPr>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Day'!$I$20:$I$43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AE3-40C5-8D3D-4AA5516D2946}"/>
            </c:ext>
          </c:extLst>
        </c:ser>
        <c:ser>
          <c:idx val="6"/>
          <c:order val="6"/>
          <c:tx>
            <c:strRef>
              <c:f>'MH Dis 7 Day'!$J$7</c:f>
              <c:strCache>
                <c:ptCount val="1"/>
                <c:pt idx="0">
                  <c:v>SCH</c:v>
                </c:pt>
              </c:strCache>
            </c:strRef>
          </c:tx>
          <c:spPr>
            <a:ln>
              <a:noFill/>
            </a:ln>
          </c:spPr>
          <c:marker>
            <c:symbol val="circle"/>
            <c:size val="7"/>
            <c:spPr>
              <a:solidFill>
                <a:srgbClr val="5B9BD5"/>
              </a:solidFill>
              <a:ln>
                <a:solidFill>
                  <a:srgbClr val="5B9BD5"/>
                </a:solidFill>
              </a:ln>
            </c:spPr>
          </c:marker>
          <c:cat>
            <c:numRef>
              <c:f>'MH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AE3-40C5-8D3D-4AA5516D2946}"/>
            </c:ext>
          </c:extLst>
        </c:ser>
        <c:dLbls>
          <c:showLegendKey val="0"/>
          <c:showVal val="0"/>
          <c:showCatName val="0"/>
          <c:showSerName val="0"/>
          <c:showPercent val="0"/>
          <c:showBubbleSize val="0"/>
        </c:dLbls>
        <c:smooth val="0"/>
        <c:axId val="189127296"/>
        <c:axId val="189444864"/>
      </c:lineChart>
      <c:dateAx>
        <c:axId val="18912729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444864"/>
        <c:crosses val="autoZero"/>
        <c:auto val="1"/>
        <c:lblOffset val="100"/>
        <c:baseTimeUnit val="months"/>
      </c:dateAx>
      <c:valAx>
        <c:axId val="189444864"/>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27296"/>
        <c:crosses val="autoZero"/>
        <c:crossBetween val="midCat"/>
        <c:majorUnit val="0.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&gt; 28 days</a:t>
            </a:r>
            <a:endParaRPr lang="en-GB" sz="1100">
              <a:effectLst/>
            </a:endParaRPr>
          </a:p>
        </c:rich>
      </c:tx>
      <c:layout>
        <c:manualLayout>
          <c:xMode val="edge"/>
          <c:yMode val="edge"/>
          <c:x val="0.2880207786526684"/>
          <c:y val="5.0730213673335918E-2"/>
        </c:manualLayout>
      </c:layout>
      <c:overlay val="0"/>
      <c:spPr>
        <a:noFill/>
        <a:ln>
          <a:noFill/>
        </a:ln>
        <a:effectLst/>
      </c:spPr>
    </c:title>
    <c:autoTitleDeleted val="0"/>
    <c:plotArea>
      <c:layout/>
      <c:lineChart>
        <c:grouping val="standard"/>
        <c:varyColors val="0"/>
        <c:ser>
          <c:idx val="0"/>
          <c:order val="0"/>
          <c:tx>
            <c:strRef>
              <c:f>'MH Dis 28 Day'!$F$6</c:f>
              <c:strCache>
                <c:ptCount val="1"/>
                <c:pt idx="0">
                  <c:v>LPL</c:v>
                </c:pt>
              </c:strCache>
            </c:strRef>
          </c:tx>
          <c:spPr>
            <a:ln w="15875" cap="rnd">
              <a:solidFill>
                <a:schemeClr val="tx1"/>
              </a:solidFill>
              <a:prstDash val="lgDash"/>
              <a:round/>
            </a:ln>
            <a:effectLst/>
          </c:spPr>
          <c:marker>
            <c:symbol val="none"/>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Day'!$F$19:$F$42</c:f>
              <c:numCache>
                <c:formatCode>0</c:formatCode>
                <c:ptCount val="24"/>
                <c:pt idx="0">
                  <c:v>-3.9412500000000001</c:v>
                </c:pt>
                <c:pt idx="1">
                  <c:v>-3.9412500000000001</c:v>
                </c:pt>
                <c:pt idx="2">
                  <c:v>-3.9412500000000001</c:v>
                </c:pt>
                <c:pt idx="3">
                  <c:v>-3.9412500000000001</c:v>
                </c:pt>
                <c:pt idx="4">
                  <c:v>-3.9412500000000001</c:v>
                </c:pt>
                <c:pt idx="5">
                  <c:v>-3.9412500000000001</c:v>
                </c:pt>
                <c:pt idx="6">
                  <c:v>-3.9412500000000001</c:v>
                </c:pt>
                <c:pt idx="7">
                  <c:v>-3.9412500000000001</c:v>
                </c:pt>
                <c:pt idx="8">
                  <c:v>-3.9412500000000001</c:v>
                </c:pt>
                <c:pt idx="9">
                  <c:v>-3.9412500000000001</c:v>
                </c:pt>
                <c:pt idx="10">
                  <c:v>-3.9412500000000001</c:v>
                </c:pt>
                <c:pt idx="11">
                  <c:v>-3.9412500000000001</c:v>
                </c:pt>
                <c:pt idx="12">
                  <c:v>-3.9412500000000001</c:v>
                </c:pt>
                <c:pt idx="13">
                  <c:v>-3.9412500000000001</c:v>
                </c:pt>
                <c:pt idx="14">
                  <c:v>-3.9412500000000001</c:v>
                </c:pt>
                <c:pt idx="15">
                  <c:v>-3.9412500000000001</c:v>
                </c:pt>
                <c:pt idx="16">
                  <c:v>-3.9412500000000001</c:v>
                </c:pt>
                <c:pt idx="17">
                  <c:v>-3.9412500000000001</c:v>
                </c:pt>
                <c:pt idx="18">
                  <c:v>-3.9412500000000001</c:v>
                </c:pt>
                <c:pt idx="19">
                  <c:v>-3.9412500000000001</c:v>
                </c:pt>
                <c:pt idx="20">
                  <c:v>-3.9412500000000001</c:v>
                </c:pt>
                <c:pt idx="21">
                  <c:v>-3.9412500000000001</c:v>
                </c:pt>
                <c:pt idx="22">
                  <c:v>-3.9412500000000001</c:v>
                </c:pt>
                <c:pt idx="23">
                  <c:v>-3.9412500000000001</c:v>
                </c:pt>
              </c:numCache>
            </c:numRef>
          </c:val>
          <c:smooth val="0"/>
          <c:extLst>
            <c:ext xmlns:c16="http://schemas.microsoft.com/office/drawing/2014/chart" uri="{C3380CC4-5D6E-409C-BE32-E72D297353CC}">
              <c16:uniqueId val="{00000000-2CEF-4B3F-96CE-952A6A73CC62}"/>
            </c:ext>
          </c:extLst>
        </c:ser>
        <c:ser>
          <c:idx val="1"/>
          <c:order val="1"/>
          <c:tx>
            <c:strRef>
              <c:f>'MH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Day'!$E$19:$E$42</c:f>
              <c:numCache>
                <c:formatCode>0</c:formatCode>
                <c:ptCount val="24"/>
                <c:pt idx="0">
                  <c:v>3</c:v>
                </c:pt>
                <c:pt idx="1">
                  <c:v>3</c:v>
                </c:pt>
                <c:pt idx="2">
                  <c:v>2</c:v>
                </c:pt>
                <c:pt idx="3">
                  <c:v>4</c:v>
                </c:pt>
                <c:pt idx="4">
                  <c:v>2</c:v>
                </c:pt>
                <c:pt idx="5">
                  <c:v>3</c:v>
                </c:pt>
                <c:pt idx="6">
                  <c:v>7</c:v>
                </c:pt>
                <c:pt idx="7">
                  <c:v>4</c:v>
                </c:pt>
                <c:pt idx="8">
                  <c:v>0</c:v>
                </c:pt>
                <c:pt idx="9">
                  <c:v>8</c:v>
                </c:pt>
                <c:pt idx="10">
                  <c:v>1</c:v>
                </c:pt>
                <c:pt idx="11">
                  <c:v>2</c:v>
                </c:pt>
                <c:pt idx="12">
                  <c:v>0</c:v>
                </c:pt>
                <c:pt idx="13">
                  <c:v>0</c:v>
                </c:pt>
                <c:pt idx="14">
                  <c:v>4</c:v>
                </c:pt>
                <c:pt idx="15">
                  <c:v>3</c:v>
                </c:pt>
              </c:numCache>
            </c:numRef>
          </c:val>
          <c:smooth val="0"/>
          <c:extLst>
            <c:ext xmlns:c16="http://schemas.microsoft.com/office/drawing/2014/chart" uri="{C3380CC4-5D6E-409C-BE32-E72D297353CC}">
              <c16:uniqueId val="{00000001-2CEF-4B3F-96CE-952A6A73CC62}"/>
            </c:ext>
          </c:extLst>
        </c:ser>
        <c:ser>
          <c:idx val="3"/>
          <c:order val="2"/>
          <c:tx>
            <c:strRef>
              <c:f>'MH Dis 28 Day'!$G$6</c:f>
              <c:strCache>
                <c:ptCount val="1"/>
                <c:pt idx="0">
                  <c:v>Target</c:v>
                </c:pt>
              </c:strCache>
            </c:strRef>
          </c:tx>
          <c:spPr>
            <a:ln w="19050" cap="rnd">
              <a:solidFill>
                <a:srgbClr val="FF0000"/>
              </a:solidFill>
              <a:prstDash val="dash"/>
              <a:round/>
            </a:ln>
            <a:effectLst/>
          </c:spPr>
          <c:marker>
            <c:symbol val="none"/>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CEF-4B3F-96CE-952A6A73CC62}"/>
            </c:ext>
          </c:extLst>
        </c:ser>
        <c:ser>
          <c:idx val="4"/>
          <c:order val="3"/>
          <c:tx>
            <c:strRef>
              <c:f>'MH Dis 28 Day'!$D$6</c:f>
              <c:strCache>
                <c:ptCount val="1"/>
                <c:pt idx="0">
                  <c:v>Mean</c:v>
                </c:pt>
              </c:strCache>
            </c:strRef>
          </c:tx>
          <c:spPr>
            <a:ln w="15875" cap="rnd">
              <a:solidFill>
                <a:schemeClr val="tx1"/>
              </a:solidFill>
              <a:round/>
            </a:ln>
            <a:effectLst/>
          </c:spPr>
          <c:marker>
            <c:symbol val="none"/>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Day'!$D$19:$D$42</c:f>
              <c:numCache>
                <c:formatCode>0</c:formatCode>
                <c:ptCount val="24"/>
                <c:pt idx="0">
                  <c:v>2.875</c:v>
                </c:pt>
                <c:pt idx="1">
                  <c:v>2.875</c:v>
                </c:pt>
                <c:pt idx="2">
                  <c:v>2.875</c:v>
                </c:pt>
                <c:pt idx="3">
                  <c:v>2.875</c:v>
                </c:pt>
                <c:pt idx="4">
                  <c:v>2.875</c:v>
                </c:pt>
                <c:pt idx="5">
                  <c:v>2.875</c:v>
                </c:pt>
                <c:pt idx="6">
                  <c:v>2.875</c:v>
                </c:pt>
                <c:pt idx="7">
                  <c:v>2.875</c:v>
                </c:pt>
                <c:pt idx="8">
                  <c:v>2.875</c:v>
                </c:pt>
                <c:pt idx="9">
                  <c:v>2.875</c:v>
                </c:pt>
                <c:pt idx="10">
                  <c:v>2.875</c:v>
                </c:pt>
                <c:pt idx="11">
                  <c:v>2.875</c:v>
                </c:pt>
                <c:pt idx="12">
                  <c:v>2.875</c:v>
                </c:pt>
                <c:pt idx="13">
                  <c:v>2.875</c:v>
                </c:pt>
                <c:pt idx="14">
                  <c:v>2.875</c:v>
                </c:pt>
                <c:pt idx="15">
                  <c:v>2.875</c:v>
                </c:pt>
                <c:pt idx="16">
                  <c:v>2.875</c:v>
                </c:pt>
                <c:pt idx="17">
                  <c:v>2.875</c:v>
                </c:pt>
                <c:pt idx="18">
                  <c:v>2.875</c:v>
                </c:pt>
                <c:pt idx="19">
                  <c:v>2.875</c:v>
                </c:pt>
                <c:pt idx="20">
                  <c:v>2.875</c:v>
                </c:pt>
                <c:pt idx="21">
                  <c:v>2.875</c:v>
                </c:pt>
                <c:pt idx="22">
                  <c:v>2.875</c:v>
                </c:pt>
                <c:pt idx="23">
                  <c:v>2.875</c:v>
                </c:pt>
              </c:numCache>
            </c:numRef>
          </c:val>
          <c:smooth val="0"/>
          <c:extLst>
            <c:ext xmlns:c16="http://schemas.microsoft.com/office/drawing/2014/chart" uri="{C3380CC4-5D6E-409C-BE32-E72D297353CC}">
              <c16:uniqueId val="{00000003-2CEF-4B3F-96CE-952A6A73CC62}"/>
            </c:ext>
          </c:extLst>
        </c:ser>
        <c:ser>
          <c:idx val="5"/>
          <c:order val="4"/>
          <c:tx>
            <c:strRef>
              <c:f>'MH Dis 28 Day'!$C$6</c:f>
              <c:strCache>
                <c:ptCount val="1"/>
                <c:pt idx="0">
                  <c:v>UPL</c:v>
                </c:pt>
              </c:strCache>
            </c:strRef>
          </c:tx>
          <c:spPr>
            <a:ln w="15875" cap="rnd">
              <a:solidFill>
                <a:schemeClr val="tx1"/>
              </a:solidFill>
              <a:prstDash val="lgDash"/>
              <a:round/>
            </a:ln>
            <a:effectLst/>
          </c:spPr>
          <c:marker>
            <c:symbol val="none"/>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Day'!$C$19:$C$42</c:f>
              <c:numCache>
                <c:formatCode>0</c:formatCode>
                <c:ptCount val="24"/>
                <c:pt idx="0">
                  <c:v>9.6912500000000001</c:v>
                </c:pt>
                <c:pt idx="1">
                  <c:v>9.6912500000000001</c:v>
                </c:pt>
                <c:pt idx="2">
                  <c:v>9.6912500000000001</c:v>
                </c:pt>
                <c:pt idx="3">
                  <c:v>9.6912500000000001</c:v>
                </c:pt>
                <c:pt idx="4">
                  <c:v>9.6912500000000001</c:v>
                </c:pt>
                <c:pt idx="5">
                  <c:v>9.6912500000000001</c:v>
                </c:pt>
                <c:pt idx="6">
                  <c:v>9.6912500000000001</c:v>
                </c:pt>
                <c:pt idx="7">
                  <c:v>9.6912500000000001</c:v>
                </c:pt>
                <c:pt idx="8">
                  <c:v>9.6912500000000001</c:v>
                </c:pt>
                <c:pt idx="9">
                  <c:v>9.6912500000000001</c:v>
                </c:pt>
                <c:pt idx="10">
                  <c:v>9.6912500000000001</c:v>
                </c:pt>
                <c:pt idx="11">
                  <c:v>9.6912500000000001</c:v>
                </c:pt>
                <c:pt idx="12">
                  <c:v>9.6912500000000001</c:v>
                </c:pt>
                <c:pt idx="13">
                  <c:v>9.6912500000000001</c:v>
                </c:pt>
                <c:pt idx="14">
                  <c:v>9.6912500000000001</c:v>
                </c:pt>
                <c:pt idx="15">
                  <c:v>9.6912500000000001</c:v>
                </c:pt>
                <c:pt idx="16">
                  <c:v>9.6912500000000001</c:v>
                </c:pt>
                <c:pt idx="17">
                  <c:v>9.6912500000000001</c:v>
                </c:pt>
                <c:pt idx="18">
                  <c:v>9.6912500000000001</c:v>
                </c:pt>
                <c:pt idx="19">
                  <c:v>9.6912500000000001</c:v>
                </c:pt>
                <c:pt idx="20">
                  <c:v>9.6912500000000001</c:v>
                </c:pt>
                <c:pt idx="21">
                  <c:v>9.6912500000000001</c:v>
                </c:pt>
                <c:pt idx="22">
                  <c:v>9.6912500000000001</c:v>
                </c:pt>
                <c:pt idx="23">
                  <c:v>9.6912500000000001</c:v>
                </c:pt>
              </c:numCache>
            </c:numRef>
          </c:val>
          <c:smooth val="0"/>
          <c:extLst>
            <c:ext xmlns:c16="http://schemas.microsoft.com/office/drawing/2014/chart" uri="{C3380CC4-5D6E-409C-BE32-E72D297353CC}">
              <c16:uniqueId val="{00000004-2CEF-4B3F-96CE-952A6A73CC62}"/>
            </c:ext>
          </c:extLst>
        </c:ser>
        <c:ser>
          <c:idx val="2"/>
          <c:order val="5"/>
          <c:tx>
            <c:strRef>
              <c:f>'MH Dis 28 Day'!$I$6</c:f>
              <c:strCache>
                <c:ptCount val="1"/>
                <c:pt idx="0">
                  <c:v>SCL</c:v>
                </c:pt>
              </c:strCache>
            </c:strRef>
          </c:tx>
          <c:spPr>
            <a:ln>
              <a:noFill/>
            </a:ln>
          </c:spPr>
          <c:marker>
            <c:symbol val="circle"/>
            <c:size val="7"/>
            <c:spPr>
              <a:solidFill>
                <a:srgbClr val="5B9BD5"/>
              </a:solidFill>
              <a:ln>
                <a:solidFill>
                  <a:srgbClr val="5B9BD5"/>
                </a:solidFill>
              </a:ln>
            </c:spPr>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CEF-4B3F-96CE-952A6A73CC62}"/>
            </c:ext>
          </c:extLst>
        </c:ser>
        <c:ser>
          <c:idx val="6"/>
          <c:order val="6"/>
          <c:tx>
            <c:strRef>
              <c:f>'MH Dis 28 Day'!$J$6</c:f>
              <c:strCache>
                <c:ptCount val="1"/>
                <c:pt idx="0">
                  <c:v>SCH</c:v>
                </c:pt>
              </c:strCache>
            </c:strRef>
          </c:tx>
          <c:spPr>
            <a:ln>
              <a:noFill/>
            </a:ln>
          </c:spPr>
          <c:marker>
            <c:symbol val="circle"/>
            <c:size val="7"/>
            <c:spPr>
              <a:solidFill>
                <a:srgbClr val="ED7D31"/>
              </a:solidFill>
              <a:ln>
                <a:solidFill>
                  <a:srgbClr val="ED7D31"/>
                </a:solidFill>
              </a:ln>
            </c:spPr>
          </c:marker>
          <c:cat>
            <c:numRef>
              <c:f>'MH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'MH Dis 28 Day'!$J$19:$J$42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CEF-4B3F-96CE-952A6A73CC62}"/>
            </c:ext>
          </c:extLst>
        </c:ser>
        <c:dLbls>
          <c:showLegendKey val="0"/>
          <c:showVal val="0"/>
          <c:showCatName val="0"/>
          <c:showSerName val="0"/>
          <c:showPercent val="0"/>
          <c:showBubbleSize val="0"/>
        </c:dLbls>
        <c:smooth val="0"/>
        <c:axId val="190374272"/>
        <c:axId val="190376192"/>
      </c:lineChart>
      <c:dateAx>
        <c:axId val="1903742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6192"/>
        <c:crosses val="autoZero"/>
        <c:auto val="1"/>
        <c:lblOffset val="100"/>
        <c:baseTimeUnit val="months"/>
      </c:dateAx>
      <c:valAx>
        <c:axId val="190376192"/>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4272"/>
        <c:crosses val="autoZero"/>
        <c:crossBetween val="midCat"/>
        <c:majorUnit val="2"/>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&lt; 7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7 day'!$F$7</c:f>
              <c:strCache>
                <c:ptCount val="1"/>
                <c:pt idx="0">
                  <c:v>LPL</c:v>
                </c:pt>
              </c:strCache>
            </c:strRef>
          </c:tx>
          <c:spPr>
            <a:ln w="15875" cap="rnd">
              <a:solidFill>
                <a:schemeClr val="tx1"/>
              </a:solidFill>
              <a:prstDash val="lgDash"/>
              <a:round/>
            </a:ln>
            <a:effectLst/>
          </c:spPr>
          <c:marker>
            <c:symbol val="none"/>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day'!$F$20:$F$43</c:f>
              <c:numCache>
                <c:formatCode>0%</c:formatCode>
                <c:ptCount val="24"/>
                <c:pt idx="0">
                  <c:v>0.20999999999999996</c:v>
                </c:pt>
                <c:pt idx="1">
                  <c:v>0.20999999999999996</c:v>
                </c:pt>
                <c:pt idx="2">
                  <c:v>0.20999999999999996</c:v>
                </c:pt>
                <c:pt idx="3">
                  <c:v>0.20999999999999996</c:v>
                </c:pt>
                <c:pt idx="4">
                  <c:v>0.20999999999999996</c:v>
                </c:pt>
                <c:pt idx="5">
                  <c:v>0.20999999999999996</c:v>
                </c:pt>
                <c:pt idx="6">
                  <c:v>0.20999999999999996</c:v>
                </c:pt>
                <c:pt idx="7">
                  <c:v>0.20999999999999996</c:v>
                </c:pt>
                <c:pt idx="8">
                  <c:v>0.20999999999999996</c:v>
                </c:pt>
                <c:pt idx="9">
                  <c:v>0.20999999999999996</c:v>
                </c:pt>
                <c:pt idx="10">
                  <c:v>0.20999999999999996</c:v>
                </c:pt>
                <c:pt idx="11">
                  <c:v>0.20999999999999996</c:v>
                </c:pt>
                <c:pt idx="12">
                  <c:v>0.20999999999999996</c:v>
                </c:pt>
                <c:pt idx="13">
                  <c:v>0.20999999999999996</c:v>
                </c:pt>
                <c:pt idx="14">
                  <c:v>0.20999999999999996</c:v>
                </c:pt>
                <c:pt idx="15">
                  <c:v>0.20999999999999996</c:v>
                </c:pt>
                <c:pt idx="16">
                  <c:v>0.20999999999999996</c:v>
                </c:pt>
                <c:pt idx="17">
                  <c:v>0.20999999999999996</c:v>
                </c:pt>
                <c:pt idx="18">
                  <c:v>0.20999999999999996</c:v>
                </c:pt>
                <c:pt idx="19">
                  <c:v>0.20999999999999996</c:v>
                </c:pt>
                <c:pt idx="20">
                  <c:v>0.20999999999999996</c:v>
                </c:pt>
                <c:pt idx="21">
                  <c:v>0.20999999999999996</c:v>
                </c:pt>
                <c:pt idx="22">
                  <c:v>0.20999999999999996</c:v>
                </c:pt>
                <c:pt idx="23">
                  <c:v>0.20999999999999996</c:v>
                </c:pt>
              </c:numCache>
            </c:numRef>
          </c:val>
          <c:smooth val="0"/>
          <c:extLst>
            <c:ext xmlns:c16="http://schemas.microsoft.com/office/drawing/2014/chart" uri="{C3380CC4-5D6E-409C-BE32-E72D297353CC}">
              <c16:uniqueId val="{00000000-3CF5-4C8A-A9EB-656D5BC436D7}"/>
            </c:ext>
          </c:extLst>
        </c:ser>
        <c:ser>
          <c:idx val="1"/>
          <c:order val="1"/>
          <c:tx>
            <c:strRef>
              <c:f>'LD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day'!$E$20:$E$43</c:f>
              <c:numCache>
                <c:formatCode>0%</c:formatCode>
                <c:ptCount val="24"/>
                <c:pt idx="0">
                  <c:v>0</c:v>
                </c:pt>
                <c:pt idx="1">
                  <c:v>1</c:v>
                </c:pt>
                <c:pt idx="2">
                  <c:v>0</c:v>
                </c:pt>
                <c:pt idx="3">
                  <c:v>1</c:v>
                </c:pt>
                <c:pt idx="4">
                  <c:v>1</c:v>
                </c:pt>
                <c:pt idx="5">
                  <c:v>1</c:v>
                </c:pt>
                <c:pt idx="6">
                  <c:v>1</c:v>
                </c:pt>
                <c:pt idx="7">
                  <c:v>1</c:v>
                </c:pt>
                <c:pt idx="8">
                  <c:v>1</c:v>
                </c:pt>
                <c:pt idx="9">
                  <c:v>1</c:v>
                </c:pt>
                <c:pt idx="10">
                  <c:v>1</c:v>
                </c:pt>
                <c:pt idx="11">
                  <c:v>1</c:v>
                </c:pt>
                <c:pt idx="12">
                  <c:v>1</c:v>
                </c:pt>
                <c:pt idx="13">
                  <c:v>1</c:v>
                </c:pt>
                <c:pt idx="14">
                  <c:v>1</c:v>
                </c:pt>
                <c:pt idx="15">
                  <c:v>1</c:v>
                </c:pt>
              </c:numCache>
            </c:numRef>
          </c:val>
          <c:smooth val="0"/>
          <c:extLst>
            <c:ext xmlns:c16="http://schemas.microsoft.com/office/drawing/2014/chart" uri="{C3380CC4-5D6E-409C-BE32-E72D297353CC}">
              <c16:uniqueId val="{00000001-3CF5-4C8A-A9EB-656D5BC436D7}"/>
            </c:ext>
          </c:extLst>
        </c:ser>
        <c:ser>
          <c:idx val="3"/>
          <c:order val="2"/>
          <c:tx>
            <c:strRef>
              <c:f>'LD Dis 7 day'!$G$7</c:f>
              <c:strCache>
                <c:ptCount val="1"/>
                <c:pt idx="0">
                  <c:v>Target</c:v>
                </c:pt>
              </c:strCache>
            </c:strRef>
          </c:tx>
          <c:spPr>
            <a:ln w="19050" cap="rnd">
              <a:solidFill>
                <a:srgbClr val="FF0000"/>
              </a:solidFill>
              <a:prstDash val="dash"/>
              <a:round/>
            </a:ln>
            <a:effectLst/>
          </c:spPr>
          <c:marker>
            <c:symbol val="none"/>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3CF5-4C8A-A9EB-656D5BC436D7}"/>
            </c:ext>
          </c:extLst>
        </c:ser>
        <c:ser>
          <c:idx val="4"/>
          <c:order val="3"/>
          <c:tx>
            <c:strRef>
              <c:f>'LD Dis 7 day'!$D$7</c:f>
              <c:strCache>
                <c:ptCount val="1"/>
                <c:pt idx="0">
                  <c:v>Mean</c:v>
                </c:pt>
              </c:strCache>
            </c:strRef>
          </c:tx>
          <c:spPr>
            <a:ln w="15875" cap="rnd">
              <a:solidFill>
                <a:schemeClr val="tx1"/>
              </a:solidFill>
              <a:round/>
            </a:ln>
            <a:effectLst/>
          </c:spPr>
          <c:marker>
            <c:symbol val="none"/>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day'!$D$20:$D$43</c:f>
              <c:numCache>
                <c:formatCode>0%</c:formatCode>
                <c:ptCount val="24"/>
                <c:pt idx="0">
                  <c:v>0.875</c:v>
                </c:pt>
                <c:pt idx="1">
                  <c:v>0.875</c:v>
                </c:pt>
                <c:pt idx="2">
                  <c:v>0.875</c:v>
                </c:pt>
                <c:pt idx="3">
                  <c:v>0.875</c:v>
                </c:pt>
                <c:pt idx="4">
                  <c:v>0.875</c:v>
                </c:pt>
                <c:pt idx="5">
                  <c:v>0.875</c:v>
                </c:pt>
                <c:pt idx="6">
                  <c:v>0.875</c:v>
                </c:pt>
                <c:pt idx="7">
                  <c:v>0.875</c:v>
                </c:pt>
                <c:pt idx="8">
                  <c:v>0.875</c:v>
                </c:pt>
                <c:pt idx="9">
                  <c:v>0.875</c:v>
                </c:pt>
                <c:pt idx="10">
                  <c:v>0.875</c:v>
                </c:pt>
                <c:pt idx="11">
                  <c:v>0.875</c:v>
                </c:pt>
                <c:pt idx="12">
                  <c:v>0.875</c:v>
                </c:pt>
                <c:pt idx="13">
                  <c:v>0.875</c:v>
                </c:pt>
                <c:pt idx="14">
                  <c:v>0.875</c:v>
                </c:pt>
                <c:pt idx="15">
                  <c:v>0.875</c:v>
                </c:pt>
                <c:pt idx="16">
                  <c:v>0.875</c:v>
                </c:pt>
                <c:pt idx="17">
                  <c:v>0.875</c:v>
                </c:pt>
                <c:pt idx="18">
                  <c:v>0.875</c:v>
                </c:pt>
                <c:pt idx="19">
                  <c:v>0.875</c:v>
                </c:pt>
                <c:pt idx="20">
                  <c:v>0.875</c:v>
                </c:pt>
                <c:pt idx="21">
                  <c:v>0.875</c:v>
                </c:pt>
                <c:pt idx="22">
                  <c:v>0.875</c:v>
                </c:pt>
                <c:pt idx="23">
                  <c:v>0.875</c:v>
                </c:pt>
              </c:numCache>
            </c:numRef>
          </c:val>
          <c:smooth val="0"/>
          <c:extLst>
            <c:ext xmlns:c16="http://schemas.microsoft.com/office/drawing/2014/chart" uri="{C3380CC4-5D6E-409C-BE32-E72D297353CC}">
              <c16:uniqueId val="{00000003-3CF5-4C8A-A9EB-656D5BC436D7}"/>
            </c:ext>
          </c:extLst>
        </c:ser>
        <c:ser>
          <c:idx val="5"/>
          <c:order val="4"/>
          <c:tx>
            <c:strRef>
              <c:f>'LD Dis 7 day'!$C$7</c:f>
              <c:strCache>
                <c:ptCount val="1"/>
                <c:pt idx="0">
                  <c:v>UPL</c:v>
                </c:pt>
              </c:strCache>
            </c:strRef>
          </c:tx>
          <c:spPr>
            <a:ln w="15875" cap="rnd">
              <a:solidFill>
                <a:schemeClr val="tx1"/>
              </a:solidFill>
              <a:prstDash val="lgDash"/>
              <a:round/>
            </a:ln>
            <a:effectLst/>
          </c:spPr>
          <c:marker>
            <c:symbol val="none"/>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day'!$C$20:$C$43</c:f>
              <c:numCache>
                <c:formatCode>0%</c:formatCode>
                <c:ptCount val="24"/>
                <c:pt idx="0">
                  <c:v>1.54</c:v>
                </c:pt>
                <c:pt idx="1">
                  <c:v>1.54</c:v>
                </c:pt>
                <c:pt idx="2">
                  <c:v>1.54</c:v>
                </c:pt>
                <c:pt idx="3">
                  <c:v>1.54</c:v>
                </c:pt>
                <c:pt idx="4">
                  <c:v>1.54</c:v>
                </c:pt>
                <c:pt idx="5">
                  <c:v>1.54</c:v>
                </c:pt>
                <c:pt idx="6">
                  <c:v>1.54</c:v>
                </c:pt>
                <c:pt idx="7">
                  <c:v>1.54</c:v>
                </c:pt>
                <c:pt idx="8">
                  <c:v>1.54</c:v>
                </c:pt>
                <c:pt idx="9">
                  <c:v>1.54</c:v>
                </c:pt>
                <c:pt idx="10">
                  <c:v>1.54</c:v>
                </c:pt>
                <c:pt idx="11">
                  <c:v>1.54</c:v>
                </c:pt>
                <c:pt idx="12">
                  <c:v>1.54</c:v>
                </c:pt>
                <c:pt idx="13">
                  <c:v>1.54</c:v>
                </c:pt>
                <c:pt idx="14">
                  <c:v>1.54</c:v>
                </c:pt>
                <c:pt idx="15">
                  <c:v>1.54</c:v>
                </c:pt>
                <c:pt idx="16">
                  <c:v>1.54</c:v>
                </c:pt>
                <c:pt idx="17">
                  <c:v>1.54</c:v>
                </c:pt>
                <c:pt idx="18">
                  <c:v>1.54</c:v>
                </c:pt>
                <c:pt idx="19">
                  <c:v>1.54</c:v>
                </c:pt>
                <c:pt idx="20">
                  <c:v>1.54</c:v>
                </c:pt>
                <c:pt idx="21">
                  <c:v>1.54</c:v>
                </c:pt>
                <c:pt idx="22">
                  <c:v>1.54</c:v>
                </c:pt>
                <c:pt idx="23">
                  <c:v>1.54</c:v>
                </c:pt>
              </c:numCache>
            </c:numRef>
          </c:val>
          <c:smooth val="0"/>
          <c:extLst>
            <c:ext xmlns:c16="http://schemas.microsoft.com/office/drawing/2014/chart" uri="{C3380CC4-5D6E-409C-BE32-E72D297353CC}">
              <c16:uniqueId val="{00000004-3CF5-4C8A-A9EB-656D5BC436D7}"/>
            </c:ext>
          </c:extLst>
        </c:ser>
        <c:ser>
          <c:idx val="2"/>
          <c:order val="5"/>
          <c:tx>
            <c:strRef>
              <c:f>'LD Dis 7 day'!$I$7</c:f>
              <c:strCache>
                <c:ptCount val="1"/>
                <c:pt idx="0">
                  <c:v>SCL</c:v>
                </c:pt>
              </c:strCache>
            </c:strRef>
          </c:tx>
          <c:spPr>
            <a:ln>
              <a:noFill/>
            </a:ln>
          </c:spPr>
          <c:marker>
            <c:symbol val="circle"/>
            <c:size val="7"/>
            <c:spPr>
              <a:solidFill>
                <a:srgbClr val="ED7D31"/>
              </a:solidFill>
              <a:ln>
                <a:solidFill>
                  <a:srgbClr val="ED7D31"/>
                </a:solidFill>
              </a:ln>
            </c:spPr>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day'!$I$20:$I$43</c:f>
              <c:numCache>
                <c:formatCode>0%</c:formatCode>
                <c:ptCount val="24"/>
                <c:pt idx="0">
                  <c:v>0</c:v>
                </c:pt>
                <c:pt idx="1">
                  <c:v>#N/A</c:v>
                </c:pt>
                <c:pt idx="2">
                  <c:v>0</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3CF5-4C8A-A9EB-656D5BC436D7}"/>
            </c:ext>
          </c:extLst>
        </c:ser>
        <c:ser>
          <c:idx val="6"/>
          <c:order val="6"/>
          <c:tx>
            <c:strRef>
              <c:f>'LD Dis 7 day'!$J$7</c:f>
              <c:strCache>
                <c:ptCount val="1"/>
                <c:pt idx="0">
                  <c:v>SCH</c:v>
                </c:pt>
              </c:strCache>
            </c:strRef>
          </c:tx>
          <c:spPr>
            <a:ln>
              <a:noFill/>
            </a:ln>
          </c:spPr>
          <c:marker>
            <c:symbol val="circle"/>
            <c:size val="7"/>
            <c:spPr>
              <a:solidFill>
                <a:srgbClr val="5B9BD5"/>
              </a:solidFill>
              <a:ln>
                <a:solidFill>
                  <a:srgbClr val="5B9BD5"/>
                </a:solidFill>
              </a:ln>
            </c:spPr>
          </c:marker>
          <c:cat>
            <c:numRef>
              <c:f>'LD Dis 7 day'!$B$20:$B$35</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3CF5-4C8A-A9EB-656D5BC436D7}"/>
            </c:ext>
          </c:extLst>
        </c:ser>
        <c:dLbls>
          <c:showLegendKey val="0"/>
          <c:showVal val="0"/>
          <c:showCatName val="0"/>
          <c:showSerName val="0"/>
          <c:showPercent val="0"/>
          <c:showBubbleSize val="0"/>
        </c:dLbls>
        <c:smooth val="0"/>
        <c:axId val="190232832"/>
        <c:axId val="190239104"/>
      </c:lineChart>
      <c:dateAx>
        <c:axId val="190232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9104"/>
        <c:crosses val="autoZero"/>
        <c:auto val="1"/>
        <c:lblOffset val="100"/>
        <c:baseTimeUnit val="months"/>
      </c:dateAx>
      <c:valAx>
        <c:axId val="19023910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2832"/>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&gt; 28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28 day'!$F$6</c:f>
              <c:strCache>
                <c:ptCount val="1"/>
                <c:pt idx="0">
                  <c:v>LPL</c:v>
                </c:pt>
              </c:strCache>
            </c:strRef>
          </c:tx>
          <c:spPr>
            <a:ln w="15875" cap="rnd">
              <a:solidFill>
                <a:schemeClr val="tx1"/>
              </a:solidFill>
              <a:prstDash val="lgDash"/>
              <a:round/>
            </a:ln>
            <a:effectLst/>
          </c:spPr>
          <c:marker>
            <c:symbol val="none"/>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day'!$F$19:$F$42</c:f>
              <c:numCache>
                <c:formatCode>0</c:formatCode>
                <c:ptCount val="24"/>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pt idx="21">
                  <c:v>-0.54</c:v>
                </c:pt>
                <c:pt idx="22">
                  <c:v>-0.54</c:v>
                </c:pt>
                <c:pt idx="23">
                  <c:v>-0.54</c:v>
                </c:pt>
              </c:numCache>
            </c:numRef>
          </c:val>
          <c:smooth val="0"/>
          <c:extLst>
            <c:ext xmlns:c16="http://schemas.microsoft.com/office/drawing/2014/chart" uri="{C3380CC4-5D6E-409C-BE32-E72D297353CC}">
              <c16:uniqueId val="{00000000-4A05-45F1-A03C-FF2D7E8412FF}"/>
            </c:ext>
          </c:extLst>
        </c:ser>
        <c:ser>
          <c:idx val="1"/>
          <c:order val="1"/>
          <c:tx>
            <c:strRef>
              <c:f>'LD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day'!$E$19:$E$42</c:f>
              <c:numCache>
                <c:formatCode>0</c:formatCode>
                <c:ptCount val="24"/>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4A05-45F1-A03C-FF2D7E8412FF}"/>
            </c:ext>
          </c:extLst>
        </c:ser>
        <c:ser>
          <c:idx val="3"/>
          <c:order val="2"/>
          <c:tx>
            <c:strRef>
              <c:f>'LD Dis 28 day'!$G$6</c:f>
              <c:strCache>
                <c:ptCount val="1"/>
                <c:pt idx="0">
                  <c:v>Target</c:v>
                </c:pt>
              </c:strCache>
            </c:strRef>
          </c:tx>
          <c:spPr>
            <a:ln w="19050" cap="rnd">
              <a:solidFill>
                <a:srgbClr val="FF0000"/>
              </a:solidFill>
              <a:prstDash val="dash"/>
              <a:round/>
            </a:ln>
            <a:effectLst/>
          </c:spPr>
          <c:marker>
            <c:symbol val="none"/>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A05-45F1-A03C-FF2D7E8412FF}"/>
            </c:ext>
          </c:extLst>
        </c:ser>
        <c:ser>
          <c:idx val="4"/>
          <c:order val="3"/>
          <c:tx>
            <c:strRef>
              <c:f>'LD Dis 28 day'!$D$6</c:f>
              <c:strCache>
                <c:ptCount val="1"/>
                <c:pt idx="0">
                  <c:v>Mean</c:v>
                </c:pt>
              </c:strCache>
            </c:strRef>
          </c:tx>
          <c:spPr>
            <a:ln w="15875" cap="rnd">
              <a:solidFill>
                <a:schemeClr val="tx1"/>
              </a:solidFill>
              <a:round/>
            </a:ln>
            <a:effectLst/>
          </c:spPr>
          <c:marker>
            <c:symbol val="none"/>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day'!$D$19:$D$42</c:f>
              <c:numCache>
                <c:formatCode>0</c:formatCode>
                <c:ptCount val="24"/>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pt idx="21">
                  <c:v>0.125</c:v>
                </c:pt>
                <c:pt idx="22">
                  <c:v>0.125</c:v>
                </c:pt>
                <c:pt idx="23">
                  <c:v>0.125</c:v>
                </c:pt>
              </c:numCache>
            </c:numRef>
          </c:val>
          <c:smooth val="0"/>
          <c:extLst>
            <c:ext xmlns:c16="http://schemas.microsoft.com/office/drawing/2014/chart" uri="{C3380CC4-5D6E-409C-BE32-E72D297353CC}">
              <c16:uniqueId val="{00000003-4A05-45F1-A03C-FF2D7E8412FF}"/>
            </c:ext>
          </c:extLst>
        </c:ser>
        <c:ser>
          <c:idx val="5"/>
          <c:order val="4"/>
          <c:tx>
            <c:strRef>
              <c:f>'LD Dis 28 day'!$C$6</c:f>
              <c:strCache>
                <c:ptCount val="1"/>
                <c:pt idx="0">
                  <c:v>UPL</c:v>
                </c:pt>
              </c:strCache>
            </c:strRef>
          </c:tx>
          <c:spPr>
            <a:ln w="15875" cap="rnd">
              <a:solidFill>
                <a:schemeClr val="tx1"/>
              </a:solidFill>
              <a:prstDash val="lgDash"/>
              <a:round/>
            </a:ln>
            <a:effectLst/>
          </c:spPr>
          <c:marker>
            <c:symbol val="none"/>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day'!$C$19:$C$42</c:f>
              <c:numCache>
                <c:formatCode>0</c:formatCode>
                <c:ptCount val="24"/>
                <c:pt idx="0">
                  <c:v>0.79</c:v>
                </c:pt>
                <c:pt idx="1">
                  <c:v>0.79</c:v>
                </c:pt>
                <c:pt idx="2">
                  <c:v>0.79</c:v>
                </c:pt>
                <c:pt idx="3">
                  <c:v>0.79</c:v>
                </c:pt>
                <c:pt idx="4">
                  <c:v>0.79</c:v>
                </c:pt>
                <c:pt idx="5">
                  <c:v>0.79</c:v>
                </c:pt>
                <c:pt idx="6">
                  <c:v>0.79</c:v>
                </c:pt>
                <c:pt idx="7">
                  <c:v>0.79</c:v>
                </c:pt>
                <c:pt idx="8">
                  <c:v>0.79</c:v>
                </c:pt>
                <c:pt idx="9">
                  <c:v>0.79</c:v>
                </c:pt>
                <c:pt idx="10">
                  <c:v>0.79</c:v>
                </c:pt>
                <c:pt idx="11">
                  <c:v>0.79</c:v>
                </c:pt>
                <c:pt idx="12">
                  <c:v>0.79</c:v>
                </c:pt>
                <c:pt idx="13">
                  <c:v>0.79</c:v>
                </c:pt>
                <c:pt idx="14">
                  <c:v>0.79</c:v>
                </c:pt>
                <c:pt idx="15">
                  <c:v>0.79</c:v>
                </c:pt>
                <c:pt idx="16">
                  <c:v>0.79</c:v>
                </c:pt>
                <c:pt idx="17">
                  <c:v>0.79</c:v>
                </c:pt>
                <c:pt idx="18">
                  <c:v>0.79</c:v>
                </c:pt>
                <c:pt idx="19">
                  <c:v>0.79</c:v>
                </c:pt>
                <c:pt idx="20">
                  <c:v>0.79</c:v>
                </c:pt>
                <c:pt idx="21">
                  <c:v>0.79</c:v>
                </c:pt>
                <c:pt idx="22">
                  <c:v>0.79</c:v>
                </c:pt>
                <c:pt idx="23">
                  <c:v>0.79</c:v>
                </c:pt>
              </c:numCache>
            </c:numRef>
          </c:val>
          <c:smooth val="0"/>
          <c:extLst>
            <c:ext xmlns:c16="http://schemas.microsoft.com/office/drawing/2014/chart" uri="{C3380CC4-5D6E-409C-BE32-E72D297353CC}">
              <c16:uniqueId val="{00000004-4A05-45F1-A03C-FF2D7E8412FF}"/>
            </c:ext>
          </c:extLst>
        </c:ser>
        <c:ser>
          <c:idx val="2"/>
          <c:order val="5"/>
          <c:tx>
            <c:strRef>
              <c:f>'LD Dis 28 day'!$I$6</c:f>
              <c:strCache>
                <c:ptCount val="1"/>
                <c:pt idx="0">
                  <c:v>SCL</c:v>
                </c:pt>
              </c:strCache>
            </c:strRef>
          </c:tx>
          <c:spPr>
            <a:ln>
              <a:noFill/>
            </a:ln>
          </c:spPr>
          <c:marker>
            <c:symbol val="circle"/>
            <c:size val="7"/>
            <c:spPr>
              <a:solidFill>
                <a:srgbClr val="5B9BD5"/>
              </a:solidFill>
              <a:ln>
                <a:solidFill>
                  <a:srgbClr val="5B9BD5"/>
                </a:solidFill>
              </a:ln>
            </c:spPr>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A05-45F1-A03C-FF2D7E8412FF}"/>
            </c:ext>
          </c:extLst>
        </c:ser>
        <c:ser>
          <c:idx val="6"/>
          <c:order val="6"/>
          <c:tx>
            <c:strRef>
              <c:f>'LD Dis 28 day'!$J$6</c:f>
              <c:strCache>
                <c:ptCount val="1"/>
                <c:pt idx="0">
                  <c:v>SCH</c:v>
                </c:pt>
              </c:strCache>
            </c:strRef>
          </c:tx>
          <c:spPr>
            <a:ln>
              <a:noFill/>
            </a:ln>
          </c:spPr>
          <c:marker>
            <c:symbol val="circle"/>
            <c:size val="7"/>
            <c:spPr>
              <a:solidFill>
                <a:srgbClr val="ED7D31"/>
              </a:solidFill>
              <a:ln>
                <a:solidFill>
                  <a:srgbClr val="ED7D31"/>
                </a:solidFill>
              </a:ln>
            </c:spPr>
          </c:marker>
          <c:cat>
            <c:numRef>
              <c:f>'LD Dis 28 day'!$B$19:$B$34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'LD Dis 28 day'!$J$19:$J$42</c:f>
              <c:numCache>
                <c:formatCode>0</c:formatCode>
                <c:ptCount val="24"/>
                <c:pt idx="0">
                  <c:v>1</c:v>
                </c:pt>
                <c:pt idx="1">
                  <c:v>#N/A</c:v>
                </c:pt>
                <c:pt idx="2">
                  <c:v>1</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A05-45F1-A03C-FF2D7E8412FF}"/>
            </c:ext>
          </c:extLst>
        </c:ser>
        <c:dLbls>
          <c:showLegendKey val="0"/>
          <c:showVal val="0"/>
          <c:showCatName val="0"/>
          <c:showSerName val="0"/>
          <c:showPercent val="0"/>
          <c:showBubbleSize val="0"/>
        </c:dLbls>
        <c:smooth val="0"/>
        <c:axId val="190560128"/>
        <c:axId val="190574592"/>
      </c:lineChart>
      <c:dateAx>
        <c:axId val="19056012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74592"/>
        <c:crosses val="autoZero"/>
        <c:auto val="1"/>
        <c:lblOffset val="100"/>
        <c:baseTimeUnit val="months"/>
        <c:majorUnit val="1"/>
        <c:majorTimeUnit val="months"/>
        <c:minorUnit val="1"/>
        <c:minorTimeUnit val="months"/>
      </c:dateAx>
      <c:valAx>
        <c:axId val="19057459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60128"/>
        <c:crosses val="autoZero"/>
        <c:crossBetween val="midCat"/>
        <c:majorUnit val="1"/>
        <c:minorUnit val="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Psychological Therapies Patients waiting &gt; 13 weeks</a:t>
            </a:r>
            <a:endParaRPr lang="en-GB" sz="1100">
              <a:effectLst/>
            </a:endParaRPr>
          </a:p>
        </c:rich>
      </c:tx>
      <c:layout>
        <c:manualLayout>
          <c:xMode val="edge"/>
          <c:yMode val="edge"/>
          <c:x val="0.17172218466268924"/>
          <c:y val="4.6153801631187763E-2"/>
        </c:manualLayout>
      </c:layout>
      <c:overlay val="0"/>
      <c:spPr>
        <a:noFill/>
        <a:ln>
          <a:noFill/>
        </a:ln>
        <a:effectLst/>
      </c:spPr>
    </c:title>
    <c:autoTitleDeleted val="0"/>
    <c:plotArea>
      <c:layout>
        <c:manualLayout>
          <c:layoutTarget val="inner"/>
          <c:xMode val="edge"/>
          <c:yMode val="edge"/>
          <c:x val="9.6238386649521737E-2"/>
          <c:y val="0.15358355354665537"/>
          <c:w val="0.8460739619260802"/>
          <c:h val="0.57762503436182144"/>
        </c:manualLayout>
      </c:layout>
      <c:lineChart>
        <c:grouping val="standard"/>
        <c:varyColors val="0"/>
        <c:ser>
          <c:idx val="1"/>
          <c:order val="0"/>
          <c:tx>
            <c:strRef>
              <c:f>'Psych 13 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'Psych 13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'Psych 13 wk'!$E$24:$E$42</c:f>
              <c:numCache>
                <c:formatCode>0</c:formatCode>
                <c:ptCount val="19"/>
                <c:pt idx="0">
                  <c:v>840</c:v>
                </c:pt>
                <c:pt idx="1">
                  <c:v>612</c:v>
                </c:pt>
                <c:pt idx="2">
                  <c:v>569</c:v>
                </c:pt>
                <c:pt idx="3">
                  <c:v>565</c:v>
                </c:pt>
                <c:pt idx="4">
                  <c:v>566</c:v>
                </c:pt>
                <c:pt idx="5">
                  <c:v>561</c:v>
                </c:pt>
                <c:pt idx="6">
                  <c:v>560</c:v>
                </c:pt>
                <c:pt idx="7">
                  <c:v>530</c:v>
                </c:pt>
                <c:pt idx="8">
                  <c:v>540</c:v>
                </c:pt>
                <c:pt idx="9">
                  <c:v>554</c:v>
                </c:pt>
                <c:pt idx="10">
                  <c:v>550</c:v>
                </c:pt>
              </c:numCache>
            </c:numRef>
          </c:val>
          <c:smooth val="0"/>
          <c:extLst>
            <c:ext xmlns:c16="http://schemas.microsoft.com/office/drawing/2014/chart" uri="{C3380CC4-5D6E-409C-BE32-E72D297353CC}">
              <c16:uniqueId val="{00000000-8461-4D2B-8457-5035806595CA}"/>
            </c:ext>
          </c:extLst>
        </c:ser>
        <c:ser>
          <c:idx val="3"/>
          <c:order val="1"/>
          <c:tx>
            <c:strRef>
              <c:f>'Psych 13 wk'!$G$6</c:f>
              <c:strCache>
                <c:ptCount val="1"/>
                <c:pt idx="0">
                  <c:v>Target</c:v>
                </c:pt>
              </c:strCache>
            </c:strRef>
          </c:tx>
          <c:spPr>
            <a:ln w="19050" cap="rnd">
              <a:solidFill>
                <a:srgbClr val="FF0000"/>
              </a:solidFill>
              <a:prstDash val="dash"/>
              <a:round/>
            </a:ln>
            <a:effectLst/>
          </c:spPr>
          <c:marker>
            <c:symbol val="none"/>
          </c:marker>
          <c:cat>
            <c:numRef>
              <c:f>'Psych 13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'Psych 13 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8461-4D2B-8457-5035806595CA}"/>
            </c:ext>
          </c:extLst>
        </c:ser>
        <c:ser>
          <c:idx val="0"/>
          <c:order val="2"/>
          <c:tx>
            <c:strRef>
              <c:f>'Psych 13 wk'!$D$6</c:f>
              <c:strCache>
                <c:ptCount val="1"/>
                <c:pt idx="0">
                  <c:v>Mean</c:v>
                </c:pt>
              </c:strCache>
            </c:strRef>
          </c:tx>
          <c:spPr>
            <a:ln w="15875">
              <a:solidFill>
                <a:schemeClr val="tx1"/>
              </a:solidFill>
            </a:ln>
          </c:spPr>
          <c:marker>
            <c:symbol val="none"/>
          </c:marker>
          <c:cat>
            <c:numRef>
              <c:f>'Psych 13 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'Psych 13 wk'!$D$24:$D$42</c:f>
              <c:numCache>
                <c:formatCode>0</c:formatCode>
                <c:ptCount val="19"/>
                <c:pt idx="0">
                  <c:v>586.09090909090912</c:v>
                </c:pt>
                <c:pt idx="1">
                  <c:v>586.09090909090912</c:v>
                </c:pt>
                <c:pt idx="2">
                  <c:v>586.09090909090912</c:v>
                </c:pt>
                <c:pt idx="3">
                  <c:v>586.09090909090912</c:v>
                </c:pt>
                <c:pt idx="4">
                  <c:v>586.09090909090912</c:v>
                </c:pt>
                <c:pt idx="5">
                  <c:v>586.09090909090912</c:v>
                </c:pt>
                <c:pt idx="6">
                  <c:v>586.09090909090912</c:v>
                </c:pt>
                <c:pt idx="7">
                  <c:v>586.09090909090912</c:v>
                </c:pt>
                <c:pt idx="8">
                  <c:v>586.09090909090912</c:v>
                </c:pt>
                <c:pt idx="9">
                  <c:v>586.09090909090912</c:v>
                </c:pt>
                <c:pt idx="10">
                  <c:v>586.09090909090912</c:v>
                </c:pt>
                <c:pt idx="11">
                  <c:v>586.09090909090912</c:v>
                </c:pt>
                <c:pt idx="12">
                  <c:v>586.09090909090912</c:v>
                </c:pt>
                <c:pt idx="13">
                  <c:v>586.09090909090912</c:v>
                </c:pt>
                <c:pt idx="14">
                  <c:v>586.09090909090912</c:v>
                </c:pt>
                <c:pt idx="15">
                  <c:v>586.09090909090912</c:v>
                </c:pt>
                <c:pt idx="16">
                  <c:v>586.09090909090912</c:v>
                </c:pt>
                <c:pt idx="17">
                  <c:v>586.09090909090912</c:v>
                </c:pt>
                <c:pt idx="18">
                  <c:v>586.09090909090912</c:v>
                </c:pt>
              </c:numCache>
            </c:numRef>
          </c:val>
          <c:smooth val="0"/>
          <c:extLst>
            <c:ext xmlns:c16="http://schemas.microsoft.com/office/drawing/2014/chart" uri="{C3380CC4-5D6E-409C-BE32-E72D297353CC}">
              <c16:uniqueId val="{00000002-8461-4D2B-8457-5035806595CA}"/>
            </c:ext>
          </c:extLst>
        </c:ser>
        <c:dLbls>
          <c:showLegendKey val="0"/>
          <c:showVal val="0"/>
          <c:showCatName val="0"/>
          <c:showSerName val="0"/>
          <c:showPercent val="0"/>
          <c:showBubbleSize val="0"/>
        </c:dLbls>
        <c:marker val="1"/>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valAx>
      <c:spPr>
        <a:noFill/>
        <a:ln>
          <a:noFill/>
        </a:ln>
        <a:effectLst/>
      </c:spPr>
    </c:plotArea>
    <c:legend>
      <c:legendPos val="b"/>
      <c:layout>
        <c:manualLayout>
          <c:xMode val="edge"/>
          <c:yMode val="edge"/>
          <c:x val="0.17592450220373967"/>
          <c:y val="0.9027690271891432"/>
          <c:w val="0.63148433257123082"/>
          <c:h val="8.3395459990856222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Dementia Patients waiting &gt; 9 weeks</a:t>
            </a:r>
            <a:endParaRPr lang="en-GB" sz="1100">
              <a:effectLst/>
            </a:endParaRPr>
          </a:p>
        </c:rich>
      </c:tx>
      <c:layout>
        <c:manualLayout>
          <c:xMode val="edge"/>
          <c:yMode val="edge"/>
          <c:x val="0.26306249714293595"/>
          <c:y val="4.1347636311544853E-2"/>
        </c:manualLayout>
      </c:layout>
      <c:overlay val="0"/>
      <c:spPr>
        <a:noFill/>
        <a:ln>
          <a:noFill/>
        </a:ln>
        <a:effectLst/>
      </c:spPr>
    </c:title>
    <c:autoTitleDeleted val="0"/>
    <c:plotArea>
      <c:layout>
        <c:manualLayout>
          <c:layoutTarget val="inner"/>
          <c:xMode val="edge"/>
          <c:yMode val="edge"/>
          <c:x val="9.3460609479306775E-2"/>
          <c:y val="0.15358349798832716"/>
          <c:w val="0.84051840758565022"/>
          <c:h val="0.55935429678993298"/>
        </c:manualLayout>
      </c:layout>
      <c:lineChart>
        <c:grouping val="standard"/>
        <c:varyColors val="0"/>
        <c:ser>
          <c:idx val="1"/>
          <c:order val="0"/>
          <c:tx>
            <c:strRef>
              <c:f>'Dem 9wk'!$E$6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'Dem 9wk'!$B$24:$B$34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'Dem 9wk'!$E$24:$E$42</c:f>
              <c:numCache>
                <c:formatCode>0</c:formatCode>
                <c:ptCount val="19"/>
                <c:pt idx="0">
                  <c:v>413</c:v>
                </c:pt>
                <c:pt idx="1">
                  <c:v>361</c:v>
                </c:pt>
                <c:pt idx="2">
                  <c:v>298</c:v>
                </c:pt>
                <c:pt idx="3">
                  <c:v>418</c:v>
                </c:pt>
                <c:pt idx="4">
                  <c:v>414</c:v>
                </c:pt>
                <c:pt idx="5">
                  <c:v>364</c:v>
                </c:pt>
                <c:pt idx="6">
                  <c:v>299</c:v>
                </c:pt>
                <c:pt idx="7">
                  <c:v>281</c:v>
                </c:pt>
                <c:pt idx="8">
                  <c:v>268</c:v>
                </c:pt>
                <c:pt idx="9">
                  <c:v>322</c:v>
                </c:pt>
                <c:pt idx="10">
                  <c:v>431</c:v>
                </c:pt>
              </c:numCache>
            </c:numRef>
          </c:val>
          <c:smooth val="0"/>
          <c:extLst>
            <c:ext xmlns:c16="http://schemas.microsoft.com/office/drawing/2014/chart" uri="{C3380CC4-5D6E-409C-BE32-E72D297353CC}">
              <c16:uniqueId val="{00000000-E3B0-4BA4-911E-054686761D1B}"/>
            </c:ext>
          </c:extLst>
        </c:ser>
        <c:ser>
          <c:idx val="3"/>
          <c:order val="1"/>
          <c:tx>
            <c:strRef>
              <c:f>'Dem 9wk'!$G$6</c:f>
              <c:strCache>
                <c:ptCount val="1"/>
                <c:pt idx="0">
                  <c:v>Target</c:v>
                </c:pt>
              </c:strCache>
            </c:strRef>
          </c:tx>
          <c:spPr>
            <a:ln w="19050" cap="rnd">
              <a:solidFill>
                <a:srgbClr val="FF0000"/>
              </a:solidFill>
              <a:prstDash val="dash"/>
              <a:round/>
            </a:ln>
            <a:effectLst/>
          </c:spPr>
          <c:marker>
            <c:symbol val="none"/>
          </c:marker>
          <c:cat>
            <c:numRef>
              <c:f>'Dem 9wk'!$B$24:$B$34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'Dem 9wk'!$G$24:$G$42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E3B0-4BA4-911E-054686761D1B}"/>
            </c:ext>
          </c:extLst>
        </c:ser>
        <c:ser>
          <c:idx val="0"/>
          <c:order val="2"/>
          <c:tx>
            <c:strRef>
              <c:f>'Dem 9wk'!$D$6</c:f>
              <c:strCache>
                <c:ptCount val="1"/>
                <c:pt idx="0">
                  <c:v>Mean</c:v>
                </c:pt>
              </c:strCache>
            </c:strRef>
          </c:tx>
          <c:spPr>
            <a:ln w="15875">
              <a:solidFill>
                <a:schemeClr val="tx1"/>
              </a:solidFill>
            </a:ln>
          </c:spPr>
          <c:marker>
            <c:symbol val="none"/>
          </c:marker>
          <c:cat>
            <c:numRef>
              <c:f>'Dem 9wk'!$B$24:$B$34</c:f>
              <c:numCache>
                <c:formatCode>mmm\-yy</c:formatCode>
                <c:ptCount val="11"/>
                <c:pt idx="0">
                  <c:v>45901</c:v>
                </c:pt>
                <c:pt idx="1">
                  <c:v>45931</c:v>
                </c:pt>
                <c:pt idx="2">
                  <c:v>45962</c:v>
                </c:pt>
                <c:pt idx="3">
                  <c:v>45992</c:v>
                </c:pt>
                <c:pt idx="4">
                  <c:v>46023</c:v>
                </c:pt>
                <c:pt idx="5">
                  <c:v>46054</c:v>
                </c:pt>
                <c:pt idx="6">
                  <c:v>46082</c:v>
                </c:pt>
                <c:pt idx="7">
                  <c:v>46113</c:v>
                </c:pt>
                <c:pt idx="8">
                  <c:v>46143</c:v>
                </c:pt>
                <c:pt idx="9">
                  <c:v>46174</c:v>
                </c:pt>
                <c:pt idx="10">
                  <c:v>46204</c:v>
                </c:pt>
              </c:numCache>
            </c:numRef>
          </c:cat>
          <c:val>
            <c:numRef>
              <c:f>'Dem 9wk'!$D$24:$D$42</c:f>
              <c:numCache>
                <c:formatCode>0</c:formatCode>
                <c:ptCount val="19"/>
                <c:pt idx="0">
                  <c:v>351.72727272727275</c:v>
                </c:pt>
                <c:pt idx="1">
                  <c:v>351.72727272727275</c:v>
                </c:pt>
                <c:pt idx="2">
                  <c:v>351.72727272727275</c:v>
                </c:pt>
                <c:pt idx="3">
                  <c:v>351.72727272727275</c:v>
                </c:pt>
                <c:pt idx="4">
                  <c:v>351.72727272727275</c:v>
                </c:pt>
                <c:pt idx="5">
                  <c:v>351.72727272727275</c:v>
                </c:pt>
                <c:pt idx="6">
                  <c:v>351.72727272727275</c:v>
                </c:pt>
                <c:pt idx="7">
                  <c:v>351.72727272727275</c:v>
                </c:pt>
                <c:pt idx="8">
                  <c:v>351.72727272727275</c:v>
                </c:pt>
                <c:pt idx="9">
                  <c:v>351.72727272727275</c:v>
                </c:pt>
                <c:pt idx="10">
                  <c:v>351.72727272727275</c:v>
                </c:pt>
                <c:pt idx="11">
                  <c:v>351.72727272727275</c:v>
                </c:pt>
                <c:pt idx="12">
                  <c:v>351.72727272727275</c:v>
                </c:pt>
                <c:pt idx="13">
                  <c:v>351.72727272727275</c:v>
                </c:pt>
                <c:pt idx="14">
                  <c:v>351.72727272727275</c:v>
                </c:pt>
                <c:pt idx="15">
                  <c:v>351.72727272727275</c:v>
                </c:pt>
                <c:pt idx="16">
                  <c:v>351.72727272727275</c:v>
                </c:pt>
                <c:pt idx="17">
                  <c:v>351.72727272727275</c:v>
                </c:pt>
                <c:pt idx="18">
                  <c:v>351.72727272727275</c:v>
                </c:pt>
              </c:numCache>
            </c:numRef>
          </c:val>
          <c:smooth val="0"/>
          <c:extLst>
            <c:ext xmlns:c16="http://schemas.microsoft.com/office/drawing/2014/chart" uri="{C3380CC4-5D6E-409C-BE32-E72D297353CC}">
              <c16:uniqueId val="{00000002-E3B0-4BA4-911E-054686761D1B}"/>
            </c:ext>
          </c:extLst>
        </c:ser>
        <c:dLbls>
          <c:showLegendKey val="0"/>
          <c:showVal val="0"/>
          <c:showCatName val="0"/>
          <c:showSerName val="0"/>
          <c:showPercent val="0"/>
          <c:showBubbleSize val="0"/>
        </c:dLbls>
        <c:marker val="1"/>
        <c:smooth val="0"/>
        <c:axId val="189997824"/>
        <c:axId val="189999744"/>
      </c:lineChart>
      <c:dateAx>
        <c:axId val="1899978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9744"/>
        <c:crosses val="autoZero"/>
        <c:auto val="1"/>
        <c:lblOffset val="100"/>
        <c:baseTimeUnit val="months"/>
        <c:majorUnit val="1"/>
        <c:majorTimeUnit val="months"/>
      </c:dateAx>
      <c:valAx>
        <c:axId val="1899997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7824"/>
        <c:crosses val="autoZero"/>
        <c:crossBetween val="midCat"/>
        <c:majorUnit val="100"/>
      </c:valAx>
      <c:spPr>
        <a:noFill/>
        <a:ln>
          <a:noFill/>
        </a:ln>
        <a:effectLst/>
      </c:spPr>
    </c:plotArea>
    <c:legend>
      <c:legendPos val="b"/>
      <c:layout>
        <c:manualLayout>
          <c:xMode val="edge"/>
          <c:yMode val="edge"/>
          <c:x val="0.1909715242844435"/>
          <c:y val="0.88059244310708296"/>
          <c:w val="0.61458429252312063"/>
          <c:h val="8.275932899691886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6513625066"/>
          <c:y val="0.14610433246122412"/>
          <c:w val="0.81039107611548555"/>
          <c:h val="0.52431820275004359"/>
        </c:manualLayout>
      </c:layout>
      <c:lineChart>
        <c:grouping val="standard"/>
        <c:varyColors val="0"/>
        <c:ser>
          <c:idx val="1"/>
          <c:order val="0"/>
          <c:tx>
            <c:strRef>
              <c:f>'CAMHS 9 wk %'!$E$6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%'!$E$7:$E$30</c:f>
              <c:numCache>
                <c:formatCode>0.00%</c:formatCode>
                <c:ptCount val="24"/>
                <c:pt idx="0">
                  <c:v>0.72919999999999996</c:v>
                </c:pt>
                <c:pt idx="1">
                  <c:v>0.7117</c:v>
                </c:pt>
                <c:pt idx="2">
                  <c:v>0.7177</c:v>
                </c:pt>
                <c:pt idx="3">
                  <c:v>0.82379999999999998</c:v>
                </c:pt>
                <c:pt idx="4">
                  <c:v>0.8589</c:v>
                </c:pt>
                <c:pt idx="5">
                  <c:v>0.93830000000000002</c:v>
                </c:pt>
                <c:pt idx="6">
                  <c:v>0.96970000000000001</c:v>
                </c:pt>
                <c:pt idx="7">
                  <c:v>0.91390000000000005</c:v>
                </c:pt>
                <c:pt idx="8">
                  <c:v>0.80659999999999998</c:v>
                </c:pt>
                <c:pt idx="9">
                  <c:v>0.80689999999999995</c:v>
                </c:pt>
                <c:pt idx="10">
                  <c:v>0.90200000000000002</c:v>
                </c:pt>
                <c:pt idx="11">
                  <c:v>0.90480000000000005</c:v>
                </c:pt>
                <c:pt idx="12">
                  <c:v>0.94389999999999996</c:v>
                </c:pt>
                <c:pt idx="13">
                  <c:v>0.82630000000000003</c:v>
                </c:pt>
                <c:pt idx="14">
                  <c:v>0.83979999999999999</c:v>
                </c:pt>
                <c:pt idx="15">
                  <c:v>0.76680000000000004</c:v>
                </c:pt>
              </c:numCache>
            </c:numRef>
          </c:val>
          <c:smooth val="0"/>
          <c:extLst>
            <c:ext xmlns:c16="http://schemas.microsoft.com/office/drawing/2014/chart" uri="{C3380CC4-5D6E-409C-BE32-E72D297353CC}">
              <c16:uniqueId val="{00000000-C23D-47D1-89C5-201FB30DDCAE}"/>
            </c:ext>
          </c:extLst>
        </c:ser>
        <c:ser>
          <c:idx val="3"/>
          <c:order val="1"/>
          <c:tx>
            <c:strRef>
              <c:f>'CAMHS 9 wk %'!$G$6</c:f>
              <c:strCache>
                <c:ptCount val="1"/>
                <c:pt idx="0">
                  <c:v>Target</c:v>
                </c:pt>
              </c:strCache>
            </c:strRef>
          </c:tx>
          <c:spPr>
            <a:ln w="28575" cap="rnd">
              <a:solidFill>
                <a:srgbClr val="FF0000"/>
              </a:solidFill>
              <a:prstDash val="dash"/>
              <a:round/>
            </a:ln>
            <a:effectLst/>
          </c:spPr>
          <c:marker>
            <c:symbol val="none"/>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%'!$G$7:$G$30</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C23D-47D1-89C5-201FB30DDCAE}"/>
            </c:ext>
          </c:extLst>
        </c:ser>
        <c:ser>
          <c:idx val="0"/>
          <c:order val="2"/>
          <c:tx>
            <c:strRef>
              <c:f>'CAMHS 9 wk %'!$F$6</c:f>
              <c:strCache>
                <c:ptCount val="1"/>
                <c:pt idx="0">
                  <c:v>LPL</c:v>
                </c:pt>
              </c:strCache>
            </c:strRef>
          </c:tx>
          <c:spPr>
            <a:ln w="15875">
              <a:solidFill>
                <a:schemeClr val="tx1"/>
              </a:solidFill>
              <a:prstDash val="lgDash"/>
            </a:ln>
          </c:spPr>
          <c:marker>
            <c:symbol val="none"/>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%'!$F$7:$F$30</c:f>
              <c:numCache>
                <c:formatCode>0%</c:formatCode>
                <c:ptCount val="24"/>
                <c:pt idx="0">
                  <c:v>0.7029487499999999</c:v>
                </c:pt>
                <c:pt idx="1">
                  <c:v>0.7029487499999999</c:v>
                </c:pt>
                <c:pt idx="2">
                  <c:v>0.7029487499999999</c:v>
                </c:pt>
                <c:pt idx="3">
                  <c:v>0.7029487499999999</c:v>
                </c:pt>
                <c:pt idx="4">
                  <c:v>0.7029487499999999</c:v>
                </c:pt>
                <c:pt idx="5">
                  <c:v>0.7029487499999999</c:v>
                </c:pt>
                <c:pt idx="6">
                  <c:v>0.7029487499999999</c:v>
                </c:pt>
                <c:pt idx="7">
                  <c:v>0.7029487499999999</c:v>
                </c:pt>
                <c:pt idx="8">
                  <c:v>0.7029487499999999</c:v>
                </c:pt>
                <c:pt idx="9">
                  <c:v>0.7029487499999999</c:v>
                </c:pt>
                <c:pt idx="10">
                  <c:v>0.7029487499999999</c:v>
                </c:pt>
                <c:pt idx="11">
                  <c:v>0.7029487499999999</c:v>
                </c:pt>
                <c:pt idx="12">
                  <c:v>0.7029487499999999</c:v>
                </c:pt>
                <c:pt idx="13">
                  <c:v>0.7029487499999999</c:v>
                </c:pt>
                <c:pt idx="14">
                  <c:v>0.7029487499999999</c:v>
                </c:pt>
                <c:pt idx="15">
                  <c:v>0.7029487499999999</c:v>
                </c:pt>
                <c:pt idx="16">
                  <c:v>0.7029487499999999</c:v>
                </c:pt>
                <c:pt idx="17">
                  <c:v>0.7029487499999999</c:v>
                </c:pt>
                <c:pt idx="18">
                  <c:v>0.7029487499999999</c:v>
                </c:pt>
                <c:pt idx="19">
                  <c:v>0.7029487499999999</c:v>
                </c:pt>
                <c:pt idx="20">
                  <c:v>0.7029487499999999</c:v>
                </c:pt>
                <c:pt idx="21">
                  <c:v>0.7029487499999999</c:v>
                </c:pt>
                <c:pt idx="22">
                  <c:v>0.7029487499999999</c:v>
                </c:pt>
                <c:pt idx="23">
                  <c:v>0.7029487499999999</c:v>
                </c:pt>
              </c:numCache>
            </c:numRef>
          </c:val>
          <c:smooth val="0"/>
          <c:extLst>
            <c:ext xmlns:c16="http://schemas.microsoft.com/office/drawing/2014/chart" uri="{C3380CC4-5D6E-409C-BE32-E72D297353CC}">
              <c16:uniqueId val="{00000002-C23D-47D1-89C5-201FB30DDCAE}"/>
            </c:ext>
          </c:extLst>
        </c:ser>
        <c:ser>
          <c:idx val="2"/>
          <c:order val="3"/>
          <c:tx>
            <c:strRef>
              <c:f>'CAMHS 9 wk %'!$D$6</c:f>
              <c:strCache>
                <c:ptCount val="1"/>
                <c:pt idx="0">
                  <c:v>Mean</c:v>
                </c:pt>
              </c:strCache>
            </c:strRef>
          </c:tx>
          <c:spPr>
            <a:ln w="15875">
              <a:solidFill>
                <a:schemeClr val="tx1"/>
              </a:solidFill>
            </a:ln>
          </c:spPr>
          <c:marker>
            <c:symbol val="none"/>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%'!$D$7:$D$30</c:f>
              <c:numCache>
                <c:formatCode>0%</c:formatCode>
                <c:ptCount val="24"/>
                <c:pt idx="0">
                  <c:v>0.8412687499999999</c:v>
                </c:pt>
                <c:pt idx="1">
                  <c:v>0.8412687499999999</c:v>
                </c:pt>
                <c:pt idx="2">
                  <c:v>0.8412687499999999</c:v>
                </c:pt>
                <c:pt idx="3">
                  <c:v>0.8412687499999999</c:v>
                </c:pt>
                <c:pt idx="4">
                  <c:v>0.8412687499999999</c:v>
                </c:pt>
                <c:pt idx="5">
                  <c:v>0.8412687499999999</c:v>
                </c:pt>
                <c:pt idx="6">
                  <c:v>0.8412687499999999</c:v>
                </c:pt>
                <c:pt idx="7">
                  <c:v>0.8412687499999999</c:v>
                </c:pt>
                <c:pt idx="8">
                  <c:v>0.8412687499999999</c:v>
                </c:pt>
                <c:pt idx="9">
                  <c:v>0.8412687499999999</c:v>
                </c:pt>
                <c:pt idx="10">
                  <c:v>0.8412687499999999</c:v>
                </c:pt>
                <c:pt idx="11">
                  <c:v>0.8412687499999999</c:v>
                </c:pt>
                <c:pt idx="12">
                  <c:v>0.8412687499999999</c:v>
                </c:pt>
                <c:pt idx="13">
                  <c:v>0.8412687499999999</c:v>
                </c:pt>
                <c:pt idx="14">
                  <c:v>0.8412687499999999</c:v>
                </c:pt>
                <c:pt idx="15">
                  <c:v>0.8412687499999999</c:v>
                </c:pt>
                <c:pt idx="16">
                  <c:v>0.8412687499999999</c:v>
                </c:pt>
                <c:pt idx="17">
                  <c:v>0.8412687499999999</c:v>
                </c:pt>
                <c:pt idx="18">
                  <c:v>0.8412687499999999</c:v>
                </c:pt>
                <c:pt idx="19">
                  <c:v>0.8412687499999999</c:v>
                </c:pt>
                <c:pt idx="20">
                  <c:v>0.8412687499999999</c:v>
                </c:pt>
                <c:pt idx="21">
                  <c:v>0.8412687499999999</c:v>
                </c:pt>
                <c:pt idx="22">
                  <c:v>0.8412687499999999</c:v>
                </c:pt>
                <c:pt idx="23">
                  <c:v>0.8412687499999999</c:v>
                </c:pt>
              </c:numCache>
            </c:numRef>
          </c:val>
          <c:smooth val="0"/>
          <c:extLst>
            <c:ext xmlns:c16="http://schemas.microsoft.com/office/drawing/2014/chart" uri="{C3380CC4-5D6E-409C-BE32-E72D297353CC}">
              <c16:uniqueId val="{00000003-C23D-47D1-89C5-201FB30DDCAE}"/>
            </c:ext>
          </c:extLst>
        </c:ser>
        <c:ser>
          <c:idx val="4"/>
          <c:order val="4"/>
          <c:tx>
            <c:strRef>
              <c:f>'CAMHS 9 wk %'!$C$6</c:f>
              <c:strCache>
                <c:ptCount val="1"/>
                <c:pt idx="0">
                  <c:v>UPL</c:v>
                </c:pt>
              </c:strCache>
            </c:strRef>
          </c:tx>
          <c:spPr>
            <a:ln w="15875">
              <a:solidFill>
                <a:schemeClr val="tx1"/>
              </a:solidFill>
              <a:prstDash val="lgDash"/>
            </a:ln>
          </c:spPr>
          <c:marker>
            <c:symbol val="none"/>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%'!$C$7:$C$30</c:f>
              <c:numCache>
                <c:formatCode>0%</c:formatCode>
                <c:ptCount val="24"/>
                <c:pt idx="0">
                  <c:v>0.9795887499999999</c:v>
                </c:pt>
                <c:pt idx="1">
                  <c:v>0.9795887499999999</c:v>
                </c:pt>
                <c:pt idx="2">
                  <c:v>0.9795887499999999</c:v>
                </c:pt>
                <c:pt idx="3">
                  <c:v>0.9795887499999999</c:v>
                </c:pt>
                <c:pt idx="4">
                  <c:v>0.9795887499999999</c:v>
                </c:pt>
                <c:pt idx="5">
                  <c:v>0.9795887499999999</c:v>
                </c:pt>
                <c:pt idx="6">
                  <c:v>0.9795887499999999</c:v>
                </c:pt>
                <c:pt idx="7">
                  <c:v>0.9795887499999999</c:v>
                </c:pt>
                <c:pt idx="8">
                  <c:v>0.9795887499999999</c:v>
                </c:pt>
                <c:pt idx="9">
                  <c:v>0.9795887499999999</c:v>
                </c:pt>
                <c:pt idx="10">
                  <c:v>0.9795887499999999</c:v>
                </c:pt>
                <c:pt idx="11">
                  <c:v>0.9795887499999999</c:v>
                </c:pt>
                <c:pt idx="12">
                  <c:v>0.9795887499999999</c:v>
                </c:pt>
                <c:pt idx="13">
                  <c:v>0.9795887499999999</c:v>
                </c:pt>
                <c:pt idx="14">
                  <c:v>0.9795887499999999</c:v>
                </c:pt>
                <c:pt idx="15">
                  <c:v>0.9795887499999999</c:v>
                </c:pt>
                <c:pt idx="16">
                  <c:v>0.9795887499999999</c:v>
                </c:pt>
                <c:pt idx="17">
                  <c:v>0.9795887499999999</c:v>
                </c:pt>
                <c:pt idx="18">
                  <c:v>0.9795887499999999</c:v>
                </c:pt>
                <c:pt idx="19">
                  <c:v>0.9795887499999999</c:v>
                </c:pt>
                <c:pt idx="20">
                  <c:v>0.9795887499999999</c:v>
                </c:pt>
                <c:pt idx="21">
                  <c:v>0.9795887499999999</c:v>
                </c:pt>
                <c:pt idx="22">
                  <c:v>0.9795887499999999</c:v>
                </c:pt>
                <c:pt idx="23">
                  <c:v>0.9795887499999999</c:v>
                </c:pt>
              </c:numCache>
            </c:numRef>
          </c:val>
          <c:smooth val="0"/>
          <c:extLst>
            <c:ext xmlns:c16="http://schemas.microsoft.com/office/drawing/2014/chart" uri="{C3380CC4-5D6E-409C-BE32-E72D297353CC}">
              <c16:uniqueId val="{00000004-C23D-47D1-89C5-201FB30DDCAE}"/>
            </c:ext>
          </c:extLst>
        </c:ser>
        <c:ser>
          <c:idx val="5"/>
          <c:order val="5"/>
          <c:tx>
            <c:strRef>
              <c:f>'CAMHS 9 wk %'!$I$6</c:f>
              <c:strCache>
                <c:ptCount val="1"/>
                <c:pt idx="0">
                  <c:v>SCL</c:v>
                </c:pt>
              </c:strCache>
            </c:strRef>
          </c:tx>
          <c:spPr>
            <a:ln>
              <a:noFill/>
            </a:ln>
          </c:spPr>
          <c:marker>
            <c:symbol val="circle"/>
            <c:size val="6"/>
            <c:spPr>
              <a:solidFill>
                <a:srgbClr val="FF6600"/>
              </a:solidFill>
              <a:ln>
                <a:noFill/>
              </a:ln>
            </c:spPr>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%'!$I$7:$I$30</c:f>
              <c:numCache>
                <c:formatCode>0.00%</c:formatCode>
                <c:ptCount val="24"/>
                <c:pt idx="0">
                  <c:v>0.72919999999999996</c:v>
                </c:pt>
                <c:pt idx="1">
                  <c:v>0.7117</c:v>
                </c:pt>
                <c:pt idx="2">
                  <c:v>0.7177</c:v>
                </c:pt>
                <c:pt idx="3" formatCode="0%">
                  <c:v>#N/A</c:v>
                </c:pt>
                <c:pt idx="4" formatCode="0%">
                  <c:v>#N/A</c:v>
                </c:pt>
                <c:pt idx="5" formatCode="0%">
                  <c:v>#N/A</c:v>
                </c:pt>
                <c:pt idx="6" formatCode="0%">
                  <c:v>#N/A</c:v>
                </c:pt>
                <c:pt idx="7" formatCode="0%">
                  <c:v>#N/A</c:v>
                </c:pt>
                <c:pt idx="8" formatCode="0%">
                  <c:v>#N/A</c:v>
                </c:pt>
                <c:pt idx="9" formatCode="0%">
                  <c:v>#N/A</c:v>
                </c:pt>
                <c:pt idx="10" formatCode="0%">
                  <c:v>#N/A</c:v>
                </c:pt>
                <c:pt idx="11" formatCode="0%">
                  <c:v>#N/A</c:v>
                </c:pt>
                <c:pt idx="12" formatCode="0%">
                  <c:v>#N/A</c:v>
                </c:pt>
                <c:pt idx="13" formatCode="0%">
                  <c:v>#N/A</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C23D-47D1-89C5-201FB30DDCAE}"/>
            </c:ext>
          </c:extLst>
        </c:ser>
        <c:ser>
          <c:idx val="6"/>
          <c:order val="6"/>
          <c:tx>
            <c:strRef>
              <c:f>'CAMHS 9 wk %'!$J$6</c:f>
              <c:strCache>
                <c:ptCount val="1"/>
                <c:pt idx="0">
                  <c:v>SCH</c:v>
                </c:pt>
              </c:strCache>
            </c:strRef>
          </c:tx>
          <c:spPr>
            <a:ln>
              <a:noFill/>
            </a:ln>
          </c:spPr>
          <c:marker>
            <c:symbol val="circle"/>
            <c:size val="6"/>
            <c:spPr>
              <a:solidFill>
                <a:srgbClr val="5B9BD5"/>
              </a:solidFill>
              <a:ln>
                <a:noFill/>
              </a:ln>
            </c:spPr>
          </c:marker>
          <c:cat>
            <c:numRef>
              <c:f>'CAMHS 9 wk %'!$B$7:$B$22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 %'!$J$7:$J$30</c:f>
              <c:numCache>
                <c:formatCode>0%</c:formatCode>
                <c:ptCount val="24"/>
                <c:pt idx="0" formatCode="0.0%">
                  <c:v>#N/A</c:v>
                </c:pt>
                <c:pt idx="1">
                  <c:v>#N/A</c:v>
                </c:pt>
                <c:pt idx="2" formatCode="0.0%">
                  <c:v>#N/A</c:v>
                </c:pt>
                <c:pt idx="3">
                  <c:v>#N/A</c:v>
                </c:pt>
                <c:pt idx="4">
                  <c:v>#N/A</c:v>
                </c:pt>
                <c:pt idx="5" formatCode="0.00%">
                  <c:v>0.93830000000000002</c:v>
                </c:pt>
                <c:pt idx="6" formatCode="0.00%">
                  <c:v>0.96970000000000001</c:v>
                </c:pt>
                <c:pt idx="7" formatCode="0.00%">
                  <c:v>0.91390000000000005</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C23D-47D1-89C5-201FB30DDCAE}"/>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2"/>
      </c:valAx>
      <c:spPr>
        <a:noFill/>
        <a:ln>
          <a:noFill/>
        </a:ln>
        <a:effectLst/>
      </c:spPr>
    </c:plotArea>
    <c:legend>
      <c:legendPos val="b"/>
      <c:layout>
        <c:manualLayout>
          <c:xMode val="edge"/>
          <c:yMode val="edge"/>
          <c:x val="0.10534779870816163"/>
          <c:y val="0.87236653147268206"/>
          <c:w val="0.8171133229723172"/>
          <c:h val="9.2976507628965852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&gt; 9 weeks</a:t>
            </a:r>
            <a:endParaRPr lang="en-GB" sz="1100">
              <a:effectLst/>
            </a:endParaRPr>
          </a:p>
        </c:rich>
      </c:tx>
      <c:layout>
        <c:manualLayout>
          <c:xMode val="edge"/>
          <c:yMode val="edge"/>
          <c:x val="0.28823615742866199"/>
          <c:y val="3.6894687455515753E-2"/>
        </c:manualLayout>
      </c:layout>
      <c:overlay val="0"/>
      <c:spPr>
        <a:noFill/>
        <a:ln>
          <a:noFill/>
        </a:ln>
        <a:effectLst/>
      </c:spPr>
    </c:title>
    <c:autoTitleDeleted val="0"/>
    <c:plotArea>
      <c:layout>
        <c:manualLayout>
          <c:layoutTarget val="inner"/>
          <c:xMode val="edge"/>
          <c:yMode val="edge"/>
          <c:x val="9.0682832309091813E-2"/>
          <c:y val="0.14102014774314936"/>
          <c:w val="0.85440729343672484"/>
          <c:h val="0.52828725855041647"/>
        </c:manualLayout>
      </c:layout>
      <c:lineChart>
        <c:grouping val="standard"/>
        <c:varyColors val="0"/>
        <c:ser>
          <c:idx val="1"/>
          <c:order val="0"/>
          <c:tx>
            <c:strRef>
              <c:f>'CAMHS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wk'!$E$19:$E$42</c:f>
              <c:numCache>
                <c:formatCode>0</c:formatCode>
                <c:ptCount val="24"/>
                <c:pt idx="0">
                  <c:v>75</c:v>
                </c:pt>
                <c:pt idx="1">
                  <c:v>211</c:v>
                </c:pt>
                <c:pt idx="2">
                  <c:v>70</c:v>
                </c:pt>
                <c:pt idx="3">
                  <c:v>37</c:v>
                </c:pt>
                <c:pt idx="4">
                  <c:v>23</c:v>
                </c:pt>
                <c:pt idx="5">
                  <c:v>10</c:v>
                </c:pt>
                <c:pt idx="6">
                  <c:v>6</c:v>
                </c:pt>
                <c:pt idx="7">
                  <c:v>18</c:v>
                </c:pt>
                <c:pt idx="8">
                  <c:v>47</c:v>
                </c:pt>
                <c:pt idx="9">
                  <c:v>50</c:v>
                </c:pt>
                <c:pt idx="10">
                  <c:v>15</c:v>
                </c:pt>
                <c:pt idx="11">
                  <c:v>18</c:v>
                </c:pt>
                <c:pt idx="12">
                  <c:v>11</c:v>
                </c:pt>
                <c:pt idx="13">
                  <c:v>41</c:v>
                </c:pt>
                <c:pt idx="14">
                  <c:v>37</c:v>
                </c:pt>
                <c:pt idx="15">
                  <c:v>52</c:v>
                </c:pt>
              </c:numCache>
            </c:numRef>
          </c:val>
          <c:smooth val="0"/>
          <c:extLst>
            <c:ext xmlns:c16="http://schemas.microsoft.com/office/drawing/2014/chart" uri="{C3380CC4-5D6E-409C-BE32-E72D297353CC}">
              <c16:uniqueId val="{00000000-E5D7-4B07-A1F8-A96A9B9698F4}"/>
            </c:ext>
          </c:extLst>
        </c:ser>
        <c:ser>
          <c:idx val="3"/>
          <c:order val="1"/>
          <c:tx>
            <c:strRef>
              <c:f>'CAMHS 9 wk'!$G$6</c:f>
              <c:strCache>
                <c:ptCount val="1"/>
                <c:pt idx="0">
                  <c:v>Target</c:v>
                </c:pt>
              </c:strCache>
            </c:strRef>
          </c:tx>
          <c:spPr>
            <a:ln w="19050" cap="rnd">
              <a:solidFill>
                <a:srgbClr val="FF0000"/>
              </a:solidFill>
              <a:prstDash val="dash"/>
              <a:round/>
            </a:ln>
            <a:effectLst/>
          </c:spPr>
          <c:marker>
            <c:symbol val="none"/>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5D7-4B07-A1F8-A96A9B9698F4}"/>
            </c:ext>
          </c:extLst>
        </c:ser>
        <c:ser>
          <c:idx val="0"/>
          <c:order val="2"/>
          <c:tx>
            <c:strRef>
              <c:f>'CAMHS 9 wk'!$F$6</c:f>
              <c:strCache>
                <c:ptCount val="1"/>
                <c:pt idx="0">
                  <c:v>LPL</c:v>
                </c:pt>
              </c:strCache>
            </c:strRef>
          </c:tx>
          <c:spPr>
            <a:ln w="15875">
              <a:solidFill>
                <a:schemeClr val="tx1"/>
              </a:solidFill>
              <a:prstDash val="lgDash"/>
            </a:ln>
          </c:spPr>
          <c:marker>
            <c:symbol val="none"/>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wk'!$F$19:$F$42</c:f>
              <c:numCache>
                <c:formatCode>0</c:formatCode>
                <c:ptCount val="24"/>
                <c:pt idx="0">
                  <c:v>-39.880166666666668</c:v>
                </c:pt>
                <c:pt idx="1">
                  <c:v>-39.880166666666668</c:v>
                </c:pt>
                <c:pt idx="2">
                  <c:v>-39.880166666666668</c:v>
                </c:pt>
                <c:pt idx="3">
                  <c:v>-39.880166666666668</c:v>
                </c:pt>
                <c:pt idx="4">
                  <c:v>-39.880166666666668</c:v>
                </c:pt>
                <c:pt idx="5">
                  <c:v>-39.880166666666668</c:v>
                </c:pt>
                <c:pt idx="6">
                  <c:v>-39.880166666666668</c:v>
                </c:pt>
                <c:pt idx="7">
                  <c:v>-39.880166666666668</c:v>
                </c:pt>
                <c:pt idx="8">
                  <c:v>-39.880166666666668</c:v>
                </c:pt>
                <c:pt idx="9">
                  <c:v>-39.880166666666668</c:v>
                </c:pt>
                <c:pt idx="10">
                  <c:v>-39.880166666666668</c:v>
                </c:pt>
                <c:pt idx="11">
                  <c:v>-39.880166666666668</c:v>
                </c:pt>
                <c:pt idx="12">
                  <c:v>-39.880166666666668</c:v>
                </c:pt>
                <c:pt idx="13">
                  <c:v>-39.880166666666668</c:v>
                </c:pt>
                <c:pt idx="14">
                  <c:v>-39.880166666666668</c:v>
                </c:pt>
                <c:pt idx="15">
                  <c:v>-39.880166666666668</c:v>
                </c:pt>
                <c:pt idx="16">
                  <c:v>-39.880166666666668</c:v>
                </c:pt>
                <c:pt idx="17">
                  <c:v>-39.880166666666668</c:v>
                </c:pt>
                <c:pt idx="18">
                  <c:v>-39.880166666666668</c:v>
                </c:pt>
                <c:pt idx="19">
                  <c:v>-39.880166666666668</c:v>
                </c:pt>
                <c:pt idx="20">
                  <c:v>-39.880166666666668</c:v>
                </c:pt>
                <c:pt idx="21">
                  <c:v>-39.880166666666668</c:v>
                </c:pt>
                <c:pt idx="22">
                  <c:v>-39.880166666666668</c:v>
                </c:pt>
                <c:pt idx="23">
                  <c:v>-39.880166666666668</c:v>
                </c:pt>
              </c:numCache>
            </c:numRef>
          </c:val>
          <c:smooth val="0"/>
          <c:extLst>
            <c:ext xmlns:c16="http://schemas.microsoft.com/office/drawing/2014/chart" uri="{C3380CC4-5D6E-409C-BE32-E72D297353CC}">
              <c16:uniqueId val="{00000002-E5D7-4B07-A1F8-A96A9B9698F4}"/>
            </c:ext>
          </c:extLst>
        </c:ser>
        <c:ser>
          <c:idx val="2"/>
          <c:order val="3"/>
          <c:tx>
            <c:strRef>
              <c:f>'CAMHS 9 wk'!$D$6</c:f>
              <c:strCache>
                <c:ptCount val="1"/>
                <c:pt idx="0">
                  <c:v>Mean</c:v>
                </c:pt>
              </c:strCache>
            </c:strRef>
          </c:tx>
          <c:spPr>
            <a:ln w="15875">
              <a:solidFill>
                <a:schemeClr val="tx1"/>
              </a:solidFill>
            </a:ln>
          </c:spPr>
          <c:marker>
            <c:symbol val="none"/>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wk'!$D$19:$D$42</c:f>
              <c:numCache>
                <c:formatCode>0</c:formatCode>
                <c:ptCount val="24"/>
                <c:pt idx="0">
                  <c:v>45.0625</c:v>
                </c:pt>
                <c:pt idx="1">
                  <c:v>45.0625</c:v>
                </c:pt>
                <c:pt idx="2">
                  <c:v>45.0625</c:v>
                </c:pt>
                <c:pt idx="3">
                  <c:v>45.0625</c:v>
                </c:pt>
                <c:pt idx="4">
                  <c:v>45.0625</c:v>
                </c:pt>
                <c:pt idx="5">
                  <c:v>45.0625</c:v>
                </c:pt>
                <c:pt idx="6">
                  <c:v>45.0625</c:v>
                </c:pt>
                <c:pt idx="7">
                  <c:v>45.0625</c:v>
                </c:pt>
                <c:pt idx="8">
                  <c:v>45.0625</c:v>
                </c:pt>
                <c:pt idx="9">
                  <c:v>45.0625</c:v>
                </c:pt>
                <c:pt idx="10">
                  <c:v>45.0625</c:v>
                </c:pt>
                <c:pt idx="11">
                  <c:v>45.0625</c:v>
                </c:pt>
                <c:pt idx="12">
                  <c:v>45.0625</c:v>
                </c:pt>
                <c:pt idx="13">
                  <c:v>45.0625</c:v>
                </c:pt>
                <c:pt idx="14">
                  <c:v>45.0625</c:v>
                </c:pt>
                <c:pt idx="15">
                  <c:v>45.0625</c:v>
                </c:pt>
                <c:pt idx="16">
                  <c:v>45.0625</c:v>
                </c:pt>
                <c:pt idx="17">
                  <c:v>45.0625</c:v>
                </c:pt>
                <c:pt idx="18">
                  <c:v>45.0625</c:v>
                </c:pt>
                <c:pt idx="19">
                  <c:v>45.0625</c:v>
                </c:pt>
                <c:pt idx="20">
                  <c:v>45.0625</c:v>
                </c:pt>
                <c:pt idx="21">
                  <c:v>45.0625</c:v>
                </c:pt>
                <c:pt idx="22">
                  <c:v>45.0625</c:v>
                </c:pt>
                <c:pt idx="23">
                  <c:v>45.0625</c:v>
                </c:pt>
              </c:numCache>
            </c:numRef>
          </c:val>
          <c:smooth val="0"/>
          <c:extLst>
            <c:ext xmlns:c16="http://schemas.microsoft.com/office/drawing/2014/chart" uri="{C3380CC4-5D6E-409C-BE32-E72D297353CC}">
              <c16:uniqueId val="{00000003-E5D7-4B07-A1F8-A96A9B9698F4}"/>
            </c:ext>
          </c:extLst>
        </c:ser>
        <c:ser>
          <c:idx val="4"/>
          <c:order val="4"/>
          <c:tx>
            <c:strRef>
              <c:f>'CAMHS 9 wk'!$C$6</c:f>
              <c:strCache>
                <c:ptCount val="1"/>
                <c:pt idx="0">
                  <c:v>UPL</c:v>
                </c:pt>
              </c:strCache>
            </c:strRef>
          </c:tx>
          <c:spPr>
            <a:ln w="15875">
              <a:solidFill>
                <a:schemeClr val="tx1"/>
              </a:solidFill>
              <a:prstDash val="lgDash"/>
            </a:ln>
          </c:spPr>
          <c:marker>
            <c:symbol val="none"/>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wk'!$C$19:$C$42</c:f>
              <c:numCache>
                <c:formatCode>0</c:formatCode>
                <c:ptCount val="24"/>
                <c:pt idx="0">
                  <c:v>130.00516666666667</c:v>
                </c:pt>
                <c:pt idx="1">
                  <c:v>130.00516666666667</c:v>
                </c:pt>
                <c:pt idx="2">
                  <c:v>130.00516666666667</c:v>
                </c:pt>
                <c:pt idx="3">
                  <c:v>130.00516666666667</c:v>
                </c:pt>
                <c:pt idx="4">
                  <c:v>130.00516666666667</c:v>
                </c:pt>
                <c:pt idx="5">
                  <c:v>130.00516666666667</c:v>
                </c:pt>
                <c:pt idx="6">
                  <c:v>130.00516666666667</c:v>
                </c:pt>
                <c:pt idx="7">
                  <c:v>130.00516666666667</c:v>
                </c:pt>
                <c:pt idx="8">
                  <c:v>130.00516666666667</c:v>
                </c:pt>
                <c:pt idx="9">
                  <c:v>130.00516666666667</c:v>
                </c:pt>
                <c:pt idx="10">
                  <c:v>130.00516666666667</c:v>
                </c:pt>
                <c:pt idx="11">
                  <c:v>130.00516666666667</c:v>
                </c:pt>
                <c:pt idx="12">
                  <c:v>130.00516666666667</c:v>
                </c:pt>
                <c:pt idx="13">
                  <c:v>130.00516666666667</c:v>
                </c:pt>
                <c:pt idx="14">
                  <c:v>130.00516666666667</c:v>
                </c:pt>
                <c:pt idx="15">
                  <c:v>130.00516666666667</c:v>
                </c:pt>
                <c:pt idx="16">
                  <c:v>130.00516666666667</c:v>
                </c:pt>
                <c:pt idx="17">
                  <c:v>130.00516666666667</c:v>
                </c:pt>
                <c:pt idx="18">
                  <c:v>130.00516666666667</c:v>
                </c:pt>
                <c:pt idx="19">
                  <c:v>130.00516666666667</c:v>
                </c:pt>
                <c:pt idx="20">
                  <c:v>130.00516666666667</c:v>
                </c:pt>
                <c:pt idx="21">
                  <c:v>130.00516666666667</c:v>
                </c:pt>
                <c:pt idx="22">
                  <c:v>130.00516666666667</c:v>
                </c:pt>
                <c:pt idx="23">
                  <c:v>130.00516666666667</c:v>
                </c:pt>
              </c:numCache>
            </c:numRef>
          </c:val>
          <c:smooth val="0"/>
          <c:extLst>
            <c:ext xmlns:c16="http://schemas.microsoft.com/office/drawing/2014/chart" uri="{C3380CC4-5D6E-409C-BE32-E72D297353CC}">
              <c16:uniqueId val="{00000004-E5D7-4B07-A1F8-A96A9B9698F4}"/>
            </c:ext>
          </c:extLst>
        </c:ser>
        <c:ser>
          <c:idx val="5"/>
          <c:order val="5"/>
          <c:tx>
            <c:strRef>
              <c:f>'CAMHS 9 wk'!$I$6</c:f>
              <c:strCache>
                <c:ptCount val="1"/>
                <c:pt idx="0">
                  <c:v>SCL</c:v>
                </c:pt>
              </c:strCache>
            </c:strRef>
          </c:tx>
          <c:spPr>
            <a:ln>
              <a:noFill/>
            </a:ln>
          </c:spPr>
          <c:marker>
            <c:symbol val="circle"/>
            <c:size val="7"/>
            <c:spPr>
              <a:solidFill>
                <a:srgbClr val="5B9BD5"/>
              </a:solidFill>
              <a:ln>
                <a:noFill/>
              </a:ln>
            </c:spPr>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E5D7-4B07-A1F8-A96A9B9698F4}"/>
            </c:ext>
          </c:extLst>
        </c:ser>
        <c:ser>
          <c:idx val="6"/>
          <c:order val="6"/>
          <c:tx>
            <c:strRef>
              <c:f>'CAMHS 9 wk'!$J$6</c:f>
              <c:strCache>
                <c:ptCount val="1"/>
                <c:pt idx="0">
                  <c:v>SCH</c:v>
                </c:pt>
              </c:strCache>
            </c:strRef>
          </c:tx>
          <c:spPr>
            <a:ln>
              <a:noFill/>
            </a:ln>
          </c:spPr>
          <c:marker>
            <c:symbol val="circle"/>
            <c:size val="6"/>
            <c:spPr>
              <a:solidFill>
                <a:srgbClr val="FF6600"/>
              </a:solidFill>
              <a:ln>
                <a:noFill/>
              </a:ln>
            </c:spPr>
          </c:marker>
          <c:cat>
            <c:numRef>
              <c:f>'CAMHS 9 wk'!$B$19:$B$34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'CAMHS 9 wk'!$J$19:$J$42</c:f>
              <c:numCache>
                <c:formatCode>0</c:formatCode>
                <c:ptCount val="24"/>
                <c:pt idx="0">
                  <c:v>#N/A</c:v>
                </c:pt>
                <c:pt idx="1">
                  <c:v>211</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E5D7-4B07-A1F8-A96A9B9698F4}"/>
            </c:ext>
          </c:extLst>
        </c:ser>
        <c:dLbls>
          <c:showLegendKey val="0"/>
          <c:showVal val="0"/>
          <c:showCatName val="0"/>
          <c:showSerName val="0"/>
          <c:showPercent val="0"/>
          <c:showBubbleSize val="0"/>
        </c:dLbls>
        <c:marker val="1"/>
        <c:smooth val="0"/>
        <c:axId val="190444288"/>
        <c:axId val="190446208"/>
      </c:lineChart>
      <c:dateAx>
        <c:axId val="1904442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6208"/>
        <c:crosses val="autoZero"/>
        <c:auto val="1"/>
        <c:lblOffset val="100"/>
        <c:baseTimeUnit val="months"/>
      </c:dateAx>
      <c:valAx>
        <c:axId val="1904462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4288"/>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Unallocated Cases - Family Support</a:t>
            </a:r>
          </a:p>
        </c:rich>
      </c:tx>
      <c:layout>
        <c:manualLayout>
          <c:xMode val="edge"/>
          <c:yMode val="edge"/>
          <c:x val="0.27889566929133858"/>
          <c:y val="3.2295271049596307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835570913348057"/>
        </c:manualLayout>
      </c:layout>
      <c:lineChart>
        <c:grouping val="standard"/>
        <c:varyColors val="0"/>
        <c:ser>
          <c:idx val="1"/>
          <c:order val="0"/>
          <c:tx>
            <c:strRef>
              <c:f>'Unallocated Cases'!$C$6</c:f>
              <c:strCache>
                <c:ptCount val="1"/>
                <c:pt idx="0">
                  <c:v>Unallocated Cases</c:v>
                </c:pt>
              </c:strCache>
            </c:strRef>
          </c:tx>
          <c:spPr>
            <a:ln>
              <a:solidFill>
                <a:srgbClr val="00B5CC"/>
              </a:solidFill>
            </a:ln>
            <a:effectLst/>
          </c:spPr>
          <c:marker>
            <c:symbol val="diamond"/>
            <c:size val="5"/>
            <c:spPr>
              <a:solidFill>
                <a:srgbClr val="00B5CC"/>
              </a:solidFill>
              <a:ln>
                <a:solidFill>
                  <a:srgbClr val="00B5CC"/>
                </a:solidFill>
              </a:ln>
            </c:spPr>
          </c:marker>
          <c:cat>
            <c:numRef>
              <c:f>'Unallocated Cases'!$B$7:$B$22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'Unallocated Cases'!$C$7:$C$30</c:f>
              <c:numCache>
                <c:formatCode>General</c:formatCode>
                <c:ptCount val="24"/>
                <c:pt idx="0">
                  <c:v>53</c:v>
                </c:pt>
                <c:pt idx="1">
                  <c:v>63</c:v>
                </c:pt>
                <c:pt idx="2">
                  <c:v>88</c:v>
                </c:pt>
                <c:pt idx="3">
                  <c:v>51</c:v>
                </c:pt>
                <c:pt idx="4">
                  <c:v>68</c:v>
                </c:pt>
                <c:pt idx="5">
                  <c:v>58</c:v>
                </c:pt>
                <c:pt idx="6">
                  <c:v>58</c:v>
                </c:pt>
                <c:pt idx="7">
                  <c:v>41</c:v>
                </c:pt>
                <c:pt idx="8">
                  <c:v>41</c:v>
                </c:pt>
                <c:pt idx="9">
                  <c:v>29</c:v>
                </c:pt>
                <c:pt idx="10">
                  <c:v>32</c:v>
                </c:pt>
                <c:pt idx="11">
                  <c:v>17</c:v>
                </c:pt>
                <c:pt idx="12">
                  <c:v>27</c:v>
                </c:pt>
                <c:pt idx="13">
                  <c:v>25</c:v>
                </c:pt>
                <c:pt idx="14">
                  <c:v>25</c:v>
                </c:pt>
                <c:pt idx="15">
                  <c:v>47</c:v>
                </c:pt>
              </c:numCache>
            </c:numRef>
          </c:val>
          <c:smooth val="0"/>
          <c:extLst>
            <c:ext xmlns:c16="http://schemas.microsoft.com/office/drawing/2014/chart" uri="{C3380CC4-5D6E-409C-BE32-E72D297353CC}">
              <c16:uniqueId val="{00000000-E692-4A6A-803D-3471A890D957}"/>
            </c:ext>
          </c:extLst>
        </c:ser>
        <c:ser>
          <c:idx val="0"/>
          <c:order val="1"/>
          <c:tx>
            <c:strRef>
              <c:f>'Unallocated Cases'!$D$6</c:f>
              <c:strCache>
                <c:ptCount val="1"/>
                <c:pt idx="0">
                  <c:v>Target</c:v>
                </c:pt>
              </c:strCache>
            </c:strRef>
          </c:tx>
          <c:spPr>
            <a:ln w="19050">
              <a:solidFill>
                <a:srgbClr val="FF0000"/>
              </a:solidFill>
              <a:prstDash val="dash"/>
            </a:ln>
          </c:spPr>
          <c:marker>
            <c:symbol val="none"/>
          </c:marker>
          <c:cat>
            <c:numRef>
              <c:f>'Unallocated Cases'!$B$7:$B$22</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'Unallocated Cases'!$D$7:$D$30</c:f>
              <c:numCache>
                <c:formatCode>General</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pt idx="16">
                  <c:v>43</c:v>
                </c:pt>
                <c:pt idx="17">
                  <c:v>43</c:v>
                </c:pt>
                <c:pt idx="18">
                  <c:v>43</c:v>
                </c:pt>
                <c:pt idx="19">
                  <c:v>43</c:v>
                </c:pt>
                <c:pt idx="20">
                  <c:v>43</c:v>
                </c:pt>
                <c:pt idx="21">
                  <c:v>43</c:v>
                </c:pt>
                <c:pt idx="22">
                  <c:v>43</c:v>
                </c:pt>
                <c:pt idx="23">
                  <c:v>43</c:v>
                </c:pt>
              </c:numCache>
            </c:numRef>
          </c:val>
          <c:smooth val="0"/>
          <c:extLst>
            <c:ext xmlns:c16="http://schemas.microsoft.com/office/drawing/2014/chart" uri="{C3380CC4-5D6E-409C-BE32-E72D297353CC}">
              <c16:uniqueId val="{00000001-E692-4A6A-803D-3471A890D95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
      </c:valAx>
      <c:spPr>
        <a:noFill/>
        <a:ln>
          <a:noFill/>
        </a:ln>
        <a:effectLst/>
      </c:spPr>
    </c:plotArea>
    <c:legend>
      <c:legendPos val="b"/>
      <c:layout>
        <c:manualLayout>
          <c:xMode val="edge"/>
          <c:yMode val="edge"/>
          <c:x val="0.25567716535433072"/>
          <c:y val="0.91906418172548576"/>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(Full)</a:t>
            </a:r>
          </a:p>
        </c:rich>
      </c:tx>
      <c:layout>
        <c:manualLayout>
          <c:xMode val="edge"/>
          <c:yMode val="edge"/>
          <c:x val="0.23242344706911636"/>
          <c:y val="5.2897689753584352E-2"/>
        </c:manualLayout>
      </c:layout>
      <c:overlay val="0"/>
      <c:spPr>
        <a:noFill/>
        <a:ln>
          <a:noFill/>
        </a:ln>
        <a:effectLst/>
      </c:spPr>
    </c:title>
    <c:autoTitleDeleted val="0"/>
    <c:plotArea>
      <c:layout>
        <c:manualLayout>
          <c:layoutTarget val="inner"/>
          <c:xMode val="edge"/>
          <c:yMode val="edge"/>
          <c:x val="0.10024759405074365"/>
          <c:y val="0.16458052282048979"/>
          <c:w val="0.86919685039370087"/>
          <c:h val="0.56985832100302802"/>
        </c:manualLayout>
      </c:layout>
      <c:lineChart>
        <c:grouping val="standard"/>
        <c:varyColors val="0"/>
        <c:ser>
          <c:idx val="1"/>
          <c:order val="0"/>
          <c:tx>
            <c:strRef>
              <c:f>'Dom Care'!$C$4</c:f>
              <c:strCache>
                <c:ptCount val="1"/>
                <c:pt idx="0">
                  <c:v>Unmet Hours (Full)</c:v>
                </c:pt>
              </c:strCache>
            </c:strRef>
          </c:tx>
          <c:spPr>
            <a:ln>
              <a:solidFill>
                <a:srgbClr val="00B5CC"/>
              </a:solidFill>
            </a:ln>
            <a:effectLst/>
          </c:spPr>
          <c:marker>
            <c:symbol val="diamond"/>
            <c:size val="5"/>
            <c:spPr>
              <a:solidFill>
                <a:srgbClr val="00B5CC"/>
              </a:solidFill>
              <a:ln>
                <a:solidFill>
                  <a:srgbClr val="00B5CC"/>
                </a:solidFill>
              </a:ln>
            </c:spPr>
          </c:marker>
          <c:cat>
            <c:numRef>
              <c:f>'Dom Care'!$B$5:$B$20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'Dom Care'!$C$5:$C$28</c:f>
              <c:numCache>
                <c:formatCode>General</c:formatCode>
                <c:ptCount val="24"/>
                <c:pt idx="0">
                  <c:v>4098</c:v>
                </c:pt>
                <c:pt idx="1">
                  <c:v>3912</c:v>
                </c:pt>
                <c:pt idx="2">
                  <c:v>3950</c:v>
                </c:pt>
                <c:pt idx="3">
                  <c:v>4172</c:v>
                </c:pt>
                <c:pt idx="4">
                  <c:v>4219</c:v>
                </c:pt>
                <c:pt idx="5">
                  <c:v>4060</c:v>
                </c:pt>
                <c:pt idx="6">
                  <c:v>3843</c:v>
                </c:pt>
                <c:pt idx="7">
                  <c:v>3119</c:v>
                </c:pt>
                <c:pt idx="8">
                  <c:v>3324</c:v>
                </c:pt>
                <c:pt idx="9">
                  <c:v>2686</c:v>
                </c:pt>
                <c:pt idx="10">
                  <c:v>2613</c:v>
                </c:pt>
                <c:pt idx="11">
                  <c:v>2703</c:v>
                </c:pt>
                <c:pt idx="12">
                  <c:v>2727</c:v>
                </c:pt>
                <c:pt idx="13">
                  <c:v>2858</c:v>
                </c:pt>
                <c:pt idx="14">
                  <c:v>3132</c:v>
                </c:pt>
                <c:pt idx="15">
                  <c:v>3214</c:v>
                </c:pt>
              </c:numCache>
            </c:numRef>
          </c:val>
          <c:smooth val="0"/>
          <c:extLst>
            <c:ext xmlns:c16="http://schemas.microsoft.com/office/drawing/2014/chart" uri="{C3380CC4-5D6E-409C-BE32-E72D297353CC}">
              <c16:uniqueId val="{00000000-311B-4C57-9DF4-A0004632EE4C}"/>
            </c:ext>
          </c:extLst>
        </c:ser>
        <c:ser>
          <c:idx val="0"/>
          <c:order val="1"/>
          <c:tx>
            <c:strRef>
              <c:f>'Dom Care'!$D$4</c:f>
              <c:strCache>
                <c:ptCount val="1"/>
                <c:pt idx="0">
                  <c:v>Target</c:v>
                </c:pt>
              </c:strCache>
            </c:strRef>
          </c:tx>
          <c:spPr>
            <a:ln w="19050">
              <a:solidFill>
                <a:srgbClr val="FF0000"/>
              </a:solidFill>
              <a:prstDash val="dash"/>
            </a:ln>
          </c:spPr>
          <c:marker>
            <c:symbol val="none"/>
          </c:marker>
          <c:cat>
            <c:numRef>
              <c:f>'Dom Care'!$B$5:$B$20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'Dom Care'!$D$5:$D$28</c:f>
              <c:numCache>
                <c:formatCode>General</c:formatCode>
                <c:ptCount val="24"/>
                <c:pt idx="0">
                  <c:v>3688</c:v>
                </c:pt>
                <c:pt idx="1">
                  <c:v>3688</c:v>
                </c:pt>
                <c:pt idx="2">
                  <c:v>3688</c:v>
                </c:pt>
                <c:pt idx="3">
                  <c:v>3688</c:v>
                </c:pt>
                <c:pt idx="4">
                  <c:v>3688</c:v>
                </c:pt>
                <c:pt idx="5">
                  <c:v>3688</c:v>
                </c:pt>
                <c:pt idx="6">
                  <c:v>3688</c:v>
                </c:pt>
                <c:pt idx="7">
                  <c:v>3688</c:v>
                </c:pt>
                <c:pt idx="8">
                  <c:v>3688</c:v>
                </c:pt>
                <c:pt idx="9">
                  <c:v>3688</c:v>
                </c:pt>
                <c:pt idx="10">
                  <c:v>3688</c:v>
                </c:pt>
                <c:pt idx="11">
                  <c:v>3688</c:v>
                </c:pt>
                <c:pt idx="12">
                  <c:v>3688</c:v>
                </c:pt>
                <c:pt idx="13">
                  <c:v>3688</c:v>
                </c:pt>
                <c:pt idx="14">
                  <c:v>3688</c:v>
                </c:pt>
                <c:pt idx="15">
                  <c:v>3688</c:v>
                </c:pt>
                <c:pt idx="16">
                  <c:v>3688</c:v>
                </c:pt>
                <c:pt idx="17">
                  <c:v>3688</c:v>
                </c:pt>
                <c:pt idx="18">
                  <c:v>3688</c:v>
                </c:pt>
                <c:pt idx="19">
                  <c:v>3688</c:v>
                </c:pt>
                <c:pt idx="20">
                  <c:v>3688</c:v>
                </c:pt>
                <c:pt idx="21">
                  <c:v>3688</c:v>
                </c:pt>
                <c:pt idx="22">
                  <c:v>3688</c:v>
                </c:pt>
                <c:pt idx="23">
                  <c:v>3688</c:v>
                </c:pt>
              </c:numCache>
            </c:numRef>
          </c:val>
          <c:smooth val="0"/>
          <c:extLst>
            <c:ext xmlns:c16="http://schemas.microsoft.com/office/drawing/2014/chart" uri="{C3380CC4-5D6E-409C-BE32-E72D297353CC}">
              <c16:uniqueId val="{00000001-311B-4C57-9DF4-A0004632EE4C}"/>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5000"/>
          <c:min val="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00"/>
      </c:valAx>
      <c:spPr>
        <a:noFill/>
        <a:ln>
          <a:noFill/>
        </a:ln>
        <a:effectLst/>
      </c:spPr>
    </c:plotArea>
    <c:legend>
      <c:legendPos val="b"/>
      <c:layout>
        <c:manualLayout>
          <c:xMode val="edge"/>
          <c:yMode val="edge"/>
          <c:x val="0.24178827646544182"/>
          <c:y val="0.90947185558639698"/>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(Partial)</a:t>
            </a:r>
          </a:p>
        </c:rich>
      </c:tx>
      <c:layout>
        <c:manualLayout>
          <c:xMode val="edge"/>
          <c:yMode val="edge"/>
          <c:x val="0.21449300087489062"/>
          <c:y val="3.3151983221172229E-2"/>
        </c:manualLayout>
      </c:layout>
      <c:overlay val="0"/>
      <c:spPr>
        <a:noFill/>
        <a:ln>
          <a:noFill/>
        </a:ln>
        <a:effectLst/>
      </c:spPr>
    </c:title>
    <c:autoTitleDeleted val="0"/>
    <c:plotArea>
      <c:layout>
        <c:manualLayout>
          <c:layoutTarget val="inner"/>
          <c:xMode val="edge"/>
          <c:yMode val="edge"/>
          <c:x val="0.10580314960629922"/>
          <c:y val="0.15047187446892876"/>
          <c:w val="0.8580857392825898"/>
          <c:h val="0.58396721992484757"/>
        </c:manualLayout>
      </c:layout>
      <c:lineChart>
        <c:grouping val="standard"/>
        <c:varyColors val="0"/>
        <c:ser>
          <c:idx val="1"/>
          <c:order val="0"/>
          <c:tx>
            <c:strRef>
              <c:f>'Dom Care'!$C$30</c:f>
              <c:strCache>
                <c:ptCount val="1"/>
                <c:pt idx="0">
                  <c:v>Unmet Hours (Partial)</c:v>
                </c:pt>
              </c:strCache>
            </c:strRef>
          </c:tx>
          <c:spPr>
            <a:ln>
              <a:solidFill>
                <a:srgbClr val="00B5CC"/>
              </a:solidFill>
            </a:ln>
            <a:effectLst/>
          </c:spPr>
          <c:marker>
            <c:symbol val="diamond"/>
            <c:size val="5"/>
            <c:spPr>
              <a:solidFill>
                <a:srgbClr val="00B5CC"/>
              </a:solidFill>
              <a:ln>
                <a:solidFill>
                  <a:srgbClr val="00B5CC"/>
                </a:solidFill>
              </a:ln>
            </c:spPr>
          </c:marker>
          <c:cat>
            <c:numRef>
              <c:f>'Dom Care'!$B$31:$B$46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'Dom Care'!$C$31:$C$54</c:f>
              <c:numCache>
                <c:formatCode>General</c:formatCode>
                <c:ptCount val="24"/>
                <c:pt idx="0">
                  <c:v>2290</c:v>
                </c:pt>
                <c:pt idx="1">
                  <c:v>2259</c:v>
                </c:pt>
                <c:pt idx="2">
                  <c:v>2392</c:v>
                </c:pt>
                <c:pt idx="3">
                  <c:v>2303</c:v>
                </c:pt>
                <c:pt idx="4">
                  <c:v>2312</c:v>
                </c:pt>
                <c:pt idx="5">
                  <c:v>2646</c:v>
                </c:pt>
                <c:pt idx="6">
                  <c:v>2461</c:v>
                </c:pt>
                <c:pt idx="7">
                  <c:v>2153</c:v>
                </c:pt>
                <c:pt idx="8">
                  <c:v>2097</c:v>
                </c:pt>
                <c:pt idx="9">
                  <c:v>1861</c:v>
                </c:pt>
                <c:pt idx="10">
                  <c:v>1803</c:v>
                </c:pt>
                <c:pt idx="11">
                  <c:v>1523</c:v>
                </c:pt>
                <c:pt idx="12">
                  <c:v>1816</c:v>
                </c:pt>
                <c:pt idx="13">
                  <c:v>1763</c:v>
                </c:pt>
                <c:pt idx="14">
                  <c:v>2289</c:v>
                </c:pt>
                <c:pt idx="15">
                  <c:v>2367</c:v>
                </c:pt>
              </c:numCache>
            </c:numRef>
          </c:val>
          <c:smooth val="0"/>
          <c:extLst>
            <c:ext xmlns:c16="http://schemas.microsoft.com/office/drawing/2014/chart" uri="{C3380CC4-5D6E-409C-BE32-E72D297353CC}">
              <c16:uniqueId val="{00000000-1FCC-460E-8C6B-6FEC2B1CF9D6}"/>
            </c:ext>
          </c:extLst>
        </c:ser>
        <c:ser>
          <c:idx val="0"/>
          <c:order val="1"/>
          <c:tx>
            <c:strRef>
              <c:f>'Dom Care'!$D$30</c:f>
              <c:strCache>
                <c:ptCount val="1"/>
                <c:pt idx="0">
                  <c:v>Target</c:v>
                </c:pt>
              </c:strCache>
            </c:strRef>
          </c:tx>
          <c:spPr>
            <a:ln w="19050">
              <a:solidFill>
                <a:srgbClr val="FF0000"/>
              </a:solidFill>
              <a:prstDash val="dash"/>
            </a:ln>
          </c:spPr>
          <c:marker>
            <c:symbol val="none"/>
          </c:marker>
          <c:cat>
            <c:numRef>
              <c:f>'Dom Care'!$B$31:$B$46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'Dom Care'!$D$31:$D$54</c:f>
              <c:numCache>
                <c:formatCode>General</c:formatCode>
                <c:ptCount val="24"/>
                <c:pt idx="0">
                  <c:v>2061</c:v>
                </c:pt>
                <c:pt idx="1">
                  <c:v>2061</c:v>
                </c:pt>
                <c:pt idx="2">
                  <c:v>2061</c:v>
                </c:pt>
                <c:pt idx="3">
                  <c:v>2061</c:v>
                </c:pt>
                <c:pt idx="4">
                  <c:v>2061</c:v>
                </c:pt>
                <c:pt idx="5">
                  <c:v>2061</c:v>
                </c:pt>
                <c:pt idx="6">
                  <c:v>2061</c:v>
                </c:pt>
                <c:pt idx="7">
                  <c:v>2061</c:v>
                </c:pt>
                <c:pt idx="8">
                  <c:v>2061</c:v>
                </c:pt>
                <c:pt idx="9">
                  <c:v>2061</c:v>
                </c:pt>
                <c:pt idx="10">
                  <c:v>2061</c:v>
                </c:pt>
                <c:pt idx="11">
                  <c:v>2061</c:v>
                </c:pt>
                <c:pt idx="12">
                  <c:v>2061</c:v>
                </c:pt>
                <c:pt idx="13">
                  <c:v>2061</c:v>
                </c:pt>
                <c:pt idx="14">
                  <c:v>2061</c:v>
                </c:pt>
                <c:pt idx="15">
                  <c:v>2061</c:v>
                </c:pt>
                <c:pt idx="16">
                  <c:v>2061</c:v>
                </c:pt>
                <c:pt idx="17">
                  <c:v>2061</c:v>
                </c:pt>
                <c:pt idx="18">
                  <c:v>2061</c:v>
                </c:pt>
                <c:pt idx="19">
                  <c:v>2061</c:v>
                </c:pt>
                <c:pt idx="20">
                  <c:v>2061</c:v>
                </c:pt>
                <c:pt idx="21">
                  <c:v>2061</c:v>
                </c:pt>
                <c:pt idx="22">
                  <c:v>2061</c:v>
                </c:pt>
                <c:pt idx="23">
                  <c:v>2061</c:v>
                </c:pt>
              </c:numCache>
            </c:numRef>
          </c:val>
          <c:smooth val="0"/>
          <c:extLst>
            <c:ext xmlns:c16="http://schemas.microsoft.com/office/drawing/2014/chart" uri="{C3380CC4-5D6E-409C-BE32-E72D297353CC}">
              <c16:uniqueId val="{00000001-1FCC-460E-8C6B-6FEC2B1CF9D6}"/>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14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layout>
        <c:manualLayout>
          <c:xMode val="edge"/>
          <c:yMode val="edge"/>
          <c:x val="0.24734383202099738"/>
          <c:y val="0.90467569251685265"/>
          <c:w val="0.51086789151356082"/>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Direct Payments - Service Users</a:t>
            </a:r>
            <a:endParaRPr lang="en-US" sz="1100"/>
          </a:p>
        </c:rich>
      </c:tx>
      <c:layout>
        <c:manualLayout>
          <c:xMode val="edge"/>
          <c:yMode val="edge"/>
          <c:x val="0.29560417664133348"/>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'Direct Payments'!$B$5:$B$20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E46F-43BF-9785-1065D11E296F}"/>
            </c:ext>
          </c:extLst>
        </c:ser>
        <c:ser>
          <c:idx val="2"/>
          <c:order val="1"/>
          <c:tx>
            <c:strRef>
              <c:f>'Direct Payments'!$C$4</c:f>
              <c:strCache>
                <c:ptCount val="1"/>
                <c:pt idx="0">
                  <c:v>Target</c:v>
                </c:pt>
              </c:strCache>
            </c:strRef>
          </c:tx>
          <c:spPr>
            <a:ln w="19050" cap="rnd">
              <a:solidFill>
                <a:srgbClr val="FF0000"/>
              </a:solidFill>
              <a:prstDash val="dash"/>
              <a:round/>
            </a:ln>
            <a:effectLst/>
          </c:spPr>
          <c:marker>
            <c:symbol val="none"/>
          </c:marker>
          <c:cat>
            <c:numRef>
              <c:f>'Direct Payments'!$B$5:$B$20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'Direct Payments'!$C$5:$C$28</c:f>
              <c:numCache>
                <c:formatCode>0</c:formatCode>
                <c:ptCount val="24"/>
                <c:pt idx="0">
                  <c:v>743</c:v>
                </c:pt>
                <c:pt idx="1">
                  <c:v>743</c:v>
                </c:pt>
                <c:pt idx="2">
                  <c:v>743</c:v>
                </c:pt>
                <c:pt idx="3">
                  <c:v>743</c:v>
                </c:pt>
                <c:pt idx="4">
                  <c:v>743</c:v>
                </c:pt>
                <c:pt idx="5">
                  <c:v>743</c:v>
                </c:pt>
                <c:pt idx="6">
                  <c:v>743</c:v>
                </c:pt>
                <c:pt idx="7">
                  <c:v>743</c:v>
                </c:pt>
                <c:pt idx="8">
                  <c:v>743</c:v>
                </c:pt>
                <c:pt idx="9">
                  <c:v>743</c:v>
                </c:pt>
                <c:pt idx="10">
                  <c:v>743</c:v>
                </c:pt>
                <c:pt idx="11">
                  <c:v>743</c:v>
                </c:pt>
                <c:pt idx="12">
                  <c:v>780</c:v>
                </c:pt>
                <c:pt idx="13">
                  <c:v>780</c:v>
                </c:pt>
                <c:pt idx="14">
                  <c:v>780</c:v>
                </c:pt>
                <c:pt idx="15">
                  <c:v>780</c:v>
                </c:pt>
                <c:pt idx="16">
                  <c:v>780</c:v>
                </c:pt>
                <c:pt idx="17">
                  <c:v>780</c:v>
                </c:pt>
                <c:pt idx="18">
                  <c:v>780</c:v>
                </c:pt>
                <c:pt idx="19">
                  <c:v>780</c:v>
                </c:pt>
                <c:pt idx="20">
                  <c:v>780</c:v>
                </c:pt>
                <c:pt idx="21">
                  <c:v>780</c:v>
                </c:pt>
                <c:pt idx="22">
                  <c:v>780</c:v>
                </c:pt>
                <c:pt idx="23">
                  <c:v>780</c:v>
                </c:pt>
              </c:numCache>
            </c:numRef>
          </c:val>
          <c:smooth val="0"/>
          <c:extLst>
            <c:ext xmlns:c16="http://schemas.microsoft.com/office/drawing/2014/chart" uri="{C3380CC4-5D6E-409C-BE32-E72D297353CC}">
              <c16:uniqueId val="{00000001-E46F-43BF-9785-1065D11E296F}"/>
            </c:ext>
          </c:extLst>
        </c:ser>
        <c:ser>
          <c:idx val="3"/>
          <c:order val="2"/>
          <c:tx>
            <c:strRef>
              <c:f>'Direct Payments'!$D$4</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'Direct Payments'!$B$5:$B$20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'Direct Payments'!$D$5:$D$28</c:f>
              <c:numCache>
                <c:formatCode>0</c:formatCode>
                <c:ptCount val="24"/>
                <c:pt idx="0">
                  <c:v>709</c:v>
                </c:pt>
                <c:pt idx="1">
                  <c:v>715</c:v>
                </c:pt>
                <c:pt idx="2">
                  <c:v>726</c:v>
                </c:pt>
                <c:pt idx="3">
                  <c:v>739</c:v>
                </c:pt>
                <c:pt idx="4">
                  <c:v>754</c:v>
                </c:pt>
                <c:pt idx="5">
                  <c:v>756</c:v>
                </c:pt>
                <c:pt idx="6">
                  <c:v>757</c:v>
                </c:pt>
                <c:pt idx="7">
                  <c:v>755</c:v>
                </c:pt>
                <c:pt idx="8">
                  <c:v>755</c:v>
                </c:pt>
                <c:pt idx="9">
                  <c:v>748</c:v>
                </c:pt>
                <c:pt idx="10">
                  <c:v>742</c:v>
                </c:pt>
                <c:pt idx="11">
                  <c:v>743</c:v>
                </c:pt>
                <c:pt idx="12">
                  <c:v>736</c:v>
                </c:pt>
                <c:pt idx="13">
                  <c:v>713</c:v>
                </c:pt>
                <c:pt idx="14">
                  <c:v>707</c:v>
                </c:pt>
                <c:pt idx="15">
                  <c:v>747</c:v>
                </c:pt>
              </c:numCache>
            </c:numRef>
          </c:val>
          <c:smooth val="0"/>
          <c:extLst>
            <c:ext xmlns:c16="http://schemas.microsoft.com/office/drawing/2014/chart" uri="{C3380CC4-5D6E-409C-BE32-E72D297353CC}">
              <c16:uniqueId val="{00000002-E46F-43BF-9785-1065D11E296F}"/>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5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layout>
        <c:manualLayout>
          <c:xMode val="edge"/>
          <c:yMode val="edge"/>
          <c:x val="0.31161074182212201"/>
          <c:y val="0.89409667541557303"/>
          <c:w val="0.36566740281439258"/>
          <c:h val="7.785521619486146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Number of SAI Reports Overdue / Not Completed</a:t>
            </a:r>
          </a:p>
        </c:rich>
      </c:tx>
      <c:layout>
        <c:manualLayout>
          <c:xMode val="edge"/>
          <c:yMode val="edge"/>
          <c:x val="0.2028468941382327"/>
          <c:y val="3.5009477981918925E-2"/>
        </c:manualLayout>
      </c:layout>
      <c:overlay val="0"/>
      <c:spPr>
        <a:noFill/>
        <a:ln>
          <a:noFill/>
        </a:ln>
        <a:effectLst/>
      </c:spPr>
    </c:title>
    <c:autoTitleDeleted val="0"/>
    <c:plotArea>
      <c:layout>
        <c:manualLayout>
          <c:layoutTarget val="inner"/>
          <c:xMode val="edge"/>
          <c:yMode val="edge"/>
          <c:x val="0.10203409328883323"/>
          <c:y val="0.16066200923697593"/>
          <c:w val="0.84320677737065042"/>
          <c:h val="0.56067630244849531"/>
        </c:manualLayout>
      </c:layout>
      <c:lineChart>
        <c:grouping val="standard"/>
        <c:varyColors val="0"/>
        <c:ser>
          <c:idx val="1"/>
          <c:order val="0"/>
          <c:tx>
            <c:strRef>
              <c:f>SAI!$G$18</c:f>
              <c:strCache>
                <c:ptCount val="1"/>
                <c:pt idx="0">
                  <c:v>Total SAI Reports Overdue/ Not Completed</c:v>
                </c:pt>
              </c:strCache>
            </c:strRef>
          </c:tx>
          <c:spPr>
            <a:ln>
              <a:solidFill>
                <a:srgbClr val="00B5CC"/>
              </a:solidFill>
            </a:ln>
            <a:effectLst/>
          </c:spPr>
          <c:marker>
            <c:symbol val="diamond"/>
            <c:size val="5"/>
            <c:spPr>
              <a:solidFill>
                <a:srgbClr val="00B5CC"/>
              </a:solidFill>
              <a:ln>
                <a:solidFill>
                  <a:srgbClr val="00B5CC"/>
                </a:solidFill>
              </a:ln>
            </c:spPr>
          </c:marker>
          <c:cat>
            <c:numRef>
              <c:f>SAI!$B$19:$B$34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SAI!$G$19:$G$42</c:f>
              <c:numCache>
                <c:formatCode>0</c:formatCode>
                <c:ptCount val="24"/>
                <c:pt idx="0">
                  <c:v>76</c:v>
                </c:pt>
                <c:pt idx="1">
                  <c:v>68</c:v>
                </c:pt>
                <c:pt idx="2">
                  <c:v>70</c:v>
                </c:pt>
                <c:pt idx="3">
                  <c:v>56</c:v>
                </c:pt>
                <c:pt idx="4">
                  <c:v>59</c:v>
                </c:pt>
                <c:pt idx="5">
                  <c:v>47</c:v>
                </c:pt>
                <c:pt idx="6">
                  <c:v>51</c:v>
                </c:pt>
                <c:pt idx="7">
                  <c:v>33</c:v>
                </c:pt>
                <c:pt idx="8">
                  <c:v>31</c:v>
                </c:pt>
                <c:pt idx="9">
                  <c:v>23</c:v>
                </c:pt>
                <c:pt idx="10">
                  <c:v>16</c:v>
                </c:pt>
                <c:pt idx="11">
                  <c:v>17</c:v>
                </c:pt>
                <c:pt idx="12">
                  <c:v>18</c:v>
                </c:pt>
                <c:pt idx="13">
                  <c:v>12</c:v>
                </c:pt>
                <c:pt idx="14">
                  <c:v>16</c:v>
                </c:pt>
                <c:pt idx="15">
                  <c:v>14</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094-46BB-B7C1-5697C39A3C8F}"/>
            </c:ext>
          </c:extLst>
        </c:ser>
        <c:ser>
          <c:idx val="0"/>
          <c:order val="1"/>
          <c:tx>
            <c:strRef>
              <c:f>SAI!$C$18</c:f>
              <c:strCache>
                <c:ptCount val="1"/>
                <c:pt idx="0">
                  <c:v>Target</c:v>
                </c:pt>
              </c:strCache>
            </c:strRef>
          </c:tx>
          <c:spPr>
            <a:ln w="19050">
              <a:solidFill>
                <a:srgbClr val="FF0000"/>
              </a:solidFill>
              <a:prstDash val="dash"/>
            </a:ln>
          </c:spPr>
          <c:marker>
            <c:symbol val="none"/>
          </c:marker>
          <c:cat>
            <c:numRef>
              <c:f>SAI!$B$19:$B$34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SAI!$C$19:$C$42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094-46BB-B7C1-5697C39A3C8F}"/>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7.0514281834911263E-2"/>
          <c:y val="0.88891640770422986"/>
          <c:w val="0.8584822094570056"/>
          <c:h val="7.8752618830658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MRSA</a:t>
            </a:r>
          </a:p>
        </c:rich>
      </c:tx>
      <c:layout>
        <c:manualLayout>
          <c:xMode val="edge"/>
          <c:yMode val="edge"/>
          <c:x val="0.45845544554455447"/>
          <c:y val="4.56621004566210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MRSA_!$C$4</c:f>
              <c:strCache>
                <c:ptCount val="1"/>
                <c:pt idx="0">
                  <c:v>Cumulative MRSA Rate</c:v>
                </c:pt>
              </c:strCache>
            </c:strRef>
          </c:tx>
          <c:spPr>
            <a:ln>
              <a:solidFill>
                <a:srgbClr val="00B5CC"/>
              </a:solidFill>
            </a:ln>
            <a:effectLst/>
          </c:spPr>
          <c:marker>
            <c:symbol val="diamond"/>
            <c:size val="5"/>
            <c:spPr>
              <a:solidFill>
                <a:srgbClr val="00B5CC"/>
              </a:solidFill>
              <a:ln>
                <a:solidFill>
                  <a:srgbClr val="00B5CC"/>
                </a:solidFill>
              </a:ln>
            </c:spPr>
          </c:marker>
          <c:cat>
            <c:numRef>
              <c:f>MRSA_!$B$5:$B$19</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MRSA_!$C$5:$C$28</c:f>
              <c:numCache>
                <c:formatCode>General</c:formatCode>
                <c:ptCount val="24"/>
                <c:pt idx="0">
                  <c:v>4.16</c:v>
                </c:pt>
                <c:pt idx="1">
                  <c:v>2.0459999999999998</c:v>
                </c:pt>
                <c:pt idx="2">
                  <c:v>1.371</c:v>
                </c:pt>
                <c:pt idx="3">
                  <c:v>1.0269999999999999</c:v>
                </c:pt>
                <c:pt idx="4">
                  <c:v>0.81399999999999995</c:v>
                </c:pt>
                <c:pt idx="5">
                  <c:v>0.67800000000000005</c:v>
                </c:pt>
                <c:pt idx="6">
                  <c:v>0.57899999999999996</c:v>
                </c:pt>
                <c:pt idx="7">
                  <c:v>1.016</c:v>
                </c:pt>
                <c:pt idx="8">
                  <c:v>1.8029999999999999</c:v>
                </c:pt>
                <c:pt idx="9">
                  <c:v>1.6160000000000001</c:v>
                </c:pt>
                <c:pt idx="10">
                  <c:v>1.4730000000000001</c:v>
                </c:pt>
                <c:pt idx="11">
                  <c:v>2.0179999999999998</c:v>
                </c:pt>
                <c:pt idx="12">
                  <c:v>4.16</c:v>
                </c:pt>
                <c:pt idx="13">
                  <c:v>2.0459999999999998</c:v>
                </c:pt>
                <c:pt idx="14">
                  <c:v>1.371</c:v>
                </c:pt>
              </c:numCache>
            </c:numRef>
          </c:val>
          <c:smooth val="0"/>
          <c:extLst>
            <c:ext xmlns:c16="http://schemas.microsoft.com/office/drawing/2014/chart" uri="{C3380CC4-5D6E-409C-BE32-E72D297353CC}">
              <c16:uniqueId val="{00000000-9F69-4BB1-9B70-78070D37C9D8}"/>
            </c:ext>
          </c:extLst>
        </c:ser>
        <c:ser>
          <c:idx val="0"/>
          <c:order val="1"/>
          <c:tx>
            <c:strRef>
              <c:f>MRSA_!$D$4</c:f>
              <c:strCache>
                <c:ptCount val="1"/>
                <c:pt idx="0">
                  <c:v>Target Rate: episodes per 100,000 occupied beds</c:v>
                </c:pt>
              </c:strCache>
            </c:strRef>
          </c:tx>
          <c:spPr>
            <a:ln w="19050">
              <a:solidFill>
                <a:srgbClr val="FF0000"/>
              </a:solidFill>
              <a:prstDash val="dash"/>
            </a:ln>
          </c:spPr>
          <c:marker>
            <c:symbol val="diamond"/>
            <c:size val="5"/>
            <c:spPr>
              <a:solidFill>
                <a:srgbClr val="FF0000"/>
              </a:solidFill>
              <a:ln>
                <a:noFill/>
              </a:ln>
            </c:spPr>
          </c:marker>
          <c:cat>
            <c:numRef>
              <c:f>MRSA_!$B$5:$B$19</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MRSA_!$D$5:$D$28</c:f>
              <c:numCache>
                <c:formatCode>General</c:formatCode>
                <c:ptCount val="24"/>
                <c:pt idx="0">
                  <c:v>4.2249999999999996</c:v>
                </c:pt>
                <c:pt idx="1">
                  <c:v>4.2069999999999999</c:v>
                </c:pt>
                <c:pt idx="2">
                  <c:v>4.1890000000000001</c:v>
                </c:pt>
                <c:pt idx="3">
                  <c:v>4.1710000000000003</c:v>
                </c:pt>
                <c:pt idx="4">
                  <c:v>4.1529999999999996</c:v>
                </c:pt>
                <c:pt idx="5">
                  <c:v>4.1349999999999998</c:v>
                </c:pt>
                <c:pt idx="6" formatCode="#,##0.000">
                  <c:v>4.117</c:v>
                </c:pt>
                <c:pt idx="7" formatCode="#,##0.000">
                  <c:v>4.0990000000000002</c:v>
                </c:pt>
                <c:pt idx="8" formatCode="#,##0.000">
                  <c:v>4.0810000000000004</c:v>
                </c:pt>
                <c:pt idx="9" formatCode="#,##0.000">
                  <c:v>4.0629999999999997</c:v>
                </c:pt>
                <c:pt idx="10" formatCode="#,##0.000">
                  <c:v>4.0460000000000003</c:v>
                </c:pt>
                <c:pt idx="11" formatCode="#,##0.000">
                  <c:v>4.0279999999999996</c:v>
                </c:pt>
                <c:pt idx="12" formatCode="#,##0.000">
                  <c:v>4.01</c:v>
                </c:pt>
                <c:pt idx="13" formatCode="#,##0.000">
                  <c:v>3.992</c:v>
                </c:pt>
                <c:pt idx="14" formatCode="#,##0.000">
                  <c:v>3.9740000000000002</c:v>
                </c:pt>
              </c:numCache>
            </c:numRef>
          </c:val>
          <c:smooth val="0"/>
          <c:extLst>
            <c:ext xmlns:c16="http://schemas.microsoft.com/office/drawing/2014/chart" uri="{C3380CC4-5D6E-409C-BE32-E72D297353CC}">
              <c16:uniqueId val="{00000001-9F69-4BB1-9B70-78070D37C9D8}"/>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6.9703593981445391E-2"/>
          <c:y val="0.88595081436738221"/>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Clostridioides</a:t>
            </a:r>
            <a:r>
              <a:rPr lang="en-US" sz="1100" baseline="0"/>
              <a:t> Difficile (CDI)</a:t>
            </a:r>
          </a:p>
        </c:rich>
      </c:tx>
      <c:layout>
        <c:manualLayout>
          <c:xMode val="edge"/>
          <c:yMode val="edge"/>
          <c:x val="0.33172277227722774"/>
          <c:y val="4.10958904109589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CDiff!$C$4</c:f>
              <c:strCache>
                <c:ptCount val="1"/>
                <c:pt idx="0">
                  <c:v>Cumulative CDI Rate</c:v>
                </c:pt>
              </c:strCache>
            </c:strRef>
          </c:tx>
          <c:spPr>
            <a:ln>
              <a:solidFill>
                <a:srgbClr val="00B5CC"/>
              </a:solidFill>
            </a:ln>
            <a:effectLst/>
          </c:spPr>
          <c:marker>
            <c:symbol val="diamond"/>
            <c:size val="5"/>
            <c:spPr>
              <a:solidFill>
                <a:srgbClr val="00B5CC"/>
              </a:solidFill>
              <a:ln>
                <a:solidFill>
                  <a:srgbClr val="00B5CC"/>
                </a:solidFill>
              </a:ln>
            </c:spPr>
          </c:marker>
          <c:cat>
            <c:numRef>
              <c:f>CDiff!$B$5:$B$19</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CDiff!$C$5:$C$28</c:f>
              <c:numCache>
                <c:formatCode>General</c:formatCode>
                <c:ptCount val="24"/>
                <c:pt idx="0">
                  <c:v>29.1</c:v>
                </c:pt>
                <c:pt idx="1">
                  <c:v>16.399999999999999</c:v>
                </c:pt>
                <c:pt idx="2">
                  <c:v>20.6</c:v>
                </c:pt>
                <c:pt idx="3">
                  <c:v>16.399999999999999</c:v>
                </c:pt>
                <c:pt idx="4">
                  <c:v>17.100000000000001</c:v>
                </c:pt>
                <c:pt idx="5">
                  <c:v>19.600000000000001</c:v>
                </c:pt>
                <c:pt idx="6">
                  <c:v>18.5</c:v>
                </c:pt>
                <c:pt idx="7">
                  <c:v>16.3</c:v>
                </c:pt>
                <c:pt idx="8">
                  <c:v>15.8</c:v>
                </c:pt>
                <c:pt idx="9">
                  <c:v>14.9</c:v>
                </c:pt>
                <c:pt idx="10">
                  <c:v>15.1</c:v>
                </c:pt>
                <c:pt idx="11">
                  <c:v>14.1</c:v>
                </c:pt>
                <c:pt idx="12">
                  <c:v>12.5</c:v>
                </c:pt>
                <c:pt idx="13">
                  <c:v>12.3</c:v>
                </c:pt>
                <c:pt idx="14" formatCode="0.0">
                  <c:v>11</c:v>
                </c:pt>
              </c:numCache>
            </c:numRef>
          </c:val>
          <c:smooth val="0"/>
          <c:extLst>
            <c:ext xmlns:c16="http://schemas.microsoft.com/office/drawing/2014/chart" uri="{C3380CC4-5D6E-409C-BE32-E72D297353CC}">
              <c16:uniqueId val="{00000000-79CF-4F76-BC7C-8F90C31C4E55}"/>
            </c:ext>
          </c:extLst>
        </c:ser>
        <c:ser>
          <c:idx val="0"/>
          <c:order val="1"/>
          <c:tx>
            <c:strRef>
              <c:f>CDiff!$D$4</c:f>
              <c:strCache>
                <c:ptCount val="1"/>
                <c:pt idx="0">
                  <c:v>Target Rate: episodes per 100,000 occupied beds</c:v>
                </c:pt>
              </c:strCache>
            </c:strRef>
          </c:tx>
          <c:spPr>
            <a:ln w="19050">
              <a:solidFill>
                <a:srgbClr val="FF0000"/>
              </a:solidFill>
              <a:prstDash val="dash"/>
            </a:ln>
          </c:spPr>
          <c:marker>
            <c:symbol val="diamond"/>
            <c:size val="5"/>
            <c:spPr>
              <a:solidFill>
                <a:srgbClr val="FF0000"/>
              </a:solidFill>
              <a:ln>
                <a:noFill/>
              </a:ln>
            </c:spPr>
          </c:marker>
          <c:cat>
            <c:numRef>
              <c:f>CDiff!$B$5:$B$19</c:f>
              <c:numCache>
                <c:formatCode>mmm\-yy</c:formatCode>
                <c:ptCount val="15"/>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numCache>
            </c:numRef>
          </c:cat>
          <c:val>
            <c:numRef>
              <c:f>CDiff!$D$5:$D$28</c:f>
              <c:numCache>
                <c:formatCode>#,##0.0</c:formatCode>
                <c:ptCount val="24"/>
                <c:pt idx="0">
                  <c:v>15.8</c:v>
                </c:pt>
                <c:pt idx="1">
                  <c:v>15.7</c:v>
                </c:pt>
                <c:pt idx="2">
                  <c:v>15.6</c:v>
                </c:pt>
                <c:pt idx="3">
                  <c:v>15.5</c:v>
                </c:pt>
                <c:pt idx="4">
                  <c:v>15.5</c:v>
                </c:pt>
                <c:pt idx="5">
                  <c:v>15.4</c:v>
                </c:pt>
                <c:pt idx="6">
                  <c:v>15.3</c:v>
                </c:pt>
                <c:pt idx="7">
                  <c:v>15.2</c:v>
                </c:pt>
                <c:pt idx="8">
                  <c:v>15.2</c:v>
                </c:pt>
                <c:pt idx="9">
                  <c:v>15.1</c:v>
                </c:pt>
                <c:pt idx="10">
                  <c:v>15</c:v>
                </c:pt>
                <c:pt idx="11">
                  <c:v>14.9</c:v>
                </c:pt>
                <c:pt idx="12">
                  <c:v>14.8</c:v>
                </c:pt>
                <c:pt idx="13">
                  <c:v>14.8</c:v>
                </c:pt>
                <c:pt idx="14">
                  <c:v>14.7</c:v>
                </c:pt>
              </c:numCache>
            </c:numRef>
          </c:val>
          <c:smooth val="0"/>
          <c:extLst>
            <c:ext xmlns:c16="http://schemas.microsoft.com/office/drawing/2014/chart" uri="{C3380CC4-5D6E-409C-BE32-E72D297353CC}">
              <c16:uniqueId val="{00000001-79CF-4F76-BC7C-8F90C31C4E55}"/>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1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5.1221745796626909E-2"/>
          <c:y val="0.87681839427605812"/>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Average % Compliance with Palliative Care Bundle</a:t>
            </a:r>
          </a:p>
        </c:rich>
      </c:tx>
      <c:layout>
        <c:manualLayout>
          <c:xMode val="edge"/>
          <c:yMode val="edge"/>
          <c:x val="0.21951356080489939"/>
          <c:y val="4.8898366870807813E-2"/>
        </c:manualLayout>
      </c:layout>
      <c:overlay val="0"/>
      <c:spPr>
        <a:noFill/>
        <a:ln>
          <a:noFill/>
        </a:ln>
        <a:effectLst/>
      </c:spPr>
    </c:title>
    <c:autoTitleDeleted val="0"/>
    <c:plotArea>
      <c:layout>
        <c:manualLayout>
          <c:layoutTarget val="inner"/>
          <c:xMode val="edge"/>
          <c:yMode val="edge"/>
          <c:x val="0.10203409328883323"/>
          <c:y val="0.18381014873140861"/>
          <c:w val="0.84320677737065042"/>
          <c:h val="0.53752806940799069"/>
        </c:manualLayout>
      </c:layout>
      <c:lineChart>
        <c:grouping val="standard"/>
        <c:varyColors val="0"/>
        <c:ser>
          <c:idx val="1"/>
          <c:order val="0"/>
          <c:tx>
            <c:strRef>
              <c:f>'Palliative Care'!$J$18</c:f>
              <c:strCache>
                <c:ptCount val="1"/>
                <c:pt idx="0">
                  <c:v>Average % Compliance</c:v>
                </c:pt>
              </c:strCache>
            </c:strRef>
          </c:tx>
          <c:spPr>
            <a:ln>
              <a:solidFill>
                <a:srgbClr val="00B5CC"/>
              </a:solidFill>
            </a:ln>
            <a:effectLst/>
          </c:spPr>
          <c:marker>
            <c:symbol val="diamond"/>
            <c:size val="5"/>
            <c:spPr>
              <a:solidFill>
                <a:srgbClr val="00B5CC"/>
              </a:solidFill>
              <a:ln>
                <a:solidFill>
                  <a:srgbClr val="00B5CC"/>
                </a:solidFill>
              </a:ln>
            </c:spPr>
          </c:marker>
          <c:cat>
            <c:numRef>
              <c:f>'Palliative Care'!$B$19:$B$22</c:f>
              <c:numCache>
                <c:formatCode>mmm\-yy</c:formatCode>
                <c:ptCount val="4"/>
                <c:pt idx="0">
                  <c:v>46113</c:v>
                </c:pt>
                <c:pt idx="1">
                  <c:v>46143</c:v>
                </c:pt>
                <c:pt idx="2">
                  <c:v>46174</c:v>
                </c:pt>
                <c:pt idx="3">
                  <c:v>46204</c:v>
                </c:pt>
              </c:numCache>
            </c:numRef>
          </c:cat>
          <c:val>
            <c:numRef>
              <c:f>'Palliative Care'!$J$19:$J$30</c:f>
              <c:numCache>
                <c:formatCode>0.00%</c:formatCode>
                <c:ptCount val="12"/>
                <c:pt idx="0">
                  <c:v>0.93156666666666654</c:v>
                </c:pt>
                <c:pt idx="1">
                  <c:v>0.90515000000000023</c:v>
                </c:pt>
                <c:pt idx="2">
                  <c:v>0.92451666666666654</c:v>
                </c:pt>
                <c:pt idx="3">
                  <c:v>0.90478333333333338</c:v>
                </c:pt>
              </c:numCache>
            </c:numRef>
          </c:val>
          <c:smooth val="0"/>
          <c:extLst>
            <c:ext xmlns:c16="http://schemas.microsoft.com/office/drawing/2014/chart" uri="{C3380CC4-5D6E-409C-BE32-E72D297353CC}">
              <c16:uniqueId val="{00000000-65D3-41D4-B9A6-31A6753271B8}"/>
            </c:ext>
          </c:extLst>
        </c:ser>
        <c:ser>
          <c:idx val="0"/>
          <c:order val="1"/>
          <c:tx>
            <c:strRef>
              <c:f>'Palliative Care'!$C$18</c:f>
              <c:strCache>
                <c:ptCount val="1"/>
                <c:pt idx="0">
                  <c:v>Target</c:v>
                </c:pt>
              </c:strCache>
            </c:strRef>
          </c:tx>
          <c:spPr>
            <a:ln w="22225">
              <a:solidFill>
                <a:srgbClr val="FF0000"/>
              </a:solidFill>
              <a:prstDash val="dash"/>
            </a:ln>
          </c:spPr>
          <c:marker>
            <c:symbol val="none"/>
          </c:marker>
          <c:cat>
            <c:numRef>
              <c:f>'Palliative Care'!$B$19:$B$22</c:f>
              <c:numCache>
                <c:formatCode>mmm\-yy</c:formatCode>
                <c:ptCount val="4"/>
                <c:pt idx="0">
                  <c:v>46113</c:v>
                </c:pt>
                <c:pt idx="1">
                  <c:v>46143</c:v>
                </c:pt>
                <c:pt idx="2">
                  <c:v>46174</c:v>
                </c:pt>
                <c:pt idx="3">
                  <c:v>46204</c:v>
                </c:pt>
              </c:numCache>
            </c:numRef>
          </c:cat>
          <c:val>
            <c:numRef>
              <c:f>'Palliative Care'!$C$19:$C$30</c:f>
              <c:numCache>
                <c:formatCode>0%</c:formatCode>
                <c:ptCount val="12"/>
                <c:pt idx="0">
                  <c:v>0.95</c:v>
                </c:pt>
                <c:pt idx="1">
                  <c:v>0.95</c:v>
                </c:pt>
                <c:pt idx="2">
                  <c:v>0.95</c:v>
                </c:pt>
                <c:pt idx="3">
                  <c:v>0.95</c:v>
                </c:pt>
                <c:pt idx="4">
                  <c:v>0.95</c:v>
                </c:pt>
                <c:pt idx="5">
                  <c:v>0.95</c:v>
                </c:pt>
                <c:pt idx="6">
                  <c:v>0.95</c:v>
                </c:pt>
                <c:pt idx="7">
                  <c:v>0.95</c:v>
                </c:pt>
                <c:pt idx="8">
                  <c:v>0.95</c:v>
                </c:pt>
                <c:pt idx="9">
                  <c:v>0.95</c:v>
                </c:pt>
                <c:pt idx="10">
                  <c:v>0.95</c:v>
                </c:pt>
                <c:pt idx="11">
                  <c:v>0.95</c:v>
                </c:pt>
              </c:numCache>
            </c:numRef>
          </c:val>
          <c:smooth val="0"/>
          <c:extLst>
            <c:ext xmlns:c16="http://schemas.microsoft.com/office/drawing/2014/chart" uri="{C3380CC4-5D6E-409C-BE32-E72D297353CC}">
              <c16:uniqueId val="{00000001-65D3-41D4-B9A6-31A6753271B8}"/>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3440310586176727"/>
          <c:y val="0.86576808107319914"/>
          <c:w val="0.56636811023622047"/>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C097029E-65ED-6032-067B-65C52E968DB9}"/>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ABA37211-E110-1394-B247-583D29FE1FD8}"/>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7734" cy="341622"/>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idx="1"/>
          </p:nvPr>
        </p:nvSpPr>
        <p:spPr>
          <a:xfrm>
            <a:off x="5630891" y="1"/>
            <a:ext cx="4307734" cy="341622"/>
          </a:xfrm>
          <a:prstGeom prst="rect">
            <a:avLst/>
          </a:prstGeom>
        </p:spPr>
        <p:txBody>
          <a:bodyPr vert="horz" lIns="91568" tIns="45784" rIns="91568" bIns="45784" rtlCol="0"/>
          <a:lstStyle>
            <a:lvl1pPr algn="r">
              <a:defRPr sz="1200"/>
            </a:lvl1pPr>
          </a:lstStyle>
          <a:p>
            <a:fld id="{8387E339-4487-4EFF-8EDF-DF6298BDCA96}" type="datetimeFigureOut">
              <a:rPr lang="en-GB" smtClean="0"/>
              <a:t>02/09/2026</a:t>
            </a:fld>
            <a:endParaRPr lang="en-GB"/>
          </a:p>
        </p:txBody>
      </p:sp>
      <p:sp>
        <p:nvSpPr>
          <p:cNvPr id="4" name="Slide Image Placeholder 3"/>
          <p:cNvSpPr>
            <a:spLocks noGrp="1" noRot="1" noChangeAspect="1"/>
          </p:cNvSpPr>
          <p:nvPr>
            <p:ph type="sldImg" idx="2"/>
          </p:nvPr>
        </p:nvSpPr>
        <p:spPr>
          <a:xfrm>
            <a:off x="2928938" y="850900"/>
            <a:ext cx="4083050" cy="2297113"/>
          </a:xfrm>
          <a:prstGeom prst="rect">
            <a:avLst/>
          </a:prstGeom>
          <a:noFill/>
          <a:ln w="12700">
            <a:solidFill>
              <a:prstClr val="black"/>
            </a:solidFill>
          </a:ln>
        </p:spPr>
        <p:txBody>
          <a:bodyPr vert="horz" lIns="91568" tIns="45784" rIns="91568" bIns="45784" rtlCol="0" anchor="ctr"/>
          <a:lstStyle/>
          <a:p>
            <a:endParaRPr lang="en-GB"/>
          </a:p>
        </p:txBody>
      </p:sp>
      <p:sp>
        <p:nvSpPr>
          <p:cNvPr id="5" name="Notes Placeholder 4"/>
          <p:cNvSpPr>
            <a:spLocks noGrp="1"/>
          </p:cNvSpPr>
          <p:nvPr>
            <p:ph type="body" sz="quarter" idx="3"/>
          </p:nvPr>
        </p:nvSpPr>
        <p:spPr>
          <a:xfrm>
            <a:off x="994093" y="3276730"/>
            <a:ext cx="7952740" cy="2680961"/>
          </a:xfrm>
          <a:prstGeom prst="rect">
            <a:avLst/>
          </a:prstGeom>
        </p:spPr>
        <p:txBody>
          <a:bodyPr vert="horz" lIns="91568" tIns="45784" rIns="91568" bIns="4578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6467168"/>
            <a:ext cx="4307734" cy="341621"/>
          </a:xfrm>
          <a:prstGeom prst="rect">
            <a:avLst/>
          </a:prstGeom>
        </p:spPr>
        <p:txBody>
          <a:bodyPr vert="horz" lIns="91568" tIns="45784" rIns="91568" bIns="45784" rtlCol="0" anchor="b"/>
          <a:lstStyle>
            <a:lvl1pPr algn="l">
              <a:defRPr sz="1200"/>
            </a:lvl1pPr>
          </a:lstStyle>
          <a:p>
            <a:endParaRPr lang="en-GB"/>
          </a:p>
        </p:txBody>
      </p:sp>
      <p:sp>
        <p:nvSpPr>
          <p:cNvPr id="7" name="Slide Number Placeholder 6"/>
          <p:cNvSpPr>
            <a:spLocks noGrp="1"/>
          </p:cNvSpPr>
          <p:nvPr>
            <p:ph type="sldNum" sz="quarter" idx="5"/>
          </p:nvPr>
        </p:nvSpPr>
        <p:spPr>
          <a:xfrm>
            <a:off x="5630891" y="6467168"/>
            <a:ext cx="4307734" cy="341621"/>
          </a:xfrm>
          <a:prstGeom prst="rect">
            <a:avLst/>
          </a:prstGeom>
        </p:spPr>
        <p:txBody>
          <a:bodyPr vert="horz" lIns="91568" tIns="45784" rIns="91568" bIns="45784" rtlCol="0" anchor="b"/>
          <a:lstStyle>
            <a:lvl1pPr algn="r">
              <a:defRPr sz="1200"/>
            </a:lvl1pPr>
          </a:lstStyle>
          <a:p>
            <a:fld id="{578BA7F4-74E0-4FCD-8CFB-DBF6AAF24C16}" type="slidenum">
              <a:rPr lang="en-GB" smtClean="0"/>
              <a:t>‹#›</a:t>
            </a:fld>
            <a:endParaRPr lang="en-GB"/>
          </a:p>
        </p:txBody>
      </p:sp>
    </p:spTree>
    <p:extLst>
      <p:ext uri="{BB962C8B-B14F-4D97-AF65-F5344CB8AC3E}">
        <p14:creationId xmlns:p14="http://schemas.microsoft.com/office/powerpoint/2010/main" val="3445449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a:t>
            </a:fld>
            <a:endParaRPr lang="en-GB"/>
          </a:p>
        </p:txBody>
      </p:sp>
    </p:spTree>
    <p:extLst>
      <p:ext uri="{BB962C8B-B14F-4D97-AF65-F5344CB8AC3E}">
        <p14:creationId xmlns:p14="http://schemas.microsoft.com/office/powerpoint/2010/main" val="180129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2</a:t>
            </a:fld>
            <a:endParaRPr lang="en-GB"/>
          </a:p>
        </p:txBody>
      </p:sp>
    </p:spTree>
    <p:extLst>
      <p:ext uri="{BB962C8B-B14F-4D97-AF65-F5344CB8AC3E}">
        <p14:creationId xmlns:p14="http://schemas.microsoft.com/office/powerpoint/2010/main" val="28864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3</a:t>
            </a:fld>
            <a:endParaRPr lang="en-GB"/>
          </a:p>
        </p:txBody>
      </p:sp>
    </p:spTree>
    <p:extLst>
      <p:ext uri="{BB962C8B-B14F-4D97-AF65-F5344CB8AC3E}">
        <p14:creationId xmlns:p14="http://schemas.microsoft.com/office/powerpoint/2010/main" val="1168401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Cancer Target - </a:t>
            </a:r>
            <a:r>
              <a:rPr lang="en-GB" sz="1000" dirty="0">
                <a:latin typeface="Arial" panose="020B0604020202020204" pitchFamily="34" charset="0"/>
                <a:ea typeface="Calibri" panose="020F0502020204030204" pitchFamily="34" charset="0"/>
                <a:cs typeface="Arial" panose="020B0604020202020204" pitchFamily="34" charset="0"/>
              </a:rPr>
              <a:t>All urgent suspected breast cancer referrals should be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Target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breast cancer specialist within 14 days of an urgent referral for suspect breast cancer.  The completed waiting time is measured from the date an initial breast cancer referral is first received by the Provider HSC Trust, and ends on the date that the patient attended their first outpatient appointment with a breast cancer specialist. Adjustments are made to the completed waiting time in the event of a patient not attending their appointment, cancelling or self-deferring treatment, or as a result of suspension for either medical or social reasons.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latin typeface="Arial" panose="020B0604020202020204" pitchFamily="34" charset="0"/>
                <a:cs typeface="Arial" panose="020B0604020202020204" pitchFamily="34" charset="0"/>
              </a:rPr>
              <a:t>This is a regional waiting list position for all NI Trusts.</a:t>
            </a:r>
          </a:p>
          <a:p>
            <a:endParaRPr lang="en-GB"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b="1" dirty="0">
              <a:latin typeface="Arial" panose="020B0604020202020204" pitchFamily="34"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Red Flag Referrals</a:t>
            </a:r>
          </a:p>
          <a:p>
            <a:pPr defTabSz="915680">
              <a:defRPr/>
            </a:pPr>
            <a:r>
              <a:rPr lang="en-GB" sz="1000" dirty="0"/>
              <a:t>Red flag referrals data is currently being validated and will be included in future reports.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4</a:t>
            </a:fld>
            <a:endParaRPr lang="en-GB"/>
          </a:p>
        </p:txBody>
      </p:sp>
    </p:spTree>
    <p:extLst>
      <p:ext uri="{BB962C8B-B14F-4D97-AF65-F5344CB8AC3E}">
        <p14:creationId xmlns:p14="http://schemas.microsoft.com/office/powerpoint/2010/main" val="2698693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(Non-Breast) Cancer - </a:t>
            </a:r>
            <a:r>
              <a:rPr lang="en-GB" sz="1000" dirty="0">
                <a:latin typeface="Arial" panose="020B0604020202020204" pitchFamily="34" charset="0"/>
                <a:cs typeface="Arial" panose="020B0604020202020204" pitchFamily="34" charset="0"/>
              </a:rPr>
              <a:t>U</a:t>
            </a:r>
            <a:r>
              <a:rPr lang="en-GB" sz="1000" dirty="0">
                <a:latin typeface="Arial" panose="020B0604020202020204" pitchFamily="34" charset="0"/>
                <a:ea typeface="Calibri" panose="020F0502020204030204" pitchFamily="34" charset="0"/>
                <a:cs typeface="Arial" panose="020B0604020202020204" pitchFamily="34" charset="0"/>
              </a:rPr>
              <a:t>rgent suspected non-breast cancer referrals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cancer specialist within 14 days of an urgent referral for suspect cancer.  The completed waiting time is measured from the date an initial cancer referral is first received by the Provider HSC Trust, and ends on the date that the patient attended their first outpatient appointment with a cancer specialist. Adjustments are made to the completed waiting time in the event of a patient not attending their appointment, cancelling or self-deferring treatment, or as a result of suspension for either medical or social reasons. (Internal Trust target 100%).</a:t>
            </a:r>
          </a:p>
          <a:p>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rPr>
              <a:t>Data includes </a:t>
            </a:r>
            <a:r>
              <a:rPr lang="en-GB" sz="1000" dirty="0">
                <a:latin typeface="Arial" panose="020B0604020202020204" pitchFamily="34" charset="0"/>
                <a:ea typeface="Aptos" panose="020B0004020202020204" pitchFamily="34" charset="0"/>
              </a:rPr>
              <a:t>non core activity &amp; Direct to Test.</a:t>
            </a:r>
          </a:p>
          <a:p>
            <a:endParaRPr lang="en-GB" sz="1000" dirty="0">
              <a:latin typeface="Arial" panose="020B0604020202020204" pitchFamily="34" charset="0"/>
              <a:ea typeface="Aptos" panose="020B0004020202020204" pitchFamily="34" charset="0"/>
            </a:endParaRPr>
          </a:p>
          <a:p>
            <a:r>
              <a:rPr lang="en-GB" sz="1000" dirty="0">
                <a:latin typeface="Arial" panose="020B0604020202020204" pitchFamily="34" charset="0"/>
                <a:ea typeface="Aptos" panose="020B0004020202020204" pitchFamily="34" charset="0"/>
              </a:rPr>
              <a:t>Tumour Site Graph excludes Tumour sites with a cumulative total of 5 or less.</a:t>
            </a:r>
          </a:p>
          <a:p>
            <a:endParaRPr lang="en-GB" sz="1000" b="1" dirty="0">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(Issues with 1</a:t>
            </a:r>
            <a:r>
              <a:rPr lang="en-GB" sz="100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st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appointments being linked to cancer pathway).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5</a:t>
            </a:fld>
            <a:endParaRPr lang="en-GB"/>
          </a:p>
        </p:txBody>
      </p:sp>
    </p:spTree>
    <p:extLst>
      <p:ext uri="{BB962C8B-B14F-4D97-AF65-F5344CB8AC3E}">
        <p14:creationId xmlns:p14="http://schemas.microsoft.com/office/powerpoint/2010/main" val="34380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31 Day Cancer Target </a:t>
            </a:r>
            <a:r>
              <a:rPr lang="en-GB" sz="1000" dirty="0">
                <a:solidFill>
                  <a:srgbClr val="000000"/>
                </a:solidFill>
                <a:latin typeface="Arial" panose="020B0604020202020204" pitchFamily="34" charset="0"/>
                <a:ea typeface="Times New Roman" panose="02020603050405020304" pitchFamily="18"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A</a:t>
            </a:r>
            <a:r>
              <a:rPr lang="en-GB" sz="1000" dirty="0">
                <a:latin typeface="Arial" panose="020B0604020202020204" pitchFamily="34" charset="0"/>
                <a:ea typeface="Calibri" panose="020F0502020204030204" pitchFamily="34" charset="0"/>
                <a:cs typeface="Arial" panose="020B0604020202020204" pitchFamily="34" charset="0"/>
              </a:rPr>
              <a:t>t least 98% of patients diagnosed with cancer should receive their first definitive treatment within 31 days of a decision to treat.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rPr>
              <a:t>31 Day Target Description</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Percentage of patients who were treated within 31 days following a decision to treat being taken.  The completed waiting time is measured from the date a decision was taken to treat a patient for cancer and ends on the date the patient received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6</a:t>
            </a:fld>
            <a:endParaRPr lang="en-GB"/>
          </a:p>
        </p:txBody>
      </p:sp>
    </p:spTree>
    <p:extLst>
      <p:ext uri="{BB962C8B-B14F-4D97-AF65-F5344CB8AC3E}">
        <p14:creationId xmlns:p14="http://schemas.microsoft.com/office/powerpoint/2010/main" val="1792594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t>62 Day Cancer Target </a:t>
            </a:r>
            <a:r>
              <a:rPr lang="en-GB" sz="1000" dirty="0"/>
              <a:t>- </a:t>
            </a:r>
            <a:r>
              <a:rPr lang="en-GB" sz="1000" dirty="0">
                <a:solidFill>
                  <a:srgbClr val="000000"/>
                </a:solidFill>
                <a:latin typeface="Arial" panose="020B0604020202020204" pitchFamily="34" charset="0"/>
              </a:rPr>
              <a:t>A</a:t>
            </a:r>
            <a:r>
              <a:rPr lang="en-GB" sz="1000" dirty="0">
                <a:solidFill>
                  <a:srgbClr val="000000"/>
                </a:solidFill>
                <a:latin typeface="Arial" panose="020B0604020202020204" pitchFamily="34" charset="0"/>
                <a:ea typeface="Times New Roman" panose="02020603050405020304" pitchFamily="18" charset="0"/>
              </a:rPr>
              <a:t>t least 95% of patients urgently referred with a suspected cancer should begin their first definitive treatment within 62 days.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62 Day Target Description</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Percentage of patients beginning their first treatment for cancer following an urgent GP referral for suspect cancer. The completed waiting time is measured from the date an initial urgent suspect cancer referral is first received in a Provider HSC Trust, and ends on the date the patient receives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7</a:t>
            </a:fld>
            <a:endParaRPr lang="en-GB"/>
          </a:p>
        </p:txBody>
      </p:sp>
    </p:spTree>
    <p:extLst>
      <p:ext uri="{BB962C8B-B14F-4D97-AF65-F5344CB8AC3E}">
        <p14:creationId xmlns:p14="http://schemas.microsoft.com/office/powerpoint/2010/main" val="185067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patients conveyed by NIAS to Antrim &amp; Causeway Emergency Departments.  Figures exclude IFT, C5 and Routine. </a:t>
            </a:r>
          </a:p>
          <a:p>
            <a:r>
              <a:rPr lang="en-GB" sz="1000" dirty="0">
                <a:latin typeface="Arial" panose="020B0604020202020204" pitchFamily="34" charset="0"/>
                <a:ea typeface="Aptos" panose="020B0004020202020204" pitchFamily="34" charset="0"/>
                <a:cs typeface="Arial" panose="020B0604020202020204" pitchFamily="34" charset="0"/>
              </a:rPr>
              <a:t>IFT is an interfacility transfer. This is an emergency transfer from one hospital to another, for example a transfer from Causeway to Antrim Area Hospital. </a:t>
            </a:r>
          </a:p>
          <a:p>
            <a:r>
              <a:rPr lang="en-GB" sz="1000" dirty="0">
                <a:latin typeface="Arial" panose="020B0604020202020204" pitchFamily="34" charset="0"/>
                <a:ea typeface="Aptos" panose="020B0004020202020204" pitchFamily="34" charset="0"/>
                <a:cs typeface="Arial" panose="020B0604020202020204" pitchFamily="34" charset="0"/>
              </a:rPr>
              <a:t>C5 is a Category 5 call. This is the least urgent categorisation of NIAS’ emergency calls. </a:t>
            </a:r>
          </a:p>
          <a:p>
            <a:endParaRPr lang="en-GB" sz="1000" dirty="0">
              <a:latin typeface="Arial" panose="020B0604020202020204" pitchFamily="34" charset="0"/>
              <a:ea typeface="Aptos" panose="020B0004020202020204" pitchFamily="34" charset="0"/>
              <a:cs typeface="Arial" panose="020B0604020202020204" pitchFamily="34" charset="0"/>
            </a:endParaRPr>
          </a:p>
          <a:p>
            <a:endParaRPr lang="en-GB" sz="1000" dirty="0">
              <a:latin typeface="Arial" panose="020B0604020202020204" pitchFamily="34" charset="0"/>
              <a:ea typeface="Aptos" panose="020B00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br>
              <a:rPr lang="en-GB" sz="1800" dirty="0">
                <a:latin typeface="Aptos" panose="020B0004020202020204" pitchFamily="34" charset="0"/>
                <a:ea typeface="Aptos" panose="020B0004020202020204" pitchFamily="34" charset="0"/>
                <a:cs typeface="Calibri" panose="020F0502020204030204" pitchFamily="34" charset="0"/>
              </a:rPr>
            </a:br>
            <a:br>
              <a:rPr lang="en-GB" sz="1800" dirty="0">
                <a:latin typeface="Aptos" panose="020B0004020202020204" pitchFamily="34" charset="0"/>
                <a:ea typeface="Aptos" panose="020B0004020202020204" pitchFamily="34" charset="0"/>
                <a:cs typeface="Calibri" panose="020F0502020204030204" pitchFamily="34" charset="0"/>
              </a:rPr>
            </a:br>
            <a:r>
              <a:rPr lang="en-GB" sz="1000" dirty="0">
                <a:latin typeface="Arial" panose="020B0604020202020204" pitchFamily="34" charset="0"/>
                <a:ea typeface="Calibri" panose="020F0502020204030204" pitchFamily="34" charset="0"/>
                <a:cs typeface="Arial" panose="020B0604020202020204" pitchFamily="34" charset="0"/>
              </a:rPr>
              <a:t> </a:t>
            </a:r>
            <a:endParaRPr lang="en-GB" sz="1000" dirty="0"/>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8</a:t>
            </a:fld>
            <a:endParaRPr lang="en-GB"/>
          </a:p>
        </p:txBody>
      </p:sp>
    </p:spTree>
    <p:extLst>
      <p:ext uri="{BB962C8B-B14F-4D97-AF65-F5344CB8AC3E}">
        <p14:creationId xmlns:p14="http://schemas.microsoft.com/office/powerpoint/2010/main" val="536984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15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9</a:t>
            </a:fld>
            <a:endParaRPr lang="en-GB"/>
          </a:p>
        </p:txBody>
      </p:sp>
    </p:spTree>
    <p:extLst>
      <p:ext uri="{BB962C8B-B14F-4D97-AF65-F5344CB8AC3E}">
        <p14:creationId xmlns:p14="http://schemas.microsoft.com/office/powerpoint/2010/main" val="89850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60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10</a:t>
            </a:fld>
            <a:endParaRPr lang="en-GB"/>
          </a:p>
        </p:txBody>
      </p:sp>
    </p:spTree>
    <p:extLst>
      <p:ext uri="{BB962C8B-B14F-4D97-AF65-F5344CB8AC3E}">
        <p14:creationId xmlns:p14="http://schemas.microsoft.com/office/powerpoint/2010/main" val="64189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 Handovers over 2 hours.  Time is calculated from the arrival of NIAS resource at either Antrim or Causeway Emergency Departments to the physical handover of the patient into the care of the receiving hospital. Date based on the date of arrival at hospital.</a:t>
            </a:r>
          </a:p>
          <a:p>
            <a:endParaRPr lang="en-GB" dirty="0"/>
          </a:p>
          <a:p>
            <a:endParaRPr lang="en-GB" dirty="0"/>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11</a:t>
            </a:fld>
            <a:endParaRPr lang="en-GB"/>
          </a:p>
        </p:txBody>
      </p:sp>
    </p:spTree>
    <p:extLst>
      <p:ext uri="{BB962C8B-B14F-4D97-AF65-F5344CB8AC3E}">
        <p14:creationId xmlns:p14="http://schemas.microsoft.com/office/powerpoint/2010/main" val="2456282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Average Patient Handover time by site.  Time is calculated from the arrival of NIAS resource at either Antrim or Causeway Emergency Departments to the physical handover of the patient into the care of the receiving hospital. Date based on the date of arrival at hospital.</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12</a:t>
            </a:fld>
            <a:endParaRPr lang="en-GB"/>
          </a:p>
        </p:txBody>
      </p:sp>
    </p:spTree>
    <p:extLst>
      <p:ext uri="{BB962C8B-B14F-4D97-AF65-F5344CB8AC3E}">
        <p14:creationId xmlns:p14="http://schemas.microsoft.com/office/powerpoint/2010/main" val="3022901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13</a:t>
            </a:fld>
            <a:endParaRPr lang="en-GB"/>
          </a:p>
        </p:txBody>
      </p:sp>
    </p:spTree>
    <p:extLst>
      <p:ext uri="{BB962C8B-B14F-4D97-AF65-F5344CB8AC3E}">
        <p14:creationId xmlns:p14="http://schemas.microsoft.com/office/powerpoint/2010/main" val="660762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aged over 75.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14</a:t>
            </a:fld>
            <a:endParaRPr lang="en-GB"/>
          </a:p>
        </p:txBody>
      </p:sp>
    </p:spTree>
    <p:extLst>
      <p:ext uri="{BB962C8B-B14F-4D97-AF65-F5344CB8AC3E}">
        <p14:creationId xmlns:p14="http://schemas.microsoft.com/office/powerpoint/2010/main" val="2306010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pPr algn="l"/>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15</a:t>
            </a:fld>
            <a:endParaRPr lang="en-GB"/>
          </a:p>
        </p:txBody>
      </p:sp>
    </p:spTree>
    <p:extLst>
      <p:ext uri="{BB962C8B-B14F-4D97-AF65-F5344CB8AC3E}">
        <p14:creationId xmlns:p14="http://schemas.microsoft.com/office/powerpoint/2010/main" val="163010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 (Baseline 2025/26)</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16</a:t>
            </a:fld>
            <a:endParaRPr lang="en-GB"/>
          </a:p>
        </p:txBody>
      </p:sp>
    </p:spTree>
    <p:extLst>
      <p:ext uri="{BB962C8B-B14F-4D97-AF65-F5344CB8AC3E}">
        <p14:creationId xmlns:p14="http://schemas.microsoft.com/office/powerpoint/2010/main" val="3063547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Regional statistics published </a:t>
            </a:r>
            <a:r>
              <a:rPr lang="en-GB" sz="1000" b="1" u="sng" dirty="0">
                <a:solidFill>
                  <a:srgbClr val="000000"/>
                </a:solidFill>
                <a:latin typeface="Arial" panose="020B0604020202020204" pitchFamily="34" charset="0"/>
                <a:ea typeface="Calibri" panose="020F0502020204030204" pitchFamily="34" charset="0"/>
                <a:cs typeface="Arial" panose="020B0604020202020204" pitchFamily="34" charset="0"/>
              </a:rPr>
              <a:t>quarterly</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by the Department of Health. www.health-ni.gov.uk/articles/emergency-care-waiting-times</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17</a:t>
            </a:fld>
            <a:endParaRPr lang="en-GB"/>
          </a:p>
        </p:txBody>
      </p:sp>
    </p:spTree>
    <p:extLst>
      <p:ext uri="{BB962C8B-B14F-4D97-AF65-F5344CB8AC3E}">
        <p14:creationId xmlns:p14="http://schemas.microsoft.com/office/powerpoint/2010/main" val="3790124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Patients Not Waiting in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number of patients who leave the ED without their treatment being completed. </a:t>
            </a:r>
            <a:endParaRPr lang="en-GB" sz="1000" dirty="0">
              <a:latin typeface="Arial" panose="020B0604020202020204" pitchFamily="34" charset="0"/>
              <a:cs typeface="Arial" panose="020B0604020202020204" pitchFamily="34" charset="0"/>
            </a:endParaRPr>
          </a:p>
          <a:p>
            <a:endParaRPr lang="en-GB" sz="1000" b="1"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1% reduction on ED Attendances classified as do not wait (site specific). </a:t>
            </a:r>
            <a:r>
              <a:rPr lang="en-GB" sz="1000" dirty="0">
                <a:latin typeface="Arial" panose="020B0604020202020204" pitchFamily="34" charset="0"/>
                <a:ea typeface="Calibri" panose="020F0502020204030204" pitchFamily="34" charset="0"/>
                <a:cs typeface="Arial" panose="020B0604020202020204" pitchFamily="34" charset="0"/>
              </a:rPr>
              <a:t>The number of patients who leave the emergency care department before their treatment is complete as a proportion of the total number of new and unplanned review attendances each month.</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 system change led to an increase in # of ED disposition = unspecified. EPIC have fixed the issue in August. July and August data removed due to low confidence.</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ANTRIM - High Confidence (Low July 25 &amp; August 25).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CAUSEWAY – High Confidence (Low July 25 &amp; August 25)</a:t>
            </a:r>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18</a:t>
            </a:fld>
            <a:endParaRPr lang="en-GB"/>
          </a:p>
        </p:txBody>
      </p:sp>
    </p:spTree>
    <p:extLst>
      <p:ext uri="{BB962C8B-B14F-4D97-AF65-F5344CB8AC3E}">
        <p14:creationId xmlns:p14="http://schemas.microsoft.com/office/powerpoint/2010/main" val="34245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Stroke Thrombolysis Target</a:t>
            </a:r>
            <a:r>
              <a:rPr lang="en-GB" sz="1000" dirty="0">
                <a:latin typeface="Arial" panose="020B0604020202020204" pitchFamily="34" charset="0"/>
                <a:cs typeface="Arial" panose="020B0604020202020204" pitchFamily="34" charset="0"/>
              </a:rPr>
              <a:t>: Ensure at least 16% of unplanned admissions with confirmed Ischaemic stroke receive thrombolysis.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rPr>
              <a:t>Proportion of unplanned admissions to hospital with a primary diagnosis of ischaemic stroke who receive thrombolysis treatment.  Unplanned admissions include those from an A&amp;E Department, GP and consultant outpatient clinic.</a:t>
            </a:r>
          </a:p>
          <a:p>
            <a:r>
              <a:rPr lang="en-GB" sz="1000" dirty="0">
                <a:solidFill>
                  <a:srgbClr val="000000"/>
                </a:solidFill>
                <a:latin typeface="Arial" panose="020B0604020202020204" pitchFamily="34" charset="0"/>
                <a:ea typeface="Times New Roman" panose="02020603050405020304" pitchFamily="18" charset="0"/>
              </a:rPr>
              <a:t>Deaths and discharges are used as an approximation of admissions.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endParaRPr>
          </a:p>
          <a:p>
            <a:r>
              <a:rPr lang="en-GB" sz="1800" b="1" dirty="0">
                <a:solidFill>
                  <a:srgbClr val="000000"/>
                </a:solidFill>
                <a:latin typeface="Arial" panose="020B0604020202020204" pitchFamily="34" charset="0"/>
                <a:ea typeface="Times New Roman" panose="02020603050405020304" pitchFamily="18" charset="0"/>
              </a:rPr>
              <a:t> </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19</a:t>
            </a:fld>
            <a:endParaRPr lang="en-GB"/>
          </a:p>
        </p:txBody>
      </p:sp>
    </p:spTree>
    <p:extLst>
      <p:ext uri="{BB962C8B-B14F-4D97-AF65-F5344CB8AC3E}">
        <p14:creationId xmlns:p14="http://schemas.microsoft.com/office/powerpoint/2010/main" val="35812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b="0" dirty="0">
                <a:latin typeface="Arial" panose="020B0604020202020204" pitchFamily="34" charset="0"/>
                <a:cs typeface="Arial" panose="020B0604020202020204" pitchFamily="34" charset="0"/>
              </a:rPr>
              <a:t>Consultant </a:t>
            </a:r>
            <a:r>
              <a:rPr lang="en-GB" sz="1000" dirty="0">
                <a:latin typeface="Arial" panose="020B0604020202020204" pitchFamily="34" charset="0"/>
                <a:cs typeface="Arial" panose="020B0604020202020204" pitchFamily="34" charset="0"/>
              </a:rPr>
              <a:t>Outpatient Activity based 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QOAR (Quarterly Outpatient Activity Return) and V-QOAR (Virtual Quarterly Outpatient Activity) Figures include face to face and virtual.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Due to manual changes and missing clinics.</a:t>
            </a:r>
            <a:endParaRPr lang="en-GB" sz="18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20</a:t>
            </a:fld>
            <a:endParaRPr lang="en-GB"/>
          </a:p>
        </p:txBody>
      </p:sp>
    </p:spTree>
    <p:extLst>
      <p:ext uri="{BB962C8B-B14F-4D97-AF65-F5344CB8AC3E}">
        <p14:creationId xmlns:p14="http://schemas.microsoft.com/office/powerpoint/2010/main" val="1117936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Untriaged Outpatient Referrals: </a:t>
            </a:r>
            <a:r>
              <a:rPr lang="en-GB" sz="1000" dirty="0">
                <a:latin typeface="Arial" panose="020B0604020202020204" pitchFamily="34" charset="0"/>
                <a:cs typeface="Arial" panose="020B0604020202020204" pitchFamily="34" charset="0"/>
              </a:rPr>
              <a:t>All Referral Types with a Referral Status of  Incomplete, New Request or Pending Review only. </a:t>
            </a:r>
            <a:r>
              <a:rPr lang="en-GB" sz="1800" dirty="0">
                <a:solidFill>
                  <a:srgbClr val="1F497D"/>
                </a:solidFill>
                <a:effectLst/>
                <a:latin typeface="Arial" panose="020B0604020202020204" pitchFamily="34" charset="0"/>
                <a:cs typeface="Arial" panose="020B0604020202020204" pitchFamily="34" charset="0"/>
              </a:rPr>
              <a:t>E</a:t>
            </a:r>
            <a:r>
              <a:rPr lang="en-GB" sz="1800" dirty="0">
                <a:solidFill>
                  <a:srgbClr val="1F497D"/>
                </a:solidFill>
                <a:effectLst/>
                <a:latin typeface="Arial" panose="020B0604020202020204" pitchFamily="34" charset="0"/>
                <a:ea typeface="Times New Roman" panose="02020603050405020304" pitchFamily="18" charset="0"/>
              </a:rPr>
              <a:t>xcludes weekends and bank holidays.</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p:txBody>
      </p:sp>
      <p:sp>
        <p:nvSpPr>
          <p:cNvPr id="4" name="Slide Number Placeholder 3"/>
          <p:cNvSpPr>
            <a:spLocks noGrp="1"/>
          </p:cNvSpPr>
          <p:nvPr>
            <p:ph type="sldNum" sz="quarter" idx="5"/>
          </p:nvPr>
        </p:nvSpPr>
        <p:spPr/>
        <p:txBody>
          <a:bodyPr/>
          <a:lstStyle/>
          <a:p>
            <a:fld id="{578BA7F4-74E0-4FCD-8CFB-DBF6AAF24C16}" type="slidenum">
              <a:rPr lang="en-GB" smtClean="0"/>
              <a:t>21</a:t>
            </a:fld>
            <a:endParaRPr lang="en-GB"/>
          </a:p>
        </p:txBody>
      </p:sp>
    </p:spTree>
    <p:extLst>
      <p:ext uri="{BB962C8B-B14F-4D97-AF65-F5344CB8AC3E}">
        <p14:creationId xmlns:p14="http://schemas.microsoft.com/office/powerpoint/2010/main" val="3082810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New DNA / on the day cancellation rate target: </a:t>
            </a:r>
            <a:r>
              <a:rPr lang="en-GB" sz="1000" dirty="0">
                <a:latin typeface="Arial" panose="020B0604020202020204" pitchFamily="34" charset="0"/>
                <a:cs typeface="Arial" panose="020B0604020202020204" pitchFamily="34" charset="0"/>
              </a:rPr>
              <a:t>Trusts to achieve a maximum of 5% DNAs/CNDs, of total intended attendances.</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Review DNA / on the day cancellation rate target: </a:t>
            </a:r>
            <a:r>
              <a:rPr lang="en-GB" sz="1000" dirty="0">
                <a:latin typeface="Arial" panose="020B0604020202020204" pitchFamily="34" charset="0"/>
                <a:cs typeface="Arial" panose="020B0604020202020204" pitchFamily="34" charset="0"/>
              </a:rPr>
              <a:t>Trusts to achieve a maximum of 8% DNAs/CNDs, of total intended attendances.</a:t>
            </a: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p>
        </p:txBody>
      </p:sp>
      <p:sp>
        <p:nvSpPr>
          <p:cNvPr id="4" name="Slide Number Placeholder 3"/>
          <p:cNvSpPr>
            <a:spLocks noGrp="1"/>
          </p:cNvSpPr>
          <p:nvPr>
            <p:ph type="sldNum" sz="quarter" idx="5"/>
          </p:nvPr>
        </p:nvSpPr>
        <p:spPr/>
        <p:txBody>
          <a:bodyPr/>
          <a:lstStyle/>
          <a:p>
            <a:fld id="{578BA7F4-74E0-4FCD-8CFB-DBF6AAF24C16}" type="slidenum">
              <a:rPr lang="en-GB" smtClean="0"/>
              <a:t>22</a:t>
            </a:fld>
            <a:endParaRPr lang="en-GB"/>
          </a:p>
        </p:txBody>
      </p:sp>
    </p:spTree>
    <p:extLst>
      <p:ext uri="{BB962C8B-B14F-4D97-AF65-F5344CB8AC3E}">
        <p14:creationId xmlns:p14="http://schemas.microsoft.com/office/powerpoint/2010/main" val="122046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50% of patients should be waiting no longer than 9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be waiting more than 52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first consultant-led outpatient appointment who are waiting longer than 9 weeks, and the number who are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537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PIFU Target</a:t>
            </a:r>
            <a:r>
              <a:rPr lang="en-GB" sz="1000" dirty="0">
                <a:latin typeface="Arial" panose="020B0604020202020204" pitchFamily="34"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To Expand the uptake of PIFU to all major outpatient specialties, transferring 5% of all patients that potentially require follow-up/review to PIFU pathways.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Calculated using the clinic visit outcome from new and review appointments - number with ‘Outcome of an outpatient encounter - added to a PIFU waiting list’ as a percentage of all with ‘Outcome of an outpatient encounter - added to a PIFU waiting list’ plus ‘Outcome of an outpatient encounter - added to a review waiting list’.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Acute &amp; Elderly Care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Excludes Maternity &amp; Child Health, Learning Disability, Mental Health, and Community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Consultant-led and ICATS appointments but excludes AHP / Nurse – led. </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from May 2026.</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7619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Inpatients &amp; Day Cases as per Encompass Service Delivery Plan (SDP) Dashboard.</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25</a:t>
            </a:fld>
            <a:endParaRPr lang="en-GB"/>
          </a:p>
        </p:txBody>
      </p:sp>
    </p:spTree>
    <p:extLst>
      <p:ext uri="{BB962C8B-B14F-4D97-AF65-F5344CB8AC3E}">
        <p14:creationId xmlns:p14="http://schemas.microsoft.com/office/powerpoint/2010/main" val="1611150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55% of patients should wait no longer than 13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52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inpatient/day case treatment who are waiting longer than 13 weeks; and the number of patients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160303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Inpatient Length of Stay Target: </a:t>
            </a:r>
            <a:r>
              <a:rPr lang="en-GB" sz="1000" dirty="0">
                <a:latin typeface="Arial" panose="020B0604020202020204" pitchFamily="34" charset="0"/>
                <a:cs typeface="Arial" panose="020B0604020202020204" pitchFamily="34" charset="0"/>
              </a:rPr>
              <a:t>Decrease across those specialties currently above CHKS peer group levels (reduce average LOS).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metric is aimed at Elective Inpatient Admissions – to include all waiting list, booked and planned patients. Day Cases and Regular Attenders are to be excluded. Day Cases with LOS&gt;0 are included. All ages are included.</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Appropriate Peer Groups/Services/TFCs/Specialties will be established using the CHKS comparative analysis.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27</a:t>
            </a:fld>
            <a:endParaRPr lang="en-GB"/>
          </a:p>
        </p:txBody>
      </p:sp>
    </p:spTree>
    <p:extLst>
      <p:ext uri="{BB962C8B-B14F-4D97-AF65-F5344CB8AC3E}">
        <p14:creationId xmlns:p14="http://schemas.microsoft.com/office/powerpoint/2010/main" val="3393783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Admissions on Day of Inpatient Surgery Target: </a:t>
            </a:r>
            <a:r>
              <a:rPr lang="en-GB" sz="1000" dirty="0">
                <a:latin typeface="Arial" panose="020B0604020202020204" pitchFamily="34" charset="0"/>
                <a:cs typeface="Arial" panose="020B0604020202020204" pitchFamily="34" charset="0"/>
              </a:rPr>
              <a:t>Increase across those specialties currently below CHKS peer group.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effectLst/>
                <a:latin typeface="Arial" panose="020B0604020202020204" pitchFamily="34" charset="0"/>
                <a:ea typeface="Calibri" panose="020F0502020204030204" pitchFamily="34" charset="0"/>
                <a:cs typeface="Arial" panose="020B0604020202020204" pitchFamily="34" charset="0"/>
              </a:rPr>
              <a:t>To increase the number/rate of patients having surgery on their day of admission thereby reducing hospital stays.</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Elective admissions include waiting list, booked and planned patients. Patients admitted electively who have their surgery on the same day as admission are expressed as a percentage of all elective admissions. Excludes all those with intended management of </a:t>
            </a:r>
            <a:r>
              <a:rPr lang="en-GB" sz="1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Daycase</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metric is reported in arrears.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April 26.</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28</a:t>
            </a:fld>
            <a:endParaRPr lang="en-GB"/>
          </a:p>
        </p:txBody>
      </p:sp>
    </p:spTree>
    <p:extLst>
      <p:ext uri="{BB962C8B-B14F-4D97-AF65-F5344CB8AC3E}">
        <p14:creationId xmlns:p14="http://schemas.microsoft.com/office/powerpoint/2010/main" val="705283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189055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043207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Endoscopy as per Encompass Service Delivery Plan (SDP) Dashboard</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31</a:t>
            </a:fld>
            <a:endParaRPr lang="en-GB"/>
          </a:p>
        </p:txBody>
      </p:sp>
    </p:spTree>
    <p:extLst>
      <p:ext uri="{BB962C8B-B14F-4D97-AF65-F5344CB8AC3E}">
        <p14:creationId xmlns:p14="http://schemas.microsoft.com/office/powerpoint/2010/main" val="2732992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an Endoscopy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119015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1357"/>
          </a:xfrm>
        </p:spPr>
        <p:txBody>
          <a:bodyPr/>
          <a:lstStyle/>
          <a:p>
            <a:r>
              <a:rPr lang="en-GB" sz="1000" b="1" dirty="0">
                <a:latin typeface="Arial" panose="020B0604020202020204" pitchFamily="34" charset="0"/>
                <a:cs typeface="Arial" panose="020B0604020202020204" pitchFamily="34" charset="0"/>
              </a:rPr>
              <a:t>DNA / CND</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level of Main Theatre, DPU Theatre and Endoscopy Suite capacity impacted by DNAs or on the day cancellations in order to increase throughput.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rate of Theatre/DPU/Endo activity where the patient did not attend relates to the number of DNAs (Did Not Attend)/CND (Cancelled on the Day) by patients/hospitals as a proportion of total Theatre/DPU/Endo activity scheduled.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latin typeface="Arial" panose="020B0604020202020204" pitchFamily="34" charset="0"/>
                <a:cs typeface="Arial" panose="020B0604020202020204" pitchFamily="34" charset="0"/>
              </a:rPr>
              <a:t>High: From October 25 data is high confidence. Still work ongoing establishing patients voided instead of cancelled. Data is for </a:t>
            </a:r>
            <a:r>
              <a:rPr lang="en-GB" sz="1000" b="1" dirty="0">
                <a:latin typeface="Arial" panose="020B0604020202020204" pitchFamily="34" charset="0"/>
                <a:cs typeface="Arial" panose="020B0604020202020204" pitchFamily="34" charset="0"/>
              </a:rPr>
              <a:t>cases</a:t>
            </a:r>
            <a:r>
              <a:rPr lang="en-GB" sz="1000" dirty="0">
                <a:latin typeface="Arial" panose="020B0604020202020204" pitchFamily="34" charset="0"/>
                <a:cs typeface="Arial" panose="020B0604020202020204" pitchFamily="34" charset="0"/>
              </a:rPr>
              <a:t> not </a:t>
            </a:r>
            <a:r>
              <a:rPr lang="en-GB" sz="1000" b="1" dirty="0">
                <a:latin typeface="Arial" panose="020B0604020202020204" pitchFamily="34" charset="0"/>
                <a:cs typeface="Arial" panose="020B0604020202020204" pitchFamily="34" charset="0"/>
              </a:rPr>
              <a:t>appointments </a:t>
            </a:r>
            <a:r>
              <a:rPr lang="en-GB" sz="1000" dirty="0">
                <a:latin typeface="Arial" panose="020B0604020202020204" pitchFamily="34" charset="0"/>
                <a:cs typeface="Arial" panose="020B0604020202020204" pitchFamily="34" charset="0"/>
              </a:rPr>
              <a:t>at this stage.</a:t>
            </a:r>
          </a:p>
          <a:p>
            <a:r>
              <a:rPr lang="en-GB" sz="1000" dirty="0">
                <a:latin typeface="Arial" panose="020B0604020202020204" pitchFamily="34" charset="0"/>
                <a:cs typeface="Arial" panose="020B0604020202020204" pitchFamily="34" charset="0"/>
              </a:rPr>
              <a:t>------------------------------------------------------------------------------------------------------------------------------------------------------------------------------------- </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Run Times</a:t>
            </a:r>
            <a:r>
              <a:rPr lang="en-GB" sz="1000" dirty="0">
                <a:latin typeface="Arial" panose="020B060402020202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maintain an efficient level of run times in Main Theatres, DPU Theatres and Endoscopy Suites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Run Time is the rate of total minutes from the start of the first patient to the end of the last patient as a percentage of scheduled theatre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76423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432634"/>
          </a:xfrm>
        </p:spPr>
        <p:txBody>
          <a:bodyPr/>
          <a:lstStyle/>
          <a:p>
            <a:r>
              <a:rPr lang="en-GB" sz="1000" b="1" dirty="0">
                <a:latin typeface="Arial" panose="020B0604020202020204" pitchFamily="34" charset="0"/>
                <a:cs typeface="Arial" panose="020B0604020202020204" pitchFamily="34" charset="0"/>
              </a:rPr>
              <a:t>Operating Times</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maintain an efficient level of operating times in Main Theatres and DPU Theatres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Operating Time is the rate of total minutes from the start of a patient to the end of a patient, added together to get the sum for each patient on the list, as a percentage of all Available theatre minutes for that list.</a:t>
            </a:r>
          </a:p>
          <a:p>
            <a:r>
              <a:rPr lang="en-GB" sz="1000" dirty="0">
                <a:solidFill>
                  <a:srgbClr val="000000"/>
                </a:solidFill>
                <a:latin typeface="Calibri" panose="020F0502020204030204" pitchFamily="34" charset="0"/>
                <a:ea typeface="Times New Roman" panose="02020603050405020304" pitchFamily="18" charset="0"/>
              </a:rPr>
              <a:t> </a:t>
            </a:r>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Operating time rate is calculated as the total operating time for each patient and is taken as a % of all available theatre scheduled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dirty="0"/>
          </a:p>
        </p:txBody>
      </p:sp>
    </p:spTree>
    <p:extLst>
      <p:ext uri="{BB962C8B-B14F-4D97-AF65-F5344CB8AC3E}">
        <p14:creationId xmlns:p14="http://schemas.microsoft.com/office/powerpoint/2010/main" val="4523383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AHP New Contacts as per Encompass Workbench Report 667793 – Regulatory Submission Returns Dashboard – AHP Activity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confidence. Podiatry high confidence from June 26.</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35</a:t>
            </a:fld>
            <a:endParaRPr lang="en-GB"/>
          </a:p>
        </p:txBody>
      </p:sp>
    </p:spTree>
    <p:extLst>
      <p:ext uri="{BB962C8B-B14F-4D97-AF65-F5344CB8AC3E}">
        <p14:creationId xmlns:p14="http://schemas.microsoft.com/office/powerpoint/2010/main" val="2031757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Patients should not wait more than 13 weeks from referral to commencement of AHP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AHP treatment. </a:t>
            </a:r>
            <a:r>
              <a:rPr lang="en-GB" sz="1000" dirty="0">
                <a:solidFill>
                  <a:srgbClr val="000000"/>
                </a:solidFill>
                <a:latin typeface="Arial" panose="020B0604020202020204" pitchFamily="34" charset="0"/>
                <a:ea typeface="Times New Roman" panose="02020603050405020304" pitchFamily="18" charset="0"/>
              </a:rPr>
              <a:t>Waiting times for all of the following AHP services are reported.</a:t>
            </a:r>
          </a:p>
          <a:p>
            <a:r>
              <a:rPr lang="en-GB" sz="1000" dirty="0">
                <a:solidFill>
                  <a:srgbClr val="000000"/>
                </a:solidFill>
                <a:latin typeface="Arial" panose="020B0604020202020204" pitchFamily="34" charset="0"/>
                <a:ea typeface="Times New Roman" panose="02020603050405020304" pitchFamily="18" charset="0"/>
              </a:rPr>
              <a:t> </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Dietetics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Occupational 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Orthoptics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Physiotherapy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Podiatry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Speech and Language Therapy</a:t>
            </a: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9459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Adult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rPr>
              <a:t>From September 2025 Dementia waits are excluded from Adult MH figures.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6755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mental health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397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learning disability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Holywell Hospital</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582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13 weeks to access Psychological Therapies.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Psychological Therapies services should have their assessment commenced within 13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Psychological Therapies – High from April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392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41</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Dementia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all Dementia services should have their assessment commenced within 9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Dementia – Medium from January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4216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Child and Adolescent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Excludes Step 2 Family Support waits.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809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Unallocated Cases Target: </a:t>
            </a:r>
            <a:r>
              <a:rPr lang="en-GB" sz="1000" dirty="0">
                <a:latin typeface="Arial" panose="020B0604020202020204" pitchFamily="34" charset="0"/>
                <a:ea typeface="Calibri" panose="020F0502020204030204" pitchFamily="34" charset="0"/>
                <a:cs typeface="Arial" panose="020B0604020202020204" pitchFamily="34" charset="0"/>
              </a:rPr>
              <a:t>Reduce by 10% the number of Family Support Category Unallocated Cases waiting &gt;20 days.  </a:t>
            </a:r>
            <a:r>
              <a:rPr lang="en-GB" sz="1000" b="1" dirty="0">
                <a:latin typeface="Arial" panose="020B0604020202020204" pitchFamily="34" charset="0"/>
                <a:ea typeface="Calibri" panose="020F0502020204030204" pitchFamily="34" charset="0"/>
                <a:cs typeface="Arial" panose="020B0604020202020204" pitchFamily="34" charset="0"/>
              </a:rPr>
              <a:t>Family Support cases only. </a:t>
            </a:r>
            <a:r>
              <a:rPr lang="en-GB" sz="1000" dirty="0">
                <a:latin typeface="Arial" panose="020B0604020202020204" pitchFamily="34" charset="0"/>
                <a:ea typeface="Calibri" panose="020F0502020204030204" pitchFamily="34" charset="0"/>
                <a:cs typeface="Arial" panose="020B0604020202020204" pitchFamily="34" charset="0"/>
              </a:rPr>
              <a:t>(2025/26 &amp; 2026/27 – Data Baseline at March 2025).</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Ensure consistent governance around the management of unallocated cases within Children’s Services - Family Support only.</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8269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29"/>
            <a:ext cx="7952740" cy="3074616"/>
          </a:xfrm>
        </p:spPr>
        <p:txBody>
          <a:bodyPr/>
          <a:lstStyle/>
          <a:p>
            <a:r>
              <a:rPr lang="en-GB" sz="1000" b="1" dirty="0">
                <a:latin typeface="Arial" panose="020B0604020202020204" pitchFamily="34" charset="0"/>
                <a:cs typeface="Arial" panose="020B0604020202020204" pitchFamily="34" charset="0"/>
              </a:rPr>
              <a:t>Care Package Target: </a:t>
            </a:r>
            <a:r>
              <a:rPr lang="en-GB" sz="1000" dirty="0">
                <a:latin typeface="Arial" panose="020B0604020202020204" pitchFamily="34" charset="0"/>
                <a:cs typeface="Arial" panose="020B0604020202020204" pitchFamily="34" charset="0"/>
              </a:rPr>
              <a:t>10% reduction in unmet need hours </a:t>
            </a:r>
            <a:r>
              <a:rPr lang="en-GB" sz="1000" b="1" u="sng" dirty="0">
                <a:latin typeface="Arial" panose="020B0604020202020204" pitchFamily="34" charset="0"/>
                <a:cs typeface="Arial" panose="020B0604020202020204" pitchFamily="34" charset="0"/>
              </a:rPr>
              <a:t>full</a:t>
            </a:r>
            <a:r>
              <a:rPr lang="en-GB" sz="1000" b="1"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&amp; 10% reduction in unmet need hours </a:t>
            </a:r>
            <a:r>
              <a:rPr lang="en-GB" sz="1000" b="1" u="sng" dirty="0">
                <a:latin typeface="Arial" panose="020B0604020202020204" pitchFamily="34" charset="0"/>
                <a:cs typeface="Arial" panose="020B0604020202020204" pitchFamily="34" charset="0"/>
              </a:rPr>
              <a:t>partial</a:t>
            </a:r>
            <a:r>
              <a:rPr lang="en-GB" sz="1000" dirty="0">
                <a:latin typeface="Arial" panose="020B0604020202020204" pitchFamily="34" charset="0"/>
                <a:cs typeface="Arial" panose="020B0604020202020204" pitchFamily="34" charset="0"/>
              </a:rPr>
              <a:t>.  </a:t>
            </a:r>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This target relates to 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he Number of Unmet Needs Hours of Domiciliary Care at month end – for Full and Partial Packages and across all Programmes of Care. (2025/26 &amp; 2026/27 - Data Baseline for Northern Trust is at April 2025).</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Care Unmet Need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Is a term used for persons who have been assessed as meeting the Domiciliary care criteria but continue to wait at home, in another community setting (i.e. Care Home), or in acute care/hospital setting, while a community domiciliary care package is being arranged by the Trust, irrespective if the service user is waiting for a full or partial package of care.</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CARE/DOMICILARY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Package of Care is a term used for services provided to a person who has been assessed as meeting the criteria for Home Care/Domiciliary Care.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is a term used for the complete home care/domiciliary care service the service user requires following assessment.</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PARTIAL PACKAGE OF CARE - </a:t>
            </a:r>
            <a:r>
              <a:rPr lang="en-GB" sz="1000" dirty="0">
                <a:latin typeface="Arial" panose="020B0604020202020204" pitchFamily="34" charset="0"/>
                <a:ea typeface="Calibri" panose="020F0502020204030204" pitchFamily="34" charset="0"/>
                <a:cs typeface="Arial" panose="020B0604020202020204" pitchFamily="34" charset="0"/>
              </a:rPr>
              <a:t>Partial package of care is a term used when the service user is waiting part of their package of care or an increase in their already established package of care. 	</a:t>
            </a:r>
            <a:r>
              <a:rPr lang="en-GB" sz="1800" dirty="0">
                <a:latin typeface="Calibri" panose="020F0502020204030204" pitchFamily="34" charset="0"/>
                <a:ea typeface="Calibri" panose="020F0502020204030204" pitchFamily="34" charset="0"/>
              </a:rPr>
              <a:t>	</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7832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45</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Direct Payments Target: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5% increase in Direct Payments in effect at month end for service users. (2025/26 Data Baseline at March 2025, 2026/27 Data Baseline at March 2026).</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the number of service user direct payments in effect at month end.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cash payments given in lieu of community care services to those who have been assessed as needing some form of care, and are intended to give users greater choice in their care. The payment must be sufficient to enable the service user to purchase services to meet their needs, and must be spent on services that meet eligible needs.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In line with Service Oversight Measures (SOMs) this is direct payments made to Service Users (Clients) only.  Payments to Carers are excluded.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76589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Serious Adverse Incidents (SAI) Processes</a:t>
            </a:r>
          </a:p>
          <a:p>
            <a:r>
              <a:rPr lang="en-GB" sz="1000" dirty="0">
                <a:solidFill>
                  <a:srgbClr val="000000"/>
                </a:solidFill>
                <a:latin typeface="Arial" panose="020B0604020202020204" pitchFamily="34" charset="0"/>
              </a:rPr>
              <a:t>Total number of SAI Reports Overdue / Not completed includes (Level 1 – Due within 8 weeks), (Level 2 – Due within 12 weeks) &amp;  (Level 3 – Due by date as agreed by SPPG/PHA and HSC Trusts)</a:t>
            </a:r>
            <a:r>
              <a:rPr lang="en-GB" sz="1000" dirty="0"/>
              <a:t>  </a:t>
            </a:r>
            <a:endParaRPr lang="en-GB" sz="1000" dirty="0">
              <a:solidFill>
                <a:srgbClr val="000000"/>
              </a:solidFill>
              <a:latin typeface="Arial" panose="020B0604020202020204" pitchFamily="34" charset="0"/>
            </a:endParaRPr>
          </a:p>
          <a:p>
            <a:r>
              <a:rPr lang="en-GB" dirty="0"/>
              <a:t> </a:t>
            </a:r>
            <a:endParaRPr lang="en-GB" sz="1000" b="1"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2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1850644"/>
          </a:xfrm>
        </p:spPr>
        <p:txBody>
          <a:bodyPr/>
          <a:lstStyle/>
          <a:p>
            <a:r>
              <a:rPr lang="en-GB" sz="1000" b="1" dirty="0">
                <a:latin typeface="Arial" panose="020B0604020202020204" pitchFamily="34" charset="0"/>
                <a:cs typeface="Arial" panose="020B0604020202020204" pitchFamily="34" charset="0"/>
              </a:rPr>
              <a:t>Hospital Acquired Infections Target: </a:t>
            </a:r>
            <a:r>
              <a:rPr lang="en-GB" sz="1000" b="0" i="0" u="none" strike="noStrike" baseline="0" dirty="0">
                <a:solidFill>
                  <a:srgbClr val="000000"/>
                </a:solidFill>
                <a:latin typeface="Arial" panose="020B0604020202020204" pitchFamily="34" charset="0"/>
              </a:rPr>
              <a:t>Healthcare-associated infections (HCAI) targets include outcome targets defined as reductions in CDI and MRSA incidence rates. Incidence rates have been employed instead of previously used counts of cases to facilitate more accurate and comparable assessments across different HSC Trusts. </a:t>
            </a:r>
          </a:p>
          <a:p>
            <a:endParaRPr lang="en-GB" sz="1000" dirty="0">
              <a:solidFill>
                <a:srgbClr val="000000"/>
              </a:solidFill>
              <a:latin typeface="Arial" panose="020B0604020202020204" pitchFamily="34" charset="0"/>
            </a:endParaRPr>
          </a:p>
          <a:p>
            <a:r>
              <a:rPr lang="en-GB" sz="1000" b="0" i="0" u="none" strike="noStrike" baseline="0" dirty="0">
                <a:solidFill>
                  <a:srgbClr val="000000"/>
                </a:solidFill>
                <a:latin typeface="Arial" panose="020B0604020202020204" pitchFamily="34" charset="0"/>
              </a:rPr>
              <a:t>A target is considered achieved if it represents a minimal statistically significant change from the 2023/24 baseline. The intermediate annual, quarterly and monthly MRSA and CDI targets are determined by interpolating between the baseline incidence rates and the targets set for the end of the UK National Action Plan (NAP) period, facilitating a gradual progression towards achieving the overall MRSA and CDI objectives.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confidence</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4951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Palliative Care NQIs Target: A)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achieve 95% compliance with each element of the Palliative Care NQIs.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		                          B)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also monitor the overall compliance from all elements of the palliative care NQIs. </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People admitted to the district nursing caseload will receive quality palliative and end of life care in their home.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track, monitor and evaluate the quality of nursing care given to patients on a palliative care journey to support improvements using these six measures:</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NQI1 - Palliative Keyworker (PCKW) Identified </a:t>
            </a: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NQI2 - PCKW Role Explained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NQI3 -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Palliative Diagnosis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NQI4 - End of Life Care Operational System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ELCOS) Phase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NQI5 -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Anticipatory Medications Prescribed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NQI6 -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Preferred Place of Care Recorded</a:t>
            </a:r>
          </a:p>
          <a:p>
            <a:r>
              <a:rPr lang="en-GB" sz="1000" dirty="0">
                <a:effectLst/>
                <a:latin typeface="Arial" panose="020B0604020202020204" pitchFamily="34" charset="0"/>
                <a:ea typeface="Calibri" panose="020F0502020204030204" pitchFamily="34" charset="0"/>
                <a:cs typeface="Arial" panose="020B0604020202020204" pitchFamily="34" charset="0"/>
              </a:rPr>
              <a:t> </a:t>
            </a:r>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June 26.</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405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Where there is a level with figures in red, these are the most recent position, with figures in black being what they moved from.</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49</a:t>
            </a:fld>
            <a:endParaRPr lang="en-GB"/>
          </a:p>
        </p:txBody>
      </p:sp>
    </p:spTree>
    <p:extLst>
      <p:ext uri="{BB962C8B-B14F-4D97-AF65-F5344CB8AC3E}">
        <p14:creationId xmlns:p14="http://schemas.microsoft.com/office/powerpoint/2010/main" val="2757854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38288"/>
            <a:ext cx="278295" cy="395287"/>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5"/>
            <a:ext cx="10748548" cy="1838325"/>
          </a:xfrm>
          <a:prstGeom prst="rect">
            <a:avLst/>
          </a:prstGeom>
        </p:spPr>
        <p:txBody>
          <a:bodyPr/>
          <a:lstStyle>
            <a:lvl1pPr marL="0" indent="0">
              <a:buNone/>
              <a:defRPr sz="4400" b="1">
                <a:solidFill>
                  <a:srgbClr val="0F3E4C"/>
                </a:solidFill>
                <a:latin typeface="Arial" panose="020B0604020202020204" pitchFamily="34" charset="0"/>
                <a:cs typeface="Arial" panose="020B0604020202020204" pitchFamily="34" charset="0"/>
              </a:defRPr>
            </a:lvl1pPr>
          </a:lstStyle>
          <a:p>
            <a:pPr lvl="0"/>
            <a:r>
              <a:rPr lang="en-GB" dirty="0"/>
              <a:t>Insert text here</a:t>
            </a:r>
          </a:p>
        </p:txBody>
      </p:sp>
      <p:sp>
        <p:nvSpPr>
          <p:cNvPr id="14" name="Rectangle 13"/>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210147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20688"/>
            <a:ext cx="278295" cy="332826"/>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6"/>
            <a:ext cx="10748548" cy="558538"/>
          </a:xfrm>
          <a:prstGeom prst="rect">
            <a:avLst/>
          </a:prstGeom>
        </p:spPr>
        <p:txBody>
          <a:bodyPr/>
          <a:lstStyle>
            <a:lvl1pPr marL="0" indent="0">
              <a:buNone/>
              <a:defRPr sz="3600" b="1">
                <a:solidFill>
                  <a:srgbClr val="0F3E4C"/>
                </a:solidFill>
                <a:latin typeface="Arial" panose="020B0604020202020204" pitchFamily="34" charset="0"/>
                <a:cs typeface="Arial" panose="020B0604020202020204" pitchFamily="34" charset="0"/>
              </a:defRPr>
            </a:lvl1pPr>
          </a:lstStyle>
          <a:p>
            <a:pPr lvl="0"/>
            <a:r>
              <a:rPr lang="en-GB" dirty="0"/>
              <a:t>Insert title of slide</a:t>
            </a:r>
          </a:p>
        </p:txBody>
      </p:sp>
      <p:sp>
        <p:nvSpPr>
          <p:cNvPr id="3" name="Text Placeholder 2"/>
          <p:cNvSpPr>
            <a:spLocks noGrp="1"/>
          </p:cNvSpPr>
          <p:nvPr>
            <p:ph type="body" sz="quarter" idx="13" hasCustomPrompt="1"/>
          </p:nvPr>
        </p:nvSpPr>
        <p:spPr>
          <a:xfrm>
            <a:off x="671513" y="2177658"/>
            <a:ext cx="10748962" cy="4043755"/>
          </a:xfrm>
          <a:prstGeom prst="rect">
            <a:avLst/>
          </a:prstGeom>
        </p:spPr>
        <p:txBody>
          <a:bodyPr/>
          <a:lstStyle>
            <a:lvl1pPr marL="342900" indent="-342900">
              <a:buFont typeface="Arial" panose="020B0604020202020204" pitchFamily="34" charset="0"/>
              <a:buChar char="•"/>
              <a:defRPr sz="2000" baseline="0">
                <a:solidFill>
                  <a:srgbClr val="0F3E4C"/>
                </a:solidFill>
                <a:latin typeface="Arial" panose="020B0604020202020204" pitchFamily="34" charset="0"/>
                <a:cs typeface="Arial" panose="020B0604020202020204" pitchFamily="34" charset="0"/>
              </a:defRPr>
            </a:lvl1pPr>
          </a:lstStyle>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endParaRPr lang="en-GB"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1328691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444078"/>
      </p:ext>
    </p:extLst>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1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1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1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2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23.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24.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27.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44.xml"/><Relationship Id="rId4" Type="http://schemas.openxmlformats.org/officeDocument/2006/relationships/chart" Target="../charts/chart43.xml"/></Relationships>
</file>

<file path=ppt/slides/_rels/slide2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chart" Target="../charts/chart47.xml"/><Relationship Id="rId4" Type="http://schemas.openxmlformats.org/officeDocument/2006/relationships/chart" Target="../charts/chart46.xml"/></Relationships>
</file>

<file path=ppt/slides/_rels/slide2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30.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31.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33.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56.xml"/></Relationships>
</file>

<file path=ppt/slides/_rels/slide34.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58.xml"/></Relationships>
</file>

<file path=ppt/slides/_rels/slide35.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60.xml"/></Relationships>
</file>

<file path=ppt/slides/_rels/slide36.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62.xml"/></Relationships>
</file>

<file path=ppt/slides/_rels/slide37.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64.xml"/></Relationships>
</file>

<file path=ppt/slides/_rels/slide3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39.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68.xml"/></Relationships>
</file>

<file path=ppt/slides/_rels/slide40.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72.xml"/></Relationships>
</file>

<file path=ppt/slides/_rels/slide43.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75.xml"/></Relationships>
</file>

<file path=ppt/slides/_rels/slide45.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79.xml"/></Relationships>
</file>

<file path=ppt/slides/_rels/slide48.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3572" y="1832725"/>
            <a:ext cx="10748548" cy="3408857"/>
          </a:xfrm>
        </p:spPr>
        <p:txBody>
          <a:bodyPr/>
          <a:lstStyle/>
          <a:p>
            <a:pPr algn="ctr"/>
            <a:r>
              <a:rPr lang="en-GB" sz="3600" b="1" dirty="0">
                <a:latin typeface="Arial" panose="020B0604020202020204" pitchFamily="34" charset="0"/>
                <a:cs typeface="Arial" panose="020B0604020202020204" pitchFamily="34" charset="0"/>
              </a:rPr>
              <a:t>Trust Board Performance Report</a:t>
            </a:r>
          </a:p>
          <a:p>
            <a:pPr algn="ctr"/>
            <a:r>
              <a:rPr lang="en-GB" sz="3600" b="1" dirty="0">
                <a:latin typeface="Arial" panose="020B0604020202020204" pitchFamily="34" charset="0"/>
                <a:cs typeface="Arial" panose="020B0604020202020204" pitchFamily="34" charset="0"/>
              </a:rPr>
              <a:t> July 2026</a:t>
            </a:r>
          </a:p>
          <a:p>
            <a:pPr algn="ctr"/>
            <a:endParaRPr lang="en-GB" sz="2400" dirty="0"/>
          </a:p>
          <a:p>
            <a:pPr algn="ctr"/>
            <a:r>
              <a:rPr lang="en-GB" sz="2400" dirty="0">
                <a:latin typeface="Arial" panose="020B0604020202020204" pitchFamily="34" charset="0"/>
                <a:cs typeface="Arial" panose="020B0604020202020204" pitchFamily="34" charset="0"/>
              </a:rPr>
              <a:t>Prepared and issued by</a:t>
            </a:r>
          </a:p>
          <a:p>
            <a:pPr algn="ctr"/>
            <a:r>
              <a:rPr lang="en-GB" sz="2400" dirty="0">
                <a:latin typeface="Arial" panose="020B0604020202020204" pitchFamily="34" charset="0"/>
                <a:cs typeface="Arial" panose="020B0604020202020204" pitchFamily="34" charset="0"/>
              </a:rPr>
              <a:t>Strategic Planning, Performance &amp; ICT </a:t>
            </a:r>
          </a:p>
          <a:p>
            <a:pPr algn="ctr"/>
            <a:r>
              <a:rPr lang="en-GB" sz="2400" dirty="0"/>
              <a:t>20 August </a:t>
            </a:r>
            <a:r>
              <a:rPr lang="en-GB" sz="2400" dirty="0">
                <a:latin typeface="Arial" panose="020B0604020202020204" pitchFamily="34" charset="0"/>
                <a:cs typeface="Arial" panose="020B0604020202020204" pitchFamily="34" charset="0"/>
              </a:rPr>
              <a:t>2026</a:t>
            </a:r>
          </a:p>
          <a:p>
            <a:endParaRPr lang="en-GB" dirty="0"/>
          </a:p>
        </p:txBody>
      </p:sp>
    </p:spTree>
    <p:extLst>
      <p:ext uri="{BB962C8B-B14F-4D97-AF65-F5344CB8AC3E}">
        <p14:creationId xmlns:p14="http://schemas.microsoft.com/office/powerpoint/2010/main" val="2311965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71939" y="1181341"/>
            <a:ext cx="8224577" cy="558538"/>
          </a:xfrm>
        </p:spPr>
        <p:txBody>
          <a:bodyPr/>
          <a:lstStyle/>
          <a:p>
            <a:r>
              <a:rPr lang="en-GB" sz="3200" dirty="0"/>
              <a:t>Contents</a:t>
            </a:r>
          </a:p>
        </p:txBody>
      </p:sp>
      <p:graphicFrame>
        <p:nvGraphicFramePr>
          <p:cNvPr id="7" name="Table 6">
            <a:extLst>
              <a:ext uri="{FF2B5EF4-FFF2-40B4-BE49-F238E27FC236}">
                <a16:creationId xmlns:a16="http://schemas.microsoft.com/office/drawing/2014/main" id="{04A821EC-CA58-1373-EDD4-322C022C3894}"/>
              </a:ext>
            </a:extLst>
          </p:cNvPr>
          <p:cNvGraphicFramePr>
            <a:graphicFrameLocks noGrp="1"/>
          </p:cNvGraphicFramePr>
          <p:nvPr>
            <p:extLst>
              <p:ext uri="{D42A27DB-BD31-4B8C-83A1-F6EECF244321}">
                <p14:modId xmlns:p14="http://schemas.microsoft.com/office/powerpoint/2010/main" val="1231246037"/>
              </p:ext>
            </p:extLst>
          </p:nvPr>
        </p:nvGraphicFramePr>
        <p:xfrm>
          <a:off x="870262" y="1739879"/>
          <a:ext cx="8224579" cy="4663440"/>
        </p:xfrm>
        <a:graphic>
          <a:graphicData uri="http://schemas.openxmlformats.org/drawingml/2006/table">
            <a:tbl>
              <a:tblPr firstRow="1" bandRow="1">
                <a:tableStyleId>{5C22544A-7EE6-4342-B048-85BDC9FD1C3A}</a:tableStyleId>
              </a:tblPr>
              <a:tblGrid>
                <a:gridCol w="5109072">
                  <a:extLst>
                    <a:ext uri="{9D8B030D-6E8A-4147-A177-3AD203B41FA5}">
                      <a16:colId xmlns:a16="http://schemas.microsoft.com/office/drawing/2014/main" val="1660878418"/>
                    </a:ext>
                  </a:extLst>
                </a:gridCol>
                <a:gridCol w="3115507">
                  <a:extLst>
                    <a:ext uri="{9D8B030D-6E8A-4147-A177-3AD203B41FA5}">
                      <a16:colId xmlns:a16="http://schemas.microsoft.com/office/drawing/2014/main" val="2741459124"/>
                    </a:ext>
                  </a:extLst>
                </a:gridCol>
              </a:tblGrid>
              <a:tr h="219924">
                <a:tc>
                  <a:txBody>
                    <a:bodyPr/>
                    <a:lstStyle/>
                    <a:p>
                      <a:r>
                        <a:rPr lang="en-GB" sz="1200" dirty="0">
                          <a:solidFill>
                            <a:schemeClr val="tx1"/>
                          </a:solidFill>
                          <a:latin typeface="Arial" panose="020B0604020202020204" pitchFamily="34" charset="0"/>
                          <a:cs typeface="Arial" panose="020B0604020202020204" pitchFamily="34" charset="0"/>
                        </a:rPr>
                        <a:t>Name</a:t>
                      </a:r>
                    </a:p>
                  </a:txBody>
                  <a:tcPr>
                    <a:noFill/>
                  </a:tcPr>
                </a:tc>
                <a:tc>
                  <a:txBody>
                    <a:bodyPr/>
                    <a:lstStyle/>
                    <a:p>
                      <a:r>
                        <a:rPr lang="en-GB" sz="1200" dirty="0">
                          <a:solidFill>
                            <a:schemeClr val="tx1"/>
                          </a:solidFill>
                          <a:latin typeface="Arial" panose="020B0604020202020204" pitchFamily="34" charset="0"/>
                          <a:cs typeface="Arial" panose="020B0604020202020204" pitchFamily="34" charset="0"/>
                        </a:rPr>
                        <a:t>Page Number (s)</a:t>
                      </a:r>
                    </a:p>
                  </a:txBody>
                  <a:tcPr>
                    <a:noFill/>
                  </a:tcPr>
                </a:tc>
                <a:extLst>
                  <a:ext uri="{0D108BD9-81ED-4DB2-BD59-A6C34878D82A}">
                    <a16:rowId xmlns:a16="http://schemas.microsoft.com/office/drawing/2014/main" val="2608089448"/>
                  </a:ext>
                </a:extLst>
              </a:tr>
              <a:tr h="219924">
                <a:tc>
                  <a:txBody>
                    <a:bodyPr/>
                    <a:lstStyle/>
                    <a:p>
                      <a:r>
                        <a:rPr lang="en-GB" sz="1200" dirty="0">
                          <a:latin typeface="Arial" panose="020B0604020202020204" pitchFamily="34" charset="0"/>
                          <a:cs typeface="Arial" panose="020B0604020202020204" pitchFamily="34" charset="0"/>
                        </a:rPr>
                        <a:t>Introduction</a:t>
                      </a:r>
                    </a:p>
                  </a:txBody>
                  <a:tcPr>
                    <a:noFill/>
                  </a:tcPr>
                </a:tc>
                <a:tc>
                  <a:txBody>
                    <a:bodyPr/>
                    <a:lstStyle/>
                    <a:p>
                      <a:r>
                        <a:rPr lang="en-GB" sz="1200" dirty="0">
                          <a:latin typeface="Arial" panose="020B0604020202020204" pitchFamily="34" charset="0"/>
                          <a:cs typeface="Arial" panose="020B0604020202020204" pitchFamily="34" charset="0"/>
                        </a:rPr>
                        <a:t>3</a:t>
                      </a:r>
                    </a:p>
                  </a:txBody>
                  <a:tcPr>
                    <a:noFill/>
                  </a:tcPr>
                </a:tc>
                <a:extLst>
                  <a:ext uri="{0D108BD9-81ED-4DB2-BD59-A6C34878D82A}">
                    <a16:rowId xmlns:a16="http://schemas.microsoft.com/office/drawing/2014/main" val="1481344297"/>
                  </a:ext>
                </a:extLst>
              </a:tr>
              <a:tr h="219924">
                <a:tc>
                  <a:txBody>
                    <a:bodyPr/>
                    <a:lstStyle/>
                    <a:p>
                      <a:r>
                        <a:rPr lang="en-GB" sz="1200" dirty="0">
                          <a:latin typeface="Arial" panose="020B0604020202020204" pitchFamily="34" charset="0"/>
                          <a:cs typeface="Arial" panose="020B0604020202020204" pitchFamily="34" charset="0"/>
                        </a:rPr>
                        <a:t>Cancer Care</a:t>
                      </a:r>
                    </a:p>
                  </a:txBody>
                  <a:tcPr>
                    <a:noFill/>
                  </a:tcPr>
                </a:tc>
                <a:tc>
                  <a:txBody>
                    <a:bodyPr/>
                    <a:lstStyle/>
                    <a:p>
                      <a:r>
                        <a:rPr lang="en-GB" sz="1200" dirty="0">
                          <a:latin typeface="Arial" panose="020B0604020202020204" pitchFamily="34" charset="0"/>
                          <a:cs typeface="Arial" panose="020B0604020202020204" pitchFamily="34" charset="0"/>
                        </a:rPr>
                        <a:t>4 - 7</a:t>
                      </a:r>
                    </a:p>
                  </a:txBody>
                  <a:tcPr>
                    <a:noFill/>
                  </a:tcPr>
                </a:tc>
                <a:extLst>
                  <a:ext uri="{0D108BD9-81ED-4DB2-BD59-A6C34878D82A}">
                    <a16:rowId xmlns:a16="http://schemas.microsoft.com/office/drawing/2014/main" val="2721504497"/>
                  </a:ext>
                </a:extLst>
              </a:tr>
              <a:tr h="219924">
                <a:tc>
                  <a:txBody>
                    <a:bodyPr/>
                    <a:lstStyle/>
                    <a:p>
                      <a:r>
                        <a:rPr lang="en-GB" sz="1200" dirty="0">
                          <a:latin typeface="Arial" panose="020B0604020202020204" pitchFamily="34" charset="0"/>
                          <a:cs typeface="Arial" panose="020B0604020202020204" pitchFamily="34" charset="0"/>
                        </a:rPr>
                        <a:t>Unscheduled Care – Ambulance Arrivals &amp; Patient Handover</a:t>
                      </a:r>
                    </a:p>
                  </a:txBody>
                  <a:tcPr>
                    <a:noFill/>
                  </a:tcPr>
                </a:tc>
                <a:tc>
                  <a:txBody>
                    <a:bodyPr/>
                    <a:lstStyle/>
                    <a:p>
                      <a:r>
                        <a:rPr lang="en-GB" sz="1200" dirty="0">
                          <a:latin typeface="Arial" panose="020B0604020202020204" pitchFamily="34" charset="0"/>
                          <a:cs typeface="Arial" panose="020B0604020202020204" pitchFamily="34" charset="0"/>
                        </a:rPr>
                        <a:t>8 - 12</a:t>
                      </a:r>
                    </a:p>
                  </a:txBody>
                  <a:tcPr>
                    <a:noFill/>
                  </a:tcPr>
                </a:tc>
                <a:extLst>
                  <a:ext uri="{0D108BD9-81ED-4DB2-BD59-A6C34878D82A}">
                    <a16:rowId xmlns:a16="http://schemas.microsoft.com/office/drawing/2014/main" val="905307711"/>
                  </a:ext>
                </a:extLst>
              </a:tr>
              <a:tr h="219924">
                <a:tc>
                  <a:txBody>
                    <a:bodyPr/>
                    <a:lstStyle/>
                    <a:p>
                      <a:r>
                        <a:rPr lang="en-GB" sz="1200" dirty="0">
                          <a:latin typeface="Arial" panose="020B0604020202020204" pitchFamily="34" charset="0"/>
                          <a:cs typeface="Arial" panose="020B0604020202020204" pitchFamily="34" charset="0"/>
                        </a:rPr>
                        <a:t>Unscheduled Care – Emergency Care</a:t>
                      </a:r>
                    </a:p>
                  </a:txBody>
                  <a:tcPr>
                    <a:noFill/>
                  </a:tcPr>
                </a:tc>
                <a:tc>
                  <a:txBody>
                    <a:bodyPr/>
                    <a:lstStyle/>
                    <a:p>
                      <a:r>
                        <a:rPr lang="en-GB" sz="1200" dirty="0">
                          <a:latin typeface="Arial" panose="020B0604020202020204" pitchFamily="34" charset="0"/>
                          <a:cs typeface="Arial" panose="020B0604020202020204" pitchFamily="34" charset="0"/>
                        </a:rPr>
                        <a:t>13 – 18</a:t>
                      </a:r>
                    </a:p>
                  </a:txBody>
                  <a:tcPr>
                    <a:noFill/>
                  </a:tcPr>
                </a:tc>
                <a:extLst>
                  <a:ext uri="{0D108BD9-81ED-4DB2-BD59-A6C34878D82A}">
                    <a16:rowId xmlns:a16="http://schemas.microsoft.com/office/drawing/2014/main" val="2919619947"/>
                  </a:ext>
                </a:extLst>
              </a:tr>
              <a:tr h="219924">
                <a:tc>
                  <a:txBody>
                    <a:bodyPr/>
                    <a:lstStyle/>
                    <a:p>
                      <a:r>
                        <a:rPr lang="en-GB" sz="1200" dirty="0">
                          <a:latin typeface="Arial" panose="020B0604020202020204" pitchFamily="34" charset="0"/>
                          <a:cs typeface="Arial" panose="020B0604020202020204" pitchFamily="34" charset="0"/>
                        </a:rPr>
                        <a:t>Unscheduled Care – Stroke Thrombolysis</a:t>
                      </a:r>
                    </a:p>
                  </a:txBody>
                  <a:tcPr>
                    <a:noFill/>
                  </a:tcPr>
                </a:tc>
                <a:tc>
                  <a:txBody>
                    <a:bodyPr/>
                    <a:lstStyle/>
                    <a:p>
                      <a:r>
                        <a:rPr lang="en-GB" sz="1200" dirty="0">
                          <a:latin typeface="Arial" panose="020B0604020202020204" pitchFamily="34" charset="0"/>
                          <a:cs typeface="Arial" panose="020B0604020202020204" pitchFamily="34" charset="0"/>
                        </a:rPr>
                        <a:t>19</a:t>
                      </a:r>
                    </a:p>
                  </a:txBody>
                  <a:tcPr>
                    <a:noFill/>
                  </a:tcPr>
                </a:tc>
                <a:extLst>
                  <a:ext uri="{0D108BD9-81ED-4DB2-BD59-A6C34878D82A}">
                    <a16:rowId xmlns:a16="http://schemas.microsoft.com/office/drawing/2014/main" val="1511744999"/>
                  </a:ext>
                </a:extLst>
              </a:tr>
              <a:tr h="219924">
                <a:tc>
                  <a:txBody>
                    <a:bodyPr/>
                    <a:lstStyle/>
                    <a:p>
                      <a:r>
                        <a:rPr lang="en-GB" sz="1200" dirty="0">
                          <a:latin typeface="Arial" panose="020B0604020202020204" pitchFamily="34" charset="0"/>
                          <a:cs typeface="Arial" panose="020B0604020202020204" pitchFamily="34" charset="0"/>
                        </a:rPr>
                        <a:t>Elective Care - Outpatients</a:t>
                      </a:r>
                    </a:p>
                  </a:txBody>
                  <a:tcPr>
                    <a:noFill/>
                  </a:tcPr>
                </a:tc>
                <a:tc>
                  <a:txBody>
                    <a:bodyPr/>
                    <a:lstStyle/>
                    <a:p>
                      <a:r>
                        <a:rPr lang="en-GB" sz="1200" dirty="0">
                          <a:latin typeface="Arial" panose="020B0604020202020204" pitchFamily="34" charset="0"/>
                          <a:cs typeface="Arial" panose="020B0604020202020204" pitchFamily="34" charset="0"/>
                        </a:rPr>
                        <a:t>20 – 24</a:t>
                      </a:r>
                    </a:p>
                  </a:txBody>
                  <a:tcPr>
                    <a:noFill/>
                  </a:tcPr>
                </a:tc>
                <a:extLst>
                  <a:ext uri="{0D108BD9-81ED-4DB2-BD59-A6C34878D82A}">
                    <a16:rowId xmlns:a16="http://schemas.microsoft.com/office/drawing/2014/main" val="387550868"/>
                  </a:ext>
                </a:extLst>
              </a:tr>
              <a:tr h="219924">
                <a:tc>
                  <a:txBody>
                    <a:bodyPr/>
                    <a:lstStyle/>
                    <a:p>
                      <a:r>
                        <a:rPr lang="en-GB" sz="1200" dirty="0">
                          <a:latin typeface="Arial" panose="020B0604020202020204" pitchFamily="34" charset="0"/>
                          <a:cs typeface="Arial" panose="020B0604020202020204" pitchFamily="34" charset="0"/>
                        </a:rPr>
                        <a:t>Elective Care – Inpatients / Day Cases</a:t>
                      </a:r>
                    </a:p>
                  </a:txBody>
                  <a:tcPr>
                    <a:noFill/>
                  </a:tcPr>
                </a:tc>
                <a:tc>
                  <a:txBody>
                    <a:bodyPr/>
                    <a:lstStyle/>
                    <a:p>
                      <a:r>
                        <a:rPr lang="en-GB" sz="1200" dirty="0">
                          <a:latin typeface="Arial" panose="020B0604020202020204" pitchFamily="34" charset="0"/>
                          <a:cs typeface="Arial" panose="020B0604020202020204" pitchFamily="34" charset="0"/>
                        </a:rPr>
                        <a:t>25 – 28</a:t>
                      </a:r>
                    </a:p>
                  </a:txBody>
                  <a:tcPr>
                    <a:noFill/>
                  </a:tcPr>
                </a:tc>
                <a:extLst>
                  <a:ext uri="{0D108BD9-81ED-4DB2-BD59-A6C34878D82A}">
                    <a16:rowId xmlns:a16="http://schemas.microsoft.com/office/drawing/2014/main" val="566169443"/>
                  </a:ext>
                </a:extLst>
              </a:tr>
              <a:tr h="219924">
                <a:tc>
                  <a:txBody>
                    <a:bodyPr/>
                    <a:lstStyle/>
                    <a:p>
                      <a:r>
                        <a:rPr lang="en-GB" sz="1200" dirty="0">
                          <a:latin typeface="Arial" panose="020B0604020202020204" pitchFamily="34" charset="0"/>
                          <a:cs typeface="Arial" panose="020B0604020202020204" pitchFamily="34" charset="0"/>
                        </a:rPr>
                        <a:t>Elective Care - Diagnostics</a:t>
                      </a:r>
                    </a:p>
                  </a:txBody>
                  <a:tcPr>
                    <a:noFill/>
                  </a:tcPr>
                </a:tc>
                <a:tc>
                  <a:txBody>
                    <a:bodyPr/>
                    <a:lstStyle/>
                    <a:p>
                      <a:r>
                        <a:rPr lang="en-GB" sz="1200" dirty="0">
                          <a:latin typeface="Arial" panose="020B0604020202020204" pitchFamily="34" charset="0"/>
                          <a:cs typeface="Arial" panose="020B0604020202020204" pitchFamily="34" charset="0"/>
                        </a:rPr>
                        <a:t>29 – 30</a:t>
                      </a:r>
                    </a:p>
                  </a:txBody>
                  <a:tcPr>
                    <a:noFill/>
                  </a:tcPr>
                </a:tc>
                <a:extLst>
                  <a:ext uri="{0D108BD9-81ED-4DB2-BD59-A6C34878D82A}">
                    <a16:rowId xmlns:a16="http://schemas.microsoft.com/office/drawing/2014/main" val="3893195537"/>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Elective Care – Endoscopy</a:t>
                      </a:r>
                    </a:p>
                  </a:txBody>
                  <a:tcPr>
                    <a:noFill/>
                  </a:tcPr>
                </a:tc>
                <a:tc>
                  <a:txBody>
                    <a:bodyPr/>
                    <a:lstStyle/>
                    <a:p>
                      <a:r>
                        <a:rPr lang="en-GB" sz="1200" dirty="0">
                          <a:latin typeface="Arial" panose="020B0604020202020204" pitchFamily="34" charset="0"/>
                          <a:cs typeface="Arial" panose="020B0604020202020204" pitchFamily="34" charset="0"/>
                        </a:rPr>
                        <a:t>31 – 32</a:t>
                      </a:r>
                    </a:p>
                  </a:txBody>
                  <a:tcPr>
                    <a:noFill/>
                  </a:tcPr>
                </a:tc>
                <a:extLst>
                  <a:ext uri="{0D108BD9-81ED-4DB2-BD59-A6C34878D82A}">
                    <a16:rowId xmlns:a16="http://schemas.microsoft.com/office/drawing/2014/main" val="599563096"/>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Theatres</a:t>
                      </a:r>
                    </a:p>
                  </a:txBody>
                  <a:tcPr>
                    <a:noFill/>
                  </a:tcPr>
                </a:tc>
                <a:tc>
                  <a:txBody>
                    <a:bodyPr/>
                    <a:lstStyle/>
                    <a:p>
                      <a:r>
                        <a:rPr lang="en-GB" sz="1200" dirty="0">
                          <a:latin typeface="Arial" panose="020B0604020202020204" pitchFamily="34" charset="0"/>
                          <a:cs typeface="Arial" panose="020B0604020202020204" pitchFamily="34" charset="0"/>
                        </a:rPr>
                        <a:t>33 – 34</a:t>
                      </a:r>
                    </a:p>
                  </a:txBody>
                  <a:tcPr>
                    <a:noFill/>
                  </a:tcPr>
                </a:tc>
                <a:extLst>
                  <a:ext uri="{0D108BD9-81ED-4DB2-BD59-A6C34878D82A}">
                    <a16:rowId xmlns:a16="http://schemas.microsoft.com/office/drawing/2014/main" val="758671370"/>
                  </a:ext>
                </a:extLst>
              </a:tr>
              <a:tr h="0">
                <a:tc>
                  <a:txBody>
                    <a:bodyPr/>
                    <a:lstStyle/>
                    <a:p>
                      <a:r>
                        <a:rPr lang="en-GB" sz="1200" dirty="0">
                          <a:latin typeface="Arial" panose="020B0604020202020204" pitchFamily="34" charset="0"/>
                          <a:cs typeface="Arial" panose="020B0604020202020204" pitchFamily="34" charset="0"/>
                        </a:rPr>
                        <a:t>Elective Care - AHPs</a:t>
                      </a:r>
                    </a:p>
                  </a:txBody>
                  <a:tcPr>
                    <a:noFill/>
                  </a:tcPr>
                </a:tc>
                <a:tc>
                  <a:txBody>
                    <a:bodyPr/>
                    <a:lstStyle/>
                    <a:p>
                      <a:r>
                        <a:rPr lang="en-GB" sz="1200" dirty="0">
                          <a:latin typeface="Arial" panose="020B0604020202020204" pitchFamily="34" charset="0"/>
                          <a:cs typeface="Arial" panose="020B0604020202020204" pitchFamily="34" charset="0"/>
                        </a:rPr>
                        <a:t>35 – 36</a:t>
                      </a:r>
                    </a:p>
                  </a:txBody>
                  <a:tcPr>
                    <a:noFill/>
                  </a:tcPr>
                </a:tc>
                <a:extLst>
                  <a:ext uri="{0D108BD9-81ED-4DB2-BD59-A6C34878D82A}">
                    <a16:rowId xmlns:a16="http://schemas.microsoft.com/office/drawing/2014/main" val="1549331511"/>
                  </a:ext>
                </a:extLst>
              </a:tr>
              <a:tr h="205740">
                <a:tc>
                  <a:txBody>
                    <a:bodyPr/>
                    <a:lstStyle/>
                    <a:p>
                      <a:r>
                        <a:rPr lang="en-GB" sz="1200" dirty="0">
                          <a:latin typeface="Arial" panose="020B0604020202020204" pitchFamily="34" charset="0"/>
                          <a:cs typeface="Arial" panose="020B0604020202020204" pitchFamily="34" charset="0"/>
                        </a:rPr>
                        <a:t>Mental Health &amp; Learning Disability</a:t>
                      </a:r>
                    </a:p>
                  </a:txBody>
                  <a:tcPr>
                    <a:noFill/>
                  </a:tcPr>
                </a:tc>
                <a:tc>
                  <a:txBody>
                    <a:bodyPr/>
                    <a:lstStyle/>
                    <a:p>
                      <a:r>
                        <a:rPr lang="en-GB" sz="1200" dirty="0">
                          <a:latin typeface="Arial" panose="020B0604020202020204" pitchFamily="34" charset="0"/>
                          <a:cs typeface="Arial" panose="020B0604020202020204" pitchFamily="34" charset="0"/>
                        </a:rPr>
                        <a:t>37 – 41</a:t>
                      </a:r>
                    </a:p>
                  </a:txBody>
                  <a:tcPr>
                    <a:noFill/>
                  </a:tcPr>
                </a:tc>
                <a:extLst>
                  <a:ext uri="{0D108BD9-81ED-4DB2-BD59-A6C34878D82A}">
                    <a16:rowId xmlns:a16="http://schemas.microsoft.com/office/drawing/2014/main" val="644731869"/>
                  </a:ext>
                </a:extLst>
              </a:tr>
              <a:tr h="137160">
                <a:tc>
                  <a:txBody>
                    <a:bodyPr/>
                    <a:lstStyle/>
                    <a:p>
                      <a:r>
                        <a:rPr lang="en-GB" sz="1200" dirty="0">
                          <a:latin typeface="Arial" panose="020B0604020202020204" pitchFamily="34" charset="0"/>
                          <a:cs typeface="Arial" panose="020B0604020202020204" pitchFamily="34" charset="0"/>
                        </a:rPr>
                        <a:t>Children’s Services</a:t>
                      </a:r>
                    </a:p>
                  </a:txBody>
                  <a:tcPr>
                    <a:noFill/>
                  </a:tcPr>
                </a:tc>
                <a:tc>
                  <a:txBody>
                    <a:bodyPr/>
                    <a:lstStyle/>
                    <a:p>
                      <a:r>
                        <a:rPr lang="en-GB" sz="1200" dirty="0">
                          <a:latin typeface="Arial" panose="020B0604020202020204" pitchFamily="34" charset="0"/>
                          <a:cs typeface="Arial" panose="020B0604020202020204" pitchFamily="34" charset="0"/>
                        </a:rPr>
                        <a:t>42 – 43</a:t>
                      </a:r>
                    </a:p>
                  </a:txBody>
                  <a:tcPr>
                    <a:noFill/>
                  </a:tcPr>
                </a:tc>
                <a:extLst>
                  <a:ext uri="{0D108BD9-81ED-4DB2-BD59-A6C34878D82A}">
                    <a16:rowId xmlns:a16="http://schemas.microsoft.com/office/drawing/2014/main" val="2226154876"/>
                  </a:ext>
                </a:extLst>
              </a:tr>
              <a:tr h="137160">
                <a:tc>
                  <a:txBody>
                    <a:bodyPr/>
                    <a:lstStyle/>
                    <a:p>
                      <a:r>
                        <a:rPr lang="en-GB" sz="1200" dirty="0">
                          <a:latin typeface="Arial" panose="020B0604020202020204" pitchFamily="34" charset="0"/>
                          <a:cs typeface="Arial" panose="020B0604020202020204" pitchFamily="34" charset="0"/>
                        </a:rPr>
                        <a:t>Community Services</a:t>
                      </a:r>
                    </a:p>
                  </a:txBody>
                  <a:tcPr>
                    <a:noFill/>
                  </a:tcPr>
                </a:tc>
                <a:tc>
                  <a:txBody>
                    <a:bodyPr/>
                    <a:lstStyle/>
                    <a:p>
                      <a:r>
                        <a:rPr lang="en-GB" sz="1200" dirty="0">
                          <a:latin typeface="Arial" panose="020B0604020202020204" pitchFamily="34" charset="0"/>
                          <a:cs typeface="Arial" panose="020B0604020202020204" pitchFamily="34" charset="0"/>
                        </a:rPr>
                        <a:t>44 – 45</a:t>
                      </a:r>
                    </a:p>
                  </a:txBody>
                  <a:tcPr>
                    <a:noFill/>
                  </a:tcPr>
                </a:tc>
                <a:extLst>
                  <a:ext uri="{0D108BD9-81ED-4DB2-BD59-A6C34878D82A}">
                    <a16:rowId xmlns:a16="http://schemas.microsoft.com/office/drawing/2014/main" val="3025167212"/>
                  </a:ext>
                </a:extLst>
              </a:tr>
              <a:tr h="137160">
                <a:tc>
                  <a:txBody>
                    <a:bodyPr/>
                    <a:lstStyle/>
                    <a:p>
                      <a:r>
                        <a:rPr lang="en-GB" sz="1200" dirty="0">
                          <a:latin typeface="Arial" panose="020B0604020202020204" pitchFamily="34" charset="0"/>
                          <a:cs typeface="Arial" panose="020B0604020202020204" pitchFamily="34" charset="0"/>
                        </a:rPr>
                        <a:t>Safety &amp; Quality</a:t>
                      </a:r>
                    </a:p>
                  </a:txBody>
                  <a:tcPr>
                    <a:noFill/>
                  </a:tcPr>
                </a:tc>
                <a:tc>
                  <a:txBody>
                    <a:bodyPr/>
                    <a:lstStyle/>
                    <a:p>
                      <a:r>
                        <a:rPr lang="en-GB" sz="1200" dirty="0">
                          <a:latin typeface="Arial" panose="020B0604020202020204" pitchFamily="34" charset="0"/>
                          <a:cs typeface="Arial" panose="020B0604020202020204" pitchFamily="34" charset="0"/>
                        </a:rPr>
                        <a:t>46 – 48</a:t>
                      </a:r>
                    </a:p>
                  </a:txBody>
                  <a:tcPr>
                    <a:noFill/>
                  </a:tcPr>
                </a:tc>
                <a:extLst>
                  <a:ext uri="{0D108BD9-81ED-4DB2-BD59-A6C34878D82A}">
                    <a16:rowId xmlns:a16="http://schemas.microsoft.com/office/drawing/2014/main" val="386387993"/>
                  </a:ext>
                </a:extLst>
              </a:tr>
              <a:tr h="137160">
                <a:tc>
                  <a:txBody>
                    <a:bodyPr/>
                    <a:lstStyle/>
                    <a:p>
                      <a:r>
                        <a:rPr lang="en-GB" sz="1200" dirty="0">
                          <a:latin typeface="Arial" panose="020B0604020202020204" pitchFamily="34" charset="0"/>
                          <a:cs typeface="Arial" panose="020B0604020202020204" pitchFamily="34" charset="0"/>
                        </a:rPr>
                        <a:t>Support &amp; Intervention Framework (SIF) Escalations</a:t>
                      </a:r>
                    </a:p>
                  </a:txBody>
                  <a:tcPr>
                    <a:noFill/>
                  </a:tcPr>
                </a:tc>
                <a:tc>
                  <a:txBody>
                    <a:bodyPr/>
                    <a:lstStyle/>
                    <a:p>
                      <a:r>
                        <a:rPr lang="en-GB" sz="1200" dirty="0">
                          <a:latin typeface="Arial" panose="020B0604020202020204" pitchFamily="34" charset="0"/>
                          <a:cs typeface="Arial" panose="020B0604020202020204" pitchFamily="34" charset="0"/>
                        </a:rPr>
                        <a:t>49</a:t>
                      </a:r>
                    </a:p>
                  </a:txBody>
                  <a:tcPr>
                    <a:noFill/>
                  </a:tcPr>
                </a:tc>
                <a:extLst>
                  <a:ext uri="{0D108BD9-81ED-4DB2-BD59-A6C34878D82A}">
                    <a16:rowId xmlns:a16="http://schemas.microsoft.com/office/drawing/2014/main" val="94370865"/>
                  </a:ext>
                </a:extLst>
              </a:tr>
            </a:tbl>
          </a:graphicData>
        </a:graphic>
      </p:graphicFrame>
    </p:spTree>
    <p:extLst>
      <p:ext uri="{BB962C8B-B14F-4D97-AF65-F5344CB8AC3E}">
        <p14:creationId xmlns:p14="http://schemas.microsoft.com/office/powerpoint/2010/main" val="2251188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927" y="1464209"/>
            <a:ext cx="10748548" cy="558538"/>
          </a:xfrm>
        </p:spPr>
        <p:txBody>
          <a:bodyPr/>
          <a:lstStyle/>
          <a:p>
            <a:r>
              <a:rPr lang="en-GB" sz="3200" dirty="0"/>
              <a:t>Introduction</a:t>
            </a:r>
          </a:p>
        </p:txBody>
      </p:sp>
      <p:sp>
        <p:nvSpPr>
          <p:cNvPr id="3" name="Text Placeholder 2"/>
          <p:cNvSpPr>
            <a:spLocks noGrp="1"/>
          </p:cNvSpPr>
          <p:nvPr>
            <p:ph type="body" sz="quarter" idx="13"/>
          </p:nvPr>
        </p:nvSpPr>
        <p:spPr/>
        <p:txBody>
          <a:bodyPr/>
          <a:lstStyle/>
          <a:p>
            <a:pPr marL="0" indent="0">
              <a:buNone/>
            </a:pPr>
            <a:endParaRPr lang="en-GB" dirty="0"/>
          </a:p>
          <a:p>
            <a:pPr marL="0" indent="0">
              <a:buNone/>
            </a:pPr>
            <a:endParaRPr lang="en-GB" dirty="0"/>
          </a:p>
          <a:p>
            <a:pPr marL="0" indent="0">
              <a:buNone/>
            </a:pPr>
            <a:endParaRPr lang="en-GB" dirty="0"/>
          </a:p>
        </p:txBody>
      </p:sp>
      <p:sp>
        <p:nvSpPr>
          <p:cNvPr id="4" name="Text Placeholder 2">
            <a:extLst>
              <a:ext uri="{FF2B5EF4-FFF2-40B4-BE49-F238E27FC236}">
                <a16:creationId xmlns:a16="http://schemas.microsoft.com/office/drawing/2014/main" id="{4297EE2E-B971-541B-3D38-11212EFB6CBD}"/>
              </a:ext>
            </a:extLst>
          </p:cNvPr>
          <p:cNvSpPr txBox="1">
            <a:spLocks/>
          </p:cNvSpPr>
          <p:nvPr/>
        </p:nvSpPr>
        <p:spPr>
          <a:xfrm>
            <a:off x="671513" y="2197322"/>
            <a:ext cx="10748962" cy="2867494"/>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The transition to encompass has meant that many performance metrics have had to be validated in detail as well as working with epic/encompass on build issues which continue to be affecting a range of reports.  As metrics’ confidence levels increase they will be included in the Trust Board report and data will be caveated where appropriate. Due to ongoing encompass validation, figures within this report may be refreshed and therefore will not match previous publications.</a:t>
            </a:r>
          </a:p>
          <a:p>
            <a:r>
              <a:rPr lang="en-GB" sz="1600" dirty="0">
                <a:solidFill>
                  <a:schemeClr val="tx1"/>
                </a:solidFill>
              </a:rPr>
              <a:t>The Trust continues to be monitored on the System Oversight Measures (SOMs) which are set by the NI Department of Health.</a:t>
            </a:r>
          </a:p>
          <a:p>
            <a:r>
              <a:rPr lang="en-GB" sz="1600" dirty="0">
                <a:solidFill>
                  <a:schemeClr val="tx1"/>
                </a:solidFill>
              </a:rPr>
              <a:t>This month PIFU (Patient Initiated Follow-Up) in review appointments at OP services (p.24) have been included.</a:t>
            </a:r>
            <a:endParaRPr lang="en-GB" dirty="0"/>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36179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73347"/>
            <a:ext cx="10748548" cy="558538"/>
          </a:xfrm>
        </p:spPr>
        <p:txBody>
          <a:bodyPr/>
          <a:lstStyle/>
          <a:p>
            <a:r>
              <a:rPr lang="en-GB" sz="3200" dirty="0"/>
              <a:t>Cancer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37623" y="4899957"/>
            <a:ext cx="443677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5.89%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44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71513" y="1914291"/>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14 Day Breast Target – Regional Performance</a:t>
            </a:r>
          </a:p>
        </p:txBody>
      </p:sp>
      <p:graphicFrame>
        <p:nvGraphicFramePr>
          <p:cNvPr id="6" name="Chart 5">
            <a:extLst>
              <a:ext uri="{FF2B5EF4-FFF2-40B4-BE49-F238E27FC236}">
                <a16:creationId xmlns:a16="http://schemas.microsoft.com/office/drawing/2014/main" id="{00000000-0008-0000-1300-000003000000}"/>
              </a:ext>
            </a:extLst>
          </p:cNvPr>
          <p:cNvGraphicFramePr>
            <a:graphicFrameLocks/>
          </p:cNvGraphicFramePr>
          <p:nvPr>
            <p:extLst>
              <p:ext uri="{D42A27DB-BD31-4B8C-83A1-F6EECF244321}">
                <p14:modId xmlns:p14="http://schemas.microsoft.com/office/powerpoint/2010/main" val="2052629744"/>
              </p:ext>
            </p:extLst>
          </p:nvPr>
        </p:nvGraphicFramePr>
        <p:xfrm>
          <a:off x="737623" y="2275631"/>
          <a:ext cx="4590000" cy="26187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004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47210"/>
            <a:ext cx="10537261"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238562" y="1768558"/>
            <a:ext cx="4858019" cy="3202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18749" y="4815194"/>
            <a:ext cx="457949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15.88%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24765"/>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 PAS Two Week First Seen - EPIC (686119)</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38080" y="1787955"/>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Performance</a:t>
            </a:r>
          </a:p>
        </p:txBody>
      </p:sp>
      <p:graphicFrame>
        <p:nvGraphicFramePr>
          <p:cNvPr id="6" name="Chart 5">
            <a:extLst>
              <a:ext uri="{FF2B5EF4-FFF2-40B4-BE49-F238E27FC236}">
                <a16:creationId xmlns:a16="http://schemas.microsoft.com/office/drawing/2014/main" id="{EDAE37E8-EC10-4FFC-A951-01DDB49DC11B}"/>
              </a:ext>
            </a:extLst>
          </p:cNvPr>
          <p:cNvGraphicFramePr>
            <a:graphicFrameLocks/>
          </p:cNvGraphicFramePr>
          <p:nvPr>
            <p:extLst>
              <p:ext uri="{D42A27DB-BD31-4B8C-83A1-F6EECF244321}">
                <p14:modId xmlns:p14="http://schemas.microsoft.com/office/powerpoint/2010/main" val="230214078"/>
              </p:ext>
            </p:extLst>
          </p:nvPr>
        </p:nvGraphicFramePr>
        <p:xfrm>
          <a:off x="695498" y="2174302"/>
          <a:ext cx="4626000" cy="25903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D3B7E80B-A855-428D-BDA5-E335DD8442D0}"/>
              </a:ext>
            </a:extLst>
          </p:cNvPr>
          <p:cNvGraphicFramePr>
            <a:graphicFrameLocks/>
          </p:cNvGraphicFramePr>
          <p:nvPr>
            <p:extLst>
              <p:ext uri="{D42A27DB-BD31-4B8C-83A1-F6EECF244321}">
                <p14:modId xmlns:p14="http://schemas.microsoft.com/office/powerpoint/2010/main" val="3845050055"/>
              </p:ext>
            </p:extLst>
          </p:nvPr>
        </p:nvGraphicFramePr>
        <p:xfrm>
          <a:off x="6096000" y="2174302"/>
          <a:ext cx="5625457" cy="29211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723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75261"/>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813873"/>
            <a:ext cx="4572000"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99110" y="1823705"/>
            <a:ext cx="5281199"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p>
        </p:txBody>
      </p:sp>
      <p:sp>
        <p:nvSpPr>
          <p:cNvPr id="9" name="Text Placeholder 1">
            <a:extLst>
              <a:ext uri="{FF2B5EF4-FFF2-40B4-BE49-F238E27FC236}">
                <a16:creationId xmlns:a16="http://schemas.microsoft.com/office/drawing/2014/main" id="{3CCF3BFD-03D5-DEE1-CEED-C25DA9D3BC0E}"/>
              </a:ext>
            </a:extLst>
          </p:cNvPr>
          <p:cNvSpPr txBox="1">
            <a:spLocks/>
          </p:cNvSpPr>
          <p:nvPr/>
        </p:nvSpPr>
        <p:spPr>
          <a:xfrm>
            <a:off x="703236" y="496430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June 2026 – 83.51% &lt; 31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81900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4" name="Chart 3">
            <a:extLst>
              <a:ext uri="{FF2B5EF4-FFF2-40B4-BE49-F238E27FC236}">
                <a16:creationId xmlns:a16="http://schemas.microsoft.com/office/drawing/2014/main" id="{00000000-0008-0000-1400-000002000000}"/>
              </a:ext>
            </a:extLst>
          </p:cNvPr>
          <p:cNvGraphicFramePr>
            <a:graphicFrameLocks/>
          </p:cNvGraphicFramePr>
          <p:nvPr>
            <p:extLst>
              <p:ext uri="{D42A27DB-BD31-4B8C-83A1-F6EECF244321}">
                <p14:modId xmlns:p14="http://schemas.microsoft.com/office/powerpoint/2010/main" val="78166967"/>
              </p:ext>
            </p:extLst>
          </p:nvPr>
        </p:nvGraphicFramePr>
        <p:xfrm>
          <a:off x="703236" y="2245123"/>
          <a:ext cx="4601633" cy="26830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E232F111-EA91-41BB-A5E6-7BC2F1DBF8A6}"/>
              </a:ext>
            </a:extLst>
          </p:cNvPr>
          <p:cNvGraphicFramePr>
            <a:graphicFrameLocks/>
          </p:cNvGraphicFramePr>
          <p:nvPr>
            <p:extLst>
              <p:ext uri="{D42A27DB-BD31-4B8C-83A1-F6EECF244321}">
                <p14:modId xmlns:p14="http://schemas.microsoft.com/office/powerpoint/2010/main" val="403401987"/>
              </p:ext>
            </p:extLst>
          </p:nvPr>
        </p:nvGraphicFramePr>
        <p:xfrm>
          <a:off x="6257471" y="2259991"/>
          <a:ext cx="5564476" cy="28010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062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60043"/>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8830" y="1590481"/>
            <a:ext cx="4557754" cy="38521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35284" y="1590481"/>
            <a:ext cx="4884599" cy="3736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8829" y="4756710"/>
            <a:ext cx="455775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June 2026 – 31.53% &lt; 62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3" name="Chart 2">
            <a:extLst>
              <a:ext uri="{FF2B5EF4-FFF2-40B4-BE49-F238E27FC236}">
                <a16:creationId xmlns:a16="http://schemas.microsoft.com/office/drawing/2014/main" id="{00000000-0008-0000-1600-000002000000}"/>
              </a:ext>
            </a:extLst>
          </p:cNvPr>
          <p:cNvGraphicFramePr>
            <a:graphicFrameLocks/>
          </p:cNvGraphicFramePr>
          <p:nvPr>
            <p:extLst>
              <p:ext uri="{D42A27DB-BD31-4B8C-83A1-F6EECF244321}">
                <p14:modId xmlns:p14="http://schemas.microsoft.com/office/powerpoint/2010/main" val="557930933"/>
              </p:ext>
            </p:extLst>
          </p:nvPr>
        </p:nvGraphicFramePr>
        <p:xfrm>
          <a:off x="678830" y="2059564"/>
          <a:ext cx="4573056" cy="26132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77A168F1-D513-0ED8-93A4-AA931ACCBB5A}"/>
              </a:ext>
            </a:extLst>
          </p:cNvPr>
          <p:cNvGraphicFramePr>
            <a:graphicFrameLocks/>
          </p:cNvGraphicFramePr>
          <p:nvPr>
            <p:extLst>
              <p:ext uri="{D42A27DB-BD31-4B8C-83A1-F6EECF244321}">
                <p14:modId xmlns:p14="http://schemas.microsoft.com/office/powerpoint/2010/main" val="1847762034"/>
              </p:ext>
            </p:extLst>
          </p:nvPr>
        </p:nvGraphicFramePr>
        <p:xfrm>
          <a:off x="5984229" y="2063757"/>
          <a:ext cx="5586707" cy="27304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5286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82516"/>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Arrivals</a:t>
            </a:r>
          </a:p>
        </p:txBody>
      </p:sp>
      <p:sp>
        <p:nvSpPr>
          <p:cNvPr id="3" name="Text Placeholder 1">
            <a:extLst>
              <a:ext uri="{FF2B5EF4-FFF2-40B4-BE49-F238E27FC236}">
                <a16:creationId xmlns:a16="http://schemas.microsoft.com/office/drawing/2014/main" id="{A90A8756-BD65-3895-156E-1E7BBBD03A9F}"/>
              </a:ext>
            </a:extLst>
          </p:cNvPr>
          <p:cNvSpPr txBox="1">
            <a:spLocks/>
          </p:cNvSpPr>
          <p:nvPr/>
        </p:nvSpPr>
        <p:spPr>
          <a:xfrm>
            <a:off x="689807" y="5036381"/>
            <a:ext cx="47925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3.6% increase YTD compared to same period last year</a:t>
            </a:r>
          </a:p>
        </p:txBody>
      </p:sp>
      <p:sp>
        <p:nvSpPr>
          <p:cNvPr id="13" name="Text Placeholder 1">
            <a:extLst>
              <a:ext uri="{FF2B5EF4-FFF2-40B4-BE49-F238E27FC236}">
                <a16:creationId xmlns:a16="http://schemas.microsoft.com/office/drawing/2014/main" id="{A77062F8-5C96-418B-9A7F-0A360B7732E9}"/>
              </a:ext>
            </a:extLst>
          </p:cNvPr>
          <p:cNvSpPr txBox="1">
            <a:spLocks/>
          </p:cNvSpPr>
          <p:nvPr/>
        </p:nvSpPr>
        <p:spPr>
          <a:xfrm>
            <a:off x="6709606" y="4990286"/>
            <a:ext cx="479258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0.3% decrease YTD compared to same period last year</a:t>
            </a:r>
          </a:p>
        </p:txBody>
      </p:sp>
      <p:graphicFrame>
        <p:nvGraphicFramePr>
          <p:cNvPr id="8" name="Chart 7">
            <a:extLst>
              <a:ext uri="{FF2B5EF4-FFF2-40B4-BE49-F238E27FC236}">
                <a16:creationId xmlns:a16="http://schemas.microsoft.com/office/drawing/2014/main" id="{00000000-0008-0000-1C00-000002000000}"/>
              </a:ext>
            </a:extLst>
          </p:cNvPr>
          <p:cNvGraphicFramePr>
            <a:graphicFrameLocks/>
          </p:cNvGraphicFramePr>
          <p:nvPr>
            <p:extLst>
              <p:ext uri="{D42A27DB-BD31-4B8C-83A1-F6EECF244321}">
                <p14:modId xmlns:p14="http://schemas.microsoft.com/office/powerpoint/2010/main" val="1864598831"/>
              </p:ext>
            </p:extLst>
          </p:nvPr>
        </p:nvGraphicFramePr>
        <p:xfrm>
          <a:off x="731898" y="2386957"/>
          <a:ext cx="4571999" cy="26494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1C00-000003000000}"/>
              </a:ext>
            </a:extLst>
          </p:cNvPr>
          <p:cNvGraphicFramePr>
            <a:graphicFrameLocks/>
          </p:cNvGraphicFramePr>
          <p:nvPr>
            <p:extLst>
              <p:ext uri="{D42A27DB-BD31-4B8C-83A1-F6EECF244321}">
                <p14:modId xmlns:p14="http://schemas.microsoft.com/office/powerpoint/2010/main" val="4242595069"/>
              </p:ext>
            </p:extLst>
          </p:nvPr>
        </p:nvGraphicFramePr>
        <p:xfrm>
          <a:off x="6709606" y="2361592"/>
          <a:ext cx="4571999" cy="26286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323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52942"/>
            <a:ext cx="4119023" cy="4442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8762" y="2042535"/>
            <a:ext cx="4119023" cy="4206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83159"/>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8.7% within 15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15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598761" y="501872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8.8% within 15 minutes</a:t>
            </a:r>
          </a:p>
        </p:txBody>
      </p:sp>
      <p:graphicFrame>
        <p:nvGraphicFramePr>
          <p:cNvPr id="3" name="Chart 2">
            <a:extLst>
              <a:ext uri="{FF2B5EF4-FFF2-40B4-BE49-F238E27FC236}">
                <a16:creationId xmlns:a16="http://schemas.microsoft.com/office/drawing/2014/main" id="{00000000-0008-0000-1D00-000003000000}"/>
              </a:ext>
            </a:extLst>
          </p:cNvPr>
          <p:cNvGraphicFramePr>
            <a:graphicFrameLocks/>
          </p:cNvGraphicFramePr>
          <p:nvPr>
            <p:extLst>
              <p:ext uri="{D42A27DB-BD31-4B8C-83A1-F6EECF244321}">
                <p14:modId xmlns:p14="http://schemas.microsoft.com/office/powerpoint/2010/main" val="3552059337"/>
              </p:ext>
            </p:extLst>
          </p:nvPr>
        </p:nvGraphicFramePr>
        <p:xfrm>
          <a:off x="731898" y="2429145"/>
          <a:ext cx="4572001" cy="26236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1D00-000006000000}"/>
              </a:ext>
            </a:extLst>
          </p:cNvPr>
          <p:cNvGraphicFramePr>
            <a:graphicFrameLocks/>
          </p:cNvGraphicFramePr>
          <p:nvPr>
            <p:extLst>
              <p:ext uri="{D42A27DB-BD31-4B8C-83A1-F6EECF244321}">
                <p14:modId xmlns:p14="http://schemas.microsoft.com/office/powerpoint/2010/main" val="3931803275"/>
              </p:ext>
            </p:extLst>
          </p:nvPr>
        </p:nvGraphicFramePr>
        <p:xfrm>
          <a:off x="6598761" y="2429145"/>
          <a:ext cx="4508289" cy="25895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475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98842"/>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22571" y="192785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78% within 60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60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12173" y="501895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72% within 60 minutes</a:t>
            </a:r>
          </a:p>
        </p:txBody>
      </p:sp>
      <p:graphicFrame>
        <p:nvGraphicFramePr>
          <p:cNvPr id="11" name="Chart 10">
            <a:extLst>
              <a:ext uri="{FF2B5EF4-FFF2-40B4-BE49-F238E27FC236}">
                <a16:creationId xmlns:a16="http://schemas.microsoft.com/office/drawing/2014/main" id="{00000000-0008-0000-1E00-000002000000}"/>
              </a:ext>
            </a:extLst>
          </p:cNvPr>
          <p:cNvGraphicFramePr>
            <a:graphicFrameLocks/>
          </p:cNvGraphicFramePr>
          <p:nvPr>
            <p:extLst>
              <p:ext uri="{D42A27DB-BD31-4B8C-83A1-F6EECF244321}">
                <p14:modId xmlns:p14="http://schemas.microsoft.com/office/powerpoint/2010/main" val="2503846903"/>
              </p:ext>
            </p:extLst>
          </p:nvPr>
        </p:nvGraphicFramePr>
        <p:xfrm>
          <a:off x="731898" y="2354482"/>
          <a:ext cx="4572000" cy="26671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1E00-000003000000}"/>
              </a:ext>
            </a:extLst>
          </p:cNvPr>
          <p:cNvGraphicFramePr>
            <a:graphicFrameLocks/>
          </p:cNvGraphicFramePr>
          <p:nvPr>
            <p:extLst>
              <p:ext uri="{D42A27DB-BD31-4B8C-83A1-F6EECF244321}">
                <p14:modId xmlns:p14="http://schemas.microsoft.com/office/powerpoint/2010/main" val="2071393285"/>
              </p:ext>
            </p:extLst>
          </p:nvPr>
        </p:nvGraphicFramePr>
        <p:xfrm>
          <a:off x="6712173" y="2328583"/>
          <a:ext cx="4541803" cy="26887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6211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498451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122 over 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8812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&gt; 2 hours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7" y="498451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59 over 2 hours</a:t>
            </a:r>
          </a:p>
        </p:txBody>
      </p:sp>
      <p:graphicFrame>
        <p:nvGraphicFramePr>
          <p:cNvPr id="3" name="Chart 2">
            <a:extLst>
              <a:ext uri="{FF2B5EF4-FFF2-40B4-BE49-F238E27FC236}">
                <a16:creationId xmlns:a16="http://schemas.microsoft.com/office/drawing/2014/main" id="{00000000-0008-0000-2000-000003000000}"/>
              </a:ext>
            </a:extLst>
          </p:cNvPr>
          <p:cNvGraphicFramePr>
            <a:graphicFrameLocks/>
          </p:cNvGraphicFramePr>
          <p:nvPr>
            <p:extLst>
              <p:ext uri="{D42A27DB-BD31-4B8C-83A1-F6EECF244321}">
                <p14:modId xmlns:p14="http://schemas.microsoft.com/office/powerpoint/2010/main" val="386191643"/>
              </p:ext>
            </p:extLst>
          </p:nvPr>
        </p:nvGraphicFramePr>
        <p:xfrm>
          <a:off x="731898" y="2359381"/>
          <a:ext cx="4572000" cy="25924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2000-000005000000}"/>
              </a:ext>
            </a:extLst>
          </p:cNvPr>
          <p:cNvGraphicFramePr>
            <a:graphicFrameLocks/>
          </p:cNvGraphicFramePr>
          <p:nvPr>
            <p:extLst>
              <p:ext uri="{D42A27DB-BD31-4B8C-83A1-F6EECF244321}">
                <p14:modId xmlns:p14="http://schemas.microsoft.com/office/powerpoint/2010/main" val="3101465168"/>
              </p:ext>
            </p:extLst>
          </p:nvPr>
        </p:nvGraphicFramePr>
        <p:xfrm>
          <a:off x="6751697" y="2369257"/>
          <a:ext cx="4572001" cy="25825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0993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53375" y="2001564"/>
            <a:ext cx="4119023" cy="38707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Monthly Average 48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7653" y="603883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Monthly Average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653374" y="502518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Monthly Average 54 minutes</a:t>
            </a:r>
          </a:p>
        </p:txBody>
      </p:sp>
      <p:graphicFrame>
        <p:nvGraphicFramePr>
          <p:cNvPr id="13" name="Chart 12">
            <a:extLst>
              <a:ext uri="{FF2B5EF4-FFF2-40B4-BE49-F238E27FC236}">
                <a16:creationId xmlns:a16="http://schemas.microsoft.com/office/drawing/2014/main" id="{FB3875B9-C8A7-49B2-9F1C-244B63E0BE86}"/>
              </a:ext>
            </a:extLst>
          </p:cNvPr>
          <p:cNvGraphicFramePr>
            <a:graphicFrameLocks/>
          </p:cNvGraphicFramePr>
          <p:nvPr>
            <p:extLst>
              <p:ext uri="{D42A27DB-BD31-4B8C-83A1-F6EECF244321}">
                <p14:modId xmlns:p14="http://schemas.microsoft.com/office/powerpoint/2010/main" val="2778530359"/>
              </p:ext>
            </p:extLst>
          </p:nvPr>
        </p:nvGraphicFramePr>
        <p:xfrm>
          <a:off x="737652" y="2359113"/>
          <a:ext cx="4572000" cy="26660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0C2F640C-ED2D-4FD6-B493-C7712AC703A1}"/>
              </a:ext>
            </a:extLst>
          </p:cNvPr>
          <p:cNvGraphicFramePr>
            <a:graphicFrameLocks/>
          </p:cNvGraphicFramePr>
          <p:nvPr>
            <p:extLst>
              <p:ext uri="{D42A27DB-BD31-4B8C-83A1-F6EECF244321}">
                <p14:modId xmlns:p14="http://schemas.microsoft.com/office/powerpoint/2010/main" val="3699419253"/>
              </p:ext>
            </p:extLst>
          </p:nvPr>
        </p:nvGraphicFramePr>
        <p:xfrm>
          <a:off x="6653374" y="2369437"/>
          <a:ext cx="4572000" cy="26660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848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3579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1.6% increase YTD compared to same period last year</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91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Attendances</a:t>
            </a:r>
          </a:p>
        </p:txBody>
      </p:sp>
      <p:sp>
        <p:nvSpPr>
          <p:cNvPr id="11" name="Text Placeholder 1">
            <a:extLst>
              <a:ext uri="{FF2B5EF4-FFF2-40B4-BE49-F238E27FC236}">
                <a16:creationId xmlns:a16="http://schemas.microsoft.com/office/drawing/2014/main" id="{D773DB4F-1AB9-1432-D9C5-5D040FFE5E0F}"/>
              </a:ext>
            </a:extLst>
          </p:cNvPr>
          <p:cNvSpPr txBox="1">
            <a:spLocks/>
          </p:cNvSpPr>
          <p:nvPr/>
        </p:nvSpPr>
        <p:spPr>
          <a:xfrm>
            <a:off x="6654950" y="5029894"/>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5.7% increase YTD compared to same period last year</a:t>
            </a:r>
          </a:p>
        </p:txBody>
      </p:sp>
      <p:graphicFrame>
        <p:nvGraphicFramePr>
          <p:cNvPr id="9" name="Chart 8">
            <a:extLst>
              <a:ext uri="{FF2B5EF4-FFF2-40B4-BE49-F238E27FC236}">
                <a16:creationId xmlns:a16="http://schemas.microsoft.com/office/drawing/2014/main" id="{2001C84F-146E-4955-9066-423F1A581DD3}"/>
              </a:ext>
            </a:extLst>
          </p:cNvPr>
          <p:cNvGraphicFramePr>
            <a:graphicFrameLocks/>
          </p:cNvGraphicFramePr>
          <p:nvPr>
            <p:extLst>
              <p:ext uri="{D42A27DB-BD31-4B8C-83A1-F6EECF244321}">
                <p14:modId xmlns:p14="http://schemas.microsoft.com/office/powerpoint/2010/main" val="2551213012"/>
              </p:ext>
            </p:extLst>
          </p:nvPr>
        </p:nvGraphicFramePr>
        <p:xfrm>
          <a:off x="713602" y="2264188"/>
          <a:ext cx="457199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65321F51-63B2-49A6-82EC-CF41CBC7B33F}"/>
              </a:ext>
            </a:extLst>
          </p:cNvPr>
          <p:cNvGraphicFramePr>
            <a:graphicFrameLocks/>
          </p:cNvGraphicFramePr>
          <p:nvPr>
            <p:extLst>
              <p:ext uri="{D42A27DB-BD31-4B8C-83A1-F6EECF244321}">
                <p14:modId xmlns:p14="http://schemas.microsoft.com/office/powerpoint/2010/main" val="2747436140"/>
              </p:ext>
            </p:extLst>
          </p:nvPr>
        </p:nvGraphicFramePr>
        <p:xfrm>
          <a:off x="6654949" y="2266134"/>
          <a:ext cx="4571999"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2095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8588"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Over - 75 ED Attendances</a:t>
            </a:r>
          </a:p>
        </p:txBody>
      </p:sp>
      <p:sp>
        <p:nvSpPr>
          <p:cNvPr id="3" name="Text Placeholder 1">
            <a:extLst>
              <a:ext uri="{FF2B5EF4-FFF2-40B4-BE49-F238E27FC236}">
                <a16:creationId xmlns:a16="http://schemas.microsoft.com/office/drawing/2014/main" id="{A0821474-7D1A-BF32-424E-E7FC565D1D5E}"/>
              </a:ext>
            </a:extLst>
          </p:cNvPr>
          <p:cNvSpPr txBox="1">
            <a:spLocks/>
          </p:cNvSpPr>
          <p:nvPr/>
        </p:nvSpPr>
        <p:spPr>
          <a:xfrm>
            <a:off x="696499" y="500148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4.2% increase YTD compared to same period last year</a:t>
            </a:r>
          </a:p>
        </p:txBody>
      </p:sp>
      <p:sp>
        <p:nvSpPr>
          <p:cNvPr id="13" name="Text Placeholder 1">
            <a:extLst>
              <a:ext uri="{FF2B5EF4-FFF2-40B4-BE49-F238E27FC236}">
                <a16:creationId xmlns:a16="http://schemas.microsoft.com/office/drawing/2014/main" id="{541A53A4-E00F-ADA6-5460-A0B343630673}"/>
              </a:ext>
            </a:extLst>
          </p:cNvPr>
          <p:cNvSpPr txBox="1">
            <a:spLocks/>
          </p:cNvSpPr>
          <p:nvPr/>
        </p:nvSpPr>
        <p:spPr>
          <a:xfrm>
            <a:off x="6677548" y="500088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4.3% increase YTD compared to same period last year</a:t>
            </a:r>
          </a:p>
        </p:txBody>
      </p:sp>
      <p:graphicFrame>
        <p:nvGraphicFramePr>
          <p:cNvPr id="8" name="Chart 7">
            <a:extLst>
              <a:ext uri="{FF2B5EF4-FFF2-40B4-BE49-F238E27FC236}">
                <a16:creationId xmlns:a16="http://schemas.microsoft.com/office/drawing/2014/main" id="{D051D2F3-FD0B-434A-8CBC-F8B2360901AB}"/>
              </a:ext>
            </a:extLst>
          </p:cNvPr>
          <p:cNvGraphicFramePr>
            <a:graphicFrameLocks/>
          </p:cNvGraphicFramePr>
          <p:nvPr>
            <p:extLst>
              <p:ext uri="{D42A27DB-BD31-4B8C-83A1-F6EECF244321}">
                <p14:modId xmlns:p14="http://schemas.microsoft.com/office/powerpoint/2010/main" val="1382593142"/>
              </p:ext>
            </p:extLst>
          </p:nvPr>
        </p:nvGraphicFramePr>
        <p:xfrm>
          <a:off x="738588" y="2287193"/>
          <a:ext cx="4572000" cy="273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BF113C24-0807-4E3F-8E84-31439674161C}"/>
              </a:ext>
            </a:extLst>
          </p:cNvPr>
          <p:cNvGraphicFramePr>
            <a:graphicFrameLocks/>
          </p:cNvGraphicFramePr>
          <p:nvPr>
            <p:extLst>
              <p:ext uri="{D42A27DB-BD31-4B8C-83A1-F6EECF244321}">
                <p14:modId xmlns:p14="http://schemas.microsoft.com/office/powerpoint/2010/main" val="325196617"/>
              </p:ext>
            </p:extLst>
          </p:nvPr>
        </p:nvGraphicFramePr>
        <p:xfrm>
          <a:off x="6751697" y="2287193"/>
          <a:ext cx="4572000" cy="2736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8067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0612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41040"/>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31.8% within 4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6501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4-hour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820520" y="501542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39.5% within 4 hours</a:t>
            </a:r>
          </a:p>
        </p:txBody>
      </p:sp>
      <p:graphicFrame>
        <p:nvGraphicFramePr>
          <p:cNvPr id="12" name="Chart 11">
            <a:extLst>
              <a:ext uri="{FF2B5EF4-FFF2-40B4-BE49-F238E27FC236}">
                <a16:creationId xmlns:a16="http://schemas.microsoft.com/office/drawing/2014/main" id="{44351B62-A534-4730-A3DB-9B4605D4DE12}"/>
              </a:ext>
            </a:extLst>
          </p:cNvPr>
          <p:cNvGraphicFramePr>
            <a:graphicFrameLocks/>
          </p:cNvGraphicFramePr>
          <p:nvPr>
            <p:extLst>
              <p:ext uri="{D42A27DB-BD31-4B8C-83A1-F6EECF244321}">
                <p14:modId xmlns:p14="http://schemas.microsoft.com/office/powerpoint/2010/main" val="1286459267"/>
              </p:ext>
            </p:extLst>
          </p:nvPr>
        </p:nvGraphicFramePr>
        <p:xfrm>
          <a:off x="731898" y="2401042"/>
          <a:ext cx="4561417" cy="26162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6A1F22E-1B16-4282-9776-8DC6EF234A7D}"/>
              </a:ext>
            </a:extLst>
          </p:cNvPr>
          <p:cNvGraphicFramePr>
            <a:graphicFrameLocks/>
          </p:cNvGraphicFramePr>
          <p:nvPr>
            <p:extLst>
              <p:ext uri="{D42A27DB-BD31-4B8C-83A1-F6EECF244321}">
                <p14:modId xmlns:p14="http://schemas.microsoft.com/office/powerpoint/2010/main" val="105539676"/>
              </p:ext>
            </p:extLst>
          </p:nvPr>
        </p:nvGraphicFramePr>
        <p:xfrm>
          <a:off x="6825468" y="2393352"/>
          <a:ext cx="4561417" cy="26239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76147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1,812 over 12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12-hour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85270" y="502417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813 over 12 hours</a:t>
            </a:r>
          </a:p>
        </p:txBody>
      </p:sp>
      <p:graphicFrame>
        <p:nvGraphicFramePr>
          <p:cNvPr id="3" name="Chart 2">
            <a:extLst>
              <a:ext uri="{FF2B5EF4-FFF2-40B4-BE49-F238E27FC236}">
                <a16:creationId xmlns:a16="http://schemas.microsoft.com/office/drawing/2014/main" id="{4B81655B-EF7B-45E6-AC76-BFAF60F4B0F3}"/>
              </a:ext>
            </a:extLst>
          </p:cNvPr>
          <p:cNvGraphicFramePr>
            <a:graphicFrameLocks/>
          </p:cNvGraphicFramePr>
          <p:nvPr>
            <p:extLst>
              <p:ext uri="{D42A27DB-BD31-4B8C-83A1-F6EECF244321}">
                <p14:modId xmlns:p14="http://schemas.microsoft.com/office/powerpoint/2010/main" val="788055354"/>
              </p:ext>
            </p:extLst>
          </p:nvPr>
        </p:nvGraphicFramePr>
        <p:xfrm>
          <a:off x="731898" y="2346254"/>
          <a:ext cx="4572000" cy="26534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DC7FD7DF-38FE-4CBA-BEF6-6DA33E5C6FED}"/>
              </a:ext>
            </a:extLst>
          </p:cNvPr>
          <p:cNvGraphicFramePr>
            <a:graphicFrameLocks/>
          </p:cNvGraphicFramePr>
          <p:nvPr>
            <p:extLst>
              <p:ext uri="{D42A27DB-BD31-4B8C-83A1-F6EECF244321}">
                <p14:modId xmlns:p14="http://schemas.microsoft.com/office/powerpoint/2010/main" val="1125220561"/>
              </p:ext>
            </p:extLst>
          </p:nvPr>
        </p:nvGraphicFramePr>
        <p:xfrm>
          <a:off x="6812082" y="2346254"/>
          <a:ext cx="4572000" cy="26534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4688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AC867B-E2F6-701F-CA42-1D77577EC2A2}"/>
              </a:ext>
            </a:extLst>
          </p:cNvPr>
          <p:cNvSpPr>
            <a:spLocks noGrp="1"/>
          </p:cNvSpPr>
          <p:nvPr>
            <p:ph type="body" sz="quarter" idx="12"/>
          </p:nvPr>
        </p:nvSpPr>
        <p:spPr>
          <a:xfrm>
            <a:off x="4757642" y="1201676"/>
            <a:ext cx="5831291" cy="398393"/>
          </a:xfrm>
        </p:spPr>
        <p:txBody>
          <a:bodyPr/>
          <a:lstStyle/>
          <a:p>
            <a:r>
              <a:rPr lang="en-GB" sz="2400" dirty="0"/>
              <a:t>Regional 4 &amp; 12 Hour ED Performance</a:t>
            </a:r>
          </a:p>
        </p:txBody>
      </p:sp>
      <p:sp>
        <p:nvSpPr>
          <p:cNvPr id="5" name="Text Placeholder 1">
            <a:extLst>
              <a:ext uri="{FF2B5EF4-FFF2-40B4-BE49-F238E27FC236}">
                <a16:creationId xmlns:a16="http://schemas.microsoft.com/office/drawing/2014/main" id="{A3FC7563-73F1-39CF-C7C5-DDA786370316}"/>
              </a:ext>
            </a:extLst>
          </p:cNvPr>
          <p:cNvSpPr txBox="1">
            <a:spLocks/>
          </p:cNvSpPr>
          <p:nvPr/>
        </p:nvSpPr>
        <p:spPr>
          <a:xfrm>
            <a:off x="726825" y="602907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Emergency Care Waiting Times – Department of Health</a:t>
            </a:r>
          </a:p>
        </p:txBody>
      </p:sp>
      <p:sp>
        <p:nvSpPr>
          <p:cNvPr id="6" name="Text Placeholder 1">
            <a:extLst>
              <a:ext uri="{FF2B5EF4-FFF2-40B4-BE49-F238E27FC236}">
                <a16:creationId xmlns:a16="http://schemas.microsoft.com/office/drawing/2014/main" id="{B51D03EE-9417-57D1-0A62-DEF6ACF29A36}"/>
              </a:ext>
            </a:extLst>
          </p:cNvPr>
          <p:cNvSpPr txBox="1">
            <a:spLocks/>
          </p:cNvSpPr>
          <p:nvPr/>
        </p:nvSpPr>
        <p:spPr>
          <a:xfrm>
            <a:off x="726825" y="1144994"/>
            <a:ext cx="933157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t>Unscheduled Care</a:t>
            </a:r>
          </a:p>
        </p:txBody>
      </p:sp>
      <p:graphicFrame>
        <p:nvGraphicFramePr>
          <p:cNvPr id="3" name="Chart 2">
            <a:extLst>
              <a:ext uri="{FF2B5EF4-FFF2-40B4-BE49-F238E27FC236}">
                <a16:creationId xmlns:a16="http://schemas.microsoft.com/office/drawing/2014/main" id="{54AFE8D2-07AB-4AF7-80BA-38116598C8D2}"/>
              </a:ext>
            </a:extLst>
          </p:cNvPr>
          <p:cNvGraphicFramePr>
            <a:graphicFrameLocks/>
          </p:cNvGraphicFramePr>
          <p:nvPr>
            <p:extLst>
              <p:ext uri="{D42A27DB-BD31-4B8C-83A1-F6EECF244321}">
                <p14:modId xmlns:p14="http://schemas.microsoft.com/office/powerpoint/2010/main" val="44437375"/>
              </p:ext>
            </p:extLst>
          </p:nvPr>
        </p:nvGraphicFramePr>
        <p:xfrm>
          <a:off x="726827" y="1627493"/>
          <a:ext cx="9704790" cy="21610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F509C16C-9980-45C8-A001-4429FCE893E7}"/>
              </a:ext>
            </a:extLst>
          </p:cNvPr>
          <p:cNvGraphicFramePr>
            <a:graphicFrameLocks/>
          </p:cNvGraphicFramePr>
          <p:nvPr>
            <p:extLst>
              <p:ext uri="{D42A27DB-BD31-4B8C-83A1-F6EECF244321}">
                <p14:modId xmlns:p14="http://schemas.microsoft.com/office/powerpoint/2010/main" val="3239498483"/>
              </p:ext>
            </p:extLst>
          </p:nvPr>
        </p:nvGraphicFramePr>
        <p:xfrm>
          <a:off x="726827" y="3826026"/>
          <a:ext cx="9704790" cy="21655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715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22065" y="5051387"/>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8.9% against target of 1.0%</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Patients not waiting in ED</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09524" y="5051387"/>
            <a:ext cx="438223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8.3% against target of 1.9%</a:t>
            </a:r>
          </a:p>
        </p:txBody>
      </p:sp>
      <p:sp>
        <p:nvSpPr>
          <p:cNvPr id="14" name="Text Placeholder 1">
            <a:extLst>
              <a:ext uri="{FF2B5EF4-FFF2-40B4-BE49-F238E27FC236}">
                <a16:creationId xmlns:a16="http://schemas.microsoft.com/office/drawing/2014/main" id="{5D7D8ECC-6F9F-81DE-69DC-D56DB73160F4}"/>
              </a:ext>
            </a:extLst>
          </p:cNvPr>
          <p:cNvSpPr txBox="1">
            <a:spLocks/>
          </p:cNvSpPr>
          <p:nvPr/>
        </p:nvSpPr>
        <p:spPr>
          <a:xfrm>
            <a:off x="731897" y="5943446"/>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graphicFrame>
        <p:nvGraphicFramePr>
          <p:cNvPr id="11" name="Chart 10">
            <a:extLst>
              <a:ext uri="{FF2B5EF4-FFF2-40B4-BE49-F238E27FC236}">
                <a16:creationId xmlns:a16="http://schemas.microsoft.com/office/drawing/2014/main" id="{927AA8C6-B1B6-425C-96BB-044353114867}"/>
              </a:ext>
            </a:extLst>
          </p:cNvPr>
          <p:cNvGraphicFramePr>
            <a:graphicFrameLocks/>
          </p:cNvGraphicFramePr>
          <p:nvPr>
            <p:extLst>
              <p:ext uri="{D42A27DB-BD31-4B8C-83A1-F6EECF244321}">
                <p14:modId xmlns:p14="http://schemas.microsoft.com/office/powerpoint/2010/main" val="3137754128"/>
              </p:ext>
            </p:extLst>
          </p:nvPr>
        </p:nvGraphicFramePr>
        <p:xfrm>
          <a:off x="693404" y="2306703"/>
          <a:ext cx="4571999" cy="2752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CF31628D-6C78-4574-A152-479A9F5931CF}"/>
              </a:ext>
            </a:extLst>
          </p:cNvPr>
          <p:cNvGraphicFramePr>
            <a:graphicFrameLocks/>
          </p:cNvGraphicFramePr>
          <p:nvPr>
            <p:extLst>
              <p:ext uri="{D42A27DB-BD31-4B8C-83A1-F6EECF244321}">
                <p14:modId xmlns:p14="http://schemas.microsoft.com/office/powerpoint/2010/main" val="2687842882"/>
              </p:ext>
            </p:extLst>
          </p:nvPr>
        </p:nvGraphicFramePr>
        <p:xfrm>
          <a:off x="6718521" y="2306703"/>
          <a:ext cx="4571999" cy="2752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5473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9" y="5031208"/>
            <a:ext cx="4511616"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13% against target of 16%</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Manual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Stroke - Thrombolysis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18521" y="503611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9% against target of 16%</a:t>
            </a:r>
          </a:p>
        </p:txBody>
      </p:sp>
      <p:graphicFrame>
        <p:nvGraphicFramePr>
          <p:cNvPr id="3" name="Chart 2">
            <a:extLst>
              <a:ext uri="{FF2B5EF4-FFF2-40B4-BE49-F238E27FC236}">
                <a16:creationId xmlns:a16="http://schemas.microsoft.com/office/drawing/2014/main" id="{00000000-0008-0000-2D00-000002000000}"/>
              </a:ext>
            </a:extLst>
          </p:cNvPr>
          <p:cNvGraphicFramePr>
            <a:graphicFrameLocks/>
          </p:cNvGraphicFramePr>
          <p:nvPr>
            <p:extLst>
              <p:ext uri="{D42A27DB-BD31-4B8C-83A1-F6EECF244321}">
                <p14:modId xmlns:p14="http://schemas.microsoft.com/office/powerpoint/2010/main" val="2504567418"/>
              </p:ext>
            </p:extLst>
          </p:nvPr>
        </p:nvGraphicFramePr>
        <p:xfrm>
          <a:off x="685094" y="2337562"/>
          <a:ext cx="4572001" cy="26936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2D00-000003000000}"/>
              </a:ext>
            </a:extLst>
          </p:cNvPr>
          <p:cNvGraphicFramePr>
            <a:graphicFrameLocks/>
          </p:cNvGraphicFramePr>
          <p:nvPr>
            <p:extLst>
              <p:ext uri="{D42A27DB-BD31-4B8C-83A1-F6EECF244321}">
                <p14:modId xmlns:p14="http://schemas.microsoft.com/office/powerpoint/2010/main" val="2816837537"/>
              </p:ext>
            </p:extLst>
          </p:nvPr>
        </p:nvGraphicFramePr>
        <p:xfrm>
          <a:off x="6751697" y="2337562"/>
          <a:ext cx="4572001" cy="26936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6888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 Attendances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QOAR &amp; V-QOAR</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16" name="Text Placeholder 1">
            <a:extLst>
              <a:ext uri="{FF2B5EF4-FFF2-40B4-BE49-F238E27FC236}">
                <a16:creationId xmlns:a16="http://schemas.microsoft.com/office/drawing/2014/main" id="{464037B3-64CD-A784-52EB-F841EF5F8877}"/>
              </a:ext>
            </a:extLst>
          </p:cNvPr>
          <p:cNvSpPr txBox="1">
            <a:spLocks/>
          </p:cNvSpPr>
          <p:nvPr/>
        </p:nvSpPr>
        <p:spPr>
          <a:xfrm>
            <a:off x="668423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 Attendances</a:t>
            </a:r>
          </a:p>
        </p:txBody>
      </p:sp>
      <p:sp>
        <p:nvSpPr>
          <p:cNvPr id="3" name="Text Placeholder 1">
            <a:extLst>
              <a:ext uri="{FF2B5EF4-FFF2-40B4-BE49-F238E27FC236}">
                <a16:creationId xmlns:a16="http://schemas.microsoft.com/office/drawing/2014/main" id="{56C46583-ABEF-A457-A745-F4E3A3A520F5}"/>
              </a:ext>
            </a:extLst>
          </p:cNvPr>
          <p:cNvSpPr txBox="1">
            <a:spLocks/>
          </p:cNvSpPr>
          <p:nvPr/>
        </p:nvSpPr>
        <p:spPr>
          <a:xfrm>
            <a:off x="732885" y="4942720"/>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1.6% increase YTD compared to same period last year</a:t>
            </a:r>
          </a:p>
        </p:txBody>
      </p:sp>
      <p:sp>
        <p:nvSpPr>
          <p:cNvPr id="11" name="Text Placeholder 1">
            <a:extLst>
              <a:ext uri="{FF2B5EF4-FFF2-40B4-BE49-F238E27FC236}">
                <a16:creationId xmlns:a16="http://schemas.microsoft.com/office/drawing/2014/main" id="{8349C4E8-8D7E-0141-2C28-A17494D2DA42}"/>
              </a:ext>
            </a:extLst>
          </p:cNvPr>
          <p:cNvSpPr txBox="1">
            <a:spLocks/>
          </p:cNvSpPr>
          <p:nvPr/>
        </p:nvSpPr>
        <p:spPr>
          <a:xfrm>
            <a:off x="6600054" y="4946772"/>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5.7% increase YTD compared to same period last year</a:t>
            </a:r>
          </a:p>
        </p:txBody>
      </p:sp>
      <p:graphicFrame>
        <p:nvGraphicFramePr>
          <p:cNvPr id="12" name="Chart 11">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1846784699"/>
              </p:ext>
            </p:extLst>
          </p:nvPr>
        </p:nvGraphicFramePr>
        <p:xfrm>
          <a:off x="731898" y="2431473"/>
          <a:ext cx="4572000" cy="2486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6734F720-D6A0-4254-AF5D-5EECC67E9493}"/>
              </a:ext>
            </a:extLst>
          </p:cNvPr>
          <p:cNvGraphicFramePr>
            <a:graphicFrameLocks/>
          </p:cNvGraphicFramePr>
          <p:nvPr>
            <p:extLst>
              <p:ext uri="{D42A27DB-BD31-4B8C-83A1-F6EECF244321}">
                <p14:modId xmlns:p14="http://schemas.microsoft.com/office/powerpoint/2010/main" val="1069381264"/>
              </p:ext>
            </p:extLst>
          </p:nvPr>
        </p:nvGraphicFramePr>
        <p:xfrm>
          <a:off x="6642143" y="2431472"/>
          <a:ext cx="4572000" cy="24927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7292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822991" y="6061988"/>
            <a:ext cx="353054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EPIC – 14/07/2026 &amp; 17/08/2026</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93287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Untriaged Outpatient Referrals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pic>
        <p:nvPicPr>
          <p:cNvPr id="3" name="Picture 2">
            <a:extLst>
              <a:ext uri="{FF2B5EF4-FFF2-40B4-BE49-F238E27FC236}">
                <a16:creationId xmlns:a16="http://schemas.microsoft.com/office/drawing/2014/main" id="{713E32C0-EA6A-0FDD-5107-F7591C2E72C4}"/>
              </a:ext>
            </a:extLst>
          </p:cNvPr>
          <p:cNvPicPr>
            <a:picLocks noChangeAspect="1"/>
          </p:cNvPicPr>
          <p:nvPr/>
        </p:nvPicPr>
        <p:blipFill>
          <a:blip r:embed="rId3"/>
          <a:stretch>
            <a:fillRect/>
          </a:stretch>
        </p:blipFill>
        <p:spPr>
          <a:xfrm>
            <a:off x="875838" y="1942763"/>
            <a:ext cx="9307390" cy="3966424"/>
          </a:xfrm>
          <a:prstGeom prst="rect">
            <a:avLst/>
          </a:prstGeom>
        </p:spPr>
      </p:pic>
    </p:spTree>
    <p:extLst>
      <p:ext uri="{BB962C8B-B14F-4D97-AF65-F5344CB8AC3E}">
        <p14:creationId xmlns:p14="http://schemas.microsoft.com/office/powerpoint/2010/main" val="2888306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870255" y="1942763"/>
            <a:ext cx="4000465"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6697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6.64% New Appointment DNA rate</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5827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Outpatient DNAs / on the day cancellation rates</a:t>
            </a:r>
          </a:p>
        </p:txBody>
      </p:sp>
      <p:sp>
        <p:nvSpPr>
          <p:cNvPr id="11" name="Text Placeholder 1">
            <a:extLst>
              <a:ext uri="{FF2B5EF4-FFF2-40B4-BE49-F238E27FC236}">
                <a16:creationId xmlns:a16="http://schemas.microsoft.com/office/drawing/2014/main" id="{9D9BCB18-0903-7454-8C18-31B4851938EA}"/>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12" name="Text Placeholder 1">
            <a:extLst>
              <a:ext uri="{FF2B5EF4-FFF2-40B4-BE49-F238E27FC236}">
                <a16:creationId xmlns:a16="http://schemas.microsoft.com/office/drawing/2014/main" id="{69DBFC5C-9AD7-D58B-AD90-5D82A19A4798}"/>
              </a:ext>
            </a:extLst>
          </p:cNvPr>
          <p:cNvSpPr txBox="1">
            <a:spLocks/>
          </p:cNvSpPr>
          <p:nvPr/>
        </p:nvSpPr>
        <p:spPr>
          <a:xfrm>
            <a:off x="6870255" y="5063607"/>
            <a:ext cx="434835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6.97% Review Appointment DNA rate</a:t>
            </a:r>
          </a:p>
        </p:txBody>
      </p:sp>
      <p:graphicFrame>
        <p:nvGraphicFramePr>
          <p:cNvPr id="3" name="Chart 2">
            <a:extLst>
              <a:ext uri="{FF2B5EF4-FFF2-40B4-BE49-F238E27FC236}">
                <a16:creationId xmlns:a16="http://schemas.microsoft.com/office/drawing/2014/main" id="{F5322922-F99A-4CEB-8682-D54564FD924D}"/>
              </a:ext>
            </a:extLst>
          </p:cNvPr>
          <p:cNvGraphicFramePr>
            <a:graphicFrameLocks/>
          </p:cNvGraphicFramePr>
          <p:nvPr>
            <p:extLst>
              <p:ext uri="{D42A27DB-BD31-4B8C-83A1-F6EECF244321}">
                <p14:modId xmlns:p14="http://schemas.microsoft.com/office/powerpoint/2010/main" val="301619440"/>
              </p:ext>
            </p:extLst>
          </p:nvPr>
        </p:nvGraphicFramePr>
        <p:xfrm>
          <a:off x="732900" y="2390777"/>
          <a:ext cx="4571999" cy="26718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2F293FB-6EEC-4776-9A6F-0D7597F9486A}"/>
              </a:ext>
            </a:extLst>
          </p:cNvPr>
          <p:cNvGraphicFramePr>
            <a:graphicFrameLocks/>
          </p:cNvGraphicFramePr>
          <p:nvPr>
            <p:extLst>
              <p:ext uri="{D42A27DB-BD31-4B8C-83A1-F6EECF244321}">
                <p14:modId xmlns:p14="http://schemas.microsoft.com/office/powerpoint/2010/main" val="17183159"/>
              </p:ext>
            </p:extLst>
          </p:nvPr>
        </p:nvGraphicFramePr>
        <p:xfrm>
          <a:off x="6805477" y="2345605"/>
          <a:ext cx="4571999" cy="27170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2860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715989" y="2007767"/>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2010792"/>
            <a:ext cx="4119023" cy="40643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504937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14.30% within 9 weeks against a target of 50%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686919" y="5045388"/>
            <a:ext cx="465023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43,033 waits &gt;52 weeks against a target of 0</a:t>
            </a:r>
          </a:p>
        </p:txBody>
      </p:sp>
      <p:graphicFrame>
        <p:nvGraphicFramePr>
          <p:cNvPr id="3" name="Chart 2">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717122970"/>
              </p:ext>
            </p:extLst>
          </p:nvPr>
        </p:nvGraphicFramePr>
        <p:xfrm>
          <a:off x="731898" y="2335547"/>
          <a:ext cx="4572001" cy="2709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783000675"/>
              </p:ext>
            </p:extLst>
          </p:nvPr>
        </p:nvGraphicFramePr>
        <p:xfrm>
          <a:off x="6709105" y="2334860"/>
          <a:ext cx="4605866" cy="271052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48590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5203"/>
            <a:ext cx="10748548" cy="503150"/>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495105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0.63%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64208"/>
            <a:ext cx="1071537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PIFU (Patient Initiated Follow-Up) in Review Appointments at OP Services</a:t>
            </a:r>
          </a:p>
        </p:txBody>
      </p:sp>
      <p:graphicFrame>
        <p:nvGraphicFramePr>
          <p:cNvPr id="5" name="Chart 4">
            <a:extLst>
              <a:ext uri="{FF2B5EF4-FFF2-40B4-BE49-F238E27FC236}">
                <a16:creationId xmlns:a16="http://schemas.microsoft.com/office/drawing/2014/main" id="{59980F37-5E72-4052-BFF0-A84A83930D5E}"/>
              </a:ext>
            </a:extLst>
          </p:cNvPr>
          <p:cNvGraphicFramePr>
            <a:graphicFrameLocks/>
          </p:cNvGraphicFramePr>
          <p:nvPr>
            <p:extLst>
              <p:ext uri="{D42A27DB-BD31-4B8C-83A1-F6EECF244321}">
                <p14:modId xmlns:p14="http://schemas.microsoft.com/office/powerpoint/2010/main" val="4293945119"/>
              </p:ext>
            </p:extLst>
          </p:nvPr>
        </p:nvGraphicFramePr>
        <p:xfrm>
          <a:off x="751515" y="2305069"/>
          <a:ext cx="4556139" cy="2607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734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2362" y="1128991"/>
            <a:ext cx="468091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58665"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66820" y="1606792"/>
            <a:ext cx="430361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Inpatients &amp; Day Cases</a:t>
            </a:r>
          </a:p>
        </p:txBody>
      </p:sp>
      <p:sp>
        <p:nvSpPr>
          <p:cNvPr id="6" name="Text Placeholder 1">
            <a:extLst>
              <a:ext uri="{FF2B5EF4-FFF2-40B4-BE49-F238E27FC236}">
                <a16:creationId xmlns:a16="http://schemas.microsoft.com/office/drawing/2014/main" id="{6399E639-EDFA-6A8B-CC05-18906ADC05D7}"/>
              </a:ext>
            </a:extLst>
          </p:cNvPr>
          <p:cNvSpPr txBox="1">
            <a:spLocks/>
          </p:cNvSpPr>
          <p:nvPr/>
        </p:nvSpPr>
        <p:spPr>
          <a:xfrm>
            <a:off x="666819" y="491806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0.1% increase YTD compared to same period last year</a:t>
            </a:r>
          </a:p>
        </p:txBody>
      </p:sp>
      <p:graphicFrame>
        <p:nvGraphicFramePr>
          <p:cNvPr id="3" name="Chart 2">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3049639298"/>
              </p:ext>
            </p:extLst>
          </p:nvPr>
        </p:nvGraphicFramePr>
        <p:xfrm>
          <a:off x="666819" y="2303679"/>
          <a:ext cx="4572000" cy="26044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8059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5749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1989330"/>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4" y="5039543"/>
            <a:ext cx="4578912"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51.71% within 13 weeks against a target of 55%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 / Day Case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459799" y="5039542"/>
            <a:ext cx="47244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1,201 waits &gt;52 weeks against a target of 0</a:t>
            </a:r>
          </a:p>
        </p:txBody>
      </p:sp>
      <p:graphicFrame>
        <p:nvGraphicFramePr>
          <p:cNvPr id="3" name="Chart 2">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839887350"/>
              </p:ext>
            </p:extLst>
          </p:nvPr>
        </p:nvGraphicFramePr>
        <p:xfrm>
          <a:off x="698660" y="2421532"/>
          <a:ext cx="4434553" cy="25995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2917473144"/>
              </p:ext>
            </p:extLst>
          </p:nvPr>
        </p:nvGraphicFramePr>
        <p:xfrm>
          <a:off x="6534648" y="2379985"/>
          <a:ext cx="4434553" cy="26410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5563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887537"/>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Average Length of Stay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3.18 against peer 4.30</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385201" y="4707138"/>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2.31 against peer 1.91</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3" y="4715812"/>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9.87 against peer 10.20</a:t>
            </a:r>
          </a:p>
          <a:p>
            <a:endParaRPr lang="en-GB" sz="1200" dirty="0"/>
          </a:p>
          <a:p>
            <a:endParaRPr lang="en-GB" sz="1200" dirty="0"/>
          </a:p>
        </p:txBody>
      </p:sp>
      <p:graphicFrame>
        <p:nvGraphicFramePr>
          <p:cNvPr id="5" name="Chart 4">
            <a:extLst>
              <a:ext uri="{FF2B5EF4-FFF2-40B4-BE49-F238E27FC236}">
                <a16:creationId xmlns:a16="http://schemas.microsoft.com/office/drawing/2014/main" id="{C87FF602-B997-41F7-85F1-1DC43AA2BE5C}"/>
              </a:ext>
            </a:extLst>
          </p:cNvPr>
          <p:cNvGraphicFramePr>
            <a:graphicFrameLocks/>
          </p:cNvGraphicFramePr>
          <p:nvPr>
            <p:extLst>
              <p:ext uri="{D42A27DB-BD31-4B8C-83A1-F6EECF244321}">
                <p14:modId xmlns:p14="http://schemas.microsoft.com/office/powerpoint/2010/main" val="2067586844"/>
              </p:ext>
            </p:extLst>
          </p:nvPr>
        </p:nvGraphicFramePr>
        <p:xfrm>
          <a:off x="738627" y="2272155"/>
          <a:ext cx="3594747" cy="2380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31CF7C11-9BE0-48BA-B53A-BB4E4F723EF5}"/>
              </a:ext>
            </a:extLst>
          </p:cNvPr>
          <p:cNvGraphicFramePr>
            <a:graphicFrameLocks/>
          </p:cNvGraphicFramePr>
          <p:nvPr>
            <p:extLst>
              <p:ext uri="{D42A27DB-BD31-4B8C-83A1-F6EECF244321}">
                <p14:modId xmlns:p14="http://schemas.microsoft.com/office/powerpoint/2010/main" val="1181514900"/>
              </p:ext>
            </p:extLst>
          </p:nvPr>
        </p:nvGraphicFramePr>
        <p:xfrm>
          <a:off x="4477390" y="2269195"/>
          <a:ext cx="3585600" cy="238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EDD3D21D-D933-47C8-B490-7226D0653EA9}"/>
              </a:ext>
            </a:extLst>
          </p:cNvPr>
          <p:cNvGraphicFramePr>
            <a:graphicFrameLocks/>
          </p:cNvGraphicFramePr>
          <p:nvPr>
            <p:extLst>
              <p:ext uri="{D42A27DB-BD31-4B8C-83A1-F6EECF244321}">
                <p14:modId xmlns:p14="http://schemas.microsoft.com/office/powerpoint/2010/main" val="2094230866"/>
              </p:ext>
            </p:extLst>
          </p:nvPr>
        </p:nvGraphicFramePr>
        <p:xfrm>
          <a:off x="8207006" y="2281875"/>
          <a:ext cx="3585600" cy="23705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1397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90720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Admissions on Day of Inpatient Surgery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82.09% against peer 89.53%</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407731" y="4689354"/>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99.72% against peer 96.05%</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4" y="4665957"/>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43.39% against peer 96.85%</a:t>
            </a:r>
          </a:p>
          <a:p>
            <a:endParaRPr lang="en-GB" sz="1200" dirty="0"/>
          </a:p>
          <a:p>
            <a:endParaRPr lang="en-GB" sz="1200" dirty="0"/>
          </a:p>
        </p:txBody>
      </p:sp>
      <p:graphicFrame>
        <p:nvGraphicFramePr>
          <p:cNvPr id="5" name="Chart 4">
            <a:extLst>
              <a:ext uri="{FF2B5EF4-FFF2-40B4-BE49-F238E27FC236}">
                <a16:creationId xmlns:a16="http://schemas.microsoft.com/office/drawing/2014/main" id="{5EC0EA5B-D723-446A-8DA8-2047BDE23BC5}"/>
              </a:ext>
            </a:extLst>
          </p:cNvPr>
          <p:cNvGraphicFramePr>
            <a:graphicFrameLocks/>
          </p:cNvGraphicFramePr>
          <p:nvPr>
            <p:extLst>
              <p:ext uri="{D42A27DB-BD31-4B8C-83A1-F6EECF244321}">
                <p14:modId xmlns:p14="http://schemas.microsoft.com/office/powerpoint/2010/main" val="2640182887"/>
              </p:ext>
            </p:extLst>
          </p:nvPr>
        </p:nvGraphicFramePr>
        <p:xfrm>
          <a:off x="714509" y="2270694"/>
          <a:ext cx="3603533" cy="24023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9517CDFD-C9C8-41CE-A6AD-A8F146100427}"/>
              </a:ext>
            </a:extLst>
          </p:cNvPr>
          <p:cNvGraphicFramePr>
            <a:graphicFrameLocks/>
          </p:cNvGraphicFramePr>
          <p:nvPr>
            <p:extLst>
              <p:ext uri="{D42A27DB-BD31-4B8C-83A1-F6EECF244321}">
                <p14:modId xmlns:p14="http://schemas.microsoft.com/office/powerpoint/2010/main" val="573179419"/>
              </p:ext>
            </p:extLst>
          </p:nvPr>
        </p:nvGraphicFramePr>
        <p:xfrm>
          <a:off x="4433744" y="2270694"/>
          <a:ext cx="3612312" cy="237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70FFED4C-8B2A-4A31-85BB-57E02502FB92}"/>
              </a:ext>
            </a:extLst>
          </p:cNvPr>
          <p:cNvGraphicFramePr>
            <a:graphicFrameLocks/>
          </p:cNvGraphicFramePr>
          <p:nvPr>
            <p:extLst>
              <p:ext uri="{D42A27DB-BD31-4B8C-83A1-F6EECF244321}">
                <p14:modId xmlns:p14="http://schemas.microsoft.com/office/powerpoint/2010/main" val="3728173940"/>
              </p:ext>
            </p:extLst>
          </p:nvPr>
        </p:nvGraphicFramePr>
        <p:xfrm>
          <a:off x="8161758" y="2279484"/>
          <a:ext cx="3595754" cy="235841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7268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8674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74716" y="1975720"/>
            <a:ext cx="4119023" cy="36123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38337" y="4982587"/>
            <a:ext cx="480873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44.57%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Imaging</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74716" y="5036192"/>
            <a:ext cx="47026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7,594 waits &gt;26 weeks against a target of 0</a:t>
            </a:r>
          </a:p>
        </p:txBody>
      </p:sp>
      <p:graphicFrame>
        <p:nvGraphicFramePr>
          <p:cNvPr id="3" name="Chart 2">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528258977"/>
              </p:ext>
            </p:extLst>
          </p:nvPr>
        </p:nvGraphicFramePr>
        <p:xfrm>
          <a:off x="671513" y="2270426"/>
          <a:ext cx="4572001" cy="27062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2850744270"/>
              </p:ext>
            </p:extLst>
          </p:nvPr>
        </p:nvGraphicFramePr>
        <p:xfrm>
          <a:off x="6574716" y="2271824"/>
          <a:ext cx="4572000" cy="27049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130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677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7059" y="1942763"/>
            <a:ext cx="4119023" cy="4546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01705" y="5044943"/>
            <a:ext cx="457200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29.23%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600552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Physiological</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18430" y="5039544"/>
            <a:ext cx="4805265"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6,592 waits &gt;26 weeks against a target of 0</a:t>
            </a:r>
          </a:p>
        </p:txBody>
      </p:sp>
      <p:graphicFrame>
        <p:nvGraphicFramePr>
          <p:cNvPr id="9" name="Chart 8">
            <a:extLst>
              <a:ext uri="{FF2B5EF4-FFF2-40B4-BE49-F238E27FC236}">
                <a16:creationId xmlns:a16="http://schemas.microsoft.com/office/drawing/2014/main" id="{29F38B88-9D26-43BD-BB67-865C27FA6A7A}"/>
              </a:ext>
            </a:extLst>
          </p:cNvPr>
          <p:cNvGraphicFramePr>
            <a:graphicFrameLocks/>
          </p:cNvGraphicFramePr>
          <p:nvPr>
            <p:extLst>
              <p:ext uri="{D42A27DB-BD31-4B8C-83A1-F6EECF244321}">
                <p14:modId xmlns:p14="http://schemas.microsoft.com/office/powerpoint/2010/main" val="3913206476"/>
              </p:ext>
            </p:extLst>
          </p:nvPr>
        </p:nvGraphicFramePr>
        <p:xfrm>
          <a:off x="6597059" y="2314932"/>
          <a:ext cx="4493372" cy="2751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731CDB00-C62B-4BBC-8989-659376D2C659}"/>
              </a:ext>
            </a:extLst>
          </p:cNvPr>
          <p:cNvGraphicFramePr>
            <a:graphicFrameLocks/>
          </p:cNvGraphicFramePr>
          <p:nvPr>
            <p:extLst>
              <p:ext uri="{D42A27DB-BD31-4B8C-83A1-F6EECF244321}">
                <p14:modId xmlns:p14="http://schemas.microsoft.com/office/powerpoint/2010/main" val="1012823798"/>
              </p:ext>
            </p:extLst>
          </p:nvPr>
        </p:nvGraphicFramePr>
        <p:xfrm>
          <a:off x="731898" y="2314932"/>
          <a:ext cx="4572001" cy="27516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05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57373"/>
            <a:ext cx="461304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0907"/>
            <a:ext cx="502504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6" name="Text Placeholder 1">
            <a:extLst>
              <a:ext uri="{FF2B5EF4-FFF2-40B4-BE49-F238E27FC236}">
                <a16:creationId xmlns:a16="http://schemas.microsoft.com/office/drawing/2014/main" id="{B41EC962-6B21-F8F2-A095-5105C2545182}"/>
              </a:ext>
            </a:extLst>
          </p:cNvPr>
          <p:cNvSpPr txBox="1">
            <a:spLocks/>
          </p:cNvSpPr>
          <p:nvPr/>
        </p:nvSpPr>
        <p:spPr>
          <a:xfrm>
            <a:off x="638337" y="507075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2.2% decrease YTD compared to same period last year</a:t>
            </a:r>
          </a:p>
        </p:txBody>
      </p:sp>
      <p:graphicFrame>
        <p:nvGraphicFramePr>
          <p:cNvPr id="3" name="Chart 2">
            <a:extLst>
              <a:ext uri="{FF2B5EF4-FFF2-40B4-BE49-F238E27FC236}">
                <a16:creationId xmlns:a16="http://schemas.microsoft.com/office/drawing/2014/main" id="{793C2148-C038-4621-A725-F856272D958A}"/>
              </a:ext>
            </a:extLst>
          </p:cNvPr>
          <p:cNvGraphicFramePr>
            <a:graphicFrameLocks/>
          </p:cNvGraphicFramePr>
          <p:nvPr>
            <p:extLst>
              <p:ext uri="{D42A27DB-BD31-4B8C-83A1-F6EECF244321}">
                <p14:modId xmlns:p14="http://schemas.microsoft.com/office/powerpoint/2010/main" val="1158361656"/>
              </p:ext>
            </p:extLst>
          </p:nvPr>
        </p:nvGraphicFramePr>
        <p:xfrm>
          <a:off x="638337" y="2308246"/>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6974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5"/>
            <a:ext cx="4119023" cy="33682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1942763"/>
            <a:ext cx="411902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38337" y="502515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77.90%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573636"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99281" y="500405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118 waits &gt;26 weeks against a target of 0</a:t>
            </a:r>
          </a:p>
        </p:txBody>
      </p:sp>
      <p:graphicFrame>
        <p:nvGraphicFramePr>
          <p:cNvPr id="9" name="Chart 8">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4219575030"/>
              </p:ext>
            </p:extLst>
          </p:nvPr>
        </p:nvGraphicFramePr>
        <p:xfrm>
          <a:off x="669931" y="2305666"/>
          <a:ext cx="4572000" cy="270860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E00-000002000000}"/>
              </a:ext>
            </a:extLst>
          </p:cNvPr>
          <p:cNvGraphicFramePr>
            <a:graphicFrameLocks/>
          </p:cNvGraphicFramePr>
          <p:nvPr>
            <p:extLst>
              <p:ext uri="{D42A27DB-BD31-4B8C-83A1-F6EECF244321}">
                <p14:modId xmlns:p14="http://schemas.microsoft.com/office/powerpoint/2010/main" val="2900987847"/>
              </p:ext>
            </p:extLst>
          </p:nvPr>
        </p:nvGraphicFramePr>
        <p:xfrm>
          <a:off x="6599281" y="2305665"/>
          <a:ext cx="4572001" cy="27086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96257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DNA / CND Rate for </a:t>
            </a:r>
            <a:r>
              <a:rPr lang="en-GB" sz="1800" dirty="0"/>
              <a:t>Main</a:t>
            </a:r>
            <a:r>
              <a:rPr lang="en-GB" sz="1600" dirty="0"/>
              <a:t> &amp; DPU</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Run Time </a:t>
            </a:r>
            <a:r>
              <a:rPr lang="en-GB" sz="1800" dirty="0"/>
              <a:t>Rate</a:t>
            </a:r>
            <a:r>
              <a:rPr lang="en-GB" sz="1600" dirty="0"/>
              <a:t> for Main, DPU &amp; Endoscopy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6263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10.16% DPU 8.93%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8336" y="5985859"/>
            <a:ext cx="480366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250007" y="5046303"/>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97.85% DPU 79.71% Endoscopy 111.38% against a target of 90%</a:t>
            </a:r>
          </a:p>
        </p:txBody>
      </p:sp>
      <p:graphicFrame>
        <p:nvGraphicFramePr>
          <p:cNvPr id="3" name="Chart 2">
            <a:extLst>
              <a:ext uri="{FF2B5EF4-FFF2-40B4-BE49-F238E27FC236}">
                <a16:creationId xmlns:a16="http://schemas.microsoft.com/office/drawing/2014/main" id="{3DA7DD48-543C-41E3-A26C-B42666244E3A}"/>
              </a:ext>
            </a:extLst>
          </p:cNvPr>
          <p:cNvGraphicFramePr>
            <a:graphicFrameLocks/>
          </p:cNvGraphicFramePr>
          <p:nvPr>
            <p:extLst>
              <p:ext uri="{D42A27DB-BD31-4B8C-83A1-F6EECF244321}">
                <p14:modId xmlns:p14="http://schemas.microsoft.com/office/powerpoint/2010/main" val="509959780"/>
              </p:ext>
            </p:extLst>
          </p:nvPr>
        </p:nvGraphicFramePr>
        <p:xfrm>
          <a:off x="671513" y="2379303"/>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AAF0CD5-2DBE-4D10-BB71-A03FDDEB82DA}"/>
              </a:ext>
            </a:extLst>
          </p:cNvPr>
          <p:cNvGraphicFramePr>
            <a:graphicFrameLocks/>
          </p:cNvGraphicFramePr>
          <p:nvPr>
            <p:extLst>
              <p:ext uri="{D42A27DB-BD31-4B8C-83A1-F6EECF244321}">
                <p14:modId xmlns:p14="http://schemas.microsoft.com/office/powerpoint/2010/main" val="1498355044"/>
              </p:ext>
            </p:extLst>
          </p:nvPr>
        </p:nvGraphicFramePr>
        <p:xfrm>
          <a:off x="6313196" y="2379303"/>
          <a:ext cx="4571999" cy="2667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551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4664800"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a:t>
            </a:r>
            <a:r>
              <a:rPr lang="en-GB" sz="1800" dirty="0"/>
              <a:t>Main</a:t>
            </a:r>
            <a:r>
              <a:rPr lang="en-GB" sz="1600" dirty="0"/>
              <a:t> Theatre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DPU Theatre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4" y="5062635"/>
            <a:ext cx="463162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88.89% against a target of 85%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250007" y="5052803"/>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60.12% against a target of 80%</a:t>
            </a:r>
          </a:p>
        </p:txBody>
      </p:sp>
      <p:graphicFrame>
        <p:nvGraphicFramePr>
          <p:cNvPr id="9" name="Chart 8">
            <a:extLst>
              <a:ext uri="{FF2B5EF4-FFF2-40B4-BE49-F238E27FC236}">
                <a16:creationId xmlns:a16="http://schemas.microsoft.com/office/drawing/2014/main" id="{2F5DED4C-79F7-4141-9175-2951AC1AB981}"/>
              </a:ext>
            </a:extLst>
          </p:cNvPr>
          <p:cNvGraphicFramePr>
            <a:graphicFrameLocks/>
          </p:cNvGraphicFramePr>
          <p:nvPr>
            <p:extLst>
              <p:ext uri="{D42A27DB-BD31-4B8C-83A1-F6EECF244321}">
                <p14:modId xmlns:p14="http://schemas.microsoft.com/office/powerpoint/2010/main" val="338494474"/>
              </p:ext>
            </p:extLst>
          </p:nvPr>
        </p:nvGraphicFramePr>
        <p:xfrm>
          <a:off x="731138" y="2344365"/>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3A3E4088-0530-4794-8C75-F29D7A85409A}"/>
              </a:ext>
            </a:extLst>
          </p:cNvPr>
          <p:cNvGraphicFramePr>
            <a:graphicFrameLocks/>
          </p:cNvGraphicFramePr>
          <p:nvPr>
            <p:extLst>
              <p:ext uri="{D42A27DB-BD31-4B8C-83A1-F6EECF244321}">
                <p14:modId xmlns:p14="http://schemas.microsoft.com/office/powerpoint/2010/main" val="3971572005"/>
              </p:ext>
            </p:extLst>
          </p:nvPr>
        </p:nvGraphicFramePr>
        <p:xfrm>
          <a:off x="6281601" y="2331746"/>
          <a:ext cx="4571999" cy="2667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5979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82851"/>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Report 667793 – AHP Activity</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9" name="Text Placeholder 1">
            <a:extLst>
              <a:ext uri="{FF2B5EF4-FFF2-40B4-BE49-F238E27FC236}">
                <a16:creationId xmlns:a16="http://schemas.microsoft.com/office/drawing/2014/main" id="{CCBD9BFC-49F6-2C49-BA26-3E5B73B2DE76}"/>
              </a:ext>
            </a:extLst>
          </p:cNvPr>
          <p:cNvSpPr txBox="1">
            <a:spLocks/>
          </p:cNvSpPr>
          <p:nvPr/>
        </p:nvSpPr>
        <p:spPr>
          <a:xfrm>
            <a:off x="671513" y="4849829"/>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3.0% increase YTD compared to same period last year</a:t>
            </a:r>
          </a:p>
        </p:txBody>
      </p:sp>
      <p:sp>
        <p:nvSpPr>
          <p:cNvPr id="12" name="Text Placeholder 1">
            <a:extLst>
              <a:ext uri="{FF2B5EF4-FFF2-40B4-BE49-F238E27FC236}">
                <a16:creationId xmlns:a16="http://schemas.microsoft.com/office/drawing/2014/main" id="{D4ECAF9B-9F98-E552-1EE0-74047704FA7C}"/>
              </a:ext>
            </a:extLst>
          </p:cNvPr>
          <p:cNvSpPr txBox="1">
            <a:spLocks/>
          </p:cNvSpPr>
          <p:nvPr/>
        </p:nvSpPr>
        <p:spPr>
          <a:xfrm>
            <a:off x="6527059" y="481017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July 2026  3.2% increase YTD compared to same period last year</a:t>
            </a:r>
          </a:p>
        </p:txBody>
      </p:sp>
      <p:graphicFrame>
        <p:nvGraphicFramePr>
          <p:cNvPr id="3" name="Chart 2">
            <a:extLst>
              <a:ext uri="{FF2B5EF4-FFF2-40B4-BE49-F238E27FC236}">
                <a16:creationId xmlns:a16="http://schemas.microsoft.com/office/drawing/2014/main" id="{94D806B1-A3A5-48E3-A841-2B67B4A29C43}"/>
              </a:ext>
            </a:extLst>
          </p:cNvPr>
          <p:cNvGraphicFramePr>
            <a:graphicFrameLocks/>
          </p:cNvGraphicFramePr>
          <p:nvPr>
            <p:extLst>
              <p:ext uri="{D42A27DB-BD31-4B8C-83A1-F6EECF244321}">
                <p14:modId xmlns:p14="http://schemas.microsoft.com/office/powerpoint/2010/main" val="1187351618"/>
              </p:ext>
            </p:extLst>
          </p:nvPr>
        </p:nvGraphicFramePr>
        <p:xfrm>
          <a:off x="713602" y="2168932"/>
          <a:ext cx="4572000" cy="26418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79ACA2A2-4038-4E89-9ADA-9AD60B7D2DFE}"/>
              </a:ext>
            </a:extLst>
          </p:cNvPr>
          <p:cNvGraphicFramePr>
            <a:graphicFrameLocks/>
          </p:cNvGraphicFramePr>
          <p:nvPr>
            <p:extLst>
              <p:ext uri="{D42A27DB-BD31-4B8C-83A1-F6EECF244321}">
                <p14:modId xmlns:p14="http://schemas.microsoft.com/office/powerpoint/2010/main" val="348086081"/>
              </p:ext>
            </p:extLst>
          </p:nvPr>
        </p:nvGraphicFramePr>
        <p:xfrm>
          <a:off x="6573291" y="2179585"/>
          <a:ext cx="4572000" cy="26305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971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0917" y="1104177"/>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71698" y="1977940"/>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0505" y="5031606"/>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40.54% waiting &lt; 13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40299"/>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422447" y="5021774"/>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18,210 waits &gt;13 weeks against a target of 0</a:t>
            </a:r>
          </a:p>
        </p:txBody>
      </p:sp>
      <p:graphicFrame>
        <p:nvGraphicFramePr>
          <p:cNvPr id="11" name="Chart 10">
            <a:extLst>
              <a:ext uri="{FF2B5EF4-FFF2-40B4-BE49-F238E27FC236}">
                <a16:creationId xmlns:a16="http://schemas.microsoft.com/office/drawing/2014/main" id="{00000000-0008-0000-1100-000002000000}"/>
              </a:ext>
            </a:extLst>
          </p:cNvPr>
          <p:cNvGraphicFramePr>
            <a:graphicFrameLocks/>
          </p:cNvGraphicFramePr>
          <p:nvPr>
            <p:extLst>
              <p:ext uri="{D42A27DB-BD31-4B8C-83A1-F6EECF244321}">
                <p14:modId xmlns:p14="http://schemas.microsoft.com/office/powerpoint/2010/main" val="3225790493"/>
              </p:ext>
            </p:extLst>
          </p:nvPr>
        </p:nvGraphicFramePr>
        <p:xfrm>
          <a:off x="720765" y="2345053"/>
          <a:ext cx="4526972" cy="26793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1000-000002000000}"/>
              </a:ext>
            </a:extLst>
          </p:cNvPr>
          <p:cNvGraphicFramePr>
            <a:graphicFrameLocks/>
          </p:cNvGraphicFramePr>
          <p:nvPr>
            <p:extLst>
              <p:ext uri="{D42A27DB-BD31-4B8C-83A1-F6EECF244321}">
                <p14:modId xmlns:p14="http://schemas.microsoft.com/office/powerpoint/2010/main" val="2524984889"/>
              </p:ext>
            </p:extLst>
          </p:nvPr>
        </p:nvGraphicFramePr>
        <p:xfrm>
          <a:off x="6422447" y="2354149"/>
          <a:ext cx="4522749" cy="2667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9723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2050680"/>
            <a:ext cx="4119023"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465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08863"/>
            <a:ext cx="7847798"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488483" y="5021312"/>
            <a:ext cx="429300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35 waits &gt;9 weeks against a target of 0</a:t>
            </a:r>
          </a:p>
        </p:txBody>
      </p:sp>
      <p:sp>
        <p:nvSpPr>
          <p:cNvPr id="14" name="Text Placeholder 1">
            <a:extLst>
              <a:ext uri="{FF2B5EF4-FFF2-40B4-BE49-F238E27FC236}">
                <a16:creationId xmlns:a16="http://schemas.microsoft.com/office/drawing/2014/main" id="{9EA254C6-564B-DFD0-F4A9-D9FFE822FC6D}"/>
              </a:ext>
            </a:extLst>
          </p:cNvPr>
          <p:cNvSpPr txBox="1">
            <a:spLocks/>
          </p:cNvSpPr>
          <p:nvPr/>
        </p:nvSpPr>
        <p:spPr>
          <a:xfrm>
            <a:off x="685093" y="5011696"/>
            <a:ext cx="427942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95.31% waiting &lt; 9 weeks</a:t>
            </a:r>
          </a:p>
        </p:txBody>
      </p:sp>
      <p:graphicFrame>
        <p:nvGraphicFramePr>
          <p:cNvPr id="3" name="Chart 2">
            <a:extLst>
              <a:ext uri="{FF2B5EF4-FFF2-40B4-BE49-F238E27FC236}">
                <a16:creationId xmlns:a16="http://schemas.microsoft.com/office/drawing/2014/main" id="{4FBE2968-1336-4547-82FB-E3B227636F9E}"/>
              </a:ext>
            </a:extLst>
          </p:cNvPr>
          <p:cNvGraphicFramePr>
            <a:graphicFrameLocks/>
          </p:cNvGraphicFramePr>
          <p:nvPr>
            <p:extLst>
              <p:ext uri="{D42A27DB-BD31-4B8C-83A1-F6EECF244321}">
                <p14:modId xmlns:p14="http://schemas.microsoft.com/office/powerpoint/2010/main" val="2740814303"/>
              </p:ext>
            </p:extLst>
          </p:nvPr>
        </p:nvGraphicFramePr>
        <p:xfrm>
          <a:off x="716756" y="2540169"/>
          <a:ext cx="4216101" cy="24811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2E00-000002000000}"/>
              </a:ext>
            </a:extLst>
          </p:cNvPr>
          <p:cNvGraphicFramePr>
            <a:graphicFrameLocks/>
          </p:cNvGraphicFramePr>
          <p:nvPr>
            <p:extLst>
              <p:ext uri="{D42A27DB-BD31-4B8C-83A1-F6EECF244321}">
                <p14:modId xmlns:p14="http://schemas.microsoft.com/office/powerpoint/2010/main" val="3170178228"/>
              </p:ext>
            </p:extLst>
          </p:nvPr>
        </p:nvGraphicFramePr>
        <p:xfrm>
          <a:off x="6456819" y="2540169"/>
          <a:ext cx="4216101" cy="24846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39203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84%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MH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51697" y="504387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 patients &gt; 28 days</a:t>
            </a:r>
          </a:p>
        </p:txBody>
      </p:sp>
      <p:graphicFrame>
        <p:nvGraphicFramePr>
          <p:cNvPr id="3" name="Chart 2">
            <a:extLst>
              <a:ext uri="{FF2B5EF4-FFF2-40B4-BE49-F238E27FC236}">
                <a16:creationId xmlns:a16="http://schemas.microsoft.com/office/drawing/2014/main" id="{00000000-0008-0000-3000-000002000000}"/>
              </a:ext>
            </a:extLst>
          </p:cNvPr>
          <p:cNvGraphicFramePr>
            <a:graphicFrameLocks/>
          </p:cNvGraphicFramePr>
          <p:nvPr>
            <p:extLst>
              <p:ext uri="{D42A27DB-BD31-4B8C-83A1-F6EECF244321}">
                <p14:modId xmlns:p14="http://schemas.microsoft.com/office/powerpoint/2010/main" val="2323016558"/>
              </p:ext>
            </p:extLst>
          </p:nvPr>
        </p:nvGraphicFramePr>
        <p:xfrm>
          <a:off x="737653" y="2289661"/>
          <a:ext cx="4572000" cy="27537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3200-000002000000}"/>
              </a:ext>
            </a:extLst>
          </p:cNvPr>
          <p:cNvGraphicFramePr>
            <a:graphicFrameLocks/>
          </p:cNvGraphicFramePr>
          <p:nvPr>
            <p:extLst>
              <p:ext uri="{D42A27DB-BD31-4B8C-83A1-F6EECF244321}">
                <p14:modId xmlns:p14="http://schemas.microsoft.com/office/powerpoint/2010/main" val="1269233894"/>
              </p:ext>
            </p:extLst>
          </p:nvPr>
        </p:nvGraphicFramePr>
        <p:xfrm>
          <a:off x="6713322" y="2289661"/>
          <a:ext cx="4572000" cy="27643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7669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100%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LD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Learning Disability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46440" y="5031207"/>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0 patients &gt; 28 days</a:t>
            </a:r>
          </a:p>
        </p:txBody>
      </p:sp>
      <p:graphicFrame>
        <p:nvGraphicFramePr>
          <p:cNvPr id="9" name="Chart 8">
            <a:extLst>
              <a:ext uri="{FF2B5EF4-FFF2-40B4-BE49-F238E27FC236}">
                <a16:creationId xmlns:a16="http://schemas.microsoft.com/office/drawing/2014/main" id="{00000000-0008-0000-3500-000002000000}"/>
              </a:ext>
            </a:extLst>
          </p:cNvPr>
          <p:cNvGraphicFramePr>
            <a:graphicFrameLocks/>
          </p:cNvGraphicFramePr>
          <p:nvPr>
            <p:extLst>
              <p:ext uri="{D42A27DB-BD31-4B8C-83A1-F6EECF244321}">
                <p14:modId xmlns:p14="http://schemas.microsoft.com/office/powerpoint/2010/main" val="792341409"/>
              </p:ext>
            </p:extLst>
          </p:nvPr>
        </p:nvGraphicFramePr>
        <p:xfrm>
          <a:off x="699277" y="2394450"/>
          <a:ext cx="4572001" cy="26052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3700-000002000000}"/>
              </a:ext>
            </a:extLst>
          </p:cNvPr>
          <p:cNvGraphicFramePr>
            <a:graphicFrameLocks/>
          </p:cNvGraphicFramePr>
          <p:nvPr>
            <p:extLst>
              <p:ext uri="{D42A27DB-BD31-4B8C-83A1-F6EECF244321}">
                <p14:modId xmlns:p14="http://schemas.microsoft.com/office/powerpoint/2010/main" val="4237586301"/>
              </p:ext>
            </p:extLst>
          </p:nvPr>
        </p:nvGraphicFramePr>
        <p:xfrm>
          <a:off x="6746440" y="2350081"/>
          <a:ext cx="4572000" cy="26225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3605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95205" y="5019679"/>
            <a:ext cx="44558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550 waits &gt;13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Psychological Therapies</a:t>
            </a:r>
          </a:p>
        </p:txBody>
      </p:sp>
      <p:graphicFrame>
        <p:nvGraphicFramePr>
          <p:cNvPr id="4" name="Chart 3">
            <a:extLst>
              <a:ext uri="{FF2B5EF4-FFF2-40B4-BE49-F238E27FC236}">
                <a16:creationId xmlns:a16="http://schemas.microsoft.com/office/drawing/2014/main" id="{00000000-0008-0000-3400-000002000000}"/>
              </a:ext>
            </a:extLst>
          </p:cNvPr>
          <p:cNvGraphicFramePr>
            <a:graphicFrameLocks/>
          </p:cNvGraphicFramePr>
          <p:nvPr>
            <p:extLst>
              <p:ext uri="{D42A27DB-BD31-4B8C-83A1-F6EECF244321}">
                <p14:modId xmlns:p14="http://schemas.microsoft.com/office/powerpoint/2010/main" val="3427854341"/>
              </p:ext>
            </p:extLst>
          </p:nvPr>
        </p:nvGraphicFramePr>
        <p:xfrm>
          <a:off x="769271" y="2512576"/>
          <a:ext cx="4371985" cy="24950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9657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95205" y="5019679"/>
            <a:ext cx="44558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431 waits &gt;9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Dementia</a:t>
            </a:r>
          </a:p>
        </p:txBody>
      </p:sp>
      <p:graphicFrame>
        <p:nvGraphicFramePr>
          <p:cNvPr id="4" name="Chart 3">
            <a:extLst>
              <a:ext uri="{FF2B5EF4-FFF2-40B4-BE49-F238E27FC236}">
                <a16:creationId xmlns:a16="http://schemas.microsoft.com/office/drawing/2014/main" id="{00000000-0008-0000-3300-000002000000}"/>
              </a:ext>
            </a:extLst>
          </p:cNvPr>
          <p:cNvGraphicFramePr>
            <a:graphicFrameLocks/>
          </p:cNvGraphicFramePr>
          <p:nvPr>
            <p:extLst>
              <p:ext uri="{D42A27DB-BD31-4B8C-83A1-F6EECF244321}">
                <p14:modId xmlns:p14="http://schemas.microsoft.com/office/powerpoint/2010/main" val="2162750895"/>
              </p:ext>
            </p:extLst>
          </p:nvPr>
        </p:nvGraphicFramePr>
        <p:xfrm>
          <a:off x="732308" y="2552143"/>
          <a:ext cx="4350969" cy="24725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2210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98340"/>
            <a:ext cx="4119023" cy="3990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85715" y="2067062"/>
            <a:ext cx="4119023" cy="30481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31208"/>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76.68% waiting &lt; 9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CAMHS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662466"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52 waits &gt;9 weeks against a target of 0</a:t>
            </a:r>
          </a:p>
        </p:txBody>
      </p:sp>
      <p:graphicFrame>
        <p:nvGraphicFramePr>
          <p:cNvPr id="3" name="Chart 2">
            <a:extLst>
              <a:ext uri="{FF2B5EF4-FFF2-40B4-BE49-F238E27FC236}">
                <a16:creationId xmlns:a16="http://schemas.microsoft.com/office/drawing/2014/main" id="{43A6DC1E-6F48-4D79-A3E6-B7087EE55E34}"/>
              </a:ext>
            </a:extLst>
          </p:cNvPr>
          <p:cNvGraphicFramePr>
            <a:graphicFrameLocks/>
          </p:cNvGraphicFramePr>
          <p:nvPr>
            <p:extLst>
              <p:ext uri="{D42A27DB-BD31-4B8C-83A1-F6EECF244321}">
                <p14:modId xmlns:p14="http://schemas.microsoft.com/office/powerpoint/2010/main" val="2316436475"/>
              </p:ext>
            </p:extLst>
          </p:nvPr>
        </p:nvGraphicFramePr>
        <p:xfrm>
          <a:off x="671513" y="2420684"/>
          <a:ext cx="4572000" cy="25731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00000000-0008-0000-3800-000002000000}"/>
              </a:ext>
            </a:extLst>
          </p:cNvPr>
          <p:cNvGraphicFramePr>
            <a:graphicFrameLocks/>
          </p:cNvGraphicFramePr>
          <p:nvPr>
            <p:extLst>
              <p:ext uri="{D42A27DB-BD31-4B8C-83A1-F6EECF244321}">
                <p14:modId xmlns:p14="http://schemas.microsoft.com/office/powerpoint/2010/main" val="2060035909"/>
              </p:ext>
            </p:extLst>
          </p:nvPr>
        </p:nvGraphicFramePr>
        <p:xfrm>
          <a:off x="6585715" y="2420684"/>
          <a:ext cx="4572001" cy="25731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4375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4434" y="1202581"/>
            <a:ext cx="10635584"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197021"/>
            <a:ext cx="4119023" cy="3515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Unallocated Cases &gt; 20 Days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131" y="5284257"/>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47 cases &gt; 20 Days against a target of 43 cases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5505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Unallocated Cases – Family Support</a:t>
            </a:r>
          </a:p>
        </p:txBody>
      </p:sp>
      <p:graphicFrame>
        <p:nvGraphicFramePr>
          <p:cNvPr id="3" name="Chart 2">
            <a:extLst>
              <a:ext uri="{FF2B5EF4-FFF2-40B4-BE49-F238E27FC236}">
                <a16:creationId xmlns:a16="http://schemas.microsoft.com/office/drawing/2014/main" id="{BAEB5854-8993-4153-80A9-C5B64C2C7A96}"/>
              </a:ext>
            </a:extLst>
          </p:cNvPr>
          <p:cNvGraphicFramePr>
            <a:graphicFrameLocks/>
          </p:cNvGraphicFramePr>
          <p:nvPr>
            <p:extLst>
              <p:ext uri="{D42A27DB-BD31-4B8C-83A1-F6EECF244321}">
                <p14:modId xmlns:p14="http://schemas.microsoft.com/office/powerpoint/2010/main" val="1323897589"/>
              </p:ext>
            </p:extLst>
          </p:nvPr>
        </p:nvGraphicFramePr>
        <p:xfrm>
          <a:off x="731131" y="2538758"/>
          <a:ext cx="4572000" cy="2735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8833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81538"/>
            <a:ext cx="10635584" cy="558538"/>
          </a:xfrm>
        </p:spPr>
        <p:txBody>
          <a:bodyPr/>
          <a:lstStyle/>
          <a:p>
            <a:r>
              <a:rPr lang="en-GB" sz="2800" dirty="0"/>
              <a:t>Community Services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14268" y="509261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3,214 compared to target of 3,688</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3167"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624026"/>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Domiciliary Care Packages</a:t>
            </a:r>
          </a:p>
        </p:txBody>
      </p:sp>
      <p:sp>
        <p:nvSpPr>
          <p:cNvPr id="9" name="Text Placeholder 1">
            <a:extLst>
              <a:ext uri="{FF2B5EF4-FFF2-40B4-BE49-F238E27FC236}">
                <a16:creationId xmlns:a16="http://schemas.microsoft.com/office/drawing/2014/main" id="{A14CF80E-D59B-0F34-20B3-D6F712013EC6}"/>
              </a:ext>
            </a:extLst>
          </p:cNvPr>
          <p:cNvSpPr txBox="1">
            <a:spLocks/>
          </p:cNvSpPr>
          <p:nvPr/>
        </p:nvSpPr>
        <p:spPr>
          <a:xfrm>
            <a:off x="671513" y="2060311"/>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(Full)</a:t>
            </a:r>
          </a:p>
        </p:txBody>
      </p:sp>
      <p:sp>
        <p:nvSpPr>
          <p:cNvPr id="11" name="Text Placeholder 1">
            <a:extLst>
              <a:ext uri="{FF2B5EF4-FFF2-40B4-BE49-F238E27FC236}">
                <a16:creationId xmlns:a16="http://schemas.microsoft.com/office/drawing/2014/main" id="{8DF0A193-E358-A260-A170-5DDE42F7B755}"/>
              </a:ext>
            </a:extLst>
          </p:cNvPr>
          <p:cNvSpPr txBox="1">
            <a:spLocks/>
          </p:cNvSpPr>
          <p:nvPr/>
        </p:nvSpPr>
        <p:spPr>
          <a:xfrm>
            <a:off x="6811847" y="5066673"/>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2,367 compared to target of 2,061</a:t>
            </a:r>
          </a:p>
        </p:txBody>
      </p:sp>
      <p:sp>
        <p:nvSpPr>
          <p:cNvPr id="14" name="Text Placeholder 1">
            <a:extLst>
              <a:ext uri="{FF2B5EF4-FFF2-40B4-BE49-F238E27FC236}">
                <a16:creationId xmlns:a16="http://schemas.microsoft.com/office/drawing/2014/main" id="{32BE90AA-40CC-81EB-07B3-B4E0A27EEA15}"/>
              </a:ext>
            </a:extLst>
          </p:cNvPr>
          <p:cNvSpPr txBox="1">
            <a:spLocks/>
          </p:cNvSpPr>
          <p:nvPr/>
        </p:nvSpPr>
        <p:spPr>
          <a:xfrm>
            <a:off x="6840109" y="2084646"/>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(Partial)</a:t>
            </a:r>
          </a:p>
        </p:txBody>
      </p:sp>
      <p:graphicFrame>
        <p:nvGraphicFramePr>
          <p:cNvPr id="3" name="Chart 2">
            <a:extLst>
              <a:ext uri="{FF2B5EF4-FFF2-40B4-BE49-F238E27FC236}">
                <a16:creationId xmlns:a16="http://schemas.microsoft.com/office/drawing/2014/main" id="{967E0252-9207-4BA1-886C-B87A2C3C5C15}"/>
              </a:ext>
            </a:extLst>
          </p:cNvPr>
          <p:cNvGraphicFramePr>
            <a:graphicFrameLocks/>
          </p:cNvGraphicFramePr>
          <p:nvPr>
            <p:extLst>
              <p:ext uri="{D42A27DB-BD31-4B8C-83A1-F6EECF244321}">
                <p14:modId xmlns:p14="http://schemas.microsoft.com/office/powerpoint/2010/main" val="1374145293"/>
              </p:ext>
            </p:extLst>
          </p:nvPr>
        </p:nvGraphicFramePr>
        <p:xfrm>
          <a:off x="637518" y="2486899"/>
          <a:ext cx="4572000" cy="25729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0757CF8-CACD-444C-8966-5CAA62D21AE7}"/>
              </a:ext>
            </a:extLst>
          </p:cNvPr>
          <p:cNvGraphicFramePr>
            <a:graphicFrameLocks/>
          </p:cNvGraphicFramePr>
          <p:nvPr>
            <p:extLst>
              <p:ext uri="{D42A27DB-BD31-4B8C-83A1-F6EECF244321}">
                <p14:modId xmlns:p14="http://schemas.microsoft.com/office/powerpoint/2010/main" val="2480150313"/>
              </p:ext>
            </p:extLst>
          </p:nvPr>
        </p:nvGraphicFramePr>
        <p:xfrm>
          <a:off x="6773472" y="2483330"/>
          <a:ext cx="4572000" cy="25365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1470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49383"/>
            <a:ext cx="10635584" cy="558538"/>
          </a:xfrm>
        </p:spPr>
        <p:txBody>
          <a:bodyPr/>
          <a:lstStyle/>
          <a:p>
            <a:r>
              <a:rPr lang="en-GB" sz="2800" dirty="0"/>
              <a:t>Community Services</a:t>
            </a:r>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497609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747 compared to target of 780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78831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Direct Payments</a:t>
            </a:r>
          </a:p>
        </p:txBody>
      </p:sp>
      <p:graphicFrame>
        <p:nvGraphicFramePr>
          <p:cNvPr id="3" name="Chart 2">
            <a:extLst>
              <a:ext uri="{FF2B5EF4-FFF2-40B4-BE49-F238E27FC236}">
                <a16:creationId xmlns:a16="http://schemas.microsoft.com/office/drawing/2014/main" id="{2E6A07BF-6253-4F8B-B488-4E8C53F4E574}"/>
              </a:ext>
            </a:extLst>
          </p:cNvPr>
          <p:cNvGraphicFramePr>
            <a:graphicFrameLocks/>
          </p:cNvGraphicFramePr>
          <p:nvPr>
            <p:extLst>
              <p:ext uri="{D42A27DB-BD31-4B8C-83A1-F6EECF244321}">
                <p14:modId xmlns:p14="http://schemas.microsoft.com/office/powerpoint/2010/main" val="3110159361"/>
              </p:ext>
            </p:extLst>
          </p:nvPr>
        </p:nvGraphicFramePr>
        <p:xfrm>
          <a:off x="689576" y="2346852"/>
          <a:ext cx="4495250" cy="2557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6731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4711"/>
            <a:ext cx="4057803"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4939"/>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74907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Compliance with SAI Process</a:t>
            </a:r>
          </a:p>
        </p:txBody>
      </p:sp>
      <p:sp>
        <p:nvSpPr>
          <p:cNvPr id="3" name="Text Placeholder 1">
            <a:extLst>
              <a:ext uri="{FF2B5EF4-FFF2-40B4-BE49-F238E27FC236}">
                <a16:creationId xmlns:a16="http://schemas.microsoft.com/office/drawing/2014/main" id="{190A3256-D148-1A60-351E-D83C562077F5}"/>
              </a:ext>
            </a:extLst>
          </p:cNvPr>
          <p:cNvSpPr txBox="1">
            <a:spLocks/>
          </p:cNvSpPr>
          <p:nvPr/>
        </p:nvSpPr>
        <p:spPr>
          <a:xfrm>
            <a:off x="671513" y="5088103"/>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14 SAI reports overdue / not completed</a:t>
            </a:r>
          </a:p>
        </p:txBody>
      </p:sp>
      <p:graphicFrame>
        <p:nvGraphicFramePr>
          <p:cNvPr id="6" name="Chart 5">
            <a:extLst>
              <a:ext uri="{FF2B5EF4-FFF2-40B4-BE49-F238E27FC236}">
                <a16:creationId xmlns:a16="http://schemas.microsoft.com/office/drawing/2014/main" id="{C69A9E6E-28AE-46DE-BAC5-63B52A1D96BB}"/>
              </a:ext>
            </a:extLst>
          </p:cNvPr>
          <p:cNvGraphicFramePr>
            <a:graphicFrameLocks/>
          </p:cNvGraphicFramePr>
          <p:nvPr>
            <p:extLst>
              <p:ext uri="{D42A27DB-BD31-4B8C-83A1-F6EECF244321}">
                <p14:modId xmlns:p14="http://schemas.microsoft.com/office/powerpoint/2010/main" val="3321939994"/>
              </p:ext>
            </p:extLst>
          </p:nvPr>
        </p:nvGraphicFramePr>
        <p:xfrm>
          <a:off x="671513" y="2307609"/>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2643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0546"/>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4" y="5956362"/>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PHA Monthly Target Monitoring Report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7260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Reduce Hospital Acquired Infections</a:t>
            </a:r>
          </a:p>
        </p:txBody>
      </p:sp>
      <p:sp>
        <p:nvSpPr>
          <p:cNvPr id="3" name="Text Placeholder 1">
            <a:extLst>
              <a:ext uri="{FF2B5EF4-FFF2-40B4-BE49-F238E27FC236}">
                <a16:creationId xmlns:a16="http://schemas.microsoft.com/office/drawing/2014/main" id="{0E17853B-E9D0-EFB6-5CA3-7A3E27228E0D}"/>
              </a:ext>
            </a:extLst>
          </p:cNvPr>
          <p:cNvSpPr txBox="1">
            <a:spLocks/>
          </p:cNvSpPr>
          <p:nvPr/>
        </p:nvSpPr>
        <p:spPr>
          <a:xfrm>
            <a:off x="671513" y="2142093"/>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CDIFF</a:t>
            </a:r>
          </a:p>
        </p:txBody>
      </p:sp>
      <p:sp>
        <p:nvSpPr>
          <p:cNvPr id="5" name="Text Placeholder 1">
            <a:extLst>
              <a:ext uri="{FF2B5EF4-FFF2-40B4-BE49-F238E27FC236}">
                <a16:creationId xmlns:a16="http://schemas.microsoft.com/office/drawing/2014/main" id="{E4C726B7-5522-4BAB-E6A3-55D16C9C57FC}"/>
              </a:ext>
            </a:extLst>
          </p:cNvPr>
          <p:cNvSpPr txBox="1">
            <a:spLocks/>
          </p:cNvSpPr>
          <p:nvPr/>
        </p:nvSpPr>
        <p:spPr>
          <a:xfrm>
            <a:off x="6930422" y="2190580"/>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MRSA</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4" y="5228150"/>
            <a:ext cx="34973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CDI Rate June 26 – 11.0</a:t>
            </a:r>
          </a:p>
        </p:txBody>
      </p:sp>
      <p:sp>
        <p:nvSpPr>
          <p:cNvPr id="8" name="Text Placeholder 1">
            <a:extLst>
              <a:ext uri="{FF2B5EF4-FFF2-40B4-BE49-F238E27FC236}">
                <a16:creationId xmlns:a16="http://schemas.microsoft.com/office/drawing/2014/main" id="{1B37E724-0010-CB72-57C7-B285F62B3C33}"/>
              </a:ext>
            </a:extLst>
          </p:cNvPr>
          <p:cNvSpPr txBox="1">
            <a:spLocks/>
          </p:cNvSpPr>
          <p:nvPr/>
        </p:nvSpPr>
        <p:spPr>
          <a:xfrm>
            <a:off x="6930422" y="5193739"/>
            <a:ext cx="3497364" cy="2771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MRSA Rate June 26 – 1.371</a:t>
            </a:r>
          </a:p>
        </p:txBody>
      </p:sp>
      <p:graphicFrame>
        <p:nvGraphicFramePr>
          <p:cNvPr id="11" name="Chart 10">
            <a:extLst>
              <a:ext uri="{FF2B5EF4-FFF2-40B4-BE49-F238E27FC236}">
                <a16:creationId xmlns:a16="http://schemas.microsoft.com/office/drawing/2014/main" id="{F855B4F1-3620-4517-BE9D-D50F2D0597EC}"/>
              </a:ext>
            </a:extLst>
          </p:cNvPr>
          <p:cNvGraphicFramePr>
            <a:graphicFrameLocks/>
          </p:cNvGraphicFramePr>
          <p:nvPr>
            <p:extLst>
              <p:ext uri="{D42A27DB-BD31-4B8C-83A1-F6EECF244321}">
                <p14:modId xmlns:p14="http://schemas.microsoft.com/office/powerpoint/2010/main" val="957005780"/>
              </p:ext>
            </p:extLst>
          </p:nvPr>
        </p:nvGraphicFramePr>
        <p:xfrm>
          <a:off x="6930422" y="2637612"/>
          <a:ext cx="4631912" cy="25477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92B4FA7E-960D-490A-9775-B3699940B218}"/>
              </a:ext>
            </a:extLst>
          </p:cNvPr>
          <p:cNvGraphicFramePr>
            <a:graphicFrameLocks/>
          </p:cNvGraphicFramePr>
          <p:nvPr>
            <p:extLst>
              <p:ext uri="{D42A27DB-BD31-4B8C-83A1-F6EECF244321}">
                <p14:modId xmlns:p14="http://schemas.microsoft.com/office/powerpoint/2010/main" val="2490306463"/>
              </p:ext>
            </p:extLst>
          </p:nvPr>
        </p:nvGraphicFramePr>
        <p:xfrm>
          <a:off x="757754" y="2637612"/>
          <a:ext cx="4584401" cy="25543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7961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14632" y="1326690"/>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913073"/>
            <a:ext cx="805953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 Compliance with elements of Palliative Care Bundle</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3" y="5130198"/>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26 – 90.48% Average Compliance against target of 95%</a:t>
            </a:r>
          </a:p>
        </p:txBody>
      </p:sp>
      <p:sp>
        <p:nvSpPr>
          <p:cNvPr id="14" name="Text Placeholder 1">
            <a:extLst>
              <a:ext uri="{FF2B5EF4-FFF2-40B4-BE49-F238E27FC236}">
                <a16:creationId xmlns:a16="http://schemas.microsoft.com/office/drawing/2014/main" id="{75747BFC-D041-89A5-127A-BB3A97F22A59}"/>
              </a:ext>
            </a:extLst>
          </p:cNvPr>
          <p:cNvSpPr txBox="1">
            <a:spLocks/>
          </p:cNvSpPr>
          <p:nvPr/>
        </p:nvSpPr>
        <p:spPr>
          <a:xfrm>
            <a:off x="714632" y="5994147"/>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graphicFrame>
        <p:nvGraphicFramePr>
          <p:cNvPr id="3" name="Chart 2">
            <a:extLst>
              <a:ext uri="{FF2B5EF4-FFF2-40B4-BE49-F238E27FC236}">
                <a16:creationId xmlns:a16="http://schemas.microsoft.com/office/drawing/2014/main" id="{B926FA02-C694-4306-BBD0-C9AED66E7CB1}"/>
              </a:ext>
            </a:extLst>
          </p:cNvPr>
          <p:cNvGraphicFramePr>
            <a:graphicFrameLocks/>
          </p:cNvGraphicFramePr>
          <p:nvPr>
            <p:extLst>
              <p:ext uri="{D42A27DB-BD31-4B8C-83A1-F6EECF244321}">
                <p14:modId xmlns:p14="http://schemas.microsoft.com/office/powerpoint/2010/main" val="720200870"/>
              </p:ext>
            </p:extLst>
          </p:nvPr>
        </p:nvGraphicFramePr>
        <p:xfrm>
          <a:off x="775817" y="2490454"/>
          <a:ext cx="4572000" cy="25727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4520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98572" y="599796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SPPG</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18673" y="1490702"/>
            <a:ext cx="7847798" cy="4896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Support &amp; Intervention Framework (SIF) Escalations</a:t>
            </a:r>
          </a:p>
        </p:txBody>
      </p:sp>
      <p:pic>
        <p:nvPicPr>
          <p:cNvPr id="8" name="Picture 7">
            <a:extLst>
              <a:ext uri="{FF2B5EF4-FFF2-40B4-BE49-F238E27FC236}">
                <a16:creationId xmlns:a16="http://schemas.microsoft.com/office/drawing/2014/main" id="{CFEF4F29-9F72-F89E-450C-369F90100F30}"/>
              </a:ext>
            </a:extLst>
          </p:cNvPr>
          <p:cNvPicPr>
            <a:picLocks noChangeAspect="1"/>
          </p:cNvPicPr>
          <p:nvPr/>
        </p:nvPicPr>
        <p:blipFill>
          <a:blip r:embed="rId3"/>
          <a:stretch>
            <a:fillRect/>
          </a:stretch>
        </p:blipFill>
        <p:spPr>
          <a:xfrm>
            <a:off x="798572" y="2239521"/>
            <a:ext cx="6687483" cy="1609950"/>
          </a:xfrm>
          <a:prstGeom prst="rect">
            <a:avLst/>
          </a:prstGeom>
        </p:spPr>
      </p:pic>
    </p:spTree>
    <p:extLst>
      <p:ext uri="{BB962C8B-B14F-4D97-AF65-F5344CB8AC3E}">
        <p14:creationId xmlns:p14="http://schemas.microsoft.com/office/powerpoint/2010/main" val="3892231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Internal" id="{9DEF75C6-C6A6-4D2E-86DA-3E8CA84B5041}" vid="{135DE819-D551-451A-86C7-C8D63E090D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 Template - Internal</Template>
  <TotalTime>31050</TotalTime>
  <Words>6572</Words>
  <Application>Microsoft Office PowerPoint</Application>
  <PresentationFormat>Widescreen</PresentationFormat>
  <Paragraphs>747</Paragraphs>
  <Slides>49</Slides>
  <Notes>49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Aptos</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McAuley, Mary</dc:creator>
  <cp:lastModifiedBy>Mary McAuley (NHSCT)</cp:lastModifiedBy>
  <cp:revision>669</cp:revision>
  <cp:lastPrinted>2026-08-06T13:50:39Z</cp:lastPrinted>
  <dcterms:created xsi:type="dcterms:W3CDTF">2025-04-04T07:33:11Z</dcterms:created>
  <dcterms:modified xsi:type="dcterms:W3CDTF">2026-09-02T12:45:56Z</dcterms:modified>
</cp:coreProperties>
</file>